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311" r:id="rId3"/>
    <p:sldId id="312" r:id="rId4"/>
    <p:sldId id="341" r:id="rId5"/>
    <p:sldId id="313" r:id="rId6"/>
    <p:sldId id="315" r:id="rId7"/>
    <p:sldId id="329" r:id="rId8"/>
    <p:sldId id="316" r:id="rId9"/>
    <p:sldId id="317" r:id="rId10"/>
    <p:sldId id="330" r:id="rId11"/>
    <p:sldId id="318" r:id="rId12"/>
    <p:sldId id="319" r:id="rId13"/>
    <p:sldId id="320" r:id="rId14"/>
    <p:sldId id="331" r:id="rId15"/>
    <p:sldId id="321" r:id="rId16"/>
    <p:sldId id="332" r:id="rId17"/>
    <p:sldId id="322" r:id="rId18"/>
    <p:sldId id="342" r:id="rId19"/>
    <p:sldId id="333" r:id="rId20"/>
    <p:sldId id="334" r:id="rId21"/>
    <p:sldId id="325" r:id="rId22"/>
    <p:sldId id="323" r:id="rId23"/>
    <p:sldId id="326" r:id="rId24"/>
    <p:sldId id="335" r:id="rId25"/>
    <p:sldId id="336" r:id="rId26"/>
    <p:sldId id="337" r:id="rId27"/>
    <p:sldId id="327" r:id="rId28"/>
    <p:sldId id="338" r:id="rId29"/>
    <p:sldId id="328" r:id="rId30"/>
    <p:sldId id="339" r:id="rId31"/>
    <p:sldId id="340"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DB8034C-38A5-4706-BDFE-2E2E6EF0902A}">
          <p14:sldIdLst>
            <p14:sldId id="257"/>
            <p14:sldId id="311"/>
            <p14:sldId id="312"/>
            <p14:sldId id="341"/>
            <p14:sldId id="313"/>
            <p14:sldId id="315"/>
            <p14:sldId id="329"/>
            <p14:sldId id="316"/>
            <p14:sldId id="317"/>
            <p14:sldId id="330"/>
            <p14:sldId id="318"/>
            <p14:sldId id="319"/>
            <p14:sldId id="320"/>
            <p14:sldId id="331"/>
            <p14:sldId id="321"/>
            <p14:sldId id="332"/>
            <p14:sldId id="322"/>
            <p14:sldId id="342"/>
            <p14:sldId id="333"/>
            <p14:sldId id="334"/>
            <p14:sldId id="325"/>
            <p14:sldId id="323"/>
            <p14:sldId id="326"/>
            <p14:sldId id="335"/>
            <p14:sldId id="336"/>
            <p14:sldId id="337"/>
            <p14:sldId id="327"/>
            <p14:sldId id="338"/>
            <p14:sldId id="328"/>
            <p14:sldId id="339"/>
            <p14:sldId id="340"/>
          </p14:sldIdLst>
        </p14:section>
      </p14:sectionLst>
    </p:ext>
    <p:ext uri="{EFAFB233-063F-42B5-8137-9DF3F51BA10A}">
      <p15:sldGuideLst xmlns:p15="http://schemas.microsoft.com/office/powerpoint/2012/main" xmlns="">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1A23"/>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autoAdjust="0"/>
    <p:restoredTop sz="94820" autoAdjust="0"/>
  </p:normalViewPr>
  <p:slideViewPr>
    <p:cSldViewPr snapToGrid="0">
      <p:cViewPr>
        <p:scale>
          <a:sx n="77" d="100"/>
          <a:sy n="77" d="100"/>
        </p:scale>
        <p:origin x="-900" y="-72"/>
      </p:cViewPr>
      <p:guideLst>
        <p:guide orient="horz" pos="2784"/>
        <p:guide orient="horz" pos="480"/>
        <p:guide orient="horz" pos="1968"/>
        <p:guide orient="horz" pos="1200"/>
        <p:guide orient="horz" pos="1688"/>
        <p:guide pos="340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12/10/2021</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12/10/2021</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6B963B50-8CA4-4376-A865-63EC76B1FC7A}"/>
              </a:ext>
            </a:extLst>
          </p:cNvPr>
          <p:cNvPicPr/>
          <p:nvPr userDrawn="1"/>
        </p:nvPicPr>
        <p:blipFill>
          <a:blip r:embed="rId2"/>
          <a:stretch>
            <a:fillRect/>
          </a:stretch>
        </p:blipFill>
        <p:spPr>
          <a:xfrm>
            <a:off x="331115" y="325762"/>
            <a:ext cx="970000" cy="957597"/>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xmlns=""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xmlns=""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9" name="Picture 18">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xmlns="">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527B744F-13A6-4A8B-A32B-33730C386B63}"/>
              </a:ext>
            </a:extLst>
          </p:cNvPr>
          <p:cNvPicPr/>
          <p:nvPr userDrawn="1"/>
        </p:nvPicPr>
        <p:blipFill>
          <a:blip r:embed="rId2"/>
          <a:stretch>
            <a:fillRect/>
          </a:stretch>
        </p:blipFill>
        <p:spPr>
          <a:xfrm>
            <a:off x="331115" y="325762"/>
            <a:ext cx="970000" cy="957597"/>
          </a:xfrm>
          <a:prstGeom prst="rect">
            <a:avLst/>
          </a:prstGeom>
        </p:spPr>
      </p:pic>
      <p:cxnSp>
        <p:nvCxnSpPr>
          <p:cNvPr id="9" name="Straight Connector 8">
            <a:extLst>
              <a:ext uri="{FF2B5EF4-FFF2-40B4-BE49-F238E27FC236}">
                <a16:creationId xmlns:a16="http://schemas.microsoft.com/office/drawing/2014/main" xmlns=""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xmlns=""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xmlns=""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xmlns=""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xmlns=""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xmlns=""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xmlns=""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xmlns=""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xmlns=""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xmlns="">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xmlns="">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a:t>Click icon to add picture</a:t>
            </a:r>
            <a:endParaRPr lang="en-US" dirty="0"/>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xmlns="">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9994DF0F-078F-4C4A-810D-ABEE40A74563}"/>
              </a:ext>
            </a:extLst>
          </p:cNvPr>
          <p:cNvSpPr>
            <a:spLocks noGrp="1"/>
          </p:cNvSpPr>
          <p:nvPr>
            <p:ph type="pic" sz="quarter" idx="10"/>
          </p:nvPr>
        </p:nvSpPr>
        <p:spPr>
          <a:xfrm>
            <a:off x="353951" y="2163986"/>
            <a:ext cx="1069848"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xmlns=""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xmlns=""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xmlns=""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xmlns="">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xmlns=""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xmlns=""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xmlns="">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xmlns=""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commission/presscorner/detail/it/MEMO_13_457" TargetMode="External"/><Relationship Id="rId2" Type="http://schemas.openxmlformats.org/officeDocument/2006/relationships/hyperlink" Target="https://eur-lex.europa.eu/legal-content/EN/TXT/?uri=LEGISSUM:ec002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17</a:t>
            </a:r>
          </a:p>
        </p:txBody>
      </p:sp>
      <p:sp>
        <p:nvSpPr>
          <p:cNvPr id="3" name="Subtitle 2"/>
          <p:cNvSpPr>
            <a:spLocks noGrp="1"/>
          </p:cNvSpPr>
          <p:nvPr>
            <p:ph type="subTitle" idx="1"/>
          </p:nvPr>
        </p:nvSpPr>
        <p:spPr>
          <a:xfrm>
            <a:off x="621792" y="4009644"/>
            <a:ext cx="2788920" cy="457200"/>
          </a:xfrm>
        </p:spPr>
        <p:txBody>
          <a:bodyPr/>
          <a:lstStyle/>
          <a:p>
            <a:r>
              <a:rPr lang="en-US" dirty="0"/>
              <a:t>Fiscal policy and the Stability Pact</a:t>
            </a:r>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xmlns=""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6" y="907862"/>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pic>
        <p:nvPicPr>
          <p:cNvPr id="3" name="Picture 2">
            <a:extLst>
              <a:ext uri="{FF2B5EF4-FFF2-40B4-BE49-F238E27FC236}">
                <a16:creationId xmlns:a16="http://schemas.microsoft.com/office/drawing/2014/main" xmlns="" id="{AF12F49C-D606-4F6F-BEAC-3F1F91A138E6}"/>
              </a:ext>
            </a:extLst>
          </p:cNvPr>
          <p:cNvPicPr>
            <a:picLocks noChangeAspect="1"/>
          </p:cNvPicPr>
          <p:nvPr/>
        </p:nvPicPr>
        <p:blipFill>
          <a:blip r:embed="rId2"/>
          <a:stretch>
            <a:fillRect/>
          </a:stretch>
        </p:blipFill>
        <p:spPr>
          <a:xfrm>
            <a:off x="193749" y="1515524"/>
            <a:ext cx="8756501" cy="3826952"/>
          </a:xfrm>
          <a:prstGeom prst="rect">
            <a:avLst/>
          </a:prstGeom>
        </p:spPr>
      </p:pic>
    </p:spTree>
    <p:extLst>
      <p:ext uri="{BB962C8B-B14F-4D97-AF65-F5344CB8AC3E}">
        <p14:creationId xmlns:p14="http://schemas.microsoft.com/office/powerpoint/2010/main" val="1556419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356615" y="1097281"/>
            <a:ext cx="8571547"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Deficit bias—build-up of debt reflects failure of democratic control over governments:</a:t>
            </a:r>
          </a:p>
          <a:p>
            <a:pPr marL="573088" lvl="1" indent="-342900"/>
            <a:r>
              <a:rPr lang="en-US" dirty="0">
                <a:solidFill>
                  <a:srgbClr val="FF0000"/>
                </a:solidFill>
                <a:latin typeface="Cambria" panose="02040503050406030204" pitchFamily="18" charset="0"/>
              </a:rPr>
              <a:t>Deficits allow governments to deliver goods and services today, but without facing the costs</a:t>
            </a:r>
            <a:r>
              <a:rPr lang="en-US" dirty="0">
                <a:latin typeface="Cambria" panose="02040503050406030204" pitchFamily="18" charset="0"/>
              </a:rPr>
              <a:t>, in effect passing the burden to future governments or even to future generations;</a:t>
            </a:r>
          </a:p>
          <a:p>
            <a:pPr marL="573088" lvl="1" indent="-342900"/>
            <a:r>
              <a:rPr lang="en-US" dirty="0">
                <a:latin typeface="Cambria" panose="02040503050406030204" pitchFamily="18" charset="0"/>
              </a:rPr>
              <a:t>Tempting to do so, especially </a:t>
            </a:r>
            <a:r>
              <a:rPr lang="en-US" dirty="0">
                <a:solidFill>
                  <a:srgbClr val="FF0000"/>
                </a:solidFill>
                <a:latin typeface="Cambria" panose="02040503050406030204" pitchFamily="18" charset="0"/>
              </a:rPr>
              <a:t>when elections are near</a:t>
            </a:r>
            <a:r>
              <a:rPr lang="en-US" dirty="0">
                <a:latin typeface="Cambria" panose="02040503050406030204" pitchFamily="18" charset="0"/>
              </a:rPr>
              <a:t>.</a:t>
            </a:r>
          </a:p>
          <a:p>
            <a:pPr lvl="1" indent="0">
              <a:buNone/>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Some governments find it appealing to seek external restraint and to invoke ‘</a:t>
            </a:r>
            <a:r>
              <a:rPr lang="en-US" dirty="0">
                <a:solidFill>
                  <a:srgbClr val="FF0000"/>
                </a:solidFill>
                <a:latin typeface="Cambria" panose="02040503050406030204" pitchFamily="18" charset="0"/>
              </a:rPr>
              <a:t>Brussels</a:t>
            </a:r>
            <a:r>
              <a:rPr lang="en-US" dirty="0">
                <a:latin typeface="Cambria" panose="02040503050406030204" pitchFamily="18" charset="0"/>
              </a:rPr>
              <a:t>’ </a:t>
            </a:r>
            <a:r>
              <a:rPr lang="en-US" dirty="0">
                <a:solidFill>
                  <a:srgbClr val="FF0000"/>
                </a:solidFill>
                <a:latin typeface="Cambria" panose="02040503050406030204" pitchFamily="18" charset="0"/>
              </a:rPr>
              <a:t>as a scapegoat</a:t>
            </a:r>
            <a:r>
              <a:rPr lang="en-US" dirty="0">
                <a:latin typeface="Cambria" panose="02040503050406030204" pitchFamily="18" charset="0"/>
              </a:rPr>
              <a:t>:</a:t>
            </a:r>
          </a:p>
          <a:p>
            <a:pPr marL="573088" lvl="1" indent="-342900"/>
            <a:r>
              <a:rPr lang="en-US" dirty="0">
                <a:latin typeface="Cambria" panose="02040503050406030204" pitchFamily="18" charset="0"/>
              </a:rPr>
              <a:t>Can be blamed when resisting interest groups and political friends;</a:t>
            </a:r>
          </a:p>
          <a:p>
            <a:pPr marL="573088" lvl="1" indent="-342900"/>
            <a:r>
              <a:rPr lang="en-US" dirty="0">
                <a:latin typeface="Cambria" panose="02040503050406030204" pitchFamily="18" charset="0"/>
              </a:rPr>
              <a:t>collective discipline can be used as a substitute for adequate domestic institutions.</a:t>
            </a:r>
          </a:p>
          <a:p>
            <a:pPr marL="342900" indent="-342900">
              <a:spcBef>
                <a:spcPts val="800"/>
              </a:spcBef>
              <a:buFont typeface="Arial" panose="020B0604020202020204" pitchFamily="34" charset="0"/>
              <a:buChar char="•"/>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spTree>
    <p:extLst>
      <p:ext uri="{BB962C8B-B14F-4D97-AF65-F5344CB8AC3E}">
        <p14:creationId xmlns:p14="http://schemas.microsoft.com/office/powerpoint/2010/main" val="12906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356615" y="996010"/>
            <a:ext cx="8371523" cy="5086738"/>
          </a:xfrm>
        </p:spPr>
        <p:txBody>
          <a:bodyPr>
            <a:normAutofit lnSpcReduction="10000"/>
          </a:bodyPr>
          <a:lstStyle/>
          <a:p>
            <a:pPr marL="342900" indent="-342900">
              <a:spcBef>
                <a:spcPts val="800"/>
              </a:spcBef>
              <a:buFont typeface="Arial" panose="020B0604020202020204" pitchFamily="34" charset="0"/>
              <a:buChar char="•"/>
            </a:pPr>
            <a:r>
              <a:rPr lang="en-US" dirty="0">
                <a:latin typeface="Cambria" panose="02040503050406030204" pitchFamily="18" charset="0"/>
              </a:rPr>
              <a:t>The theory of fiscal federalism deals with the following question: </a:t>
            </a:r>
            <a:r>
              <a:rPr lang="en-US" dirty="0">
                <a:solidFill>
                  <a:srgbClr val="FF0000"/>
                </a:solidFill>
                <a:latin typeface="Cambria" panose="02040503050406030204" pitchFamily="18" charset="0"/>
              </a:rPr>
              <a:t>At which level of government</a:t>
            </a:r>
            <a:r>
              <a:rPr lang="en-US" dirty="0">
                <a:latin typeface="Cambria" panose="02040503050406030204" pitchFamily="18" charset="0"/>
              </a:rPr>
              <a:t> (regional, national, supranational) </a:t>
            </a:r>
            <a:r>
              <a:rPr lang="en-US" dirty="0">
                <a:solidFill>
                  <a:srgbClr val="FF0000"/>
                </a:solidFill>
                <a:latin typeface="Cambria" panose="02040503050406030204" pitchFamily="18" charset="0"/>
              </a:rPr>
              <a:t>should policies be conducted?</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Two arguments for sharing responsibilities:</a:t>
            </a:r>
          </a:p>
          <a:p>
            <a:pPr marL="534988" indent="-173038">
              <a:spcBef>
                <a:spcPts val="800"/>
              </a:spcBef>
              <a:buFont typeface="Arial" panose="020B0604020202020204" pitchFamily="34" charset="0"/>
              <a:buChar char="•"/>
            </a:pPr>
            <a:r>
              <a:rPr lang="en-US" dirty="0" smtClean="0">
                <a:solidFill>
                  <a:srgbClr val="FF0000"/>
                </a:solidFill>
                <a:latin typeface="Cambria" panose="02040503050406030204" pitchFamily="18" charset="0"/>
              </a:rPr>
              <a:t>externalities/spillovers</a:t>
            </a:r>
            <a:r>
              <a:rPr lang="en-US" dirty="0">
                <a:latin typeface="Cambria" panose="02040503050406030204" pitchFamily="18" charset="0"/>
              </a:rPr>
              <a:t> </a:t>
            </a:r>
            <a:r>
              <a:rPr lang="en-US" dirty="0" smtClean="0">
                <a:latin typeface="Cambria" panose="02040503050406030204" pitchFamily="18" charset="0"/>
              </a:rPr>
              <a:t>(because inefficient outcomes may emerge when each country is free to act as it wishes)</a:t>
            </a:r>
            <a:endParaRPr lang="en-US" dirty="0">
              <a:latin typeface="Cambria" panose="02040503050406030204" pitchFamily="18" charset="0"/>
            </a:endParaRP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increasing returns to </a:t>
            </a:r>
            <a:r>
              <a:rPr lang="en-US" dirty="0" smtClean="0">
                <a:solidFill>
                  <a:srgbClr val="FF0000"/>
                </a:solidFill>
                <a:latin typeface="Cambria" panose="02040503050406030204" pitchFamily="18" charset="0"/>
              </a:rPr>
              <a:t>scale</a:t>
            </a:r>
            <a:r>
              <a:rPr lang="en-US" dirty="0">
                <a:latin typeface="Cambria" panose="02040503050406030204" pitchFamily="18" charset="0"/>
              </a:rPr>
              <a:t> </a:t>
            </a:r>
            <a:r>
              <a:rPr lang="en-US" dirty="0" smtClean="0">
                <a:latin typeface="Cambria" panose="02040503050406030204" pitchFamily="18" charset="0"/>
              </a:rPr>
              <a:t>(e.g. some policies are more efficient when carried out on a large scale, such as the army)</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Two arguments for retaining sovereignty: </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heterogeneity of </a:t>
            </a:r>
            <a:r>
              <a:rPr lang="en-US" dirty="0" smtClean="0">
                <a:solidFill>
                  <a:srgbClr val="FF0000"/>
                </a:solidFill>
                <a:latin typeface="Cambria" panose="02040503050406030204" pitchFamily="18" charset="0"/>
              </a:rPr>
              <a:t>preferences </a:t>
            </a:r>
            <a:r>
              <a:rPr lang="en-US" dirty="0" smtClean="0">
                <a:solidFill>
                  <a:schemeClr val="tx1"/>
                </a:solidFill>
                <a:latin typeface="Cambria" panose="02040503050406030204" pitchFamily="18" charset="0"/>
              </a:rPr>
              <a:t>(e.g. laws concerning family life);</a:t>
            </a:r>
            <a:endParaRPr lang="en-US" dirty="0">
              <a:solidFill>
                <a:schemeClr val="tx1"/>
              </a:solidFill>
              <a:latin typeface="Cambria" panose="02040503050406030204" pitchFamily="18" charset="0"/>
            </a:endParaRP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information </a:t>
            </a:r>
            <a:r>
              <a:rPr lang="en-US" dirty="0" smtClean="0">
                <a:solidFill>
                  <a:srgbClr val="FF0000"/>
                </a:solidFill>
                <a:latin typeface="Cambria" panose="02040503050406030204" pitchFamily="18" charset="0"/>
              </a:rPr>
              <a:t>asymmetries </a:t>
            </a:r>
            <a:r>
              <a:rPr lang="en-US" dirty="0" smtClean="0">
                <a:solidFill>
                  <a:schemeClr val="tx1"/>
                </a:solidFill>
                <a:latin typeface="Cambria" panose="02040503050406030204" pitchFamily="18" charset="0"/>
              </a:rPr>
              <a:t>(e.g. where to build roads). </a:t>
            </a:r>
            <a:endParaRPr lang="en-US" dirty="0">
              <a:solidFill>
                <a:schemeClr val="tx1"/>
              </a:solidFill>
              <a:latin typeface="Cambria" panose="02040503050406030204" pitchFamily="18" charset="0"/>
            </a:endParaRPr>
          </a:p>
          <a:p>
            <a:pPr marL="358775" indent="-358775">
              <a:spcBef>
                <a:spcPts val="800"/>
              </a:spcBef>
              <a:buFont typeface="Arial" panose="020B0604020202020204" pitchFamily="34" charset="0"/>
              <a:buChar char="•"/>
            </a:pPr>
            <a:r>
              <a:rPr lang="en-US" dirty="0">
                <a:latin typeface="Cambria" panose="02040503050406030204" pitchFamily="18" charset="0"/>
              </a:rPr>
              <a:t>Additional problem: </a:t>
            </a:r>
            <a:r>
              <a:rPr lang="en-US" dirty="0">
                <a:solidFill>
                  <a:srgbClr val="FF0000"/>
                </a:solidFill>
                <a:latin typeface="Cambria" panose="02040503050406030204" pitchFamily="18" charset="0"/>
              </a:rPr>
              <a:t>Governments may not act in the best interest of their citizens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Theory of fiscal federalism does not provide a general answer</a:t>
            </a:r>
            <a:r>
              <a:rPr lang="en-US" dirty="0">
                <a:latin typeface="Cambria" panose="02040503050406030204" pitchFamily="18" charset="0"/>
              </a:rPr>
              <a:t>: Case-by-case approach and often we face trade-offs with no compelling answer. </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spTree>
    <p:extLst>
      <p:ext uri="{BB962C8B-B14F-4D97-AF65-F5344CB8AC3E}">
        <p14:creationId xmlns:p14="http://schemas.microsoft.com/office/powerpoint/2010/main" val="3345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290951" y="971633"/>
            <a:ext cx="8562098" cy="520388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Four arguments for and against centralization at the EU level are unlikely to lead to clear-cut conclusions.</a:t>
            </a:r>
          </a:p>
          <a:p>
            <a:pPr marL="342900" indent="-342900">
              <a:spcBef>
                <a:spcPts val="800"/>
              </a:spcBef>
              <a:buFont typeface="Arial" panose="020B0604020202020204" pitchFamily="34" charset="0"/>
              <a:buChar char="•"/>
            </a:pPr>
            <a:r>
              <a:rPr lang="en-US" dirty="0">
                <a:latin typeface="Cambria" panose="02040503050406030204" pitchFamily="18" charset="0"/>
              </a:rPr>
              <a:t>Where should the burden of proof lie? The EU has taken the view that the burden of proof lies with those who argue in </a:t>
            </a:r>
            <a:r>
              <a:rPr lang="en-US" dirty="0" err="1">
                <a:latin typeface="Cambria" panose="02040503050406030204" pitchFamily="18" charset="0"/>
              </a:rPr>
              <a:t>favour</a:t>
            </a:r>
            <a:r>
              <a:rPr lang="en-US" dirty="0">
                <a:latin typeface="Cambria" panose="02040503050406030204" pitchFamily="18" charset="0"/>
              </a:rPr>
              <a:t> of sharing sovereign tasks:</a:t>
            </a:r>
          </a:p>
          <a:p>
            <a:pPr marL="361950">
              <a:spcBef>
                <a:spcPts val="800"/>
              </a:spcBef>
            </a:pPr>
            <a:r>
              <a:rPr lang="en-US" dirty="0">
                <a:latin typeface="Cambria" panose="02040503050406030204" pitchFamily="18" charset="0"/>
              </a:rPr>
              <a:t>→ </a:t>
            </a:r>
            <a:r>
              <a:rPr lang="en-US" b="1" dirty="0">
                <a:latin typeface="Cambria" panose="02040503050406030204" pitchFamily="18" charset="0"/>
              </a:rPr>
              <a:t>principle of subsidiarity </a:t>
            </a:r>
            <a:r>
              <a:rPr lang="en-US" dirty="0">
                <a:latin typeface="Cambria" panose="02040503050406030204" pitchFamily="18" charset="0"/>
              </a:rPr>
              <a:t>(laid down in Article 5 of the Treaty)</a:t>
            </a:r>
            <a:endParaRPr lang="en-US" b="1" dirty="0">
              <a:latin typeface="Cambria" panose="02040503050406030204" pitchFamily="18" charset="0"/>
            </a:endParaRPr>
          </a:p>
          <a:p>
            <a:pPr marL="361950">
              <a:spcBef>
                <a:spcPts val="800"/>
              </a:spcBef>
            </a:pPr>
            <a:r>
              <a:rPr lang="en-US" sz="1800" dirty="0">
                <a:latin typeface="Cambria" panose="02040503050406030204" pitchFamily="18" charset="0"/>
              </a:rPr>
              <a:t>‘In areas which do not fall within its exclusive competence, the Community shall take action, in accordance with the principle of subsidiarity, only if and insofar as the objectives of the proposed action cannot be sufficiently achieved by the Member States and can therefore, by reason of the scale or effects of the proposed action, be better achieved by the Community.’</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In other words: </a:t>
            </a:r>
            <a:r>
              <a:rPr lang="en-US" b="1" dirty="0">
                <a:solidFill>
                  <a:srgbClr val="FF0000"/>
                </a:solidFill>
                <a:latin typeface="Cambria" panose="02040503050406030204" pitchFamily="18" charset="0"/>
              </a:rPr>
              <a:t>Unless there is a strong case of increasing returns to scale or of externality, the presumption is that decisions remain at the national level</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spTree>
    <p:extLst>
      <p:ext uri="{BB962C8B-B14F-4D97-AF65-F5344CB8AC3E}">
        <p14:creationId xmlns:p14="http://schemas.microsoft.com/office/powerpoint/2010/main" val="41788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356615" y="927734"/>
            <a:ext cx="8501635" cy="5003165"/>
          </a:xfrm>
        </p:spPr>
        <p:txBody>
          <a:bodyPr>
            <a:normAutofit fontScale="92500" lnSpcReduction="20000"/>
          </a:bodyPr>
          <a:lstStyle/>
          <a:p>
            <a:pPr>
              <a:spcBef>
                <a:spcPts val="800"/>
              </a:spcBef>
            </a:pPr>
            <a:r>
              <a:rPr lang="en-US" dirty="0">
                <a:latin typeface="Cambria" panose="02040503050406030204" pitchFamily="18" charset="0"/>
              </a:rPr>
              <a:t>Implications for fiscal policy:</a:t>
            </a:r>
          </a:p>
          <a:p>
            <a:pPr marL="342900" indent="-342900">
              <a:spcBef>
                <a:spcPts val="800"/>
              </a:spcBef>
              <a:buFont typeface="Arial" panose="020B0604020202020204" pitchFamily="34" charset="0"/>
              <a:buChar char="•"/>
            </a:pPr>
            <a:r>
              <a:rPr lang="en-US" dirty="0">
                <a:latin typeface="Cambria" panose="02040503050406030204" pitchFamily="18" charset="0"/>
              </a:rPr>
              <a:t>Microeconomic versus macroeconomic aspects:</a:t>
            </a:r>
          </a:p>
          <a:p>
            <a:pPr marL="573088" lvl="1" indent="-342900"/>
            <a:r>
              <a:rPr lang="en-US" dirty="0">
                <a:latin typeface="Cambria" panose="02040503050406030204" pitchFamily="18" charset="0"/>
              </a:rPr>
              <a:t>Microeconomic = </a:t>
            </a:r>
            <a:r>
              <a:rPr lang="en-US" dirty="0">
                <a:solidFill>
                  <a:srgbClr val="FF0000"/>
                </a:solidFill>
                <a:latin typeface="Cambria" panose="02040503050406030204" pitchFamily="18" charset="0"/>
              </a:rPr>
              <a:t>structural component </a:t>
            </a:r>
            <a:r>
              <a:rPr lang="en-US" dirty="0">
                <a:latin typeface="Cambria" panose="02040503050406030204" pitchFamily="18" charset="0"/>
              </a:rPr>
              <a:t>(e.g., income redistribution);</a:t>
            </a:r>
          </a:p>
          <a:p>
            <a:pPr marL="573088" lvl="1" indent="-342900"/>
            <a:r>
              <a:rPr lang="en-US" dirty="0">
                <a:latin typeface="Cambria" panose="02040503050406030204" pitchFamily="18" charset="0"/>
              </a:rPr>
              <a:t>Macroeconomic = </a:t>
            </a:r>
            <a:r>
              <a:rPr lang="en-US" dirty="0">
                <a:solidFill>
                  <a:srgbClr val="FF0000"/>
                </a:solidFill>
                <a:latin typeface="Cambria" panose="02040503050406030204" pitchFamily="18" charset="0"/>
              </a:rPr>
              <a:t>stabilization component of fiscal </a:t>
            </a:r>
            <a:r>
              <a:rPr lang="en-US" dirty="0" smtClean="0">
                <a:solidFill>
                  <a:srgbClr val="FF0000"/>
                </a:solidFill>
                <a:latin typeface="Cambria" panose="02040503050406030204" pitchFamily="18" charset="0"/>
              </a:rPr>
              <a:t>policy</a:t>
            </a:r>
            <a:r>
              <a:rPr lang="en-US" dirty="0">
                <a:latin typeface="Cambria" panose="02040503050406030204" pitchFamily="18" charset="0"/>
              </a:rPr>
              <a:t> </a:t>
            </a:r>
            <a:r>
              <a:rPr lang="en-US" dirty="0" smtClean="0">
                <a:latin typeface="Cambria" panose="02040503050406030204" pitchFamily="18" charset="0"/>
              </a:rPr>
              <a:t>(e.g. counter-cyclical instrument)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The case for </a:t>
            </a:r>
            <a:r>
              <a:rPr lang="en-US" dirty="0">
                <a:solidFill>
                  <a:srgbClr val="FF0000"/>
                </a:solidFill>
                <a:latin typeface="Cambria" panose="02040503050406030204" pitchFamily="18" charset="0"/>
              </a:rPr>
              <a:t>collective restraint</a:t>
            </a:r>
            <a:r>
              <a:rPr lang="en-US" dirty="0">
                <a:latin typeface="Cambria" panose="02040503050406030204" pitchFamily="18" charset="0"/>
              </a:rPr>
              <a:t>:</a:t>
            </a:r>
          </a:p>
          <a:p>
            <a:pPr marL="573088" lvl="1" indent="-342900"/>
            <a:r>
              <a:rPr lang="en-US" dirty="0">
                <a:latin typeface="Cambria" panose="02040503050406030204" pitchFamily="18" charset="0"/>
              </a:rPr>
              <a:t>serious spillovers;</a:t>
            </a:r>
          </a:p>
          <a:p>
            <a:pPr marL="573088" lvl="1" indent="-342900"/>
            <a:r>
              <a:rPr lang="de-DE" dirty="0">
                <a:solidFill>
                  <a:srgbClr val="FF0000"/>
                </a:solidFill>
                <a:latin typeface="Cambria" panose="02040503050406030204" pitchFamily="18" charset="0"/>
              </a:rPr>
              <a:t>lag of fiscal discipline in member countries</a:t>
            </a:r>
            <a:r>
              <a:rPr lang="de-DE" dirty="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The case against collective restraint:</a:t>
            </a:r>
          </a:p>
          <a:p>
            <a:pPr marL="573088" lvl="1" indent="-342900"/>
            <a:r>
              <a:rPr lang="de-DE" dirty="0" err="1">
                <a:latin typeface="Cambria" panose="02040503050406030204" pitchFamily="18" charset="0"/>
              </a:rPr>
              <a:t>important</a:t>
            </a:r>
            <a:r>
              <a:rPr lang="de-DE" dirty="0">
                <a:latin typeface="Cambria" panose="02040503050406030204" pitchFamily="18" charset="0"/>
              </a:rPr>
              <a:t> </a:t>
            </a:r>
            <a:r>
              <a:rPr lang="de-DE" dirty="0" err="1" smtClean="0">
                <a:solidFill>
                  <a:srgbClr val="FF0000"/>
                </a:solidFill>
                <a:latin typeface="Cambria" panose="02040503050406030204" pitchFamily="18" charset="0"/>
              </a:rPr>
              <a:t>heterogeneities</a:t>
            </a:r>
            <a:r>
              <a:rPr lang="de-DE" dirty="0" smtClean="0">
                <a:solidFill>
                  <a:srgbClr val="FF0000"/>
                </a:solidFill>
                <a:latin typeface="Cambria" panose="02040503050406030204" pitchFamily="18" charset="0"/>
              </a:rPr>
              <a:t> </a:t>
            </a:r>
            <a:r>
              <a:rPr lang="de-DE" dirty="0" smtClean="0">
                <a:solidFill>
                  <a:schemeClr val="tx1"/>
                </a:solidFill>
                <a:latin typeface="Cambria" panose="02040503050406030204" pitchFamily="18" charset="0"/>
              </a:rPr>
              <a:t>(e.g. a </a:t>
            </a:r>
            <a:r>
              <a:rPr lang="de-DE" dirty="0" err="1" smtClean="0">
                <a:solidFill>
                  <a:schemeClr val="tx1"/>
                </a:solidFill>
                <a:latin typeface="Cambria" panose="02040503050406030204" pitchFamily="18" charset="0"/>
              </a:rPr>
              <a:t>common</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fiscal</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policy</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would</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leave</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each</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country</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with</a:t>
            </a:r>
            <a:r>
              <a:rPr lang="de-DE" dirty="0" smtClean="0">
                <a:solidFill>
                  <a:schemeClr val="tx1"/>
                </a:solidFill>
                <a:latin typeface="Cambria" panose="02040503050406030204" pitchFamily="18" charset="0"/>
              </a:rPr>
              <a:t> counter-</a:t>
            </a:r>
            <a:r>
              <a:rPr lang="de-DE" dirty="0" err="1" smtClean="0">
                <a:solidFill>
                  <a:schemeClr val="tx1"/>
                </a:solidFill>
                <a:latin typeface="Cambria" panose="02040503050406030204" pitchFamily="18" charset="0"/>
              </a:rPr>
              <a:t>cyclical</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macroeconomic</a:t>
            </a:r>
            <a:r>
              <a:rPr lang="de-DE" dirty="0" smtClean="0">
                <a:solidFill>
                  <a:schemeClr val="tx1"/>
                </a:solidFill>
                <a:latin typeface="Cambria" panose="02040503050406030204" pitchFamily="18" charset="0"/>
              </a:rPr>
              <a:t> </a:t>
            </a:r>
            <a:r>
              <a:rPr lang="de-DE" dirty="0" err="1" smtClean="0">
                <a:solidFill>
                  <a:schemeClr val="tx1"/>
                </a:solidFill>
                <a:latin typeface="Cambria" panose="02040503050406030204" pitchFamily="18" charset="0"/>
              </a:rPr>
              <a:t>tool</a:t>
            </a:r>
            <a:r>
              <a:rPr lang="de-DE" dirty="0" smtClean="0">
                <a:solidFill>
                  <a:schemeClr val="tx1"/>
                </a:solidFill>
                <a:latin typeface="Cambria" panose="02040503050406030204" pitchFamily="18" charset="0"/>
              </a:rPr>
              <a:t>);</a:t>
            </a:r>
            <a:endParaRPr lang="de-DE" dirty="0">
              <a:solidFill>
                <a:schemeClr val="tx1"/>
              </a:solidFill>
              <a:latin typeface="Cambria" panose="02040503050406030204" pitchFamily="18" charset="0"/>
            </a:endParaRPr>
          </a:p>
          <a:p>
            <a:pPr marL="573088" lvl="1" indent="-342900"/>
            <a:r>
              <a:rPr lang="de-DE" dirty="0" err="1">
                <a:latin typeface="Cambria" panose="02040503050406030204" pitchFamily="18" charset="0"/>
              </a:rPr>
              <a:t>information</a:t>
            </a:r>
            <a:r>
              <a:rPr lang="de-DE" dirty="0">
                <a:latin typeface="Cambria" panose="02040503050406030204" pitchFamily="18" charset="0"/>
              </a:rPr>
              <a:t> </a:t>
            </a:r>
            <a:r>
              <a:rPr lang="de-DE" dirty="0" err="1" smtClean="0">
                <a:solidFill>
                  <a:srgbClr val="FF0000"/>
                </a:solidFill>
                <a:latin typeface="Cambria" panose="02040503050406030204" pitchFamily="18" charset="0"/>
              </a:rPr>
              <a:t>asymmetries</a:t>
            </a:r>
            <a:r>
              <a:rPr lang="de-DE" dirty="0">
                <a:latin typeface="Cambria" panose="02040503050406030204" pitchFamily="18" charset="0"/>
              </a:rPr>
              <a:t> </a:t>
            </a:r>
            <a:r>
              <a:rPr lang="de-DE" dirty="0" smtClean="0">
                <a:latin typeface="Cambria" panose="02040503050406030204" pitchFamily="18" charset="0"/>
              </a:rPr>
              <a:t>(e.g. </a:t>
            </a:r>
            <a:r>
              <a:rPr lang="de-DE" dirty="0" err="1" smtClean="0">
                <a:latin typeface="Cambria" panose="02040503050406030204" pitchFamily="18" charset="0"/>
              </a:rPr>
              <a:t>politicians</a:t>
            </a:r>
            <a:r>
              <a:rPr lang="de-DE" dirty="0" smtClean="0">
                <a:latin typeface="Cambria" panose="02040503050406030204" pitchFamily="18" charset="0"/>
              </a:rPr>
              <a:t> </a:t>
            </a:r>
            <a:r>
              <a:rPr lang="de-DE" dirty="0" err="1" smtClean="0">
                <a:latin typeface="Cambria" panose="02040503050406030204" pitchFamily="18" charset="0"/>
              </a:rPr>
              <a:t>may</a:t>
            </a:r>
            <a:r>
              <a:rPr lang="de-DE" dirty="0" smtClean="0">
                <a:latin typeface="Cambria" panose="02040503050406030204" pitchFamily="18" charset="0"/>
              </a:rPr>
              <a:t> find </a:t>
            </a:r>
            <a:r>
              <a:rPr lang="de-DE" dirty="0" err="1" smtClean="0">
                <a:latin typeface="Cambria" panose="02040503050406030204" pitchFamily="18" charset="0"/>
              </a:rPr>
              <a:t>hard</a:t>
            </a:r>
            <a:r>
              <a:rPr lang="de-DE" dirty="0" smtClean="0">
                <a:latin typeface="Cambria" panose="02040503050406030204" pitchFamily="18" charset="0"/>
              </a:rPr>
              <a:t> </a:t>
            </a:r>
            <a:r>
              <a:rPr lang="de-DE" dirty="0" err="1" smtClean="0">
                <a:latin typeface="Cambria" panose="02040503050406030204" pitchFamily="18" charset="0"/>
              </a:rPr>
              <a:t>to</a:t>
            </a:r>
            <a:r>
              <a:rPr lang="de-DE" dirty="0" smtClean="0">
                <a:latin typeface="Cambria" panose="02040503050406030204" pitchFamily="18" charset="0"/>
              </a:rPr>
              <a:t> </a:t>
            </a:r>
            <a:r>
              <a:rPr lang="de-DE" dirty="0" err="1" smtClean="0">
                <a:latin typeface="Cambria" panose="02040503050406030204" pitchFamily="18" charset="0"/>
              </a:rPr>
              <a:t>understand</a:t>
            </a:r>
            <a:r>
              <a:rPr lang="de-DE" dirty="0" smtClean="0">
                <a:latin typeface="Cambria" panose="02040503050406030204" pitchFamily="18" charset="0"/>
              </a:rPr>
              <a:t> </a:t>
            </a:r>
            <a:r>
              <a:rPr lang="de-DE" dirty="0" err="1" smtClean="0">
                <a:latin typeface="Cambria" panose="02040503050406030204" pitchFamily="18" charset="0"/>
              </a:rPr>
              <a:t>one</a:t>
            </a:r>
            <a:r>
              <a:rPr lang="de-DE" dirty="0" smtClean="0">
                <a:latin typeface="Cambria" panose="02040503050406030204" pitchFamily="18" charset="0"/>
              </a:rPr>
              <a:t> </a:t>
            </a:r>
            <a:r>
              <a:rPr lang="de-DE" dirty="0" err="1" smtClean="0">
                <a:latin typeface="Cambria" panose="02040503050406030204" pitchFamily="18" charset="0"/>
              </a:rPr>
              <a:t>another</a:t>
            </a:r>
            <a:r>
              <a:rPr lang="de-DE" dirty="0" smtClean="0">
                <a:latin typeface="Cambria" panose="02040503050406030204" pitchFamily="18" charset="0"/>
              </a:rPr>
              <a:t> </a:t>
            </a:r>
            <a:r>
              <a:rPr lang="de-DE" dirty="0" err="1" smtClean="0">
                <a:latin typeface="Cambria" panose="02040503050406030204" pitchFamily="18" charset="0"/>
              </a:rPr>
              <a:t>electoral</a:t>
            </a:r>
            <a:r>
              <a:rPr lang="de-DE" dirty="0" smtClean="0">
                <a:latin typeface="Cambria" panose="02040503050406030204" pitchFamily="18" charset="0"/>
              </a:rPr>
              <a:t> </a:t>
            </a:r>
            <a:r>
              <a:rPr lang="de-DE" dirty="0" err="1" smtClean="0">
                <a:latin typeface="Cambria" panose="02040503050406030204" pitchFamily="18" charset="0"/>
              </a:rPr>
              <a:t>plight</a:t>
            </a:r>
            <a:r>
              <a:rPr lang="de-DE" dirty="0" smtClean="0">
                <a:latin typeface="Cambria" panose="02040503050406030204" pitchFamily="18" charset="0"/>
              </a:rPr>
              <a:t>, </a:t>
            </a:r>
            <a:r>
              <a:rPr lang="de-DE" dirty="0" err="1" smtClean="0">
                <a:latin typeface="Cambria" panose="02040503050406030204" pitchFamily="18" charset="0"/>
              </a:rPr>
              <a:t>especially</a:t>
            </a:r>
            <a:r>
              <a:rPr lang="de-DE" dirty="0">
                <a:latin typeface="Cambria" panose="02040503050406030204" pitchFamily="18" charset="0"/>
              </a:rPr>
              <a:t> </a:t>
            </a:r>
            <a:r>
              <a:rPr lang="de-DE" dirty="0" err="1" smtClean="0">
                <a:latin typeface="Cambria" panose="02040503050406030204" pitchFamily="18" charset="0"/>
              </a:rPr>
              <a:t>across</a:t>
            </a:r>
            <a:r>
              <a:rPr lang="de-DE" dirty="0" smtClean="0">
                <a:latin typeface="Cambria" panose="02040503050406030204" pitchFamily="18" charset="0"/>
              </a:rPr>
              <a:t> </a:t>
            </a:r>
            <a:r>
              <a:rPr lang="de-DE" dirty="0" err="1" smtClean="0">
                <a:latin typeface="Cambria" panose="02040503050406030204" pitchFamily="18" charset="0"/>
              </a:rPr>
              <a:t>nations</a:t>
            </a:r>
            <a:r>
              <a:rPr lang="de-DE"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i="1" dirty="0">
                <a:latin typeface="Cambria" panose="02040503050406030204" pitchFamily="18" charset="0"/>
              </a:rPr>
              <a:t>Overall, it is far from clear that the macroeconomic component of fiscal policy should be subject to common limits and debate is ongoing.</a:t>
            </a:r>
            <a:endParaRPr lang="de-DE" i="1"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spTree>
    <p:extLst>
      <p:ext uri="{BB962C8B-B14F-4D97-AF65-F5344CB8AC3E}">
        <p14:creationId xmlns:p14="http://schemas.microsoft.com/office/powerpoint/2010/main" val="34027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Principles</a:t>
            </a:r>
          </a:p>
        </p:txBody>
      </p:sp>
      <p:sp>
        <p:nvSpPr>
          <p:cNvPr id="3" name="Textplatzhalter 2"/>
          <p:cNvSpPr>
            <a:spLocks noGrp="1"/>
          </p:cNvSpPr>
          <p:nvPr>
            <p:ph type="body" sz="quarter" idx="12"/>
          </p:nvPr>
        </p:nvSpPr>
        <p:spPr>
          <a:xfrm>
            <a:off x="158750" y="784860"/>
            <a:ext cx="8826499" cy="5311140"/>
          </a:xfrm>
        </p:spPr>
        <p:txBody>
          <a:bodyPr/>
          <a:lstStyle/>
          <a:p>
            <a:pPr>
              <a:spcBef>
                <a:spcPts val="800"/>
              </a:spcBef>
            </a:pPr>
            <a:r>
              <a:rPr lang="en-US" dirty="0">
                <a:latin typeface="Cambria" panose="02040503050406030204" pitchFamily="18" charset="0"/>
              </a:rPr>
              <a:t>What does it all mean for fiscal policy in the Eurozone?</a:t>
            </a:r>
          </a:p>
          <a:p>
            <a:pPr marL="342900" indent="-342900">
              <a:spcBef>
                <a:spcPts val="800"/>
              </a:spcBef>
              <a:buFont typeface="Arial" panose="020B0604020202020204" pitchFamily="34" charset="0"/>
              <a:buChar char="•"/>
            </a:pPr>
            <a:r>
              <a:rPr lang="en-US" dirty="0">
                <a:latin typeface="Cambria" panose="02040503050406030204" pitchFamily="18" charset="0"/>
              </a:rPr>
              <a:t>In true federal states, there is a powerful federal level of government. In the Eurozone, instead, </a:t>
            </a:r>
            <a:r>
              <a:rPr lang="en-US" dirty="0">
                <a:solidFill>
                  <a:srgbClr val="FF0000"/>
                </a:solidFill>
                <a:latin typeface="Cambria" panose="02040503050406030204" pitchFamily="18" charset="0"/>
              </a:rPr>
              <a:t>the Commission budget is far too small to play any macroeconomic role</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case for policy coordination is convincing. A step has been taken in 2011: ‘European semester’. </a:t>
            </a:r>
          </a:p>
          <a:p>
            <a:pPr marL="573088" lvl="1" indent="-342900"/>
            <a:r>
              <a:rPr lang="en-US" dirty="0">
                <a:latin typeface="Cambria" panose="02040503050406030204" pitchFamily="18" charset="0"/>
              </a:rPr>
              <a:t>In January of each year, the Commission presents its Annual Growth Survey, including forecasts and evaluation of member countries’ economic situation. </a:t>
            </a:r>
          </a:p>
          <a:p>
            <a:pPr marL="573088" lvl="1" indent="-342900"/>
            <a:r>
              <a:rPr lang="en-US" dirty="0">
                <a:latin typeface="Cambria" panose="02040503050406030204" pitchFamily="18" charset="0"/>
              </a:rPr>
              <a:t>This </a:t>
            </a:r>
            <a:r>
              <a:rPr lang="en-US" dirty="0">
                <a:solidFill>
                  <a:srgbClr val="FF0000"/>
                </a:solidFill>
                <a:latin typeface="Cambria" panose="02040503050406030204" pitchFamily="18" charset="0"/>
              </a:rPr>
              <a:t>triggers discussions among governments and in the European Parliament</a:t>
            </a:r>
            <a:r>
              <a:rPr lang="en-US" dirty="0">
                <a:latin typeface="Cambria" panose="02040503050406030204" pitchFamily="18" charset="0"/>
              </a:rPr>
              <a:t>. </a:t>
            </a:r>
          </a:p>
          <a:p>
            <a:pPr marL="573088" lvl="1" indent="-342900"/>
            <a:r>
              <a:rPr lang="en-US" dirty="0">
                <a:latin typeface="Cambria" panose="02040503050406030204" pitchFamily="18" charset="0"/>
              </a:rPr>
              <a:t>Following recommendations by the Council, every government submits to the Commission their Stability and Convergence </a:t>
            </a:r>
            <a:r>
              <a:rPr lang="en-US" dirty="0" err="1">
                <a:latin typeface="Cambria" panose="02040503050406030204" pitchFamily="18" charset="0"/>
              </a:rPr>
              <a:t>Programmes</a:t>
            </a:r>
            <a:r>
              <a:rPr lang="en-US" dirty="0">
                <a:latin typeface="Cambria" panose="02040503050406030204" pitchFamily="18" charset="0"/>
              </a:rPr>
              <a:t>. </a:t>
            </a:r>
          </a:p>
          <a:p>
            <a:pPr marL="573088" lvl="1" indent="-342900"/>
            <a:r>
              <a:rPr lang="en-US" dirty="0">
                <a:latin typeface="Cambria" panose="02040503050406030204" pitchFamily="18" charset="0"/>
              </a:rPr>
              <a:t>The Commission </a:t>
            </a:r>
            <a:r>
              <a:rPr lang="en-US" dirty="0">
                <a:solidFill>
                  <a:srgbClr val="FF0000"/>
                </a:solidFill>
                <a:latin typeface="Cambria" panose="02040503050406030204" pitchFamily="18" charset="0"/>
              </a:rPr>
              <a:t>then assesses the national </a:t>
            </a:r>
            <a:r>
              <a:rPr lang="en-US" dirty="0" err="1">
                <a:solidFill>
                  <a:srgbClr val="FF0000"/>
                </a:solidFill>
                <a:latin typeface="Cambria" panose="02040503050406030204" pitchFamily="18" charset="0"/>
              </a:rPr>
              <a:t>programmes</a:t>
            </a:r>
            <a:r>
              <a:rPr lang="en-US" dirty="0">
                <a:solidFill>
                  <a:srgbClr val="FF0000"/>
                </a:solidFill>
                <a:latin typeface="Cambria" panose="02040503050406030204" pitchFamily="18" charset="0"/>
              </a:rPr>
              <a:t> and submits its conclusions and recommendations in time for the June Council</a:t>
            </a:r>
            <a:r>
              <a:rPr lang="en-US" dirty="0">
                <a:latin typeface="Cambria" panose="02040503050406030204" pitchFamily="18" charset="0"/>
              </a:rPr>
              <a:t>. </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spTree>
    <p:extLst>
      <p:ext uri="{BB962C8B-B14F-4D97-AF65-F5344CB8AC3E}">
        <p14:creationId xmlns:p14="http://schemas.microsoft.com/office/powerpoint/2010/main" val="34143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coordination in the Eurozone</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pic>
        <p:nvPicPr>
          <p:cNvPr id="3" name="Picture 2">
            <a:extLst>
              <a:ext uri="{FF2B5EF4-FFF2-40B4-BE49-F238E27FC236}">
                <a16:creationId xmlns:a16="http://schemas.microsoft.com/office/drawing/2014/main" xmlns="" id="{F5641038-3F0A-43BA-857E-17C50B4A338F}"/>
              </a:ext>
            </a:extLst>
          </p:cNvPr>
          <p:cNvPicPr>
            <a:picLocks noChangeAspect="1"/>
          </p:cNvPicPr>
          <p:nvPr/>
        </p:nvPicPr>
        <p:blipFill>
          <a:blip r:embed="rId2"/>
          <a:stretch>
            <a:fillRect/>
          </a:stretch>
        </p:blipFill>
        <p:spPr>
          <a:xfrm>
            <a:off x="988259" y="771526"/>
            <a:ext cx="7167482" cy="5576115"/>
          </a:xfrm>
          <a:prstGeom prst="rect">
            <a:avLst/>
          </a:prstGeom>
        </p:spPr>
      </p:pic>
    </p:spTree>
    <p:extLst>
      <p:ext uri="{BB962C8B-B14F-4D97-AF65-F5344CB8AC3E}">
        <p14:creationId xmlns:p14="http://schemas.microsoft.com/office/powerpoint/2010/main" val="4286699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123568" y="766602"/>
            <a:ext cx="8931532" cy="5570698"/>
          </a:xfrm>
        </p:spPr>
        <p:txBody>
          <a:bodyPr>
            <a:normAutofit fontScale="92500"/>
          </a:bodyPr>
          <a:lstStyle/>
          <a:p>
            <a:pPr marL="342900" indent="-342900">
              <a:spcBef>
                <a:spcPts val="600"/>
              </a:spcBef>
              <a:buFont typeface="Arial" panose="020B0604020202020204" pitchFamily="34" charset="0"/>
              <a:buChar char="•"/>
            </a:pPr>
            <a:r>
              <a:rPr lang="en-US" sz="1800" dirty="0">
                <a:latin typeface="Cambria" panose="02040503050406030204" pitchFamily="18" charset="0"/>
              </a:rPr>
              <a:t>Adopted in 1997, the SGP was meant to avoid excessive deficits, with fines for countries not respecting it. </a:t>
            </a:r>
            <a:r>
              <a:rPr lang="en-US" sz="1800" dirty="0">
                <a:solidFill>
                  <a:srgbClr val="FF0000"/>
                </a:solidFill>
                <a:latin typeface="Cambria" panose="02040503050406030204" pitchFamily="18" charset="0"/>
              </a:rPr>
              <a:t>SGP was reformulated in 2005 to avoid its rigidity</a:t>
            </a:r>
            <a:r>
              <a:rPr lang="en-US" sz="1800" dirty="0">
                <a:latin typeface="Cambria" panose="02040503050406030204" pitchFamily="18" charset="0"/>
              </a:rPr>
              <a:t>. It applies to all EU countries.</a:t>
            </a:r>
          </a:p>
          <a:p>
            <a:pPr marL="342900" indent="-342900">
              <a:spcBef>
                <a:spcPts val="600"/>
              </a:spcBef>
              <a:buFont typeface="Arial" panose="020B0604020202020204" pitchFamily="34" charset="0"/>
              <a:buChar char="•"/>
            </a:pPr>
            <a:r>
              <a:rPr lang="en-US" sz="1800" dirty="0">
                <a:latin typeface="Cambria" panose="02040503050406030204" pitchFamily="18" charset="0"/>
              </a:rPr>
              <a:t>Another </a:t>
            </a:r>
            <a:r>
              <a:rPr lang="en-US" sz="1800" dirty="0">
                <a:solidFill>
                  <a:srgbClr val="FF0000"/>
                </a:solidFill>
                <a:latin typeface="Cambria" panose="02040503050406030204" pitchFamily="18" charset="0"/>
              </a:rPr>
              <a:t>reengineering</a:t>
            </a:r>
            <a:r>
              <a:rPr lang="en-US" sz="1800" dirty="0">
                <a:latin typeface="Cambria" panose="02040503050406030204" pitchFamily="18" charset="0"/>
              </a:rPr>
              <a:t> took place due to the financial crisis:</a:t>
            </a:r>
          </a:p>
          <a:p>
            <a:pPr marL="534988" indent="-173038">
              <a:spcBef>
                <a:spcPts val="600"/>
              </a:spcBef>
              <a:buFont typeface="Arial" panose="020B0604020202020204" pitchFamily="34" charset="0"/>
              <a:buChar char="•"/>
            </a:pPr>
            <a:r>
              <a:rPr lang="en-US" sz="1800" dirty="0">
                <a:latin typeface="Cambria" panose="02040503050406030204" pitchFamily="18" charset="0"/>
              </a:rPr>
              <a:t>Six Pack (</a:t>
            </a:r>
            <a:r>
              <a:rPr lang="en-US" sz="1800" dirty="0">
                <a:latin typeface="Cambria" panose="02040503050406030204" pitchFamily="18" charset="0"/>
                <a:hlinkClick r:id="rId2"/>
              </a:rPr>
              <a:t>https://eur-lex.europa.eu/legal-content/EN/TXT/?</a:t>
            </a:r>
            <a:r>
              <a:rPr lang="en-US" sz="1800" dirty="0" smtClean="0">
                <a:latin typeface="Cambria" panose="02040503050406030204" pitchFamily="18" charset="0"/>
                <a:hlinkClick r:id="rId2"/>
              </a:rPr>
              <a:t>uri=LEGISSUM:ec0021</a:t>
            </a:r>
            <a:r>
              <a:rPr lang="en-US" sz="1800" dirty="0" smtClean="0">
                <a:latin typeface="Cambria" panose="02040503050406030204" pitchFamily="18" charset="0"/>
              </a:rPr>
              <a:t>) </a:t>
            </a:r>
          </a:p>
          <a:p>
            <a:pPr marL="534988" indent="-173038">
              <a:spcBef>
                <a:spcPts val="600"/>
              </a:spcBef>
              <a:buFont typeface="Arial" panose="020B0604020202020204" pitchFamily="34" charset="0"/>
              <a:buChar char="•"/>
            </a:pPr>
            <a:r>
              <a:rPr lang="en-US" sz="1800" dirty="0" smtClean="0">
                <a:latin typeface="Cambria" panose="02040503050406030204" pitchFamily="18" charset="0"/>
              </a:rPr>
              <a:t>Two </a:t>
            </a:r>
            <a:r>
              <a:rPr lang="en-US" sz="1800" dirty="0">
                <a:latin typeface="Cambria" panose="02040503050406030204" pitchFamily="18" charset="0"/>
              </a:rPr>
              <a:t>Pack (</a:t>
            </a:r>
            <a:r>
              <a:rPr lang="en-US" sz="1800" dirty="0">
                <a:latin typeface="Cambria" panose="02040503050406030204" pitchFamily="18" charset="0"/>
                <a:hlinkClick r:id="rId3"/>
              </a:rPr>
              <a:t>https://</a:t>
            </a:r>
            <a:r>
              <a:rPr lang="en-US" sz="1800" dirty="0" smtClean="0">
                <a:latin typeface="Cambria" panose="02040503050406030204" pitchFamily="18" charset="0"/>
                <a:hlinkClick r:id="rId3"/>
              </a:rPr>
              <a:t>ec.europa.eu/commission/presscorner/detail/it/MEMO_13_457</a:t>
            </a:r>
            <a:r>
              <a:rPr lang="en-US" sz="1800" dirty="0">
                <a:latin typeface="Cambria" panose="02040503050406030204" pitchFamily="18" charset="0"/>
              </a:rPr>
              <a:t>)</a:t>
            </a:r>
            <a:r>
              <a:rPr lang="en-US" sz="1800" dirty="0" smtClean="0">
                <a:latin typeface="Cambria" panose="02040503050406030204" pitchFamily="18" charset="0"/>
              </a:rPr>
              <a:t>;</a:t>
            </a:r>
            <a:endParaRPr lang="en-US" sz="1800" dirty="0">
              <a:latin typeface="Cambria" panose="02040503050406030204" pitchFamily="18" charset="0"/>
            </a:endParaRPr>
          </a:p>
          <a:p>
            <a:pPr marL="534988" indent="-173038">
              <a:spcBef>
                <a:spcPts val="600"/>
              </a:spcBef>
              <a:buFont typeface="Arial" panose="020B0604020202020204" pitchFamily="34" charset="0"/>
              <a:buChar char="•"/>
            </a:pPr>
            <a:r>
              <a:rPr lang="en-US" sz="1800" dirty="0">
                <a:latin typeface="Cambria" panose="02040503050406030204" pitchFamily="18" charset="0"/>
              </a:rPr>
              <a:t>Treaty on Stability, Coordination, and Governance (TSCG) also known ‘Fiscal Compact’;</a:t>
            </a:r>
          </a:p>
          <a:p>
            <a:pPr marL="534988" indent="-173038">
              <a:spcBef>
                <a:spcPts val="600"/>
              </a:spcBef>
              <a:buFont typeface="Arial" panose="020B0604020202020204" pitchFamily="34" charset="0"/>
              <a:buChar char="•"/>
            </a:pPr>
            <a:r>
              <a:rPr lang="en-US" sz="1800" dirty="0">
                <a:latin typeface="Cambria" panose="02040503050406030204" pitchFamily="18" charset="0"/>
              </a:rPr>
              <a:t>strengthen the hand of the Commission.</a:t>
            </a:r>
          </a:p>
          <a:p>
            <a:pPr marL="358775" indent="-358775">
              <a:spcBef>
                <a:spcPts val="600"/>
              </a:spcBef>
              <a:buFont typeface="Arial" panose="020B0604020202020204" pitchFamily="34" charset="0"/>
              <a:buChar char="•"/>
            </a:pPr>
            <a:r>
              <a:rPr lang="en-US" sz="1800" dirty="0">
                <a:latin typeface="Cambria" panose="02040503050406030204" pitchFamily="18" charset="0"/>
              </a:rPr>
              <a:t>The </a:t>
            </a:r>
            <a:r>
              <a:rPr lang="en-US" sz="1800" dirty="0">
                <a:solidFill>
                  <a:srgbClr val="FF0000"/>
                </a:solidFill>
                <a:latin typeface="Cambria" panose="02040503050406030204" pitchFamily="18" charset="0"/>
              </a:rPr>
              <a:t>SGP</a:t>
            </a:r>
            <a:r>
              <a:rPr lang="en-US" sz="1800" dirty="0">
                <a:latin typeface="Cambria" panose="02040503050406030204" pitchFamily="18" charset="0"/>
              </a:rPr>
              <a:t> consists of </a:t>
            </a:r>
            <a:r>
              <a:rPr lang="en-US" sz="1800" dirty="0">
                <a:solidFill>
                  <a:srgbClr val="FF0000"/>
                </a:solidFill>
                <a:latin typeface="Cambria" panose="02040503050406030204" pitchFamily="18" charset="0"/>
              </a:rPr>
              <a:t>five </a:t>
            </a:r>
            <a:r>
              <a:rPr lang="en-US" sz="1800" dirty="0" smtClean="0">
                <a:solidFill>
                  <a:srgbClr val="FF0000"/>
                </a:solidFill>
                <a:latin typeface="Cambria" panose="02040503050406030204" pitchFamily="18" charset="0"/>
              </a:rPr>
              <a:t>elements</a:t>
            </a:r>
            <a:r>
              <a:rPr lang="en-US" sz="1800" dirty="0" smtClean="0">
                <a:latin typeface="Cambria" panose="02040503050406030204" pitchFamily="18" charset="0"/>
              </a:rPr>
              <a:t>. They apply to all EU member countries </a:t>
            </a:r>
            <a:r>
              <a:rPr lang="en-US" sz="1800" u="sng" dirty="0" smtClean="0">
                <a:latin typeface="Cambria" panose="02040503050406030204" pitchFamily="18" charset="0"/>
              </a:rPr>
              <a:t>but only the Eurozone countries are subject to the corrective arm</a:t>
            </a:r>
            <a:r>
              <a:rPr lang="en-US" sz="1800" dirty="0" smtClean="0">
                <a:latin typeface="Cambria" panose="02040503050406030204" pitchFamily="18" charset="0"/>
              </a:rPr>
              <a:t>.</a:t>
            </a:r>
            <a:endParaRPr lang="en-US" sz="1800" dirty="0">
              <a:latin typeface="Cambria" panose="02040503050406030204" pitchFamily="18" charset="0"/>
            </a:endParaRPr>
          </a:p>
          <a:p>
            <a:pPr marL="628650" indent="-266700">
              <a:spcBef>
                <a:spcPts val="600"/>
              </a:spcBef>
            </a:pPr>
            <a:r>
              <a:rPr lang="en-US" sz="1800" dirty="0">
                <a:latin typeface="Cambria" panose="02040503050406030204" pitchFamily="18" charset="0"/>
              </a:rPr>
              <a:t>1. Definition of what constitutes an ‘excessive deficit’;</a:t>
            </a:r>
          </a:p>
          <a:p>
            <a:pPr marL="628650" indent="-266700">
              <a:spcBef>
                <a:spcPts val="600"/>
              </a:spcBef>
            </a:pPr>
            <a:r>
              <a:rPr lang="en-US" sz="1800" dirty="0">
                <a:latin typeface="Cambria" panose="02040503050406030204" pitchFamily="18" charset="0"/>
              </a:rPr>
              <a:t>2. </a:t>
            </a:r>
            <a:r>
              <a:rPr lang="en-US" sz="1800" dirty="0">
                <a:solidFill>
                  <a:srgbClr val="FF0000"/>
                </a:solidFill>
                <a:latin typeface="Cambria" panose="02040503050406030204" pitchFamily="18" charset="0"/>
              </a:rPr>
              <a:t>Preventive arm</a:t>
            </a:r>
            <a:r>
              <a:rPr lang="en-US" sz="1800" dirty="0">
                <a:latin typeface="Cambria" panose="02040503050406030204" pitchFamily="18" charset="0"/>
              </a:rPr>
              <a:t>, designed to encourage governments to avoid excessive </a:t>
            </a:r>
            <a:r>
              <a:rPr lang="en-US" sz="1800" dirty="0" smtClean="0">
                <a:latin typeface="Cambria" panose="02040503050406030204" pitchFamily="18" charset="0"/>
              </a:rPr>
              <a:t>deficits;</a:t>
            </a:r>
            <a:endParaRPr lang="en-US" sz="1800" dirty="0">
              <a:latin typeface="Cambria" panose="02040503050406030204" pitchFamily="18" charset="0"/>
            </a:endParaRPr>
          </a:p>
          <a:p>
            <a:pPr marL="628650" indent="-266700">
              <a:spcBef>
                <a:spcPts val="600"/>
              </a:spcBef>
            </a:pPr>
            <a:r>
              <a:rPr lang="en-US" sz="1800" dirty="0">
                <a:latin typeface="Cambria" panose="02040503050406030204" pitchFamily="18" charset="0"/>
              </a:rPr>
              <a:t>3. </a:t>
            </a:r>
            <a:r>
              <a:rPr lang="en-US" sz="1800" dirty="0">
                <a:solidFill>
                  <a:srgbClr val="FF0000"/>
                </a:solidFill>
                <a:latin typeface="Cambria" panose="02040503050406030204" pitchFamily="18" charset="0"/>
              </a:rPr>
              <a:t>Corrective arm</a:t>
            </a:r>
            <a:r>
              <a:rPr lang="en-US" sz="1800" dirty="0">
                <a:latin typeface="Cambria" panose="02040503050406030204" pitchFamily="18" charset="0"/>
              </a:rPr>
              <a:t>, which prescribes how governments should react to a breach of the deficit limit;</a:t>
            </a:r>
          </a:p>
          <a:p>
            <a:pPr marL="628650" indent="-266700">
              <a:spcBef>
                <a:spcPts val="600"/>
              </a:spcBef>
            </a:pPr>
            <a:r>
              <a:rPr lang="en-US" sz="1800" dirty="0">
                <a:latin typeface="Cambria" panose="02040503050406030204" pitchFamily="18" charset="0"/>
              </a:rPr>
              <a:t>4. Procedures designed to embed member country’s budget process </a:t>
            </a:r>
            <a:r>
              <a:rPr lang="en-US" sz="1800" dirty="0">
                <a:solidFill>
                  <a:srgbClr val="FF0000"/>
                </a:solidFill>
                <a:latin typeface="Cambria" panose="02040503050406030204" pitchFamily="18" charset="0"/>
              </a:rPr>
              <a:t>within a European framework</a:t>
            </a:r>
            <a:r>
              <a:rPr lang="en-US" sz="1800" dirty="0">
                <a:latin typeface="Cambria" panose="02040503050406030204" pitchFamily="18" charset="0"/>
              </a:rPr>
              <a:t>;</a:t>
            </a:r>
          </a:p>
          <a:p>
            <a:pPr marL="628650" indent="-266700">
              <a:spcBef>
                <a:spcPts val="600"/>
              </a:spcBef>
            </a:pPr>
            <a:r>
              <a:rPr lang="en-US" sz="1800" dirty="0">
                <a:latin typeface="Cambria" panose="02040503050406030204" pitchFamily="18" charset="0"/>
              </a:rPr>
              <a:t>5. </a:t>
            </a:r>
            <a:r>
              <a:rPr lang="en-US" sz="1800" dirty="0">
                <a:solidFill>
                  <a:srgbClr val="FF0000"/>
                </a:solidFill>
                <a:latin typeface="Cambria" panose="02040503050406030204" pitchFamily="18" charset="0"/>
              </a:rPr>
              <a:t>Sanctions</a:t>
            </a:r>
            <a:r>
              <a:rPr lang="en-US" sz="1800" dirty="0">
                <a:latin typeface="Cambria" panose="02040503050406030204" pitchFamily="18" charset="0"/>
              </a:rPr>
              <a:t>.</a:t>
            </a:r>
          </a:p>
          <a:p>
            <a:pPr>
              <a:spcBef>
                <a:spcPts val="600"/>
              </a:spcBef>
            </a:pPr>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Tree>
    <p:extLst>
      <p:ext uri="{BB962C8B-B14F-4D97-AF65-F5344CB8AC3E}">
        <p14:creationId xmlns:p14="http://schemas.microsoft.com/office/powerpoint/2010/main" val="40024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tx1"/>
                </a:solidFill>
              </a:rPr>
              <a:t>The Stability and Growth Pact (SGP)</a:t>
            </a:r>
            <a:endParaRPr lang="de-DE" dirty="0">
              <a:solidFill>
                <a:schemeClr val="tx1"/>
              </a:solidFill>
            </a:endParaRPr>
          </a:p>
        </p:txBody>
      </p:sp>
      <p:sp>
        <p:nvSpPr>
          <p:cNvPr id="3" name="Textplatzhalter 2"/>
          <p:cNvSpPr>
            <a:spLocks noGrp="1"/>
          </p:cNvSpPr>
          <p:nvPr>
            <p:ph type="body" sz="quarter" idx="12"/>
          </p:nvPr>
        </p:nvSpPr>
        <p:spPr>
          <a:xfrm>
            <a:off x="88900" y="766602"/>
            <a:ext cx="9055100" cy="5570698"/>
          </a:xfrm>
        </p:spPr>
        <p:txBody>
          <a:bodyPr>
            <a:normAutofit/>
          </a:bodyPr>
          <a:lstStyle/>
          <a:p>
            <a:pPr>
              <a:spcBef>
                <a:spcPts val="600"/>
              </a:spcBef>
            </a:pPr>
            <a:endParaRPr lang="en-US" sz="1800" dirty="0">
              <a:latin typeface="Cambria" panose="02040503050406030204" pitchFamily="18" charset="0"/>
            </a:endParaRPr>
          </a:p>
          <a:p>
            <a:pPr>
              <a:spcBef>
                <a:spcPts val="600"/>
              </a:spcBef>
            </a:pPr>
            <a:r>
              <a:rPr lang="en-US" sz="1800" dirty="0" smtClean="0">
                <a:latin typeface="Cambria" panose="02040503050406030204" pitchFamily="18" charset="0"/>
              </a:rPr>
              <a:t>The </a:t>
            </a:r>
            <a:r>
              <a:rPr lang="en-US" sz="1800" dirty="0">
                <a:solidFill>
                  <a:srgbClr val="FF0000"/>
                </a:solidFill>
                <a:latin typeface="Cambria" panose="02040503050406030204" pitchFamily="18" charset="0"/>
              </a:rPr>
              <a:t>SGP</a:t>
            </a:r>
            <a:r>
              <a:rPr lang="en-US" sz="1800" dirty="0">
                <a:latin typeface="Cambria" panose="02040503050406030204" pitchFamily="18" charset="0"/>
              </a:rPr>
              <a:t> consists of </a:t>
            </a:r>
            <a:r>
              <a:rPr lang="en-US" sz="1800" dirty="0">
                <a:solidFill>
                  <a:srgbClr val="FF0000"/>
                </a:solidFill>
                <a:latin typeface="Cambria" panose="02040503050406030204" pitchFamily="18" charset="0"/>
              </a:rPr>
              <a:t>five </a:t>
            </a:r>
            <a:r>
              <a:rPr lang="en-US" sz="1800" dirty="0" smtClean="0">
                <a:solidFill>
                  <a:srgbClr val="FF0000"/>
                </a:solidFill>
                <a:latin typeface="Cambria" panose="02040503050406030204" pitchFamily="18" charset="0"/>
              </a:rPr>
              <a:t>elements</a:t>
            </a:r>
            <a:r>
              <a:rPr lang="en-US" sz="1800" dirty="0" smtClean="0">
                <a:latin typeface="Cambria" panose="02040503050406030204" pitchFamily="18" charset="0"/>
              </a:rPr>
              <a:t>. They apply to all EU member countries </a:t>
            </a:r>
            <a:r>
              <a:rPr lang="en-US" sz="1800" u="sng" dirty="0" smtClean="0">
                <a:latin typeface="Cambria" panose="02040503050406030204" pitchFamily="18" charset="0"/>
              </a:rPr>
              <a:t>but only the Eurozone countries are subject to the corrective arm</a:t>
            </a:r>
            <a:r>
              <a:rPr lang="en-US" sz="1800" dirty="0" smtClean="0">
                <a:latin typeface="Cambria" panose="02040503050406030204" pitchFamily="18" charset="0"/>
              </a:rPr>
              <a:t>.</a:t>
            </a:r>
            <a:endParaRPr lang="en-US" sz="1800" dirty="0">
              <a:latin typeface="Cambria" panose="02040503050406030204" pitchFamily="18" charset="0"/>
            </a:endParaRPr>
          </a:p>
          <a:p>
            <a:pPr marL="628650" indent="-266700">
              <a:spcBef>
                <a:spcPts val="600"/>
              </a:spcBef>
            </a:pPr>
            <a:r>
              <a:rPr lang="en-US" sz="1800" dirty="0">
                <a:latin typeface="Cambria" panose="02040503050406030204" pitchFamily="18" charset="0"/>
              </a:rPr>
              <a:t>1. Definition of what constitutes an ‘excessive deficit’;</a:t>
            </a:r>
          </a:p>
          <a:p>
            <a:pPr marL="628650" indent="-266700">
              <a:spcBef>
                <a:spcPts val="600"/>
              </a:spcBef>
            </a:pPr>
            <a:r>
              <a:rPr lang="en-US" sz="1800" dirty="0">
                <a:latin typeface="Cambria" panose="02040503050406030204" pitchFamily="18" charset="0"/>
              </a:rPr>
              <a:t>2. </a:t>
            </a:r>
            <a:r>
              <a:rPr lang="en-US" sz="1800" dirty="0">
                <a:solidFill>
                  <a:srgbClr val="FF0000"/>
                </a:solidFill>
                <a:latin typeface="Cambria" panose="02040503050406030204" pitchFamily="18" charset="0"/>
              </a:rPr>
              <a:t>Preventive arm</a:t>
            </a:r>
            <a:r>
              <a:rPr lang="en-US" sz="1800" dirty="0">
                <a:latin typeface="Cambria" panose="02040503050406030204" pitchFamily="18" charset="0"/>
              </a:rPr>
              <a:t>, designed to encourage governments to avoid excessive </a:t>
            </a:r>
            <a:r>
              <a:rPr lang="en-US" sz="1800" dirty="0" smtClean="0">
                <a:latin typeface="Cambria" panose="02040503050406030204" pitchFamily="18" charset="0"/>
              </a:rPr>
              <a:t>deficits;</a:t>
            </a:r>
            <a:endParaRPr lang="en-US" sz="1800" dirty="0">
              <a:latin typeface="Cambria" panose="02040503050406030204" pitchFamily="18" charset="0"/>
            </a:endParaRPr>
          </a:p>
          <a:p>
            <a:pPr marL="628650" indent="-266700">
              <a:spcBef>
                <a:spcPts val="600"/>
              </a:spcBef>
            </a:pPr>
            <a:r>
              <a:rPr lang="en-US" sz="1800" dirty="0">
                <a:latin typeface="Cambria" panose="02040503050406030204" pitchFamily="18" charset="0"/>
              </a:rPr>
              <a:t>3. </a:t>
            </a:r>
            <a:r>
              <a:rPr lang="en-US" sz="1800" dirty="0">
                <a:solidFill>
                  <a:srgbClr val="FF0000"/>
                </a:solidFill>
                <a:latin typeface="Cambria" panose="02040503050406030204" pitchFamily="18" charset="0"/>
              </a:rPr>
              <a:t>Corrective arm</a:t>
            </a:r>
            <a:r>
              <a:rPr lang="en-US" sz="1800" dirty="0">
                <a:latin typeface="Cambria" panose="02040503050406030204" pitchFamily="18" charset="0"/>
              </a:rPr>
              <a:t>, which prescribes how governments should react to a breach of the deficit limit;</a:t>
            </a:r>
          </a:p>
          <a:p>
            <a:pPr marL="628650" indent="-266700">
              <a:spcBef>
                <a:spcPts val="600"/>
              </a:spcBef>
            </a:pPr>
            <a:r>
              <a:rPr lang="en-US" sz="1800" dirty="0">
                <a:latin typeface="Cambria" panose="02040503050406030204" pitchFamily="18" charset="0"/>
              </a:rPr>
              <a:t>4. Procedures designed to embed member country’s budget process </a:t>
            </a:r>
            <a:r>
              <a:rPr lang="en-US" sz="1800" dirty="0">
                <a:solidFill>
                  <a:srgbClr val="FF0000"/>
                </a:solidFill>
                <a:latin typeface="Cambria" panose="02040503050406030204" pitchFamily="18" charset="0"/>
              </a:rPr>
              <a:t>within a European framework</a:t>
            </a:r>
            <a:r>
              <a:rPr lang="en-US" sz="1800" dirty="0">
                <a:latin typeface="Cambria" panose="02040503050406030204" pitchFamily="18" charset="0"/>
              </a:rPr>
              <a:t>;</a:t>
            </a:r>
          </a:p>
          <a:p>
            <a:pPr marL="628650" indent="-266700">
              <a:spcBef>
                <a:spcPts val="600"/>
              </a:spcBef>
            </a:pPr>
            <a:r>
              <a:rPr lang="en-US" sz="1800" dirty="0">
                <a:latin typeface="Cambria" panose="02040503050406030204" pitchFamily="18" charset="0"/>
              </a:rPr>
              <a:t>5. </a:t>
            </a:r>
            <a:r>
              <a:rPr lang="en-US" sz="1800" dirty="0">
                <a:solidFill>
                  <a:srgbClr val="FF0000"/>
                </a:solidFill>
                <a:latin typeface="Cambria" panose="02040503050406030204" pitchFamily="18" charset="0"/>
              </a:rPr>
              <a:t>Sanctions</a:t>
            </a:r>
            <a:r>
              <a:rPr lang="en-US" sz="1800" dirty="0">
                <a:latin typeface="Cambria" panose="02040503050406030204" pitchFamily="18" charset="0"/>
              </a:rPr>
              <a:t>.</a:t>
            </a:r>
          </a:p>
          <a:p>
            <a:pPr>
              <a:spcBef>
                <a:spcPts val="600"/>
              </a:spcBef>
            </a:pPr>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spTree>
    <p:extLst>
      <p:ext uri="{BB962C8B-B14F-4D97-AF65-F5344CB8AC3E}">
        <p14:creationId xmlns:p14="http://schemas.microsoft.com/office/powerpoint/2010/main" val="27270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177800" y="969338"/>
            <a:ext cx="8737600" cy="5139361"/>
          </a:xfrm>
        </p:spPr>
        <p:txBody>
          <a:bodyPr/>
          <a:lstStyle/>
          <a:p>
            <a:pPr>
              <a:spcBef>
                <a:spcPts val="800"/>
              </a:spcBef>
            </a:pPr>
            <a:r>
              <a:rPr lang="en-US" b="1" dirty="0">
                <a:latin typeface="Cambria" panose="02040503050406030204" pitchFamily="18" charset="0"/>
              </a:rPr>
              <a:t>‘excessive deficits and debts’ </a:t>
            </a:r>
          </a:p>
          <a:p>
            <a:pPr marL="342900" indent="-342900">
              <a:spcBef>
                <a:spcPts val="800"/>
              </a:spcBef>
              <a:buFont typeface="Arial" panose="020B0604020202020204" pitchFamily="34" charset="0"/>
              <a:buChar char="•"/>
            </a:pPr>
            <a:r>
              <a:rPr lang="en-US" dirty="0">
                <a:latin typeface="Cambria" panose="02040503050406030204" pitchFamily="18" charset="0"/>
              </a:rPr>
              <a:t>The Stability and Growth Pact considers that </a:t>
            </a:r>
            <a:r>
              <a:rPr lang="en-US" dirty="0">
                <a:solidFill>
                  <a:srgbClr val="FF0000"/>
                </a:solidFill>
                <a:latin typeface="Cambria" panose="02040503050406030204" pitchFamily="18" charset="0"/>
              </a:rPr>
              <a:t>deficits</a:t>
            </a:r>
            <a:r>
              <a:rPr lang="en-US" dirty="0">
                <a:latin typeface="Cambria" panose="02040503050406030204" pitchFamily="18" charset="0"/>
              </a:rPr>
              <a:t> </a:t>
            </a:r>
            <a:r>
              <a:rPr lang="en-US" dirty="0">
                <a:solidFill>
                  <a:srgbClr val="FF0000"/>
                </a:solidFill>
                <a:latin typeface="Cambria" panose="02040503050406030204" pitchFamily="18" charset="0"/>
              </a:rPr>
              <a:t>are excessive when they are above 3 per cent of GDP</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smtClean="0">
                <a:latin typeface="Cambria" panose="02040503050406030204" pitchFamily="18" charset="0"/>
              </a:rPr>
              <a:t>When </a:t>
            </a:r>
            <a:r>
              <a:rPr lang="en-US" dirty="0">
                <a:latin typeface="Cambria" panose="02040503050406030204" pitchFamily="18" charset="0"/>
              </a:rPr>
              <a:t>an </a:t>
            </a:r>
            <a:r>
              <a:rPr lang="en-US" dirty="0">
                <a:solidFill>
                  <a:srgbClr val="FF0000"/>
                </a:solidFill>
                <a:latin typeface="Cambria" panose="02040503050406030204" pitchFamily="18" charset="0"/>
              </a:rPr>
              <a:t>adverse</a:t>
            </a:r>
            <a:r>
              <a:rPr lang="en-US" dirty="0">
                <a:latin typeface="Cambria" panose="02040503050406030204" pitchFamily="18" charset="0"/>
              </a:rPr>
              <a:t> asymmetric shock occurs, </a:t>
            </a:r>
            <a:r>
              <a:rPr lang="en-US" dirty="0">
                <a:solidFill>
                  <a:srgbClr val="FF0000"/>
                </a:solidFill>
                <a:latin typeface="Cambria" panose="02040503050406030204" pitchFamily="18" charset="0"/>
              </a:rPr>
              <a:t>the limit can be breached</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smtClean="0">
                <a:latin typeface="Cambria" panose="02040503050406030204" pitchFamily="18" charset="0"/>
              </a:rPr>
              <a:t>The </a:t>
            </a:r>
            <a:r>
              <a:rPr lang="en-US" dirty="0">
                <a:solidFill>
                  <a:srgbClr val="FF0000"/>
                </a:solidFill>
                <a:latin typeface="Cambria" panose="02040503050406030204" pitchFamily="18" charset="0"/>
              </a:rPr>
              <a:t>SGP</a:t>
            </a:r>
            <a:r>
              <a:rPr lang="en-US" dirty="0">
                <a:latin typeface="Cambria" panose="02040503050406030204" pitchFamily="18" charset="0"/>
              </a:rPr>
              <a:t> </a:t>
            </a:r>
            <a:r>
              <a:rPr lang="en-US" dirty="0" smtClean="0">
                <a:latin typeface="Cambria" panose="02040503050406030204" pitchFamily="18" charset="0"/>
              </a:rPr>
              <a:t>takes </a:t>
            </a:r>
            <a:r>
              <a:rPr lang="en-US" dirty="0">
                <a:latin typeface="Cambria" panose="02040503050406030204" pitchFamily="18" charset="0"/>
              </a:rPr>
              <a:t>into account the </a:t>
            </a:r>
            <a:r>
              <a:rPr lang="en-US" b="1" dirty="0">
                <a:solidFill>
                  <a:srgbClr val="FF0000"/>
                </a:solidFill>
                <a:latin typeface="Cambria" panose="02040503050406030204" pitchFamily="18" charset="0"/>
              </a:rPr>
              <a:t>structural budget balance</a:t>
            </a:r>
            <a:r>
              <a:rPr lang="en-US" dirty="0">
                <a:latin typeface="Cambria" panose="02040503050406030204" pitchFamily="18" charset="0"/>
              </a:rPr>
              <a:t>, </a:t>
            </a:r>
            <a:r>
              <a:rPr lang="en-US" i="1" dirty="0">
                <a:latin typeface="Cambria" panose="02040503050406030204" pitchFamily="18" charset="0"/>
              </a:rPr>
              <a:t>defined as the cyclically adjusted balance </a:t>
            </a:r>
            <a:r>
              <a:rPr lang="en-US" i="1" dirty="0">
                <a:solidFill>
                  <a:srgbClr val="FF0000"/>
                </a:solidFill>
                <a:latin typeface="Cambria" panose="02040503050406030204" pitchFamily="18" charset="0"/>
              </a:rPr>
              <a:t>net of exceptional spending or revenues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SGP requires that the structural budget always be ‘in balance’ or surplus</a:t>
            </a:r>
            <a:r>
              <a:rPr lang="en-US" dirty="0">
                <a:latin typeface="Cambria" panose="02040503050406030204" pitchFamily="18" charset="0"/>
              </a:rPr>
              <a:t>, meaning that the deficit does not exceed 0.5 per cent of GDP;</a:t>
            </a:r>
          </a:p>
          <a:p>
            <a:pPr marL="342900" indent="-342900">
              <a:spcBef>
                <a:spcPts val="800"/>
              </a:spcBef>
              <a:buFont typeface="Arial" panose="020B0604020202020204" pitchFamily="34" charset="0"/>
              <a:buChar char="•"/>
            </a:pPr>
            <a:r>
              <a:rPr lang="en-US" dirty="0">
                <a:latin typeface="Cambria" panose="02040503050406030204" pitchFamily="18" charset="0"/>
              </a:rPr>
              <a:t>The </a:t>
            </a:r>
            <a:r>
              <a:rPr lang="en-US" dirty="0">
                <a:solidFill>
                  <a:srgbClr val="FF0000"/>
                </a:solidFill>
                <a:latin typeface="Cambria" panose="02040503050406030204" pitchFamily="18" charset="0"/>
              </a:rPr>
              <a:t>public debt is excessive when it exceeds 60 per cent of GDP</a:t>
            </a:r>
            <a:r>
              <a:rPr lang="en-US" dirty="0">
                <a:latin typeface="Cambria" panose="02040503050406030204" pitchFamily="18" charset="0"/>
              </a:rPr>
              <a:t>. </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spTree>
    <p:extLst>
      <p:ext uri="{BB962C8B-B14F-4D97-AF65-F5344CB8AC3E}">
        <p14:creationId xmlns:p14="http://schemas.microsoft.com/office/powerpoint/2010/main" val="3996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3" name="Textplatzhalter 2"/>
          <p:cNvSpPr>
            <a:spLocks noGrp="1"/>
          </p:cNvSpPr>
          <p:nvPr>
            <p:ph type="body" sz="quarter" idx="12"/>
          </p:nvPr>
        </p:nvSpPr>
        <p:spPr>
          <a:xfrm>
            <a:off x="356615" y="1280160"/>
            <a:ext cx="8154925" cy="4707890"/>
          </a:xfrm>
        </p:spPr>
        <p:txBody>
          <a:bodyPr/>
          <a:lstStyle/>
          <a:p>
            <a:pPr>
              <a:spcBef>
                <a:spcPts val="800"/>
              </a:spcBef>
            </a:pPr>
            <a:r>
              <a:rPr lang="en-US" dirty="0">
                <a:latin typeface="Cambria" panose="02040503050406030204" pitchFamily="18" charset="0"/>
              </a:rPr>
              <a:t>In a monetary union, fiscal </a:t>
            </a:r>
            <a:r>
              <a:rPr lang="en-US" dirty="0">
                <a:solidFill>
                  <a:schemeClr val="tx1"/>
                </a:solidFill>
                <a:latin typeface="Cambria" panose="02040503050406030204" pitchFamily="18" charset="0"/>
              </a:rPr>
              <a:t>policy means</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the only remaining macroeconomic instrument at national level;</a:t>
            </a:r>
          </a:p>
          <a:p>
            <a:pPr marL="342900" indent="-342900">
              <a:spcBef>
                <a:spcPts val="800"/>
              </a:spcBef>
              <a:buFont typeface="Arial" panose="020B0604020202020204" pitchFamily="34" charset="0"/>
              <a:buChar char="•"/>
            </a:pPr>
            <a:r>
              <a:rPr lang="en-US" dirty="0">
                <a:latin typeface="Cambria" panose="02040503050406030204" pitchFamily="18" charset="0"/>
              </a:rPr>
              <a:t>government </a:t>
            </a:r>
            <a:r>
              <a:rPr lang="en-US" dirty="0">
                <a:solidFill>
                  <a:srgbClr val="FF0000"/>
                </a:solidFill>
                <a:latin typeface="Cambria" panose="02040503050406030204" pitchFamily="18" charset="0"/>
              </a:rPr>
              <a:t>borrows in slowdown and pays back </a:t>
            </a:r>
            <a:r>
              <a:rPr lang="en-US" dirty="0" smtClean="0">
                <a:solidFill>
                  <a:srgbClr val="FF0000"/>
                </a:solidFill>
                <a:latin typeface="Cambria" panose="02040503050406030204" pitchFamily="18" charset="0"/>
              </a:rPr>
              <a:t>its debt in an upswing</a:t>
            </a:r>
            <a:r>
              <a:rPr lang="en-US"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government </a:t>
            </a:r>
            <a:r>
              <a:rPr lang="en-US" dirty="0">
                <a:solidFill>
                  <a:srgbClr val="FF0000"/>
                </a:solidFill>
                <a:latin typeface="Cambria" panose="02040503050406030204" pitchFamily="18" charset="0"/>
              </a:rPr>
              <a:t>acts as substitute to inter-country transfers in case of asymmetric shock </a:t>
            </a:r>
            <a:r>
              <a:rPr lang="en-US" dirty="0">
                <a:latin typeface="Cambria" panose="02040503050406030204" pitchFamily="18" charset="0"/>
              </a:rPr>
              <a:t>(see discussion of OCA criteria).</a:t>
            </a:r>
          </a:p>
          <a:p>
            <a:pPr>
              <a:spcBef>
                <a:spcPts val="800"/>
              </a:spcBef>
            </a:pPr>
            <a:endParaRPr lang="en-US" dirty="0">
              <a:latin typeface="Cambria" panose="02040503050406030204" pitchFamily="18" charset="0"/>
            </a:endParaRPr>
          </a:p>
          <a:p>
            <a:pPr>
              <a:spcBef>
                <a:spcPts val="800"/>
              </a:spcBef>
            </a:pPr>
            <a:r>
              <a:rPr lang="en-US" dirty="0">
                <a:latin typeface="Cambria" panose="02040503050406030204" pitchFamily="18" charset="0"/>
              </a:rPr>
              <a:t>Problems of fiscal policy:</a:t>
            </a:r>
          </a:p>
          <a:p>
            <a:pPr marL="342900" indent="-342900">
              <a:spcBef>
                <a:spcPts val="800"/>
              </a:spcBef>
              <a:buFont typeface="Arial" panose="020B0604020202020204" pitchFamily="34" charset="0"/>
              <a:buChar char="•"/>
            </a:pPr>
            <a:r>
              <a:rPr lang="en-US" dirty="0">
                <a:latin typeface="Cambria" panose="02040503050406030204" pitchFamily="18" charset="0"/>
              </a:rPr>
              <a:t>effectiveness of fiscal policy </a:t>
            </a:r>
            <a:r>
              <a:rPr lang="en-US" dirty="0">
                <a:solidFill>
                  <a:srgbClr val="FF0000"/>
                </a:solidFill>
                <a:latin typeface="Cambria" panose="02040503050406030204" pitchFamily="18" charset="0"/>
              </a:rPr>
              <a:t>depends on private expectations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slow</a:t>
            </a:r>
            <a:r>
              <a:rPr lang="en-US" dirty="0">
                <a:latin typeface="Cambria" panose="02040503050406030204" pitchFamily="18" charset="0"/>
              </a:rPr>
              <a:t> implementation;</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undisciplined fiscal policy </a:t>
            </a:r>
            <a:r>
              <a:rPr lang="en-US" dirty="0">
                <a:latin typeface="Cambria" panose="02040503050406030204" pitchFamily="18" charset="0"/>
              </a:rPr>
              <a:t>results in high public debt which in turn may </a:t>
            </a:r>
            <a:r>
              <a:rPr lang="en-US" dirty="0">
                <a:solidFill>
                  <a:srgbClr val="FF0000"/>
                </a:solidFill>
                <a:latin typeface="Cambria" panose="02040503050406030204" pitchFamily="18" charset="0"/>
              </a:rPr>
              <a:t>destabilize economies </a:t>
            </a:r>
            <a:r>
              <a:rPr lang="en-US" dirty="0">
                <a:latin typeface="Cambria" panose="02040503050406030204" pitchFamily="18" charset="0"/>
              </a:rPr>
              <a:t>and triggers contagion effects.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spTree>
    <p:extLst>
      <p:ext uri="{BB962C8B-B14F-4D97-AF65-F5344CB8AC3E}">
        <p14:creationId xmlns:p14="http://schemas.microsoft.com/office/powerpoint/2010/main" val="37562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097281"/>
            <a:ext cx="8295895" cy="4964769"/>
          </a:xfrm>
        </p:spPr>
        <p:txBody>
          <a:bodyPr>
            <a:normAutofit fontScale="92500" lnSpcReduction="20000"/>
          </a:bodyPr>
          <a:lstStyle/>
          <a:p>
            <a:pPr>
              <a:spcBef>
                <a:spcPts val="800"/>
              </a:spcBef>
            </a:pPr>
            <a:r>
              <a:rPr lang="en-US" b="1" dirty="0">
                <a:latin typeface="Cambria" panose="02040503050406030204" pitchFamily="18" charset="0"/>
              </a:rPr>
              <a:t>‘preventive </a:t>
            </a:r>
            <a:r>
              <a:rPr lang="en-US" b="1" dirty="0" smtClean="0">
                <a:latin typeface="Cambria" panose="02040503050406030204" pitchFamily="18" charset="0"/>
              </a:rPr>
              <a:t>arm</a:t>
            </a:r>
            <a:endParaRPr lang="en-US" dirty="0" smtClean="0">
              <a:latin typeface="Cambria" panose="02040503050406030204" pitchFamily="18" charset="0"/>
            </a:endParaRPr>
          </a:p>
          <a:p>
            <a:pPr marL="342900" indent="-342900">
              <a:spcBef>
                <a:spcPts val="800"/>
              </a:spcBef>
              <a:buFont typeface="Arial" panose="020B0604020202020204" pitchFamily="34" charset="0"/>
              <a:buChar char="•"/>
            </a:pPr>
            <a:r>
              <a:rPr lang="en-US" dirty="0" smtClean="0">
                <a:latin typeface="Cambria" panose="02040503050406030204" pitchFamily="18" charset="0"/>
              </a:rPr>
              <a:t>Many governments exhibit a deficit bias because of </a:t>
            </a:r>
            <a:r>
              <a:rPr lang="en-US" dirty="0" smtClean="0">
                <a:solidFill>
                  <a:srgbClr val="FF0000"/>
                </a:solidFill>
                <a:latin typeface="Cambria" panose="02040503050406030204" pitchFamily="18" charset="0"/>
              </a:rPr>
              <a:t>domestic pressure </a:t>
            </a:r>
            <a:r>
              <a:rPr lang="en-US" dirty="0" smtClean="0">
                <a:latin typeface="Cambria" panose="02040503050406030204" pitchFamily="18" charset="0"/>
              </a:rPr>
              <a:t>and political expediency;</a:t>
            </a:r>
          </a:p>
          <a:p>
            <a:pPr marL="342900" indent="-342900">
              <a:spcBef>
                <a:spcPts val="800"/>
              </a:spcBef>
              <a:buFont typeface="Arial" panose="020B0604020202020204" pitchFamily="34" charset="0"/>
              <a:buChar char="•"/>
            </a:pPr>
            <a:r>
              <a:rPr lang="en-US" dirty="0" smtClean="0">
                <a:latin typeface="Cambria" panose="02040503050406030204" pitchFamily="18" charset="0"/>
              </a:rPr>
              <a:t>The </a:t>
            </a:r>
            <a:r>
              <a:rPr lang="en-US" dirty="0">
                <a:solidFill>
                  <a:srgbClr val="FF0000"/>
                </a:solidFill>
                <a:latin typeface="Cambria" panose="02040503050406030204" pitchFamily="18" charset="0"/>
              </a:rPr>
              <a:t>idea is that the SGP can exert some counter-pressure in the form of peer pressure, called mutual surveillance</a:t>
            </a: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dirty="0">
                <a:latin typeface="Cambria" panose="02040503050406030204" pitchFamily="18" charset="0"/>
              </a:rPr>
              <a:t>The preventive arm is designed to submit finance ministers to a </a:t>
            </a:r>
            <a:r>
              <a:rPr lang="en-US" dirty="0">
                <a:solidFill>
                  <a:srgbClr val="FF0000"/>
                </a:solidFill>
                <a:latin typeface="Cambria" panose="02040503050406030204" pitchFamily="18" charset="0"/>
              </a:rPr>
              <a:t>collective discussion of one another’s fiscal policy</a:t>
            </a:r>
            <a:r>
              <a:rPr lang="en-US" dirty="0">
                <a:latin typeface="Cambria" panose="02040503050406030204" pitchFamily="18" charset="0"/>
              </a:rPr>
              <a:t> in the hope that doing so will help constrain the deficit bias and support budgetary discipline; </a:t>
            </a:r>
          </a:p>
          <a:p>
            <a:pPr marL="342900" indent="-342900">
              <a:spcBef>
                <a:spcPts val="800"/>
              </a:spcBef>
              <a:buFont typeface="Arial" panose="020B0604020202020204" pitchFamily="34" charset="0"/>
              <a:buChar char="•"/>
            </a:pPr>
            <a:r>
              <a:rPr lang="en-US" dirty="0">
                <a:latin typeface="Cambria" panose="02040503050406030204" pitchFamily="18" charset="0"/>
              </a:rPr>
              <a:t>The preventive arm is also meant to circumvent using the politically sensitive corrective arm;</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Each country must specify its Medium Term Objective (MTO), the budget balance that it commits to achieving within a three-year period</a:t>
            </a:r>
            <a:r>
              <a:rPr lang="en-US" dirty="0">
                <a:latin typeface="Cambria" panose="02040503050406030204" pitchFamily="18" charset="0"/>
              </a:rPr>
              <a:t>. The MTO must be compatible with ‘minimum benchmarks’ established by the European Commission</a:t>
            </a:r>
            <a:r>
              <a:rPr lang="en-US" dirty="0" smtClean="0">
                <a:latin typeface="Cambria" panose="02040503050406030204" pitchFamily="18" charset="0"/>
              </a:rPr>
              <a:t>.</a:t>
            </a:r>
          </a:p>
          <a:p>
            <a:pPr marL="573088" lvl="1" indent="-342900"/>
            <a:r>
              <a:rPr lang="en-US" dirty="0" smtClean="0">
                <a:latin typeface="Cambria" panose="02040503050406030204" pitchFamily="18" charset="0"/>
              </a:rPr>
              <a:t>If the country adopts a budget that is not in conformity with the requirements put forward by the Council, it triggers the procedure summarized in the next slide. The ultimate sanction is a fine of 0.2% of the country’s GDP.</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spTree>
    <p:extLst>
      <p:ext uri="{BB962C8B-B14F-4D97-AF65-F5344CB8AC3E}">
        <p14:creationId xmlns:p14="http://schemas.microsoft.com/office/powerpoint/2010/main" val="26018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preventive arm</a:t>
            </a: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pic>
        <p:nvPicPr>
          <p:cNvPr id="9" name="Picture 8">
            <a:extLst>
              <a:ext uri="{FF2B5EF4-FFF2-40B4-BE49-F238E27FC236}">
                <a16:creationId xmlns:a16="http://schemas.microsoft.com/office/drawing/2014/main" xmlns="" id="{80988520-B6FF-4EA4-87AF-4F3EB4B457F7}"/>
              </a:ext>
            </a:extLst>
          </p:cNvPr>
          <p:cNvPicPr>
            <a:picLocks noChangeAspect="1"/>
          </p:cNvPicPr>
          <p:nvPr/>
        </p:nvPicPr>
        <p:blipFill>
          <a:blip r:embed="rId2"/>
          <a:stretch>
            <a:fillRect/>
          </a:stretch>
        </p:blipFill>
        <p:spPr>
          <a:xfrm>
            <a:off x="2039314" y="650102"/>
            <a:ext cx="5719398" cy="5693548"/>
          </a:xfrm>
          <a:prstGeom prst="rect">
            <a:avLst/>
          </a:prstGeom>
        </p:spPr>
      </p:pic>
    </p:spTree>
    <p:extLst>
      <p:ext uri="{BB962C8B-B14F-4D97-AF65-F5344CB8AC3E}">
        <p14:creationId xmlns:p14="http://schemas.microsoft.com/office/powerpoint/2010/main" val="218749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4" y="1241660"/>
            <a:ext cx="8478467" cy="4707890"/>
          </a:xfrm>
        </p:spPr>
        <p:txBody>
          <a:bodyPr/>
          <a:lstStyle/>
          <a:p>
            <a:pPr>
              <a:spcBef>
                <a:spcPts val="800"/>
              </a:spcBef>
            </a:pPr>
            <a:r>
              <a:rPr lang="en-US" b="1" dirty="0">
                <a:latin typeface="Cambria" panose="02040503050406030204" pitchFamily="18" charset="0"/>
              </a:rPr>
              <a:t>‘corrective arm’ </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When a country does not meet the requirements of the SGP–the 3 per cent deficit and 60 per cent debt limits–it is declared in excessive deficit by the Council</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decision is made through </a:t>
            </a:r>
            <a:r>
              <a:rPr lang="en-US" dirty="0">
                <a:solidFill>
                  <a:srgbClr val="FF0000"/>
                </a:solidFill>
                <a:latin typeface="Cambria" panose="02040503050406030204" pitchFamily="18" charset="0"/>
              </a:rPr>
              <a:t>qualified majority voting </a:t>
            </a:r>
            <a:r>
              <a:rPr lang="en-US" dirty="0">
                <a:latin typeface="Cambria" panose="02040503050406030204" pitchFamily="18" charset="0"/>
              </a:rPr>
              <a:t>(QMV) upon a recommendation from the Commission;</a:t>
            </a:r>
          </a:p>
          <a:p>
            <a:pPr marL="342900" indent="-342900">
              <a:spcBef>
                <a:spcPts val="800"/>
              </a:spcBef>
              <a:buFont typeface="Arial" panose="020B0604020202020204" pitchFamily="34" charset="0"/>
              <a:buChar char="•"/>
            </a:pPr>
            <a:r>
              <a:rPr lang="en-US" i="1" dirty="0">
                <a:latin typeface="Cambria" panose="02040503050406030204" pitchFamily="18" charset="0"/>
              </a:rPr>
              <a:t>Given that most Eurozone countries have debts vastly in excess of 60 per cent, </a:t>
            </a:r>
            <a:r>
              <a:rPr lang="en-US" i="1" dirty="0">
                <a:solidFill>
                  <a:srgbClr val="FF0000"/>
                </a:solidFill>
                <a:latin typeface="Cambria" panose="02040503050406030204" pitchFamily="18" charset="0"/>
              </a:rPr>
              <a:t>the Excessive Debt Procedure (EDP) applies only if a country above the threshold has not reduced its debt by at least 0.5 per cent of GDP on average over the previous three years</a:t>
            </a:r>
            <a:r>
              <a:rPr lang="en-US" i="1"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Council </a:t>
            </a:r>
            <a:r>
              <a:rPr lang="en-US" b="1" dirty="0">
                <a:latin typeface="Cambria" panose="02040503050406030204" pitchFamily="18" charset="0"/>
              </a:rPr>
              <a:t>adopts recommendations that are increasingly detailed and urgent when the recommended course of action is not followed</a:t>
            </a:r>
            <a:r>
              <a:rPr lang="en-US" dirty="0">
                <a:latin typeface="Cambria" panose="02040503050406030204" pitchFamily="18" charset="0"/>
              </a:rPr>
              <a:t>. After several failures to comply, a </a:t>
            </a:r>
            <a:r>
              <a:rPr lang="en-US" b="1" dirty="0">
                <a:latin typeface="Cambria" panose="02040503050406030204" pitchFamily="18" charset="0"/>
              </a:rPr>
              <a:t>sanction</a:t>
            </a:r>
            <a:r>
              <a:rPr lang="en-US" dirty="0">
                <a:latin typeface="Cambria" panose="02040503050406030204" pitchFamily="18" charset="0"/>
              </a:rPr>
              <a:t> procedure is triggered.</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6745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corrective arm</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pic>
        <p:nvPicPr>
          <p:cNvPr id="9" name="Picture 8">
            <a:extLst>
              <a:ext uri="{FF2B5EF4-FFF2-40B4-BE49-F238E27FC236}">
                <a16:creationId xmlns:a16="http://schemas.microsoft.com/office/drawing/2014/main" xmlns="" id="{C4319061-79E6-4B9F-B036-EC5BBBF7914E}"/>
              </a:ext>
            </a:extLst>
          </p:cNvPr>
          <p:cNvPicPr>
            <a:picLocks noChangeAspect="1"/>
          </p:cNvPicPr>
          <p:nvPr/>
        </p:nvPicPr>
        <p:blipFill>
          <a:blip r:embed="rId2"/>
          <a:stretch>
            <a:fillRect/>
          </a:stretch>
        </p:blipFill>
        <p:spPr>
          <a:xfrm>
            <a:off x="1828800" y="644048"/>
            <a:ext cx="5486400" cy="5703254"/>
          </a:xfrm>
          <a:prstGeom prst="rect">
            <a:avLst/>
          </a:prstGeom>
        </p:spPr>
      </p:pic>
    </p:spTree>
    <p:extLst>
      <p:ext uri="{BB962C8B-B14F-4D97-AF65-F5344CB8AC3E}">
        <p14:creationId xmlns:p14="http://schemas.microsoft.com/office/powerpoint/2010/main" val="1059223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274541"/>
            <a:ext cx="7941424" cy="4707890"/>
          </a:xfrm>
        </p:spPr>
        <p:txBody>
          <a:bodyPr/>
          <a:lstStyle/>
          <a:p>
            <a:pPr>
              <a:spcBef>
                <a:spcPts val="800"/>
              </a:spcBef>
            </a:pPr>
            <a:r>
              <a:rPr lang="en-US" b="1" dirty="0">
                <a:latin typeface="Cambria" panose="02040503050406030204" pitchFamily="18" charset="0"/>
              </a:rPr>
              <a:t>‘sanctions’ </a:t>
            </a:r>
          </a:p>
          <a:p>
            <a:pPr marL="342900" indent="-342900">
              <a:spcBef>
                <a:spcPts val="800"/>
              </a:spcBef>
              <a:buFont typeface="Arial" panose="020B0604020202020204" pitchFamily="34" charset="0"/>
              <a:buChar char="•"/>
            </a:pPr>
            <a:r>
              <a:rPr lang="en-US" dirty="0">
                <a:latin typeface="Cambria" panose="02040503050406030204" pitchFamily="18" charset="0"/>
              </a:rPr>
              <a:t>Following a next-to-final warning adopted by </a:t>
            </a:r>
            <a:r>
              <a:rPr lang="en-US" dirty="0" smtClean="0">
                <a:latin typeface="Cambria" panose="02040503050406030204" pitchFamily="18" charset="0"/>
              </a:rPr>
              <a:t>reversed qualified majority voting (RQMV), </a:t>
            </a:r>
            <a:r>
              <a:rPr lang="en-US" dirty="0">
                <a:latin typeface="Cambria" panose="02040503050406030204" pitchFamily="18" charset="0"/>
              </a:rPr>
              <a:t>the Council imposes a sanction by QMV;</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sanction is a deposit worth 0.2 per cent of the delinquent country’s GDP</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Further non-compliance may result in additional fines up to a maximum of 0.5 per cent of GDP</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spTree>
    <p:extLst>
      <p:ext uri="{BB962C8B-B14F-4D97-AF65-F5344CB8AC3E}">
        <p14:creationId xmlns:p14="http://schemas.microsoft.com/office/powerpoint/2010/main" val="40354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284165"/>
            <a:ext cx="7941424" cy="4707890"/>
          </a:xfrm>
        </p:spPr>
        <p:txBody>
          <a:bodyPr/>
          <a:lstStyle/>
          <a:p>
            <a:pPr>
              <a:spcBef>
                <a:spcPts val="800"/>
              </a:spcBef>
            </a:pPr>
            <a:r>
              <a:rPr lang="en-US" b="1" dirty="0">
                <a:latin typeface="Cambria" panose="02040503050406030204" pitchFamily="18" charset="0"/>
              </a:rPr>
              <a:t>European Semester</a:t>
            </a:r>
          </a:p>
          <a:p>
            <a:pPr marL="342900" indent="-342900">
              <a:spcBef>
                <a:spcPts val="800"/>
              </a:spcBef>
              <a:buFont typeface="Arial" panose="020B0604020202020204" pitchFamily="34" charset="0"/>
              <a:buChar char="•"/>
            </a:pPr>
            <a:r>
              <a:rPr lang="en-US" dirty="0">
                <a:latin typeface="Cambria" panose="02040503050406030204" pitchFamily="18" charset="0"/>
              </a:rPr>
              <a:t>The European semester begins in January with the publication of the SGP’s forecasts for the years to come;</a:t>
            </a:r>
          </a:p>
          <a:p>
            <a:pPr marL="342900" indent="-342900">
              <a:spcBef>
                <a:spcPts val="800"/>
              </a:spcBef>
              <a:buFont typeface="Arial" panose="020B0604020202020204" pitchFamily="34" charset="0"/>
              <a:buChar char="•"/>
            </a:pPr>
            <a:r>
              <a:rPr lang="en-US" dirty="0">
                <a:latin typeface="Cambria" panose="02040503050406030204" pitchFamily="18" charset="0"/>
              </a:rPr>
              <a:t>In early spring, each national government submits its Stability and Convergence Programme, including ‘medium-term budgetary strategies’—essentially a statement of intentions covering the next three years;</a:t>
            </a:r>
          </a:p>
          <a:p>
            <a:pPr marL="342900" indent="-342900">
              <a:spcBef>
                <a:spcPts val="800"/>
              </a:spcBef>
              <a:buFont typeface="Arial" panose="020B0604020202020204" pitchFamily="34" charset="0"/>
              <a:buChar char="•"/>
            </a:pPr>
            <a:r>
              <a:rPr lang="en-US" dirty="0">
                <a:latin typeface="Cambria" panose="02040503050406030204" pitchFamily="18" charset="0"/>
              </a:rPr>
              <a:t>The </a:t>
            </a:r>
            <a:r>
              <a:rPr lang="en-US" dirty="0">
                <a:solidFill>
                  <a:srgbClr val="FF0000"/>
                </a:solidFill>
                <a:latin typeface="Cambria" panose="02040503050406030204" pitchFamily="18" charset="0"/>
              </a:rPr>
              <a:t>Commission assesses these programmes and determines whether they are realistic and compatible with the Medium Term Objectives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If they are not, the government is asked to adjust its intentions</a:t>
            </a:r>
            <a:r>
              <a:rPr lang="en-US" dirty="0">
                <a:latin typeface="Cambria" panose="02040503050406030204" pitchFamily="18" charset="0"/>
              </a:rPr>
              <a:t>.</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spTree>
    <p:extLst>
      <p:ext uri="{BB962C8B-B14F-4D97-AF65-F5344CB8AC3E}">
        <p14:creationId xmlns:p14="http://schemas.microsoft.com/office/powerpoint/2010/main" val="127059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Stability and Growth Pact (SGP)</a:t>
            </a:r>
            <a:endParaRPr lang="de-DE" dirty="0"/>
          </a:p>
        </p:txBody>
      </p:sp>
      <p:sp>
        <p:nvSpPr>
          <p:cNvPr id="3" name="Textplatzhalter 2"/>
          <p:cNvSpPr>
            <a:spLocks noGrp="1"/>
          </p:cNvSpPr>
          <p:nvPr>
            <p:ph type="body" sz="quarter" idx="12"/>
          </p:nvPr>
        </p:nvSpPr>
        <p:spPr>
          <a:xfrm>
            <a:off x="356615" y="1284170"/>
            <a:ext cx="8269224" cy="4707890"/>
          </a:xfrm>
        </p:spPr>
        <p:txBody>
          <a:bodyPr/>
          <a:lstStyle/>
          <a:p>
            <a:pPr>
              <a:spcBef>
                <a:spcPts val="800"/>
              </a:spcBef>
            </a:pPr>
            <a:r>
              <a:rPr lang="en-US" b="1" dirty="0">
                <a:latin typeface="Cambria" panose="02040503050406030204" pitchFamily="18" charset="0"/>
              </a:rPr>
              <a:t>Appraisal</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Excessive Debt Procedure (EDP) does not remove fiscal policy sovereignty. Governments are in full control and agree to bear the consequences of their actions</a:t>
            </a:r>
            <a:r>
              <a:rPr lang="en-US" dirty="0">
                <a:latin typeface="Cambria" panose="02040503050406030204" pitchFamily="18" charset="0"/>
              </a:rPr>
              <a:t>. The procedure involves recommendations, not orders by the Council;</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EDP’s intent is clearly pre-emptive</a:t>
            </a:r>
            <a:r>
              <a:rPr lang="en-US" dirty="0">
                <a:latin typeface="Cambria" panose="02040503050406030204" pitchFamily="18" charset="0"/>
              </a:rPr>
              <a:t>. The preventive arm is designed to avoid reaching the stage of corrective action;</a:t>
            </a:r>
          </a:p>
          <a:p>
            <a:pPr marL="342900" indent="-342900">
              <a:spcBef>
                <a:spcPts val="800"/>
              </a:spcBef>
              <a:buFont typeface="Arial" panose="020B0604020202020204" pitchFamily="34" charset="0"/>
              <a:buChar char="•"/>
            </a:pPr>
            <a:r>
              <a:rPr lang="en-US" dirty="0">
                <a:latin typeface="Cambria" panose="02040503050406030204" pitchFamily="18" charset="0"/>
              </a:rPr>
              <a:t>EDP applies to all EU countries but fines can be imposed only on Eurozone member countries;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Only two countries (Estonia and Sweden) have never been declared in deficit</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No sanction has ever been imposed</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spTree>
    <p:extLst>
      <p:ext uri="{BB962C8B-B14F-4D97-AF65-F5344CB8AC3E}">
        <p14:creationId xmlns:p14="http://schemas.microsoft.com/office/powerpoint/2010/main" val="34593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8625460" cy="822960"/>
          </a:xfrm>
        </p:spPr>
        <p:txBody>
          <a:bodyPr/>
          <a:lstStyle/>
          <a:p>
            <a:r>
              <a:rPr lang="en-US" dirty="0"/>
              <a:t>The Treaty of Stability, Coordination and Governance (Fiscal Compact)</a:t>
            </a:r>
            <a:endParaRPr lang="de-DE" dirty="0"/>
          </a:p>
        </p:txBody>
      </p:sp>
      <p:sp>
        <p:nvSpPr>
          <p:cNvPr id="3" name="Textplatzhalter 2"/>
          <p:cNvSpPr>
            <a:spLocks noGrp="1"/>
          </p:cNvSpPr>
          <p:nvPr>
            <p:ph type="body" sz="quarter" idx="12"/>
          </p:nvPr>
        </p:nvSpPr>
        <p:spPr>
          <a:xfrm>
            <a:off x="241644" y="1175557"/>
            <a:ext cx="8667578" cy="4924390"/>
          </a:xfrm>
        </p:spPr>
        <p:txBody>
          <a:bodyPr>
            <a:normAutofit fontScale="92500" lnSpcReduction="20000"/>
          </a:bodyPr>
          <a:lstStyle/>
          <a:p>
            <a:pPr marL="342900" indent="-342900">
              <a:spcBef>
                <a:spcPts val="800"/>
              </a:spcBef>
              <a:buFont typeface="Arial" panose="020B0604020202020204" pitchFamily="34" charset="0"/>
              <a:buChar char="•"/>
            </a:pPr>
            <a:r>
              <a:rPr lang="en-US" dirty="0">
                <a:latin typeface="Cambria" panose="02040503050406030204" pitchFamily="18" charset="0"/>
              </a:rPr>
              <a:t>Most of the elements of the </a:t>
            </a:r>
            <a:r>
              <a:rPr lang="en-US" dirty="0">
                <a:solidFill>
                  <a:srgbClr val="FF0000"/>
                </a:solidFill>
                <a:latin typeface="Cambria" panose="02040503050406030204" pitchFamily="18" charset="0"/>
              </a:rPr>
              <a:t>Treaty on Stability, Coordination and Governance</a:t>
            </a:r>
            <a:r>
              <a:rPr lang="en-US" dirty="0">
                <a:latin typeface="Cambria" panose="02040503050406030204" pitchFamily="18" charset="0"/>
              </a:rPr>
              <a:t> (TSCG), adopted in 2012, are already included in the SGP.</a:t>
            </a:r>
          </a:p>
          <a:p>
            <a:pPr marL="342900" indent="-342900">
              <a:spcBef>
                <a:spcPts val="800"/>
              </a:spcBef>
              <a:buFont typeface="Arial" panose="020B0604020202020204" pitchFamily="34" charset="0"/>
              <a:buChar char="•"/>
            </a:pPr>
            <a:r>
              <a:rPr lang="en-US" dirty="0">
                <a:latin typeface="Cambria" panose="02040503050406030204" pitchFamily="18" charset="0"/>
              </a:rPr>
              <a:t>The intent is to further strengthen the SGP by making fiscal discipline a national obligation.</a:t>
            </a:r>
          </a:p>
          <a:p>
            <a:pPr marL="342900" indent="-342900">
              <a:spcBef>
                <a:spcPts val="800"/>
              </a:spcBef>
              <a:buFont typeface="Arial" panose="020B0604020202020204" pitchFamily="34" charset="0"/>
              <a:buChar char="•"/>
            </a:pPr>
            <a:r>
              <a:rPr lang="en-US" i="1" dirty="0">
                <a:solidFill>
                  <a:srgbClr val="FF0000"/>
                </a:solidFill>
                <a:latin typeface="Cambria" panose="02040503050406030204" pitchFamily="18" charset="0"/>
              </a:rPr>
              <a:t>There is one novel element of TSCG that is of a different nature: it requires that every country </a:t>
            </a:r>
            <a:r>
              <a:rPr lang="en-US" b="1" i="1" dirty="0">
                <a:solidFill>
                  <a:srgbClr val="FF0000"/>
                </a:solidFill>
                <a:latin typeface="Cambria" panose="02040503050406030204" pitchFamily="18" charset="0"/>
              </a:rPr>
              <a:t>adopts a budget rule enshrined in high-level legislation</a:t>
            </a:r>
            <a:r>
              <a:rPr lang="en-US" i="1"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Budget rules </a:t>
            </a:r>
            <a:r>
              <a:rPr lang="en-US" b="1" dirty="0">
                <a:latin typeface="Cambria" panose="02040503050406030204" pitchFamily="18" charset="0"/>
              </a:rPr>
              <a:t>need to be adopted by member countries</a:t>
            </a:r>
            <a:r>
              <a:rPr lang="en-US" dirty="0">
                <a:latin typeface="Cambria" panose="02040503050406030204" pitchFamily="18" charset="0"/>
              </a:rPr>
              <a:t>—German-like debt brake:</a:t>
            </a:r>
          </a:p>
          <a:p>
            <a:pPr marL="573088" lvl="1" indent="-342900"/>
            <a:r>
              <a:rPr lang="en-US" dirty="0">
                <a:latin typeface="Cambria" panose="02040503050406030204" pitchFamily="18" charset="0"/>
              </a:rPr>
              <a:t>Implemented since 2011, the German debt brake rule requires that the budgets of the federation and of the </a:t>
            </a:r>
            <a:r>
              <a:rPr lang="en-US" i="1" dirty="0">
                <a:latin typeface="Cambria" panose="02040503050406030204" pitchFamily="18" charset="0"/>
              </a:rPr>
              <a:t>Länder</a:t>
            </a:r>
            <a:r>
              <a:rPr lang="en-US" dirty="0">
                <a:latin typeface="Cambria" panose="02040503050406030204" pitchFamily="18" charset="0"/>
              </a:rPr>
              <a:t> be in balance. </a:t>
            </a:r>
          </a:p>
          <a:p>
            <a:pPr marL="573088" lvl="1" indent="-342900"/>
            <a:r>
              <a:rPr lang="en-US" dirty="0">
                <a:solidFill>
                  <a:srgbClr val="FF0000"/>
                </a:solidFill>
                <a:latin typeface="Cambria" panose="02040503050406030204" pitchFamily="18" charset="0"/>
              </a:rPr>
              <a:t>This requirement is deemed satisfied if the federal structurally adjusted deficit does not exceed 0.35 per cent of GDP</a:t>
            </a:r>
            <a:r>
              <a:rPr lang="en-US" dirty="0" smtClean="0">
                <a:latin typeface="Cambria" panose="02040503050406030204" pitchFamily="18" charset="0"/>
              </a:rPr>
              <a:t>.</a:t>
            </a:r>
            <a:endParaRPr lang="de-DE" dirty="0">
              <a:latin typeface="Cambria" panose="02040503050406030204" pitchFamily="18" charset="0"/>
            </a:endParaRPr>
          </a:p>
          <a:p>
            <a:pPr marL="342900" indent="-342900">
              <a:spcBef>
                <a:spcPts val="800"/>
              </a:spcBef>
              <a:buFont typeface="Arial" panose="020B0604020202020204" pitchFamily="34" charset="0"/>
              <a:buChar char="•"/>
            </a:pPr>
            <a:r>
              <a:rPr lang="en-US" i="1" dirty="0" smtClean="0">
                <a:solidFill>
                  <a:srgbClr val="FF0000"/>
                </a:solidFill>
                <a:latin typeface="Cambria" panose="02040503050406030204" pitchFamily="18" charset="0"/>
              </a:rPr>
              <a:t>TSCG is not very precise. It recommends to adopt ‘in principle’ the German rule as a model and asks that it be written ‘in principle’ into each country’s constitution. Complexity and lower-level law make it possible to ignore the law. </a:t>
            </a:r>
          </a:p>
          <a:p>
            <a:pPr marL="342900" indent="-342900">
              <a:spcBef>
                <a:spcPts val="800"/>
              </a:spcBef>
              <a:buFont typeface="Arial" panose="020B0604020202020204" pitchFamily="34" charset="0"/>
              <a:buChar char="•"/>
            </a:pPr>
            <a:r>
              <a:rPr lang="en-US" i="1" dirty="0" smtClean="0">
                <a:solidFill>
                  <a:srgbClr val="FF0000"/>
                </a:solidFill>
                <a:latin typeface="Cambria" panose="02040503050406030204" pitchFamily="18" charset="0"/>
              </a:rPr>
              <a:t>Another prescription of the TSCG is that each </a:t>
            </a:r>
            <a:r>
              <a:rPr lang="en-US" i="1" dirty="0">
                <a:solidFill>
                  <a:srgbClr val="FF0000"/>
                </a:solidFill>
                <a:latin typeface="Cambria" panose="02040503050406030204" pitchFamily="18" charset="0"/>
              </a:rPr>
              <a:t>country subjects budget laws to the scrutiny of a committee of independent experts</a:t>
            </a:r>
            <a:r>
              <a:rPr lang="en-US" i="1" dirty="0">
                <a:latin typeface="Cambria" panose="02040503050406030204" pitchFamily="18" charset="0"/>
              </a:rPr>
              <a:t> (fiscal councils).</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spTree>
    <p:extLst>
      <p:ext uri="{BB962C8B-B14F-4D97-AF65-F5344CB8AC3E}">
        <p14:creationId xmlns:p14="http://schemas.microsoft.com/office/powerpoint/2010/main" val="26379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is the pact controversial</a:t>
            </a:r>
            <a:r>
              <a:rPr lang="en-US" dirty="0" smtClean="0"/>
              <a:t>? </a:t>
            </a:r>
            <a:endParaRPr lang="de-DE" dirty="0">
              <a:solidFill>
                <a:srgbClr val="FF0000"/>
              </a:solidFill>
            </a:endParaRPr>
          </a:p>
        </p:txBody>
      </p:sp>
      <p:sp>
        <p:nvSpPr>
          <p:cNvPr id="3" name="Textplatzhalter 2"/>
          <p:cNvSpPr>
            <a:spLocks noGrp="1"/>
          </p:cNvSpPr>
          <p:nvPr>
            <p:ph type="body" sz="quarter" idx="12"/>
          </p:nvPr>
        </p:nvSpPr>
        <p:spPr>
          <a:xfrm>
            <a:off x="356615" y="1279151"/>
            <a:ext cx="8429031" cy="384048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The automatic response of budget balances to cyclical fluctuations, is a source of difficulty for the EDP;</a:t>
            </a:r>
          </a:p>
          <a:p>
            <a:pPr marL="342900" indent="-342900">
              <a:spcBef>
                <a:spcPts val="800"/>
              </a:spcBef>
              <a:buFont typeface="Arial" panose="020B0604020202020204" pitchFamily="34" charset="0"/>
              <a:buChar char="•"/>
            </a:pPr>
            <a:r>
              <a:rPr lang="en-US" i="1" u="sng" dirty="0">
                <a:solidFill>
                  <a:srgbClr val="FF0000"/>
                </a:solidFill>
                <a:latin typeface="Cambria" panose="02040503050406030204" pitchFamily="18" charset="0"/>
              </a:rPr>
              <a:t>Member countries are forced to conduct pro-cyclical fiscal policies in bad times, with a contractionary effect</a:t>
            </a:r>
            <a:r>
              <a:rPr lang="en-US" i="1" u="sng"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Another difficult issue is related to the phenomenon of an </a:t>
            </a:r>
            <a:r>
              <a:rPr lang="en-US" dirty="0">
                <a:solidFill>
                  <a:srgbClr val="FF0000"/>
                </a:solidFill>
                <a:latin typeface="Cambria" panose="02040503050406030204" pitchFamily="18" charset="0"/>
              </a:rPr>
              <a:t>ageing population</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Federal states face the same issues as the European Union: Experience of Germany and USA.</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spTree>
    <p:extLst>
      <p:ext uri="{BB962C8B-B14F-4D97-AF65-F5344CB8AC3E}">
        <p14:creationId xmlns:p14="http://schemas.microsoft.com/office/powerpoint/2010/main" val="2954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Pro-cyclicality of fiscal policies </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29</a:t>
            </a:fld>
            <a:endParaRPr lang="en-US" dirty="0"/>
          </a:p>
        </p:txBody>
      </p:sp>
      <p:pic>
        <p:nvPicPr>
          <p:cNvPr id="10" name="Picture 9">
            <a:extLst>
              <a:ext uri="{FF2B5EF4-FFF2-40B4-BE49-F238E27FC236}">
                <a16:creationId xmlns:a16="http://schemas.microsoft.com/office/drawing/2014/main" xmlns="" id="{5BA4C5B0-81F0-4232-AD5A-2FE4872E01A7}"/>
              </a:ext>
            </a:extLst>
          </p:cNvPr>
          <p:cNvPicPr>
            <a:picLocks noChangeAspect="1"/>
          </p:cNvPicPr>
          <p:nvPr/>
        </p:nvPicPr>
        <p:blipFill>
          <a:blip r:embed="rId2"/>
          <a:stretch>
            <a:fillRect/>
          </a:stretch>
        </p:blipFill>
        <p:spPr>
          <a:xfrm>
            <a:off x="1210060" y="659606"/>
            <a:ext cx="6723879" cy="5691188"/>
          </a:xfrm>
          <a:prstGeom prst="rect">
            <a:avLst/>
          </a:prstGeom>
        </p:spPr>
      </p:pic>
    </p:spTree>
    <p:extLst>
      <p:ext uri="{BB962C8B-B14F-4D97-AF65-F5344CB8AC3E}">
        <p14:creationId xmlns:p14="http://schemas.microsoft.com/office/powerpoint/2010/main" val="275148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3" name="Textplatzhalter 2"/>
          <p:cNvSpPr>
            <a:spLocks noGrp="1"/>
          </p:cNvSpPr>
          <p:nvPr>
            <p:ph type="body" sz="quarter" idx="12"/>
          </p:nvPr>
        </p:nvSpPr>
        <p:spPr>
          <a:xfrm>
            <a:off x="394535" y="1311965"/>
            <a:ext cx="8429031" cy="4028661"/>
          </a:xfrm>
        </p:spPr>
        <p:txBody>
          <a:bodyPr/>
          <a:lstStyle/>
          <a:p>
            <a:pPr>
              <a:spcBef>
                <a:spcPts val="800"/>
              </a:spcBef>
            </a:pPr>
            <a:r>
              <a:rPr lang="en-US" dirty="0">
                <a:latin typeface="Cambria" panose="02040503050406030204" pitchFamily="18" charset="0"/>
              </a:rPr>
              <a:t>Crucial distinction:</a:t>
            </a:r>
          </a:p>
          <a:p>
            <a:pPr>
              <a:spcBef>
                <a:spcPts val="800"/>
              </a:spcBef>
            </a:pPr>
            <a:r>
              <a:rPr lang="en-US" dirty="0">
                <a:latin typeface="Cambria" panose="02040503050406030204" pitchFamily="18" charset="0"/>
              </a:rPr>
              <a:t> </a:t>
            </a:r>
          </a:p>
          <a:p>
            <a:pPr marL="342900" indent="-342900">
              <a:spcBef>
                <a:spcPts val="800"/>
              </a:spcBef>
              <a:buFont typeface="Arial" panose="020B0604020202020204" pitchFamily="34" charset="0"/>
              <a:buChar char="•"/>
            </a:pPr>
            <a:r>
              <a:rPr lang="en-US" b="1" dirty="0">
                <a:latin typeface="Cambria" panose="02040503050406030204" pitchFamily="18" charset="0"/>
              </a:rPr>
              <a:t>Automatic stabilizers</a:t>
            </a:r>
            <a:r>
              <a:rPr lang="en-US" dirty="0">
                <a:latin typeface="Cambria" panose="02040503050406030204" pitchFamily="18" charset="0"/>
              </a:rPr>
              <a:t>—</a:t>
            </a:r>
            <a:r>
              <a:rPr lang="en-US" dirty="0">
                <a:solidFill>
                  <a:srgbClr val="FF0000"/>
                </a:solidFill>
                <a:latin typeface="Cambria" panose="02040503050406030204" pitchFamily="18" charset="0"/>
              </a:rPr>
              <a:t>fiscal </a:t>
            </a:r>
            <a:r>
              <a:rPr lang="en-US" dirty="0" smtClean="0">
                <a:solidFill>
                  <a:srgbClr val="FF0000"/>
                </a:solidFill>
                <a:latin typeface="Cambria" panose="02040503050406030204" pitchFamily="18" charset="0"/>
              </a:rPr>
              <a:t>policy</a:t>
            </a:r>
            <a:r>
              <a:rPr lang="en-US" dirty="0" smtClean="0">
                <a:latin typeface="Cambria" panose="02040503050406030204" pitchFamily="18" charset="0"/>
              </a:rPr>
              <a:t> </a:t>
            </a:r>
            <a:r>
              <a:rPr lang="en-US" dirty="0">
                <a:solidFill>
                  <a:srgbClr val="FF0000"/>
                </a:solidFill>
                <a:latin typeface="Cambria" panose="02040503050406030204" pitchFamily="18" charset="0"/>
              </a:rPr>
              <a:t>is spontaneously countercyclical</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tax receipts decline when the economy slows down;</a:t>
            </a:r>
          </a:p>
          <a:p>
            <a:pPr marL="534988" indent="-173038">
              <a:spcBef>
                <a:spcPts val="800"/>
              </a:spcBef>
              <a:buFont typeface="Arial" panose="020B0604020202020204" pitchFamily="34" charset="0"/>
              <a:buChar char="•"/>
            </a:pPr>
            <a:r>
              <a:rPr lang="en-US" dirty="0">
                <a:latin typeface="Cambria" panose="02040503050406030204" pitchFamily="18" charset="0"/>
              </a:rPr>
              <a:t>welfare spending rises when the economy slows down;</a:t>
            </a:r>
          </a:p>
          <a:p>
            <a:pPr marL="534988" indent="-173038">
              <a:spcBef>
                <a:spcPts val="800"/>
              </a:spcBef>
              <a:buFont typeface="Arial" panose="020B0604020202020204" pitchFamily="34" charset="0"/>
              <a:buChar char="•"/>
            </a:pPr>
            <a:r>
              <a:rPr lang="en-US" dirty="0">
                <a:latin typeface="Cambria" panose="02040503050406030204" pitchFamily="18" charset="0"/>
              </a:rPr>
              <a:t>no decision, so no lag—nicely countercyclical;</a:t>
            </a:r>
          </a:p>
          <a:p>
            <a:pPr marL="534988" indent="-173038">
              <a:spcBef>
                <a:spcPts val="800"/>
              </a:spcBef>
              <a:buFont typeface="Arial" panose="020B0604020202020204" pitchFamily="34" charset="0"/>
              <a:buChar char="•"/>
            </a:pPr>
            <a:r>
              <a:rPr lang="en-US" dirty="0">
                <a:latin typeface="Cambria" panose="02040503050406030204" pitchFamily="18" charset="0"/>
              </a:rPr>
              <a:t>Figure 17.1 shows the proportion of income loss that is compensated by various redistributive mechanisms when total incomes decline by 5 per cent.</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spTree>
    <p:extLst>
      <p:ext uri="{BB962C8B-B14F-4D97-AF65-F5344CB8AC3E}">
        <p14:creationId xmlns:p14="http://schemas.microsoft.com/office/powerpoint/2010/main" val="41422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is the pact controversial?</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30</a:t>
            </a:fld>
            <a:endParaRPr lang="en-US" dirty="0"/>
          </a:p>
        </p:txBody>
      </p:sp>
      <p:pic>
        <p:nvPicPr>
          <p:cNvPr id="3" name="Picture 2">
            <a:extLst>
              <a:ext uri="{FF2B5EF4-FFF2-40B4-BE49-F238E27FC236}">
                <a16:creationId xmlns:a16="http://schemas.microsoft.com/office/drawing/2014/main" xmlns="" id="{2C6BFCF3-B257-46F4-8AB8-DE49EA7636CC}"/>
              </a:ext>
            </a:extLst>
          </p:cNvPr>
          <p:cNvPicPr>
            <a:picLocks noChangeAspect="1"/>
          </p:cNvPicPr>
          <p:nvPr/>
        </p:nvPicPr>
        <p:blipFill>
          <a:blip r:embed="rId2"/>
          <a:stretch>
            <a:fillRect/>
          </a:stretch>
        </p:blipFill>
        <p:spPr>
          <a:xfrm>
            <a:off x="294808" y="752476"/>
            <a:ext cx="8696792" cy="5603072"/>
          </a:xfrm>
          <a:prstGeom prst="rect">
            <a:avLst/>
          </a:prstGeom>
        </p:spPr>
      </p:pic>
    </p:spTree>
    <p:extLst>
      <p:ext uri="{BB962C8B-B14F-4D97-AF65-F5344CB8AC3E}">
        <p14:creationId xmlns:p14="http://schemas.microsoft.com/office/powerpoint/2010/main" val="1433319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macroeconomic imbalance procedure</a:t>
            </a:r>
          </a:p>
        </p:txBody>
      </p:sp>
      <p:sp>
        <p:nvSpPr>
          <p:cNvPr id="3" name="Textplatzhalter 2"/>
          <p:cNvSpPr>
            <a:spLocks noGrp="1"/>
          </p:cNvSpPr>
          <p:nvPr>
            <p:ph type="body" sz="quarter" idx="12"/>
          </p:nvPr>
        </p:nvSpPr>
        <p:spPr>
          <a:xfrm>
            <a:off x="356615" y="954603"/>
            <a:ext cx="8684515" cy="5215890"/>
          </a:xfrm>
        </p:spPr>
        <p:txBody>
          <a:bodyPr/>
          <a:lstStyle/>
          <a:p>
            <a:pPr marL="342900" lvl="1" indent="-342900"/>
            <a:r>
              <a:rPr lang="en-US" dirty="0">
                <a:latin typeface="Cambria" panose="02040503050406030204" pitchFamily="18" charset="0"/>
              </a:rPr>
              <a:t>External balances of Eurozone countries have increasingly diverged since they adopted the euro. </a:t>
            </a:r>
          </a:p>
          <a:p>
            <a:pPr marL="342900" lvl="1" indent="-342900"/>
            <a:r>
              <a:rPr lang="en-US" dirty="0">
                <a:latin typeface="Cambria" panose="02040503050406030204" pitchFamily="18" charset="0"/>
              </a:rPr>
              <a:t>In theory, such imbalances should be self-correcting but the Hume mechanism has not worked well. </a:t>
            </a:r>
          </a:p>
          <a:p>
            <a:pPr marL="342900" lvl="1" indent="-342900"/>
            <a:r>
              <a:rPr lang="en-US" dirty="0">
                <a:solidFill>
                  <a:srgbClr val="FF0000"/>
                </a:solidFill>
                <a:latin typeface="Cambria" panose="02040503050406030204" pitchFamily="18" charset="0"/>
              </a:rPr>
              <a:t>Institutional arrangements and politics have stood in the way of wage and price adjustments made necessary by the absence of national exchange rates</a:t>
            </a:r>
            <a:r>
              <a:rPr lang="en-US" dirty="0">
                <a:latin typeface="Cambria" panose="02040503050406030204" pitchFamily="18" charset="0"/>
              </a:rPr>
              <a:t>. </a:t>
            </a:r>
          </a:p>
          <a:p>
            <a:pPr marL="342900" lvl="1" indent="-342900"/>
            <a:r>
              <a:rPr lang="en-US" dirty="0">
                <a:solidFill>
                  <a:srgbClr val="FF0000"/>
                </a:solidFill>
                <a:latin typeface="Cambria" panose="02040503050406030204" pitchFamily="18" charset="0"/>
              </a:rPr>
              <a:t>The response is the </a:t>
            </a:r>
            <a:r>
              <a:rPr lang="en-US" b="1" dirty="0">
                <a:solidFill>
                  <a:srgbClr val="FF0000"/>
                </a:solidFill>
                <a:latin typeface="Cambria" panose="02040503050406030204" pitchFamily="18" charset="0"/>
              </a:rPr>
              <a:t>macroeconomic imbalance procedure</a:t>
            </a:r>
            <a:r>
              <a:rPr lang="en-US" dirty="0">
                <a:solidFill>
                  <a:srgbClr val="FF0000"/>
                </a:solidFill>
                <a:latin typeface="Cambria" panose="02040503050406030204" pitchFamily="18" charset="0"/>
              </a:rPr>
              <a:t> (MIP) introduced in 2012 alongside the reform of the excessive deficit procedure</a:t>
            </a:r>
            <a:r>
              <a:rPr lang="en-US" dirty="0">
                <a:latin typeface="Cambria" panose="02040503050406030204" pitchFamily="18" charset="0"/>
              </a:rPr>
              <a:t>. </a:t>
            </a:r>
          </a:p>
          <a:p>
            <a:pPr marL="342900" lvl="1" indent="-342900"/>
            <a:r>
              <a:rPr lang="en-US" dirty="0">
                <a:solidFill>
                  <a:srgbClr val="FF0000"/>
                </a:solidFill>
                <a:latin typeface="Cambria" panose="02040503050406030204" pitchFamily="18" charset="0"/>
              </a:rPr>
              <a:t>MIP also has a preventive and a corrective arm, and it can lead to sanctions after graduated warnings</a:t>
            </a:r>
            <a:r>
              <a:rPr lang="en-US" dirty="0">
                <a:latin typeface="Cambria" panose="02040503050406030204" pitchFamily="18" charset="0"/>
              </a:rPr>
              <a:t>.</a:t>
            </a:r>
          </a:p>
          <a:p>
            <a:pPr marL="342900" lvl="1" indent="-342900"/>
            <a:r>
              <a:rPr lang="en-US" dirty="0">
                <a:latin typeface="Cambria" panose="02040503050406030204" pitchFamily="18" charset="0"/>
              </a:rPr>
              <a:t>MIP relies on a ‘</a:t>
            </a:r>
            <a:r>
              <a:rPr lang="en-US" dirty="0">
                <a:solidFill>
                  <a:srgbClr val="FF0000"/>
                </a:solidFill>
                <a:latin typeface="Cambria" panose="02040503050406030204" pitchFamily="18" charset="0"/>
              </a:rPr>
              <a:t>scoreboard</a:t>
            </a:r>
            <a:r>
              <a:rPr lang="en-US" dirty="0">
                <a:latin typeface="Cambria" panose="02040503050406030204" pitchFamily="18" charset="0"/>
              </a:rPr>
              <a:t>’, that is, a large number of indicators, including external balances, the evolution of labour costs, unemployment, financial conditions, and more.</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31</a:t>
            </a:fld>
            <a:endParaRPr lang="en-US" dirty="0"/>
          </a:p>
        </p:txBody>
      </p:sp>
    </p:spTree>
    <p:extLst>
      <p:ext uri="{BB962C8B-B14F-4D97-AF65-F5344CB8AC3E}">
        <p14:creationId xmlns:p14="http://schemas.microsoft.com/office/powerpoint/2010/main" val="30687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pic>
        <p:nvPicPr>
          <p:cNvPr id="3" name="Picture 2">
            <a:extLst>
              <a:ext uri="{FF2B5EF4-FFF2-40B4-BE49-F238E27FC236}">
                <a16:creationId xmlns:a16="http://schemas.microsoft.com/office/drawing/2014/main" xmlns="" id="{91C46DBE-2F42-4ECF-9DF9-00A8CE5610FF}"/>
              </a:ext>
            </a:extLst>
          </p:cNvPr>
          <p:cNvPicPr>
            <a:picLocks noChangeAspect="1"/>
          </p:cNvPicPr>
          <p:nvPr/>
        </p:nvPicPr>
        <p:blipFill>
          <a:blip r:embed="rId2"/>
          <a:stretch>
            <a:fillRect/>
          </a:stretch>
        </p:blipFill>
        <p:spPr>
          <a:xfrm>
            <a:off x="356615" y="897911"/>
            <a:ext cx="8648700" cy="5062177"/>
          </a:xfrm>
          <a:prstGeom prst="rect">
            <a:avLst/>
          </a:prstGeom>
        </p:spPr>
      </p:pic>
    </p:spTree>
    <p:extLst>
      <p:ext uri="{BB962C8B-B14F-4D97-AF65-F5344CB8AC3E}">
        <p14:creationId xmlns:p14="http://schemas.microsoft.com/office/powerpoint/2010/main" val="209307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Fiscal policy in the monetary union</a:t>
            </a:r>
            <a:endParaRPr lang="de-DE" dirty="0"/>
          </a:p>
        </p:txBody>
      </p:sp>
      <p:sp>
        <p:nvSpPr>
          <p:cNvPr id="3" name="Textplatzhalter 2"/>
          <p:cNvSpPr>
            <a:spLocks noGrp="1"/>
          </p:cNvSpPr>
          <p:nvPr>
            <p:ph type="body" sz="quarter" idx="12"/>
          </p:nvPr>
        </p:nvSpPr>
        <p:spPr>
          <a:xfrm>
            <a:off x="356615" y="1280160"/>
            <a:ext cx="8337805" cy="4707890"/>
          </a:xfrm>
        </p:spPr>
        <p:txBody>
          <a:bodyPr>
            <a:normAutofit/>
          </a:bodyPr>
          <a:lstStyle/>
          <a:p>
            <a:pPr>
              <a:spcBef>
                <a:spcPts val="800"/>
              </a:spcBef>
            </a:pPr>
            <a:r>
              <a:rPr lang="en-US" dirty="0">
                <a:latin typeface="Cambria" panose="02040503050406030204" pitchFamily="18" charset="0"/>
              </a:rPr>
              <a:t>Crucial distinction (cont’d): </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b="1" dirty="0">
                <a:latin typeface="Cambria" panose="02040503050406030204" pitchFamily="18" charset="0"/>
              </a:rPr>
              <a:t>Discretionary fiscal policy</a:t>
            </a:r>
            <a:r>
              <a:rPr lang="en-US" dirty="0">
                <a:latin typeface="Cambria" panose="02040503050406030204" pitchFamily="18" charset="0"/>
              </a:rPr>
              <a:t>—a voluntary decision to change tax rates or spending:</a:t>
            </a:r>
          </a:p>
          <a:p>
            <a:pPr marL="573088" lvl="1" indent="-342900"/>
            <a:r>
              <a:rPr lang="en-US" dirty="0">
                <a:latin typeface="Cambria" panose="02040503050406030204" pitchFamily="18" charset="0"/>
              </a:rPr>
              <a:t>Because of automatic stabilizers, budget figures do not reveal what governments do with fiscal </a:t>
            </a:r>
            <a:r>
              <a:rPr lang="en-US" dirty="0" smtClean="0">
                <a:latin typeface="Cambria" panose="02040503050406030204" pitchFamily="18" charset="0"/>
              </a:rPr>
              <a:t>policy;</a:t>
            </a:r>
          </a:p>
          <a:p>
            <a:pPr marL="803275" lvl="2" indent="-342900"/>
            <a:r>
              <a:rPr lang="en-US" dirty="0" smtClean="0">
                <a:latin typeface="Cambria" panose="02040503050406030204" pitchFamily="18" charset="0"/>
              </a:rPr>
              <a:t>Indeed, the budget can change for two reasons, 1) explicit actions, i.e. discretionary fiscal policy, 2) economic expansions and automatic stabilizers</a:t>
            </a:r>
            <a:endParaRPr lang="en-US" dirty="0">
              <a:latin typeface="Cambria" panose="02040503050406030204" pitchFamily="18" charset="0"/>
            </a:endParaRPr>
          </a:p>
          <a:p>
            <a:pPr marL="573088" lvl="1" indent="-342900"/>
            <a:r>
              <a:rPr lang="en-US" dirty="0">
                <a:solidFill>
                  <a:srgbClr val="FF0000"/>
                </a:solidFill>
                <a:latin typeface="Cambria" panose="02040503050406030204" pitchFamily="18" charset="0"/>
              </a:rPr>
              <a:t>Cyclically adjusted budget shows what the balance would be if the output gap is zero in a given </a:t>
            </a:r>
            <a:r>
              <a:rPr lang="en-US" dirty="0" smtClean="0">
                <a:solidFill>
                  <a:srgbClr val="FF0000"/>
                </a:solidFill>
                <a:latin typeface="Cambria" panose="02040503050406030204" pitchFamily="18" charset="0"/>
              </a:rPr>
              <a:t>year</a:t>
            </a:r>
            <a:r>
              <a:rPr lang="en-US" dirty="0" smtClean="0">
                <a:latin typeface="Cambria" panose="02040503050406030204" pitchFamily="18" charset="0"/>
              </a:rPr>
              <a:t>;</a:t>
            </a:r>
            <a:endParaRPr lang="en-US" dirty="0">
              <a:latin typeface="Cambria" panose="02040503050406030204" pitchFamily="18" charset="0"/>
            </a:endParaRPr>
          </a:p>
          <a:p>
            <a:pPr marL="573088" lvl="1" indent="-342900"/>
            <a:r>
              <a:rPr lang="en-US" dirty="0">
                <a:solidFill>
                  <a:srgbClr val="FF0000"/>
                </a:solidFill>
                <a:latin typeface="Cambria" panose="02040503050406030204" pitchFamily="18" charset="0"/>
              </a:rPr>
              <a:t>Difference between actual and cyclically adjusted budget = footprint of automatic stabilizers</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spTree>
    <p:extLst>
      <p:ext uri="{BB962C8B-B14F-4D97-AF65-F5344CB8AC3E}">
        <p14:creationId xmlns:p14="http://schemas.microsoft.com/office/powerpoint/2010/main" val="134465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356615" y="1097281"/>
            <a:ext cx="8566405" cy="4890769"/>
          </a:xfrm>
        </p:spPr>
        <p:txBody>
          <a:bodyPr/>
          <a:lstStyle/>
          <a:p>
            <a:pPr>
              <a:spcBef>
                <a:spcPts val="800"/>
              </a:spcBef>
            </a:pPr>
            <a:r>
              <a:rPr lang="en-US" dirty="0">
                <a:latin typeface="Cambria" panose="02040503050406030204" pitchFamily="18" charset="0"/>
              </a:rPr>
              <a:t>Should fiscal policy be subjected to some form of </a:t>
            </a:r>
            <a:r>
              <a:rPr lang="en-US" dirty="0">
                <a:solidFill>
                  <a:srgbClr val="FF0000"/>
                </a:solidFill>
                <a:latin typeface="Cambria" panose="02040503050406030204" pitchFamily="18" charset="0"/>
              </a:rPr>
              <a:t>coordination</a:t>
            </a:r>
            <a:r>
              <a:rPr lang="en-US" dirty="0">
                <a:latin typeface="Cambria" panose="02040503050406030204" pitchFamily="18" charset="0"/>
              </a:rPr>
              <a:t>? </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Yes, if national fiscal policies are a source of externalities.</a:t>
            </a:r>
          </a:p>
          <a:p>
            <a:pPr marL="342900" indent="-342900">
              <a:spcBef>
                <a:spcPts val="800"/>
              </a:spcBef>
              <a:buFont typeface="Arial" panose="020B0604020202020204" pitchFamily="34" charset="0"/>
              <a:buChar char="•"/>
            </a:pPr>
            <a:r>
              <a:rPr lang="en-US" dirty="0">
                <a:latin typeface="Cambria" panose="02040503050406030204" pitchFamily="18" charset="0"/>
              </a:rPr>
              <a:t>Potential spillover channels:</a:t>
            </a:r>
          </a:p>
          <a:p>
            <a:pPr marL="573088" lvl="1" indent="-342900"/>
            <a:r>
              <a:rPr lang="en-US" dirty="0">
                <a:solidFill>
                  <a:srgbClr val="FF0000"/>
                </a:solidFill>
                <a:latin typeface="Cambria" panose="02040503050406030204" pitchFamily="18" charset="0"/>
              </a:rPr>
              <a:t>trade</a:t>
            </a:r>
            <a:r>
              <a:rPr lang="en-US" dirty="0">
                <a:latin typeface="Cambria" panose="02040503050406030204" pitchFamily="18" charset="0"/>
              </a:rPr>
              <a:t>,</a:t>
            </a:r>
          </a:p>
          <a:p>
            <a:pPr marL="573088" lvl="1" indent="-342900"/>
            <a:r>
              <a:rPr lang="en-US" dirty="0">
                <a:solidFill>
                  <a:srgbClr val="FF0000"/>
                </a:solidFill>
                <a:latin typeface="Cambria" panose="02040503050406030204" pitchFamily="18" charset="0"/>
              </a:rPr>
              <a:t>inflation</a:t>
            </a:r>
            <a:r>
              <a:rPr lang="en-US" dirty="0">
                <a:latin typeface="Cambria" panose="02040503050406030204" pitchFamily="18" charset="0"/>
              </a:rPr>
              <a:t>, </a:t>
            </a:r>
          </a:p>
          <a:p>
            <a:pPr marL="573088" lvl="1" indent="-342900"/>
            <a:r>
              <a:rPr lang="en-US" dirty="0">
                <a:solidFill>
                  <a:srgbClr val="FF0000"/>
                </a:solidFill>
                <a:latin typeface="Cambria" panose="02040503050406030204" pitchFamily="18" charset="0"/>
              </a:rPr>
              <a:t>borrowing costs</a:t>
            </a:r>
            <a:r>
              <a:rPr lang="en-US" dirty="0">
                <a:latin typeface="Cambria" panose="02040503050406030204" pitchFamily="18" charset="0"/>
              </a:rPr>
              <a:t>,</a:t>
            </a:r>
          </a:p>
          <a:p>
            <a:pPr marL="573088" lvl="1" indent="-342900"/>
            <a:r>
              <a:rPr lang="en-US" dirty="0">
                <a:solidFill>
                  <a:srgbClr val="FF0000"/>
                </a:solidFill>
                <a:latin typeface="Cambria" panose="02040503050406030204" pitchFamily="18" charset="0"/>
              </a:rPr>
              <a:t>financial distress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When the externalities/spillovers are significant, fiscal policy coordination </a:t>
            </a:r>
            <a:r>
              <a:rPr lang="en-US" dirty="0">
                <a:solidFill>
                  <a:srgbClr val="FF0000"/>
                </a:solidFill>
                <a:latin typeface="Cambria" panose="02040503050406030204" pitchFamily="18" charset="0"/>
              </a:rPr>
              <a:t>helps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But in practice, fiscal coordination is quite difficult, because fiscal policy is </a:t>
            </a:r>
            <a:r>
              <a:rPr lang="en-US" dirty="0">
                <a:solidFill>
                  <a:srgbClr val="FF0000"/>
                </a:solidFill>
                <a:latin typeface="Cambria" panose="02040503050406030204" pitchFamily="18" charset="0"/>
              </a:rPr>
              <a:t>highly political in every country</a:t>
            </a:r>
            <a:r>
              <a:rPr lang="en-US" dirty="0">
                <a:latin typeface="Cambria" panose="02040503050406030204" pitchFamily="18" charset="0"/>
              </a:rPr>
              <a:t>.</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spTree>
    <p:extLst>
      <p:ext uri="{BB962C8B-B14F-4D97-AF65-F5344CB8AC3E}">
        <p14:creationId xmlns:p14="http://schemas.microsoft.com/office/powerpoint/2010/main" val="19619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356615" y="849360"/>
            <a:ext cx="8566405" cy="4707890"/>
          </a:xfrm>
        </p:spPr>
        <p:txBody>
          <a:bodyPr/>
          <a:lstStyle/>
          <a:p>
            <a:pPr>
              <a:spcBef>
                <a:spcPts val="800"/>
              </a:spcBef>
            </a:pPr>
            <a:r>
              <a:rPr lang="en-US" dirty="0">
                <a:latin typeface="Cambria" panose="02040503050406030204" pitchFamily="18" charset="0"/>
              </a:rPr>
              <a:t>Cyclical income (business cycle) spillovers via export and import are strengthened by monetary union through increased trade.</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pic>
        <p:nvPicPr>
          <p:cNvPr id="8" name="Picture 7">
            <a:extLst>
              <a:ext uri="{FF2B5EF4-FFF2-40B4-BE49-F238E27FC236}">
                <a16:creationId xmlns:a16="http://schemas.microsoft.com/office/drawing/2014/main" xmlns="" id="{36C2393D-D67A-407F-A38F-3BB571E44412}"/>
              </a:ext>
            </a:extLst>
          </p:cNvPr>
          <p:cNvPicPr>
            <a:picLocks noChangeAspect="1"/>
          </p:cNvPicPr>
          <p:nvPr/>
        </p:nvPicPr>
        <p:blipFill>
          <a:blip r:embed="rId2"/>
          <a:stretch>
            <a:fillRect/>
          </a:stretch>
        </p:blipFill>
        <p:spPr>
          <a:xfrm>
            <a:off x="538162" y="1538086"/>
            <a:ext cx="8304456" cy="4707890"/>
          </a:xfrm>
          <a:prstGeom prst="rect">
            <a:avLst/>
          </a:prstGeom>
        </p:spPr>
      </p:pic>
    </p:spTree>
    <p:extLst>
      <p:ext uri="{BB962C8B-B14F-4D97-AF65-F5344CB8AC3E}">
        <p14:creationId xmlns:p14="http://schemas.microsoft.com/office/powerpoint/2010/main" val="14697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3" name="Textplatzhalter 2"/>
          <p:cNvSpPr>
            <a:spLocks noGrp="1"/>
          </p:cNvSpPr>
          <p:nvPr>
            <p:ph type="body" sz="quarter" idx="12"/>
          </p:nvPr>
        </p:nvSpPr>
        <p:spPr>
          <a:xfrm>
            <a:off x="225287" y="835789"/>
            <a:ext cx="8799443" cy="5458993"/>
          </a:xfrm>
        </p:spPr>
        <p:txBody>
          <a:bodyPr/>
          <a:lstStyle/>
          <a:p>
            <a:pPr>
              <a:spcBef>
                <a:spcPts val="800"/>
              </a:spcBef>
            </a:pPr>
            <a:r>
              <a:rPr lang="en-US" dirty="0">
                <a:latin typeface="Cambria" panose="02040503050406030204" pitchFamily="18" charset="0"/>
              </a:rPr>
              <a:t>The founding fathers of the euro identified four spillovers:</a:t>
            </a:r>
          </a:p>
          <a:p>
            <a:pPr marL="342900" indent="-342900">
              <a:spcBef>
                <a:spcPts val="800"/>
              </a:spcBef>
              <a:buFont typeface="Arial" panose="020B0604020202020204" pitchFamily="34" charset="0"/>
              <a:buChar char="•"/>
            </a:pPr>
            <a:r>
              <a:rPr lang="en-US" dirty="0">
                <a:latin typeface="Cambria" panose="02040503050406030204" pitchFamily="18" charset="0"/>
              </a:rPr>
              <a:t>Concerns regarding the tendency of financially hard-pressed governments to call upon the central bank to finance their deficits: </a:t>
            </a:r>
            <a:r>
              <a:rPr lang="en-US" dirty="0">
                <a:solidFill>
                  <a:srgbClr val="FF0000"/>
                </a:solidFill>
                <a:latin typeface="Cambria" panose="02040503050406030204" pitchFamily="18" charset="0"/>
              </a:rPr>
              <a:t>debt monetization would undermine ECB’s </a:t>
            </a:r>
            <a:r>
              <a:rPr lang="de-DE" dirty="0">
                <a:solidFill>
                  <a:srgbClr val="FF0000"/>
                </a:solidFill>
                <a:latin typeface="Cambria" panose="02040503050406030204" pitchFamily="18" charset="0"/>
              </a:rPr>
              <a:t>independence</a:t>
            </a:r>
            <a:r>
              <a:rPr lang="de-DE" dirty="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Heavy public borrowing by one member country is a sign of fiscal indiscipline </a:t>
            </a:r>
            <a:r>
              <a:rPr lang="en-US" dirty="0">
                <a:latin typeface="Cambria" panose="02040503050406030204" pitchFamily="18" charset="0"/>
              </a:rPr>
              <a:t>that could trouble the international financial markets. If markets believe that one country’s public debt is unsustainable, they could </a:t>
            </a:r>
            <a:r>
              <a:rPr lang="en-US" dirty="0">
                <a:solidFill>
                  <a:srgbClr val="FF0000"/>
                </a:solidFill>
                <a:latin typeface="Cambria" panose="02040503050406030204" pitchFamily="18" charset="0"/>
              </a:rPr>
              <a:t>view the whole Eurozone with suspicion</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government that accumulates a debt that it can no longer service must eventually default</a:t>
            </a:r>
            <a:r>
              <a:rPr lang="en-US" dirty="0">
                <a:latin typeface="Cambria" panose="02040503050406030204" pitchFamily="18" charset="0"/>
              </a:rPr>
              <a:t>: the immediate reaction is a massive capital outflow, a collapse of the exchange rate and stock markets. In the EMU this would happen union-wide;</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mere threat of one member country’s default would so concern all other member governments that they would feel obliged to bail out the nearly bankrupt government</a:t>
            </a:r>
            <a:r>
              <a:rPr lang="en-US" dirty="0">
                <a:latin typeface="Cambria" panose="02040503050406030204" pitchFamily="18" charset="0"/>
              </a:rPr>
              <a:t>. </a:t>
            </a:r>
            <a:r>
              <a:rPr lang="en-US" dirty="0">
                <a:latin typeface="Cambria" panose="02040503050406030204" pitchFamily="18" charset="0"/>
                <a:sym typeface="Wingdings" panose="05000000000000000000" pitchFamily="2" charset="2"/>
              </a:rPr>
              <a:t> Thus, </a:t>
            </a:r>
            <a:r>
              <a:rPr lang="en-US" dirty="0">
                <a:latin typeface="Cambria" panose="02040503050406030204" pitchFamily="18" charset="0"/>
              </a:rPr>
              <a:t>Maastricht Treaty, which included a ‘no-bailout’ clause (Article 125).</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spTree>
    <p:extLst>
      <p:ext uri="{BB962C8B-B14F-4D97-AF65-F5344CB8AC3E}">
        <p14:creationId xmlns:p14="http://schemas.microsoft.com/office/powerpoint/2010/main" val="34770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Fiscal policy externalities</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pic>
        <p:nvPicPr>
          <p:cNvPr id="3" name="Picture 2">
            <a:extLst>
              <a:ext uri="{FF2B5EF4-FFF2-40B4-BE49-F238E27FC236}">
                <a16:creationId xmlns:a16="http://schemas.microsoft.com/office/drawing/2014/main" xmlns="" id="{AF34975D-C674-4197-9E54-D84033ED2C5F}"/>
              </a:ext>
            </a:extLst>
          </p:cNvPr>
          <p:cNvPicPr>
            <a:picLocks noChangeAspect="1"/>
          </p:cNvPicPr>
          <p:nvPr/>
        </p:nvPicPr>
        <p:blipFill>
          <a:blip r:embed="rId2"/>
          <a:stretch>
            <a:fillRect/>
          </a:stretch>
        </p:blipFill>
        <p:spPr>
          <a:xfrm>
            <a:off x="751426" y="685801"/>
            <a:ext cx="7715250" cy="5676438"/>
          </a:xfrm>
          <a:prstGeom prst="rect">
            <a:avLst/>
          </a:prstGeom>
        </p:spPr>
      </p:pic>
    </p:spTree>
    <p:extLst>
      <p:ext uri="{BB962C8B-B14F-4D97-AF65-F5344CB8AC3E}">
        <p14:creationId xmlns:p14="http://schemas.microsoft.com/office/powerpoint/2010/main" val="391206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1181</TotalTime>
  <Words>2788</Words>
  <Application>Microsoft Office PowerPoint</Application>
  <PresentationFormat>Presentazione su schermo (4:3)</PresentationFormat>
  <Paragraphs>241</Paragraphs>
  <Slides>31</Slides>
  <Notes>0</Notes>
  <HiddenSlides>1</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Office Theme</vt:lpstr>
      <vt:lpstr>Chapter 17</vt:lpstr>
      <vt:lpstr>Fiscal policy in the monetary union</vt:lpstr>
      <vt:lpstr>Fiscal policy in the monetary union</vt:lpstr>
      <vt:lpstr>Fiscal policy in the monetary union</vt:lpstr>
      <vt:lpstr>Fiscal policy in the monetary union</vt:lpstr>
      <vt:lpstr>Fiscal policy externalities</vt:lpstr>
      <vt:lpstr>Fiscal policy externalities</vt:lpstr>
      <vt:lpstr>Fiscal policy externalities</vt:lpstr>
      <vt:lpstr>Fiscal policy externalities</vt:lpstr>
      <vt:lpstr>Fiscal policy externalities</vt:lpstr>
      <vt:lpstr>Fiscal policy externalities</vt:lpstr>
      <vt:lpstr>Principles</vt:lpstr>
      <vt:lpstr>Principles</vt:lpstr>
      <vt:lpstr>Principles</vt:lpstr>
      <vt:lpstr>Principles</vt:lpstr>
      <vt:lpstr>Fiscal coordination in the Eurozone</vt:lpstr>
      <vt:lpstr>The Stability and Growth Pact (SGP)</vt:lpstr>
      <vt:lpstr>The Stability and Growth Pact (SGP)</vt:lpstr>
      <vt:lpstr>The Stability and Growth Pact (SGP)</vt:lpstr>
      <vt:lpstr>The Stability and Growth Pact (SGP)</vt:lpstr>
      <vt:lpstr>The preventive arm</vt:lpstr>
      <vt:lpstr>The Stability and Growth Pact (SGP)</vt:lpstr>
      <vt:lpstr>The corrective arm</vt:lpstr>
      <vt:lpstr>The Stability and Growth Pact (SGP)</vt:lpstr>
      <vt:lpstr>The Stability and Growth Pact (SGP)</vt:lpstr>
      <vt:lpstr>The Stability and Growth Pact (SGP)</vt:lpstr>
      <vt:lpstr>The Treaty of Stability, Coordination and Governance (Fiscal Compact)</vt:lpstr>
      <vt:lpstr>Why is the pact controversial? </vt:lpstr>
      <vt:lpstr>Pro-cyclicality of fiscal policies </vt:lpstr>
      <vt:lpstr>Why is the pact controversial?</vt:lpstr>
      <vt:lpstr>The macroeconomic imbalance procedure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Utente</cp:lastModifiedBy>
  <cp:revision>131</cp:revision>
  <cp:lastPrinted>2018-06-20T22:52:35Z</cp:lastPrinted>
  <dcterms:created xsi:type="dcterms:W3CDTF">2018-07-12T13:31:51Z</dcterms:created>
  <dcterms:modified xsi:type="dcterms:W3CDTF">2021-12-10T08:49:45Z</dcterms:modified>
</cp:coreProperties>
</file>