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34"/>
  </p:notesMasterIdLst>
  <p:sldIdLst>
    <p:sldId id="256" r:id="rId2"/>
    <p:sldId id="384" r:id="rId3"/>
    <p:sldId id="382" r:id="rId4"/>
    <p:sldId id="277" r:id="rId5"/>
    <p:sldId id="363" r:id="rId6"/>
    <p:sldId id="279" r:id="rId7"/>
    <p:sldId id="355" r:id="rId8"/>
    <p:sldId id="364" r:id="rId9"/>
    <p:sldId id="278" r:id="rId10"/>
    <p:sldId id="357" r:id="rId11"/>
    <p:sldId id="365" r:id="rId12"/>
    <p:sldId id="359" r:id="rId13"/>
    <p:sldId id="358" r:id="rId14"/>
    <p:sldId id="367" r:id="rId15"/>
    <p:sldId id="360" r:id="rId16"/>
    <p:sldId id="381" r:id="rId17"/>
    <p:sldId id="280" r:id="rId18"/>
    <p:sldId id="361" r:id="rId19"/>
    <p:sldId id="369" r:id="rId20"/>
    <p:sldId id="370" r:id="rId21"/>
    <p:sldId id="371" r:id="rId22"/>
    <p:sldId id="372" r:id="rId23"/>
    <p:sldId id="385" r:id="rId24"/>
    <p:sldId id="373" r:id="rId25"/>
    <p:sldId id="374" r:id="rId26"/>
    <p:sldId id="375" r:id="rId27"/>
    <p:sldId id="376" r:id="rId28"/>
    <p:sldId id="377" r:id="rId29"/>
    <p:sldId id="378" r:id="rId30"/>
    <p:sldId id="379" r:id="rId31"/>
    <p:sldId id="380" r:id="rId32"/>
    <p:sldId id="383" r:id="rId33"/>
  </p:sldIdLst>
  <p:sldSz cx="9144000" cy="6858000" type="screen4x3"/>
  <p:notesSz cx="6662738" cy="983297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7">
          <p15:clr>
            <a:srgbClr val="A4A3A4"/>
          </p15:clr>
        </p15:guide>
        <p15:guide id="2" pos="209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3363" autoAdjust="0"/>
  </p:normalViewPr>
  <p:slideViewPr>
    <p:cSldViewPr>
      <p:cViewPr varScale="1">
        <p:scale>
          <a:sx n="105" d="100"/>
          <a:sy n="105" d="100"/>
        </p:scale>
        <p:origin x="174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notesViewPr>
    <p:cSldViewPr>
      <p:cViewPr varScale="1">
        <p:scale>
          <a:sx n="60" d="100"/>
          <a:sy n="60" d="100"/>
        </p:scale>
        <p:origin x="-1104" y="-84"/>
      </p:cViewPr>
      <p:guideLst>
        <p:guide orient="horz" pos="3097"/>
        <p:guide pos="20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4713" y="738188"/>
            <a:ext cx="4914900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70425"/>
            <a:ext cx="5329238" cy="44243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5876A0E-848B-4F43-A00E-B3025148462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2461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E07E4D7-DDCE-4F0A-97B5-A449D4F4F047}" type="slidenum">
              <a:rPr lang="it-IT" altLang="it-IT" smtClean="0">
                <a:latin typeface="Arial" charset="0"/>
                <a:cs typeface="Arial" charset="0"/>
              </a:rPr>
              <a:pPr/>
              <a:t>1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77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1CDCA2-AF14-4D82-BCDB-40744718C7F2}" type="slidenum">
              <a:rPr lang="it-IT" altLang="it-IT" smtClean="0">
                <a:latin typeface="Arial" charset="0"/>
                <a:cs typeface="Arial" charset="0"/>
              </a:rPr>
              <a:pPr/>
              <a:t>4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8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0CA4E9-F3B8-4E91-81EE-99F3C192391F}" type="slidenum">
              <a:rPr lang="it-IT" altLang="it-IT" smtClean="0">
                <a:latin typeface="Arial" charset="0"/>
                <a:cs typeface="Arial" charset="0"/>
              </a:rPr>
              <a:pPr/>
              <a:t>6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499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 txBox="1">
            <a:spLocks noGrp="1" noChangeArrowheads="1"/>
          </p:cNvSpPr>
          <p:nvPr/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03A40D3-4B0B-4092-AC4B-016F5C5BE1A8}" type="slidenum">
              <a:rPr lang="it-IT" altLang="it-IT" sz="1200"/>
              <a:pPr algn="r"/>
              <a:t>7</a:t>
            </a:fld>
            <a:endParaRPr lang="it-IT" altLang="it-IT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E709209-286E-4AA5-822C-033E03EE9378}" type="slidenum">
              <a:rPr lang="it-IT" altLang="it-IT" smtClean="0">
                <a:latin typeface="Arial" charset="0"/>
                <a:cs typeface="Arial" charset="0"/>
              </a:rPr>
              <a:pPr/>
              <a:t>9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260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071D326-D999-4EE8-8E65-0036B0C34C3E}" type="slidenum">
              <a:rPr lang="it-IT" altLang="it-IT" smtClean="0">
                <a:latin typeface="Arial" charset="0"/>
                <a:cs typeface="Arial" charset="0"/>
              </a:rPr>
              <a:pPr/>
              <a:t>10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47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F947D4-AF83-4EF7-B1FD-00498CB44626}" type="slidenum">
              <a:rPr lang="it-IT" altLang="it-IT" smtClean="0">
                <a:latin typeface="Arial" charset="0"/>
                <a:cs typeface="Arial" charset="0"/>
              </a:rPr>
              <a:pPr/>
              <a:t>17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57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6E93A3-9D84-4EFD-9F83-CAC4B646E76D}" type="slidenum">
              <a:rPr lang="it-IT" altLang="it-IT" smtClean="0">
                <a:latin typeface="Arial" charset="0"/>
                <a:cs typeface="Arial" charset="0"/>
              </a:rPr>
              <a:pPr/>
              <a:t>21</a:t>
            </a:fld>
            <a:endParaRPr lang="it-IT" altLang="it-IT"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82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3825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altLang="it-IT" noProof="0"/>
              <a:t>Fare clic per modificare lo stile del titolo</a:t>
            </a:r>
          </a:p>
        </p:txBody>
      </p:sp>
      <p:sp>
        <p:nvSpPr>
          <p:cNvPr id="13826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291D-7B64-4DBE-8992-6282F24F5F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C09D8-D532-48B3-98B7-AF249D25C2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4D99C-664B-4529-B197-85DD138FB9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0ADB-8EB5-4C9E-A86E-F17E7795FC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B306B-7081-4755-9621-AAA8D934F37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A483-FF41-476D-B746-4B29A3E14A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5355B-F170-454D-9CB9-CE988EDECBA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D977E-5FAC-405D-8C0D-4117AE7687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3441-C980-42EC-98AE-A5421EF15E3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8A808-3D51-4918-AF14-324829F08E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74E3F-DB4E-4610-A1BF-BF13B5DBA84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B2F4F-9109-47FF-A282-2C96FCAC6DF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C9FB54-FC0F-448D-80E5-50F42AB466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56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7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0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1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hlink"/>
                </a:solidFill>
              </a:endParaRPr>
            </a:p>
          </p:txBody>
        </p:sp>
        <p:sp>
          <p:nvSpPr>
            <p:cNvPr id="2062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063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  <p:sp>
          <p:nvSpPr>
            <p:cNvPr id="2064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it-IT" altLang="it-IT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3723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8"/>
          <p:cNvSpPr>
            <a:spLocks noGrp="1" noChangeArrowheads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F21E04-149C-447E-9E17-939A42480078}" type="slidenum">
              <a:rPr lang="it-IT" altLang="it-IT" smtClean="0">
                <a:cs typeface="Arial" charset="0"/>
              </a:rPr>
              <a:pPr/>
              <a:t>1</a:t>
            </a:fld>
            <a:endParaRPr lang="it-IT" altLang="it-IT">
              <a:cs typeface="Arial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 dirty="0">
                <a:solidFill>
                  <a:schemeClr val="bg1"/>
                </a:solidFill>
              </a:rPr>
              <a:t>LE BANCHE DATI PER LE RICERCHE BIBLIOGRAFICHE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altLang="it-IT" b="1" dirty="0"/>
              <a:t>Aspetti generali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96850"/>
            <a:ext cx="8229600" cy="1143918"/>
          </a:xfrm>
        </p:spPr>
        <p:txBody>
          <a:bodyPr/>
          <a:lstStyle/>
          <a:p>
            <a:pPr algn="ctr" eaLnBrk="1" hangingPunct="1"/>
            <a:endParaRPr lang="it-IT" altLang="it-IT" b="1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045" y="1318478"/>
            <a:ext cx="8229600" cy="1750482"/>
          </a:xfrm>
        </p:spPr>
        <p:txBody>
          <a:bodyPr/>
          <a:lstStyle/>
          <a:p>
            <a:pPr marL="0" lvl="1" indent="0" eaLnBrk="1" hangingPunct="1">
              <a:lnSpc>
                <a:spcPct val="90000"/>
              </a:lnSpc>
              <a:buClr>
                <a:srgbClr val="9999CC"/>
              </a:buClr>
              <a:buNone/>
            </a:pPr>
            <a:r>
              <a:rPr lang="it-IT" altLang="it-IT" b="1" dirty="0">
                <a:solidFill>
                  <a:srgbClr val="000000"/>
                </a:solidFill>
              </a:rPr>
              <a:t>Permettono di sapere cos’è stato pubblicato su un determinato argomento                          (limitando magari la  ricerca ad un determinato periodo cronologico).</a:t>
            </a:r>
          </a:p>
          <a:p>
            <a:pPr marL="171450" lvl="1" indent="-457200" eaLnBrk="1" hangingPunct="1">
              <a:lnSpc>
                <a:spcPct val="90000"/>
              </a:lnSpc>
              <a:buClr>
                <a:srgbClr val="9999CC"/>
              </a:buClr>
            </a:pPr>
            <a:endParaRPr lang="it-IT" altLang="it-IT" dirty="0">
              <a:solidFill>
                <a:srgbClr val="000000"/>
              </a:solidFill>
            </a:endParaRPr>
          </a:p>
          <a:p>
            <a:pPr marL="0" lvl="1" indent="0" eaLnBrk="1" hangingPunct="1">
              <a:lnSpc>
                <a:spcPct val="90000"/>
              </a:lnSpc>
              <a:buClr>
                <a:srgbClr val="9999CC"/>
              </a:buClr>
              <a:buNone/>
            </a:pPr>
            <a:endParaRPr lang="it-IT" altLang="it-IT" dirty="0">
              <a:solidFill>
                <a:srgbClr val="0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it-IT" altLang="it-IT" sz="1600" b="1" i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068960"/>
            <a:ext cx="8648700" cy="2558796"/>
          </a:xfrm>
          <a:prstGeom prst="rect">
            <a:avLst/>
          </a:prstGeom>
        </p:spPr>
      </p:pic>
      <p:sp>
        <p:nvSpPr>
          <p:cNvPr id="18" name="Ovale 17"/>
          <p:cNvSpPr/>
          <p:nvPr/>
        </p:nvSpPr>
        <p:spPr>
          <a:xfrm>
            <a:off x="2987824" y="5157192"/>
            <a:ext cx="1080120" cy="7311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404664"/>
            <a:ext cx="8445624" cy="6453336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b="1" dirty="0"/>
              <a:t>Permettono di conoscere quali articoli sono  stati  </a:t>
            </a:r>
            <a:r>
              <a:rPr lang="it-IT" sz="2800" b="1" dirty="0" smtClean="0"/>
              <a:t>pubblicati  </a:t>
            </a:r>
            <a:r>
              <a:rPr lang="it-IT" sz="2800" b="1" dirty="0"/>
              <a:t>da  un  certo  autore  nelle  più  importanti  riviste  internazionali</a:t>
            </a:r>
            <a:r>
              <a:rPr lang="it-IT" sz="2800" dirty="0"/>
              <a:t>.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endParaRPr lang="it-IT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it-IT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Tutto </a:t>
            </a:r>
            <a:r>
              <a:rPr lang="it-IT" dirty="0">
                <a:solidFill>
                  <a:srgbClr val="C00000"/>
                </a:solidFill>
              </a:rPr>
              <a:t>ciò a prescindere da dove si trovano fisicamente i documenti e dalla loro effettiva reperibilità.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b="44392"/>
          <a:stretch/>
        </p:blipFill>
        <p:spPr>
          <a:xfrm>
            <a:off x="971600" y="1844824"/>
            <a:ext cx="6621785" cy="3312368"/>
          </a:xfrm>
          <a:prstGeom prst="rect">
            <a:avLst/>
          </a:prstGeom>
        </p:spPr>
      </p:pic>
      <p:sp>
        <p:nvSpPr>
          <p:cNvPr id="5" name="Ovale 4"/>
          <p:cNvSpPr/>
          <p:nvPr/>
        </p:nvSpPr>
        <p:spPr>
          <a:xfrm>
            <a:off x="899592" y="3284984"/>
            <a:ext cx="1008112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115616" y="1916832"/>
            <a:ext cx="792088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511660" y="4437112"/>
            <a:ext cx="900100" cy="2880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22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2672" y="29152"/>
            <a:ext cx="8229600" cy="1371600"/>
          </a:xfrm>
        </p:spPr>
        <p:txBody>
          <a:bodyPr/>
          <a:lstStyle/>
          <a:p>
            <a:pPr algn="ctr"/>
            <a:r>
              <a:rPr lang="it-IT" b="1" dirty="0"/>
              <a:t>ALTRI ESEMPI DI UTILIZZO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395536" y="1725960"/>
            <a:ext cx="8147248" cy="4979640"/>
          </a:xfrm>
        </p:spPr>
        <p:txBody>
          <a:bodyPr/>
          <a:lstStyle/>
          <a:p>
            <a:r>
              <a:rPr lang="it-IT" dirty="0"/>
              <a:t>Costruire, ampliare, aggiornare la bibliografia sull’argomento oggetto della ricerca</a:t>
            </a:r>
          </a:p>
          <a:p>
            <a:r>
              <a:rPr lang="it-IT" dirty="0"/>
              <a:t>Controllare l’esattezza di una citazione bibliografica</a:t>
            </a:r>
          </a:p>
          <a:p>
            <a:r>
              <a:rPr lang="it-IT" dirty="0"/>
              <a:t>Recuperare informazioni su tematiche specifiche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592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B4C5F06-E1A7-4720-A99B-7C102FC4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4042381"/>
            <a:ext cx="5688632" cy="276147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429024"/>
            <a:ext cx="8311576" cy="1055760"/>
          </a:xfrm>
        </p:spPr>
        <p:txBody>
          <a:bodyPr/>
          <a:lstStyle/>
          <a:p>
            <a:pPr algn="ctr"/>
            <a:r>
              <a:rPr lang="it-IT" sz="4000" b="1" dirty="0"/>
              <a:t>VANTAGGI DELLE</a:t>
            </a:r>
            <a:br>
              <a:rPr lang="it-IT" sz="4000" b="1" dirty="0"/>
            </a:br>
            <a:r>
              <a:rPr lang="it-IT" sz="4000" b="1" dirty="0"/>
              <a:t> BANCHE DATI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84684" y="1909910"/>
            <a:ext cx="8502116" cy="4111378"/>
          </a:xfrm>
        </p:spPr>
        <p:txBody>
          <a:bodyPr/>
          <a:lstStyle/>
          <a:p>
            <a:r>
              <a:rPr lang="it-IT" dirty="0"/>
              <a:t>I contenuti sono indicizzati da specialisti del settore.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 L’informazione contenuta è organizzata e stabile.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492896"/>
            <a:ext cx="3456384" cy="11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" y="3901194"/>
            <a:ext cx="5245806" cy="2804406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3298" y="1628800"/>
            <a:ext cx="4824536" cy="1296144"/>
          </a:xfrm>
        </p:spPr>
        <p:txBody>
          <a:bodyPr/>
          <a:lstStyle/>
          <a:p>
            <a:r>
              <a:rPr lang="it-IT" dirty="0"/>
              <a:t>Permettono la ricerca                             tramite voci di soggetto.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88024" y="4436613"/>
            <a:ext cx="4176464" cy="2160739"/>
          </a:xfrm>
        </p:spPr>
        <p:txBody>
          <a:bodyPr/>
          <a:lstStyle/>
          <a:p>
            <a:pPr algn="ctr"/>
            <a:r>
              <a:rPr lang="it-IT" dirty="0" smtClean="0"/>
              <a:t>Consentono di </a:t>
            </a:r>
            <a:r>
              <a:rPr lang="it-IT" dirty="0"/>
              <a:t>effettuare una ricerca combinando molteplici campi.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29" y="404165"/>
            <a:ext cx="361914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17033" y="2276872"/>
            <a:ext cx="5714330" cy="2160240"/>
          </a:xfrm>
        </p:spPr>
        <p:txBody>
          <a:bodyPr/>
          <a:lstStyle/>
          <a:p>
            <a:r>
              <a:rPr lang="it-IT" sz="3600" dirty="0"/>
              <a:t>E’ possibile raffinare la ricerca tramite filtri e limiti dettagliati e peculiari.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24644"/>
            <a:ext cx="1332186" cy="612068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8" y="404664"/>
            <a:ext cx="1412121" cy="617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79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AF7C033-9A13-4123-8BBF-6117F62B9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132856"/>
            <a:ext cx="7416824" cy="2880320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5F2360BD-55A7-46D5-9142-1DBDCB7A441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536" y="332656"/>
            <a:ext cx="8496944" cy="2016224"/>
          </a:xfr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it-IT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Consentono di visualizzare la cronologia delle ricerche effettuate, di combinare le ricerche tra loro, di salvarle e di impostare avvisi sulle novità concernenti le ricerche.</a:t>
            </a:r>
          </a:p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03940FDF-9C85-4D60-B240-DB51E1170C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6F413E6-C314-4F81-8EA1-26441668368F}"/>
              </a:ext>
            </a:extLst>
          </p:cNvPr>
          <p:cNvSpPr txBox="1"/>
          <p:nvPr/>
        </p:nvSpPr>
        <p:spPr>
          <a:xfrm>
            <a:off x="395536" y="5013176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Permettono di scaricare                                  la citazione bibliografica                               del documento.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3230190F-3D50-4BF5-83BB-523B6A5E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019057"/>
            <a:ext cx="1656184" cy="17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2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16424" y="125413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b="1" dirty="0"/>
              <a:t>TIPOLOGIE DI BANCHE DATI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44650"/>
            <a:ext cx="8363272" cy="473667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/>
              <a:t>MULTIDISCIPLINARI: coprono una vasta gamma di soggetti accademici e discipline di studio (ES. JSTOR, WOS, IL Mulino, etc.).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altLang="it-IT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dirty="0"/>
          </a:p>
          <a:p>
            <a:pPr eaLnBrk="1" hangingPunct="1">
              <a:lnSpc>
                <a:spcPct val="90000"/>
              </a:lnSpc>
              <a:defRPr/>
            </a:pPr>
            <a:r>
              <a:rPr lang="it-IT" altLang="it-IT" dirty="0"/>
              <a:t>DISCIPLINARI: sono specializzate in specifici ambiti di studio o in determinati tipi di fonti (ES. PUB MED., </a:t>
            </a:r>
            <a:r>
              <a:rPr lang="it-IT" altLang="it-IT" dirty="0" err="1"/>
              <a:t>PsycInfo</a:t>
            </a:r>
            <a:r>
              <a:rPr lang="it-IT" altLang="it-IT" dirty="0"/>
              <a:t> etc.).</a:t>
            </a:r>
            <a:endParaRPr lang="it-IT" altLang="it-IT" sz="2000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000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000" dirty="0"/>
          </a:p>
          <a:p>
            <a:pPr eaLnBrk="1" hangingPunct="1">
              <a:lnSpc>
                <a:spcPct val="90000"/>
              </a:lnSpc>
              <a:defRPr/>
            </a:pPr>
            <a:endParaRPr lang="it-IT" altLang="it-IT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it-IT" altLang="it-IT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altLang="it-IT" sz="2000" dirty="0"/>
              <a:t>		</a:t>
            </a:r>
            <a:endParaRPr lang="it-IT" altLang="it-IT" sz="1600" dirty="0"/>
          </a:p>
        </p:txBody>
      </p:sp>
      <p:sp>
        <p:nvSpPr>
          <p:cNvPr id="23557" name="Rectangle 10"/>
          <p:cNvSpPr>
            <a:spLocks noChangeArrowheads="1"/>
          </p:cNvSpPr>
          <p:nvPr/>
        </p:nvSpPr>
        <p:spPr bwMode="auto">
          <a:xfrm>
            <a:off x="45720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6096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762000" y="577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27" y="332656"/>
            <a:ext cx="8820472" cy="936104"/>
          </a:xfrm>
        </p:spPr>
        <p:txBody>
          <a:bodyPr/>
          <a:lstStyle/>
          <a:p>
            <a:r>
              <a:rPr lang="it-IT" sz="4300" b="1" dirty="0"/>
              <a:t>LA SCELTA DELLA BANCA DATI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124744"/>
            <a:ext cx="8507288" cy="573325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I fattori principali di cui tener conto nella scelta della banca dati da utilizzare per la propria ricerca sono: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Copertura disciplinare</a:t>
            </a:r>
          </a:p>
          <a:p>
            <a:endParaRPr lang="it-IT" dirty="0"/>
          </a:p>
          <a:p>
            <a:r>
              <a:rPr lang="it-IT" dirty="0"/>
              <a:t>Copertura cronologica</a:t>
            </a:r>
          </a:p>
          <a:p>
            <a:endParaRPr lang="it-IT" dirty="0"/>
          </a:p>
          <a:p>
            <a:r>
              <a:rPr lang="it-IT" dirty="0"/>
              <a:t>Tipologia di documenti presenti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0472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772816"/>
            <a:ext cx="8435280" cy="3096344"/>
          </a:xfrm>
        </p:spPr>
        <p:txBody>
          <a:bodyPr/>
          <a:lstStyle/>
          <a:p>
            <a:pPr lvl="0">
              <a:buClr>
                <a:srgbClr val="00007D"/>
              </a:buClr>
            </a:pPr>
            <a:r>
              <a:rPr lang="it-IT" dirty="0">
                <a:solidFill>
                  <a:srgbClr val="000000"/>
                </a:solidFill>
              </a:rPr>
              <a:t>Lingue prevalenti al suo interno</a:t>
            </a:r>
          </a:p>
          <a:p>
            <a:pPr lvl="0">
              <a:buClr>
                <a:srgbClr val="00007D"/>
              </a:buClr>
            </a:pPr>
            <a:endParaRPr lang="it-IT" dirty="0">
              <a:solidFill>
                <a:srgbClr val="000000"/>
              </a:solidFill>
            </a:endParaRPr>
          </a:p>
          <a:p>
            <a:pPr lvl="0">
              <a:buClr>
                <a:srgbClr val="00007D"/>
              </a:buClr>
            </a:pPr>
            <a:r>
              <a:rPr lang="it-IT" dirty="0">
                <a:solidFill>
                  <a:srgbClr val="000000"/>
                </a:solidFill>
              </a:rPr>
              <a:t>Area geografica coperta</a:t>
            </a:r>
          </a:p>
          <a:p>
            <a:pPr lvl="0">
              <a:buClr>
                <a:srgbClr val="00007D"/>
              </a:buClr>
            </a:pPr>
            <a:endParaRPr lang="it-IT" dirty="0">
              <a:solidFill>
                <a:srgbClr val="000000"/>
              </a:solidFill>
            </a:endParaRPr>
          </a:p>
          <a:p>
            <a:pPr lvl="0">
              <a:buClr>
                <a:srgbClr val="00007D"/>
              </a:buClr>
            </a:pPr>
            <a:r>
              <a:rPr lang="it-IT" dirty="0">
                <a:solidFill>
                  <a:srgbClr val="000000"/>
                </a:solidFill>
              </a:rPr>
              <a:t>Frequenza dell’aggiornamento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1037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DB306B-7081-4755-9621-AAA8D934F374}" type="slidenum">
              <a:rPr lang="it-IT" altLang="it-IT" smtClean="0"/>
              <a:pPr>
                <a:defRPr/>
              </a:pPr>
              <a:t>2</a:t>
            </a:fld>
            <a:endParaRPr lang="it-IT" alt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00"/>
            <a:ext cx="9143999" cy="6858000"/>
          </a:xfrm>
          <a:prstGeom prst="rect">
            <a:avLst/>
          </a:prstGeom>
        </p:spPr>
      </p:pic>
      <p:sp>
        <p:nvSpPr>
          <p:cNvPr id="8" name="Ovale 7"/>
          <p:cNvSpPr/>
          <p:nvPr/>
        </p:nvSpPr>
        <p:spPr>
          <a:xfrm>
            <a:off x="3563888" y="2060848"/>
            <a:ext cx="1008112" cy="504056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796136" y="5445224"/>
            <a:ext cx="3096344" cy="1080120"/>
          </a:xfrm>
          <a:prstGeom prst="ellipse">
            <a:avLst/>
          </a:prstGeom>
          <a:noFill/>
          <a:ln w="76200">
            <a:solidFill>
              <a:srgbClr val="FF33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3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5380" y="430932"/>
            <a:ext cx="8229600" cy="549796"/>
          </a:xfrm>
        </p:spPr>
        <p:txBody>
          <a:bodyPr/>
          <a:lstStyle/>
          <a:p>
            <a:pPr algn="ctr"/>
            <a:r>
              <a:rPr lang="it-IT" b="1" dirty="0"/>
              <a:t>TUTTO MOLTO BELLO MA...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2" y="1124744"/>
            <a:ext cx="9083352" cy="6243940"/>
          </a:xfr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03658"/>
            <a:ext cx="1703292" cy="170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2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D8A7BCA-3A80-4587-9F6C-0075B76739F2}" type="slidenum">
              <a:rPr lang="it-IT" altLang="it-IT" smtClean="0">
                <a:cs typeface="Arial" charset="0"/>
              </a:rPr>
              <a:pPr/>
              <a:t>21</a:t>
            </a:fld>
            <a:endParaRPr lang="it-IT" altLang="it-IT">
              <a:cs typeface="Arial" charset="0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6129" y="260648"/>
            <a:ext cx="8229600" cy="809874"/>
          </a:xfrm>
        </p:spPr>
        <p:txBody>
          <a:bodyPr/>
          <a:lstStyle/>
          <a:p>
            <a:pPr algn="ctr" eaLnBrk="1" hangingPunct="1"/>
            <a:r>
              <a:rPr lang="it-IT" altLang="it-IT" b="1" dirty="0"/>
              <a:t>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6129" y="410208"/>
            <a:ext cx="8662375" cy="1074576"/>
          </a:xfrm>
        </p:spPr>
        <p:txBody>
          <a:bodyPr/>
          <a:lstStyle/>
          <a:p>
            <a:pPr marL="0" eaLnBrk="1" hangingPunct="1">
              <a:buNone/>
            </a:pPr>
            <a:r>
              <a:rPr lang="it-IT" altLang="it-IT" sz="3000" b="1" dirty="0"/>
              <a:t>L’utilizzo dei motori di ricerca per le  ricerche bibliografiche non è di per sé «sbagliato»…</a:t>
            </a:r>
          </a:p>
          <a:p>
            <a:pPr marL="0" indent="0" eaLnBrk="1" hangingPunct="1">
              <a:buNone/>
            </a:pPr>
            <a:endParaRPr lang="it-IT" altLang="it-IT" sz="2400" dirty="0"/>
          </a:p>
          <a:p>
            <a:pPr eaLnBrk="1" hangingPunct="1"/>
            <a:endParaRPr lang="it-IT" altLang="it-IT" sz="2400" dirty="0"/>
          </a:p>
          <a:p>
            <a:pPr eaLnBrk="1" hangingPunct="1"/>
            <a:endParaRPr lang="it-IT" altLang="it-IT" sz="2400" dirty="0"/>
          </a:p>
          <a:p>
            <a:pPr marL="0" indent="0" eaLnBrk="1" hangingPunct="1">
              <a:buNone/>
            </a:pPr>
            <a:endParaRPr lang="it-IT" altLang="it-IT" sz="2400" dirty="0"/>
          </a:p>
          <a:p>
            <a:pPr eaLnBrk="1" hangingPunct="1"/>
            <a:endParaRPr lang="it-IT" altLang="it-IT" sz="2400" dirty="0"/>
          </a:p>
          <a:p>
            <a:pPr algn="just" eaLnBrk="1" hangingPunct="1"/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r>
              <a:rPr lang="it-IT" altLang="it-IT" sz="2400" dirty="0"/>
              <a:t> </a:t>
            </a:r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endParaRPr lang="it-IT" altLang="it-IT" sz="2400" dirty="0"/>
          </a:p>
          <a:p>
            <a:pPr eaLnBrk="1" hangingPunct="1">
              <a:buNone/>
            </a:pPr>
            <a:r>
              <a:rPr lang="it-IT" altLang="it-IT" sz="2400" dirty="0"/>
              <a:t>ESERCIZIO:</a:t>
            </a:r>
          </a:p>
          <a:p>
            <a:pPr eaLnBrk="1" hangingPunct="1">
              <a:buNone/>
            </a:pPr>
            <a:r>
              <a:rPr lang="it-IT" altLang="it-IT" sz="2400" dirty="0"/>
              <a:t>Cerchiamo …. Su </a:t>
            </a:r>
            <a:r>
              <a:rPr lang="it-IT" altLang="it-IT" sz="2400" dirty="0" err="1"/>
              <a:t>google</a:t>
            </a:r>
            <a:r>
              <a:rPr lang="it-IT" altLang="it-IT" sz="2400" dirty="0"/>
              <a:t> e su Pub </a:t>
            </a:r>
            <a:r>
              <a:rPr lang="it-IT" altLang="it-IT" sz="2400" dirty="0" err="1"/>
              <a:t>med</a:t>
            </a:r>
            <a:endParaRPr lang="it-IT" altLang="it-IT" sz="2400" dirty="0"/>
          </a:p>
          <a:p>
            <a:pPr eaLnBrk="1" hangingPunct="1">
              <a:buFont typeface="Wingdings" pitchFamily="2" charset="2"/>
              <a:buNone/>
            </a:pPr>
            <a:endParaRPr lang="it-IT" alt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252520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9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7504" y="1772816"/>
            <a:ext cx="9036496" cy="2448272"/>
          </a:xfrm>
        </p:spPr>
        <p:txBody>
          <a:bodyPr/>
          <a:lstStyle/>
          <a:p>
            <a:pPr marL="0" indent="0">
              <a:buNone/>
            </a:pPr>
            <a:r>
              <a:rPr lang="it-IT" sz="4000" dirty="0"/>
              <a:t>Bisogna però tenere ben conto di quali sono le principali criticità che si riscontrano nell’utilizzo dei motori di ricerca generalisti quando si vuole eseguire una ricerca documentale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1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23</a:t>
            </a:fld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472" y="422960"/>
            <a:ext cx="6120680" cy="628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/>
              <a:t>I contenuti non devono adeguarsi ad alcuno standard qualitativo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24</a:t>
            </a:fld>
            <a:endParaRPr lang="it-IT" altLang="it-IT"/>
          </a:p>
        </p:txBody>
      </p:sp>
      <p:pic>
        <p:nvPicPr>
          <p:cNvPr id="14" name="Segnaposto contenuto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8800"/>
            <a:ext cx="8956315" cy="4984575"/>
          </a:xfrm>
        </p:spPr>
      </p:pic>
    </p:spTree>
    <p:extLst>
      <p:ext uri="{BB962C8B-B14F-4D97-AF65-F5344CB8AC3E}">
        <p14:creationId xmlns:p14="http://schemas.microsoft.com/office/powerpoint/2010/main" val="161106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18" y="3386546"/>
            <a:ext cx="2818656" cy="347145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560840" cy="307868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348" y="2420888"/>
            <a:ext cx="8229600" cy="1371600"/>
          </a:xfrm>
        </p:spPr>
        <p:txBody>
          <a:bodyPr/>
          <a:lstStyle/>
          <a:p>
            <a:r>
              <a:rPr lang="it-IT" sz="3600" b="1" dirty="0"/>
              <a:t>L’informazione non è né stabile, né organizzata, né omogenea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74" y="3645024"/>
            <a:ext cx="3249906" cy="3213217"/>
          </a:xfrm>
          <a:prstGeom prst="rect">
            <a:avLst/>
          </a:prstGeom>
        </p:spPr>
      </p:pic>
      <p:sp>
        <p:nvSpPr>
          <p:cNvPr id="9" name="Freccia a destra rientrata 8"/>
          <p:cNvSpPr/>
          <p:nvPr/>
        </p:nvSpPr>
        <p:spPr>
          <a:xfrm>
            <a:off x="3563888" y="4797152"/>
            <a:ext cx="2016224" cy="504056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er 10"/>
          <p:cNvSpPr/>
          <p:nvPr/>
        </p:nvSpPr>
        <p:spPr>
          <a:xfrm>
            <a:off x="241974" y="2847802"/>
            <a:ext cx="3007078" cy="432561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5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2448272"/>
          </a:xfrm>
        </p:spPr>
        <p:txBody>
          <a:bodyPr/>
          <a:lstStyle/>
          <a:p>
            <a:r>
              <a:rPr lang="it-IT" sz="3600" b="1" dirty="0"/>
              <a:t>I risultati restituiti vengono proposti in un ordine non pensato per la ricerca accademica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569414" cy="363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1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08657"/>
            <a:ext cx="8964488" cy="1296144"/>
          </a:xfrm>
        </p:spPr>
        <p:txBody>
          <a:bodyPr/>
          <a:lstStyle/>
          <a:p>
            <a:pPr algn="ctr"/>
            <a:r>
              <a:rPr lang="it-IT" sz="3600" b="1" dirty="0"/>
              <a:t>GOOGLE indicizza meno dell’1% del WEB</a:t>
            </a:r>
            <a:br>
              <a:rPr lang="it-IT" sz="3600" b="1" dirty="0"/>
            </a:br>
            <a:endParaRPr lang="it-IT" sz="3600" b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79512" y="764704"/>
            <a:ext cx="8784976" cy="1944216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11357"/>
            <a:ext cx="7056784" cy="44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4876800"/>
            <a:ext cx="8229600" cy="1371600"/>
          </a:xfrm>
        </p:spPr>
        <p:txBody>
          <a:bodyPr/>
          <a:lstStyle/>
          <a:p>
            <a:r>
              <a:rPr lang="it-IT" sz="4000" b="1" dirty="0"/>
              <a:t>Non sappiamo il perimetro all’interno del quale vengono ricercati i risultati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  <p:sp>
        <p:nvSpPr>
          <p:cNvPr id="7" name="Ovale 6"/>
          <p:cNvSpPr/>
          <p:nvPr/>
        </p:nvSpPr>
        <p:spPr>
          <a:xfrm>
            <a:off x="1619672" y="620688"/>
            <a:ext cx="5328592" cy="351902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INTERNET</a:t>
            </a:r>
          </a:p>
        </p:txBody>
      </p:sp>
      <p:sp>
        <p:nvSpPr>
          <p:cNvPr id="8" name="Ovale 7"/>
          <p:cNvSpPr/>
          <p:nvPr/>
        </p:nvSpPr>
        <p:spPr>
          <a:xfrm>
            <a:off x="3074918" y="764704"/>
            <a:ext cx="1800200" cy="1228782"/>
          </a:xfrm>
          <a:prstGeom prst="ellipse">
            <a:avLst/>
          </a:prstGeom>
          <a:solidFill>
            <a:srgbClr val="DB57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126876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771800" y="1268760"/>
            <a:ext cx="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295685" y="853261"/>
            <a:ext cx="13586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Indicizzato       da GOOGLE</a:t>
            </a:r>
          </a:p>
          <a:p>
            <a:pPr algn="ctr"/>
            <a:r>
              <a:rPr lang="it-IT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33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2288" y="1484784"/>
            <a:ext cx="6629336" cy="3168352"/>
          </a:xfrm>
        </p:spPr>
        <p:txBody>
          <a:bodyPr/>
          <a:lstStyle/>
          <a:p>
            <a:r>
              <a:rPr lang="it-IT" sz="3600" b="1" dirty="0"/>
              <a:t>Ci sono poche possibilità di applicare limiti e/o filtri per raffinare la ricerca e le pagine non vengono soggettate</a:t>
            </a:r>
            <a:r>
              <a:rPr lang="it-IT" dirty="0"/>
              <a:t> </a:t>
            </a:r>
            <a:br>
              <a:rPr lang="it-IT" dirty="0"/>
            </a:b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29</a:t>
            </a:fld>
            <a:endParaRPr lang="it-IT" alt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37" y="620688"/>
            <a:ext cx="1825176" cy="6099266"/>
          </a:xfrm>
          <a:prstGeom prst="rect">
            <a:avLst/>
          </a:prstGeom>
        </p:spPr>
      </p:pic>
      <p:sp>
        <p:nvSpPr>
          <p:cNvPr id="8" name="Per 7"/>
          <p:cNvSpPr/>
          <p:nvPr/>
        </p:nvSpPr>
        <p:spPr>
          <a:xfrm>
            <a:off x="6372200" y="-243408"/>
            <a:ext cx="2138075" cy="72008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3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6783838-B644-427E-93A8-5F6C311515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DB306B-7081-4755-9621-AAA8D934F374}" type="slidenum">
              <a:rPr lang="it-IT" altLang="it-IT" smtClean="0"/>
              <a:pPr>
                <a:defRPr/>
              </a:pPr>
              <a:t>3</a:t>
            </a:fld>
            <a:endParaRPr lang="it-IT" altLang="it-IT"/>
          </a:p>
        </p:txBody>
      </p:sp>
      <p:pic>
        <p:nvPicPr>
          <p:cNvPr id="14" name="Segnaposto contenuto 13">
            <a:extLst>
              <a:ext uri="{FF2B5EF4-FFF2-40B4-BE49-F238E27FC236}">
                <a16:creationId xmlns:a16="http://schemas.microsoft.com/office/drawing/2014/main" xmlns="" id="{30469F13-75E6-4E10-BABC-90D824C1F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8094"/>
            <a:ext cx="9151575" cy="6839906"/>
          </a:xfrm>
        </p:spPr>
      </p:pic>
    </p:spTree>
    <p:extLst>
      <p:ext uri="{BB962C8B-B14F-4D97-AF65-F5344CB8AC3E}">
        <p14:creationId xmlns:p14="http://schemas.microsoft.com/office/powerpoint/2010/main" val="4512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0" y="1916832"/>
            <a:ext cx="4320480" cy="3168352"/>
          </a:xfrm>
        </p:spPr>
        <p:txBody>
          <a:bodyPr/>
          <a:lstStyle/>
          <a:p>
            <a:r>
              <a:rPr lang="it-IT" sz="3600" b="1" dirty="0"/>
              <a:t>L’utilizzo di un linguaggio non </a:t>
            </a:r>
            <a:r>
              <a:rPr lang="it-IT" sz="3600" b="1" dirty="0" smtClean="0"/>
              <a:t>tecnico </a:t>
            </a:r>
            <a:r>
              <a:rPr lang="it-IT" sz="3600" b="1" dirty="0"/>
              <a:t>può portare a risultati molto fuorvianti o inconsistenti.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48680"/>
            <a:ext cx="4572001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4306" y="1124744"/>
            <a:ext cx="8229600" cy="2016224"/>
          </a:xfrm>
        </p:spPr>
        <p:txBody>
          <a:bodyPr/>
          <a:lstStyle/>
          <a:p>
            <a:r>
              <a:rPr lang="it-IT" sz="3600" b="1" dirty="0"/>
              <a:t>La ricerca documentale fatta con i motori di ricerca «generalisti» non sempre rappresenta la strada più veloce...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78" y="3050938"/>
            <a:ext cx="5724128" cy="319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0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D5816BF9-EBB3-483E-B074-FBA5340EAA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67F0ADB-8EB5-4C9E-A86E-F17E7795FC12}" type="slidenum">
              <a:rPr lang="it-IT" altLang="it-IT" smtClean="0"/>
              <a:pPr>
                <a:defRPr/>
              </a:pPr>
              <a:t>32</a:t>
            </a:fld>
            <a:endParaRPr lang="it-IT" alt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B532046-3041-43BE-8C8C-DE8E72322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65E291A2-403E-4CB0-B36E-445A22BB60AF}"/>
              </a:ext>
            </a:extLst>
          </p:cNvPr>
          <p:cNvSpPr/>
          <p:nvPr/>
        </p:nvSpPr>
        <p:spPr>
          <a:xfrm>
            <a:off x="251520" y="6212160"/>
            <a:ext cx="5976664" cy="385192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91A29D34-D63D-40BF-BAAF-8B2061FCA865}"/>
              </a:ext>
            </a:extLst>
          </p:cNvPr>
          <p:cNvSpPr/>
          <p:nvPr/>
        </p:nvSpPr>
        <p:spPr>
          <a:xfrm>
            <a:off x="2987824" y="1196752"/>
            <a:ext cx="2880320" cy="504056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4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numero diapositiva 5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605706F-078B-47F7-B852-452B16F3951C}" type="slidenum">
              <a:rPr lang="it-IT" altLang="it-IT" smtClean="0">
                <a:cs typeface="Arial" charset="0"/>
              </a:rPr>
              <a:pPr/>
              <a:t>4</a:t>
            </a:fld>
            <a:endParaRPr lang="it-IT" altLang="it-IT">
              <a:cs typeface="Arial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altLang="it-IT" sz="3600" b="1" dirty="0"/>
              <a:t>COSA SONO LE BANCHE DATI BIBLIOGRAFICHE?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52536" y="2348880"/>
            <a:ext cx="4355876" cy="3744416"/>
          </a:xfrm>
        </p:spPr>
        <p:txBody>
          <a:bodyPr/>
          <a:lstStyle/>
          <a:p>
            <a:pPr marL="457200" lvl="1" indent="0" eaLnBrk="1" hangingPunct="1">
              <a:lnSpc>
                <a:spcPct val="90000"/>
              </a:lnSpc>
              <a:buNone/>
            </a:pPr>
            <a:endParaRPr lang="it-IT" altLang="it-IT" sz="24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it-IT" altLang="it-IT" sz="3500" dirty="0"/>
              <a:t>Archivi elettronici di dati bibliografici, omogenei per contenuto e per formato.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it-IT" altLang="it-IT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it-IT" altLang="it-IT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it-IT" altLang="it-IT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it-IT" altLang="it-IT" sz="20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550" y="2046769"/>
            <a:ext cx="4663300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76872"/>
            <a:ext cx="6912768" cy="4355901"/>
          </a:xfrm>
          <a:prstGeom prst="rect">
            <a:avLst/>
          </a:prstGeom>
        </p:spPr>
      </p:pic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7544" y="695307"/>
            <a:ext cx="8435280" cy="3886200"/>
          </a:xfrm>
        </p:spPr>
        <p:txBody>
          <a:bodyPr/>
          <a:lstStyle/>
          <a:p>
            <a:r>
              <a:rPr lang="it-IT" dirty="0"/>
              <a:t>Sono strutturate logicamente in modo tale da poter essere ricercate attraverso interfacce grafiche utilizzando uno o più criteri.</a:t>
            </a:r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30800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EFDAD9F5-8CC5-407D-93DA-E934CD4F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204864"/>
            <a:ext cx="4211960" cy="4653136"/>
          </a:xfrm>
          <a:prstGeom prst="rect">
            <a:avLst/>
          </a:prstGeom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920" y="260648"/>
            <a:ext cx="8229600" cy="1371600"/>
          </a:xfrm>
        </p:spPr>
        <p:txBody>
          <a:bodyPr/>
          <a:lstStyle/>
          <a:p>
            <a:pPr algn="ctr" eaLnBrk="1" hangingPunct="1"/>
            <a:r>
              <a:rPr lang="it-IT" altLang="it-IT" b="1" dirty="0"/>
              <a:t>COSA CONTENGONO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591" y="1340768"/>
            <a:ext cx="8291513" cy="525658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it-IT" altLang="it-IT" sz="2800" dirty="0"/>
              <a:t>Le banche dati raccolgono e organizzano informazioni di varia natura.</a:t>
            </a:r>
          </a:p>
          <a:p>
            <a:pPr marL="0" indent="0" eaLnBrk="1" hangingPunct="1">
              <a:buNone/>
            </a:pPr>
            <a:r>
              <a:rPr lang="it-IT" altLang="it-IT" sz="2800" dirty="0"/>
              <a:t> Principalmente:</a:t>
            </a:r>
          </a:p>
          <a:p>
            <a:pPr marL="0" indent="0" algn="just" eaLnBrk="1" hangingPunct="1">
              <a:buNone/>
            </a:pPr>
            <a:endParaRPr lang="it-IT" altLang="it-IT" sz="2800" dirty="0"/>
          </a:p>
          <a:p>
            <a:pPr eaLnBrk="1" hangingPunct="1"/>
            <a:r>
              <a:rPr lang="it-IT" altLang="it-IT" sz="2800" dirty="0"/>
              <a:t>Dati bibliografici                                          (spesso corredati da                                           </a:t>
            </a:r>
            <a:r>
              <a:rPr lang="it-IT" altLang="it-IT" sz="2800" dirty="0" err="1"/>
              <a:t>abstract</a:t>
            </a:r>
            <a:r>
              <a:rPr lang="it-IT" altLang="it-IT" sz="2800" dirty="0"/>
              <a:t>) relativi ad                                                articoli di riviste scientifiche,                     monografie, atti di convegni,                                          tesi di dottorato, brevetti,                                       relazioni tecniche.</a:t>
            </a:r>
          </a:p>
          <a:p>
            <a:pPr marL="0" indent="0" eaLnBrk="1" hangingPunct="1">
              <a:buNone/>
            </a:pPr>
            <a:endParaRPr lang="it-IT" altLang="it-IT" sz="2800" dirty="0"/>
          </a:p>
          <a:p>
            <a:pPr eaLnBrk="1" hangingPunct="1"/>
            <a:endParaRPr lang="it-IT" altLang="it-IT" sz="2800" dirty="0"/>
          </a:p>
          <a:p>
            <a:pPr marL="0" indent="0" eaLnBrk="1" hangingPunct="1">
              <a:buNone/>
            </a:pPr>
            <a:endParaRPr lang="it-IT" alt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egnaposto numero diapositiva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it-IT" altLang="it-IT" sz="1200" dirty="0">
              <a:latin typeface="Arial Black" pitchFamily="34" charset="0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82623"/>
            <a:ext cx="8229600" cy="622300"/>
          </a:xfrm>
        </p:spPr>
        <p:txBody>
          <a:bodyPr/>
          <a:lstStyle/>
          <a:p>
            <a:pPr algn="ctr" eaLnBrk="1" hangingPunct="1"/>
            <a:r>
              <a:rPr lang="it-IT" altLang="it-IT" sz="4000" b="1" dirty="0"/>
              <a:t>MA ANCHE</a:t>
            </a:r>
            <a:r>
              <a:rPr lang="it-IT" altLang="it-IT" sz="4000" dirty="0"/>
              <a:t>: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62000" y="946150"/>
            <a:ext cx="7632700" cy="5302250"/>
          </a:xfrm>
        </p:spPr>
        <p:txBody>
          <a:bodyPr/>
          <a:lstStyle/>
          <a:p>
            <a:pPr marL="0" indent="0" eaLnBrk="1" hangingPunct="1">
              <a:buClr>
                <a:srgbClr val="00007D"/>
              </a:buClr>
              <a:buNone/>
            </a:pPr>
            <a:endParaRPr lang="it-IT" altLang="it-IT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7D"/>
              </a:buClr>
            </a:pPr>
            <a:r>
              <a:rPr lang="it-IT" altLang="it-IT" sz="3600" dirty="0">
                <a:solidFill>
                  <a:srgbClr val="000000"/>
                </a:solidFill>
              </a:rPr>
              <a:t>Documentazione legislativa e giurisprudenziale.</a:t>
            </a:r>
          </a:p>
          <a:p>
            <a:pPr marL="0" indent="0" eaLnBrk="1" hangingPunct="1">
              <a:buClr>
                <a:srgbClr val="00007D"/>
              </a:buClr>
              <a:buNone/>
            </a:pPr>
            <a:endParaRPr lang="it-IT" altLang="it-IT" sz="36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7D"/>
              </a:buClr>
            </a:pPr>
            <a:r>
              <a:rPr lang="it-IT" altLang="it-IT" sz="3600" dirty="0">
                <a:solidFill>
                  <a:srgbClr val="000000"/>
                </a:solidFill>
              </a:rPr>
              <a:t>Bilanci.</a:t>
            </a:r>
          </a:p>
          <a:p>
            <a:pPr eaLnBrk="1" hangingPunct="1">
              <a:buClr>
                <a:srgbClr val="00007D"/>
              </a:buClr>
            </a:pPr>
            <a:endParaRPr lang="it-IT" altLang="it-IT" sz="36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7D"/>
              </a:buClr>
            </a:pPr>
            <a:r>
              <a:rPr lang="it-IT" altLang="it-IT" sz="3600" dirty="0" err="1">
                <a:solidFill>
                  <a:srgbClr val="000000"/>
                </a:solidFill>
              </a:rPr>
              <a:t>Dataset</a:t>
            </a:r>
            <a:r>
              <a:rPr lang="it-IT" altLang="it-IT" sz="3600" dirty="0">
                <a:solidFill>
                  <a:srgbClr val="000000"/>
                </a:solidFill>
              </a:rPr>
              <a:t>. </a:t>
            </a:r>
          </a:p>
          <a:p>
            <a:pPr marL="0" indent="0" eaLnBrk="1" hangingPunct="1">
              <a:buClr>
                <a:srgbClr val="00007D"/>
              </a:buClr>
              <a:buNone/>
            </a:pPr>
            <a:endParaRPr lang="it-IT" altLang="it-IT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7D"/>
              </a:buClr>
            </a:pPr>
            <a:endParaRPr lang="it-IT" altLang="it-IT" sz="2800" dirty="0">
              <a:solidFill>
                <a:srgbClr val="000000"/>
              </a:solidFill>
            </a:endParaRPr>
          </a:p>
          <a:p>
            <a:pPr marL="0" indent="0" eaLnBrk="1" hangingPunct="1">
              <a:buClr>
                <a:srgbClr val="00007D"/>
              </a:buClr>
              <a:buNone/>
            </a:pPr>
            <a:endParaRPr lang="it-IT" altLang="it-IT" sz="2800" dirty="0">
              <a:solidFill>
                <a:srgbClr val="000000"/>
              </a:solidFill>
            </a:endParaRPr>
          </a:p>
          <a:p>
            <a:pPr eaLnBrk="1" hangingPunct="1">
              <a:buClr>
                <a:srgbClr val="00007D"/>
              </a:buClr>
            </a:pPr>
            <a:endParaRPr lang="it-IT" altLang="it-IT" sz="2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it-IT" altLang="it-IT" sz="1600" dirty="0"/>
          </a:p>
        </p:txBody>
      </p:sp>
      <p:sp>
        <p:nvSpPr>
          <p:cNvPr id="33796" name="Rectangle 10"/>
          <p:cNvSpPr>
            <a:spLocks noChangeArrowheads="1"/>
          </p:cNvSpPr>
          <p:nvPr/>
        </p:nvSpPr>
        <p:spPr bwMode="auto">
          <a:xfrm>
            <a:off x="457200" y="2730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33797" name="Rectangle 12"/>
          <p:cNvSpPr>
            <a:spLocks noChangeArrowheads="1"/>
          </p:cNvSpPr>
          <p:nvPr/>
        </p:nvSpPr>
        <p:spPr bwMode="auto">
          <a:xfrm>
            <a:off x="609600" y="425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sp>
        <p:nvSpPr>
          <p:cNvPr id="33798" name="Rectangle 13"/>
          <p:cNvSpPr>
            <a:spLocks noChangeArrowheads="1"/>
          </p:cNvSpPr>
          <p:nvPr/>
        </p:nvSpPr>
        <p:spPr bwMode="auto">
          <a:xfrm>
            <a:off x="762000" y="5778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it-IT" alt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85" y="2204864"/>
            <a:ext cx="3816424" cy="66773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560" y="3491215"/>
            <a:ext cx="2152650" cy="4953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060" y="4077730"/>
            <a:ext cx="2207904" cy="26508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half" idx="1"/>
          </p:nvPr>
        </p:nvSpPr>
        <p:spPr>
          <a:xfrm>
            <a:off x="467544" y="1196752"/>
            <a:ext cx="8003232" cy="4318248"/>
          </a:xfrm>
        </p:spPr>
        <p:txBody>
          <a:bodyPr/>
          <a:lstStyle/>
          <a:p>
            <a:r>
              <a:rPr lang="it-IT" sz="3600" dirty="0"/>
              <a:t>Dati statistici.</a:t>
            </a:r>
          </a:p>
          <a:p>
            <a:endParaRPr lang="it-IT" sz="3600" dirty="0"/>
          </a:p>
          <a:p>
            <a:r>
              <a:rPr lang="it-IT" sz="3600" dirty="0"/>
              <a:t>File multimediali.</a:t>
            </a:r>
          </a:p>
          <a:p>
            <a:endParaRPr lang="it-IT" sz="3600" dirty="0"/>
          </a:p>
          <a:p>
            <a:r>
              <a:rPr lang="it-IT" sz="3600" dirty="0"/>
              <a:t>Accesso diretto al full-text del documento.</a:t>
            </a:r>
          </a:p>
          <a:p>
            <a:endParaRPr lang="it-IT" sz="3600" dirty="0"/>
          </a:p>
          <a:p>
            <a:r>
              <a:rPr lang="it-IT" dirty="0"/>
              <a:t>…</a:t>
            </a:r>
          </a:p>
          <a:p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40768"/>
            <a:ext cx="3749646" cy="93989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708920"/>
            <a:ext cx="2374308" cy="953616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5" y="4957602"/>
            <a:ext cx="4316797" cy="8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08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09F348B0-EE31-4BF2-89E9-B8841B36B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0" y="2780928"/>
            <a:ext cx="6286500" cy="1296144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567880"/>
          </a:xfrm>
        </p:spPr>
        <p:txBody>
          <a:bodyPr/>
          <a:lstStyle/>
          <a:p>
            <a:pPr algn="ctr" eaLnBrk="1" hangingPunct="1"/>
            <a:r>
              <a:rPr lang="it-IT" altLang="it-IT" sz="4000" b="1" dirty="0"/>
              <a:t>A COSA SERVONO LE BANCHE DATI?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565635"/>
            <a:ext cx="8640959" cy="4696816"/>
          </a:xfrm>
        </p:spPr>
        <p:txBody>
          <a:bodyPr/>
          <a:lstStyle/>
          <a:p>
            <a:pPr marL="0" lvl="1" algn="just" eaLnBrk="1" hangingPunct="1">
              <a:lnSpc>
                <a:spcPct val="90000"/>
              </a:lnSpc>
              <a:buNone/>
            </a:pPr>
            <a:r>
              <a:rPr lang="it-IT" altLang="it-IT" sz="3100" dirty="0">
                <a:solidFill>
                  <a:srgbClr val="000000"/>
                </a:solidFill>
                <a:ea typeface="+mn-ea"/>
              </a:rPr>
              <a:t>Lo scopo principale delle banche dati è  quello di trovare citazioni bibliografiche di documenti su un determinato argomento. </a:t>
            </a:r>
            <a:r>
              <a:rPr lang="it-IT" altLang="it-IT" sz="3100" dirty="0">
                <a:solidFill>
                  <a:srgbClr val="FF0000"/>
                </a:solidFill>
                <a:ea typeface="+mn-ea"/>
              </a:rPr>
              <a:t>(SAPERE COSA)</a:t>
            </a:r>
          </a:p>
          <a:p>
            <a:pPr marL="0" lvl="1" algn="just" eaLnBrk="1" hangingPunct="1">
              <a:lnSpc>
                <a:spcPct val="90000"/>
              </a:lnSpc>
              <a:buNone/>
            </a:pPr>
            <a:endParaRPr lang="it-IT" altLang="it-IT" sz="3100" dirty="0">
              <a:solidFill>
                <a:srgbClr val="FF0000"/>
              </a:solidFill>
              <a:ea typeface="+mn-ea"/>
            </a:endParaRPr>
          </a:p>
          <a:p>
            <a:pPr marL="0" lvl="1" algn="just" eaLnBrk="1" hangingPunct="1">
              <a:lnSpc>
                <a:spcPct val="90000"/>
              </a:lnSpc>
              <a:buNone/>
            </a:pPr>
            <a:endParaRPr lang="it-IT" altLang="it-IT" sz="3100" dirty="0">
              <a:solidFill>
                <a:srgbClr val="000000"/>
              </a:solidFill>
              <a:ea typeface="+mn-ea"/>
            </a:endParaRPr>
          </a:p>
          <a:p>
            <a:pPr marL="0" lvl="1" algn="just" eaLnBrk="1" hangingPunct="1">
              <a:lnSpc>
                <a:spcPct val="90000"/>
              </a:lnSpc>
              <a:buNone/>
            </a:pPr>
            <a:r>
              <a:rPr lang="it-IT" altLang="it-IT" sz="3100" b="1" dirty="0"/>
              <a:t>NON</a:t>
            </a:r>
            <a:r>
              <a:rPr lang="it-IT" altLang="it-IT" sz="3100" dirty="0"/>
              <a:t> quello di localizzare o accedere direttamente  ai documenti trovati.</a:t>
            </a:r>
          </a:p>
          <a:p>
            <a:pPr marL="0" lvl="1" algn="just" eaLnBrk="1" hangingPunct="1">
              <a:lnSpc>
                <a:spcPct val="90000"/>
              </a:lnSpc>
              <a:buNone/>
            </a:pPr>
            <a:r>
              <a:rPr lang="it-IT" altLang="it-IT" sz="3100" dirty="0">
                <a:solidFill>
                  <a:srgbClr val="FF0000"/>
                </a:solidFill>
              </a:rPr>
              <a:t>(SAPERE DOVE)</a:t>
            </a:r>
          </a:p>
          <a:p>
            <a:pPr marL="0" lvl="1" algn="just" eaLnBrk="1" hangingPunct="1">
              <a:lnSpc>
                <a:spcPct val="90000"/>
              </a:lnSpc>
              <a:buNone/>
            </a:pPr>
            <a:endParaRPr lang="it-IT" alt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947976"/>
            <a:ext cx="3384376" cy="1809249"/>
          </a:xfrm>
          <a:prstGeom prst="rect">
            <a:avLst/>
          </a:prstGeom>
        </p:spPr>
      </p:pic>
      <p:sp>
        <p:nvSpPr>
          <p:cNvPr id="5" name="Per 4"/>
          <p:cNvSpPr/>
          <p:nvPr/>
        </p:nvSpPr>
        <p:spPr>
          <a:xfrm rot="5400000">
            <a:off x="3872373" y="4626000"/>
            <a:ext cx="2908452" cy="245320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uiExpand="1" build="p"/>
      <p:bldP spid="5" grpId="0" animBg="1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6923</TotalTime>
  <Words>619</Words>
  <Application>Microsoft Office PowerPoint</Application>
  <PresentationFormat>Presentazione su schermo (4:3)</PresentationFormat>
  <Paragraphs>134</Paragraphs>
  <Slides>32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Times New Roman</vt:lpstr>
      <vt:lpstr>Wingdings</vt:lpstr>
      <vt:lpstr>Pixel</vt:lpstr>
      <vt:lpstr>LE BANCHE DATI PER LE RICERCHE BIBLIOGRAFICHE</vt:lpstr>
      <vt:lpstr>Presentazione standard di PowerPoint</vt:lpstr>
      <vt:lpstr>Presentazione standard di PowerPoint</vt:lpstr>
      <vt:lpstr>COSA SONO LE BANCHE DATI BIBLIOGRAFICHE?</vt:lpstr>
      <vt:lpstr>Presentazione standard di PowerPoint</vt:lpstr>
      <vt:lpstr>COSA CONTENGONO</vt:lpstr>
      <vt:lpstr>MA ANCHE:</vt:lpstr>
      <vt:lpstr>Presentazione standard di PowerPoint</vt:lpstr>
      <vt:lpstr>A COSA SERVONO LE BANCHE DATI?</vt:lpstr>
      <vt:lpstr>Presentazione standard di PowerPoint</vt:lpstr>
      <vt:lpstr>Presentazione standard di PowerPoint</vt:lpstr>
      <vt:lpstr>ALTRI ESEMPI DI UTILIZZO</vt:lpstr>
      <vt:lpstr>VANTAGGI DELLE  BANCHE DATI</vt:lpstr>
      <vt:lpstr>Presentazione standard di PowerPoint</vt:lpstr>
      <vt:lpstr>Presentazione standard di PowerPoint</vt:lpstr>
      <vt:lpstr>Presentazione standard di PowerPoint</vt:lpstr>
      <vt:lpstr>TIPOLOGIE DI BANCHE DATI</vt:lpstr>
      <vt:lpstr>LA SCELTA DELLA BANCA DATI</vt:lpstr>
      <vt:lpstr>Presentazione standard di PowerPoint</vt:lpstr>
      <vt:lpstr>TUTTO MOLTO BELLO MA...</vt:lpstr>
      <vt:lpstr> </vt:lpstr>
      <vt:lpstr>Presentazione standard di PowerPoint</vt:lpstr>
      <vt:lpstr>Presentazione standard di PowerPoint</vt:lpstr>
      <vt:lpstr>I contenuti non devono adeguarsi ad alcuno standard qualitativo</vt:lpstr>
      <vt:lpstr>L’informazione non è né stabile, né organizzata, né omogenea</vt:lpstr>
      <vt:lpstr>I risultati restituiti vengono proposti in un ordine non pensato per la ricerca accademica</vt:lpstr>
      <vt:lpstr>GOOGLE indicizza meno dell’1% del WEB </vt:lpstr>
      <vt:lpstr>Non sappiamo il perimetro all’interno del quale vengono ricercati i risultati </vt:lpstr>
      <vt:lpstr>Ci sono poche possibilità di applicare limiti e/o filtri per raffinare la ricerca e le pagine non vengono soggettate  </vt:lpstr>
      <vt:lpstr>L’utilizzo di un linguaggio non tecnico può portare a risultati molto fuorvianti o inconsistenti.</vt:lpstr>
      <vt:lpstr>La ricerca documentale fatta con i motori di ricerca «generalisti» non sempre rappresenta la strada più veloce...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sulle ricerche bibliografiche</dc:title>
  <dc:creator>AliceTuttoIncluso</dc:creator>
  <cp:lastModifiedBy>DELUCA Alfredo</cp:lastModifiedBy>
  <cp:revision>479</cp:revision>
  <cp:lastPrinted>2008-05-14T18:28:30Z</cp:lastPrinted>
  <dcterms:created xsi:type="dcterms:W3CDTF">2008-05-11T18:38:40Z</dcterms:created>
  <dcterms:modified xsi:type="dcterms:W3CDTF">2021-12-02T15:08:45Z</dcterms:modified>
</cp:coreProperties>
</file>