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13/12/2021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13/12/2021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XIII. Le sfide della crescita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F7F2B0-DF11-4F2B-9E5C-992DB35732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XIII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BEEDCC73-C738-4556-90EB-9C90EEA8B3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Le sfide della crescita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B0E0976-5C74-4C5F-BD7A-D32EDDE3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4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2850" dirty="0"/>
              <a:t>3. Progresso tecnologico, «rimescolamento» e disuguaglianza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 smtClean="0"/>
              <a:t>Schumpeter</a:t>
            </a:r>
            <a:r>
              <a:rPr lang="it-IT" sz="2400" dirty="0"/>
              <a:t>, economista di Harvard, negli anni Trenta ha teorizzato in tema di crescita economica la </a:t>
            </a:r>
            <a:r>
              <a:rPr lang="it-IT" sz="2400" i="1" dirty="0"/>
              <a:t>distruzione creatrice</a:t>
            </a:r>
            <a:r>
              <a:rPr lang="it-IT" sz="2400" dirty="0"/>
              <a:t>.</a:t>
            </a:r>
          </a:p>
          <a:p>
            <a:r>
              <a:rPr lang="it-IT" sz="2400" dirty="0">
                <a:solidFill>
                  <a:srgbClr val="FF0000"/>
                </a:solidFill>
              </a:rPr>
              <a:t>Nuovi beni vengono sviluppati, rendendone altri obsoleti</a:t>
            </a:r>
            <a:r>
              <a:rPr lang="it-IT" sz="2400" dirty="0"/>
              <a:t>.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Nuove tecniche vengono implementate, rendendo alcune abilità meno utili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Questo «processo di rimescolamento» si nota profondamente in alcune professioni come sellai, fabbri… scomparse per sempre.</a:t>
            </a:r>
          </a:p>
          <a:p>
            <a:pPr marL="0" indent="0">
              <a:buNone/>
            </a:pPr>
            <a:r>
              <a:rPr lang="it-IT" sz="2400" dirty="0"/>
              <a:t>11 milioni di contadini negli USA nel 1900 sono sostituiti solo da 1 milione. Ci sono però professione come autisti e informatici assenti allora.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3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3.1 L’aumento della disuguaglianza salariale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Per coloro che sono occupati in settori entrati in crisi, il </a:t>
            </a:r>
            <a:r>
              <a:rPr lang="it-IT" sz="2400" dirty="0">
                <a:solidFill>
                  <a:srgbClr val="FF0000"/>
                </a:solidFill>
              </a:rPr>
              <a:t>progresso tecnologico può significare la perdita del posto di lavoro, disoccupazione e salari futuri più bassi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La disuguaglianza salariale è aumentata vistosamente negli ultimi 25 anni</a:t>
            </a:r>
            <a:r>
              <a:rPr lang="it-IT" sz="2400" dirty="0"/>
              <a:t>. Dagli anni Ottanta in poi, i soggetti a basso livello di istruzione hanno visto diminuire il proprio salario.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3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/>
              <a:t>3.1 L’aumento della disuguaglianza salariale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9"/>
            <a:ext cx="8964487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Nel seguente grafico da «</a:t>
            </a:r>
            <a:r>
              <a:rPr lang="it-IT" sz="2200" dirty="0" err="1"/>
              <a:t>economic</a:t>
            </a:r>
            <a:r>
              <a:rPr lang="it-IT" sz="2200" dirty="0"/>
              <a:t> policy institute» si nota l’evoluzione dei salari relativi per livello di istruzione.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FC725EC-5548-4567-AE50-7A4CC0B7A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1" y="1720544"/>
            <a:ext cx="6912768" cy="428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Le causa dell’aumento </a:t>
            </a:r>
            <a:br>
              <a:rPr lang="it-IT" sz="3200" dirty="0"/>
            </a:br>
            <a:r>
              <a:rPr lang="it-IT" sz="3200" dirty="0"/>
              <a:t>della disuguaglianza dei salari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altLang="it-IT" sz="2400" kern="0" dirty="0"/>
              <a:t>C’è un accordo generale sul fatto che il principale fattore dietro all’aumento del salario dei lavoratori qualificati relativamente a quello dei lavoratori poco qualificati sia un </a:t>
            </a:r>
            <a:r>
              <a:rPr lang="it-IT" altLang="it-IT" sz="2400" kern="0" dirty="0">
                <a:solidFill>
                  <a:srgbClr val="FF0000"/>
                </a:solidFill>
              </a:rPr>
              <a:t>costante aumento della domanda di lavoratori qualificati rispetto alla domanda di lavoratori poco qualificati</a:t>
            </a:r>
            <a:r>
              <a:rPr lang="it-IT" altLang="it-IT" sz="2400" kern="0" dirty="0"/>
              <a:t>.</a:t>
            </a:r>
          </a:p>
          <a:p>
            <a:pPr marL="0" indent="0">
              <a:buNone/>
              <a:defRPr/>
            </a:pPr>
            <a:r>
              <a:rPr lang="it-IT" altLang="it-IT" sz="2400" kern="0" dirty="0"/>
              <a:t>Alla base di questo cambiamento della domanda relativa troviamo:</a:t>
            </a:r>
          </a:p>
          <a:p>
            <a:pPr>
              <a:defRPr/>
            </a:pPr>
            <a:r>
              <a:rPr lang="it-IT" altLang="it-IT" sz="2400" kern="0" dirty="0"/>
              <a:t>il </a:t>
            </a:r>
            <a:r>
              <a:rPr lang="it-IT" altLang="it-IT" sz="2400" i="1" kern="0" dirty="0">
                <a:solidFill>
                  <a:srgbClr val="FF0000"/>
                </a:solidFill>
              </a:rPr>
              <a:t>commercio internazionale</a:t>
            </a:r>
            <a:r>
              <a:rPr lang="it-IT" altLang="it-IT" sz="2400" kern="0" dirty="0"/>
              <a:t>;</a:t>
            </a:r>
          </a:p>
          <a:p>
            <a:pPr>
              <a:defRPr/>
            </a:pPr>
            <a:r>
              <a:rPr lang="it-IT" altLang="it-IT" sz="2400" kern="0" dirty="0"/>
              <a:t>il </a:t>
            </a:r>
            <a:r>
              <a:rPr lang="it-IT" altLang="it-IT" sz="2400" kern="0" dirty="0">
                <a:solidFill>
                  <a:srgbClr val="FF0000"/>
                </a:solidFill>
              </a:rPr>
              <a:t>progresso tecnologico orientato verso il lavoro qualificato</a:t>
            </a:r>
            <a:r>
              <a:rPr lang="it-IT" altLang="it-IT" sz="2400" kern="0" dirty="0"/>
              <a:t>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2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3.3 Disuguaglianza e il top 1%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386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/>
              <a:t>Fonte: world </a:t>
            </a:r>
            <a:r>
              <a:rPr lang="it-IT" sz="1600" dirty="0" err="1"/>
              <a:t>inequality</a:t>
            </a:r>
            <a:r>
              <a:rPr lang="it-IT" sz="1600" dirty="0"/>
              <a:t> database.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04FEA4AF-6F80-40EF-9A06-710E22C1B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552228"/>
            <a:ext cx="8028384" cy="441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3.3 Disuguaglianza e il top 1%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19466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altLang="it-IT" sz="2400" kern="0" dirty="0"/>
              <a:t>Quando si studia la disuguaglianza a livelli di ricchezza elevati, il salario non è più uno strumento per misurare detta disuguaglianza, perché gli </a:t>
            </a:r>
            <a:r>
              <a:rPr lang="it-IT" altLang="it-IT" sz="2400" kern="0" dirty="0">
                <a:solidFill>
                  <a:srgbClr val="FF0000"/>
                </a:solidFill>
              </a:rPr>
              <a:t>imprenditori ottengono grosse percentuali, se non la totalità, del loro reddito da plusvalenze finanziarie e dal reddito proveniente dal capitale</a:t>
            </a:r>
            <a:r>
              <a:rPr lang="it-IT" altLang="it-IT" sz="2400" kern="0" dirty="0"/>
              <a:t>.</a:t>
            </a:r>
          </a:p>
          <a:p>
            <a:pPr marL="0" indent="0">
              <a:buNone/>
              <a:defRPr/>
            </a:pPr>
            <a:endParaRPr lang="it-IT" altLang="it-IT" sz="2400" kern="0" dirty="0"/>
          </a:p>
          <a:p>
            <a:pPr marL="0" indent="0">
              <a:buNone/>
              <a:defRPr/>
            </a:pPr>
            <a:r>
              <a:rPr lang="it-IT" altLang="it-IT" sz="2400" kern="0" dirty="0" err="1" smtClean="0"/>
              <a:t>Piketty</a:t>
            </a:r>
            <a:r>
              <a:rPr lang="it-IT" altLang="it-IT" sz="2400" kern="0" dirty="0"/>
              <a:t>, autore del libro </a:t>
            </a:r>
            <a:r>
              <a:rPr lang="it-IT" altLang="it-IT" sz="2400" i="1" kern="0" dirty="0"/>
              <a:t>Il capitale del XXI secolo</a:t>
            </a:r>
            <a:r>
              <a:rPr lang="it-IT" altLang="it-IT" sz="2400" kern="0" dirty="0"/>
              <a:t>, indica che la disuguaglianza negli Stati Uniti è probabilmente più alta che in qualsiasi altra società ed epoca passata.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2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3.3 Disuguaglianza e il top 1%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92673"/>
            <a:ext cx="8964488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it-IT" altLang="it-IT" sz="2400" kern="0" dirty="0"/>
              <a:t>Ci si chiede dunque </a:t>
            </a:r>
            <a:r>
              <a:rPr lang="it-IT" altLang="it-IT" sz="2400" kern="0" dirty="0">
                <a:solidFill>
                  <a:srgbClr val="FF0000"/>
                </a:solidFill>
              </a:rPr>
              <a:t>chi sia questo 1%</a:t>
            </a:r>
            <a:r>
              <a:rPr lang="it-IT" altLang="it-IT" sz="2400" kern="0" dirty="0"/>
              <a:t>.</a:t>
            </a:r>
          </a:p>
          <a:p>
            <a:pPr marL="0" indent="0">
              <a:buNone/>
              <a:defRPr/>
            </a:pPr>
            <a:r>
              <a:rPr lang="it-IT" altLang="it-IT" sz="2400" kern="0" dirty="0">
                <a:solidFill>
                  <a:srgbClr val="FF0000"/>
                </a:solidFill>
              </a:rPr>
              <a:t>Un gruppo è dato dagli eredi, circa 1/3 dell’elenco stilato da Forbes dei 400 americani più ricchi, un altro gruppo da grandi imprenditori, fondatori di Amazon, Google, Facebook</a:t>
            </a:r>
            <a:r>
              <a:rPr lang="it-IT" altLang="it-IT" sz="2400" kern="0" dirty="0"/>
              <a:t>.</a:t>
            </a:r>
          </a:p>
          <a:p>
            <a:pPr marL="0" indent="0">
              <a:buNone/>
              <a:defRPr/>
            </a:pPr>
            <a:endParaRPr lang="it-IT" altLang="it-IT" sz="2400" kern="0" dirty="0"/>
          </a:p>
          <a:p>
            <a:pPr marL="0" indent="0">
              <a:buNone/>
              <a:defRPr/>
            </a:pPr>
            <a:r>
              <a:rPr lang="it-IT" altLang="it-IT" sz="2400" kern="0" dirty="0" err="1" smtClean="0"/>
              <a:t>Piketty</a:t>
            </a:r>
            <a:r>
              <a:rPr lang="it-IT" altLang="it-IT" sz="2400" kern="0" dirty="0"/>
              <a:t>, nell’indicare perché sono diventati così ricchi, punta il dito verso consigli di amministrazione di società con pessima governance societaria, che garantisce agli amministratori delegati delle retribuzioni esorbitanti.</a:t>
            </a:r>
          </a:p>
          <a:p>
            <a:pPr marL="0" indent="0">
              <a:buNone/>
              <a:defRPr/>
            </a:pPr>
            <a:endParaRPr lang="it-IT" altLang="it-IT" sz="2400" kern="0" dirty="0"/>
          </a:p>
          <a:p>
            <a:pPr marL="0" indent="0">
              <a:buNone/>
              <a:defRPr/>
            </a:pPr>
            <a:r>
              <a:rPr lang="it-IT" altLang="it-IT" sz="2400" kern="0" dirty="0"/>
              <a:t>Altro fattore può essere trovato nella </a:t>
            </a:r>
            <a:r>
              <a:rPr lang="it-IT" altLang="it-IT" sz="2400" kern="0" dirty="0">
                <a:solidFill>
                  <a:srgbClr val="FF0000"/>
                </a:solidFill>
              </a:rPr>
              <a:t>tecnologia</a:t>
            </a:r>
            <a:r>
              <a:rPr lang="it-IT" altLang="it-IT" sz="2400" kern="0" dirty="0"/>
              <a:t>, che permette a imprese come Facebook e Amazon </a:t>
            </a:r>
            <a:r>
              <a:rPr lang="it-IT" altLang="it-IT" sz="2400" kern="0" dirty="0">
                <a:solidFill>
                  <a:srgbClr val="FF0000"/>
                </a:solidFill>
              </a:rPr>
              <a:t>rendimenti di scala crescenti</a:t>
            </a:r>
            <a:r>
              <a:rPr lang="it-IT" altLang="it-IT" sz="2400" kern="0" dirty="0"/>
              <a:t>. Ciò comporta la creazione di </a:t>
            </a:r>
            <a:r>
              <a:rPr lang="it-IT" altLang="it-IT" sz="2400" kern="0" dirty="0">
                <a:solidFill>
                  <a:srgbClr val="FF0000"/>
                </a:solidFill>
              </a:rPr>
              <a:t>colossi con moltissimi clienti e, dunque, elevati profitti</a:t>
            </a:r>
            <a:r>
              <a:rPr lang="it-IT" altLang="it-IT" sz="2400" kern="0" dirty="0"/>
              <a:t>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3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3.4 La disuguaglianza in 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2673"/>
            <a:ext cx="8229600" cy="55955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altLang="it-IT" sz="1600" kern="0" dirty="0"/>
              <a:t>Fonte: </a:t>
            </a:r>
            <a:r>
              <a:rPr lang="it-IT" altLang="it-IT" sz="1600" kern="0" dirty="0" err="1"/>
              <a:t>wealth</a:t>
            </a:r>
            <a:r>
              <a:rPr lang="it-IT" altLang="it-IT" sz="1600" kern="0" dirty="0"/>
              <a:t> and </a:t>
            </a:r>
            <a:r>
              <a:rPr lang="it-IT" altLang="it-IT" sz="1600" kern="0" dirty="0" err="1"/>
              <a:t>Income</a:t>
            </a:r>
            <a:r>
              <a:rPr lang="it-IT" altLang="it-IT" sz="1600" kern="0" dirty="0"/>
              <a:t> Database.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594AA189-BB57-40B5-9CE0-BE7168817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367746"/>
            <a:ext cx="7164288" cy="44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3.5 Crescita e disuguaglianza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92673"/>
            <a:ext cx="8964488" cy="525658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kern="0" dirty="0">
                <a:solidFill>
                  <a:srgbClr val="FF0000"/>
                </a:solidFill>
              </a:rPr>
              <a:t>È possibile che un paese cresca senza avere disuguaglianza?</a:t>
            </a:r>
          </a:p>
          <a:p>
            <a:pPr marL="0" indent="0">
              <a:buNone/>
              <a:defRPr/>
            </a:pPr>
            <a:endParaRPr lang="it-IT" sz="2400" kern="0" dirty="0"/>
          </a:p>
          <a:p>
            <a:pPr marL="0" indent="0">
              <a:buNone/>
              <a:defRPr/>
            </a:pPr>
            <a:r>
              <a:rPr lang="it-IT" sz="2400" kern="0" dirty="0">
                <a:solidFill>
                  <a:srgbClr val="FF0000"/>
                </a:solidFill>
              </a:rPr>
              <a:t>Nonostante le premesse, ciò è possibile</a:t>
            </a:r>
            <a:r>
              <a:rPr lang="it-IT" sz="2400" kern="0" dirty="0"/>
              <a:t>.</a:t>
            </a:r>
          </a:p>
          <a:p>
            <a:pPr marL="0" indent="0">
              <a:buNone/>
              <a:defRPr/>
            </a:pPr>
            <a:r>
              <a:rPr lang="it-IT" sz="2400" kern="0" dirty="0">
                <a:solidFill>
                  <a:srgbClr val="FF0000"/>
                </a:solidFill>
              </a:rPr>
              <a:t>Non tutte le economie avanzate sono come gli Stati Uniti</a:t>
            </a:r>
            <a:r>
              <a:rPr lang="it-IT" sz="2400" kern="0" dirty="0"/>
              <a:t>. C’è un generale aumento della ricchezza del top 1%, ma nettamente minore in altre economie rispetto agli USA.</a:t>
            </a:r>
          </a:p>
          <a:p>
            <a:pPr marL="0" indent="0">
              <a:buNone/>
              <a:defRPr/>
            </a:pPr>
            <a:endParaRPr lang="it-IT" sz="2400" kern="0" dirty="0"/>
          </a:p>
          <a:p>
            <a:pPr marL="0" indent="0">
              <a:buNone/>
              <a:defRPr/>
            </a:pPr>
            <a:r>
              <a:rPr lang="it-IT" sz="2400" kern="0" dirty="0"/>
              <a:t>Un </a:t>
            </a:r>
            <a:r>
              <a:rPr lang="it-IT" sz="2400" kern="0" dirty="0">
                <a:solidFill>
                  <a:srgbClr val="FF0000"/>
                </a:solidFill>
              </a:rPr>
              <a:t>ottimo indice per analizzare la disuguaglianza all’interno di un paese è l’indice di Gini</a:t>
            </a:r>
            <a:r>
              <a:rPr lang="it-IT" sz="2400" kern="0" dirty="0"/>
              <a:t>.</a:t>
            </a:r>
          </a:p>
          <a:p>
            <a:pPr marL="0" indent="0">
              <a:buNone/>
              <a:defRPr/>
            </a:pPr>
            <a:r>
              <a:rPr lang="it-IT" sz="2400" kern="0" dirty="0"/>
              <a:t>Esso varia da 0 a 1, per cui 0 indica completa uguaglianza e 1 completa disuguaglianza</a:t>
            </a: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9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3.5 Crescita e disuguaglianza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2673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200" kern="0" dirty="0"/>
              <a:t>L’andamento dell’indice di Gini per reddito imponibile e per reddito disponibile in Francia e negli Stati Uniti a partire dagli anni Ottanta.</a:t>
            </a:r>
          </a:p>
          <a:p>
            <a:pPr marL="0" indent="0">
              <a:buNone/>
              <a:defRPr/>
            </a:pPr>
            <a:r>
              <a:rPr lang="it-IT" sz="1600" kern="0" dirty="0"/>
              <a:t>Fonte: </a:t>
            </a:r>
            <a:r>
              <a:rPr lang="it-IT" sz="1600" kern="0" dirty="0" err="1"/>
              <a:t>Income</a:t>
            </a:r>
            <a:r>
              <a:rPr lang="it-IT" sz="1600" kern="0" dirty="0"/>
              <a:t> </a:t>
            </a:r>
            <a:r>
              <a:rPr lang="it-IT" sz="1600" kern="0" dirty="0" err="1"/>
              <a:t>inequality</a:t>
            </a:r>
            <a:r>
              <a:rPr lang="it-IT" sz="1600" kern="0" dirty="0"/>
              <a:t> di Max </a:t>
            </a:r>
            <a:r>
              <a:rPr lang="it-IT" sz="1600" kern="0" dirty="0" err="1"/>
              <a:t>Roser</a:t>
            </a:r>
            <a:r>
              <a:rPr lang="it-IT" sz="1600" kern="0" dirty="0"/>
              <a:t> e Esteban Ortiz-</a:t>
            </a:r>
            <a:r>
              <a:rPr lang="it-IT" sz="1600" kern="0" dirty="0" err="1"/>
              <a:t>Ospina</a:t>
            </a:r>
            <a:endParaRPr lang="it-IT" sz="1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" name="Immagine 5" descr="Immagine che contiene sedendo&#10;&#10;Descrizione generata automaticamente">
            <a:extLst>
              <a:ext uri="{FF2B5EF4-FFF2-40B4-BE49-F238E27FC236}">
                <a16:creationId xmlns="" xmlns:a16="http://schemas.microsoft.com/office/drawing/2014/main" id="{DDD9CC30-5050-40F3-8541-5D71B554C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13464"/>
            <a:ext cx="6624736" cy="36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9D1A9D4-9DE7-4CDC-BB56-DAE8ADED8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La crescita è un processo complesso che deve difatti affrontare molte sfide.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Il progresso tecnologico aumenterà allo stesso ritmo?</a:t>
            </a:r>
          </a:p>
          <a:p>
            <a:r>
              <a:rPr lang="it-IT" sz="2400" dirty="0"/>
              <a:t>I robot distruggeranno i posti di lavoro?</a:t>
            </a:r>
          </a:p>
          <a:p>
            <a:r>
              <a:rPr lang="it-IT" sz="2400" dirty="0"/>
              <a:t>Beneficiamo tutti della crescita?</a:t>
            </a:r>
          </a:p>
          <a:p>
            <a:r>
              <a:rPr lang="it-IT" sz="2400" dirty="0"/>
              <a:t>Nel processo di crescita stiamo rispettando l’ambiente?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A9137DF-A871-4616-BCCC-4879CCE1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3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4. Cambiamento climatico e surriscaldamento globale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1254063"/>
            <a:ext cx="8507288" cy="525658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È noto il mal funzionamento dei mercati in presenza di esternalità. </a:t>
            </a:r>
            <a:r>
              <a:rPr lang="it-IT" sz="2400" dirty="0">
                <a:solidFill>
                  <a:srgbClr val="FF0000"/>
                </a:solidFill>
              </a:rPr>
              <a:t>Una delle esternalità maggiori nel contesto della crescita è l’emissione dei gas serra, di cui il più importante è il CO</a:t>
            </a:r>
            <a:r>
              <a:rPr lang="it-IT" sz="2400" baseline="-25000" dirty="0">
                <a:solidFill>
                  <a:srgbClr val="FF0000"/>
                </a:solidFill>
              </a:rPr>
              <a:t>2</a:t>
            </a:r>
            <a:r>
              <a:rPr lang="it-IT" sz="2400" dirty="0"/>
              <a:t>, la cui quantità nell’atmosfera determina la forza dell’effetto serra.</a:t>
            </a:r>
          </a:p>
          <a:p>
            <a:pPr marL="0" indent="0">
              <a:buNone/>
              <a:defRPr/>
            </a:pPr>
            <a:r>
              <a:rPr lang="it-IT" sz="2400" dirty="0"/>
              <a:t>Se eccessivo, questo effetto comporta l’aumento generale della temperatura, causando il riscaldamento globale.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Dalla rivoluzione industriale in poi l’uso di combustibili fossili ha portato a un grande aumento di CO</a:t>
            </a:r>
            <a:r>
              <a:rPr lang="it-IT" sz="2400" baseline="-25000" dirty="0"/>
              <a:t>2</a:t>
            </a:r>
            <a:r>
              <a:rPr lang="it-IT" sz="2400" dirty="0"/>
              <a:t> nell’aria.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4. Cambiamento climatico e surriscaldamento globale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1076827"/>
            <a:ext cx="8435280" cy="95080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Emissioni di CO2 dal 1850 per regione.</a:t>
            </a:r>
          </a:p>
          <a:p>
            <a:pPr marL="0" indent="0">
              <a:buNone/>
              <a:defRPr/>
            </a:pPr>
            <a:r>
              <a:rPr lang="it-IT" sz="1600" dirty="0"/>
              <a:t>Fonte: Emissioni annuali di anidride carbonica (CO2) misurate in miliardi di tonnellate (</a:t>
            </a:r>
            <a:r>
              <a:rPr lang="it-IT" sz="1600" dirty="0" err="1"/>
              <a:t>Gt</a:t>
            </a:r>
            <a:r>
              <a:rPr lang="it-IT" sz="1600" dirty="0"/>
              <a:t>) per anno.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0B046EE1-9FD9-4CB1-AF40-E8C7FF0F7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1" y="1852284"/>
            <a:ext cx="7704738" cy="404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4. Cambiamento climatico e surriscaldamento globale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980728"/>
            <a:ext cx="8435280" cy="86409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Temperatura media globale dal 1850.</a:t>
            </a:r>
          </a:p>
          <a:p>
            <a:pPr marL="0" indent="0">
              <a:buNone/>
              <a:defRPr/>
            </a:pPr>
            <a:r>
              <a:rPr lang="it-IT" sz="1600" dirty="0"/>
              <a:t>Fonte: </a:t>
            </a:r>
            <a:r>
              <a:rPr lang="it-IT" sz="1600" dirty="0" err="1"/>
              <a:t>Met</a:t>
            </a:r>
            <a:r>
              <a:rPr lang="it-IT" sz="1600" dirty="0"/>
              <a:t> Office Hadley Center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822D5FEB-DF80-4EF6-BF8A-6A2C2092C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1844824"/>
            <a:ext cx="8028384" cy="38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4. Cambiamento climatico e surriscaldamento globale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54063"/>
            <a:ext cx="8964488" cy="525658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Il fatto che i livelli di CO</a:t>
            </a:r>
            <a:r>
              <a:rPr lang="it-IT" sz="2400" baseline="-25000" dirty="0"/>
              <a:t>2</a:t>
            </a:r>
            <a:r>
              <a:rPr lang="it-IT" sz="2400" dirty="0"/>
              <a:t> e che la temperatura globale siano aumentati è indiscutibile. 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Pensando al futuro, la questione predominante è quanto velocemente si verificherà il riscaldamento globale.</a:t>
            </a:r>
          </a:p>
          <a:p>
            <a:pPr marL="0" indent="0">
              <a:buNone/>
              <a:defRPr/>
            </a:pPr>
            <a:r>
              <a:rPr lang="it-IT" sz="2400" dirty="0"/>
              <a:t>Senza politiche climatiche, si prevede che la temperatura arriverebbe a livelli tali per cui gran parte del pianeta diverrebbe inabitabile.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0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4. Cambiamento climatico e surriscaldamento globale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54063"/>
            <a:ext cx="8964488" cy="447919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Quali politiche attuare?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>
                <a:solidFill>
                  <a:srgbClr val="FF0000"/>
                </a:solidFill>
              </a:rPr>
              <a:t>Secondo molti, una scelta ottimale sarebbe dare un prezzo alle emissioni di carbonio, per internalizzare le esternalità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Resta comunque complesso raggiungere un accordo di tipo internazionale, rischiando l’avvento di </a:t>
            </a:r>
            <a:r>
              <a:rPr lang="it-IT" sz="2400" dirty="0">
                <a:solidFill>
                  <a:srgbClr val="FF0000"/>
                </a:solidFill>
              </a:rPr>
              <a:t>tensioni politiche tra paesi sviluppati e in via di sviluppo</a:t>
            </a:r>
            <a:r>
              <a:rPr lang="it-IT" sz="2400" dirty="0"/>
              <a:t>. 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4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Il futuro del progresso tecnologico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Percezione del progresso tecnologico e dati della crescita non sembrano andare di pari passo.</a:t>
            </a:r>
          </a:p>
          <a:p>
            <a:pPr marL="0" indent="0">
              <a:buNone/>
            </a:pPr>
            <a:r>
              <a:rPr lang="it-IT" sz="2400" dirty="0"/>
              <a:t>Vi è una grande impressione di cambiamento tecnologico, affiancato da tassi di crescita della produttività bassi.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Questo perché? </a:t>
            </a:r>
          </a:p>
          <a:p>
            <a:pPr marL="0" indent="0">
              <a:buNone/>
            </a:pPr>
            <a:r>
              <a:rPr lang="it-IT" sz="2400" dirty="0"/>
              <a:t>Ci sono errori di valutazione? </a:t>
            </a:r>
          </a:p>
          <a:p>
            <a:pPr marL="0" indent="0">
              <a:buNone/>
            </a:pPr>
            <a:r>
              <a:rPr lang="it-IT" sz="2400" dirty="0"/>
              <a:t>Sottovalutiamo la crescita?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0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Il futuro del progresso tecnologico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Una corrente sostiene che le grandi innovazioni di oggi riguardano le </a:t>
            </a:r>
            <a:r>
              <a:rPr lang="it-IT" sz="2400" i="1" dirty="0"/>
              <a:t>tecnologie di uso generale</a:t>
            </a:r>
            <a:r>
              <a:rPr lang="it-IT" sz="2400" dirty="0"/>
              <a:t>, e dunque sono meno radicali, rispetto a innovazioni passate come l’elettricità e i motori a combustione.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Robert Gordon sostiene difatti che il periodo ad alto progresso tecnologico ce lo siamo lasciato alle spalle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Altri, come Eric </a:t>
            </a:r>
            <a:r>
              <a:rPr lang="it-IT" sz="2400" dirty="0" err="1">
                <a:solidFill>
                  <a:srgbClr val="FF0000"/>
                </a:solidFill>
              </a:rPr>
              <a:t>Brynjolfsson</a:t>
            </a:r>
            <a:r>
              <a:rPr lang="it-IT" sz="2400" dirty="0">
                <a:solidFill>
                  <a:srgbClr val="FF0000"/>
                </a:solidFill>
              </a:rPr>
              <a:t>, sostengono che la digitalizzazione avrà un impatto simile a quello dell’elettricità o del motore a combustione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400" dirty="0"/>
              <a:t>Chi ha ragione e chi torto?</a:t>
            </a:r>
          </a:p>
          <a:p>
            <a:pPr marL="0" indent="0" algn="ctr">
              <a:buNone/>
            </a:pPr>
            <a:r>
              <a:rPr lang="it-IT" sz="2400" dirty="0"/>
              <a:t>Ad oggi, </a:t>
            </a:r>
            <a:r>
              <a:rPr lang="it-IT" sz="2400" dirty="0">
                <a:solidFill>
                  <a:srgbClr val="FF0000"/>
                </a:solidFill>
              </a:rPr>
              <a:t>non lo sappiamo ancora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0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Robot e disoccupazione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 lavoratori han timore della perdita dei posti di lavoro a causa del progresso tecnologico sin dall’inizio della rivoluzione industriale, su tutti i Luddisti in Inghilterra nel XIX secolo.</a:t>
            </a:r>
          </a:p>
          <a:p>
            <a:pPr marL="0" indent="0">
              <a:buNone/>
            </a:pPr>
            <a:r>
              <a:rPr lang="it-IT" sz="2400" dirty="0"/>
              <a:t>Quando la disoccupazione è elevata, riemerge il tema della </a:t>
            </a:r>
            <a:r>
              <a:rPr lang="it-IT" sz="2400" i="1" dirty="0"/>
              <a:t>disoccupazione tecnologica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Nella sua forma grossolana, l’argomento secondo cui il progresso tecnologico debba portare a una disoccupazione maggiore è falso.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9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Robot e disoccupazione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Ci sono tuttavia delle argomentazioni più sofisticate da tenere in considerazione.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Ci si potrebbe aspettare, ad esempio, che poiché l’aumento della produttività porta alcune imprese a ridurre l’occupazione, ci vorrà del tempo prima che nuovi posti di lavoro sostituiscano i vecchi. </a:t>
            </a:r>
            <a:r>
              <a:rPr lang="it-IT" sz="2400" dirty="0">
                <a:solidFill>
                  <a:srgbClr val="FF0000"/>
                </a:solidFill>
              </a:rPr>
              <a:t>L’evidenza suggerisce tuttavia che non è così, come possiamo osservare nella figura nella slide successiva</a:t>
            </a:r>
            <a:r>
              <a:rPr 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6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Robot e disoccupazione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1394EB2B-6D4F-4192-A5D8-99E1D240E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4" y="1627059"/>
            <a:ext cx="7380312" cy="448969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6946AECA-CDCA-49A7-ACB2-3A89319F2E4F}"/>
              </a:ext>
            </a:extLst>
          </p:cNvPr>
          <p:cNvSpPr txBox="1"/>
          <p:nvPr/>
        </p:nvSpPr>
        <p:spPr>
          <a:xfrm>
            <a:off x="251520" y="980728"/>
            <a:ext cx="857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seguente grafico da «</a:t>
            </a:r>
            <a:r>
              <a:rPr lang="it-IT" dirty="0" err="1"/>
              <a:t>Historical</a:t>
            </a:r>
            <a:r>
              <a:rPr lang="it-IT" dirty="0"/>
              <a:t> </a:t>
            </a:r>
            <a:r>
              <a:rPr lang="it-IT" dirty="0" err="1"/>
              <a:t>Statistics</a:t>
            </a:r>
            <a:r>
              <a:rPr lang="it-IT" dirty="0"/>
              <a:t> of the United States si può notare la relazione tra crescita della produttività e disoccupazione.</a:t>
            </a:r>
          </a:p>
        </p:txBody>
      </p:sp>
    </p:spTree>
    <p:extLst>
      <p:ext uri="{BB962C8B-B14F-4D97-AF65-F5344CB8AC3E}">
        <p14:creationId xmlns:p14="http://schemas.microsoft.com/office/powerpoint/2010/main" val="17727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Robot e disoccupazione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 robot, per loro stessa natura, potrebbero andare a sostituire i lavoratori meno qualificati e nel tempo anche quelli con competenze più elevate.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Uno studio derivante dal MIT esamina il mercato del lavoro e conferma l’effettiva distruzione di alcuni posti di lavoro da parte dei robot.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Bisogna </a:t>
            </a:r>
            <a:r>
              <a:rPr lang="it-IT" sz="2400" dirty="0">
                <a:solidFill>
                  <a:srgbClr val="FF0000"/>
                </a:solidFill>
              </a:rPr>
              <a:t>comunque chiedersi se ciò non comporti comunque alla creazione di posti di lavoro in altre </a:t>
            </a:r>
            <a:r>
              <a:rPr lang="it-IT" sz="2400" dirty="0" smtClean="0">
                <a:solidFill>
                  <a:srgbClr val="FF0000"/>
                </a:solidFill>
              </a:rPr>
              <a:t>imprese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1789D-E008-487A-9666-A83EC7B9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Robot e disoccupazione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38A2C9-6C5B-4E1E-A44B-257C2026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Tuttavia, dati alla mano, si scopre che sino alla pandemia del 2020 i tassi di disoccupazione statunitensi erano ai minimi storici.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Dunque, </a:t>
            </a:r>
            <a:r>
              <a:rPr lang="it-IT" sz="2400" dirty="0">
                <a:solidFill>
                  <a:srgbClr val="FF0000"/>
                </a:solidFill>
              </a:rPr>
              <a:t>risulta palese un assorbimento di eventuali posti di lavoro soppiantati da robot da parte di altre imprese o altri settori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Resta tuttavia aperta la questione in merito agli stipendi ottenuti dai lavoratori nell’eventuale nuovo posto di lavoro</a:t>
            </a:r>
            <a:r>
              <a:rPr lang="it-IT" sz="2400" dirty="0"/>
              <a:t>. Potenzialmente, sarà minore di prima.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032A081-5A08-4E5C-B998-9FFE535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9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1404</Words>
  <Application>Microsoft Office PowerPoint</Application>
  <PresentationFormat>Presentazione su schermo 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Capitolo XIII</vt:lpstr>
      <vt:lpstr>Presentazione standard di PowerPoint</vt:lpstr>
      <vt:lpstr>1. Il futuro del progresso tecnologico</vt:lpstr>
      <vt:lpstr>1. Il futuro del progresso tecnologico</vt:lpstr>
      <vt:lpstr>2. Robot e disoccupazione</vt:lpstr>
      <vt:lpstr>2. Robot e disoccupazione</vt:lpstr>
      <vt:lpstr>2. Robot e disoccupazione</vt:lpstr>
      <vt:lpstr>2. Robot e disoccupazione</vt:lpstr>
      <vt:lpstr>2. Robot e disoccupazione</vt:lpstr>
      <vt:lpstr>3. Progresso tecnologico, «rimescolamento» e disuguaglianza</vt:lpstr>
      <vt:lpstr>3.1 L’aumento della disuguaglianza salariale</vt:lpstr>
      <vt:lpstr>3.1 L’aumento della disuguaglianza salariale</vt:lpstr>
      <vt:lpstr>3.2 Le causa dell’aumento  della disuguaglianza dei salari</vt:lpstr>
      <vt:lpstr>3.3 Disuguaglianza e il top 1%</vt:lpstr>
      <vt:lpstr>3.3 Disuguaglianza e il top 1%</vt:lpstr>
      <vt:lpstr>3.3 Disuguaglianza e il top 1%</vt:lpstr>
      <vt:lpstr>3.4 La disuguaglianza in Italia</vt:lpstr>
      <vt:lpstr>3.5 Crescita e disuguaglianza</vt:lpstr>
      <vt:lpstr>3.5 Crescita e disuguaglianza</vt:lpstr>
      <vt:lpstr>4. Cambiamento climatico e surriscaldamento globale</vt:lpstr>
      <vt:lpstr>4. Cambiamento climatico e surriscaldamento globale</vt:lpstr>
      <vt:lpstr>4. Cambiamento climatico e surriscaldamento globale</vt:lpstr>
      <vt:lpstr>4. Cambiamento climatico e surriscaldamento globale</vt:lpstr>
      <vt:lpstr>4. Cambiamento climatico e surriscaldamento globale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Utente</cp:lastModifiedBy>
  <cp:revision>61</cp:revision>
  <dcterms:created xsi:type="dcterms:W3CDTF">2014-07-28T14:21:47Z</dcterms:created>
  <dcterms:modified xsi:type="dcterms:W3CDTF">2021-12-13T17:22:32Z</dcterms:modified>
</cp:coreProperties>
</file>