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7" r:id="rId2"/>
    <p:sldId id="262" r:id="rId3"/>
    <p:sldId id="510" r:id="rId4"/>
    <p:sldId id="536" r:id="rId5"/>
    <p:sldId id="535" r:id="rId6"/>
    <p:sldId id="513" r:id="rId7"/>
    <p:sldId id="546" r:id="rId8"/>
    <p:sldId id="540" r:id="rId9"/>
    <p:sldId id="526" r:id="rId10"/>
    <p:sldId id="542" r:id="rId11"/>
    <p:sldId id="543" r:id="rId12"/>
    <p:sldId id="541" r:id="rId13"/>
    <p:sldId id="521" r:id="rId14"/>
    <p:sldId id="522" r:id="rId15"/>
    <p:sldId id="428" r:id="rId16"/>
    <p:sldId id="539" r:id="rId17"/>
    <p:sldId id="544" r:id="rId18"/>
    <p:sldId id="537" r:id="rId19"/>
    <p:sldId id="484" r:id="rId20"/>
    <p:sldId id="502" r:id="rId21"/>
    <p:sldId id="511" r:id="rId22"/>
    <p:sldId id="504" r:id="rId23"/>
    <p:sldId id="517" r:id="rId24"/>
    <p:sldId id="516" r:id="rId25"/>
    <p:sldId id="532" r:id="rId26"/>
    <p:sldId id="531" r:id="rId27"/>
    <p:sldId id="538" r:id="rId28"/>
    <p:sldId id="534" r:id="rId29"/>
    <p:sldId id="547" r:id="rId30"/>
    <p:sldId id="44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13/12/2021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9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13/12/2021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83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13/12/2021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810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13/12/2021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13/12/2021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69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13/12/2021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29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13/12/2021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13/12/2021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72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13/12/2021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88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FEBAF7-2862-4157-A6C6-575E43CD51BC}" type="datetimeFigureOut">
              <a:rPr lang="it-IT" smtClean="0"/>
              <a:t>13/12/2021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13/12/2021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69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FEBAF7-2862-4157-A6C6-575E43CD51BC}" type="datetimeFigureOut">
              <a:rPr lang="it-IT" smtClean="0"/>
              <a:t>13/12/2021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IaFFOp3z2w&amp;ab_channel=ValentimdeCarvalho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mD53FXpWM4&amp;ab_channel=PortugueseWithLeo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901952"/>
            <a:ext cx="10058400" cy="2060214"/>
          </a:xfrm>
        </p:spPr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r que o Pai Natal se veste de vermelho?">
            <a:extLst>
              <a:ext uri="{FF2B5EF4-FFF2-40B4-BE49-F238E27FC236}">
                <a16:creationId xmlns:a16="http://schemas.microsoft.com/office/drawing/2014/main" id="{F9000E2C-4B8B-4AB3-A518-2C226E2B9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716" y="3334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5018964-A448-4C79-BFCB-37DE5E0C6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9" y="385002"/>
            <a:ext cx="10325697" cy="573770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F235559-63FF-40FA-B985-7812B6F0777D}"/>
              </a:ext>
            </a:extLst>
          </p:cNvPr>
          <p:cNvSpPr txBox="1"/>
          <p:nvPr/>
        </p:nvSpPr>
        <p:spPr>
          <a:xfrm>
            <a:off x="370035" y="6399422"/>
            <a:ext cx="539466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Gramática </a:t>
            </a:r>
            <a:r>
              <a:rPr lang="pt-PT" dirty="0" err="1">
                <a:solidFill>
                  <a:schemeClr val="tx1"/>
                </a:solidFill>
              </a:rPr>
              <a:t>Activa</a:t>
            </a:r>
            <a:r>
              <a:rPr lang="pt-PT" dirty="0">
                <a:solidFill>
                  <a:schemeClr val="tx1"/>
                </a:solidFill>
              </a:rPr>
              <a:t> 1 – página 60 (libro </a:t>
            </a:r>
            <a:r>
              <a:rPr lang="pt-PT" dirty="0" err="1">
                <a:solidFill>
                  <a:schemeClr val="tx1"/>
                </a:solidFill>
              </a:rPr>
              <a:t>vecchio</a:t>
            </a:r>
            <a:r>
              <a:rPr lang="pt-PT" dirty="0">
                <a:solidFill>
                  <a:schemeClr val="tx1"/>
                </a:solidFill>
              </a:rPr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860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lemoveis.com - O melhor telemóvel Dual SIM">
            <a:extLst>
              <a:ext uri="{FF2B5EF4-FFF2-40B4-BE49-F238E27FC236}">
                <a16:creationId xmlns:a16="http://schemas.microsoft.com/office/drawing/2014/main" id="{A746368A-177E-4FC8-9845-BAFE3D581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863" y="2326363"/>
            <a:ext cx="5457214" cy="316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4">
                <a:extLst>
                  <a:ext uri="{FF2B5EF4-FFF2-40B4-BE49-F238E27FC236}">
                    <a16:creationId xmlns:a16="http://schemas.microsoft.com/office/drawing/2014/main" id="{72A8DB8B-320D-4363-AF68-3623FF41B18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ctr"/>
                <a:r>
                  <a:rPr lang="pt-PT" dirty="0"/>
                  <a:t>“o </a:t>
                </a:r>
                <a:r>
                  <a:rPr lang="pt-PT" b="1" dirty="0"/>
                  <a:t>seu</a:t>
                </a:r>
                <a:r>
                  <a:rPr lang="pt-PT" dirty="0"/>
                  <a:t> telemóvel” </a:t>
                </a:r>
                <a14:m>
                  <m:oMath xmlns:m="http://schemas.openxmlformats.org/officeDocument/2006/math">
                    <m:r>
                      <a:rPr lang="pt-P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pt-PT" dirty="0"/>
                  <a:t> “o telemóvel </a:t>
                </a:r>
                <a:r>
                  <a:rPr lang="pt-PT" b="1" dirty="0"/>
                  <a:t>dele</a:t>
                </a:r>
                <a:r>
                  <a:rPr lang="pt-PT" dirty="0"/>
                  <a:t>”</a:t>
                </a:r>
                <a:endParaRPr lang="it-IT" dirty="0"/>
              </a:p>
            </p:txBody>
          </p:sp>
        </mc:Choice>
        <mc:Fallback xmlns="">
          <p:sp>
            <p:nvSpPr>
              <p:cNvPr id="5" name="Titolo 4">
                <a:extLst>
                  <a:ext uri="{FF2B5EF4-FFF2-40B4-BE49-F238E27FC236}">
                    <a16:creationId xmlns:a16="http://schemas.microsoft.com/office/drawing/2014/main" id="{72A8DB8B-320D-4363-AF68-3623FF41B1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03" r="-364" b="-226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4618F783-6797-4370-95B3-34E73D7B7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226" y="2292877"/>
            <a:ext cx="3191911" cy="319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50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A337253-4F8E-4DF6-833C-77A8F95CB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547" y="215006"/>
            <a:ext cx="5371042" cy="399322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3A2C85-D295-40D7-87EA-93FBBDAB34D4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48 – unidade 5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725DD4F-D2C4-4E48-B780-B18EE84B3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15" y="3948461"/>
            <a:ext cx="10717729" cy="237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64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79741E0-DE56-46A3-B67B-AE8704846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66" y="183013"/>
            <a:ext cx="9016026" cy="615637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BB383F-CB77-46B0-BE1D-F6323E359807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34 – unidade 5</a:t>
            </a:r>
            <a:endParaRPr lang="it-IT" dirty="0"/>
          </a:p>
        </p:txBody>
      </p:sp>
      <p:pic>
        <p:nvPicPr>
          <p:cNvPr id="5" name="27 Faixa 27">
            <a:hlinkClick r:id="" action="ppaction://media"/>
            <a:extLst>
              <a:ext uri="{FF2B5EF4-FFF2-40B4-BE49-F238E27FC236}">
                <a16:creationId xmlns:a16="http://schemas.microsoft.com/office/drawing/2014/main" id="{360F2092-C2BB-457E-85E2-66063E698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3360" y="5138530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1A68DA-EAA4-42EF-8FC2-0F9EC97DA8CC}"/>
              </a:ext>
            </a:extLst>
          </p:cNvPr>
          <p:cNvSpPr txBox="1"/>
          <p:nvPr/>
        </p:nvSpPr>
        <p:spPr>
          <a:xfrm>
            <a:off x="107761" y="806511"/>
            <a:ext cx="2251126" cy="39703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u="sng" dirty="0"/>
              <a:t>Estou?</a:t>
            </a:r>
          </a:p>
          <a:p>
            <a:r>
              <a:rPr lang="pt-PT" u="sng" dirty="0" err="1"/>
              <a:t>Tou</a:t>
            </a:r>
            <a:r>
              <a:rPr lang="pt-PT" u="sng" dirty="0"/>
              <a:t>?</a:t>
            </a:r>
          </a:p>
          <a:p>
            <a:r>
              <a:rPr lang="pt-PT" u="sng" dirty="0"/>
              <a:t>Estou sim?</a:t>
            </a:r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b="1" dirty="0"/>
              <a:t>São maneiras de responder ao telefone.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/>
              <a:t>Se calhar= </a:t>
            </a:r>
            <a:r>
              <a:rPr lang="pt-PT" b="1" dirty="0" err="1"/>
              <a:t>forse</a:t>
            </a:r>
            <a:r>
              <a:rPr lang="pt-PT" b="1" dirty="0"/>
              <a:t> / </a:t>
            </a:r>
            <a:r>
              <a:rPr lang="pt-PT" b="1" dirty="0" err="1"/>
              <a:t>magari</a:t>
            </a:r>
            <a:r>
              <a:rPr lang="pt-PT" b="1" dirty="0"/>
              <a:t> pois(ITA)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/>
              <a:t>Pois = </a:t>
            </a:r>
            <a:r>
              <a:rPr lang="pt-PT" b="1" dirty="0" err="1"/>
              <a:t>perchè</a:t>
            </a:r>
            <a:r>
              <a:rPr lang="pt-PT" b="1" dirty="0"/>
              <a:t>/ </a:t>
            </a:r>
            <a:r>
              <a:rPr lang="pt-PT" b="1" dirty="0" err="1"/>
              <a:t>poiché</a:t>
            </a:r>
            <a:endParaRPr lang="pt-PT" b="1" dirty="0"/>
          </a:p>
          <a:p>
            <a:pPr algn="ctr"/>
            <a:endParaRPr lang="it-IT" b="1" dirty="0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6E61DE5F-A713-44E4-812F-CC37ADFD6A10}"/>
              </a:ext>
            </a:extLst>
          </p:cNvPr>
          <p:cNvSpPr/>
          <p:nvPr/>
        </p:nvSpPr>
        <p:spPr>
          <a:xfrm>
            <a:off x="932300" y="1742012"/>
            <a:ext cx="408049" cy="4638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89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571A330-D964-45B2-88BF-4F6964634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775"/>
            <a:ext cx="12192000" cy="543790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8F0024E-233B-4489-B60F-4474A4B162F8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34 – unidade 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5073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9E8AD8-ABBE-4614-8230-F56B112711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4810" y="4288211"/>
            <a:ext cx="4723503" cy="1844882"/>
          </a:xfrm>
        </p:spPr>
        <p:txBody>
          <a:bodyPr>
            <a:normAutofit fontScale="90000"/>
          </a:bodyPr>
          <a:lstStyle/>
          <a:p>
            <a:pPr algn="ctr"/>
            <a:r>
              <a:rPr lang="pt-PT" dirty="0"/>
              <a:t>Demonstrativos invariáveis </a:t>
            </a:r>
            <a:br>
              <a:rPr lang="pt-PT" dirty="0"/>
            </a:br>
            <a:r>
              <a:rPr lang="pt-PT" dirty="0"/>
              <a:t>Isto, Isso, Aquilo</a:t>
            </a:r>
            <a:endParaRPr lang="it-IT" dirty="0"/>
          </a:p>
        </p:txBody>
      </p:sp>
      <p:pic>
        <p:nvPicPr>
          <p:cNvPr id="4100" name="Picture 4" descr="Vettoriale - Usalo In Tutti I Tuoi Disegni. L'uomo Sta Con Le Mani In Giù.  Forma Ricolorabile Facile E Veloce. Illustrazione Vettoriale Un Elemento  Grafico. Image 86136762.">
            <a:extLst>
              <a:ext uri="{FF2B5EF4-FFF2-40B4-BE49-F238E27FC236}">
                <a16:creationId xmlns:a16="http://schemas.microsoft.com/office/drawing/2014/main" id="{1272B272-877A-4259-B563-9B831CE83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563" y="377687"/>
            <a:ext cx="1765438" cy="17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ettoriale - Usalo In Tutti I Tuoi Disegni. L'uomo Sta Con Le Mani In Giù.  Forma Ricolorabile Facile E Veloce. Illustrazione Vettoriale Un Elemento  Grafico. Image 86136762.">
            <a:extLst>
              <a:ext uri="{FF2B5EF4-FFF2-40B4-BE49-F238E27FC236}">
                <a16:creationId xmlns:a16="http://schemas.microsoft.com/office/drawing/2014/main" id="{C133D1F2-A9EA-458F-B721-842CF6337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213" y="2380110"/>
            <a:ext cx="1687788" cy="16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ettoriale - Usalo In Tutti I Tuoi Disegni. L'uomo Sta Con Le Mani In Giù.  Forma Ricolorabile Facile E Veloce. Illustrazione Vettoriale Un Elemento  Grafico. Image 86136762.">
            <a:extLst>
              <a:ext uri="{FF2B5EF4-FFF2-40B4-BE49-F238E27FC236}">
                <a16:creationId xmlns:a16="http://schemas.microsoft.com/office/drawing/2014/main" id="{B0F03C69-0F80-4AEB-AB4E-C2FAFCB77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4" y="2380110"/>
            <a:ext cx="1687788" cy="16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ettoriale - Usalo In Tutti I Tuoi Disegni. L'uomo Sta Con Le Mani In Giù.  Forma Ricolorabile Facile E Veloce. Illustrazione Vettoriale Un Elemento  Grafico. Image 86136762.">
            <a:extLst>
              <a:ext uri="{FF2B5EF4-FFF2-40B4-BE49-F238E27FC236}">
                <a16:creationId xmlns:a16="http://schemas.microsoft.com/office/drawing/2014/main" id="{874AE937-95EC-43D5-8581-181F99C18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4" y="455337"/>
            <a:ext cx="1687788" cy="16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ettoriale - Usalo In Tutti I Tuoi Disegni. L'uomo Sta Con Le Mani In Giù.  Forma Ricolorabile Facile E Veloce. Illustrazione Vettoriale Un Elemento  Grafico. Image 86136762.">
            <a:extLst>
              <a:ext uri="{FF2B5EF4-FFF2-40B4-BE49-F238E27FC236}">
                <a16:creationId xmlns:a16="http://schemas.microsoft.com/office/drawing/2014/main" id="{3236FEA5-A763-4991-8B05-5D29F903D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4" y="4477890"/>
            <a:ext cx="1687788" cy="16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Vettoriale - Usalo In Tutti I Tuoi Disegni. L'uomo Sta Con Le Mani In Giù.  Forma Ricolorabile Facile E Veloce. Illustrazione Vettoriale Un Elemento  Grafico. Image 86136762.">
            <a:extLst>
              <a:ext uri="{FF2B5EF4-FFF2-40B4-BE49-F238E27FC236}">
                <a16:creationId xmlns:a16="http://schemas.microsoft.com/office/drawing/2014/main" id="{A85E00E3-2EB5-439B-BD72-BD3F2CDF0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31" y="4477890"/>
            <a:ext cx="1687788" cy="16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BC4B75B8-AB2D-493F-BF2C-8DD4841567F7}"/>
              </a:ext>
            </a:extLst>
          </p:cNvPr>
          <p:cNvSpPr/>
          <p:nvPr/>
        </p:nvSpPr>
        <p:spPr>
          <a:xfrm>
            <a:off x="2955235" y="5242271"/>
            <a:ext cx="2252869" cy="583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F47F5E51-9C01-4512-9328-4190161719FC}"/>
              </a:ext>
            </a:extLst>
          </p:cNvPr>
          <p:cNvSpPr/>
          <p:nvPr/>
        </p:nvSpPr>
        <p:spPr>
          <a:xfrm>
            <a:off x="2955235" y="2970973"/>
            <a:ext cx="2252869" cy="583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23501821-4A9A-46E4-8394-933C9A55C196}"/>
              </a:ext>
            </a:extLst>
          </p:cNvPr>
          <p:cNvSpPr/>
          <p:nvPr/>
        </p:nvSpPr>
        <p:spPr>
          <a:xfrm>
            <a:off x="2796209" y="968858"/>
            <a:ext cx="2252869" cy="583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9D3AE69-E0B2-4210-A45E-4E8C3FB08A56}"/>
              </a:ext>
            </a:extLst>
          </p:cNvPr>
          <p:cNvSpPr txBox="1"/>
          <p:nvPr/>
        </p:nvSpPr>
        <p:spPr>
          <a:xfrm>
            <a:off x="1561064" y="1468026"/>
            <a:ext cx="1089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/>
              <a:t>Isto (</a:t>
            </a:r>
            <a:r>
              <a:rPr lang="pt-PT" b="1" dirty="0" err="1"/>
              <a:t>questo</a:t>
            </a:r>
            <a:r>
              <a:rPr lang="pt-PT" b="1" dirty="0"/>
              <a:t>)</a:t>
            </a:r>
            <a:r>
              <a:rPr lang="pt-PT" dirty="0"/>
              <a:t> 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AA12777-224B-4A4F-B732-7DA9CDD559BA}"/>
              </a:ext>
            </a:extLst>
          </p:cNvPr>
          <p:cNvSpPr txBox="1"/>
          <p:nvPr/>
        </p:nvSpPr>
        <p:spPr>
          <a:xfrm>
            <a:off x="5274365" y="3554068"/>
            <a:ext cx="1020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/>
              <a:t>Isso (</a:t>
            </a:r>
            <a:r>
              <a:rPr lang="pt-PT" b="1" dirty="0" err="1"/>
              <a:t>quello</a:t>
            </a:r>
            <a:r>
              <a:rPr lang="pt-PT" b="1" dirty="0"/>
              <a:t>)</a:t>
            </a:r>
            <a:r>
              <a:rPr lang="pt-PT" dirty="0"/>
              <a:t> </a:t>
            </a: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C7581BB-7607-40AD-B0B3-A3251D5C275C}"/>
              </a:ext>
            </a:extLst>
          </p:cNvPr>
          <p:cNvSpPr txBox="1"/>
          <p:nvPr/>
        </p:nvSpPr>
        <p:spPr>
          <a:xfrm>
            <a:off x="5681248" y="5210652"/>
            <a:ext cx="1020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/>
              <a:t>Aquilo (</a:t>
            </a:r>
            <a:r>
              <a:rPr lang="pt-PT" b="1" dirty="0" err="1"/>
              <a:t>quello</a:t>
            </a:r>
            <a:r>
              <a:rPr lang="pt-PT" b="1" dirty="0"/>
              <a:t>)</a:t>
            </a:r>
            <a:r>
              <a:rPr lang="pt-PT" dirty="0"/>
              <a:t> 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B7A2386-AB8B-4E29-B3FC-B495DE702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0" t="473" r="69713" b="-473"/>
          <a:stretch/>
        </p:blipFill>
        <p:spPr>
          <a:xfrm>
            <a:off x="7651204" y="317498"/>
            <a:ext cx="2330925" cy="239632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75C502B-75A3-436E-B405-C23F598695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35" r="36082"/>
          <a:stretch/>
        </p:blipFill>
        <p:spPr>
          <a:xfrm>
            <a:off x="9632825" y="1705991"/>
            <a:ext cx="2341280" cy="252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26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76EDBA-D453-473F-8AB5-B4316FED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Advérbios de lugar Aqui, Aí, Ali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4256A72-04DF-4FCA-A220-60B48767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72" y="2303622"/>
            <a:ext cx="11049516" cy="30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04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ettoriale - Usalo In Tutti I Tuoi Disegni. L'uomo Sta Con Le Mani In Giù.  Forma Ricolorabile Facile E Veloce. Illustrazione Vettoriale Un Elemento  Grafico. Image 86136762.">
            <a:extLst>
              <a:ext uri="{FF2B5EF4-FFF2-40B4-BE49-F238E27FC236}">
                <a16:creationId xmlns:a16="http://schemas.microsoft.com/office/drawing/2014/main" id="{1272B272-877A-4259-B563-9B831CE83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33" y="585307"/>
            <a:ext cx="1765438" cy="17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ettoriale - Usalo In Tutti I Tuoi Disegni. L'uomo Sta Con Le Mani In Giù.  Forma Ricolorabile Facile E Veloce. Illustrazione Vettoriale Un Elemento  Grafico. Image 86136762.">
            <a:extLst>
              <a:ext uri="{FF2B5EF4-FFF2-40B4-BE49-F238E27FC236}">
                <a16:creationId xmlns:a16="http://schemas.microsoft.com/office/drawing/2014/main" id="{C133D1F2-A9EA-458F-B721-842CF6337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683" y="2971865"/>
            <a:ext cx="1687788" cy="16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ettoriale - Usalo In Tutti I Tuoi Disegni. L'uomo Sta Con Le Mani In Giù.  Forma Ricolorabile Facile E Veloce. Illustrazione Vettoriale Un Elemento  Grafico. Image 86136762.">
            <a:extLst>
              <a:ext uri="{FF2B5EF4-FFF2-40B4-BE49-F238E27FC236}">
                <a16:creationId xmlns:a16="http://schemas.microsoft.com/office/drawing/2014/main" id="{B0F03C69-0F80-4AEB-AB4E-C2FAFCB77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95" y="2790102"/>
            <a:ext cx="1687788" cy="16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ettoriale - Usalo In Tutti I Tuoi Disegni. L'uomo Sta Con Le Mani In Giù.  Forma Ricolorabile Facile E Veloce. Illustrazione Vettoriale Un Elemento  Grafico. Image 86136762.">
            <a:extLst>
              <a:ext uri="{FF2B5EF4-FFF2-40B4-BE49-F238E27FC236}">
                <a16:creationId xmlns:a16="http://schemas.microsoft.com/office/drawing/2014/main" id="{874AE937-95EC-43D5-8581-181F99C18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95" y="701199"/>
            <a:ext cx="1687788" cy="16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ettoriale - Usalo In Tutti I Tuoi Disegni. L'uomo Sta Con Le Mani In Giù.  Forma Ricolorabile Facile E Veloce. Illustrazione Vettoriale Un Elemento  Grafico. Image 86136762.">
            <a:extLst>
              <a:ext uri="{FF2B5EF4-FFF2-40B4-BE49-F238E27FC236}">
                <a16:creationId xmlns:a16="http://schemas.microsoft.com/office/drawing/2014/main" id="{3236FEA5-A763-4991-8B05-5D29F903D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95" y="4449122"/>
            <a:ext cx="1687788" cy="16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Vettoriale - Usalo In Tutti I Tuoi Disegni. L'uomo Sta Con Le Mani In Giù.  Forma Ricolorabile Facile E Veloce. Illustrazione Vettoriale Un Elemento  Grafico. Image 86136762.">
            <a:extLst>
              <a:ext uri="{FF2B5EF4-FFF2-40B4-BE49-F238E27FC236}">
                <a16:creationId xmlns:a16="http://schemas.microsoft.com/office/drawing/2014/main" id="{A85E00E3-2EB5-439B-BD72-BD3F2CDF0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31" y="4477890"/>
            <a:ext cx="1687788" cy="16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BC4B75B8-AB2D-493F-BF2C-8DD4841567F7}"/>
              </a:ext>
            </a:extLst>
          </p:cNvPr>
          <p:cNvSpPr/>
          <p:nvPr/>
        </p:nvSpPr>
        <p:spPr>
          <a:xfrm>
            <a:off x="2955235" y="5242271"/>
            <a:ext cx="2252869" cy="583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F47F5E51-9C01-4512-9328-4190161719FC}"/>
              </a:ext>
            </a:extLst>
          </p:cNvPr>
          <p:cNvSpPr/>
          <p:nvPr/>
        </p:nvSpPr>
        <p:spPr>
          <a:xfrm>
            <a:off x="2882834" y="3429000"/>
            <a:ext cx="2252869" cy="583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23501821-4A9A-46E4-8394-933C9A55C196}"/>
              </a:ext>
            </a:extLst>
          </p:cNvPr>
          <p:cNvSpPr/>
          <p:nvPr/>
        </p:nvSpPr>
        <p:spPr>
          <a:xfrm>
            <a:off x="2881268" y="1253545"/>
            <a:ext cx="2252869" cy="583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9D3AE69-E0B2-4210-A45E-4E8C3FB08A56}"/>
              </a:ext>
            </a:extLst>
          </p:cNvPr>
          <p:cNvSpPr txBox="1"/>
          <p:nvPr/>
        </p:nvSpPr>
        <p:spPr>
          <a:xfrm>
            <a:off x="1561064" y="1468026"/>
            <a:ext cx="1590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/>
              <a:t>Aqui </a:t>
            </a:r>
          </a:p>
          <a:p>
            <a:r>
              <a:rPr lang="pt-PT" b="1" dirty="0"/>
              <a:t>(qui/ </a:t>
            </a:r>
            <a:r>
              <a:rPr lang="pt-PT" b="1" dirty="0" err="1"/>
              <a:t>lì</a:t>
            </a:r>
            <a:r>
              <a:rPr lang="pt-PT" b="1" dirty="0"/>
              <a:t> )</a:t>
            </a:r>
            <a:r>
              <a:rPr lang="pt-PT" dirty="0"/>
              <a:t> 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AA12777-224B-4A4F-B732-7DA9CDD559BA}"/>
              </a:ext>
            </a:extLst>
          </p:cNvPr>
          <p:cNvSpPr txBox="1"/>
          <p:nvPr/>
        </p:nvSpPr>
        <p:spPr>
          <a:xfrm>
            <a:off x="4845380" y="4081835"/>
            <a:ext cx="1020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/>
              <a:t>Aí </a:t>
            </a:r>
          </a:p>
          <a:p>
            <a:r>
              <a:rPr lang="pt-PT" b="1" dirty="0"/>
              <a:t>(qui, </a:t>
            </a:r>
            <a:r>
              <a:rPr lang="pt-PT" b="1" dirty="0" err="1"/>
              <a:t>lì</a:t>
            </a:r>
            <a:r>
              <a:rPr lang="pt-PT" b="1" dirty="0"/>
              <a:t>)</a:t>
            </a:r>
            <a:r>
              <a:rPr lang="pt-PT" dirty="0"/>
              <a:t> </a:t>
            </a: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C7581BB-7607-40AD-B0B3-A3251D5C275C}"/>
              </a:ext>
            </a:extLst>
          </p:cNvPr>
          <p:cNvSpPr txBox="1"/>
          <p:nvPr/>
        </p:nvSpPr>
        <p:spPr>
          <a:xfrm>
            <a:off x="5681247" y="5210652"/>
            <a:ext cx="16877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/>
              <a:t>Ali </a:t>
            </a:r>
          </a:p>
          <a:p>
            <a:r>
              <a:rPr lang="pt-PT" b="1" dirty="0"/>
              <a:t>(</a:t>
            </a:r>
            <a:r>
              <a:rPr lang="pt-PT" b="1" dirty="0" err="1"/>
              <a:t>lì</a:t>
            </a:r>
            <a:r>
              <a:rPr lang="pt-PT" b="1" dirty="0"/>
              <a:t>, </a:t>
            </a:r>
            <a:r>
              <a:rPr lang="pt-PT" b="1" dirty="0" err="1"/>
              <a:t>là</a:t>
            </a:r>
            <a:r>
              <a:rPr lang="pt-PT" b="1" dirty="0"/>
              <a:t>, </a:t>
            </a:r>
            <a:r>
              <a:rPr lang="pt-PT" b="1" dirty="0" err="1"/>
              <a:t>laggiù</a:t>
            </a:r>
            <a:r>
              <a:rPr lang="pt-PT" b="1" dirty="0"/>
              <a:t>)</a:t>
            </a:r>
            <a:r>
              <a:rPr lang="pt-PT" dirty="0"/>
              <a:t> 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EC197F-4AE5-4ECD-816F-EF9B9EEAE71D}"/>
              </a:ext>
            </a:extLst>
          </p:cNvPr>
          <p:cNvSpPr txBox="1"/>
          <p:nvPr/>
        </p:nvSpPr>
        <p:spPr>
          <a:xfrm>
            <a:off x="7629902" y="1083427"/>
            <a:ext cx="4055165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b="1" dirty="0" err="1"/>
              <a:t>Exemplo</a:t>
            </a:r>
            <a:r>
              <a:rPr lang="it-IT" b="1" dirty="0"/>
              <a:t>:</a:t>
            </a:r>
          </a:p>
          <a:p>
            <a:r>
              <a:rPr lang="it-IT" dirty="0"/>
              <a:t>Onde est</a:t>
            </a:r>
            <a:r>
              <a:rPr lang="pt-PT" dirty="0"/>
              <a:t>á a minha caneta?</a:t>
            </a:r>
            <a:br>
              <a:rPr lang="pt-PT" dirty="0"/>
            </a:br>
            <a:r>
              <a:rPr lang="pt-PT" dirty="0"/>
              <a:t>Ah, está aqui! / Está aqui!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42CE604-8D77-4508-A418-58DBE405B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3" t="40684" r="21487" b="35125"/>
          <a:stretch/>
        </p:blipFill>
        <p:spPr>
          <a:xfrm>
            <a:off x="7299774" y="2819093"/>
            <a:ext cx="4661532" cy="2714281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F7E5A4D-E19E-442F-AD52-B776EA1C1A96}"/>
              </a:ext>
            </a:extLst>
          </p:cNvPr>
          <p:cNvSpPr txBox="1"/>
          <p:nvPr/>
        </p:nvSpPr>
        <p:spPr>
          <a:xfrm>
            <a:off x="330278" y="6386731"/>
            <a:ext cx="628255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48 – unidade 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8701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49FEE8-6018-4F21-A810-393039C85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Exercícios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9766E6F-2E5B-4FB1-8C2E-5B0AFF4B9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8" t="36908" r="4348" b="25334"/>
          <a:stretch/>
        </p:blipFill>
        <p:spPr>
          <a:xfrm>
            <a:off x="1527134" y="2425808"/>
            <a:ext cx="9628546" cy="298638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25465E-EC12-4388-B5F9-CDCAB7114EB8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35 – unidade 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2576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BC420CA-0C7F-4094-A420-6615176AC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5" t="25008" r="5694" b="62958"/>
          <a:stretch/>
        </p:blipFill>
        <p:spPr>
          <a:xfrm>
            <a:off x="328654" y="2050724"/>
            <a:ext cx="11595652" cy="2494771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BDCA776D-4236-4324-BE27-9A9FC3E1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72134"/>
            <a:ext cx="10058400" cy="1450757"/>
          </a:xfrm>
        </p:spPr>
        <p:txBody>
          <a:bodyPr/>
          <a:lstStyle/>
          <a:p>
            <a:r>
              <a:rPr lang="pt-PT" dirty="0"/>
              <a:t>Presente do indicativo, verbos regulares em –ar, -</a:t>
            </a:r>
            <a:r>
              <a:rPr lang="pt-PT" dirty="0" err="1"/>
              <a:t>er</a:t>
            </a:r>
            <a:r>
              <a:rPr lang="pt-PT" dirty="0"/>
              <a:t>, -ir</a:t>
            </a:r>
            <a:endParaRPr lang="it-IT" dirty="0"/>
          </a:p>
        </p:txBody>
      </p:sp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A64BFE99-E6FB-4637-8377-15FE74329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187751"/>
              </p:ext>
            </p:extLst>
          </p:nvPr>
        </p:nvGraphicFramePr>
        <p:xfrm>
          <a:off x="2155244" y="4673328"/>
          <a:ext cx="848625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250">
                  <a:extLst>
                    <a:ext uri="{9D8B030D-6E8A-4147-A177-3AD203B41FA5}">
                      <a16:colId xmlns:a16="http://schemas.microsoft.com/office/drawing/2014/main" val="871453278"/>
                    </a:ext>
                  </a:extLst>
                </a:gridCol>
                <a:gridCol w="1697250">
                  <a:extLst>
                    <a:ext uri="{9D8B030D-6E8A-4147-A177-3AD203B41FA5}">
                      <a16:colId xmlns:a16="http://schemas.microsoft.com/office/drawing/2014/main" val="3228778504"/>
                    </a:ext>
                  </a:extLst>
                </a:gridCol>
                <a:gridCol w="1697250">
                  <a:extLst>
                    <a:ext uri="{9D8B030D-6E8A-4147-A177-3AD203B41FA5}">
                      <a16:colId xmlns:a16="http://schemas.microsoft.com/office/drawing/2014/main" val="3194487064"/>
                    </a:ext>
                  </a:extLst>
                </a:gridCol>
                <a:gridCol w="1697250">
                  <a:extLst>
                    <a:ext uri="{9D8B030D-6E8A-4147-A177-3AD203B41FA5}">
                      <a16:colId xmlns:a16="http://schemas.microsoft.com/office/drawing/2014/main" val="84905872"/>
                    </a:ext>
                  </a:extLst>
                </a:gridCol>
                <a:gridCol w="1697250">
                  <a:extLst>
                    <a:ext uri="{9D8B030D-6E8A-4147-A177-3AD203B41FA5}">
                      <a16:colId xmlns:a16="http://schemas.microsoft.com/office/drawing/2014/main" val="36404171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dirty="0"/>
                        <a:t>Singular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dirty="0"/>
                        <a:t>Plural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876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1ª pessoa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eu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amo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nós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Amamos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98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2ª pessoa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tu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amas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vós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amais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175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3ª pessoa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ele, ela, você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ama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eles, elas, vocês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amam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955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815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°19 e n°20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759" y="2688885"/>
            <a:ext cx="10657398" cy="2726985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Continuação da aula anterior.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Presente do indicativo verbos regulares em –ir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Possessivos.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Exercícios.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Ditado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Tpc’s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2024324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_________– feira</a:t>
            </a:r>
            <a:r>
              <a:rPr lang="pt-PT" dirty="0"/>
              <a:t>, </a:t>
            </a:r>
            <a:r>
              <a:rPr lang="pt-PT" b="1" dirty="0">
                <a:solidFill>
                  <a:srgbClr val="FF0000"/>
                </a:solidFill>
              </a:rPr>
              <a:t>13 </a:t>
            </a:r>
            <a:r>
              <a:rPr lang="pt-PT" dirty="0"/>
              <a:t>(___________) de </a:t>
            </a:r>
            <a:r>
              <a:rPr lang="pt-PT" b="1" dirty="0">
                <a:solidFill>
                  <a:srgbClr val="FF0000"/>
                </a:solidFill>
              </a:rPr>
              <a:t>dezembro</a:t>
            </a:r>
            <a:r>
              <a:rPr lang="pt-PT" dirty="0"/>
              <a:t> de </a:t>
            </a:r>
            <a:r>
              <a:rPr lang="pt-PT" b="1" dirty="0">
                <a:solidFill>
                  <a:srgbClr val="FF0000"/>
                </a:solidFill>
              </a:rPr>
              <a:t>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7A90B-1830-4FD0-BE77-372F24A53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40" y="356865"/>
            <a:ext cx="5765720" cy="1450757"/>
          </a:xfrm>
        </p:spPr>
        <p:txBody>
          <a:bodyPr/>
          <a:lstStyle/>
          <a:p>
            <a:r>
              <a:rPr lang="pt-PT" dirty="0"/>
              <a:t>Presente do indicativo, verbos regulares em -ir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043C89-B8BE-4EC7-81CA-11795C3EB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06"/>
          <a:stretch/>
        </p:blipFill>
        <p:spPr>
          <a:xfrm>
            <a:off x="2089645" y="2356700"/>
            <a:ext cx="2757476" cy="321482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D742708-7DC5-412D-A5E7-8A0999F109F5}"/>
              </a:ext>
            </a:extLst>
          </p:cNvPr>
          <p:cNvSpPr txBox="1"/>
          <p:nvPr/>
        </p:nvSpPr>
        <p:spPr>
          <a:xfrm>
            <a:off x="330281" y="6383082"/>
            <a:ext cx="64663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Gramática Ativa 1- página 20 / Jornal Correio de manhã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93AF58F-A002-473D-8D2E-9BAC22652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485" y="111244"/>
            <a:ext cx="4935479" cy="6271838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E9C5EEE0-6616-4D00-A901-DCE7881185C4}"/>
              </a:ext>
            </a:extLst>
          </p:cNvPr>
          <p:cNvSpPr/>
          <p:nvPr/>
        </p:nvSpPr>
        <p:spPr>
          <a:xfrm>
            <a:off x="6194260" y="1844203"/>
            <a:ext cx="3578087" cy="34058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6675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EE2E4E-5CD2-4EB4-985F-3950C5000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Presente do indicativo, verbos regulares em -ir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A36AC4-56F8-4B8E-A0CE-C361D179A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78" t="46843" r="24913" b="30257"/>
          <a:stretch/>
        </p:blipFill>
        <p:spPr>
          <a:xfrm>
            <a:off x="8852012" y="2444559"/>
            <a:ext cx="2980597" cy="296848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F718534-2A43-462C-B354-FC16DB039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26" b="5838"/>
          <a:stretch/>
        </p:blipFill>
        <p:spPr>
          <a:xfrm>
            <a:off x="244641" y="2444559"/>
            <a:ext cx="8780089" cy="29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5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E1B1659-6A81-4626-AC72-613865B0D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968" y="3378896"/>
            <a:ext cx="8750853" cy="289273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EDAA383-E759-4B72-B557-BD107310D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178" y="0"/>
            <a:ext cx="8757643" cy="337889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FAFED9D-24BC-45DC-8FBC-38654B24B714}"/>
              </a:ext>
            </a:extLst>
          </p:cNvPr>
          <p:cNvSpPr txBox="1"/>
          <p:nvPr/>
        </p:nvSpPr>
        <p:spPr>
          <a:xfrm>
            <a:off x="330279" y="6394441"/>
            <a:ext cx="57657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Gramática Ativa 1- página 20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9218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D3DC58-57A3-4D58-9A6D-130BD8FB34C2}"/>
              </a:ext>
            </a:extLst>
          </p:cNvPr>
          <p:cNvSpPr txBox="1">
            <a:spLocks/>
          </p:cNvSpPr>
          <p:nvPr/>
        </p:nvSpPr>
        <p:spPr>
          <a:xfrm>
            <a:off x="1838413" y="2827133"/>
            <a:ext cx="4043362" cy="1450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FE7BA346-47F5-4F5B-8617-3E4E8E470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Verbo curtir (-ir)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C8744EC-205F-445F-B3FC-1EC2A6804CA6}"/>
              </a:ext>
            </a:extLst>
          </p:cNvPr>
          <p:cNvSpPr txBox="1"/>
          <p:nvPr/>
        </p:nvSpPr>
        <p:spPr>
          <a:xfrm>
            <a:off x="6536092" y="2476435"/>
            <a:ext cx="4859789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Curtir: </a:t>
            </a:r>
            <a:r>
              <a:rPr lang="pt-PT" dirty="0"/>
              <a:t>gostar muito de alguém, de uma coisa ou lugar)</a:t>
            </a:r>
          </a:p>
          <a:p>
            <a:endParaRPr lang="pt-PT" dirty="0"/>
          </a:p>
          <a:p>
            <a:pPr algn="ctr"/>
            <a:r>
              <a:rPr lang="pt-PT" b="1" dirty="0">
                <a:solidFill>
                  <a:srgbClr val="FFFF00"/>
                </a:solidFill>
              </a:rPr>
              <a:t>(ITA) </a:t>
            </a:r>
            <a:r>
              <a:rPr lang="it-IT" b="1" i="0" dirty="0">
                <a:solidFill>
                  <a:srgbClr val="FFFF00"/>
                </a:solidFill>
                <a:effectLst/>
              </a:rPr>
              <a:t>rimanere - un rapporto affettivo, senza l'impegno che normalmente non ha una componente di fidelizzazione associata, dal momento che la loro natura è di solito effimero. La permanenza può essere una riunione di un giorno o di una notte.</a:t>
            </a:r>
            <a:endParaRPr lang="pt-PT" b="1" dirty="0">
              <a:solidFill>
                <a:srgbClr val="FFFF00"/>
              </a:solidFill>
            </a:endParaRPr>
          </a:p>
          <a:p>
            <a:endParaRPr lang="pt-P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3385ADC-316B-4E7D-8679-12ED30902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82" t="35462" r="74616" b="46545"/>
          <a:stretch/>
        </p:blipFill>
        <p:spPr>
          <a:xfrm>
            <a:off x="1838413" y="2447586"/>
            <a:ext cx="3017896" cy="270344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D68CA0B-DBA2-4951-86D3-BCE6C7748CC4}"/>
              </a:ext>
            </a:extLst>
          </p:cNvPr>
          <p:cNvSpPr txBox="1"/>
          <p:nvPr/>
        </p:nvSpPr>
        <p:spPr>
          <a:xfrm>
            <a:off x="6536092" y="5618922"/>
            <a:ext cx="4859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Curtir bué! Curtir milhões!!! </a:t>
            </a:r>
            <a:r>
              <a:rPr lang="pt-PT" dirty="0"/>
              <a:t>– per </a:t>
            </a:r>
            <a:r>
              <a:rPr lang="pt-PT" dirty="0" err="1"/>
              <a:t>dire</a:t>
            </a:r>
            <a:r>
              <a:rPr lang="pt-PT" dirty="0"/>
              <a:t> </a:t>
            </a:r>
            <a:r>
              <a:rPr lang="pt-PT" dirty="0" err="1"/>
              <a:t>che</a:t>
            </a:r>
            <a:r>
              <a:rPr lang="pt-PT" dirty="0"/>
              <a:t> ti </a:t>
            </a:r>
            <a:r>
              <a:rPr lang="pt-PT" dirty="0" err="1"/>
              <a:t>piace</a:t>
            </a:r>
            <a:r>
              <a:rPr lang="pt-PT" dirty="0"/>
              <a:t> tanto una cosa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459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9B6EFF-DF5D-4D94-BD65-75323C46755C}"/>
              </a:ext>
            </a:extLst>
          </p:cNvPr>
          <p:cNvSpPr txBox="1"/>
          <p:nvPr/>
        </p:nvSpPr>
        <p:spPr>
          <a:xfrm>
            <a:off x="7354957" y="5778813"/>
            <a:ext cx="3074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dirty="0" err="1">
                <a:effectLst/>
                <a:latin typeface="Roboto" panose="02000000000000000000" pitchFamily="2" charset="0"/>
              </a:rPr>
              <a:t>Amarguinhas</a:t>
            </a:r>
            <a:r>
              <a:rPr lang="it-IT" b="1" i="0" dirty="0">
                <a:effectLst/>
                <a:latin typeface="Roboto" panose="02000000000000000000" pitchFamily="2" charset="0"/>
              </a:rPr>
              <a:t> - Just Girls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BA91E43-7385-4B5E-9D13-570C6B730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7985" y="5688601"/>
            <a:ext cx="765906" cy="459544"/>
          </a:xfrm>
          <a:prstGeom prst="rect">
            <a:avLst/>
          </a:prstGeom>
        </p:spPr>
      </p:pic>
      <p:pic>
        <p:nvPicPr>
          <p:cNvPr id="7" name="Immagine 6">
            <a:hlinkClick r:id="rId3"/>
            <a:extLst>
              <a:ext uri="{FF2B5EF4-FFF2-40B4-BE49-F238E27FC236}">
                <a16:creationId xmlns:a16="http://schemas.microsoft.com/office/drawing/2014/main" id="{45A40A98-B277-4B91-AC24-017D20BD5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891" y="5575152"/>
            <a:ext cx="753562" cy="75356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72FB4E6-7121-4409-8FE5-1BB92B0FC16A}"/>
              </a:ext>
            </a:extLst>
          </p:cNvPr>
          <p:cNvSpPr txBox="1"/>
          <p:nvPr/>
        </p:nvSpPr>
        <p:spPr>
          <a:xfrm>
            <a:off x="669274" y="515834"/>
            <a:ext cx="10235287" cy="5632311"/>
          </a:xfrm>
          <a:prstGeom prst="rect">
            <a:avLst/>
          </a:prstGeom>
          <a:noFill/>
        </p:spPr>
        <p:txBody>
          <a:bodyPr wrap="square" numCol="3">
            <a:spAutoFit/>
          </a:bodyPr>
          <a:lstStyle/>
          <a:p>
            <a:pPr algn="ctr"/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Meninas hoje vamos sair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Just girls vai ser só curtir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Empresta-me a camisola amarela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Espera-me juntinho à janela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Pois os meus pais não me querem deixar sair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Logo hoje que eu tenho mesmo de ir.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endParaRPr lang="pt-BR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Meninas hoje vamos sair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Just girls vai ser só curtir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Empresta-me a camisola amarela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Espera-me juntinho à janela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endParaRPr lang="pt-BR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Pois os meus pais não me querem deixar sair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Logo hoje que eu tenho mesmo de 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Na Indústria há uma festa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Não posso faltar a esta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Pois eu tenho, quero e devo mesmo lá 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endParaRPr lang="pt-BR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Devagar para não acordar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 cadela não pode ladrar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O carro escondido no fundo da rua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Salta da janela a noite é tua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endParaRPr lang="pt-BR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 a música no rádio é a partir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 a girls night começa no carro a rir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Uma noite de travessuras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Esquecer as amarguras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As amigas estão comigo, é só curtir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endParaRPr lang="pt-BR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Tu-ru, tu-ru...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Tu-ru, tu-ru...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endParaRPr lang="pt-BR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 a música na pista sempre a subir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 o ritual da dança estou a sentir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 tonteira, a anestesia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Dançamos na euforia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Pois a noite é toda tua, sempre a curtir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endParaRPr lang="pt-BR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 a música na pista sempre a subir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 o ritual da dança estou a sentir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 tonteira, a anestesia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Dançamos na euforia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Pois a noite é toda tua, sempre a curtir</a:t>
            </a:r>
          </a:p>
        </p:txBody>
      </p:sp>
    </p:spTree>
    <p:extLst>
      <p:ext uri="{BB962C8B-B14F-4D97-AF65-F5344CB8AC3E}">
        <p14:creationId xmlns:p14="http://schemas.microsoft.com/office/powerpoint/2010/main" val="1427310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59DF2198-F70C-4BCE-822A-B86FE2AB6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Os </a:t>
            </a:r>
            <a:r>
              <a:rPr lang="it-IT" dirty="0" err="1"/>
              <a:t>sons</a:t>
            </a:r>
            <a:r>
              <a:rPr lang="it-IT" dirty="0"/>
              <a:t> do X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B39DDDC-2550-455A-A50B-FDE1A7583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96386"/>
            <a:ext cx="10392355" cy="44623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PT" sz="2800" dirty="0">
                <a:solidFill>
                  <a:schemeClr val="tx1"/>
                </a:solidFill>
                <a:cs typeface="Amatic SC"/>
                <a:sym typeface="Amatic SC"/>
              </a:rPr>
              <a:t>Som de </a:t>
            </a:r>
            <a:r>
              <a:rPr lang="pt-PT" sz="2800" i="1" dirty="0">
                <a:solidFill>
                  <a:schemeClr val="tx1"/>
                </a:solidFill>
                <a:cs typeface="Amatic SC"/>
                <a:sym typeface="Amatic SC"/>
              </a:rPr>
              <a:t>CH (</a:t>
            </a:r>
            <a:r>
              <a:rPr lang="pt-PT" sz="2800" i="1" dirty="0" err="1">
                <a:solidFill>
                  <a:schemeClr val="tx1"/>
                </a:solidFill>
                <a:cs typeface="Amatic SC"/>
                <a:sym typeface="Amatic SC"/>
              </a:rPr>
              <a:t>sci</a:t>
            </a:r>
            <a:r>
              <a:rPr lang="pt-PT" sz="2800" i="1" dirty="0">
                <a:solidFill>
                  <a:schemeClr val="tx1"/>
                </a:solidFill>
                <a:cs typeface="Amatic SC"/>
                <a:sym typeface="Amatic SC"/>
              </a:rPr>
              <a:t> in italiano)</a:t>
            </a:r>
          </a:p>
          <a:p>
            <a:pPr marL="0" indent="0">
              <a:buNone/>
            </a:pP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Depois de alguns ditongos: ameixa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prugna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faixa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fascia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baixo (basso), deixar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lasciare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peixe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pesce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caixa (cassa)...</a:t>
            </a:r>
          </a:p>
          <a:p>
            <a:pPr marL="0" indent="0">
              <a:buNone/>
            </a:pP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Depois de –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en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: enxada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zappa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enxame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sciame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, 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nugolo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enxoval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corredo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enxaguar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risciacquare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enxuto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asciutto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, 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secco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</a:t>
            </a:r>
          </a:p>
          <a:p>
            <a:pPr marL="0" indent="0">
              <a:buNone/>
            </a:pP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Muitas vezes quando fica no começo da palavra: xícara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tazzina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, 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tazza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xadrez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scacchi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xenofóbico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xenofobo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xampu (shampoo), xixi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pipì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).</a:t>
            </a:r>
          </a:p>
          <a:p>
            <a:pPr marL="0" indent="0">
              <a:buNone/>
            </a:pPr>
            <a:r>
              <a:rPr lang="pt-PT" sz="2000" b="1" dirty="0">
                <a:solidFill>
                  <a:schemeClr val="tx1"/>
                </a:solidFill>
                <a:cs typeface="Amatic SC"/>
                <a:sym typeface="Amatic SC"/>
              </a:rPr>
              <a:t>Palavras que começam por –</a:t>
            </a:r>
            <a:r>
              <a:rPr lang="pt-PT" sz="2000" b="1" dirty="0" err="1">
                <a:solidFill>
                  <a:schemeClr val="tx1"/>
                </a:solidFill>
                <a:cs typeface="Amatic SC"/>
                <a:sym typeface="Amatic SC"/>
              </a:rPr>
              <a:t>exp</a:t>
            </a:r>
            <a:r>
              <a:rPr lang="pt-PT" sz="2000" b="1" dirty="0">
                <a:solidFill>
                  <a:schemeClr val="tx1"/>
                </a:solidFill>
                <a:cs typeface="Amatic SC"/>
                <a:sym typeface="Amatic SC"/>
              </a:rPr>
              <a:t> 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(experiência, experto, explicação), </a:t>
            </a:r>
            <a:r>
              <a:rPr lang="pt-PT" sz="2000" b="1" dirty="0">
                <a:solidFill>
                  <a:schemeClr val="tx1"/>
                </a:solidFill>
                <a:cs typeface="Amatic SC"/>
                <a:sym typeface="Amatic SC"/>
              </a:rPr>
              <a:t>-</a:t>
            </a:r>
            <a:r>
              <a:rPr lang="pt-PT" sz="2000" b="1" dirty="0" err="1">
                <a:solidFill>
                  <a:schemeClr val="tx1"/>
                </a:solidFill>
                <a:cs typeface="Amatic SC"/>
                <a:sym typeface="Amatic SC"/>
              </a:rPr>
              <a:t>ext</a:t>
            </a:r>
            <a:r>
              <a:rPr lang="pt-PT" sz="2000" b="1" dirty="0">
                <a:solidFill>
                  <a:schemeClr val="tx1"/>
                </a:solidFill>
                <a:cs typeface="Amatic SC"/>
                <a:sym typeface="Amatic SC"/>
              </a:rPr>
              <a:t> 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(externo, extremo, extensão), </a:t>
            </a:r>
          </a:p>
          <a:p>
            <a:pPr marL="0" indent="0">
              <a:buNone/>
            </a:pP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Outros casos: </a:t>
            </a:r>
          </a:p>
          <a:p>
            <a:pPr marL="0" indent="0">
              <a:buNone/>
            </a:pP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Oxalá, mexer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muovere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Alexandre, México, lixo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spazzatura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lixa (lima, carta 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vetrata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puxar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tirare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luxo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lusso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coxa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coscia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)...</a:t>
            </a:r>
            <a:endParaRPr lang="pt-PT" sz="2800" dirty="0">
              <a:solidFill>
                <a:schemeClr val="tx1"/>
              </a:solidFill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pt-PT" sz="2800" dirty="0">
              <a:solidFill>
                <a:schemeClr val="tx1"/>
              </a:solidFill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sz="2800" dirty="0">
                <a:solidFill>
                  <a:schemeClr val="tx1"/>
                </a:solidFill>
                <a:cs typeface="Amatic SC"/>
                <a:sym typeface="Amatic SC"/>
              </a:rPr>
              <a:t>Som de </a:t>
            </a:r>
            <a:r>
              <a:rPr lang="pt-PT" sz="2800" i="1" dirty="0">
                <a:solidFill>
                  <a:schemeClr val="tx1"/>
                </a:solidFill>
                <a:cs typeface="Amatic SC"/>
                <a:sym typeface="Amatic SC"/>
              </a:rPr>
              <a:t>Z (rosa in italiano)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Depois de 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ex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 + vogal : êxodo, exame, exercício, exato, execução, exército, exílio</a:t>
            </a:r>
            <a:endParaRPr lang="pt-PT" sz="2800" i="1" dirty="0">
              <a:solidFill>
                <a:schemeClr val="tx1"/>
              </a:solidFill>
              <a:cs typeface="Amatic SC"/>
              <a:sym typeface="Amatic SC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8762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D9FF913-7580-4B31-9C23-72A7DE1FF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444" y="1958556"/>
            <a:ext cx="4925995" cy="3798137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DFF43A77-D1B9-4D65-86D5-E62780304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Os </a:t>
            </a:r>
            <a:r>
              <a:rPr lang="it-IT" dirty="0" err="1"/>
              <a:t>sons</a:t>
            </a:r>
            <a:r>
              <a:rPr lang="it-IT" dirty="0"/>
              <a:t> do X</a:t>
            </a:r>
          </a:p>
        </p:txBody>
      </p:sp>
      <p:sp>
        <p:nvSpPr>
          <p:cNvPr id="5" name="Google Shape;112;p19">
            <a:extLst>
              <a:ext uri="{FF2B5EF4-FFF2-40B4-BE49-F238E27FC236}">
                <a16:creationId xmlns:a16="http://schemas.microsoft.com/office/drawing/2014/main" id="{3CCAA94A-AE06-4C48-BAC9-BABA57B2F0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2800" b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Som de </a:t>
            </a:r>
            <a:r>
              <a:rPr lang="pt-PT" sz="2800" b="1" i="1" dirty="0" err="1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ss</a:t>
            </a:r>
            <a:r>
              <a:rPr lang="pt-PT" sz="2800" b="1" i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 </a:t>
            </a:r>
          </a:p>
          <a:p>
            <a:pPr marL="0" indent="0">
              <a:buNone/>
            </a:pPr>
            <a:r>
              <a:rPr lang="pt-PT" b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Próximo, máximo, auxílio, trouxe, </a:t>
            </a:r>
          </a:p>
          <a:p>
            <a:pPr marL="0" indent="0">
              <a:buNone/>
            </a:pPr>
            <a:endParaRPr lang="pt-PT" sz="2800" b="1" dirty="0">
              <a:solidFill>
                <a:schemeClr val="tx1"/>
              </a:solidFill>
              <a:latin typeface="+mn-lt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sz="2800" b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Som de </a:t>
            </a:r>
            <a:r>
              <a:rPr lang="pt-PT" sz="2800" b="1" i="1" dirty="0" err="1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ks</a:t>
            </a:r>
            <a:r>
              <a:rPr lang="pt-PT" sz="2800" b="1" i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 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b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Táxi, tórax, crucifixo, tóxico, anexo, sexo, fixo...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pt-PT" b="1" dirty="0">
              <a:solidFill>
                <a:schemeClr val="tx1"/>
              </a:solidFill>
              <a:latin typeface="+mn-lt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pt-PT" sz="2800" b="1" dirty="0">
              <a:solidFill>
                <a:schemeClr val="tx1"/>
              </a:solidFill>
              <a:latin typeface="+mn-lt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sz="2800" b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Atenção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b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Exceção, excelente: /e(i)s/ + /</a:t>
            </a:r>
            <a:r>
              <a:rPr lang="pt-PT" b="1" dirty="0" err="1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sce</a:t>
            </a:r>
            <a:r>
              <a:rPr lang="pt-PT" b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/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pt-PT" b="1" dirty="0">
              <a:solidFill>
                <a:schemeClr val="tx1"/>
              </a:solidFill>
              <a:latin typeface="+mn-lt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b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 </a:t>
            </a:r>
            <a:endParaRPr lang="pt-PT" sz="2800" b="1" i="1" dirty="0">
              <a:solidFill>
                <a:schemeClr val="tx1"/>
              </a:solidFill>
              <a:latin typeface="+mn-lt"/>
              <a:cs typeface="Amatic SC"/>
              <a:sym typeface="Amatic SC"/>
            </a:endParaRPr>
          </a:p>
          <a:p>
            <a:pPr marL="0" indent="0">
              <a:buNone/>
            </a:pPr>
            <a:endParaRPr lang="pt-PT" sz="1400" b="1" dirty="0">
              <a:solidFill>
                <a:schemeClr val="bg2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1337469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BB05D5-286F-4F8D-85A5-897342EE7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Com ou sem acento? 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3D51F69-44B7-4208-A99E-8A341E75E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61" t="11160" r="19734"/>
          <a:stretch/>
        </p:blipFill>
        <p:spPr>
          <a:xfrm rot="16200000">
            <a:off x="3777711" y="350343"/>
            <a:ext cx="4265519" cy="740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01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3A0C4BD-50FE-4490-9794-D196C9D63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Ditado</a:t>
            </a:r>
            <a:endParaRPr lang="it-IT" dirty="0"/>
          </a:p>
        </p:txBody>
      </p:sp>
      <p:pic>
        <p:nvPicPr>
          <p:cNvPr id="2050" name="Picture 2" descr="May be a meme of 1 person, child and text that says &quot;Universitários: Em Novembro: Em Dezembro: @umuniversitariotambemchora&quot;">
            <a:extLst>
              <a:ext uri="{FF2B5EF4-FFF2-40B4-BE49-F238E27FC236}">
                <a16:creationId xmlns:a16="http://schemas.microsoft.com/office/drawing/2014/main" id="{FF8D4386-A8D8-4C09-B8BF-8A337EE9B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0498"/>
            <a:ext cx="5788550" cy="578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95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5D2D416-7099-44A1-A7AB-16F22FA629CF}"/>
              </a:ext>
            </a:extLst>
          </p:cNvPr>
          <p:cNvSpPr txBox="1"/>
          <p:nvPr/>
        </p:nvSpPr>
        <p:spPr>
          <a:xfrm>
            <a:off x="583093" y="805470"/>
            <a:ext cx="1125109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indent="0">
              <a:buNone/>
            </a:pPr>
            <a:r>
              <a:rPr lang="pt-PT" sz="1800" dirty="0">
                <a:latin typeface="Baskerville Old Face" panose="02020602080505020303" pitchFamily="18" charset="77"/>
              </a:rPr>
              <a:t> A Mariana é portuguesa, é de Lisboa, mas estuda línguas na Itália. O português é a sua língua materna, mas agora ela fala muito bem italiano.</a:t>
            </a:r>
          </a:p>
          <a:p>
            <a:pPr marL="88900" indent="0">
              <a:buNone/>
            </a:pPr>
            <a:endParaRPr lang="pt-PT" sz="1800" dirty="0"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pt-PT" sz="1800" dirty="0">
                <a:latin typeface="Baskerville Old Face" panose="02020602080505020303" pitchFamily="18" charset="77"/>
              </a:rPr>
              <a:t>Agora ela mora em Roma e adora a cidade. A Mariana gosta muito de aproveitar o fim de semana. </a:t>
            </a:r>
          </a:p>
          <a:p>
            <a:pPr marL="88900" indent="0">
              <a:buNone/>
            </a:pPr>
            <a:endParaRPr lang="pt-PT" sz="1800" dirty="0"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pt-PT" sz="1800" dirty="0">
                <a:latin typeface="Baskerville Old Face" panose="02020602080505020303" pitchFamily="18" charset="77"/>
              </a:rPr>
              <a:t>Ao sábado, levanta-se cedo, por volta das 8 horas, e sai para ir às compras. Normalmente, ela almoça na casa dos seus amigos portugueses e depois toma um café com a sua amiga italiana Sara.</a:t>
            </a:r>
          </a:p>
          <a:p>
            <a:pPr marL="88900" indent="0">
              <a:buNone/>
            </a:pPr>
            <a:endParaRPr lang="pt-PT" sz="1800" dirty="0"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pt-PT" sz="1800" dirty="0">
                <a:latin typeface="Baskerville Old Face" panose="02020602080505020303" pitchFamily="18" charset="77"/>
              </a:rPr>
              <a:t>Ao sábado à tarde gosta de relaxar, de ler livros, de ver televisão. Ao sábado à noite ela sai com os colegas da universidade, mas ela prefere não voltar para casa muito tarde.</a:t>
            </a:r>
          </a:p>
          <a:p>
            <a:pPr marL="88900" indent="0">
              <a:buNone/>
            </a:pPr>
            <a:endParaRPr lang="pt-PT" sz="1800" dirty="0"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pt-PT" sz="1800" dirty="0">
                <a:latin typeface="Baskerville Old Face" panose="02020602080505020303" pitchFamily="18" charset="77"/>
              </a:rPr>
              <a:t>Ao domingo, a Mariana sai para caminhar, ela passeia muito pelo centro da cidade. À noite ela vai ao teatro ou ao cinema, mas volta cedo, porque às segundas se levanta sempre às 6h30 [seis e meia] para ir à universidade.</a:t>
            </a:r>
          </a:p>
        </p:txBody>
      </p:sp>
      <p:pic>
        <p:nvPicPr>
          <p:cNvPr id="6" name="Leitura 20201512" descr="Leitura 20201512">
            <a:hlinkClick r:id="" action="ppaction://media"/>
            <a:extLst>
              <a:ext uri="{FF2B5EF4-FFF2-40B4-BE49-F238E27FC236}">
                <a16:creationId xmlns:a16="http://schemas.microsoft.com/office/drawing/2014/main" id="{C723143D-6098-2842-9B1D-5B3E28B23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536" y="4920266"/>
            <a:ext cx="622060" cy="6220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7" name="Ditado 20201512" descr="Ditado 20201512">
            <a:hlinkClick r:id="" action="ppaction://media"/>
            <a:extLst>
              <a:ext uri="{FF2B5EF4-FFF2-40B4-BE49-F238E27FC236}">
                <a16:creationId xmlns:a16="http://schemas.microsoft.com/office/drawing/2014/main" id="{669F2755-78A9-EA47-8FCB-8F23E29B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970" y="4920266"/>
            <a:ext cx="622060" cy="6220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B10CF39-6354-4BBA-90BE-BC38B4E39FC2}"/>
              </a:ext>
            </a:extLst>
          </p:cNvPr>
          <p:cNvSpPr txBox="1"/>
          <p:nvPr/>
        </p:nvSpPr>
        <p:spPr>
          <a:xfrm>
            <a:off x="2471531" y="5594471"/>
            <a:ext cx="194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Leitura</a:t>
            </a:r>
            <a:r>
              <a:rPr lang="pt-PT" dirty="0"/>
              <a:t> 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EF8955B-D296-4AB4-A701-8A4401D567AB}"/>
              </a:ext>
            </a:extLst>
          </p:cNvPr>
          <p:cNvSpPr txBox="1"/>
          <p:nvPr/>
        </p:nvSpPr>
        <p:spPr>
          <a:xfrm>
            <a:off x="6798367" y="5595660"/>
            <a:ext cx="194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Ditado</a:t>
            </a:r>
            <a:r>
              <a:rPr lang="pt-PT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4404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967498E-B789-4C17-9934-5F7996E25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85" y="4563127"/>
            <a:ext cx="6006231" cy="1494885"/>
          </a:xfrm>
          <a:prstGeom prst="rect">
            <a:avLst/>
          </a:prstGeom>
        </p:spPr>
      </p:pic>
      <p:pic>
        <p:nvPicPr>
          <p:cNvPr id="5" name="Immagine 4">
            <a:hlinkClick r:id="rId3"/>
            <a:extLst>
              <a:ext uri="{FF2B5EF4-FFF2-40B4-BE49-F238E27FC236}">
                <a16:creationId xmlns:a16="http://schemas.microsoft.com/office/drawing/2014/main" id="{17233BED-E618-4021-9805-BF0D7DEF4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254" y="5062451"/>
            <a:ext cx="849922" cy="84992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9C5F8A-6101-44BD-BBC9-E25A717162D8}"/>
              </a:ext>
            </a:extLst>
          </p:cNvPr>
          <p:cNvSpPr txBox="1"/>
          <p:nvPr/>
        </p:nvSpPr>
        <p:spPr>
          <a:xfrm>
            <a:off x="7588176" y="5164246"/>
            <a:ext cx="287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Não te esqueças de clicar no botão!</a:t>
            </a:r>
            <a:endParaRPr lang="it-IT" b="1" dirty="0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BC9C56AC-D153-4A30-94D2-DD682E0E7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Palavras que os portugueses estão sempre a dizer…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D0B02B-01F8-4563-BC68-AD2CD432F349}"/>
              </a:ext>
            </a:extLst>
          </p:cNvPr>
          <p:cNvSpPr txBox="1"/>
          <p:nvPr/>
        </p:nvSpPr>
        <p:spPr>
          <a:xfrm>
            <a:off x="1574447" y="2393511"/>
            <a:ext cx="2620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/>
              <a:t>Pá! Eh </a:t>
            </a:r>
            <a:r>
              <a:rPr lang="pt-PT" sz="3600" b="1" dirty="0" err="1"/>
              <a:t>páh</a:t>
            </a:r>
            <a:r>
              <a:rPr lang="pt-PT" sz="3600" b="1" dirty="0"/>
              <a:t>!!</a:t>
            </a:r>
            <a:endParaRPr lang="it-IT" sz="36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68D6246-6D96-4D0F-A002-EA2D66AC08F0}"/>
              </a:ext>
            </a:extLst>
          </p:cNvPr>
          <p:cNvSpPr txBox="1"/>
          <p:nvPr/>
        </p:nvSpPr>
        <p:spPr>
          <a:xfrm>
            <a:off x="2100998" y="3530210"/>
            <a:ext cx="2064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/>
              <a:t>Fixe! Baril</a:t>
            </a:r>
            <a:endParaRPr lang="it-IT" sz="3600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CFD85F9-4D4F-420F-875D-EFAB23DFDBFC}"/>
              </a:ext>
            </a:extLst>
          </p:cNvPr>
          <p:cNvSpPr txBox="1"/>
          <p:nvPr/>
        </p:nvSpPr>
        <p:spPr>
          <a:xfrm>
            <a:off x="5062329" y="2624632"/>
            <a:ext cx="33883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/>
              <a:t>Bué! </a:t>
            </a:r>
          </a:p>
          <a:p>
            <a:r>
              <a:rPr lang="pt-PT" sz="3200" b="1" dirty="0"/>
              <a:t>Bué da fixe</a:t>
            </a:r>
            <a:r>
              <a:rPr lang="pt-PT" dirty="0"/>
              <a:t>!</a:t>
            </a:r>
          </a:p>
          <a:p>
            <a:r>
              <a:rPr lang="pt-PT" sz="3200" b="1" dirty="0" err="1"/>
              <a:t>Bueda</a:t>
            </a:r>
            <a:r>
              <a:rPr lang="pt-PT" sz="3200" b="1" dirty="0"/>
              <a:t> </a:t>
            </a:r>
            <a:r>
              <a:rPr lang="pt-PT" sz="3200" b="1" dirty="0" err="1"/>
              <a:t>nice</a:t>
            </a:r>
            <a:endParaRPr lang="pt-PT" sz="3200" b="1" dirty="0"/>
          </a:p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F59A97B-F0B3-4973-A1E3-1193A19E90BE}"/>
              </a:ext>
            </a:extLst>
          </p:cNvPr>
          <p:cNvSpPr txBox="1"/>
          <p:nvPr/>
        </p:nvSpPr>
        <p:spPr>
          <a:xfrm>
            <a:off x="8653141" y="3439173"/>
            <a:ext cx="287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err="1"/>
              <a:t>Ya</a:t>
            </a:r>
            <a:r>
              <a:rPr lang="pt-PT" sz="4400" b="1" dirty="0"/>
              <a:t>!! (iá)</a:t>
            </a:r>
            <a:endParaRPr lang="it-IT" sz="4400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B32A81D-EEA1-4C40-A161-C6D7C1038EB7}"/>
              </a:ext>
            </a:extLst>
          </p:cNvPr>
          <p:cNvSpPr txBox="1"/>
          <p:nvPr/>
        </p:nvSpPr>
        <p:spPr>
          <a:xfrm>
            <a:off x="7163215" y="1891397"/>
            <a:ext cx="1665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/>
              <a:t>Bora lá!</a:t>
            </a:r>
            <a:endParaRPr lang="it-IT" sz="3600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5623FF5-EEDA-402A-9BA8-A7F5B40388D1}"/>
              </a:ext>
            </a:extLst>
          </p:cNvPr>
          <p:cNvSpPr txBox="1"/>
          <p:nvPr/>
        </p:nvSpPr>
        <p:spPr>
          <a:xfrm>
            <a:off x="7785652" y="2786658"/>
            <a:ext cx="311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Ganda </a:t>
            </a:r>
            <a:r>
              <a:rPr lang="it-IT" sz="3600" b="1" dirty="0" err="1"/>
              <a:t>fail</a:t>
            </a:r>
            <a:r>
              <a:rPr lang="it-IT" sz="3600" b="1" dirty="0"/>
              <a:t>!!!!!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D99A67-AD01-4B5A-B345-8C36D0D95453}"/>
              </a:ext>
            </a:extLst>
          </p:cNvPr>
          <p:cNvSpPr txBox="1"/>
          <p:nvPr/>
        </p:nvSpPr>
        <p:spPr>
          <a:xfrm>
            <a:off x="4420060" y="1916652"/>
            <a:ext cx="2173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Ganda cena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87BA1A2-2218-4FD9-B913-30F7AA82D211}"/>
              </a:ext>
            </a:extLst>
          </p:cNvPr>
          <p:cNvSpPr txBox="1"/>
          <p:nvPr/>
        </p:nvSpPr>
        <p:spPr>
          <a:xfrm>
            <a:off x="258069" y="3109824"/>
            <a:ext cx="2620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/>
              <a:t>bazar</a:t>
            </a:r>
            <a:endParaRPr lang="it-IT" sz="4000" b="1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5B097B6-7B3F-436A-9ABF-D205A9758A21}"/>
              </a:ext>
            </a:extLst>
          </p:cNvPr>
          <p:cNvSpPr txBox="1"/>
          <p:nvPr/>
        </p:nvSpPr>
        <p:spPr>
          <a:xfrm>
            <a:off x="10149881" y="4467017"/>
            <a:ext cx="181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/>
              <a:t>Malta</a:t>
            </a:r>
            <a:endParaRPr lang="it-IT" sz="3600" b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3FBE935-28A7-4BC2-AC2C-21A24A4E30B5}"/>
              </a:ext>
            </a:extLst>
          </p:cNvPr>
          <p:cNvSpPr txBox="1"/>
          <p:nvPr/>
        </p:nvSpPr>
        <p:spPr>
          <a:xfrm>
            <a:off x="861991" y="1877053"/>
            <a:ext cx="119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/>
              <a:t>Giro</a:t>
            </a:r>
            <a:endParaRPr lang="it-IT" sz="3600" b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C2F5D04-0C0E-4850-AF2C-3F9928EB95A4}"/>
              </a:ext>
            </a:extLst>
          </p:cNvPr>
          <p:cNvSpPr txBox="1"/>
          <p:nvPr/>
        </p:nvSpPr>
        <p:spPr>
          <a:xfrm>
            <a:off x="7074013" y="4460778"/>
            <a:ext cx="1934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/>
              <a:t>Fofinho</a:t>
            </a:r>
            <a:endParaRPr lang="it-IT" sz="2800" b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94F71DC-57E1-4FB4-82A0-D0597804E0B5}"/>
              </a:ext>
            </a:extLst>
          </p:cNvPr>
          <p:cNvSpPr txBox="1"/>
          <p:nvPr/>
        </p:nvSpPr>
        <p:spPr>
          <a:xfrm>
            <a:off x="9342783" y="5650762"/>
            <a:ext cx="2474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/>
              <a:t>Tudo bacano?</a:t>
            </a:r>
            <a:endParaRPr lang="it-IT" sz="2800" b="1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EE12DEE-8162-427A-A15E-A6916843EEB9}"/>
              </a:ext>
            </a:extLst>
          </p:cNvPr>
          <p:cNvSpPr txBox="1"/>
          <p:nvPr/>
        </p:nvSpPr>
        <p:spPr>
          <a:xfrm>
            <a:off x="9729830" y="1703375"/>
            <a:ext cx="2066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/>
              <a:t>Tipo…</a:t>
            </a:r>
            <a:endParaRPr lang="it-IT" sz="3200" b="1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ECD1BDC-9B16-4A31-A209-A2DA79D0ADE0}"/>
              </a:ext>
            </a:extLst>
          </p:cNvPr>
          <p:cNvSpPr txBox="1"/>
          <p:nvPr/>
        </p:nvSpPr>
        <p:spPr>
          <a:xfrm>
            <a:off x="2716342" y="57247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/>
              <a:t>Para saber mais!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9307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4F464AF-0490-443C-A0C2-150DEFFB8CD5}"/>
              </a:ext>
            </a:extLst>
          </p:cNvPr>
          <p:cNvSpPr txBox="1"/>
          <p:nvPr/>
        </p:nvSpPr>
        <p:spPr>
          <a:xfrm>
            <a:off x="1073418" y="2256237"/>
            <a:ext cx="4147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sz="2400" b="1" dirty="0"/>
          </a:p>
          <a:p>
            <a:pPr algn="ctr"/>
            <a:r>
              <a:rPr lang="pt-PT" sz="2400" b="1" dirty="0"/>
              <a:t>Obrigada pela vossa atenção!!</a:t>
            </a:r>
          </a:p>
          <a:p>
            <a:pPr algn="ctr"/>
            <a:endParaRPr lang="pt-PT" sz="2400" b="1" dirty="0"/>
          </a:p>
          <a:p>
            <a:pPr algn="ctr"/>
            <a:r>
              <a:rPr lang="pt-PT" sz="2400" b="1" dirty="0"/>
              <a:t>Boas Festas! E Bom Natal!</a:t>
            </a:r>
          </a:p>
          <a:p>
            <a:pPr algn="ctr"/>
            <a:endParaRPr lang="pt-PT" sz="2400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BF8E81C-3640-4C2B-8D27-98A24DCB6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5641" y="1234665"/>
            <a:ext cx="5530577" cy="41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99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172BB3-220D-4397-8963-CC3A5F370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 que (é que) tem na mesa?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F00F7D5-55AA-40F1-967E-A34CD47A3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260" y="2034184"/>
            <a:ext cx="5879166" cy="386683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3290078-0563-49FC-B645-6E07486133D3}"/>
              </a:ext>
            </a:extLst>
          </p:cNvPr>
          <p:cNvSpPr txBox="1"/>
          <p:nvPr/>
        </p:nvSpPr>
        <p:spPr>
          <a:xfrm>
            <a:off x="113168" y="6386731"/>
            <a:ext cx="879229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 ilustração: </a:t>
            </a:r>
            <a:r>
              <a:rPr lang="pt-PT" dirty="0"/>
              <a:t>Pedro Loureiro https://www.pedromacloureiro.com/</a:t>
            </a:r>
            <a:endParaRPr lang="it-IT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DE541B4F-4643-480D-8BA2-EEA40708F6F8}"/>
              </a:ext>
            </a:extLst>
          </p:cNvPr>
          <p:cNvCxnSpPr/>
          <p:nvPr/>
        </p:nvCxnSpPr>
        <p:spPr>
          <a:xfrm flipV="1">
            <a:off x="7818783" y="2597426"/>
            <a:ext cx="1590260" cy="463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6A46D3BE-8174-422E-802A-33B82886FF13}"/>
              </a:ext>
            </a:extLst>
          </p:cNvPr>
          <p:cNvCxnSpPr/>
          <p:nvPr/>
        </p:nvCxnSpPr>
        <p:spPr>
          <a:xfrm>
            <a:off x="7275443" y="3967602"/>
            <a:ext cx="1934818" cy="1054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DDA7EA1-9242-4AF2-92A5-5FE2E5AF1460}"/>
              </a:ext>
            </a:extLst>
          </p:cNvPr>
          <p:cNvCxnSpPr/>
          <p:nvPr/>
        </p:nvCxnSpPr>
        <p:spPr>
          <a:xfrm>
            <a:off x="6639339" y="4134678"/>
            <a:ext cx="1378226" cy="1404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98FBDFEB-E668-48C4-BD86-6C67BED39903}"/>
              </a:ext>
            </a:extLst>
          </p:cNvPr>
          <p:cNvCxnSpPr/>
          <p:nvPr/>
        </p:nvCxnSpPr>
        <p:spPr>
          <a:xfrm flipH="1">
            <a:off x="3466483" y="5160208"/>
            <a:ext cx="1391478" cy="702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E366D65-3774-4091-9902-720F1530C4D9}"/>
              </a:ext>
            </a:extLst>
          </p:cNvPr>
          <p:cNvSpPr txBox="1"/>
          <p:nvPr/>
        </p:nvSpPr>
        <p:spPr>
          <a:xfrm>
            <a:off x="9409042" y="2412760"/>
            <a:ext cx="186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(o) Vinho verde</a:t>
            </a:r>
            <a:endParaRPr lang="it-IT" b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680AD4D-F56E-4E68-A9F9-34A3BC494585}"/>
              </a:ext>
            </a:extLst>
          </p:cNvPr>
          <p:cNvSpPr txBox="1"/>
          <p:nvPr/>
        </p:nvSpPr>
        <p:spPr>
          <a:xfrm>
            <a:off x="9369286" y="4837043"/>
            <a:ext cx="1786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(os) chouriços</a:t>
            </a:r>
            <a:endParaRPr lang="it-IT" b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5420127-18CC-41E9-9FBB-699D1EFCAA53}"/>
              </a:ext>
            </a:extLst>
          </p:cNvPr>
          <p:cNvSpPr txBox="1"/>
          <p:nvPr/>
        </p:nvSpPr>
        <p:spPr>
          <a:xfrm>
            <a:off x="8017565" y="5539409"/>
            <a:ext cx="1934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(o) Queijo da Serra da Estrela</a:t>
            </a:r>
            <a:endParaRPr lang="it-IT" b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D0B451E-C45B-49A0-9B4D-5858BA6C3E2A}"/>
              </a:ext>
            </a:extLst>
          </p:cNvPr>
          <p:cNvSpPr txBox="1"/>
          <p:nvPr/>
        </p:nvSpPr>
        <p:spPr>
          <a:xfrm>
            <a:off x="2863003" y="5977426"/>
            <a:ext cx="163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(as) sardinhas</a:t>
            </a:r>
            <a:endParaRPr lang="it-IT" b="1" dirty="0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EA5FE7E7-A77F-45C8-AB47-12C3824BF8D9}"/>
              </a:ext>
            </a:extLst>
          </p:cNvPr>
          <p:cNvCxnSpPr/>
          <p:nvPr/>
        </p:nvCxnSpPr>
        <p:spPr>
          <a:xfrm>
            <a:off x="7712765" y="3723861"/>
            <a:ext cx="1497496" cy="153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61BF482-8BBF-49F1-BDF0-EEE16C491AF9}"/>
              </a:ext>
            </a:extLst>
          </p:cNvPr>
          <p:cNvSpPr txBox="1"/>
          <p:nvPr/>
        </p:nvSpPr>
        <p:spPr>
          <a:xfrm>
            <a:off x="9409042" y="3723861"/>
            <a:ext cx="21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(o) Caldo verde</a:t>
            </a:r>
            <a:endParaRPr lang="it-IT" b="1" dirty="0"/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AF4356ED-5D96-43ED-AF95-D470AC91ED8D}"/>
              </a:ext>
            </a:extLst>
          </p:cNvPr>
          <p:cNvCxnSpPr/>
          <p:nvPr/>
        </p:nvCxnSpPr>
        <p:spPr>
          <a:xfrm flipV="1">
            <a:off x="7076662" y="2173357"/>
            <a:ext cx="940903" cy="1255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0D32E87-4985-4530-AB0A-EF2B3C6C7824}"/>
              </a:ext>
            </a:extLst>
          </p:cNvPr>
          <p:cNvSpPr txBox="1"/>
          <p:nvPr/>
        </p:nvSpPr>
        <p:spPr>
          <a:xfrm>
            <a:off x="8097079" y="1895925"/>
            <a:ext cx="245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(a) Francesinha</a:t>
            </a:r>
            <a:endParaRPr lang="it-IT" b="1" dirty="0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1FE880F9-B1BA-45C3-AB96-B1F0F53427FF}"/>
              </a:ext>
            </a:extLst>
          </p:cNvPr>
          <p:cNvCxnSpPr>
            <a:cxnSpLocks/>
          </p:cNvCxnSpPr>
          <p:nvPr/>
        </p:nvCxnSpPr>
        <p:spPr>
          <a:xfrm>
            <a:off x="5311686" y="4495088"/>
            <a:ext cx="904658" cy="1241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2DEC82B-9748-45D3-9015-E511856B4B19}"/>
              </a:ext>
            </a:extLst>
          </p:cNvPr>
          <p:cNvSpPr txBox="1"/>
          <p:nvPr/>
        </p:nvSpPr>
        <p:spPr>
          <a:xfrm>
            <a:off x="5402085" y="5937453"/>
            <a:ext cx="1873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(o) Vinho Tinto</a:t>
            </a:r>
            <a:endParaRPr lang="it-IT" b="1" dirty="0"/>
          </a:p>
        </p:txBody>
      </p:sp>
      <p:pic>
        <p:nvPicPr>
          <p:cNvPr id="27" name="Francesinha">
            <a:hlinkClick r:id="" action="ppaction://media"/>
            <a:extLst>
              <a:ext uri="{FF2B5EF4-FFF2-40B4-BE49-F238E27FC236}">
                <a16:creationId xmlns:a16="http://schemas.microsoft.com/office/drawing/2014/main" id="{D0A72C52-537B-4031-A7FE-320CB38EC4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586" y="2055764"/>
            <a:ext cx="2061967" cy="36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4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5A56C0-04E6-4690-BA6F-513702931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Vamos praticar a pronúncia das siglas? 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1DC9A19-22A6-45C4-B279-202F6EAF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020" y="1999443"/>
            <a:ext cx="2790825" cy="16383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2EBF979-47B7-4AAE-8990-C15A305E6E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32" r="31522" b="27282"/>
          <a:stretch/>
        </p:blipFill>
        <p:spPr>
          <a:xfrm>
            <a:off x="8471091" y="3400413"/>
            <a:ext cx="2025841" cy="11524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7BDA8F6-1346-4BBB-958F-D7D0480CA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786" y="2105512"/>
            <a:ext cx="2268894" cy="11524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C1B4879-A028-4D88-8C17-F0F83E31E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4431" y="4842991"/>
            <a:ext cx="948212" cy="116307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743339F-2B77-415E-8EFC-DE233CC1CD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584" y="4670303"/>
            <a:ext cx="1597086" cy="159708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FA5E918-E5C9-439D-9A96-E9E14A7BEF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280" y="2082140"/>
            <a:ext cx="2590800" cy="1762125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0DFD8AB7-9FC2-47F6-9B8A-6B589447D86B}"/>
              </a:ext>
            </a:extLst>
          </p:cNvPr>
          <p:cNvCxnSpPr>
            <a:cxnSpLocks/>
          </p:cNvCxnSpPr>
          <p:nvPr/>
        </p:nvCxnSpPr>
        <p:spPr>
          <a:xfrm flipH="1">
            <a:off x="1318127" y="3601802"/>
            <a:ext cx="368967" cy="4564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4288BF4-DD9C-4C4C-AF51-8C72A7497278}"/>
              </a:ext>
            </a:extLst>
          </p:cNvPr>
          <p:cNvSpPr txBox="1"/>
          <p:nvPr/>
        </p:nvSpPr>
        <p:spPr>
          <a:xfrm>
            <a:off x="568986" y="4091203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B.I= </a:t>
            </a:r>
            <a:r>
              <a:rPr lang="pt-PT" sz="1600" dirty="0"/>
              <a:t>Bilhete de identidade</a:t>
            </a:r>
            <a:endParaRPr lang="it-IT" sz="1600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45AD5B0-CBA2-4976-9EB7-08CA91D7CD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399" b="27136"/>
          <a:stretch/>
        </p:blipFill>
        <p:spPr>
          <a:xfrm>
            <a:off x="4161320" y="3844264"/>
            <a:ext cx="2590800" cy="99872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55573BD-5DBC-4C72-8788-A1B8912368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9910" y="4847581"/>
            <a:ext cx="2701054" cy="135052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07A922A3-1E0C-4B69-B67A-67CF473042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0827" y="4343627"/>
            <a:ext cx="1904397" cy="152503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65F879E-36B2-495E-87FD-DEAC16F32C07}"/>
              </a:ext>
            </a:extLst>
          </p:cNvPr>
          <p:cNvSpPr txBox="1"/>
          <p:nvPr/>
        </p:nvSpPr>
        <p:spPr>
          <a:xfrm>
            <a:off x="330279" y="6386731"/>
            <a:ext cx="64218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Nota: </a:t>
            </a:r>
            <a:r>
              <a:rPr lang="pt-PT" dirty="0"/>
              <a:t>O B.I foi substituído recentemente pelo cartão de cidadão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11178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8F1F5C-FD40-4A0E-B27F-0600162B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Expressão idiomática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5C8F9F-BC4D-4694-B567-0265186E7999}"/>
              </a:ext>
            </a:extLst>
          </p:cNvPr>
          <p:cNvSpPr txBox="1"/>
          <p:nvPr/>
        </p:nvSpPr>
        <p:spPr>
          <a:xfrm>
            <a:off x="1680376" y="2920896"/>
            <a:ext cx="4415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b="1" dirty="0"/>
              <a:t>(ITA) “</a:t>
            </a:r>
            <a:r>
              <a:rPr lang="it-IT" b="0" i="1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essere buono/a come il granturco/ mais</a:t>
            </a:r>
            <a:r>
              <a:rPr lang="pt-PT" b="1" dirty="0"/>
              <a:t>”</a:t>
            </a:r>
          </a:p>
          <a:p>
            <a:pPr algn="just"/>
            <a:endParaRPr lang="pt-PT" dirty="0"/>
          </a:p>
          <a:p>
            <a:pPr algn="just"/>
            <a:r>
              <a:rPr lang="it-IT" dirty="0">
                <a:solidFill>
                  <a:srgbClr val="1D1E1E"/>
                </a:solidFill>
                <a:latin typeface="Source Sans Pro" panose="020B0503030403020204" pitchFamily="34" charset="0"/>
              </a:rPr>
              <a:t>U</a:t>
            </a:r>
            <a:r>
              <a:rPr lang="it-IT" b="0" i="0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sato per dire che qualcuno è sexy/bellissimo. Per alcune persone non è un’espressione molto elegante.</a:t>
            </a:r>
            <a:endParaRPr lang="it-IT" u="sng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0455C66-926F-4D02-9955-436BF2774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271" y="649415"/>
            <a:ext cx="5559170" cy="555917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0192295-25AF-4578-B39A-0E1A63F1119F}"/>
              </a:ext>
            </a:extLst>
          </p:cNvPr>
          <p:cNvSpPr txBox="1"/>
          <p:nvPr/>
        </p:nvSpPr>
        <p:spPr>
          <a:xfrm>
            <a:off x="2266121" y="21854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Ser bom/boa como o milho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3830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C668DD-F0C5-4033-86EF-79C633ED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pt-PT" dirty="0"/>
            </a:br>
            <a:r>
              <a:rPr lang="pt-PT" dirty="0"/>
              <a:t>No aeroporto </a:t>
            </a:r>
            <a:r>
              <a:rPr lang="it-IT" b="0" i="0" dirty="0">
                <a:solidFill>
                  <a:srgbClr val="E8E7E3"/>
                </a:solidFill>
                <a:effectLst/>
                <a:latin typeface="apple color emoji"/>
              </a:rPr>
              <a:t>✈️</a:t>
            </a:r>
            <a:r>
              <a:rPr lang="pt-PT" dirty="0"/>
              <a:t> 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645E5A1-E7DE-4394-9950-2C0AF1824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t="36792" r="47267" b="45237"/>
          <a:stretch/>
        </p:blipFill>
        <p:spPr>
          <a:xfrm>
            <a:off x="805187" y="2006357"/>
            <a:ext cx="5239301" cy="311428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68B6489-B5E4-4523-BE2A-5AD623A1B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50" y="5120641"/>
            <a:ext cx="719390" cy="71939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02493FA-E39B-4FA2-A61F-F85DF5D9C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55364" r="47980" b="14234"/>
          <a:stretch/>
        </p:blipFill>
        <p:spPr>
          <a:xfrm>
            <a:off x="6147513" y="374928"/>
            <a:ext cx="5550647" cy="576301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89E9D7D-F0A4-4517-A099-BC0839B84386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52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8415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86D402-A5B4-4F78-BCFA-3E6081FEA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Os possessivos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780307-1FD4-4D15-B4AB-1B77E8AEF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549" y="1973084"/>
            <a:ext cx="9183756" cy="417792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0C5CDB-9C11-4D76-963F-E2EA57B20B48}"/>
              </a:ext>
            </a:extLst>
          </p:cNvPr>
          <p:cNvSpPr txBox="1"/>
          <p:nvPr/>
        </p:nvSpPr>
        <p:spPr>
          <a:xfrm>
            <a:off x="330280" y="6386731"/>
            <a:ext cx="385740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Gramática Ativa 1 – página 82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3260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B45812B-828B-4879-BAE9-1CAA8E4D4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25" y="359613"/>
            <a:ext cx="5758004" cy="579421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7B1CC4E-4566-4765-BC48-44EE17CAC016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48 – unidade 5</a:t>
            </a:r>
            <a:endParaRPr lang="it-IT" dirty="0"/>
          </a:p>
        </p:txBody>
      </p:sp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FDB712DF-BE07-402C-A075-289186448D42}"/>
              </a:ext>
            </a:extLst>
          </p:cNvPr>
          <p:cNvSpPr/>
          <p:nvPr/>
        </p:nvSpPr>
        <p:spPr>
          <a:xfrm>
            <a:off x="485239" y="1339180"/>
            <a:ext cx="351117" cy="33726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Parentesi graffa aperta 6">
            <a:extLst>
              <a:ext uri="{FF2B5EF4-FFF2-40B4-BE49-F238E27FC236}">
                <a16:creationId xmlns:a16="http://schemas.microsoft.com/office/drawing/2014/main" id="{E2F4613C-6B7B-4FF2-90C3-BDDDD2EFFC40}"/>
              </a:ext>
            </a:extLst>
          </p:cNvPr>
          <p:cNvSpPr/>
          <p:nvPr/>
        </p:nvSpPr>
        <p:spPr>
          <a:xfrm>
            <a:off x="473276" y="1732590"/>
            <a:ext cx="351117" cy="7219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Parentesi graffa aperta 7">
            <a:extLst>
              <a:ext uri="{FF2B5EF4-FFF2-40B4-BE49-F238E27FC236}">
                <a16:creationId xmlns:a16="http://schemas.microsoft.com/office/drawing/2014/main" id="{0B7F3229-D98A-449D-BB2E-4968107D34E3}"/>
              </a:ext>
            </a:extLst>
          </p:cNvPr>
          <p:cNvSpPr/>
          <p:nvPr/>
        </p:nvSpPr>
        <p:spPr>
          <a:xfrm>
            <a:off x="485238" y="2460991"/>
            <a:ext cx="351117" cy="7219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Parentesi graffa aperta 8">
            <a:extLst>
              <a:ext uri="{FF2B5EF4-FFF2-40B4-BE49-F238E27FC236}">
                <a16:creationId xmlns:a16="http://schemas.microsoft.com/office/drawing/2014/main" id="{7E88F63D-0F5E-4C7A-9EE0-F49E8D6AF595}"/>
              </a:ext>
            </a:extLst>
          </p:cNvPr>
          <p:cNvSpPr/>
          <p:nvPr/>
        </p:nvSpPr>
        <p:spPr>
          <a:xfrm>
            <a:off x="432637" y="3176523"/>
            <a:ext cx="351117" cy="337267"/>
          </a:xfrm>
          <a:prstGeom prst="leftBrace">
            <a:avLst>
              <a:gd name="adj1" fmla="val 2405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Parentesi graffa aperta 9">
            <a:extLst>
              <a:ext uri="{FF2B5EF4-FFF2-40B4-BE49-F238E27FC236}">
                <a16:creationId xmlns:a16="http://schemas.microsoft.com/office/drawing/2014/main" id="{52835AC3-A937-4F7C-8455-47ED84594B80}"/>
              </a:ext>
            </a:extLst>
          </p:cNvPr>
          <p:cNvSpPr/>
          <p:nvPr/>
        </p:nvSpPr>
        <p:spPr>
          <a:xfrm>
            <a:off x="470753" y="3513790"/>
            <a:ext cx="351117" cy="33726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Parentesi graffa aperta 10">
            <a:extLst>
              <a:ext uri="{FF2B5EF4-FFF2-40B4-BE49-F238E27FC236}">
                <a16:creationId xmlns:a16="http://schemas.microsoft.com/office/drawing/2014/main" id="{7C726A16-B8EB-4B4F-B00F-2B9C403FEFA5}"/>
              </a:ext>
            </a:extLst>
          </p:cNvPr>
          <p:cNvSpPr/>
          <p:nvPr/>
        </p:nvSpPr>
        <p:spPr>
          <a:xfrm>
            <a:off x="473275" y="3851540"/>
            <a:ext cx="351117" cy="7219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3C789EA4-EF11-4DA0-8276-8C67FEA1F53A}"/>
              </a:ext>
            </a:extLst>
          </p:cNvPr>
          <p:cNvCxnSpPr/>
          <p:nvPr/>
        </p:nvCxnSpPr>
        <p:spPr>
          <a:xfrm flipV="1">
            <a:off x="625738" y="3042358"/>
            <a:ext cx="6109123" cy="758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B0BC7A3-28C2-4523-B647-997CEEC8BD7D}"/>
              </a:ext>
            </a:extLst>
          </p:cNvPr>
          <p:cNvSpPr txBox="1"/>
          <p:nvPr/>
        </p:nvSpPr>
        <p:spPr>
          <a:xfrm>
            <a:off x="1972377" y="1339180"/>
            <a:ext cx="10866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1° </a:t>
            </a:r>
            <a:r>
              <a:rPr lang="it-IT" b="1" dirty="0" err="1"/>
              <a:t>sing</a:t>
            </a:r>
            <a:r>
              <a:rPr lang="it-IT" b="1" dirty="0"/>
              <a:t>.</a:t>
            </a:r>
          </a:p>
          <a:p>
            <a:r>
              <a:rPr lang="it-IT" b="1" dirty="0"/>
              <a:t>2° </a:t>
            </a:r>
            <a:r>
              <a:rPr lang="it-IT" b="1" dirty="0" err="1"/>
              <a:t>sing</a:t>
            </a:r>
            <a:r>
              <a:rPr lang="it-IT" b="1" dirty="0"/>
              <a:t>.</a:t>
            </a:r>
          </a:p>
          <a:p>
            <a:endParaRPr lang="it-IT" b="1" dirty="0"/>
          </a:p>
          <a:p>
            <a:endParaRPr lang="it-IT" b="1" dirty="0"/>
          </a:p>
          <a:p>
            <a:r>
              <a:rPr lang="it-IT" b="1" dirty="0"/>
              <a:t>3° </a:t>
            </a:r>
            <a:r>
              <a:rPr lang="it-IT" b="1" dirty="0" err="1"/>
              <a:t>sing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b="1" dirty="0"/>
              <a:t>1° </a:t>
            </a:r>
            <a:r>
              <a:rPr lang="it-IT" b="1" dirty="0" err="1"/>
              <a:t>p</a:t>
            </a:r>
            <a:r>
              <a:rPr lang="it-IT" b="1" dirty="0" err="1">
                <a:latin typeface="Abadi" panose="020B0604020202020204" pitchFamily="34" charset="0"/>
              </a:rPr>
              <a:t>l</a:t>
            </a:r>
            <a:r>
              <a:rPr lang="it-IT" b="1" dirty="0"/>
              <a:t>.</a:t>
            </a:r>
          </a:p>
          <a:p>
            <a:endParaRPr lang="it-IT" b="1" dirty="0"/>
          </a:p>
          <a:p>
            <a:r>
              <a:rPr lang="it-IT" b="1" dirty="0"/>
              <a:t>2° </a:t>
            </a:r>
            <a:r>
              <a:rPr lang="it-IT" b="1" dirty="0" err="1"/>
              <a:t>p</a:t>
            </a:r>
            <a:r>
              <a:rPr lang="it-IT" b="1" dirty="0" err="1">
                <a:latin typeface="Abadi" panose="020B0604020202020204" pitchFamily="34" charset="0"/>
              </a:rPr>
              <a:t>l</a:t>
            </a:r>
            <a:r>
              <a:rPr lang="it-IT" b="1" dirty="0"/>
              <a:t>.</a:t>
            </a:r>
          </a:p>
          <a:p>
            <a:endParaRPr lang="it-IT" b="1" dirty="0"/>
          </a:p>
          <a:p>
            <a:r>
              <a:rPr lang="it-IT" b="1" dirty="0"/>
              <a:t>3° </a:t>
            </a:r>
            <a:r>
              <a:rPr lang="it-IT" b="1" dirty="0" err="1"/>
              <a:t>p</a:t>
            </a:r>
            <a:r>
              <a:rPr lang="it-IT" b="1" dirty="0" err="1">
                <a:latin typeface="Abadi" panose="020B0604020202020204" pitchFamily="34" charset="0"/>
              </a:rPr>
              <a:t>l</a:t>
            </a:r>
            <a:r>
              <a:rPr lang="it-IT" b="1" dirty="0"/>
              <a:t>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EFD465A-FFA6-4526-A68B-EFD5A1A64760}"/>
              </a:ext>
            </a:extLst>
          </p:cNvPr>
          <p:cNvSpPr/>
          <p:nvPr/>
        </p:nvSpPr>
        <p:spPr>
          <a:xfrm>
            <a:off x="2849218" y="1650142"/>
            <a:ext cx="3352800" cy="7780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FC73C4E-A75D-4596-ADE3-788AE348400A}"/>
              </a:ext>
            </a:extLst>
          </p:cNvPr>
          <p:cNvCxnSpPr>
            <a:cxnSpLocks/>
          </p:cNvCxnSpPr>
          <p:nvPr/>
        </p:nvCxnSpPr>
        <p:spPr>
          <a:xfrm>
            <a:off x="6228522" y="1801723"/>
            <a:ext cx="2001078" cy="2374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8990F09-636A-4FD0-9E00-E4C6EEFB166E}"/>
              </a:ext>
            </a:extLst>
          </p:cNvPr>
          <p:cNvSpPr txBox="1"/>
          <p:nvPr/>
        </p:nvSpPr>
        <p:spPr>
          <a:xfrm>
            <a:off x="8402401" y="1716022"/>
            <a:ext cx="2888974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Atenção! </a:t>
            </a:r>
            <a:r>
              <a:rPr lang="pt-PT" dirty="0"/>
              <a:t>Vai depender do tipo de tratamento</a:t>
            </a: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2CCECC6-84AE-461F-8826-461023719544}"/>
              </a:ext>
            </a:extLst>
          </p:cNvPr>
          <p:cNvSpPr txBox="1"/>
          <p:nvPr/>
        </p:nvSpPr>
        <p:spPr>
          <a:xfrm>
            <a:off x="7151625" y="2655462"/>
            <a:ext cx="45886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u="sng" dirty="0"/>
              <a:t>Exemplos:</a:t>
            </a:r>
          </a:p>
          <a:p>
            <a:endParaRPr lang="pt-PT" b="1" u="sng" dirty="0"/>
          </a:p>
          <a:p>
            <a:r>
              <a:rPr lang="pt-PT" dirty="0"/>
              <a:t>O </a:t>
            </a:r>
            <a:r>
              <a:rPr lang="pt-PT" b="1" dirty="0"/>
              <a:t>meu </a:t>
            </a:r>
            <a:r>
              <a:rPr lang="pt-PT" dirty="0"/>
              <a:t>irmão chama-se João</a:t>
            </a:r>
          </a:p>
          <a:p>
            <a:r>
              <a:rPr lang="pt-PT" dirty="0"/>
              <a:t>A </a:t>
            </a:r>
            <a:r>
              <a:rPr lang="pt-PT" b="1" dirty="0"/>
              <a:t>minha</a:t>
            </a:r>
            <a:r>
              <a:rPr lang="pt-PT" dirty="0"/>
              <a:t> amiga Maria é muito bonita</a:t>
            </a:r>
          </a:p>
          <a:p>
            <a:r>
              <a:rPr lang="pt-PT" dirty="0"/>
              <a:t>O </a:t>
            </a:r>
            <a:r>
              <a:rPr lang="pt-PT" b="1" dirty="0"/>
              <a:t>teu</a:t>
            </a:r>
            <a:r>
              <a:rPr lang="pt-PT" dirty="0"/>
              <a:t> casaco é amarelo</a:t>
            </a:r>
          </a:p>
          <a:p>
            <a:r>
              <a:rPr lang="pt-PT" dirty="0"/>
              <a:t>A </a:t>
            </a:r>
            <a:r>
              <a:rPr lang="pt-PT" b="1" dirty="0"/>
              <a:t>tua</a:t>
            </a:r>
            <a:r>
              <a:rPr lang="pt-PT" dirty="0"/>
              <a:t> vida não te chega (expressão</a:t>
            </a:r>
          </a:p>
          <a:p>
            <a:r>
              <a:rPr lang="pt-PT" dirty="0"/>
              <a:t>O </a:t>
            </a:r>
            <a:r>
              <a:rPr lang="pt-PT" b="1" dirty="0"/>
              <a:t>seu</a:t>
            </a:r>
            <a:r>
              <a:rPr lang="pt-PT" dirty="0"/>
              <a:t> perfume é muito cheiroso</a:t>
            </a:r>
          </a:p>
          <a:p>
            <a:r>
              <a:rPr lang="pt-PT" dirty="0"/>
              <a:t>A </a:t>
            </a:r>
            <a:r>
              <a:rPr lang="pt-PT" b="1" dirty="0"/>
              <a:t>sua</a:t>
            </a:r>
            <a:r>
              <a:rPr lang="pt-PT" dirty="0"/>
              <a:t> bondade é conhecida por todos</a:t>
            </a:r>
          </a:p>
          <a:p>
            <a:r>
              <a:rPr lang="pt-PT" dirty="0"/>
              <a:t>O livro que está encima da mesa é </a:t>
            </a:r>
            <a:r>
              <a:rPr lang="pt-PT" b="1" dirty="0"/>
              <a:t>dele/dela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641AA23-B359-4631-BBEA-E31309B28A04}"/>
              </a:ext>
            </a:extLst>
          </p:cNvPr>
          <p:cNvSpPr txBox="1"/>
          <p:nvPr/>
        </p:nvSpPr>
        <p:spPr>
          <a:xfrm>
            <a:off x="7151625" y="5240785"/>
            <a:ext cx="445727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Importante: </a:t>
            </a:r>
            <a:r>
              <a:rPr lang="pt-PT" dirty="0"/>
              <a:t>no português europeu é obrigatório o uso do artigo antes do possessivo se for acompanhado de um nome.</a:t>
            </a:r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F6BA18F-FEB5-4191-AF46-0C94CEA680D8}"/>
              </a:ext>
            </a:extLst>
          </p:cNvPr>
          <p:cNvSpPr txBox="1"/>
          <p:nvPr/>
        </p:nvSpPr>
        <p:spPr>
          <a:xfrm>
            <a:off x="8402401" y="1238247"/>
            <a:ext cx="3073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/>
              <a:t>Para saber mais!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703510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829</TotalTime>
  <Words>1437</Words>
  <Application>Microsoft Office PowerPoint</Application>
  <PresentationFormat>Widescreen</PresentationFormat>
  <Paragraphs>181</Paragraphs>
  <Slides>30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3" baseType="lpstr">
      <vt:lpstr>Abadi</vt:lpstr>
      <vt:lpstr>apple color emoji</vt:lpstr>
      <vt:lpstr>Arial</vt:lpstr>
      <vt:lpstr>Baskerville Old Face</vt:lpstr>
      <vt:lpstr>Calibri</vt:lpstr>
      <vt:lpstr>Calibri Light</vt:lpstr>
      <vt:lpstr>Cambria Math</vt:lpstr>
      <vt:lpstr>Lato</vt:lpstr>
      <vt:lpstr>Muli</vt:lpstr>
      <vt:lpstr>Roboto</vt:lpstr>
      <vt:lpstr>Source Sans Pro</vt:lpstr>
      <vt:lpstr>Wingdings</vt:lpstr>
      <vt:lpstr>Retrospettivo</vt:lpstr>
      <vt:lpstr>LINGUA E TRADUZIONE PORTOGHESE I</vt:lpstr>
      <vt:lpstr>Sumário da aula n°19 e n°20</vt:lpstr>
      <vt:lpstr>Palavras que os portugueses estão sempre a dizer…</vt:lpstr>
      <vt:lpstr>O que (é que) tem na mesa?</vt:lpstr>
      <vt:lpstr>Vamos praticar a pronúncia das siglas? </vt:lpstr>
      <vt:lpstr>Expressão idiomática</vt:lpstr>
      <vt:lpstr> No aeroporto ✈️ </vt:lpstr>
      <vt:lpstr>Os possessivos</vt:lpstr>
      <vt:lpstr>Presentazione standard di PowerPoint</vt:lpstr>
      <vt:lpstr>Presentazione standard di PowerPoint</vt:lpstr>
      <vt:lpstr>“o seu telemóvel” ≠ “o telemóvel dele”</vt:lpstr>
      <vt:lpstr>Presentazione standard di PowerPoint</vt:lpstr>
      <vt:lpstr>Presentazione standard di PowerPoint</vt:lpstr>
      <vt:lpstr>Presentazione standard di PowerPoint</vt:lpstr>
      <vt:lpstr>Demonstrativos invariáveis  Isto, Isso, Aquilo</vt:lpstr>
      <vt:lpstr>Advérbios de lugar Aqui, Aí, Ali</vt:lpstr>
      <vt:lpstr>Presentazione standard di PowerPoint</vt:lpstr>
      <vt:lpstr>Exercícios</vt:lpstr>
      <vt:lpstr>Presente do indicativo, verbos regulares em –ar, -er, -ir</vt:lpstr>
      <vt:lpstr>Presente do indicativo, verbos regulares em -ir</vt:lpstr>
      <vt:lpstr>Presente do indicativo, verbos regulares em -ir</vt:lpstr>
      <vt:lpstr>Presentazione standard di PowerPoint</vt:lpstr>
      <vt:lpstr>Verbo curtir (-ir)</vt:lpstr>
      <vt:lpstr>Presentazione standard di PowerPoint</vt:lpstr>
      <vt:lpstr>Os sons do X</vt:lpstr>
      <vt:lpstr>Os sons do X</vt:lpstr>
      <vt:lpstr>Com ou sem acento? </vt:lpstr>
      <vt:lpstr>Ditado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LEMOS DOS REIS NANCY</dc:creator>
  <cp:lastModifiedBy>LEMOS DOS REIS NANCY</cp:lastModifiedBy>
  <cp:revision>15</cp:revision>
  <dcterms:created xsi:type="dcterms:W3CDTF">2021-12-06T20:44:41Z</dcterms:created>
  <dcterms:modified xsi:type="dcterms:W3CDTF">2021-12-13T08:48:51Z</dcterms:modified>
</cp:coreProperties>
</file>