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7" r:id="rId2"/>
    <p:sldId id="346" r:id="rId3"/>
    <p:sldId id="347" r:id="rId4"/>
    <p:sldId id="311" r:id="rId5"/>
    <p:sldId id="312" r:id="rId6"/>
    <p:sldId id="349" r:id="rId7"/>
    <p:sldId id="348" r:id="rId8"/>
    <p:sldId id="314" r:id="rId9"/>
    <p:sldId id="315" r:id="rId10"/>
    <p:sldId id="316" r:id="rId11"/>
    <p:sldId id="350" r:id="rId12"/>
    <p:sldId id="317" r:id="rId13"/>
    <p:sldId id="319" r:id="rId14"/>
    <p:sldId id="321" r:id="rId15"/>
    <p:sldId id="323" r:id="rId16"/>
    <p:sldId id="324" r:id="rId17"/>
    <p:sldId id="325" r:id="rId18"/>
    <p:sldId id="326" r:id="rId19"/>
    <p:sldId id="328" r:id="rId20"/>
    <p:sldId id="329" r:id="rId21"/>
    <p:sldId id="330" r:id="rId22"/>
    <p:sldId id="331" r:id="rId23"/>
    <p:sldId id="351" r:id="rId24"/>
    <p:sldId id="352" r:id="rId25"/>
    <p:sldId id="353" r:id="rId26"/>
    <p:sldId id="354" r:id="rId27"/>
    <p:sldId id="355" r:id="rId28"/>
    <p:sldId id="356" r:id="rId29"/>
    <p:sldId id="332" r:id="rId30"/>
    <p:sldId id="333" r:id="rId31"/>
    <p:sldId id="334" r:id="rId32"/>
    <p:sldId id="335" r:id="rId33"/>
    <p:sldId id="336"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56071FC-BA20-4164-8D31-CBE3EBB01914}">
          <p14:sldIdLst>
            <p14:sldId id="257"/>
            <p14:sldId id="346"/>
            <p14:sldId id="347"/>
            <p14:sldId id="311"/>
            <p14:sldId id="312"/>
            <p14:sldId id="349"/>
            <p14:sldId id="348"/>
            <p14:sldId id="314"/>
            <p14:sldId id="315"/>
            <p14:sldId id="316"/>
            <p14:sldId id="350"/>
            <p14:sldId id="317"/>
            <p14:sldId id="319"/>
            <p14:sldId id="321"/>
            <p14:sldId id="323"/>
            <p14:sldId id="324"/>
            <p14:sldId id="325"/>
            <p14:sldId id="326"/>
            <p14:sldId id="328"/>
            <p14:sldId id="329"/>
            <p14:sldId id="330"/>
            <p14:sldId id="331"/>
            <p14:sldId id="351"/>
            <p14:sldId id="352"/>
            <p14:sldId id="353"/>
            <p14:sldId id="354"/>
            <p14:sldId id="355"/>
            <p14:sldId id="356"/>
            <p14:sldId id="332"/>
            <p14:sldId id="333"/>
            <p14:sldId id="334"/>
            <p14:sldId id="335"/>
            <p14:sldId id="336"/>
          </p14:sldIdLst>
        </p14:section>
      </p14:sectionLst>
    </p:ext>
    <p:ext uri="{EFAFB233-063F-42B5-8137-9DF3F51BA10A}">
      <p15:sldGuideLst xmlns:p15="http://schemas.microsoft.com/office/powerpoint/2012/main" xmlns="">
        <p15:guide id="1" pos="3408" userDrawn="1">
          <p15:clr>
            <a:srgbClr val="A4A3A4"/>
          </p15:clr>
        </p15:guide>
        <p15:guide id="2" orient="horz" pos="2784" userDrawn="1">
          <p15:clr>
            <a:srgbClr val="A4A3A4"/>
          </p15:clr>
        </p15:guide>
        <p15:guide id="3" orient="horz" pos="480" userDrawn="1">
          <p15:clr>
            <a:srgbClr val="A4A3A4"/>
          </p15:clr>
        </p15:guide>
        <p15:guide id="4" orient="horz" pos="1968" userDrawn="1">
          <p15:clr>
            <a:srgbClr val="A4A3A4"/>
          </p15:clr>
        </p15:guide>
        <p15:guide id="5" orient="horz" pos="1200" userDrawn="1">
          <p15:clr>
            <a:srgbClr val="A4A3A4"/>
          </p15:clr>
        </p15:guide>
        <p15:guide id="6" orient="horz" pos="1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1A23"/>
    <a:srgbClr val="FFB600"/>
    <a:srgbClr val="E2DFCA"/>
    <a:srgbClr val="625D9C"/>
    <a:srgbClr val="F4F2EC"/>
    <a:srgbClr val="000000"/>
    <a:srgbClr val="7564A0"/>
    <a:srgbClr val="373A36"/>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1" autoAdjust="0"/>
    <p:restoredTop sz="94820" autoAdjust="0"/>
  </p:normalViewPr>
  <p:slideViewPr>
    <p:cSldViewPr snapToGrid="0">
      <p:cViewPr>
        <p:scale>
          <a:sx n="77" d="100"/>
          <a:sy n="77" d="100"/>
        </p:scale>
        <p:origin x="-900" y="-42"/>
      </p:cViewPr>
      <p:guideLst>
        <p:guide orient="horz" pos="2784"/>
        <p:guide orient="horz" pos="480"/>
        <p:guide orient="horz" pos="1968"/>
        <p:guide orient="horz" pos="1200"/>
        <p:guide orient="horz" pos="1688"/>
        <p:guide pos="3408"/>
      </p:guideLst>
    </p:cSldViewPr>
  </p:slideViewPr>
  <p:outlineViewPr>
    <p:cViewPr>
      <p:scale>
        <a:sx n="33" d="100"/>
        <a:sy n="33" d="100"/>
      </p:scale>
      <p:origin x="0" y="-14411"/>
    </p:cViewPr>
  </p:outlineViewPr>
  <p:notesTextViewPr>
    <p:cViewPr>
      <p:scale>
        <a:sx n="3" d="2"/>
        <a:sy n="3" d="2"/>
      </p:scale>
      <p:origin x="0" y="0"/>
    </p:cViewPr>
  </p:notesTextViewPr>
  <p:sorterViewPr>
    <p:cViewPr varScale="1">
      <p:scale>
        <a:sx n="100" d="100"/>
        <a:sy n="100" d="100"/>
      </p:scale>
      <p:origin x="0" y="-3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12/14/2021</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‹N›</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12/14/2021</a:t>
            </a:fld>
            <a:endParaRPr lang="en-US" dirty="0"/>
          </a:p>
        </p:txBody>
      </p:sp>
      <p:sp>
        <p:nvSpPr>
          <p:cNvPr id="4" name="Slide Image Placeholder 3"/>
          <p:cNvSpPr>
            <a:spLocks noGrp="1" noRot="1" noChangeAspect="1"/>
          </p:cNvSpPr>
          <p:nvPr>
            <p:ph type="sldImg" idx="2"/>
          </p:nvPr>
        </p:nvSpPr>
        <p:spPr>
          <a:xfrm>
            <a:off x="1428750" y="1154113"/>
            <a:ext cx="41529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‹N›</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5BA2123-15A4-4EDC-9B0C-636790776651}"/>
              </a:ext>
            </a:extLst>
          </p:cNvPr>
          <p:cNvPicPr>
            <a:picLocks noChangeAspect="1"/>
          </p:cNvPicPr>
          <p:nvPr userDrawn="1"/>
        </p:nvPicPr>
        <p:blipFill>
          <a:blip r:embed="rId2"/>
          <a:stretch>
            <a:fillRect/>
          </a:stretch>
        </p:blipFill>
        <p:spPr>
          <a:xfrm>
            <a:off x="331767" y="334126"/>
            <a:ext cx="969348" cy="963251"/>
          </a:xfrm>
          <a:prstGeom prst="rect">
            <a:avLst/>
          </a:prstGeom>
        </p:spPr>
      </p:pic>
      <p:grpSp>
        <p:nvGrpSpPr>
          <p:cNvPr id="20" name="Group 19"/>
          <p:cNvGrpSpPr/>
          <p:nvPr userDrawn="1"/>
        </p:nvGrpSpPr>
        <p:grpSpPr>
          <a:xfrm>
            <a:off x="331115" y="2099014"/>
            <a:ext cx="3863458" cy="3863458"/>
            <a:chOff x="331115" y="2099014"/>
            <a:chExt cx="3863458" cy="3863458"/>
          </a:xfrm>
        </p:grpSpPr>
        <p:sp>
          <p:nvSpPr>
            <p:cNvPr id="13" name="Rectangle 12">
              <a:extLst>
                <a:ext uri="{FF2B5EF4-FFF2-40B4-BE49-F238E27FC236}">
                  <a16:creationId xmlns:a16="http://schemas.microsoft.com/office/drawing/2014/main" xmlns=""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xmlns=""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6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EC86C884-D766-9149-B40E-B86A943DE6D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2"/>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pic>
        <p:nvPicPr>
          <p:cNvPr id="19" name="Picture 18">
            <a:extLst>
              <a:ext uri="{FF2B5EF4-FFF2-40B4-BE49-F238E27FC236}">
                <a16:creationId xmlns:a16="http://schemas.microsoft.com/office/drawing/2014/main" xmlns=""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2648364449"/>
      </p:ext>
    </p:extLst>
  </p:cSld>
  <p:clrMapOvr>
    <a:masterClrMapping/>
  </p:clrMapOvr>
  <p:extLst mod="1">
    <p:ext uri="{DCECCB84-F9BA-43D5-87BE-67443E8EF086}">
      <p15:sldGuideLst xmlns:p15="http://schemas.microsoft.com/office/powerpoint/2012/main" xmlns="">
        <p15:guide id="1" orient="horz" pos="9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6B34EB4C-63F0-4C66-8920-25F60DCD3E61}"/>
              </a:ext>
            </a:extLst>
          </p:cNvPr>
          <p:cNvPicPr/>
          <p:nvPr userDrawn="1"/>
        </p:nvPicPr>
        <p:blipFill>
          <a:blip r:embed="rId2"/>
          <a:stretch>
            <a:fillRect/>
          </a:stretch>
        </p:blipFill>
        <p:spPr>
          <a:xfrm>
            <a:off x="331115" y="325762"/>
            <a:ext cx="970000" cy="957597"/>
          </a:xfrm>
          <a:prstGeom prst="rect">
            <a:avLst/>
          </a:prstGeom>
        </p:spPr>
      </p:pic>
      <p:cxnSp>
        <p:nvCxnSpPr>
          <p:cNvPr id="9" name="Straight Connector 8">
            <a:extLst>
              <a:ext uri="{FF2B5EF4-FFF2-40B4-BE49-F238E27FC236}">
                <a16:creationId xmlns:a16="http://schemas.microsoft.com/office/drawing/2014/main" xmlns="" id="{EC86C884-D766-9149-B40E-B86A943DE6D1}"/>
              </a:ext>
            </a:extLst>
          </p:cNvPr>
          <p:cNvCxnSpPr>
            <a:cxnSpLocks/>
          </p:cNvCxnSpPr>
          <p:nvPr userDrawn="1"/>
        </p:nvCxnSpPr>
        <p:spPr>
          <a:xfrm>
            <a:off x="713232" y="4919472"/>
            <a:ext cx="253288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grpSp>
        <p:nvGrpSpPr>
          <p:cNvPr id="35" name="Group 34">
            <a:extLst>
              <a:ext uri="{FF2B5EF4-FFF2-40B4-BE49-F238E27FC236}">
                <a16:creationId xmlns:a16="http://schemas.microsoft.com/office/drawing/2014/main" xmlns="" id="{DCD42FAE-26E3-4DE5-BC8F-C630755CABB5}"/>
              </a:ext>
            </a:extLst>
          </p:cNvPr>
          <p:cNvGrpSpPr/>
          <p:nvPr userDrawn="1"/>
        </p:nvGrpSpPr>
        <p:grpSpPr>
          <a:xfrm>
            <a:off x="331115" y="2099014"/>
            <a:ext cx="3863458" cy="3863458"/>
            <a:chOff x="331115" y="2099014"/>
            <a:chExt cx="3863458" cy="3863458"/>
          </a:xfrm>
        </p:grpSpPr>
        <p:sp>
          <p:nvSpPr>
            <p:cNvPr id="36" name="Rectangle 35">
              <a:extLst>
                <a:ext uri="{FF2B5EF4-FFF2-40B4-BE49-F238E27FC236}">
                  <a16:creationId xmlns:a16="http://schemas.microsoft.com/office/drawing/2014/main" xmlns="" id="{BC05BDC1-9FD2-487F-96D3-99A60DFF2DF9}"/>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3B6C85AF-40BF-481F-B230-2EC2FE116ADE}"/>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xmlns="" id="{19C82988-802C-4FB8-98AD-D2FC0A223CD6}"/>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xmlns="" id="{50748757-6631-4B8F-B2B2-0A5D2A24C956}"/>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itle 1">
            <a:extLst>
              <a:ext uri="{FF2B5EF4-FFF2-40B4-BE49-F238E27FC236}">
                <a16:creationId xmlns:a16="http://schemas.microsoft.com/office/drawing/2014/main" xmlns="" id="{DB33C924-3FD6-46F3-8F4D-D93347665641}"/>
              </a:ext>
            </a:extLst>
          </p:cNvPr>
          <p:cNvSpPr>
            <a:spLocks noGrp="1"/>
          </p:cNvSpPr>
          <p:nvPr>
            <p:ph type="ctrTitle"/>
          </p:nvPr>
        </p:nvSpPr>
        <p:spPr>
          <a:xfrm>
            <a:off x="621792" y="3008376"/>
            <a:ext cx="2788920" cy="1289304"/>
          </a:xfrm>
        </p:spPr>
        <p:txBody>
          <a:bodyPr anchor="t">
            <a:noAutofit/>
          </a:bodyPr>
          <a:lstStyle>
            <a:lvl1pPr algn="l">
              <a:lnSpc>
                <a:spcPct val="100000"/>
              </a:lnSpc>
              <a:defRPr sz="2600" b="1">
                <a:solidFill>
                  <a:srgbClr val="FFB600"/>
                </a:solidFill>
              </a:defRPr>
            </a:lvl1pPr>
          </a:lstStyle>
          <a:p>
            <a:r>
              <a:rPr lang="en-US"/>
              <a:t>Click to edit Master title style</a:t>
            </a:r>
            <a:endParaRPr lang="en-US" dirty="0"/>
          </a:p>
        </p:txBody>
      </p:sp>
      <p:sp>
        <p:nvSpPr>
          <p:cNvPr id="41" name="Subtitle 2">
            <a:extLst>
              <a:ext uri="{FF2B5EF4-FFF2-40B4-BE49-F238E27FC236}">
                <a16:creationId xmlns:a16="http://schemas.microsoft.com/office/drawing/2014/main" xmlns="" id="{AFDF1C8C-EF32-4F80-8B3B-9EDA8D988F24}"/>
              </a:ext>
            </a:extLst>
          </p:cNvPr>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2" name="Text Placeholder 32">
            <a:extLst>
              <a:ext uri="{FF2B5EF4-FFF2-40B4-BE49-F238E27FC236}">
                <a16:creationId xmlns:a16="http://schemas.microsoft.com/office/drawing/2014/main" xmlns="" id="{88D52AD4-24DE-462D-AACA-5C2FA46AAB19}"/>
              </a:ext>
            </a:extLst>
          </p:cNvPr>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4" name="Straight Connector 13">
            <a:extLst>
              <a:ext uri="{FF2B5EF4-FFF2-40B4-BE49-F238E27FC236}">
                <a16:creationId xmlns:a16="http://schemas.microsoft.com/office/drawing/2014/main" xmlns="" id="{9D86DC85-02AF-42BC-85AD-A7AA80CB2076}"/>
              </a:ext>
            </a:extLst>
          </p:cNvPr>
          <p:cNvCxnSpPr>
            <a:cxnSpLocks/>
          </p:cNvCxnSpPr>
          <p:nvPr userDrawn="1"/>
        </p:nvCxnSpPr>
        <p:spPr>
          <a:xfrm>
            <a:off x="714711" y="4913464"/>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837024"/>
      </p:ext>
    </p:extLst>
  </p:cSld>
  <p:clrMapOvr>
    <a:masterClrMapping/>
  </p:clrMapOvr>
  <p:extLst mod="1">
    <p:ext uri="{DCECCB84-F9BA-43D5-87BE-67443E8EF086}">
      <p15:sldGuideLst xmlns:p15="http://schemas.microsoft.com/office/powerpoint/2012/main" xmlns="">
        <p15:guide id="1" orient="horz" pos="9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6975265"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7" y="1280160"/>
            <a:ext cx="6975265"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464801227"/>
      </p:ext>
    </p:extLst>
  </p:cSld>
  <p:clrMapOvr>
    <a:masterClrMapping/>
  </p:clrMapOvr>
  <p:extLst mod="1">
    <p:ext uri="{DCECCB84-F9BA-43D5-87BE-67443E8EF086}">
      <p15:sldGuideLst xmlns:p15="http://schemas.microsoft.com/office/powerpoint/2012/main" xmlns="">
        <p15:guide id="1" orient="horz" pos="3772" userDrawn="1">
          <p15:clr>
            <a:srgbClr val="FBAE40"/>
          </p15:clr>
        </p15:guide>
        <p15:guide id="2" orient="horz" pos="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column">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843657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a:solidFill>
            <a:srgbClr val="FFFFFF">
              <a:alpha val="34902"/>
            </a:srgb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Text Placeholder 5"/>
          <p:cNvSpPr>
            <a:spLocks noGrp="1"/>
          </p:cNvSpPr>
          <p:nvPr>
            <p:ph type="body" sz="quarter" idx="13" hasCustomPrompt="1"/>
          </p:nvPr>
        </p:nvSpPr>
        <p:spPr>
          <a:xfrm>
            <a:off x="4672119" y="1280160"/>
            <a:ext cx="4114800" cy="4707890"/>
          </a:xfrm>
        </p:spPr>
        <p:txBody>
          <a:bodyPr/>
          <a:lstStyle>
            <a:lvl1pPr rtl="0">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3"/>
          </p:nvPr>
        </p:nvSpPr>
        <p:spPr>
          <a:xfrm>
            <a:off x="1865851" y="6528816"/>
            <a:ext cx="5486400" cy="228600"/>
          </a:xfrm>
          <a:prstGeom prst="rect">
            <a:avLst/>
          </a:prstGeom>
          <a:solidFill>
            <a:srgbClr val="FFFFFF">
              <a:alpha val="34902"/>
            </a:srgbClr>
          </a:solidFill>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3"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2533597303"/>
      </p:ext>
    </p:extLst>
  </p:cSld>
  <p:clrMapOvr>
    <a:masterClrMapping/>
  </p:clrMapOvr>
  <p:extLst mod="1">
    <p:ext uri="{DCECCB84-F9BA-43D5-87BE-67443E8EF086}">
      <p15:sldGuideLst xmlns:p15="http://schemas.microsoft.com/office/powerpoint/2012/main" xmlns="">
        <p15:guide id="1" orient="horz" pos="804" userDrawn="1">
          <p15:clr>
            <a:srgbClr val="FBAE40"/>
          </p15:clr>
        </p15:guide>
        <p15:guide id="2" orient="horz"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410611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0" name="Picture Placeholder 9"/>
          <p:cNvSpPr>
            <a:spLocks noGrp="1"/>
          </p:cNvSpPr>
          <p:nvPr>
            <p:ph type="pic" sz="quarter" idx="13"/>
          </p:nvPr>
        </p:nvSpPr>
        <p:spPr>
          <a:xfrm>
            <a:off x="4572000" y="0"/>
            <a:ext cx="4572000" cy="6364224"/>
          </a:xfrm>
        </p:spPr>
        <p:txBody>
          <a:bodyPr/>
          <a:lstStyle>
            <a:lvl1pPr>
              <a:defRPr>
                <a:solidFill>
                  <a:schemeClr val="tx2"/>
                </a:solidFill>
              </a:defRPr>
            </a:lvl1pPr>
          </a:lstStyle>
          <a:p>
            <a:r>
              <a:rPr lang="en-US"/>
              <a:t>Click icon to add picture</a:t>
            </a:r>
            <a:endParaRPr lang="en-US" dirty="0"/>
          </a:p>
        </p:txBody>
      </p:sp>
      <p:sp>
        <p:nvSpPr>
          <p:cNvPr id="11"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2"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346766917"/>
      </p:ext>
    </p:extLst>
  </p:cSld>
  <p:clrMapOvr>
    <a:masterClrMapping/>
  </p:clrMapOvr>
  <p:extLst mod="1">
    <p:ext uri="{DCECCB84-F9BA-43D5-87BE-67443E8EF086}">
      <p15:sldGuideLst xmlns:p15="http://schemas.microsoft.com/office/powerpoint/2012/main" xmlns="">
        <p15:guide id="1" orient="horz" pos="804" userDrawn="1">
          <p15:clr>
            <a:srgbClr val="FBAE40"/>
          </p15:clr>
        </p15:guide>
        <p15:guide id="2" orient="horz" pos="37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8441755" cy="822960"/>
          </a:xfrm>
        </p:spPr>
        <p:txBody>
          <a:bodyPr/>
          <a:lstStyle>
            <a:lvl1pPr>
              <a:defRPr>
                <a:solidFill>
                  <a:schemeClr val="tx2"/>
                </a:solidFill>
              </a:defRPr>
            </a:lvl1pPr>
          </a:lstStyle>
          <a:p>
            <a:r>
              <a:rPr lang="en-US"/>
              <a:t>Click to edit Master title style</a:t>
            </a:r>
            <a:endParaRPr lang="en-US" dirty="0"/>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
        <p:nvSpPr>
          <p:cNvPr id="15" name="Text Placeholder 5"/>
          <p:cNvSpPr>
            <a:spLocks noGrp="1"/>
          </p:cNvSpPr>
          <p:nvPr>
            <p:ph type="body" sz="quarter" idx="12" hasCustomPrompt="1"/>
          </p:nvPr>
        </p:nvSpPr>
        <p:spPr>
          <a:xfrm>
            <a:off x="357188" y="4433570"/>
            <a:ext cx="4114800" cy="1554480"/>
          </a:xfrm>
        </p:spPr>
        <p:txBody>
          <a:bodyPr/>
          <a:lstStyle>
            <a:lvl1pPr marL="0" indent="0">
              <a:spcBef>
                <a:spcPts val="800"/>
              </a:spcBef>
              <a:buFont typeface="Arial" panose="020B0604020202020204" pitchFamily="34" charset="0"/>
              <a:buNone/>
              <a:defRPr sz="1400" b="1">
                <a:solidFill>
                  <a:schemeClr val="tx2"/>
                </a:solidFill>
              </a:defRPr>
            </a:lvl1pPr>
            <a:lvl2pPr>
              <a:buClrTx/>
              <a:defRPr sz="1400">
                <a:solidFill>
                  <a:schemeClr val="tx2"/>
                </a:solidFill>
              </a:defRPr>
            </a:lvl2pPr>
            <a:lvl3pPr marL="230188" indent="-228600">
              <a:spcBef>
                <a:spcPts val="800"/>
              </a:spcBef>
              <a:defRPr sz="1400">
                <a:solidFill>
                  <a:schemeClr val="tx2"/>
                </a:solidFill>
              </a:defRPr>
            </a:lvl3pPr>
            <a:lvl4pPr marL="460375" indent="-228600">
              <a:spcBef>
                <a:spcPts val="800"/>
              </a:spcBef>
              <a:defRPr sz="1400">
                <a:solidFill>
                  <a:schemeClr val="tx2"/>
                </a:solidFill>
              </a:defRPr>
            </a:lvl4pPr>
            <a:lvl5pPr marL="684213" indent="-228600">
              <a:spcBef>
                <a:spcPts val="800"/>
              </a:spcBef>
              <a:defRPr sz="1400"/>
            </a:lvl5pPr>
          </a:lstStyle>
          <a:p>
            <a:pPr lvl="0"/>
            <a:r>
              <a:rPr lang="en-US" dirty="0"/>
              <a:t>Edit Master text styles</a:t>
            </a:r>
          </a:p>
          <a:p>
            <a:pPr lvl="1"/>
            <a:r>
              <a:rPr lang="en-US" dirty="0"/>
              <a:t>Second level</a:t>
            </a:r>
          </a:p>
        </p:txBody>
      </p:sp>
      <p:sp>
        <p:nvSpPr>
          <p:cNvPr id="16" name="Text Placeholder 5"/>
          <p:cNvSpPr>
            <a:spLocks noGrp="1"/>
          </p:cNvSpPr>
          <p:nvPr>
            <p:ph type="body" sz="quarter" idx="14" hasCustomPrompt="1"/>
          </p:nvPr>
        </p:nvSpPr>
        <p:spPr>
          <a:xfrm>
            <a:off x="4672119" y="4433570"/>
            <a:ext cx="4114800" cy="1554480"/>
          </a:xfrm>
        </p:spPr>
        <p:txBody>
          <a:bodyPr/>
          <a:lstStyle>
            <a:lvl1pPr marL="0" indent="0" rtl="0">
              <a:spcBef>
                <a:spcPts val="800"/>
              </a:spcBef>
              <a:buFont typeface="Arial" panose="020B0604020202020204" pitchFamily="34" charset="0"/>
              <a:buNone/>
              <a:defRPr sz="1400" b="1">
                <a:solidFill>
                  <a:schemeClr val="tx2"/>
                </a:solidFill>
              </a:defRPr>
            </a:lvl1pPr>
            <a:lvl2pPr>
              <a:buClr>
                <a:schemeClr val="tx2"/>
              </a:buClr>
              <a:defRPr sz="1400">
                <a:solidFill>
                  <a:schemeClr val="tx2"/>
                </a:solidFill>
              </a:defRPr>
            </a:lvl2pPr>
            <a:lvl3pPr marL="230188" indent="-228600">
              <a:spcBef>
                <a:spcPts val="800"/>
              </a:spcBef>
              <a:buClrTx/>
              <a:defRPr sz="1400">
                <a:solidFill>
                  <a:schemeClr val="tx2"/>
                </a:solidFill>
              </a:defRPr>
            </a:lvl3pPr>
            <a:lvl4pPr marL="460375" indent="-228600">
              <a:spcBef>
                <a:spcPts val="800"/>
              </a:spcBef>
              <a:buClrTx/>
              <a:defRPr sz="1400">
                <a:solidFill>
                  <a:schemeClr val="tx2"/>
                </a:solidFill>
              </a:defRPr>
            </a:lvl4pPr>
            <a:lvl5pPr marL="684213" indent="-228600">
              <a:spcBef>
                <a:spcPts val="800"/>
              </a:spcBef>
              <a:buClrTx/>
              <a:defRPr sz="1400"/>
            </a:lvl5pPr>
            <a:lvl6pPr marL="1141413" indent="-227013">
              <a:defRPr sz="1400"/>
            </a:lvl6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897000810"/>
      </p:ext>
    </p:extLst>
  </p:cSld>
  <p:clrMapOvr>
    <a:masterClrMapping/>
  </p:clrMapOvr>
  <p:extLst mod="1">
    <p:ext uri="{DCECCB84-F9BA-43D5-87BE-67443E8EF086}">
      <p15:sldGuideLst xmlns:p15="http://schemas.microsoft.com/office/powerpoint/2012/main" xmlns="">
        <p15:guide id="1" orient="horz" pos="804" userDrawn="1">
          <p15:clr>
            <a:srgbClr val="FBAE40"/>
          </p15:clr>
        </p15:guide>
        <p15:guide id="2" orient="horz" pos="37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2" name="Text Placeholder 2"/>
          <p:cNvSpPr>
            <a:spLocks noGrp="1"/>
          </p:cNvSpPr>
          <p:nvPr>
            <p:ph idx="1"/>
          </p:nvPr>
        </p:nvSpPr>
        <p:spPr>
          <a:xfrm>
            <a:off x="822960" y="3355848"/>
            <a:ext cx="6858000" cy="2632202"/>
          </a:xfrm>
          <a:prstGeom prst="rect">
            <a:avLst/>
          </a:prstGeom>
        </p:spPr>
        <p:txBody>
          <a:bodyPr vert="horz" lIns="91440" tIns="45720" rIns="91440" bIns="45720" rtlCol="0">
            <a:noAutofit/>
          </a:bodyPr>
          <a:lstStyle>
            <a:lvl1pPr>
              <a:spcBef>
                <a:spcPts val="0"/>
              </a:spcBef>
              <a:defRPr sz="1800"/>
            </a:lvl1pPr>
          </a:lstStyle>
          <a:p>
            <a:pPr lvl="0"/>
            <a:r>
              <a:rPr lang="en-US"/>
              <a:t>Edit Master text styles</a:t>
            </a:r>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xmlns="" id="{9994DF0F-078F-4C4A-810D-ABEE40A74563}"/>
              </a:ext>
            </a:extLst>
          </p:cNvPr>
          <p:cNvSpPr>
            <a:spLocks noGrp="1"/>
          </p:cNvSpPr>
          <p:nvPr>
            <p:ph type="pic" sz="quarter" idx="10"/>
          </p:nvPr>
        </p:nvSpPr>
        <p:spPr>
          <a:xfrm>
            <a:off x="353951" y="2163986"/>
            <a:ext cx="1069848" cy="1069848"/>
          </a:xfrm>
        </p:spPr>
        <p:txBody>
          <a:bodyPr/>
          <a:lstStyle/>
          <a:p>
            <a:r>
              <a:rPr lang="en-US"/>
              <a:t>Click icon to add picture</a:t>
            </a:r>
            <a:endParaRPr lang="en-US" dirty="0"/>
          </a:p>
        </p:txBody>
      </p:sp>
      <p:sp>
        <p:nvSpPr>
          <p:cNvPr id="26" name="Title 1">
            <a:extLst>
              <a:ext uri="{FF2B5EF4-FFF2-40B4-BE49-F238E27FC236}">
                <a16:creationId xmlns:a16="http://schemas.microsoft.com/office/drawing/2014/main" xmlns="" id="{C5DDFF34-02EA-D742-9BC0-FE557E673550}"/>
              </a:ext>
            </a:extLst>
          </p:cNvPr>
          <p:cNvSpPr>
            <a:spLocks noGrp="1"/>
          </p:cNvSpPr>
          <p:nvPr>
            <p:ph type="ctrTitle"/>
          </p:nvPr>
        </p:nvSpPr>
        <p:spPr>
          <a:xfrm>
            <a:off x="246888" y="1419046"/>
            <a:ext cx="3793501" cy="914400"/>
          </a:xfrm>
        </p:spPr>
        <p:txBody>
          <a:bodyPr anchor="t">
            <a:noAutofit/>
          </a:bodyPr>
          <a:lstStyle>
            <a:lvl1pPr algn="l">
              <a:lnSpc>
                <a:spcPct val="100000"/>
              </a:lnSpc>
              <a:defRPr sz="2400" b="1">
                <a:solidFill>
                  <a:schemeClr val="tx2"/>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xmlns=""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pic>
        <p:nvPicPr>
          <p:cNvPr id="11" name="Picture 10">
            <a:extLst>
              <a:ext uri="{FF2B5EF4-FFF2-40B4-BE49-F238E27FC236}">
                <a16:creationId xmlns:a16="http://schemas.microsoft.com/office/drawing/2014/main" xmlns=""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3022642071"/>
      </p:ext>
    </p:extLst>
  </p:cSld>
  <p:clrMapOvr>
    <a:masterClrMapping/>
  </p:clrMapOvr>
  <p:extLst mod="1">
    <p:ext uri="{DCECCB84-F9BA-43D5-87BE-67443E8EF086}">
      <p15:sldGuideLst xmlns:p15="http://schemas.microsoft.com/office/powerpoint/2012/main" xmlns="">
        <p15:guide id="1" orient="horz" pos="957">
          <p15:clr>
            <a:srgbClr val="FBAE40"/>
          </p15:clr>
        </p15:guide>
        <p15:guide id="2" orient="horz" pos="206">
          <p15:clr>
            <a:srgbClr val="FBAE40"/>
          </p15:clr>
        </p15:guide>
        <p15:guide id="3" orient="horz" pos="37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sl Slide">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356616" y="1371600"/>
            <a:ext cx="8534400" cy="4616450"/>
          </a:xfrm>
        </p:spPr>
        <p:txBody>
          <a:bodyPr/>
          <a:lstStyle/>
          <a:p>
            <a:pPr lvl="0"/>
            <a:r>
              <a:rPr lang="en-US"/>
              <a:t>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xmlns=""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sp>
        <p:nvSpPr>
          <p:cNvPr id="10" name="Title 1"/>
          <p:cNvSpPr>
            <a:spLocks noGrp="1"/>
          </p:cNvSpPr>
          <p:nvPr>
            <p:ph type="title"/>
          </p:nvPr>
        </p:nvSpPr>
        <p:spPr>
          <a:xfrm>
            <a:off x="1472185" y="274321"/>
            <a:ext cx="7430276" cy="82296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82730963"/>
      </p:ext>
    </p:extLst>
  </p:cSld>
  <p:clrMapOvr>
    <a:masterClrMapping/>
  </p:clrMapOvr>
  <p:extLst mod="1">
    <p:ext uri="{DCECCB84-F9BA-43D5-87BE-67443E8EF086}">
      <p15:sldGuideLst xmlns:p15="http://schemas.microsoft.com/office/powerpoint/2012/main" xmlns="">
        <p15:guide id="0" orient="horz" pos="206" userDrawn="1">
          <p15:clr>
            <a:srgbClr val="FBAE40"/>
          </p15:clr>
        </p15:guide>
        <p15:guide id="2" orient="horz" pos="377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 name="Title Placeholder 1"/>
          <p:cNvSpPr>
            <a:spLocks noGrp="1"/>
          </p:cNvSpPr>
          <p:nvPr>
            <p:ph type="title"/>
          </p:nvPr>
        </p:nvSpPr>
        <p:spPr>
          <a:xfrm>
            <a:off x="356616" y="274321"/>
            <a:ext cx="68580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56616" y="1280160"/>
            <a:ext cx="68580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8" name="Rectangle 7">
            <a:extLst>
              <a:ext uri="{FF2B5EF4-FFF2-40B4-BE49-F238E27FC236}">
                <a16:creationId xmlns:a16="http://schemas.microsoft.com/office/drawing/2014/main" xmlns="" id="{86E6E250-D1F9-6444-A77C-4DC8C64A97D7}"/>
              </a:ext>
            </a:extLst>
          </p:cNvPr>
          <p:cNvSpPr/>
          <p:nvPr userDrawn="1"/>
        </p:nvSpPr>
        <p:spPr>
          <a:xfrm>
            <a:off x="0" y="6367263"/>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5" r:id="rId3"/>
    <p:sldLayoutId id="2147483666" r:id="rId4"/>
    <p:sldLayoutId id="2147483671" r:id="rId5"/>
    <p:sldLayoutId id="2147483669" r:id="rId6"/>
    <p:sldLayoutId id="2147483676" r:id="rId7"/>
    <p:sldLayoutId id="2147483675" r:id="rId8"/>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59" userDrawn="1">
          <p15:clr>
            <a:srgbClr val="F26B43"/>
          </p15:clr>
        </p15:guide>
        <p15:guide id="2" orient="horz" pos="360" userDrawn="1">
          <p15:clr>
            <a:srgbClr val="F26B43"/>
          </p15:clr>
        </p15:guide>
        <p15:guide id="5" pos="2880" userDrawn="1">
          <p15:clr>
            <a:srgbClr val="F26B43"/>
          </p15:clr>
        </p15:guide>
        <p15:guide id="6" pos="288" userDrawn="1">
          <p15:clr>
            <a:srgbClr val="F26B43"/>
          </p15:clr>
        </p15:guide>
        <p15:guide id="7" pos="5472" userDrawn="1">
          <p15:clr>
            <a:srgbClr val="F26B43"/>
          </p15:clr>
        </p15:guide>
        <p15:guide id="9" orient="horz" pos="421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3008376"/>
            <a:ext cx="2857388" cy="1289304"/>
          </a:xfrm>
        </p:spPr>
        <p:txBody>
          <a:bodyPr/>
          <a:lstStyle/>
          <a:p>
            <a:r>
              <a:rPr lang="en-US" dirty="0">
                <a:solidFill>
                  <a:srgbClr val="FFB600"/>
                </a:solidFill>
              </a:rPr>
              <a:t>Chapter 18</a:t>
            </a:r>
          </a:p>
        </p:txBody>
      </p:sp>
      <p:sp>
        <p:nvSpPr>
          <p:cNvPr id="3" name="Subtitle 2"/>
          <p:cNvSpPr>
            <a:spLocks noGrp="1"/>
          </p:cNvSpPr>
          <p:nvPr>
            <p:ph type="subTitle" idx="1"/>
          </p:nvPr>
        </p:nvSpPr>
        <p:spPr>
          <a:xfrm>
            <a:off x="621792" y="4009644"/>
            <a:ext cx="2788920" cy="457200"/>
          </a:xfrm>
        </p:spPr>
        <p:txBody>
          <a:bodyPr/>
          <a:lstStyle/>
          <a:p>
            <a:r>
              <a:rPr lang="en-US" dirty="0"/>
              <a:t>The financial markets and the euro</a:t>
            </a:r>
          </a:p>
        </p:txBody>
      </p:sp>
      <p:sp>
        <p:nvSpPr>
          <p:cNvPr id="6" name="Text Placeholder 5"/>
          <p:cNvSpPr>
            <a:spLocks noGrp="1"/>
          </p:cNvSpPr>
          <p:nvPr>
            <p:ph type="body" sz="quarter" idx="10"/>
          </p:nvPr>
        </p:nvSpPr>
        <p:spPr/>
        <p:txBody>
          <a:bodyPr/>
          <a:lstStyle/>
          <a:p>
            <a:r>
              <a:rPr lang="en-US" dirty="0"/>
              <a:t>The Economics of European Integration, Sixth Edition</a:t>
            </a:r>
            <a:endParaRPr lang="en-US" b="0" dirty="0"/>
          </a:p>
        </p:txBody>
      </p:sp>
      <p:pic>
        <p:nvPicPr>
          <p:cNvPr id="5" name="Picture 4">
            <a:extLst>
              <a:ext uri="{FF2B5EF4-FFF2-40B4-BE49-F238E27FC236}">
                <a16:creationId xmlns:a16="http://schemas.microsoft.com/office/drawing/2014/main" xmlns="" id="{E9E5E490-C3A2-48EE-A829-D701E4D31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326" y="907862"/>
            <a:ext cx="3886200" cy="5057455"/>
          </a:xfrm>
          <a:prstGeom prst="rect">
            <a:avLst/>
          </a:prstGeom>
        </p:spPr>
      </p:pic>
    </p:spTree>
    <p:extLst>
      <p:ext uri="{BB962C8B-B14F-4D97-AF65-F5344CB8AC3E}">
        <p14:creationId xmlns:p14="http://schemas.microsoft.com/office/powerpoint/2010/main" val="248824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Effects</a:t>
            </a:r>
            <a:r>
              <a:rPr lang="en-US" dirty="0"/>
              <a:t> of a single currency for banks</a:t>
            </a: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10</a:t>
            </a:fld>
            <a:endParaRPr lang="en-US" dirty="0"/>
          </a:p>
        </p:txBody>
      </p:sp>
      <p:pic>
        <p:nvPicPr>
          <p:cNvPr id="3" name="Picture 2">
            <a:extLst>
              <a:ext uri="{FF2B5EF4-FFF2-40B4-BE49-F238E27FC236}">
                <a16:creationId xmlns:a16="http://schemas.microsoft.com/office/drawing/2014/main" xmlns="" id="{43196010-C792-4DD8-B456-BC1312AB6EDC}"/>
              </a:ext>
            </a:extLst>
          </p:cNvPr>
          <p:cNvPicPr>
            <a:picLocks noChangeAspect="1"/>
          </p:cNvPicPr>
          <p:nvPr/>
        </p:nvPicPr>
        <p:blipFill>
          <a:blip r:embed="rId2"/>
          <a:stretch>
            <a:fillRect/>
          </a:stretch>
        </p:blipFill>
        <p:spPr>
          <a:xfrm>
            <a:off x="394238" y="894465"/>
            <a:ext cx="8429625" cy="5297670"/>
          </a:xfrm>
          <a:prstGeom prst="rect">
            <a:avLst/>
          </a:prstGeom>
        </p:spPr>
      </p:pic>
    </p:spTree>
    <p:extLst>
      <p:ext uri="{BB962C8B-B14F-4D97-AF65-F5344CB8AC3E}">
        <p14:creationId xmlns:p14="http://schemas.microsoft.com/office/powerpoint/2010/main" val="1767455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Effects</a:t>
            </a:r>
            <a:r>
              <a:rPr lang="en-US" dirty="0"/>
              <a:t> of a single currency for banks</a:t>
            </a: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11</a:t>
            </a:fld>
            <a:endParaRPr lang="en-US" dirty="0"/>
          </a:p>
        </p:txBody>
      </p:sp>
      <p:pic>
        <p:nvPicPr>
          <p:cNvPr id="3" name="Picture 2">
            <a:extLst>
              <a:ext uri="{FF2B5EF4-FFF2-40B4-BE49-F238E27FC236}">
                <a16:creationId xmlns:a16="http://schemas.microsoft.com/office/drawing/2014/main" xmlns="" id="{CF4501C0-B954-4E1F-8BA7-1FE63CBFEC83}"/>
              </a:ext>
            </a:extLst>
          </p:cNvPr>
          <p:cNvPicPr>
            <a:picLocks noChangeAspect="1"/>
          </p:cNvPicPr>
          <p:nvPr/>
        </p:nvPicPr>
        <p:blipFill>
          <a:blip r:embed="rId2"/>
          <a:stretch>
            <a:fillRect/>
          </a:stretch>
        </p:blipFill>
        <p:spPr>
          <a:xfrm>
            <a:off x="895874" y="756928"/>
            <a:ext cx="7352251" cy="5496544"/>
          </a:xfrm>
          <a:prstGeom prst="rect">
            <a:avLst/>
          </a:prstGeom>
        </p:spPr>
      </p:pic>
    </p:spTree>
    <p:extLst>
      <p:ext uri="{BB962C8B-B14F-4D97-AF65-F5344CB8AC3E}">
        <p14:creationId xmlns:p14="http://schemas.microsoft.com/office/powerpoint/2010/main" val="1803716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407159" cy="822960"/>
          </a:xfrm>
        </p:spPr>
        <p:txBody>
          <a:bodyPr/>
          <a:lstStyle/>
          <a:p>
            <a:r>
              <a:rPr lang="de-DE" dirty="0"/>
              <a:t>Effects</a:t>
            </a:r>
            <a:r>
              <a:rPr lang="en-US" dirty="0"/>
              <a:t> of a single currency for bond markets</a:t>
            </a:r>
            <a:endParaRPr lang="de-DE" dirty="0"/>
          </a:p>
        </p:txBody>
      </p:sp>
      <p:sp>
        <p:nvSpPr>
          <p:cNvPr id="3" name="Textplatzhalter 2"/>
          <p:cNvSpPr>
            <a:spLocks noGrp="1"/>
          </p:cNvSpPr>
          <p:nvPr>
            <p:ph type="body" sz="quarter" idx="12"/>
          </p:nvPr>
        </p:nvSpPr>
        <p:spPr>
          <a:xfrm>
            <a:off x="304324" y="744856"/>
            <a:ext cx="8535352" cy="1419828"/>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Convergence has happened but is not complete; interest rates on long-term government bonds.</a:t>
            </a:r>
          </a:p>
          <a:p>
            <a:pPr marL="342900" indent="-342900">
              <a:spcBef>
                <a:spcPts val="800"/>
              </a:spcBef>
              <a:buFont typeface="Arial" panose="020B0604020202020204" pitchFamily="34" charset="0"/>
              <a:buChar char="•"/>
            </a:pPr>
            <a:r>
              <a:rPr lang="en-US" dirty="0">
                <a:latin typeface="Cambria" panose="02040503050406030204" pitchFamily="18" charset="0"/>
              </a:rPr>
              <a:t>The financial crisis changes reversed the convergence extremely.</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12</a:t>
            </a:fld>
            <a:endParaRPr lang="en-US" dirty="0"/>
          </a:p>
        </p:txBody>
      </p:sp>
      <p:pic>
        <p:nvPicPr>
          <p:cNvPr id="7" name="Picture 6">
            <a:extLst>
              <a:ext uri="{FF2B5EF4-FFF2-40B4-BE49-F238E27FC236}">
                <a16:creationId xmlns:a16="http://schemas.microsoft.com/office/drawing/2014/main" xmlns="" id="{96FC64EB-BD72-45D4-A17C-9DCA048FF7F5}"/>
              </a:ext>
            </a:extLst>
          </p:cNvPr>
          <p:cNvPicPr>
            <a:picLocks noChangeAspect="1"/>
          </p:cNvPicPr>
          <p:nvPr/>
        </p:nvPicPr>
        <p:blipFill>
          <a:blip r:embed="rId2"/>
          <a:stretch>
            <a:fillRect/>
          </a:stretch>
        </p:blipFill>
        <p:spPr>
          <a:xfrm>
            <a:off x="1340966" y="1952421"/>
            <a:ext cx="6462067" cy="4322648"/>
          </a:xfrm>
          <a:prstGeom prst="rect">
            <a:avLst/>
          </a:prstGeom>
        </p:spPr>
      </p:pic>
    </p:spTree>
    <p:extLst>
      <p:ext uri="{BB962C8B-B14F-4D97-AF65-F5344CB8AC3E}">
        <p14:creationId xmlns:p14="http://schemas.microsoft.com/office/powerpoint/2010/main" val="349175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295015" cy="822960"/>
          </a:xfrm>
        </p:spPr>
        <p:txBody>
          <a:bodyPr/>
          <a:lstStyle/>
          <a:p>
            <a:r>
              <a:rPr lang="de-DE" dirty="0"/>
              <a:t>Effects</a:t>
            </a:r>
            <a:r>
              <a:rPr lang="en-US" dirty="0"/>
              <a:t> of a single currency for stock market</a:t>
            </a:r>
            <a:endParaRPr lang="de-DE" dirty="0"/>
          </a:p>
        </p:txBody>
      </p:sp>
      <p:sp>
        <p:nvSpPr>
          <p:cNvPr id="3" name="Textplatzhalter 2"/>
          <p:cNvSpPr>
            <a:spLocks noGrp="1"/>
          </p:cNvSpPr>
          <p:nvPr>
            <p:ph type="body" sz="quarter" idx="12"/>
          </p:nvPr>
        </p:nvSpPr>
        <p:spPr>
          <a:xfrm>
            <a:off x="356615" y="706756"/>
            <a:ext cx="8600695" cy="4707890"/>
          </a:xfrm>
        </p:spPr>
        <p:txBody>
          <a:bodyPr/>
          <a:lstStyle/>
          <a:p>
            <a:pPr>
              <a:spcBef>
                <a:spcPts val="800"/>
              </a:spcBef>
            </a:pPr>
            <a:r>
              <a:rPr lang="en-US" sz="1800" dirty="0">
                <a:latin typeface="Cambria" panose="02040503050406030204" pitchFamily="18" charset="0"/>
              </a:rPr>
              <a:t>Worldwide stock markets </a:t>
            </a:r>
            <a:r>
              <a:rPr lang="en-US" sz="1800" dirty="0">
                <a:solidFill>
                  <a:srgbClr val="FF0000"/>
                </a:solidFill>
                <a:latin typeface="Cambria" panose="02040503050406030204" pitchFamily="18" charset="0"/>
              </a:rPr>
              <a:t>are surprisingly national</a:t>
            </a:r>
            <a:r>
              <a:rPr lang="en-US" sz="1800" dirty="0">
                <a:latin typeface="Cambria" panose="02040503050406030204" pitchFamily="18" charset="0"/>
              </a:rPr>
              <a:t> (</a:t>
            </a:r>
            <a:r>
              <a:rPr lang="en-US" sz="1800" dirty="0">
                <a:solidFill>
                  <a:srgbClr val="FF0000"/>
                </a:solidFill>
                <a:latin typeface="Cambria" panose="02040503050406030204" pitchFamily="18" charset="0"/>
              </a:rPr>
              <a:t>home bias</a:t>
            </a:r>
            <a:r>
              <a:rPr lang="en-US" sz="1800" dirty="0">
                <a:latin typeface="Cambria" panose="02040503050406030204" pitchFamily="18" charset="0"/>
              </a:rPr>
              <a:t>), due to:</a:t>
            </a:r>
          </a:p>
          <a:p>
            <a:pPr marL="342900" indent="-342900">
              <a:spcBef>
                <a:spcPts val="800"/>
              </a:spcBef>
              <a:buFont typeface="Arial" panose="020B0604020202020204" pitchFamily="34" charset="0"/>
              <a:buChar char="•"/>
            </a:pPr>
            <a:r>
              <a:rPr lang="en-US" sz="1800" dirty="0">
                <a:latin typeface="Cambria" panose="02040503050406030204" pitchFamily="18" charset="0"/>
              </a:rPr>
              <a:t>information asymmetries;</a:t>
            </a:r>
          </a:p>
          <a:p>
            <a:pPr marL="342900" indent="-342900">
              <a:spcBef>
                <a:spcPts val="800"/>
              </a:spcBef>
              <a:buFont typeface="Arial" panose="020B0604020202020204" pitchFamily="34" charset="0"/>
              <a:buChar char="•"/>
            </a:pPr>
            <a:r>
              <a:rPr lang="en-US" sz="1800" dirty="0">
                <a:latin typeface="Cambria" panose="02040503050406030204" pitchFamily="18" charset="0"/>
              </a:rPr>
              <a:t>currency risk → euro area stock markets should be less subject to home bias.</a:t>
            </a:r>
          </a:p>
          <a:p>
            <a:pPr>
              <a:spcBef>
                <a:spcPts val="800"/>
              </a:spcBef>
            </a:pPr>
            <a:r>
              <a:rPr lang="en-US" sz="1800" dirty="0">
                <a:latin typeface="Cambria" panose="02040503050406030204" pitchFamily="18" charset="0"/>
              </a:rPr>
              <a:t>Holdings of Eurozone investment funds (as % of total investment):</a:t>
            </a:r>
          </a:p>
          <a:p>
            <a:pPr>
              <a:spcBef>
                <a:spcPts val="800"/>
              </a:spcBef>
            </a:pPr>
            <a:endParaRPr lang="de-DE" sz="18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13</a:t>
            </a:fld>
            <a:endParaRPr lang="en-US" dirty="0"/>
          </a:p>
        </p:txBody>
      </p:sp>
      <p:pic>
        <p:nvPicPr>
          <p:cNvPr id="7" name="Picture 6">
            <a:extLst>
              <a:ext uri="{FF2B5EF4-FFF2-40B4-BE49-F238E27FC236}">
                <a16:creationId xmlns:a16="http://schemas.microsoft.com/office/drawing/2014/main" xmlns="" id="{C485F700-D279-46DB-A2F0-2EA1C8CB2794}"/>
              </a:ext>
            </a:extLst>
          </p:cNvPr>
          <p:cNvPicPr>
            <a:picLocks noChangeAspect="1"/>
          </p:cNvPicPr>
          <p:nvPr/>
        </p:nvPicPr>
        <p:blipFill>
          <a:blip r:embed="rId2"/>
          <a:stretch>
            <a:fillRect/>
          </a:stretch>
        </p:blipFill>
        <p:spPr>
          <a:xfrm>
            <a:off x="2018775" y="2211451"/>
            <a:ext cx="5280860" cy="4132199"/>
          </a:xfrm>
          <a:prstGeom prst="rect">
            <a:avLst/>
          </a:prstGeom>
        </p:spPr>
      </p:pic>
    </p:spTree>
    <p:extLst>
      <p:ext uri="{BB962C8B-B14F-4D97-AF65-F5344CB8AC3E}">
        <p14:creationId xmlns:p14="http://schemas.microsoft.com/office/powerpoint/2010/main" val="238852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536555" cy="822960"/>
          </a:xfrm>
        </p:spPr>
        <p:txBody>
          <a:bodyPr/>
          <a:lstStyle/>
          <a:p>
            <a:r>
              <a:rPr lang="de-DE" dirty="0"/>
              <a:t>Effects</a:t>
            </a:r>
            <a:r>
              <a:rPr lang="en-US" dirty="0"/>
              <a:t> of a single currency for stock markets</a:t>
            </a: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14</a:t>
            </a:fld>
            <a:endParaRPr lang="en-US" dirty="0"/>
          </a:p>
        </p:txBody>
      </p:sp>
      <p:pic>
        <p:nvPicPr>
          <p:cNvPr id="3" name="Picture 2">
            <a:extLst>
              <a:ext uri="{FF2B5EF4-FFF2-40B4-BE49-F238E27FC236}">
                <a16:creationId xmlns:a16="http://schemas.microsoft.com/office/drawing/2014/main" xmlns="" id="{20830EDC-E057-49AA-9E69-E711962D6707}"/>
              </a:ext>
            </a:extLst>
          </p:cNvPr>
          <p:cNvPicPr>
            <a:picLocks noChangeAspect="1"/>
          </p:cNvPicPr>
          <p:nvPr/>
        </p:nvPicPr>
        <p:blipFill>
          <a:blip r:embed="rId2"/>
          <a:stretch>
            <a:fillRect/>
          </a:stretch>
        </p:blipFill>
        <p:spPr>
          <a:xfrm>
            <a:off x="66923" y="1438275"/>
            <a:ext cx="9010154" cy="3712752"/>
          </a:xfrm>
          <a:prstGeom prst="rect">
            <a:avLst/>
          </a:prstGeom>
        </p:spPr>
      </p:pic>
    </p:spTree>
    <p:extLst>
      <p:ext uri="{BB962C8B-B14F-4D97-AF65-F5344CB8AC3E}">
        <p14:creationId xmlns:p14="http://schemas.microsoft.com/office/powerpoint/2010/main" val="1740664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9025510" cy="822960"/>
          </a:xfrm>
        </p:spPr>
        <p:txBody>
          <a:bodyPr/>
          <a:lstStyle/>
          <a:p>
            <a:r>
              <a:rPr lang="de-DE" dirty="0"/>
              <a:t>Fragmentation during the crisis: </a:t>
            </a:r>
            <a:r>
              <a:rPr lang="en-US" dirty="0"/>
              <a:t>banks and the interbank market</a:t>
            </a:r>
            <a:endParaRPr lang="de-DE" dirty="0"/>
          </a:p>
        </p:txBody>
      </p:sp>
      <p:sp>
        <p:nvSpPr>
          <p:cNvPr id="3" name="Textplatzhalter 2"/>
          <p:cNvSpPr>
            <a:spLocks noGrp="1"/>
          </p:cNvSpPr>
          <p:nvPr>
            <p:ph type="body" sz="quarter" idx="12"/>
          </p:nvPr>
        </p:nvSpPr>
        <p:spPr>
          <a:xfrm>
            <a:off x="356611" y="986070"/>
            <a:ext cx="8326375" cy="762000"/>
          </a:xfrm>
        </p:spPr>
        <p:txBody>
          <a:bodyPr/>
          <a:lstStyle/>
          <a:p>
            <a:pPr>
              <a:spcBef>
                <a:spcPts val="800"/>
              </a:spcBef>
            </a:pPr>
            <a:r>
              <a:rPr lang="de-DE" sz="1800" dirty="0" err="1">
                <a:latin typeface="Cambria" panose="02040503050406030204" pitchFamily="18" charset="0"/>
              </a:rPr>
              <a:t>Unsecured</a:t>
            </a:r>
            <a:r>
              <a:rPr lang="de-DE" sz="1800" dirty="0">
                <a:latin typeface="Cambria" panose="02040503050406030204" pitchFamily="18" charset="0"/>
              </a:rPr>
              <a:t> </a:t>
            </a:r>
            <a:r>
              <a:rPr lang="de-DE" sz="1800" dirty="0" err="1" smtClean="0">
                <a:latin typeface="Cambria" panose="02040503050406030204" pitchFamily="18" charset="0"/>
              </a:rPr>
              <a:t>lending</a:t>
            </a:r>
            <a:r>
              <a:rPr lang="de-DE" sz="1800" dirty="0" smtClean="0">
                <a:latin typeface="Cambria" panose="02040503050406030204" pitchFamily="18" charset="0"/>
              </a:rPr>
              <a:t> (i.e. </a:t>
            </a:r>
            <a:r>
              <a:rPr lang="de-DE" sz="1800" dirty="0" err="1" smtClean="0">
                <a:latin typeface="Cambria" panose="02040503050406030204" pitchFamily="18" charset="0"/>
              </a:rPr>
              <a:t>without</a:t>
            </a:r>
            <a:r>
              <a:rPr lang="de-DE" sz="1800" dirty="0" smtClean="0">
                <a:latin typeface="Cambria" panose="02040503050406030204" pitchFamily="18" charset="0"/>
              </a:rPr>
              <a:t> </a:t>
            </a:r>
            <a:r>
              <a:rPr lang="de-DE" sz="1800" dirty="0" err="1" smtClean="0">
                <a:latin typeface="Cambria" panose="02040503050406030204" pitchFamily="18" charset="0"/>
              </a:rPr>
              <a:t>collateral</a:t>
            </a:r>
            <a:r>
              <a:rPr lang="de-DE" sz="1800" dirty="0" smtClean="0">
                <a:latin typeface="Cambria" panose="02040503050406030204" pitchFamily="18" charset="0"/>
              </a:rPr>
              <a:t> </a:t>
            </a:r>
            <a:r>
              <a:rPr lang="de-DE" sz="1800" dirty="0" err="1" smtClean="0">
                <a:latin typeface="Cambria" panose="02040503050406030204" pitchFamily="18" charset="0"/>
              </a:rPr>
              <a:t>guarantee</a:t>
            </a:r>
            <a:r>
              <a:rPr lang="de-DE" sz="1800" dirty="0" smtClean="0">
                <a:latin typeface="Cambria" panose="02040503050406030204" pitchFamily="18" charset="0"/>
              </a:rPr>
              <a:t>)  </a:t>
            </a:r>
            <a:r>
              <a:rPr lang="de-DE" sz="1800" dirty="0">
                <a:latin typeface="Cambria" panose="02040503050406030204" pitchFamily="18" charset="0"/>
              </a:rPr>
              <a:t>in the Euro money market declined markedly.</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15</a:t>
            </a:fld>
            <a:endParaRPr lang="en-US" dirty="0"/>
          </a:p>
        </p:txBody>
      </p:sp>
      <p:pic>
        <p:nvPicPr>
          <p:cNvPr id="8" name="Picture 7">
            <a:extLst>
              <a:ext uri="{FF2B5EF4-FFF2-40B4-BE49-F238E27FC236}">
                <a16:creationId xmlns:a16="http://schemas.microsoft.com/office/drawing/2014/main" xmlns="" id="{01703794-8B52-404B-98AC-7D3378D85E8A}"/>
              </a:ext>
            </a:extLst>
          </p:cNvPr>
          <p:cNvPicPr>
            <a:picLocks noChangeAspect="1"/>
          </p:cNvPicPr>
          <p:nvPr/>
        </p:nvPicPr>
        <p:blipFill>
          <a:blip r:embed="rId2"/>
          <a:stretch>
            <a:fillRect/>
          </a:stretch>
        </p:blipFill>
        <p:spPr>
          <a:xfrm>
            <a:off x="752662" y="1553301"/>
            <a:ext cx="7534275" cy="4722216"/>
          </a:xfrm>
          <a:prstGeom prst="rect">
            <a:avLst/>
          </a:prstGeom>
        </p:spPr>
      </p:pic>
    </p:spTree>
    <p:extLst>
      <p:ext uri="{BB962C8B-B14F-4D97-AF65-F5344CB8AC3E}">
        <p14:creationId xmlns:p14="http://schemas.microsoft.com/office/powerpoint/2010/main" val="1386682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392" y="158706"/>
            <a:ext cx="8625460" cy="822960"/>
          </a:xfrm>
        </p:spPr>
        <p:txBody>
          <a:bodyPr/>
          <a:lstStyle/>
          <a:p>
            <a:r>
              <a:rPr lang="de-DE" dirty="0"/>
              <a:t>Fragmentation during the crisis: </a:t>
            </a:r>
            <a:r>
              <a:rPr lang="en-US" dirty="0"/>
              <a:t>banks and the interbank market</a:t>
            </a:r>
            <a:endParaRPr lang="de-DE" dirty="0"/>
          </a:p>
        </p:txBody>
      </p:sp>
      <p:sp>
        <p:nvSpPr>
          <p:cNvPr id="3" name="Textplatzhalter 2"/>
          <p:cNvSpPr>
            <a:spLocks noGrp="1"/>
          </p:cNvSpPr>
          <p:nvPr>
            <p:ph type="body" sz="quarter" idx="12"/>
          </p:nvPr>
        </p:nvSpPr>
        <p:spPr>
          <a:xfrm>
            <a:off x="193324" y="928254"/>
            <a:ext cx="8113015" cy="751435"/>
          </a:xfrm>
        </p:spPr>
        <p:txBody>
          <a:bodyPr/>
          <a:lstStyle/>
          <a:p>
            <a:pPr>
              <a:spcBef>
                <a:spcPts val="800"/>
              </a:spcBef>
            </a:pPr>
            <a:r>
              <a:rPr lang="en-US" dirty="0">
                <a:latin typeface="Cambria" panose="02040503050406030204" pitchFamily="18" charset="0"/>
              </a:rPr>
              <a:t>Consequently, banks have become increasingly unable to fulfill their key task of lending to firms and households:</a:t>
            </a:r>
          </a:p>
          <a:p>
            <a:pPr>
              <a:spcBef>
                <a:spcPts val="800"/>
              </a:spcBef>
            </a:pP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16</a:t>
            </a:fld>
            <a:endParaRPr lang="en-US" dirty="0"/>
          </a:p>
        </p:txBody>
      </p:sp>
      <p:pic>
        <p:nvPicPr>
          <p:cNvPr id="6" name="Picture 5">
            <a:extLst>
              <a:ext uri="{FF2B5EF4-FFF2-40B4-BE49-F238E27FC236}">
                <a16:creationId xmlns:a16="http://schemas.microsoft.com/office/drawing/2014/main" xmlns="" id="{FDF78933-255E-412F-83B4-B63F8930AC4C}"/>
              </a:ext>
            </a:extLst>
          </p:cNvPr>
          <p:cNvPicPr>
            <a:picLocks noChangeAspect="1"/>
          </p:cNvPicPr>
          <p:nvPr/>
        </p:nvPicPr>
        <p:blipFill>
          <a:blip r:embed="rId2"/>
          <a:stretch>
            <a:fillRect/>
          </a:stretch>
        </p:blipFill>
        <p:spPr>
          <a:xfrm>
            <a:off x="787431" y="1642323"/>
            <a:ext cx="7569137" cy="4701327"/>
          </a:xfrm>
          <a:prstGeom prst="rect">
            <a:avLst/>
          </a:prstGeom>
        </p:spPr>
      </p:pic>
    </p:spTree>
    <p:extLst>
      <p:ext uri="{BB962C8B-B14F-4D97-AF65-F5344CB8AC3E}">
        <p14:creationId xmlns:p14="http://schemas.microsoft.com/office/powerpoint/2010/main" val="3276415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Fragmentation during the crisis: bond markets</a:t>
            </a:r>
            <a:br>
              <a:rPr lang="de-DE" dirty="0"/>
            </a:br>
            <a:endParaRPr lang="de-DE" dirty="0"/>
          </a:p>
        </p:txBody>
      </p:sp>
      <p:sp>
        <p:nvSpPr>
          <p:cNvPr id="3" name="Textplatzhalter 2"/>
          <p:cNvSpPr>
            <a:spLocks noGrp="1"/>
          </p:cNvSpPr>
          <p:nvPr>
            <p:ph type="body" sz="quarter" idx="12"/>
          </p:nvPr>
        </p:nvSpPr>
        <p:spPr>
          <a:xfrm>
            <a:off x="356615" y="1273038"/>
            <a:ext cx="8505446" cy="437261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Interest rates on several Eurozone government debts started to </a:t>
            </a:r>
            <a:r>
              <a:rPr lang="en-US" dirty="0">
                <a:solidFill>
                  <a:srgbClr val="FF0000"/>
                </a:solidFill>
                <a:latin typeface="Cambria" panose="02040503050406030204" pitchFamily="18" charset="0"/>
              </a:rPr>
              <a:t>diverge</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 result was a total fragmentation of the markets for </a:t>
            </a:r>
            <a:r>
              <a:rPr lang="en-US" dirty="0">
                <a:solidFill>
                  <a:srgbClr val="FF0000"/>
                </a:solidFill>
                <a:latin typeface="Cambria" panose="02040503050406030204" pitchFamily="18" charset="0"/>
              </a:rPr>
              <a:t>private bonds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 divergence between public bond rates reflects two risks: </a:t>
            </a:r>
          </a:p>
          <a:p>
            <a:pPr marL="573088" lvl="1" indent="-342900"/>
            <a:r>
              <a:rPr lang="en-US" dirty="0">
                <a:latin typeface="Cambria" panose="02040503050406030204" pitchFamily="18" charset="0"/>
              </a:rPr>
              <a:t>First, the fear that some </a:t>
            </a:r>
            <a:r>
              <a:rPr lang="en-US" dirty="0">
                <a:solidFill>
                  <a:srgbClr val="FF0000"/>
                </a:solidFill>
                <a:latin typeface="Cambria" panose="02040503050406030204" pitchFamily="18" charset="0"/>
              </a:rPr>
              <a:t>governments could default</a:t>
            </a:r>
            <a:r>
              <a:rPr lang="en-US" dirty="0">
                <a:latin typeface="Cambria" panose="02040503050406030204" pitchFamily="18" charset="0"/>
              </a:rPr>
              <a:t>, introducing a </a:t>
            </a:r>
            <a:r>
              <a:rPr lang="en-US" dirty="0">
                <a:solidFill>
                  <a:srgbClr val="FF0000"/>
                </a:solidFill>
                <a:latin typeface="Cambria" panose="02040503050406030204" pitchFamily="18" charset="0"/>
              </a:rPr>
              <a:t>risk premium</a:t>
            </a:r>
            <a:r>
              <a:rPr lang="en-US" dirty="0">
                <a:latin typeface="Cambria" panose="02040503050406030204" pitchFamily="18" charset="0"/>
              </a:rPr>
              <a:t>;</a:t>
            </a:r>
          </a:p>
          <a:p>
            <a:pPr marL="573088" lvl="1" indent="-342900"/>
            <a:r>
              <a:rPr lang="en-US" dirty="0">
                <a:latin typeface="Cambria" panose="02040503050406030204" pitchFamily="18" charset="0"/>
              </a:rPr>
              <a:t>Second, the fear that </a:t>
            </a:r>
            <a:r>
              <a:rPr lang="en-US" dirty="0">
                <a:solidFill>
                  <a:srgbClr val="FF0000"/>
                </a:solidFill>
                <a:latin typeface="Cambria" panose="02040503050406030204" pitchFamily="18" charset="0"/>
              </a:rPr>
              <a:t>some countries could leave the Eurozone</a:t>
            </a:r>
            <a:r>
              <a:rPr lang="en-US" dirty="0">
                <a:latin typeface="Cambria" panose="02040503050406030204" pitchFamily="18" charset="0"/>
              </a:rPr>
              <a:t> and restore their own currencies: the </a:t>
            </a:r>
            <a:r>
              <a:rPr lang="en-US" dirty="0">
                <a:solidFill>
                  <a:srgbClr val="FF0000"/>
                </a:solidFill>
                <a:latin typeface="Cambria" panose="02040503050406030204" pitchFamily="18" charset="0"/>
              </a:rPr>
              <a:t>redenomination risk</a:t>
            </a:r>
            <a:r>
              <a:rPr lang="en-US" dirty="0">
                <a:latin typeface="Cambria" panose="02040503050406030204" pitchFamily="18" charset="0"/>
              </a:rPr>
              <a:t>. </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17</a:t>
            </a:fld>
            <a:endParaRPr lang="en-US" dirty="0"/>
          </a:p>
        </p:txBody>
      </p:sp>
    </p:spTree>
    <p:extLst>
      <p:ext uri="{BB962C8B-B14F-4D97-AF65-F5344CB8AC3E}">
        <p14:creationId xmlns:p14="http://schemas.microsoft.com/office/powerpoint/2010/main" val="32855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952995" cy="822960"/>
          </a:xfrm>
        </p:spPr>
        <p:txBody>
          <a:bodyPr/>
          <a:lstStyle/>
          <a:p>
            <a:r>
              <a:rPr lang="de-DE" dirty="0"/>
              <a:t>Fragmentation during the crisis: stock markets </a:t>
            </a:r>
          </a:p>
        </p:txBody>
      </p:sp>
      <p:sp>
        <p:nvSpPr>
          <p:cNvPr id="3" name="Textplatzhalter 2"/>
          <p:cNvSpPr>
            <a:spLocks noGrp="1"/>
          </p:cNvSpPr>
          <p:nvPr>
            <p:ph type="body" sz="quarter" idx="12"/>
          </p:nvPr>
        </p:nvSpPr>
        <p:spPr>
          <a:xfrm>
            <a:off x="356615" y="962341"/>
            <a:ext cx="6823109" cy="560070"/>
          </a:xfrm>
        </p:spPr>
        <p:txBody>
          <a:bodyPr/>
          <a:lstStyle/>
          <a:p>
            <a:pPr>
              <a:spcBef>
                <a:spcPts val="800"/>
              </a:spcBef>
            </a:pPr>
            <a:r>
              <a:rPr lang="en-US" dirty="0">
                <a:latin typeface="Cambria" panose="02040503050406030204" pitchFamily="18" charset="0"/>
              </a:rPr>
              <a:t>Stock Markets displayed a increased dispersion:</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18</a:t>
            </a:fld>
            <a:endParaRPr lang="en-US" dirty="0"/>
          </a:p>
        </p:txBody>
      </p:sp>
      <p:pic>
        <p:nvPicPr>
          <p:cNvPr id="6" name="Picture 5">
            <a:extLst>
              <a:ext uri="{FF2B5EF4-FFF2-40B4-BE49-F238E27FC236}">
                <a16:creationId xmlns:a16="http://schemas.microsoft.com/office/drawing/2014/main" xmlns="" id="{1763682C-082E-4A6B-8C3C-2CC69104B86B}"/>
              </a:ext>
            </a:extLst>
          </p:cNvPr>
          <p:cNvPicPr>
            <a:picLocks noChangeAspect="1"/>
          </p:cNvPicPr>
          <p:nvPr/>
        </p:nvPicPr>
        <p:blipFill>
          <a:blip r:embed="rId2"/>
          <a:stretch>
            <a:fillRect/>
          </a:stretch>
        </p:blipFill>
        <p:spPr>
          <a:xfrm>
            <a:off x="1409506" y="1381665"/>
            <a:ext cx="5847211" cy="4862765"/>
          </a:xfrm>
          <a:prstGeom prst="rect">
            <a:avLst/>
          </a:prstGeom>
        </p:spPr>
      </p:pic>
    </p:spTree>
    <p:extLst>
      <p:ext uri="{BB962C8B-B14F-4D97-AF65-F5344CB8AC3E}">
        <p14:creationId xmlns:p14="http://schemas.microsoft.com/office/powerpoint/2010/main" val="4230785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Regulation and supervision in the Eurozone</a:t>
            </a:r>
            <a:endParaRPr lang="de-DE" dirty="0"/>
          </a:p>
        </p:txBody>
      </p:sp>
      <p:sp>
        <p:nvSpPr>
          <p:cNvPr id="3" name="Textplatzhalter 2"/>
          <p:cNvSpPr>
            <a:spLocks noGrp="1"/>
          </p:cNvSpPr>
          <p:nvPr>
            <p:ph type="body" sz="quarter" idx="12"/>
          </p:nvPr>
        </p:nvSpPr>
        <p:spPr>
          <a:xfrm>
            <a:off x="356615" y="1269804"/>
            <a:ext cx="8428459" cy="4453889"/>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Because of ‘</a:t>
            </a:r>
            <a:r>
              <a:rPr lang="en-US" dirty="0">
                <a:solidFill>
                  <a:srgbClr val="FF0000"/>
                </a:solidFill>
                <a:latin typeface="Cambria" panose="02040503050406030204" pitchFamily="18" charset="0"/>
              </a:rPr>
              <a:t>market failures</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financial markets are </a:t>
            </a:r>
            <a:r>
              <a:rPr lang="en-US" dirty="0">
                <a:solidFill>
                  <a:srgbClr val="FF0000"/>
                </a:solidFill>
                <a:latin typeface="Cambria" panose="02040503050406030204" pitchFamily="18" charset="0"/>
              </a:rPr>
              <a:t>regulated</a:t>
            </a:r>
            <a:r>
              <a:rPr lang="en-US" dirty="0">
                <a:latin typeface="Cambria" panose="02040503050406030204" pitchFamily="18" charset="0"/>
              </a:rPr>
              <a:t>; </a:t>
            </a:r>
          </a:p>
          <a:p>
            <a:pPr marL="534988" indent="-173038">
              <a:spcBef>
                <a:spcPts val="800"/>
              </a:spcBef>
              <a:buFont typeface="Arial" panose="020B0604020202020204" pitchFamily="34" charset="0"/>
              <a:buChar char="•"/>
            </a:pPr>
            <a:r>
              <a:rPr lang="en-US" dirty="0">
                <a:latin typeface="Cambria" panose="02040503050406030204" pitchFamily="18" charset="0"/>
              </a:rPr>
              <a:t>and financial institutions are </a:t>
            </a:r>
            <a:r>
              <a:rPr lang="en-US" dirty="0">
                <a:solidFill>
                  <a:srgbClr val="FF0000"/>
                </a:solidFill>
                <a:latin typeface="Cambria" panose="02040503050406030204" pitchFamily="18" charset="0"/>
              </a:rPr>
              <a:t>supervised</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and if necessary a bank resolution has to take place.</a:t>
            </a:r>
          </a:p>
          <a:p>
            <a:pPr marL="342900" indent="-342900">
              <a:spcBef>
                <a:spcPts val="800"/>
              </a:spcBef>
              <a:buFont typeface="Arial" panose="020B0604020202020204" pitchFamily="34" charset="0"/>
              <a:buChar char="•"/>
            </a:pPr>
            <a:r>
              <a:rPr lang="en-US" dirty="0">
                <a:latin typeface="Cambria" panose="02040503050406030204" pitchFamily="18" charset="0"/>
              </a:rPr>
              <a:t>Core principles of regulation are agreed within the ‘</a:t>
            </a:r>
            <a:r>
              <a:rPr lang="en-US" dirty="0">
                <a:solidFill>
                  <a:srgbClr val="FF0000"/>
                </a:solidFill>
                <a:latin typeface="Cambria" panose="02040503050406030204" pitchFamily="18" charset="0"/>
              </a:rPr>
              <a:t>Basel Committee for Bank Supervision</a:t>
            </a:r>
            <a:r>
              <a:rPr lang="en-US" dirty="0">
                <a:latin typeface="Cambria" panose="02040503050406030204" pitchFamily="18" charset="0"/>
              </a:rPr>
              <a:t>’, which brings together regulators from countries with significant banking systems.</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 new institution that examines all financial institutions was created in 2009</a:t>
            </a:r>
            <a:r>
              <a:rPr lang="en-US" dirty="0">
                <a:latin typeface="Cambria" panose="02040503050406030204" pitchFamily="18" charset="0"/>
              </a:rPr>
              <a:t>: the Financial Stability Board (also in Basel): issues recommendations.</a:t>
            </a:r>
          </a:p>
          <a:p>
            <a:pPr marL="342900" indent="-342900">
              <a:spcBef>
                <a:spcPts val="800"/>
              </a:spcBef>
              <a:buFont typeface="Arial" panose="020B0604020202020204" pitchFamily="34" charset="0"/>
              <a:buChar char="•"/>
            </a:pPr>
            <a:r>
              <a:rPr lang="en-US" dirty="0">
                <a:latin typeface="Cambria" panose="02040503050406030204" pitchFamily="18" charset="0"/>
              </a:rPr>
              <a:t>In Europe: should regulation, supervision and resolution be carried out at the EU or the national level?</a:t>
            </a:r>
          </a:p>
          <a:p>
            <a:pPr>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19</a:t>
            </a:fld>
            <a:endParaRPr lang="en-US" dirty="0"/>
          </a:p>
        </p:txBody>
      </p:sp>
    </p:spTree>
    <p:extLst>
      <p:ext uri="{BB962C8B-B14F-4D97-AF65-F5344CB8AC3E}">
        <p14:creationId xmlns:p14="http://schemas.microsoft.com/office/powerpoint/2010/main" val="8536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macroeconomic role of financial markets: behind the </a:t>
            </a:r>
            <a:r>
              <a:rPr lang="en-US" i="1" dirty="0"/>
              <a:t>IS</a:t>
            </a:r>
            <a:r>
              <a:rPr lang="en-US" dirty="0"/>
              <a:t> and </a:t>
            </a:r>
            <a:r>
              <a:rPr lang="en-US" i="1" dirty="0"/>
              <a:t>MP</a:t>
            </a:r>
            <a:r>
              <a:rPr lang="en-US" dirty="0"/>
              <a:t> schedules</a:t>
            </a:r>
            <a:endParaRPr lang="de-DE" dirty="0"/>
          </a:p>
        </p:txBody>
      </p:sp>
      <p:sp>
        <p:nvSpPr>
          <p:cNvPr id="3" name="Textplatzhalter 2"/>
          <p:cNvSpPr>
            <a:spLocks noGrp="1"/>
          </p:cNvSpPr>
          <p:nvPr>
            <p:ph type="body" sz="quarter" idx="12"/>
          </p:nvPr>
        </p:nvSpPr>
        <p:spPr>
          <a:xfrm>
            <a:off x="356615" y="1245704"/>
            <a:ext cx="8223505" cy="4986446"/>
          </a:xfrm>
        </p:spPr>
        <p:txBody>
          <a:bodyPr/>
          <a:lstStyle/>
          <a:p>
            <a:pPr marL="342900" indent="-342900">
              <a:spcBef>
                <a:spcPts val="800"/>
              </a:spcBef>
              <a:buFont typeface="Arial" panose="020B0604020202020204" pitchFamily="34" charset="0"/>
              <a:buChar char="•"/>
            </a:pPr>
            <a:r>
              <a:rPr lang="en-US" dirty="0">
                <a:latin typeface="Calibri" panose="020F0502020204030204" pitchFamily="34" charset="0"/>
                <a:cs typeface="Calibri" panose="020F0502020204030204" pitchFamily="34" charset="0"/>
              </a:rPr>
              <a:t>Financial markets are subsumed in the </a:t>
            </a:r>
            <a:r>
              <a:rPr lang="en-US" i="1" dirty="0">
                <a:latin typeface="Calibri" panose="020F0502020204030204" pitchFamily="34" charset="0"/>
                <a:cs typeface="Calibri" panose="020F0502020204030204" pitchFamily="34" charset="0"/>
              </a:rPr>
              <a:t>MP</a:t>
            </a:r>
            <a:r>
              <a:rPr lang="en-US" dirty="0">
                <a:latin typeface="Calibri" panose="020F0502020204030204" pitchFamily="34" charset="0"/>
                <a:cs typeface="Calibri" panose="020F0502020204030204" pitchFamily="34" charset="0"/>
              </a:rPr>
              <a:t> schedule: the central bank sets the interest rate, which affects spending decisions by households and firms.</a:t>
            </a:r>
          </a:p>
          <a:p>
            <a:pPr marL="342900" indent="-342900">
              <a:spcBef>
                <a:spcPts val="800"/>
              </a:spcBef>
              <a:buFont typeface="Arial" panose="020B0604020202020204" pitchFamily="34" charset="0"/>
              <a:buChar char="•"/>
            </a:pPr>
            <a:r>
              <a:rPr lang="en-US" dirty="0">
                <a:latin typeface="Calibri" panose="020F0502020204030204" pitchFamily="34" charset="0"/>
                <a:cs typeface="Calibri" panose="020F0502020204030204" pitchFamily="34" charset="0"/>
              </a:rPr>
              <a:t>In chapter 13, we implicitly add up the </a:t>
            </a:r>
            <a:r>
              <a:rPr lang="en-US" i="1" dirty="0">
                <a:latin typeface="Calibri" panose="020F0502020204030204" pitchFamily="34" charset="0"/>
                <a:cs typeface="Calibri" panose="020F0502020204030204" pitchFamily="34" charset="0"/>
              </a:rPr>
              <a:t>IS</a:t>
            </a:r>
            <a:r>
              <a:rPr lang="en-US" dirty="0">
                <a:latin typeface="Calibri" panose="020F0502020204030204" pitchFamily="34" charset="0"/>
                <a:cs typeface="Calibri" panose="020F0502020204030204" pitchFamily="34" charset="0"/>
              </a:rPr>
              <a:t> and </a:t>
            </a:r>
            <a:r>
              <a:rPr lang="en-US" i="1" dirty="0">
                <a:latin typeface="Calibri" panose="020F0502020204030204" pitchFamily="34" charset="0"/>
                <a:cs typeface="Calibri" panose="020F0502020204030204" pitchFamily="34" charset="0"/>
              </a:rPr>
              <a:t>MP</a:t>
            </a:r>
            <a:r>
              <a:rPr lang="en-US" dirty="0">
                <a:latin typeface="Calibri" panose="020F0502020204030204" pitchFamily="34" charset="0"/>
                <a:cs typeface="Calibri" panose="020F0502020204030204" pitchFamily="34" charset="0"/>
              </a:rPr>
              <a:t> curves of millions of households and firms to derive the aggregate </a:t>
            </a:r>
            <a:r>
              <a:rPr lang="en-US" i="1" dirty="0">
                <a:latin typeface="Calibri" panose="020F0502020204030204" pitchFamily="34" charset="0"/>
                <a:cs typeface="Calibri" panose="020F0502020204030204" pitchFamily="34" charset="0"/>
              </a:rPr>
              <a:t>IS</a:t>
            </a:r>
            <a:r>
              <a:rPr lang="en-US" dirty="0">
                <a:latin typeface="Calibri" panose="020F0502020204030204" pitchFamily="34" charset="0"/>
                <a:cs typeface="Calibri" panose="020F0502020204030204" pitchFamily="34" charset="0"/>
              </a:rPr>
              <a:t> and </a:t>
            </a:r>
            <a:r>
              <a:rPr lang="en-US" i="1" dirty="0">
                <a:latin typeface="Calibri" panose="020F0502020204030204" pitchFamily="34" charset="0"/>
                <a:cs typeface="Calibri" panose="020F0502020204030204" pitchFamily="34" charset="0"/>
              </a:rPr>
              <a:t>MP</a:t>
            </a:r>
            <a:r>
              <a:rPr lang="en-US" dirty="0">
                <a:latin typeface="Calibri" panose="020F0502020204030204" pitchFamily="34" charset="0"/>
                <a:cs typeface="Calibri" panose="020F0502020204030204" pitchFamily="34" charset="0"/>
              </a:rPr>
              <a:t> curves.</a:t>
            </a:r>
          </a:p>
          <a:p>
            <a:pPr marL="342900" indent="-342900">
              <a:spcBef>
                <a:spcPts val="800"/>
              </a:spcBef>
              <a:buFont typeface="Arial" panose="020B0604020202020204" pitchFamily="34" charset="0"/>
              <a:buChar char="•"/>
            </a:pPr>
            <a:r>
              <a:rPr lang="en-US" dirty="0">
                <a:latin typeface="Calibri" panose="020F0502020204030204" pitchFamily="34" charset="0"/>
                <a:cs typeface="Calibri" panose="020F0502020204030204" pitchFamily="34" charset="0"/>
              </a:rPr>
              <a:t>The individual </a:t>
            </a:r>
            <a:r>
              <a:rPr lang="en-US" i="1" dirty="0">
                <a:latin typeface="Calibri" panose="020F0502020204030204" pitchFamily="34" charset="0"/>
                <a:cs typeface="Calibri" panose="020F0502020204030204" pitchFamily="34" charset="0"/>
              </a:rPr>
              <a:t>MP</a:t>
            </a:r>
            <a:r>
              <a:rPr lang="en-US" dirty="0">
                <a:latin typeface="Calibri" panose="020F0502020204030204" pitchFamily="34" charset="0"/>
                <a:cs typeface="Calibri" panose="020F0502020204030204" pitchFamily="34" charset="0"/>
              </a:rPr>
              <a:t> schedules do not always respond mechanically to what the central bank does.</a:t>
            </a:r>
          </a:p>
          <a:p>
            <a:pPr marL="342900" indent="-342900">
              <a:spcBef>
                <a:spcPts val="800"/>
              </a:spcBef>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Banks constantly assess the prevailing economic conditions and their own situations to decide on how much they lend and at what interest rates</a:t>
            </a:r>
            <a:r>
              <a:rPr lang="en-US" dirty="0">
                <a:latin typeface="Calibri" panose="020F0502020204030204" pitchFamily="34" charset="0"/>
                <a:cs typeface="Calibri" panose="020F0502020204030204" pitchFamily="34" charset="0"/>
              </a:rPr>
              <a:t>. </a:t>
            </a:r>
          </a:p>
          <a:p>
            <a:pPr marL="342900" indent="-342900">
              <a:spcBef>
                <a:spcPts val="800"/>
              </a:spcBef>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This assessment may change</a:t>
            </a:r>
            <a:r>
              <a:rPr lang="en-US" dirty="0">
                <a:latin typeface="Calibri" panose="020F0502020204030204" pitchFamily="34" charset="0"/>
                <a:cs typeface="Calibri" panose="020F0502020204030204" pitchFamily="34" charset="0"/>
              </a:rPr>
              <a:t>:</a:t>
            </a:r>
          </a:p>
          <a:p>
            <a:pPr marL="573088" lvl="1" indent="-342900"/>
            <a:r>
              <a:rPr lang="en-US" dirty="0">
                <a:solidFill>
                  <a:srgbClr val="FF0000"/>
                </a:solidFill>
                <a:latin typeface="Calibri" panose="020F0502020204030204" pitchFamily="34" charset="0"/>
                <a:cs typeface="Calibri" panose="020F0502020204030204" pitchFamily="34" charset="0"/>
              </a:rPr>
              <a:t>the interest rate that they charge may change even if the central bank keeps its policy rate unchanged</a:t>
            </a:r>
            <a:r>
              <a:rPr lang="en-US" dirty="0">
                <a:latin typeface="Calibri" panose="020F0502020204030204" pitchFamily="34" charset="0"/>
                <a:cs typeface="Calibri" panose="020F0502020204030204" pitchFamily="34" charset="0"/>
              </a:rPr>
              <a:t>; </a:t>
            </a:r>
          </a:p>
          <a:p>
            <a:pPr marL="573088" lvl="1" indent="-342900"/>
            <a:r>
              <a:rPr lang="en-US" dirty="0">
                <a:latin typeface="Calibri" panose="020F0502020204030204" pitchFamily="34" charset="0"/>
                <a:cs typeface="Calibri" panose="020F0502020204030204" pitchFamily="34" charset="0"/>
              </a:rPr>
              <a:t>changes in the policy rate stand to affect the assessment.</a:t>
            </a:r>
          </a:p>
          <a:p>
            <a:endParaRPr lang="de-DE" dirty="0">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a:t>
            </a:fld>
            <a:endParaRPr lang="en-US" dirty="0"/>
          </a:p>
        </p:txBody>
      </p:sp>
    </p:spTree>
    <p:extLst>
      <p:ext uri="{BB962C8B-B14F-4D97-AF65-F5344CB8AC3E}">
        <p14:creationId xmlns:p14="http://schemas.microsoft.com/office/powerpoint/2010/main" val="42250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Regulation and supervision in the Eurozone</a:t>
            </a:r>
            <a:endParaRPr lang="de-DE" dirty="0"/>
          </a:p>
        </p:txBody>
      </p:sp>
      <p:sp>
        <p:nvSpPr>
          <p:cNvPr id="3" name="Textplatzhalter 2"/>
          <p:cNvSpPr>
            <a:spLocks noGrp="1"/>
          </p:cNvSpPr>
          <p:nvPr>
            <p:ph type="body" sz="quarter" idx="12"/>
          </p:nvPr>
        </p:nvSpPr>
        <p:spPr>
          <a:xfrm>
            <a:off x="356615" y="929238"/>
            <a:ext cx="8429031" cy="5140258"/>
          </a:xfrm>
        </p:spPr>
        <p:txBody>
          <a:bodyPr/>
          <a:lstStyle/>
          <a:p>
            <a:pPr marL="342900" indent="-342900">
              <a:spcBef>
                <a:spcPts val="800"/>
              </a:spcBef>
              <a:buFont typeface="Arial" panose="020B0604020202020204" pitchFamily="34" charset="0"/>
              <a:buChar char="•"/>
            </a:pPr>
            <a:r>
              <a:rPr lang="en-US" dirty="0" smtClean="0">
                <a:latin typeface="Cambria" panose="02040503050406030204" pitchFamily="18" charset="0"/>
              </a:rPr>
              <a:t>When the Euro was created, the solution was to combine common regulation with decentralized supervision and national resolution authorities. </a:t>
            </a:r>
          </a:p>
          <a:p>
            <a:pPr marL="342900" indent="-342900">
              <a:spcBef>
                <a:spcPts val="800"/>
              </a:spcBef>
              <a:buFont typeface="Arial" panose="020B0604020202020204" pitchFamily="34" charset="0"/>
              <a:buChar char="•"/>
            </a:pPr>
            <a:r>
              <a:rPr lang="en-US" b="1" i="1" dirty="0" smtClean="0">
                <a:latin typeface="Cambria" panose="02040503050406030204" pitchFamily="18" charset="0"/>
              </a:rPr>
              <a:t>The </a:t>
            </a:r>
            <a:r>
              <a:rPr lang="en-US" b="1" i="1" dirty="0">
                <a:latin typeface="Cambria" panose="02040503050406030204" pitchFamily="18" charset="0"/>
              </a:rPr>
              <a:t>financial crisis that hit Europe in 2008 showed that this system was not adequate. For example: decision by Ireland in 2008 to offer full guarantee to deposits and liabilities of six Irish banks forced other countries, which offered limited guarantees, to offer unlimited guarantees to deposits at their own banks in order not to be at disadvantage.</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Crisis led to a task force. The de Larosière Report (2009) showed that:</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National supervisors did not share information with one another;</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ECB, tasked with the function of lender of last resort, was not any better informed of the true situation of stressed banks.</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20</a:t>
            </a:fld>
            <a:endParaRPr lang="en-US" dirty="0"/>
          </a:p>
        </p:txBody>
      </p:sp>
    </p:spTree>
    <p:extLst>
      <p:ext uri="{BB962C8B-B14F-4D97-AF65-F5344CB8AC3E}">
        <p14:creationId xmlns:p14="http://schemas.microsoft.com/office/powerpoint/2010/main" val="72470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Regulation and supervision in the Eurozone</a:t>
            </a:r>
            <a:endParaRPr lang="de-DE" dirty="0"/>
          </a:p>
        </p:txBody>
      </p:sp>
      <p:sp>
        <p:nvSpPr>
          <p:cNvPr id="3" name="Textplatzhalter 2"/>
          <p:cNvSpPr>
            <a:spLocks noGrp="1"/>
          </p:cNvSpPr>
          <p:nvPr>
            <p:ph type="body" sz="quarter" idx="12"/>
          </p:nvPr>
        </p:nvSpPr>
        <p:spPr>
          <a:xfrm>
            <a:off x="94556" y="869450"/>
            <a:ext cx="8759687" cy="5221356"/>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Following the proposals of the de Larosière Report, the European System of Financial Supervision (ESFS) has been created, which includes five new institutions:</a:t>
            </a:r>
          </a:p>
          <a:p>
            <a:pPr marL="361950">
              <a:spcBef>
                <a:spcPts val="800"/>
              </a:spcBef>
            </a:pPr>
            <a:r>
              <a:rPr lang="en-US" dirty="0">
                <a:latin typeface="Cambria" panose="02040503050406030204" pitchFamily="18" charset="0"/>
              </a:rPr>
              <a:t>1. </a:t>
            </a:r>
            <a:r>
              <a:rPr lang="en-US" dirty="0">
                <a:solidFill>
                  <a:srgbClr val="FF0000"/>
                </a:solidFill>
                <a:latin typeface="Cambria" panose="02040503050406030204" pitchFamily="18" charset="0"/>
              </a:rPr>
              <a:t>European Banking Authority </a:t>
            </a:r>
            <a:r>
              <a:rPr lang="en-US" dirty="0">
                <a:latin typeface="Cambria" panose="02040503050406030204" pitchFamily="18" charset="0"/>
              </a:rPr>
              <a:t>(EBA), which is charged with collecting detailed information on all EU banks;</a:t>
            </a:r>
          </a:p>
          <a:p>
            <a:pPr marL="361950">
              <a:spcBef>
                <a:spcPts val="800"/>
              </a:spcBef>
            </a:pPr>
            <a:r>
              <a:rPr lang="en-US" dirty="0">
                <a:latin typeface="Cambria" panose="02040503050406030204" pitchFamily="18" charset="0"/>
              </a:rPr>
              <a:t>2. </a:t>
            </a:r>
            <a:r>
              <a:rPr lang="en-US" dirty="0">
                <a:solidFill>
                  <a:srgbClr val="FF0000"/>
                </a:solidFill>
                <a:latin typeface="Cambria" panose="02040503050406030204" pitchFamily="18" charset="0"/>
              </a:rPr>
              <a:t>European Securities Market Authority </a:t>
            </a:r>
            <a:r>
              <a:rPr lang="en-US" dirty="0">
                <a:latin typeface="Cambria" panose="02040503050406030204" pitchFamily="18" charset="0"/>
              </a:rPr>
              <a:t>(ESMA), which brings together all EU bond and stock market regulators and supervisors;</a:t>
            </a:r>
          </a:p>
          <a:p>
            <a:pPr marL="361950">
              <a:spcBef>
                <a:spcPts val="800"/>
              </a:spcBef>
            </a:pPr>
            <a:r>
              <a:rPr lang="en-US" dirty="0">
                <a:latin typeface="Cambria" panose="02040503050406030204" pitchFamily="18" charset="0"/>
              </a:rPr>
              <a:t>3. </a:t>
            </a:r>
            <a:r>
              <a:rPr lang="en-US" dirty="0">
                <a:solidFill>
                  <a:srgbClr val="FF0000"/>
                </a:solidFill>
                <a:latin typeface="Cambria" panose="02040503050406030204" pitchFamily="18" charset="0"/>
              </a:rPr>
              <a:t>European Systemic Risk Board </a:t>
            </a:r>
            <a:r>
              <a:rPr lang="en-US" dirty="0">
                <a:latin typeface="Cambria" panose="02040503050406030204" pitchFamily="18" charset="0"/>
              </a:rPr>
              <a:t>(ESRB), which looks at the overall picture and can issue binding recommendations;</a:t>
            </a:r>
          </a:p>
          <a:p>
            <a:pPr marL="361950">
              <a:spcBef>
                <a:spcPts val="800"/>
              </a:spcBef>
            </a:pPr>
            <a:r>
              <a:rPr lang="en-US" dirty="0">
                <a:latin typeface="Cambria" panose="02040503050406030204" pitchFamily="18" charset="0"/>
              </a:rPr>
              <a:t>4. </a:t>
            </a:r>
            <a:r>
              <a:rPr lang="en-US" dirty="0">
                <a:solidFill>
                  <a:srgbClr val="FF0000"/>
                </a:solidFill>
                <a:latin typeface="Cambria" panose="02040503050406030204" pitchFamily="18" charset="0"/>
              </a:rPr>
              <a:t>European Insurance and Occupational Pensions Authority </a:t>
            </a:r>
            <a:r>
              <a:rPr lang="en-US" dirty="0">
                <a:latin typeface="Cambria" panose="02040503050406030204" pitchFamily="18" charset="0"/>
              </a:rPr>
              <a:t>(EIOPA), focusing on insurance companies and pension funds;</a:t>
            </a:r>
          </a:p>
          <a:p>
            <a:pPr marL="361950">
              <a:spcBef>
                <a:spcPts val="800"/>
              </a:spcBef>
            </a:pPr>
            <a:r>
              <a:rPr lang="en-US" dirty="0">
                <a:latin typeface="Cambria" panose="02040503050406030204" pitchFamily="18" charset="0"/>
              </a:rPr>
              <a:t>5. </a:t>
            </a:r>
            <a:r>
              <a:rPr lang="en-US" dirty="0">
                <a:solidFill>
                  <a:srgbClr val="FF0000"/>
                </a:solidFill>
                <a:latin typeface="Cambria" panose="02040503050406030204" pitchFamily="18" charset="0"/>
              </a:rPr>
              <a:t>Joint Committee of the European Supervisory Authorities </a:t>
            </a:r>
            <a:r>
              <a:rPr lang="en-US" dirty="0">
                <a:latin typeface="Cambria" panose="02040503050406030204" pitchFamily="18" charset="0"/>
              </a:rPr>
              <a:t>(ESA), which brings national supervisors together to improve transparency.</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 second step was the creation of the European Banking Union which became effective at the end of 2014</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21</a:t>
            </a:fld>
            <a:endParaRPr lang="en-US" dirty="0"/>
          </a:p>
        </p:txBody>
      </p:sp>
    </p:spTree>
    <p:extLst>
      <p:ext uri="{BB962C8B-B14F-4D97-AF65-F5344CB8AC3E}">
        <p14:creationId xmlns:p14="http://schemas.microsoft.com/office/powerpoint/2010/main" val="335360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Banking Union </a:t>
            </a:r>
          </a:p>
        </p:txBody>
      </p:sp>
      <p:sp>
        <p:nvSpPr>
          <p:cNvPr id="3" name="Textplatzhalter 2"/>
          <p:cNvSpPr>
            <a:spLocks noGrp="1"/>
          </p:cNvSpPr>
          <p:nvPr>
            <p:ph type="body" sz="quarter" idx="12"/>
          </p:nvPr>
        </p:nvSpPr>
        <p:spPr>
          <a:xfrm>
            <a:off x="356615" y="1279513"/>
            <a:ext cx="8428459" cy="470789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Membership to the Banking Union is </a:t>
            </a:r>
            <a:r>
              <a:rPr lang="en-US" dirty="0">
                <a:solidFill>
                  <a:srgbClr val="FF0000"/>
                </a:solidFill>
                <a:latin typeface="Cambria" panose="02040503050406030204" pitchFamily="18" charset="0"/>
              </a:rPr>
              <a:t>compulsory for all Eurozone member states and open to the EU countries</a:t>
            </a:r>
            <a:r>
              <a:rPr lang="en-US" dirty="0">
                <a:latin typeface="Cambria" panose="02040503050406030204" pitchFamily="18" charset="0"/>
              </a:rPr>
              <a:t>.</a:t>
            </a:r>
          </a:p>
          <a:p>
            <a:pPr>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Three building blocks:</a:t>
            </a:r>
          </a:p>
          <a:p>
            <a:pPr marL="573088" lvl="1" indent="-342900"/>
            <a:r>
              <a:rPr lang="en-US" dirty="0">
                <a:latin typeface="Cambria" panose="02040503050406030204" pitchFamily="18" charset="0"/>
              </a:rPr>
              <a:t>the Single Rule Book, that is, common regulations;</a:t>
            </a:r>
          </a:p>
          <a:p>
            <a:pPr marL="573088" lvl="1" indent="-342900"/>
            <a:r>
              <a:rPr lang="en-US" dirty="0">
                <a:latin typeface="Cambria" panose="02040503050406030204" pitchFamily="18" charset="0"/>
              </a:rPr>
              <a:t>the Single Supervision Mechanism (SSM);</a:t>
            </a:r>
          </a:p>
          <a:p>
            <a:pPr marL="573088" lvl="1" indent="-342900"/>
            <a:r>
              <a:rPr lang="en-US" dirty="0">
                <a:latin typeface="Cambria" panose="02040503050406030204" pitchFamily="18" charset="0"/>
              </a:rPr>
              <a:t>the Single Resolution Mechanism (SRM).</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22</a:t>
            </a:fld>
            <a:endParaRPr lang="en-US" dirty="0"/>
          </a:p>
        </p:txBody>
      </p:sp>
    </p:spTree>
    <p:extLst>
      <p:ext uri="{BB962C8B-B14F-4D97-AF65-F5344CB8AC3E}">
        <p14:creationId xmlns:p14="http://schemas.microsoft.com/office/powerpoint/2010/main" val="17940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Banking Union: regulation (I) </a:t>
            </a:r>
          </a:p>
        </p:txBody>
      </p:sp>
      <p:sp>
        <p:nvSpPr>
          <p:cNvPr id="3" name="Textplatzhalter 2"/>
          <p:cNvSpPr>
            <a:spLocks noGrp="1"/>
          </p:cNvSpPr>
          <p:nvPr>
            <p:ph type="body" sz="quarter" idx="12"/>
          </p:nvPr>
        </p:nvSpPr>
        <p:spPr>
          <a:xfrm>
            <a:off x="356615" y="1075055"/>
            <a:ext cx="8577835" cy="4707890"/>
          </a:xfrm>
        </p:spPr>
        <p:txBody>
          <a:bodyPr/>
          <a:lstStyle/>
          <a:p>
            <a:pPr>
              <a:spcBef>
                <a:spcPts val="800"/>
              </a:spcBef>
            </a:pPr>
            <a:r>
              <a:rPr lang="en-US" sz="1800" dirty="0">
                <a:solidFill>
                  <a:srgbClr val="FF0000"/>
                </a:solidFill>
                <a:latin typeface="Cambria" panose="02040503050406030204" pitchFamily="18" charset="0"/>
              </a:rPr>
              <a:t>Own version of the Basel III measures </a:t>
            </a:r>
            <a:r>
              <a:rPr lang="en-US" sz="1800" dirty="0">
                <a:latin typeface="Cambria" panose="02040503050406030204" pitchFamily="18" charset="0"/>
              </a:rPr>
              <a:t>with key requirements are:</a:t>
            </a:r>
          </a:p>
          <a:p>
            <a:pPr marL="342900" indent="-342900">
              <a:spcBef>
                <a:spcPts val="800"/>
              </a:spcBef>
              <a:buFont typeface="Arial" panose="020B0604020202020204" pitchFamily="34" charset="0"/>
              <a:buChar char="•"/>
            </a:pPr>
            <a:r>
              <a:rPr lang="en-US" sz="1800" b="1" dirty="0">
                <a:latin typeface="Cambria" panose="02040503050406030204" pitchFamily="18" charset="0"/>
              </a:rPr>
              <a:t>Bank capital </a:t>
            </a:r>
          </a:p>
          <a:p>
            <a:pPr marL="573088" lvl="1" indent="-342900"/>
            <a:r>
              <a:rPr lang="en-US" sz="1800" dirty="0">
                <a:latin typeface="Cambria" panose="02040503050406030204" pitchFamily="18" charset="0"/>
              </a:rPr>
              <a:t>Banks must have an amount of capital equal to 8% of ‘risk weighted assets’;</a:t>
            </a:r>
          </a:p>
          <a:p>
            <a:pPr marL="573088" lvl="1" indent="-342900"/>
            <a:r>
              <a:rPr lang="en-US" sz="1800" dirty="0">
                <a:latin typeface="Cambria" panose="02040503050406030204" pitchFamily="18" charset="0"/>
              </a:rPr>
              <a:t>Capital is the amount of shares issued by the bank and represents the value of the bank to its owners;</a:t>
            </a:r>
          </a:p>
          <a:p>
            <a:pPr marL="573088" lvl="1" indent="-342900"/>
            <a:r>
              <a:rPr lang="en-US" sz="1800" dirty="0">
                <a:latin typeface="Cambria" panose="02040503050406030204" pitchFamily="18" charset="0"/>
              </a:rPr>
              <a:t>The </a:t>
            </a:r>
            <a:r>
              <a:rPr lang="en-US" sz="1800" dirty="0">
                <a:solidFill>
                  <a:srgbClr val="FF0000"/>
                </a:solidFill>
                <a:latin typeface="Cambria" panose="02040503050406030204" pitchFamily="18" charset="0"/>
              </a:rPr>
              <a:t>bank itself assesses the quality of its assets</a:t>
            </a:r>
            <a:r>
              <a:rPr lang="en-US" sz="1800" dirty="0">
                <a:latin typeface="Cambria" panose="02040503050406030204" pitchFamily="18" charset="0"/>
              </a:rPr>
              <a:t>.</a:t>
            </a:r>
          </a:p>
          <a:p>
            <a:pPr marL="342900" indent="-342900">
              <a:spcBef>
                <a:spcPts val="800"/>
              </a:spcBef>
              <a:buFont typeface="Arial" panose="020B0604020202020204" pitchFamily="34" charset="0"/>
              <a:buChar char="•"/>
            </a:pPr>
            <a:r>
              <a:rPr lang="en-US" sz="1800" b="1" dirty="0">
                <a:latin typeface="Cambria" panose="02040503050406030204" pitchFamily="18" charset="0"/>
              </a:rPr>
              <a:t>Leverage ratio </a:t>
            </a:r>
          </a:p>
          <a:p>
            <a:pPr marL="573088" lvl="1" indent="-342900"/>
            <a:r>
              <a:rPr lang="en-US" sz="1800" dirty="0">
                <a:latin typeface="Cambria" panose="02040503050406030204" pitchFamily="18" charset="0"/>
              </a:rPr>
              <a:t>The leverage ratio relates borrowing to capital;</a:t>
            </a:r>
          </a:p>
          <a:p>
            <a:pPr marL="573088" lvl="1" indent="-342900"/>
            <a:r>
              <a:rPr lang="en-US" sz="1800" dirty="0">
                <a:latin typeface="Cambria" panose="02040503050406030204" pitchFamily="18" charset="0"/>
              </a:rPr>
              <a:t>It will be closely monitored and the </a:t>
            </a:r>
            <a:r>
              <a:rPr lang="en-US" sz="1800" dirty="0">
                <a:solidFill>
                  <a:srgbClr val="FF0000"/>
                </a:solidFill>
                <a:latin typeface="Cambria" panose="02040503050406030204" pitchFamily="18" charset="0"/>
              </a:rPr>
              <a:t>authorities can require that it be reduced</a:t>
            </a:r>
            <a:r>
              <a:rPr lang="en-US" sz="1800" dirty="0">
                <a:latin typeface="Cambria" panose="02040503050406030204" pitchFamily="18" charset="0"/>
              </a:rPr>
              <a:t>.</a:t>
            </a:r>
            <a:endParaRPr lang="en-US" sz="1800" baseline="30000" dirty="0">
              <a:latin typeface="Cambria" panose="02040503050406030204" pitchFamily="18" charset="0"/>
            </a:endParaRPr>
          </a:p>
          <a:p>
            <a:pPr marL="342900" indent="-342900">
              <a:spcBef>
                <a:spcPts val="800"/>
              </a:spcBef>
              <a:buFont typeface="Arial" panose="020B0604020202020204" pitchFamily="34" charset="0"/>
              <a:buChar char="•"/>
            </a:pPr>
            <a:r>
              <a:rPr lang="en-US" sz="1800" b="1" dirty="0">
                <a:latin typeface="Cambria" panose="02040503050406030204" pitchFamily="18" charset="0"/>
              </a:rPr>
              <a:t>Liquidity ratio </a:t>
            </a:r>
          </a:p>
          <a:p>
            <a:pPr marL="573088" lvl="1" indent="-342900"/>
            <a:r>
              <a:rPr lang="en-US" sz="1800" dirty="0">
                <a:solidFill>
                  <a:srgbClr val="FF0000"/>
                </a:solidFill>
                <a:latin typeface="Cambria" panose="02040503050406030204" pitchFamily="18" charset="0"/>
              </a:rPr>
              <a:t>Ratio of assets that can be promptly and safely sold to obtain cash </a:t>
            </a:r>
            <a:r>
              <a:rPr lang="en-US" sz="1800" dirty="0">
                <a:latin typeface="Cambria" panose="02040503050406030204" pitchFamily="18" charset="0"/>
              </a:rPr>
              <a:t>as a proportion of payments that a bank expects to make over the next 30 days;</a:t>
            </a:r>
          </a:p>
          <a:p>
            <a:pPr marL="573088" lvl="1" indent="-342900"/>
            <a:r>
              <a:rPr lang="en-US" sz="1800" dirty="0">
                <a:latin typeface="Cambria" panose="02040503050406030204" pitchFamily="18" charset="0"/>
              </a:rPr>
              <a:t>This ratio will have to be </a:t>
            </a:r>
            <a:r>
              <a:rPr lang="en-US" sz="1800" dirty="0">
                <a:solidFill>
                  <a:srgbClr val="FF0000"/>
                </a:solidFill>
                <a:latin typeface="Cambria" panose="02040503050406030204" pitchFamily="18" charset="0"/>
              </a:rPr>
              <a:t>progressively raised to 100 per cent</a:t>
            </a:r>
            <a:r>
              <a:rPr lang="en-US" sz="1800" dirty="0">
                <a:latin typeface="Cambria" panose="02040503050406030204" pitchFamily="18" charset="0"/>
              </a:rPr>
              <a:t>.</a:t>
            </a:r>
          </a:p>
          <a:p>
            <a:pPr marL="342900" indent="-342900">
              <a:spcBef>
                <a:spcPts val="800"/>
              </a:spcBef>
              <a:buFont typeface="Arial" panose="020B0604020202020204" pitchFamily="34" charset="0"/>
              <a:buChar char="•"/>
            </a:pPr>
            <a:endParaRPr lang="en-US" sz="18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23</a:t>
            </a:fld>
            <a:endParaRPr lang="en-US" dirty="0"/>
          </a:p>
        </p:txBody>
      </p:sp>
    </p:spTree>
    <p:extLst>
      <p:ext uri="{BB962C8B-B14F-4D97-AF65-F5344CB8AC3E}">
        <p14:creationId xmlns:p14="http://schemas.microsoft.com/office/powerpoint/2010/main" val="25537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Banking Union: regulation (II) </a:t>
            </a:r>
          </a:p>
        </p:txBody>
      </p:sp>
      <p:sp>
        <p:nvSpPr>
          <p:cNvPr id="3" name="Textplatzhalter 2"/>
          <p:cNvSpPr>
            <a:spLocks noGrp="1"/>
          </p:cNvSpPr>
          <p:nvPr>
            <p:ph type="body" sz="quarter" idx="12"/>
          </p:nvPr>
        </p:nvSpPr>
        <p:spPr>
          <a:xfrm>
            <a:off x="356615" y="1279512"/>
            <a:ext cx="8577835" cy="4707890"/>
          </a:xfrm>
        </p:spPr>
        <p:txBody>
          <a:bodyPr/>
          <a:lstStyle/>
          <a:p>
            <a:pPr marL="342900" indent="-342900">
              <a:spcBef>
                <a:spcPts val="800"/>
              </a:spcBef>
              <a:buFont typeface="Arial" panose="020B0604020202020204" pitchFamily="34" charset="0"/>
              <a:buChar char="•"/>
            </a:pPr>
            <a:r>
              <a:rPr lang="en-US" b="1" dirty="0">
                <a:latin typeface="Cambria" panose="02040503050406030204" pitchFamily="18" charset="0"/>
              </a:rPr>
              <a:t>Systemically important banks </a:t>
            </a:r>
          </a:p>
          <a:p>
            <a:pPr marL="573088" lvl="1" indent="-342900"/>
            <a:r>
              <a:rPr lang="en-US" dirty="0">
                <a:latin typeface="Cambria" panose="02040503050406030204" pitchFamily="18" charset="0"/>
              </a:rPr>
              <a:t>Because they are large, they cannot be allowed to fail, and are extremely costly to rescue or resolve;</a:t>
            </a:r>
          </a:p>
          <a:p>
            <a:pPr marL="573088" lvl="1" indent="-342900"/>
            <a:r>
              <a:rPr lang="en-US" dirty="0">
                <a:latin typeface="Cambria" panose="02040503050406030204" pitchFamily="18" charset="0"/>
              </a:rPr>
              <a:t>They are subject to </a:t>
            </a:r>
            <a:r>
              <a:rPr lang="en-US" dirty="0">
                <a:solidFill>
                  <a:srgbClr val="FF0000"/>
                </a:solidFill>
                <a:latin typeface="Cambria" panose="02040503050406030204" pitchFamily="18" charset="0"/>
              </a:rPr>
              <a:t>higher requirements for the above ratios</a:t>
            </a:r>
            <a:r>
              <a:rPr lang="en-US" dirty="0">
                <a:latin typeface="Cambria" panose="02040503050406030204" pitchFamily="18" charset="0"/>
              </a:rPr>
              <a:t>.</a:t>
            </a:r>
          </a:p>
          <a:p>
            <a:pPr lvl="1" indent="0">
              <a:buNone/>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b="1" dirty="0">
                <a:latin typeface="Cambria" panose="02040503050406030204" pitchFamily="18" charset="0"/>
              </a:rPr>
              <a:t>Macro-prudential policies </a:t>
            </a:r>
          </a:p>
          <a:p>
            <a:pPr marL="573088" lvl="1" indent="-342900"/>
            <a:r>
              <a:rPr lang="en-US" dirty="0">
                <a:latin typeface="Cambria" panose="02040503050406030204" pitchFamily="18" charset="0"/>
              </a:rPr>
              <a:t>When banks face large losses, their capital can be depleted; </a:t>
            </a:r>
          </a:p>
          <a:p>
            <a:pPr marL="573088" lvl="1" indent="-342900"/>
            <a:r>
              <a:rPr lang="en-US" dirty="0">
                <a:latin typeface="Cambria" panose="02040503050406030204" pitchFamily="18" charset="0"/>
              </a:rPr>
              <a:t>This is the reason for a minimum capital ratio;</a:t>
            </a:r>
          </a:p>
          <a:p>
            <a:pPr marL="573088" lvl="1" indent="-342900"/>
            <a:r>
              <a:rPr lang="en-US" dirty="0">
                <a:latin typeface="Cambria" panose="02040503050406030204" pitchFamily="18" charset="0"/>
              </a:rPr>
              <a:t>In order to prevent the ratio from falling under the minimum, </a:t>
            </a:r>
            <a:r>
              <a:rPr lang="en-US" dirty="0">
                <a:solidFill>
                  <a:srgbClr val="FF0000"/>
                </a:solidFill>
                <a:latin typeface="Cambria" panose="02040503050406030204" pitchFamily="18" charset="0"/>
              </a:rPr>
              <a:t>banks can be required to raise the capital ratio above the minimum in good times to accumulate an additional buffer</a:t>
            </a:r>
            <a:r>
              <a:rPr lang="en-US" dirty="0">
                <a:latin typeface="Cambria" panose="02040503050406030204" pitchFamily="18" charset="0"/>
              </a:rPr>
              <a:t>.</a:t>
            </a:r>
          </a:p>
          <a:p>
            <a:pPr marL="342900" indent="-342900">
              <a:spcBef>
                <a:spcPts val="800"/>
              </a:spcBef>
              <a:buFont typeface="Arial" panose="020B0604020202020204" pitchFamily="34" charset="0"/>
              <a:buChar char="•"/>
            </a:pPr>
            <a:endParaRPr lang="en-US"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24</a:t>
            </a:fld>
            <a:endParaRPr lang="en-US" dirty="0"/>
          </a:p>
        </p:txBody>
      </p:sp>
    </p:spTree>
    <p:extLst>
      <p:ext uri="{BB962C8B-B14F-4D97-AF65-F5344CB8AC3E}">
        <p14:creationId xmlns:p14="http://schemas.microsoft.com/office/powerpoint/2010/main" val="31778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Banking Union: supervision</a:t>
            </a:r>
          </a:p>
        </p:txBody>
      </p:sp>
      <p:sp>
        <p:nvSpPr>
          <p:cNvPr id="3" name="Textplatzhalter 2"/>
          <p:cNvSpPr>
            <a:spLocks noGrp="1"/>
          </p:cNvSpPr>
          <p:nvPr>
            <p:ph type="body" sz="quarter" idx="12"/>
          </p:nvPr>
        </p:nvSpPr>
        <p:spPr>
          <a:xfrm>
            <a:off x="362309" y="923960"/>
            <a:ext cx="8530231" cy="5406390"/>
          </a:xfrm>
        </p:spPr>
        <p:txBody>
          <a:bodyPr/>
          <a:lstStyle/>
          <a:p>
            <a:pPr marL="342900" indent="-342900">
              <a:spcBef>
                <a:spcPts val="800"/>
              </a:spcBef>
              <a:buFont typeface="Arial" panose="020B0604020202020204" pitchFamily="34" charset="0"/>
              <a:buChar char="•"/>
            </a:pPr>
            <a:r>
              <a:rPr lang="en-US" sz="1900" b="1" dirty="0">
                <a:solidFill>
                  <a:srgbClr val="FF0000"/>
                </a:solidFill>
                <a:latin typeface="Cambria" panose="02040503050406030204" pitchFamily="18" charset="0"/>
              </a:rPr>
              <a:t>Single Supervisory Mechanism </a:t>
            </a:r>
            <a:r>
              <a:rPr lang="en-US" sz="1900" dirty="0">
                <a:latin typeface="Cambria" panose="02040503050406030204" pitchFamily="18" charset="0"/>
              </a:rPr>
              <a:t>(</a:t>
            </a:r>
            <a:r>
              <a:rPr lang="en-US" sz="1900" b="1" dirty="0" smtClean="0">
                <a:solidFill>
                  <a:srgbClr val="FF0000"/>
                </a:solidFill>
                <a:latin typeface="Cambria" panose="02040503050406030204" pitchFamily="18" charset="0"/>
              </a:rPr>
              <a:t>SSM</a:t>
            </a:r>
            <a:r>
              <a:rPr lang="en-US" sz="1900" dirty="0" smtClean="0">
                <a:latin typeface="Cambria" panose="02040503050406030204" pitchFamily="18" charset="0"/>
              </a:rPr>
              <a:t>): </a:t>
            </a:r>
            <a:r>
              <a:rPr lang="en-US" sz="1900" b="1" dirty="0" smtClean="0">
                <a:solidFill>
                  <a:srgbClr val="FF0000"/>
                </a:solidFill>
                <a:latin typeface="Cambria" panose="02040503050406030204" pitchFamily="18" charset="0"/>
              </a:rPr>
              <a:t>supervision </a:t>
            </a:r>
            <a:r>
              <a:rPr lang="en-US" sz="1900" b="1" dirty="0">
                <a:solidFill>
                  <a:srgbClr val="FF0000"/>
                </a:solidFill>
                <a:latin typeface="Cambria" panose="02040503050406030204" pitchFamily="18" charset="0"/>
              </a:rPr>
              <a:t>of the 119 largest banks of the Eurozone is centralized and under the authority of the </a:t>
            </a:r>
            <a:r>
              <a:rPr lang="en-US" sz="1900" b="1" dirty="0" smtClean="0">
                <a:solidFill>
                  <a:srgbClr val="FF0000"/>
                </a:solidFill>
                <a:latin typeface="Cambria" panose="02040503050406030204" pitchFamily="18" charset="0"/>
              </a:rPr>
              <a:t>ECB</a:t>
            </a:r>
            <a:r>
              <a:rPr lang="en-US" sz="1900" dirty="0" smtClean="0">
                <a:latin typeface="Cambria" panose="02040503050406030204" pitchFamily="18" charset="0"/>
              </a:rPr>
              <a:t>.</a:t>
            </a:r>
            <a:endParaRPr lang="en-US" sz="1900" dirty="0">
              <a:latin typeface="Cambria" panose="02040503050406030204" pitchFamily="18" charset="0"/>
            </a:endParaRPr>
          </a:p>
          <a:p>
            <a:pPr marL="573088" lvl="1" indent="-342900"/>
            <a:r>
              <a:rPr lang="en-US" sz="1900" dirty="0">
                <a:latin typeface="Cambria" panose="02040503050406030204" pitchFamily="18" charset="0"/>
              </a:rPr>
              <a:t>Because systemically important banks potentially are the source of massive spillovers;</a:t>
            </a:r>
          </a:p>
          <a:p>
            <a:pPr marL="573088" lvl="1" indent="-342900"/>
            <a:r>
              <a:rPr lang="en-US" sz="1900" dirty="0">
                <a:solidFill>
                  <a:srgbClr val="FF0000"/>
                </a:solidFill>
                <a:latin typeface="Cambria" panose="02040503050406030204" pitchFamily="18" charset="0"/>
              </a:rPr>
              <a:t>SSM operates independently of the monetary policy wing, behind a ‘Chinese wall’</a:t>
            </a:r>
            <a:r>
              <a:rPr lang="en-US" sz="1900" dirty="0">
                <a:latin typeface="Cambria" panose="02040503050406030204" pitchFamily="18" charset="0"/>
              </a:rPr>
              <a:t>.</a:t>
            </a:r>
          </a:p>
          <a:p>
            <a:pPr marL="342900" indent="-342900">
              <a:spcBef>
                <a:spcPts val="800"/>
              </a:spcBef>
              <a:buFont typeface="Arial" panose="020B0604020202020204" pitchFamily="34" charset="0"/>
              <a:buChar char="•"/>
            </a:pPr>
            <a:r>
              <a:rPr lang="en-US" sz="1900" b="1" dirty="0">
                <a:solidFill>
                  <a:srgbClr val="FF0000"/>
                </a:solidFill>
                <a:latin typeface="Cambria" panose="02040503050406030204" pitchFamily="18" charset="0"/>
              </a:rPr>
              <a:t>The smaller banks remain subject to national supervision.</a:t>
            </a:r>
          </a:p>
          <a:p>
            <a:pPr marL="342900" indent="-342900">
              <a:spcBef>
                <a:spcPts val="800"/>
              </a:spcBef>
              <a:buFont typeface="Arial" panose="020B0604020202020204" pitchFamily="34" charset="0"/>
              <a:buChar char="•"/>
            </a:pPr>
            <a:r>
              <a:rPr lang="en-US" sz="1900" b="1" dirty="0">
                <a:solidFill>
                  <a:srgbClr val="FF0000"/>
                </a:solidFill>
                <a:latin typeface="Cambria" panose="02040503050406030204" pitchFamily="18" charset="0"/>
              </a:rPr>
              <a:t>Non-Eurozone countries may choose to join the SSM. The SSM is managed by a Supervisory Board, which is part of the ECB</a:t>
            </a:r>
            <a:r>
              <a:rPr lang="en-US" sz="1900" dirty="0">
                <a:latin typeface="Cambria" panose="02040503050406030204" pitchFamily="18" charset="0"/>
              </a:rPr>
              <a:t>. </a:t>
            </a:r>
          </a:p>
          <a:p>
            <a:pPr marL="342900" indent="-342900">
              <a:spcBef>
                <a:spcPts val="800"/>
              </a:spcBef>
              <a:buFont typeface="Arial" panose="020B0604020202020204" pitchFamily="34" charset="0"/>
              <a:buChar char="•"/>
            </a:pPr>
            <a:r>
              <a:rPr lang="en-US" sz="1900" dirty="0">
                <a:latin typeface="Cambria" panose="02040503050406030204" pitchFamily="18" charset="0"/>
              </a:rPr>
              <a:t>ECB periodically conducts a Comprehensive Assessment of the banks that it supervises:</a:t>
            </a:r>
          </a:p>
          <a:p>
            <a:pPr marL="573088" lvl="1" indent="-342900"/>
            <a:r>
              <a:rPr lang="de-DE" sz="1900" dirty="0">
                <a:latin typeface="Cambria" panose="02040503050406030204" pitchFamily="18" charset="0"/>
              </a:rPr>
              <a:t>Asset Quality Review (AQR);</a:t>
            </a:r>
          </a:p>
          <a:p>
            <a:pPr marL="573088" lvl="1" indent="-342900"/>
            <a:r>
              <a:rPr lang="en-US" sz="1900" dirty="0">
                <a:latin typeface="Cambria" panose="02040503050406030204" pitchFamily="18" charset="0"/>
              </a:rPr>
              <a:t>stress tests that simulate hypothetical financial and economic shocks.</a:t>
            </a:r>
          </a:p>
          <a:p>
            <a:pPr marL="342900" indent="-342900">
              <a:spcBef>
                <a:spcPts val="800"/>
              </a:spcBef>
              <a:buFont typeface="Arial" panose="020B0604020202020204" pitchFamily="34" charset="0"/>
              <a:buChar char="•"/>
            </a:pPr>
            <a:endParaRPr lang="en-US" sz="1900" dirty="0">
              <a:latin typeface="Cambria" panose="02040503050406030204" pitchFamily="18" charset="0"/>
            </a:endParaRPr>
          </a:p>
          <a:p>
            <a:pPr>
              <a:spcBef>
                <a:spcPts val="800"/>
              </a:spcBef>
            </a:pPr>
            <a:endParaRPr lang="en-US" sz="19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25</a:t>
            </a:fld>
            <a:endParaRPr lang="en-US" dirty="0"/>
          </a:p>
        </p:txBody>
      </p:sp>
    </p:spTree>
    <p:extLst>
      <p:ext uri="{BB962C8B-B14F-4D97-AF65-F5344CB8AC3E}">
        <p14:creationId xmlns:p14="http://schemas.microsoft.com/office/powerpoint/2010/main" val="17165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Banking Union: resolution</a:t>
            </a:r>
          </a:p>
        </p:txBody>
      </p:sp>
      <p:sp>
        <p:nvSpPr>
          <p:cNvPr id="3" name="Textplatzhalter 2"/>
          <p:cNvSpPr>
            <a:spLocks noGrp="1"/>
          </p:cNvSpPr>
          <p:nvPr>
            <p:ph type="body" sz="quarter" idx="12"/>
          </p:nvPr>
        </p:nvSpPr>
        <p:spPr>
          <a:xfrm>
            <a:off x="356615" y="934383"/>
            <a:ext cx="8535925" cy="540639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Second pillar of the Banking Union is the </a:t>
            </a:r>
            <a:r>
              <a:rPr lang="en-US" b="1" dirty="0">
                <a:solidFill>
                  <a:srgbClr val="FF0000"/>
                </a:solidFill>
                <a:latin typeface="Cambria" panose="02040503050406030204" pitchFamily="18" charset="0"/>
              </a:rPr>
              <a:t>Supervisory Resolution Mechanism</a:t>
            </a:r>
            <a:r>
              <a:rPr lang="en-US" dirty="0">
                <a:latin typeface="Cambria" panose="02040503050406030204" pitchFamily="18" charset="0"/>
              </a:rPr>
              <a:t> (</a:t>
            </a:r>
            <a:r>
              <a:rPr lang="en-US" b="1" dirty="0">
                <a:solidFill>
                  <a:srgbClr val="FF0000"/>
                </a:solidFill>
                <a:latin typeface="Cambria" panose="02040503050406030204" pitchFamily="18" charset="0"/>
              </a:rPr>
              <a:t>SRM</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Single Resolution Board (SRB) is responsible for all large (systemically important) banks</a:t>
            </a:r>
            <a:r>
              <a:rPr lang="en-US" dirty="0">
                <a:latin typeface="Cambria" panose="02040503050406030204" pitchFamily="18" charset="0"/>
              </a:rPr>
              <a:t>. Its mission involves the following principles:</a:t>
            </a:r>
          </a:p>
          <a:p>
            <a:pPr marL="573088" lvl="1" indent="-342900"/>
            <a:r>
              <a:rPr lang="en-US" dirty="0">
                <a:latin typeface="Cambria" panose="02040503050406030204" pitchFamily="18" charset="0"/>
              </a:rPr>
              <a:t>Resolution of a bank is decided by the SRB and carried out by the relevant national resolution authority;</a:t>
            </a:r>
          </a:p>
          <a:p>
            <a:pPr marL="573088" lvl="1" indent="-342900"/>
            <a:r>
              <a:rPr lang="en-US" dirty="0">
                <a:latin typeface="Cambria" panose="02040503050406030204" pitchFamily="18" charset="0"/>
              </a:rPr>
              <a:t>Funding for any cash injection is provided by a new resolution fund;</a:t>
            </a:r>
          </a:p>
          <a:p>
            <a:pPr marL="573088" lvl="1" indent="-342900"/>
            <a:r>
              <a:rPr lang="en-US" dirty="0">
                <a:latin typeface="Cambria" panose="02040503050406030204" pitchFamily="18" charset="0"/>
              </a:rPr>
              <a:t>The </a:t>
            </a:r>
            <a:r>
              <a:rPr lang="en-US" dirty="0">
                <a:solidFill>
                  <a:srgbClr val="FF0000"/>
                </a:solidFill>
                <a:latin typeface="Cambria" panose="02040503050406030204" pitchFamily="18" charset="0"/>
              </a:rPr>
              <a:t>SSM</a:t>
            </a:r>
            <a:r>
              <a:rPr lang="en-US" dirty="0">
                <a:latin typeface="Cambria" panose="02040503050406030204" pitchFamily="18" charset="0"/>
              </a:rPr>
              <a:t> (supervision) </a:t>
            </a:r>
            <a:r>
              <a:rPr lang="en-US" dirty="0">
                <a:solidFill>
                  <a:srgbClr val="FF0000"/>
                </a:solidFill>
                <a:latin typeface="Cambria" panose="02040503050406030204" pitchFamily="18" charset="0"/>
              </a:rPr>
              <a:t>and SRM </a:t>
            </a:r>
            <a:r>
              <a:rPr lang="en-US" dirty="0">
                <a:latin typeface="Cambria" panose="02040503050406030204" pitchFamily="18" charset="0"/>
              </a:rPr>
              <a:t>(resolution) </a:t>
            </a:r>
            <a:r>
              <a:rPr lang="en-US" dirty="0">
                <a:solidFill>
                  <a:srgbClr val="FF0000"/>
                </a:solidFill>
                <a:latin typeface="Cambria" panose="02040503050406030204" pitchFamily="18" charset="0"/>
              </a:rPr>
              <a:t>are independent</a:t>
            </a:r>
            <a:r>
              <a:rPr lang="en-US" dirty="0">
                <a:latin typeface="Cambria" panose="02040503050406030204" pitchFamily="18" charset="0"/>
              </a:rPr>
              <a:t> </a:t>
            </a:r>
            <a:r>
              <a:rPr lang="en-US" dirty="0">
                <a:solidFill>
                  <a:srgbClr val="FF0000"/>
                </a:solidFill>
                <a:latin typeface="Cambria" panose="02040503050406030204" pitchFamily="18" charset="0"/>
              </a:rPr>
              <a:t>institutions</a:t>
            </a:r>
            <a:r>
              <a:rPr lang="en-US" dirty="0">
                <a:latin typeface="Cambria" panose="02040503050406030204" pitchFamily="18" charset="0"/>
              </a:rPr>
              <a:t> to avoid a conflict of interest between these two functions;</a:t>
            </a:r>
          </a:p>
          <a:p>
            <a:pPr marL="573088" lvl="1" indent="-342900"/>
            <a:r>
              <a:rPr lang="en-US" dirty="0">
                <a:solidFill>
                  <a:srgbClr val="FF0000"/>
                </a:solidFill>
                <a:latin typeface="Cambria" panose="02040503050406030204" pitchFamily="18" charset="0"/>
              </a:rPr>
              <a:t>Bank losses are to be borne by the stakeholders in a predetermined order</a:t>
            </a:r>
            <a:r>
              <a:rPr lang="en-US" dirty="0">
                <a:latin typeface="Cambria" panose="02040503050406030204" pitchFamily="18" charset="0"/>
              </a:rPr>
              <a:t>, the so-called ‘pecking order’: first the shareholders, then owners of junior bonds ranked from more to less liquid;</a:t>
            </a:r>
          </a:p>
          <a:p>
            <a:pPr marL="573088" lvl="1" indent="-342900"/>
            <a:r>
              <a:rPr lang="en-US" dirty="0">
                <a:solidFill>
                  <a:srgbClr val="FF0000"/>
                </a:solidFill>
                <a:latin typeface="Cambria" panose="02040503050406030204" pitchFamily="18" charset="0"/>
              </a:rPr>
              <a:t>All bank deposits by households and SMEs are fully protected up to 100,000 euros</a:t>
            </a:r>
            <a:r>
              <a:rPr lang="en-US" dirty="0">
                <a:latin typeface="Cambria" panose="02040503050406030204" pitchFamily="18" charset="0"/>
              </a:rPr>
              <a:t>: </a:t>
            </a:r>
            <a:r>
              <a:rPr lang="fr-FR" dirty="0" err="1">
                <a:solidFill>
                  <a:srgbClr val="FF0000"/>
                </a:solidFill>
                <a:latin typeface="Cambria" panose="02040503050406030204" pitchFamily="18" charset="0"/>
              </a:rPr>
              <a:t>European</a:t>
            </a:r>
            <a:r>
              <a:rPr lang="fr-FR" dirty="0">
                <a:solidFill>
                  <a:srgbClr val="FF0000"/>
                </a:solidFill>
                <a:latin typeface="Cambria" panose="02040503050406030204" pitchFamily="18" charset="0"/>
              </a:rPr>
              <a:t> </a:t>
            </a:r>
            <a:r>
              <a:rPr lang="fr-FR" dirty="0" err="1">
                <a:solidFill>
                  <a:srgbClr val="FF0000"/>
                </a:solidFill>
                <a:latin typeface="Cambria" panose="02040503050406030204" pitchFamily="18" charset="0"/>
              </a:rPr>
              <a:t>Deposit</a:t>
            </a:r>
            <a:r>
              <a:rPr lang="fr-FR" dirty="0">
                <a:solidFill>
                  <a:srgbClr val="FF0000"/>
                </a:solidFill>
                <a:latin typeface="Cambria" panose="02040503050406030204" pitchFamily="18" charset="0"/>
              </a:rPr>
              <a:t> </a:t>
            </a:r>
            <a:r>
              <a:rPr lang="fr-FR" dirty="0" err="1">
                <a:solidFill>
                  <a:srgbClr val="FF0000"/>
                </a:solidFill>
                <a:latin typeface="Cambria" panose="02040503050406030204" pitchFamily="18" charset="0"/>
              </a:rPr>
              <a:t>Insurance</a:t>
            </a:r>
            <a:r>
              <a:rPr lang="fr-FR" dirty="0">
                <a:solidFill>
                  <a:srgbClr val="FF0000"/>
                </a:solidFill>
                <a:latin typeface="Cambria" panose="02040503050406030204" pitchFamily="18" charset="0"/>
              </a:rPr>
              <a:t> </a:t>
            </a:r>
            <a:r>
              <a:rPr lang="fr-FR" dirty="0" err="1">
                <a:solidFill>
                  <a:srgbClr val="FF0000"/>
                </a:solidFill>
                <a:latin typeface="Cambria" panose="02040503050406030204" pitchFamily="18" charset="0"/>
              </a:rPr>
              <a:t>Scheme</a:t>
            </a:r>
            <a:r>
              <a:rPr lang="en-GB" dirty="0">
                <a:solidFill>
                  <a:srgbClr val="FF0000"/>
                </a:solidFill>
                <a:latin typeface="Cambria" panose="02040503050406030204" pitchFamily="18" charset="0"/>
              </a:rPr>
              <a:t> </a:t>
            </a:r>
            <a:r>
              <a:rPr lang="en-GB" dirty="0">
                <a:latin typeface="Cambria" panose="02040503050406030204" pitchFamily="18" charset="0"/>
              </a:rPr>
              <a:t>(EDIS, details of its financing are not finally decided yet).</a:t>
            </a:r>
          </a:p>
          <a:p>
            <a:pPr lvl="1" indent="0">
              <a:buNone/>
            </a:pPr>
            <a:endParaRPr lang="en-US" dirty="0">
              <a:latin typeface="Cambria" panose="02040503050406030204" pitchFamily="18" charset="0"/>
            </a:endParaRPr>
          </a:p>
          <a:p>
            <a:pPr>
              <a:spcBef>
                <a:spcPts val="800"/>
              </a:spcBef>
            </a:pPr>
            <a:endParaRPr lang="en-US"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26</a:t>
            </a:fld>
            <a:endParaRPr lang="en-US" dirty="0"/>
          </a:p>
        </p:txBody>
      </p:sp>
    </p:spTree>
    <p:extLst>
      <p:ext uri="{BB962C8B-B14F-4D97-AF65-F5344CB8AC3E}">
        <p14:creationId xmlns:p14="http://schemas.microsoft.com/office/powerpoint/2010/main" val="170986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Capital Markets Union Initiative</a:t>
            </a:r>
            <a:endParaRPr lang="de-DE" dirty="0"/>
          </a:p>
        </p:txBody>
      </p:sp>
      <p:sp>
        <p:nvSpPr>
          <p:cNvPr id="3" name="Textplatzhalter 2"/>
          <p:cNvSpPr>
            <a:spLocks noGrp="1"/>
          </p:cNvSpPr>
          <p:nvPr>
            <p:ph type="body" sz="quarter" idx="12"/>
          </p:nvPr>
        </p:nvSpPr>
        <p:spPr>
          <a:xfrm>
            <a:off x="356615" y="1277282"/>
            <a:ext cx="8535925" cy="4831970"/>
          </a:xfrm>
        </p:spPr>
        <p:txBody>
          <a:bodyPr/>
          <a:lstStyle/>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In Europe, banks play a much larger role than the financial markets in financing the needs of households and firms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Capital markets exist in every European country, but they are relatively small.</a:t>
            </a:r>
          </a:p>
          <a:p>
            <a:pPr marL="342900" indent="-342900">
              <a:spcBef>
                <a:spcPts val="800"/>
              </a:spcBef>
              <a:buFont typeface="Arial" panose="020B0604020202020204" pitchFamily="34" charset="0"/>
              <a:buChar char="•"/>
            </a:pPr>
            <a:r>
              <a:rPr lang="en-US" dirty="0">
                <a:latin typeface="Cambria" panose="02040503050406030204" pitchFamily="18" charset="0"/>
              </a:rPr>
              <a:t>Key advantage of capital markets over banks is that </a:t>
            </a:r>
            <a:r>
              <a:rPr lang="en-US" dirty="0">
                <a:solidFill>
                  <a:srgbClr val="FF0000"/>
                </a:solidFill>
                <a:latin typeface="Cambria" panose="02040503050406030204" pitchFamily="18" charset="0"/>
              </a:rPr>
              <a:t>bank crises are more lethal as governments must protect small depositors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Investors in capital markets understand that they take risks </a:t>
            </a:r>
            <a:r>
              <a:rPr lang="en-US" dirty="0">
                <a:latin typeface="Cambria" panose="02040503050406030204" pitchFamily="18" charset="0"/>
              </a:rPr>
              <a:t>and, presumably, are set to bear losses when they occur. </a:t>
            </a:r>
          </a:p>
          <a:p>
            <a:pPr marL="342900" indent="-342900">
              <a:spcBef>
                <a:spcPts val="800"/>
              </a:spcBef>
              <a:buFont typeface="Arial" panose="020B0604020202020204" pitchFamily="34" charset="0"/>
              <a:buChar char="•"/>
            </a:pPr>
            <a:r>
              <a:rPr lang="en-US" dirty="0">
                <a:latin typeface="Cambria" panose="02040503050406030204" pitchFamily="18" charset="0"/>
              </a:rPr>
              <a:t>Another advantage of capital markets is that it is sometimes </a:t>
            </a:r>
            <a:r>
              <a:rPr lang="en-US" dirty="0">
                <a:solidFill>
                  <a:srgbClr val="FF0000"/>
                </a:solidFill>
                <a:latin typeface="Cambria" panose="02040503050406030204" pitchFamily="18" charset="0"/>
              </a:rPr>
              <a:t>easier for startup firms to find resources in capital markets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Therefore, </a:t>
            </a:r>
            <a:r>
              <a:rPr lang="en-US" dirty="0">
                <a:solidFill>
                  <a:srgbClr val="FF0000"/>
                </a:solidFill>
                <a:latin typeface="Cambria" panose="02040503050406030204" pitchFamily="18" charset="0"/>
              </a:rPr>
              <a:t>European Commission is sponsoring the Capital Markets Union Initiative</a:t>
            </a:r>
            <a:r>
              <a:rPr lang="en-US" dirty="0">
                <a:latin typeface="Cambria" panose="02040503050406030204" pitchFamily="18" charset="0"/>
              </a:rPr>
              <a:t>, with the aim of increasing the role of capital markets. </a:t>
            </a:r>
            <a:r>
              <a:rPr lang="en-US" i="1" dirty="0" smtClean="0">
                <a:latin typeface="Cambria" panose="02040503050406030204" pitchFamily="18" charset="0"/>
              </a:rPr>
              <a:t>So far very little progress has been achieved.</a:t>
            </a:r>
            <a:endParaRPr lang="en-US" i="1" dirty="0">
              <a:latin typeface="Cambria" panose="02040503050406030204" pitchFamily="18" charset="0"/>
            </a:endParaRPr>
          </a:p>
          <a:p>
            <a:pPr>
              <a:spcBef>
                <a:spcPts val="800"/>
              </a:spcBef>
            </a:pPr>
            <a:endParaRPr lang="en-US"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27</a:t>
            </a:fld>
            <a:endParaRPr lang="en-US" dirty="0"/>
          </a:p>
        </p:txBody>
      </p:sp>
    </p:spTree>
    <p:extLst>
      <p:ext uri="{BB962C8B-B14F-4D97-AF65-F5344CB8AC3E}">
        <p14:creationId xmlns:p14="http://schemas.microsoft.com/office/powerpoint/2010/main" val="310833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Capital Markets Union Initiative</a:t>
            </a: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28</a:t>
            </a:fld>
            <a:endParaRPr lang="en-US" dirty="0"/>
          </a:p>
        </p:txBody>
      </p:sp>
      <p:pic>
        <p:nvPicPr>
          <p:cNvPr id="3" name="Picture 2">
            <a:extLst>
              <a:ext uri="{FF2B5EF4-FFF2-40B4-BE49-F238E27FC236}">
                <a16:creationId xmlns:a16="http://schemas.microsoft.com/office/drawing/2014/main" xmlns="" id="{B476BCD2-CEED-4DA2-9DCA-74410FDABF4B}"/>
              </a:ext>
            </a:extLst>
          </p:cNvPr>
          <p:cNvPicPr>
            <a:picLocks noChangeAspect="1"/>
          </p:cNvPicPr>
          <p:nvPr/>
        </p:nvPicPr>
        <p:blipFill>
          <a:blip r:embed="rId2"/>
          <a:stretch>
            <a:fillRect/>
          </a:stretch>
        </p:blipFill>
        <p:spPr>
          <a:xfrm>
            <a:off x="196572" y="1254874"/>
            <a:ext cx="8750856" cy="4348251"/>
          </a:xfrm>
          <a:prstGeom prst="rect">
            <a:avLst/>
          </a:prstGeom>
        </p:spPr>
      </p:pic>
    </p:spTree>
    <p:extLst>
      <p:ext uri="{BB962C8B-B14F-4D97-AF65-F5344CB8AC3E}">
        <p14:creationId xmlns:p14="http://schemas.microsoft.com/office/powerpoint/2010/main" val="4045855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international role of the euro</a:t>
            </a:r>
            <a:endParaRPr lang="de-DE" dirty="0"/>
          </a:p>
        </p:txBody>
      </p:sp>
      <p:sp>
        <p:nvSpPr>
          <p:cNvPr id="3" name="Textplatzhalter 2"/>
          <p:cNvSpPr>
            <a:spLocks noGrp="1"/>
          </p:cNvSpPr>
          <p:nvPr>
            <p:ph type="body" sz="quarter" idx="12"/>
          </p:nvPr>
        </p:nvSpPr>
        <p:spPr>
          <a:xfrm>
            <a:off x="356615" y="1097281"/>
            <a:ext cx="8295323" cy="4707890"/>
          </a:xfrm>
        </p:spPr>
        <p:txBody>
          <a:bodyPr/>
          <a:lstStyle/>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An international currency must fulfil the same conditions as a national currency</a:t>
            </a:r>
            <a:r>
              <a:rPr lang="en-US" dirty="0">
                <a:latin typeface="Cambria" panose="02040503050406030204" pitchFamily="18" charset="0"/>
              </a:rPr>
              <a:t>. The classic attributes of money are:</a:t>
            </a:r>
          </a:p>
          <a:p>
            <a:pPr marL="515938" lvl="1" indent="-285750"/>
            <a:r>
              <a:rPr lang="en-US" dirty="0">
                <a:latin typeface="Cambria" panose="02040503050406030204" pitchFamily="18" charset="0"/>
              </a:rPr>
              <a:t>medium of exchange used for commercial transactions;</a:t>
            </a:r>
          </a:p>
          <a:p>
            <a:pPr marL="515938" lvl="1" indent="-285750"/>
            <a:r>
              <a:rPr lang="en-US" dirty="0">
                <a:latin typeface="Cambria" panose="02040503050406030204" pitchFamily="18" charset="0"/>
              </a:rPr>
              <a:t>unit of account;</a:t>
            </a:r>
          </a:p>
          <a:p>
            <a:pPr marL="515938" lvl="1" indent="-285750"/>
            <a:r>
              <a:rPr lang="en-US" dirty="0">
                <a:latin typeface="Cambria" panose="02040503050406030204" pitchFamily="18" charset="0"/>
              </a:rPr>
              <a:t>store of value.</a:t>
            </a:r>
          </a:p>
          <a:p>
            <a:pPr marL="342900" indent="-342900">
              <a:spcBef>
                <a:spcPts val="800"/>
              </a:spcBef>
              <a:buFont typeface="Arial" panose="020B0604020202020204" pitchFamily="34" charset="0"/>
              <a:buChar char="•"/>
            </a:pPr>
            <a:r>
              <a:rPr lang="en-US" dirty="0">
                <a:latin typeface="Cambria" panose="02040503050406030204" pitchFamily="18" charset="0"/>
              </a:rPr>
              <a:t>Externally, a currency can be:</a:t>
            </a:r>
          </a:p>
          <a:p>
            <a:pPr marL="534988" indent="-173038">
              <a:spcBef>
                <a:spcPts val="800"/>
              </a:spcBef>
              <a:buFont typeface="Arial" panose="020B0604020202020204" pitchFamily="34" charset="0"/>
              <a:buChar char="•"/>
            </a:pPr>
            <a:r>
              <a:rPr lang="en-US" dirty="0">
                <a:latin typeface="Cambria" panose="02040503050406030204" pitchFamily="18" charset="0"/>
              </a:rPr>
              <a:t>an international unit of account: </a:t>
            </a:r>
            <a:r>
              <a:rPr lang="en-US" dirty="0">
                <a:solidFill>
                  <a:srgbClr val="FF0000"/>
                </a:solidFill>
                <a:latin typeface="Cambria" panose="02040503050406030204" pitchFamily="18" charset="0"/>
              </a:rPr>
              <a:t>trade invoicing</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an international medium of exchange: </a:t>
            </a:r>
            <a:r>
              <a:rPr lang="en-US" dirty="0">
                <a:solidFill>
                  <a:srgbClr val="FF0000"/>
                </a:solidFill>
                <a:latin typeface="Cambria" panose="02040503050406030204" pitchFamily="18" charset="0"/>
              </a:rPr>
              <a:t>a vehicle currency</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an international store of value: </a:t>
            </a:r>
            <a:r>
              <a:rPr lang="en-US" dirty="0">
                <a:solidFill>
                  <a:srgbClr val="FF0000"/>
                </a:solidFill>
                <a:latin typeface="Cambria" panose="02040503050406030204" pitchFamily="18" charset="0"/>
              </a:rPr>
              <a:t>bond market, foreign exchange reserves, individual hoarding</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Internally, these functions are established by law.</a:t>
            </a:r>
          </a:p>
          <a:p>
            <a:pPr marL="342900" indent="-342900">
              <a:spcBef>
                <a:spcPts val="800"/>
              </a:spcBef>
              <a:buFont typeface="Arial" panose="020B0604020202020204" pitchFamily="34" charset="0"/>
              <a:buChar char="•"/>
            </a:pPr>
            <a:r>
              <a:rPr lang="en-US" dirty="0">
                <a:latin typeface="Cambria" panose="02040503050406030204" pitchFamily="18" charset="0"/>
              </a:rPr>
              <a:t>Externally, they have to be earned over time.</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29</a:t>
            </a:fld>
            <a:endParaRPr lang="en-US" dirty="0"/>
          </a:p>
        </p:txBody>
      </p:sp>
    </p:spTree>
    <p:extLst>
      <p:ext uri="{BB962C8B-B14F-4D97-AF65-F5344CB8AC3E}">
        <p14:creationId xmlns:p14="http://schemas.microsoft.com/office/powerpoint/2010/main" val="131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macroeconomic role of financial markets: behind the </a:t>
            </a:r>
            <a:r>
              <a:rPr lang="en-US" i="1" dirty="0"/>
              <a:t>IS</a:t>
            </a:r>
            <a:r>
              <a:rPr lang="en-US" dirty="0"/>
              <a:t> and </a:t>
            </a:r>
            <a:r>
              <a:rPr lang="en-US" i="1" dirty="0"/>
              <a:t>MP</a:t>
            </a:r>
            <a:r>
              <a:rPr lang="en-US" dirty="0"/>
              <a:t> schedules</a:t>
            </a:r>
            <a:endParaRPr lang="de-DE" dirty="0"/>
          </a:p>
        </p:txBody>
      </p:sp>
      <p:sp>
        <p:nvSpPr>
          <p:cNvPr id="3" name="Textplatzhalter 2"/>
          <p:cNvSpPr>
            <a:spLocks noGrp="1"/>
          </p:cNvSpPr>
          <p:nvPr>
            <p:ph type="body" sz="quarter" idx="12"/>
          </p:nvPr>
        </p:nvSpPr>
        <p:spPr>
          <a:xfrm>
            <a:off x="356615" y="948690"/>
            <a:ext cx="8173975" cy="4960620"/>
          </a:xfrm>
        </p:spPr>
        <p:txBody>
          <a:bodyPr/>
          <a:lstStyle/>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individual </a:t>
            </a:r>
            <a:r>
              <a:rPr lang="en-US" i="1" dirty="0">
                <a:solidFill>
                  <a:srgbClr val="FF0000"/>
                </a:solidFill>
                <a:latin typeface="Cambria" panose="02040503050406030204" pitchFamily="18" charset="0"/>
              </a:rPr>
              <a:t>MP</a:t>
            </a:r>
            <a:r>
              <a:rPr lang="en-US" dirty="0">
                <a:solidFill>
                  <a:srgbClr val="FF0000"/>
                </a:solidFill>
                <a:latin typeface="Cambria" panose="02040503050406030204" pitchFamily="18" charset="0"/>
              </a:rPr>
              <a:t> schedule lies above the central bank’s </a:t>
            </a:r>
            <a:r>
              <a:rPr lang="en-US" i="1" dirty="0">
                <a:solidFill>
                  <a:srgbClr val="FF0000"/>
                </a:solidFill>
                <a:latin typeface="Cambria" panose="02040503050406030204" pitchFamily="18" charset="0"/>
              </a:rPr>
              <a:t>MP</a:t>
            </a:r>
            <a:r>
              <a:rPr lang="en-US" dirty="0">
                <a:solidFill>
                  <a:srgbClr val="FF0000"/>
                </a:solidFill>
                <a:latin typeface="Cambria" panose="02040503050406030204" pitchFamily="18" charset="0"/>
              </a:rPr>
              <a:t> because the individual does not borrow at the policy rate, but at a higher rate</a:t>
            </a:r>
            <a:r>
              <a:rPr lang="en-US" dirty="0">
                <a:latin typeface="Cambria" panose="02040503050406030204" pitchFamily="18" charset="0"/>
              </a:rPr>
              <a:t>. </a:t>
            </a:r>
          </a:p>
          <a:p>
            <a:pPr marL="573088" lvl="1" indent="-342900"/>
            <a:r>
              <a:rPr lang="en-US" dirty="0">
                <a:latin typeface="Cambria" panose="02040503050406030204" pitchFamily="18" charset="0"/>
              </a:rPr>
              <a:t>The individual’s spending is captured by point B, not point A: less spending because of the higher borrowing rate. </a:t>
            </a:r>
          </a:p>
          <a:p>
            <a:pPr marL="573088" lvl="1" indent="-342900"/>
            <a:r>
              <a:rPr lang="de-DE" dirty="0">
                <a:solidFill>
                  <a:srgbClr val="FF0000"/>
                </a:solidFill>
                <a:latin typeface="Cambria" panose="02040503050406030204" pitchFamily="18" charset="0"/>
              </a:rPr>
              <a:t>With higher risk premia, B‘ becomes relevant</a:t>
            </a:r>
            <a:r>
              <a:rPr lang="de-DE" dirty="0">
                <a:latin typeface="Cambria" panose="02040503050406030204" pitchFamily="18" charset="0"/>
              </a:rPr>
              <a:t>.</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a:t>
            </a:fld>
            <a:endParaRPr lang="en-US" dirty="0"/>
          </a:p>
        </p:txBody>
      </p:sp>
      <p:pic>
        <p:nvPicPr>
          <p:cNvPr id="6" name="Picture 5">
            <a:extLst>
              <a:ext uri="{FF2B5EF4-FFF2-40B4-BE49-F238E27FC236}">
                <a16:creationId xmlns:a16="http://schemas.microsoft.com/office/drawing/2014/main" xmlns="" id="{6EECF768-DECB-437F-AEDE-5A17E0297227}"/>
              </a:ext>
            </a:extLst>
          </p:cNvPr>
          <p:cNvPicPr>
            <a:picLocks noChangeAspect="1"/>
          </p:cNvPicPr>
          <p:nvPr/>
        </p:nvPicPr>
        <p:blipFill>
          <a:blip r:embed="rId2"/>
          <a:stretch>
            <a:fillRect/>
          </a:stretch>
        </p:blipFill>
        <p:spPr>
          <a:xfrm>
            <a:off x="1005882" y="2752726"/>
            <a:ext cx="7391056" cy="3609974"/>
          </a:xfrm>
          <a:prstGeom prst="rect">
            <a:avLst/>
          </a:prstGeom>
        </p:spPr>
      </p:pic>
    </p:spTree>
    <p:extLst>
      <p:ext uri="{BB962C8B-B14F-4D97-AF65-F5344CB8AC3E}">
        <p14:creationId xmlns:p14="http://schemas.microsoft.com/office/powerpoint/2010/main" val="318109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international role of the euro</a:t>
            </a:r>
            <a:endParaRPr lang="de-DE" dirty="0"/>
          </a:p>
        </p:txBody>
      </p:sp>
      <p:sp>
        <p:nvSpPr>
          <p:cNvPr id="3" name="Textplatzhalter 2"/>
          <p:cNvSpPr>
            <a:spLocks noGrp="1"/>
          </p:cNvSpPr>
          <p:nvPr>
            <p:ph type="body" sz="quarter" idx="12"/>
          </p:nvPr>
        </p:nvSpPr>
        <p:spPr>
          <a:xfrm>
            <a:off x="356615" y="816763"/>
            <a:ext cx="6975265" cy="411354"/>
          </a:xfrm>
        </p:spPr>
        <p:txBody>
          <a:bodyPr/>
          <a:lstStyle/>
          <a:p>
            <a:pPr>
              <a:spcBef>
                <a:spcPts val="800"/>
              </a:spcBef>
            </a:pPr>
            <a:r>
              <a:rPr lang="en-US" dirty="0">
                <a:latin typeface="Cambria" panose="02040503050406030204" pitchFamily="18" charset="0"/>
              </a:rPr>
              <a:t>Medium of Exchange: trade invoicing </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30</a:t>
            </a:fld>
            <a:endParaRPr lang="en-US" dirty="0"/>
          </a:p>
        </p:txBody>
      </p:sp>
      <p:pic>
        <p:nvPicPr>
          <p:cNvPr id="8" name="Picture 7">
            <a:extLst>
              <a:ext uri="{FF2B5EF4-FFF2-40B4-BE49-F238E27FC236}">
                <a16:creationId xmlns:a16="http://schemas.microsoft.com/office/drawing/2014/main" xmlns="" id="{37B00071-0C8D-432F-A30C-CDEBB9A1526A}"/>
              </a:ext>
            </a:extLst>
          </p:cNvPr>
          <p:cNvPicPr>
            <a:picLocks noChangeAspect="1"/>
          </p:cNvPicPr>
          <p:nvPr/>
        </p:nvPicPr>
        <p:blipFill>
          <a:blip r:embed="rId2"/>
          <a:stretch>
            <a:fillRect/>
          </a:stretch>
        </p:blipFill>
        <p:spPr>
          <a:xfrm>
            <a:off x="461962" y="1329415"/>
            <a:ext cx="8220075" cy="4836430"/>
          </a:xfrm>
          <a:prstGeom prst="rect">
            <a:avLst/>
          </a:prstGeom>
        </p:spPr>
      </p:pic>
    </p:spTree>
    <p:extLst>
      <p:ext uri="{BB962C8B-B14F-4D97-AF65-F5344CB8AC3E}">
        <p14:creationId xmlns:p14="http://schemas.microsoft.com/office/powerpoint/2010/main" val="740917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international role of the euro</a:t>
            </a:r>
            <a:endParaRPr lang="de-DE" dirty="0"/>
          </a:p>
        </p:txBody>
      </p:sp>
      <p:sp>
        <p:nvSpPr>
          <p:cNvPr id="3" name="Textplatzhalter 2"/>
          <p:cNvSpPr>
            <a:spLocks noGrp="1"/>
          </p:cNvSpPr>
          <p:nvPr>
            <p:ph type="body" sz="quarter" idx="12"/>
          </p:nvPr>
        </p:nvSpPr>
        <p:spPr>
          <a:xfrm>
            <a:off x="314491" y="1106578"/>
            <a:ext cx="8471155" cy="571500"/>
          </a:xfrm>
        </p:spPr>
        <p:txBody>
          <a:bodyPr/>
          <a:lstStyle/>
          <a:p>
            <a:pPr>
              <a:spcBef>
                <a:spcPts val="800"/>
              </a:spcBef>
            </a:pPr>
            <a:r>
              <a:rPr lang="en-US" dirty="0">
                <a:latin typeface="Cambria" panose="02040503050406030204" pitchFamily="18" charset="0"/>
              </a:rPr>
              <a:t>Unit of account: vehicle currencies on foreign exchange markets</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31</a:t>
            </a:fld>
            <a:endParaRPr lang="en-US" dirty="0"/>
          </a:p>
        </p:txBody>
      </p:sp>
      <p:pic>
        <p:nvPicPr>
          <p:cNvPr id="8" name="Picture 7">
            <a:extLst>
              <a:ext uri="{FF2B5EF4-FFF2-40B4-BE49-F238E27FC236}">
                <a16:creationId xmlns:a16="http://schemas.microsoft.com/office/drawing/2014/main" xmlns="" id="{6705F72A-BC5A-4E4C-8586-932BAD01D32E}"/>
              </a:ext>
            </a:extLst>
          </p:cNvPr>
          <p:cNvPicPr>
            <a:picLocks noChangeAspect="1"/>
          </p:cNvPicPr>
          <p:nvPr/>
        </p:nvPicPr>
        <p:blipFill>
          <a:blip r:embed="rId2"/>
          <a:stretch>
            <a:fillRect/>
          </a:stretch>
        </p:blipFill>
        <p:spPr>
          <a:xfrm>
            <a:off x="179177" y="1920241"/>
            <a:ext cx="8785646" cy="2920286"/>
          </a:xfrm>
          <a:prstGeom prst="rect">
            <a:avLst/>
          </a:prstGeom>
        </p:spPr>
      </p:pic>
    </p:spTree>
    <p:extLst>
      <p:ext uri="{BB962C8B-B14F-4D97-AF65-F5344CB8AC3E}">
        <p14:creationId xmlns:p14="http://schemas.microsoft.com/office/powerpoint/2010/main" val="2577594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international role of the euro</a:t>
            </a:r>
            <a:endParaRPr lang="de-DE" dirty="0"/>
          </a:p>
        </p:txBody>
      </p:sp>
      <p:sp>
        <p:nvSpPr>
          <p:cNvPr id="3" name="Textplatzhalter 2"/>
          <p:cNvSpPr>
            <a:spLocks noGrp="1"/>
          </p:cNvSpPr>
          <p:nvPr>
            <p:ph type="body" sz="quarter" idx="12"/>
          </p:nvPr>
        </p:nvSpPr>
        <p:spPr>
          <a:xfrm>
            <a:off x="356043" y="743111"/>
            <a:ext cx="6975837" cy="586740"/>
          </a:xfrm>
        </p:spPr>
        <p:txBody>
          <a:bodyPr/>
          <a:lstStyle/>
          <a:p>
            <a:pPr>
              <a:spcBef>
                <a:spcPts val="800"/>
              </a:spcBef>
            </a:pPr>
            <a:r>
              <a:rPr lang="en-US" dirty="0">
                <a:latin typeface="Cambria" panose="02040503050406030204" pitchFamily="18" charset="0"/>
              </a:rPr>
              <a:t>Store of value: bond markets</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32</a:t>
            </a:fld>
            <a:endParaRPr lang="en-US" dirty="0"/>
          </a:p>
        </p:txBody>
      </p:sp>
      <p:pic>
        <p:nvPicPr>
          <p:cNvPr id="8" name="Picture 7">
            <a:extLst>
              <a:ext uri="{FF2B5EF4-FFF2-40B4-BE49-F238E27FC236}">
                <a16:creationId xmlns:a16="http://schemas.microsoft.com/office/drawing/2014/main" xmlns="" id="{02EFFF32-4E7F-460B-8F3B-A1D6F0EF4C8D}"/>
              </a:ext>
            </a:extLst>
          </p:cNvPr>
          <p:cNvPicPr>
            <a:picLocks noChangeAspect="1"/>
          </p:cNvPicPr>
          <p:nvPr/>
        </p:nvPicPr>
        <p:blipFill>
          <a:blip r:embed="rId2"/>
          <a:stretch>
            <a:fillRect/>
          </a:stretch>
        </p:blipFill>
        <p:spPr>
          <a:xfrm>
            <a:off x="757237" y="1290312"/>
            <a:ext cx="7629525" cy="5005934"/>
          </a:xfrm>
          <a:prstGeom prst="rect">
            <a:avLst/>
          </a:prstGeom>
        </p:spPr>
      </p:pic>
    </p:spTree>
    <p:extLst>
      <p:ext uri="{BB962C8B-B14F-4D97-AF65-F5344CB8AC3E}">
        <p14:creationId xmlns:p14="http://schemas.microsoft.com/office/powerpoint/2010/main" val="1363204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international role of the euro</a:t>
            </a:r>
            <a:endParaRPr lang="de-DE" dirty="0"/>
          </a:p>
        </p:txBody>
      </p:sp>
      <p:sp>
        <p:nvSpPr>
          <p:cNvPr id="3" name="Textplatzhalter 2"/>
          <p:cNvSpPr>
            <a:spLocks noGrp="1"/>
          </p:cNvSpPr>
          <p:nvPr>
            <p:ph type="body" sz="quarter" idx="12"/>
          </p:nvPr>
        </p:nvSpPr>
        <p:spPr>
          <a:xfrm>
            <a:off x="356043" y="704917"/>
            <a:ext cx="6975837" cy="483870"/>
          </a:xfrm>
        </p:spPr>
        <p:txBody>
          <a:bodyPr/>
          <a:lstStyle/>
          <a:p>
            <a:pPr>
              <a:spcBef>
                <a:spcPts val="800"/>
              </a:spcBef>
            </a:pPr>
            <a:r>
              <a:rPr lang="en-US" dirty="0">
                <a:latin typeface="Cambria" panose="02040503050406030204" pitchFamily="18" charset="0"/>
              </a:rPr>
              <a:t>Store of value: international reserves</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33</a:t>
            </a:fld>
            <a:endParaRPr lang="en-US" dirty="0"/>
          </a:p>
        </p:txBody>
      </p:sp>
      <p:pic>
        <p:nvPicPr>
          <p:cNvPr id="8" name="Picture 7">
            <a:extLst>
              <a:ext uri="{FF2B5EF4-FFF2-40B4-BE49-F238E27FC236}">
                <a16:creationId xmlns:a16="http://schemas.microsoft.com/office/drawing/2014/main" xmlns="" id="{AA2E0E3D-B815-4144-9968-5270A5BDAB2B}"/>
              </a:ext>
            </a:extLst>
          </p:cNvPr>
          <p:cNvPicPr>
            <a:picLocks noChangeAspect="1"/>
          </p:cNvPicPr>
          <p:nvPr/>
        </p:nvPicPr>
        <p:blipFill>
          <a:blip r:embed="rId2"/>
          <a:stretch>
            <a:fillRect/>
          </a:stretch>
        </p:blipFill>
        <p:spPr>
          <a:xfrm>
            <a:off x="695534" y="1130727"/>
            <a:ext cx="7827033" cy="5215076"/>
          </a:xfrm>
          <a:prstGeom prst="rect">
            <a:avLst/>
          </a:prstGeom>
        </p:spPr>
      </p:pic>
    </p:spTree>
    <p:extLst>
      <p:ext uri="{BB962C8B-B14F-4D97-AF65-F5344CB8AC3E}">
        <p14:creationId xmlns:p14="http://schemas.microsoft.com/office/powerpoint/2010/main" val="228335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are financial institutions and markets?</a:t>
            </a:r>
            <a:endParaRPr lang="de-DE" dirty="0"/>
          </a:p>
        </p:txBody>
      </p:sp>
      <p:sp>
        <p:nvSpPr>
          <p:cNvPr id="3" name="Textplatzhalter 2"/>
          <p:cNvSpPr>
            <a:spLocks noGrp="1"/>
          </p:cNvSpPr>
          <p:nvPr>
            <p:ph type="body" sz="quarter" idx="12"/>
          </p:nvPr>
        </p:nvSpPr>
        <p:spPr>
          <a:xfrm>
            <a:off x="356614" y="1264342"/>
            <a:ext cx="8429031" cy="4707890"/>
          </a:xfrm>
        </p:spPr>
        <p:txBody>
          <a:bodyPr/>
          <a:lstStyle/>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Capital markets</a:t>
            </a:r>
            <a:r>
              <a:rPr lang="en-US" dirty="0">
                <a:latin typeface="Cambria" panose="02040503050406030204" pitchFamily="18" charset="0"/>
              </a:rPr>
              <a:t> collect savings and provide producers with the financial means to invest in productive equipment. They perform three main functions:</a:t>
            </a:r>
          </a:p>
          <a:p>
            <a:pPr marL="361950">
              <a:spcBef>
                <a:spcPts val="800"/>
              </a:spcBef>
            </a:pPr>
            <a:r>
              <a:rPr lang="en-US" dirty="0">
                <a:latin typeface="Cambria" panose="02040503050406030204" pitchFamily="18" charset="0"/>
              </a:rPr>
              <a:t>1. they transform </a:t>
            </a:r>
            <a:r>
              <a:rPr lang="en-US" dirty="0">
                <a:solidFill>
                  <a:srgbClr val="FF0000"/>
                </a:solidFill>
                <a:latin typeface="Cambria" panose="02040503050406030204" pitchFamily="18" charset="0"/>
              </a:rPr>
              <a:t>maturity</a:t>
            </a:r>
            <a:r>
              <a:rPr lang="en-US" dirty="0">
                <a:latin typeface="Cambria" panose="02040503050406030204" pitchFamily="18" charset="0"/>
              </a:rPr>
              <a:t>;</a:t>
            </a:r>
          </a:p>
          <a:p>
            <a:pPr marL="361950">
              <a:spcBef>
                <a:spcPts val="800"/>
              </a:spcBef>
            </a:pPr>
            <a:r>
              <a:rPr lang="en-US" dirty="0">
                <a:latin typeface="Cambria" panose="02040503050406030204" pitchFamily="18" charset="0"/>
              </a:rPr>
              <a:t>2. they perform </a:t>
            </a:r>
            <a:r>
              <a:rPr lang="en-US" dirty="0">
                <a:solidFill>
                  <a:srgbClr val="FF0000"/>
                </a:solidFill>
                <a:latin typeface="Cambria" panose="02040503050406030204" pitchFamily="18" charset="0"/>
              </a:rPr>
              <a:t>intermediation</a:t>
            </a:r>
            <a:r>
              <a:rPr lang="en-US" dirty="0">
                <a:latin typeface="Cambria" panose="02040503050406030204" pitchFamily="18" charset="0"/>
              </a:rPr>
              <a:t>;</a:t>
            </a:r>
          </a:p>
          <a:p>
            <a:pPr marL="361950">
              <a:spcBef>
                <a:spcPts val="800"/>
              </a:spcBef>
            </a:pPr>
            <a:r>
              <a:rPr lang="en-US" dirty="0">
                <a:latin typeface="Cambria" panose="02040503050406030204" pitchFamily="18" charset="0"/>
              </a:rPr>
              <a:t>3. they deal with inherent </a:t>
            </a:r>
            <a:r>
              <a:rPr lang="en-US" dirty="0">
                <a:solidFill>
                  <a:srgbClr val="FF0000"/>
                </a:solidFill>
                <a:latin typeface="Cambria" panose="02040503050406030204" pitchFamily="18" charset="0"/>
              </a:rPr>
              <a:t>risk</a:t>
            </a:r>
            <a:r>
              <a:rPr lang="en-US" dirty="0">
                <a:latin typeface="Cambria" panose="02040503050406030204" pitchFamily="18" charset="0"/>
              </a:rPr>
              <a:t>. </a:t>
            </a:r>
          </a:p>
          <a:p>
            <a:pPr marL="361950">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Best-known types </a:t>
            </a:r>
            <a:r>
              <a:rPr lang="en-US" dirty="0">
                <a:solidFill>
                  <a:srgbClr val="FF0000"/>
                </a:solidFill>
                <a:latin typeface="Cambria" panose="02040503050406030204" pitchFamily="18" charset="0"/>
              </a:rPr>
              <a:t>financial institutions</a:t>
            </a:r>
            <a:r>
              <a:rPr lang="en-US" dirty="0">
                <a:latin typeface="Cambria" panose="02040503050406030204" pitchFamily="18" charset="0"/>
              </a:rPr>
              <a:t> and markets are:</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banks, funds and insurance companies</a:t>
            </a:r>
            <a:r>
              <a:rPr lang="en-US" dirty="0">
                <a:latin typeface="Cambria" panose="02040503050406030204" pitchFamily="18" charset="0"/>
              </a:rPr>
              <a:t>—financial institutions come in all shapes and sizes;</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bond and stock markets</a:t>
            </a:r>
            <a:r>
              <a:rPr lang="en-US" dirty="0">
                <a:latin typeface="Cambria" panose="02040503050406030204" pitchFamily="18" charset="0"/>
              </a:rPr>
              <a:t>.	</a:t>
            </a:r>
          </a:p>
          <a:p>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4</a:t>
            </a:fld>
            <a:endParaRPr lang="en-US" dirty="0"/>
          </a:p>
        </p:txBody>
      </p:sp>
    </p:spTree>
    <p:extLst>
      <p:ext uri="{BB962C8B-B14F-4D97-AF65-F5344CB8AC3E}">
        <p14:creationId xmlns:p14="http://schemas.microsoft.com/office/powerpoint/2010/main" val="40756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What do financial markets do?</a:t>
            </a:r>
          </a:p>
        </p:txBody>
      </p:sp>
      <p:sp>
        <p:nvSpPr>
          <p:cNvPr id="3" name="Textplatzhalter 2"/>
          <p:cNvSpPr>
            <a:spLocks noGrp="1"/>
          </p:cNvSpPr>
          <p:nvPr>
            <p:ph type="body" sz="quarter" idx="12"/>
          </p:nvPr>
        </p:nvSpPr>
        <p:spPr>
          <a:xfrm>
            <a:off x="356615" y="1285617"/>
            <a:ext cx="8429031" cy="4598347"/>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Matching lending and borrowing needs: </a:t>
            </a:r>
            <a:r>
              <a:rPr lang="en-US" dirty="0">
                <a:solidFill>
                  <a:srgbClr val="FF0000"/>
                </a:solidFill>
                <a:latin typeface="Cambria" panose="02040503050406030204" pitchFamily="18" charset="0"/>
              </a:rPr>
              <a:t>maturity</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Current accounts versus term deposits</a:t>
            </a:r>
            <a:r>
              <a:rPr lang="en-US" dirty="0">
                <a:latin typeface="Cambria" panose="02040503050406030204" pitchFamily="18" charset="0"/>
              </a:rPr>
              <a:t>, with interest differentials since </a:t>
            </a:r>
            <a:r>
              <a:rPr lang="en-US" dirty="0">
                <a:solidFill>
                  <a:srgbClr val="FF0000"/>
                </a:solidFill>
                <a:latin typeface="Cambria" panose="02040503050406030204" pitchFamily="18" charset="0"/>
              </a:rPr>
              <a:t>time has a value </a:t>
            </a:r>
            <a:r>
              <a:rPr lang="en-US" dirty="0">
                <a:latin typeface="Cambria" panose="02040503050406030204" pitchFamily="18" charset="0"/>
              </a:rPr>
              <a:t>and the market set its price.</a:t>
            </a:r>
          </a:p>
          <a:p>
            <a:pPr marL="342900" indent="-342900">
              <a:spcBef>
                <a:spcPts val="800"/>
              </a:spcBef>
              <a:buFont typeface="Arial" panose="020B0604020202020204" pitchFamily="34" charset="0"/>
              <a:buChar char="•"/>
            </a:pPr>
            <a:r>
              <a:rPr lang="en-US" dirty="0">
                <a:latin typeface="Cambria" panose="02040503050406030204" pitchFamily="18" charset="0"/>
              </a:rPr>
              <a:t>Matching lending and borrowing needs: </a:t>
            </a:r>
            <a:r>
              <a:rPr lang="en-US" dirty="0">
                <a:solidFill>
                  <a:srgbClr val="FF0000"/>
                </a:solidFill>
                <a:latin typeface="Cambria" panose="02040503050406030204" pitchFamily="18" charset="0"/>
              </a:rPr>
              <a:t>risk</a:t>
            </a:r>
          </a:p>
          <a:p>
            <a:pPr marL="534988" indent="-173038">
              <a:spcBef>
                <a:spcPts val="800"/>
              </a:spcBef>
              <a:buFont typeface="Arial" panose="020B0604020202020204" pitchFamily="34" charset="0"/>
              <a:buChar char="•"/>
            </a:pPr>
            <a:r>
              <a:rPr lang="en-US" dirty="0">
                <a:latin typeface="Cambria" panose="02040503050406030204" pitchFamily="18" charset="0"/>
              </a:rPr>
              <a:t>Investors want high returns and no risk.</a:t>
            </a:r>
          </a:p>
          <a:p>
            <a:pPr marL="534988" indent="-173038">
              <a:spcBef>
                <a:spcPts val="800"/>
              </a:spcBef>
              <a:buFont typeface="Arial" panose="020B0604020202020204" pitchFamily="34" charset="0"/>
              <a:buChar char="•"/>
            </a:pPr>
            <a:r>
              <a:rPr lang="en-US" dirty="0">
                <a:latin typeface="Cambria" panose="02040503050406030204" pitchFamily="18" charset="0"/>
              </a:rPr>
              <a:t>Basic trade-off between risk and return: </a:t>
            </a:r>
            <a:r>
              <a:rPr lang="en-US" dirty="0">
                <a:solidFill>
                  <a:srgbClr val="FF0000"/>
                </a:solidFill>
                <a:latin typeface="Cambria" panose="02040503050406030204" pitchFamily="18" charset="0"/>
              </a:rPr>
              <a:t>rate of return is adjusted by incorporating a risk premium</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Diversification:</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Pooling together assets with negative risk correlation reduce overall risk</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Financial markets can offer </a:t>
            </a:r>
            <a:r>
              <a:rPr lang="en-US" dirty="0">
                <a:solidFill>
                  <a:srgbClr val="FF0000"/>
                </a:solidFill>
                <a:latin typeface="Cambria" panose="02040503050406030204" pitchFamily="18" charset="0"/>
              </a:rPr>
              <a:t>almost unbounded possibilities for diversification</a:t>
            </a:r>
            <a:r>
              <a:rPr lang="en-US" dirty="0">
                <a:latin typeface="Cambria" panose="02040503050406030204" pitchFamily="18" charset="0"/>
              </a:rPr>
              <a:t>, the more so the bigger they are.</a:t>
            </a:r>
          </a:p>
          <a:p>
            <a:pPr marL="361950">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5</a:t>
            </a:fld>
            <a:endParaRPr lang="en-US" dirty="0"/>
          </a:p>
        </p:txBody>
      </p:sp>
    </p:spTree>
    <p:extLst>
      <p:ext uri="{BB962C8B-B14F-4D97-AF65-F5344CB8AC3E}">
        <p14:creationId xmlns:p14="http://schemas.microsoft.com/office/powerpoint/2010/main" val="69302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What do financial markets do?</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6</a:t>
            </a:fld>
            <a:endParaRPr lang="en-US" dirty="0"/>
          </a:p>
        </p:txBody>
      </p:sp>
      <p:pic>
        <p:nvPicPr>
          <p:cNvPr id="6" name="Picture 5">
            <a:extLst>
              <a:ext uri="{FF2B5EF4-FFF2-40B4-BE49-F238E27FC236}">
                <a16:creationId xmlns:a16="http://schemas.microsoft.com/office/drawing/2014/main" xmlns="" id="{875F64D2-5FFF-4345-9794-5F8CDD25ED98}"/>
              </a:ext>
            </a:extLst>
          </p:cNvPr>
          <p:cNvPicPr>
            <a:picLocks noChangeAspect="1"/>
          </p:cNvPicPr>
          <p:nvPr/>
        </p:nvPicPr>
        <p:blipFill>
          <a:blip r:embed="rId2"/>
          <a:stretch>
            <a:fillRect/>
          </a:stretch>
        </p:blipFill>
        <p:spPr>
          <a:xfrm>
            <a:off x="589632" y="1830206"/>
            <a:ext cx="7964736" cy="3197587"/>
          </a:xfrm>
          <a:prstGeom prst="rect">
            <a:avLst/>
          </a:prstGeom>
        </p:spPr>
      </p:pic>
    </p:spTree>
    <p:extLst>
      <p:ext uri="{BB962C8B-B14F-4D97-AF65-F5344CB8AC3E}">
        <p14:creationId xmlns:p14="http://schemas.microsoft.com/office/powerpoint/2010/main" val="1038438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What do financial markets do?</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7</a:t>
            </a:fld>
            <a:endParaRPr lang="en-US" dirty="0"/>
          </a:p>
        </p:txBody>
      </p:sp>
      <p:pic>
        <p:nvPicPr>
          <p:cNvPr id="3" name="Picture 2">
            <a:extLst>
              <a:ext uri="{FF2B5EF4-FFF2-40B4-BE49-F238E27FC236}">
                <a16:creationId xmlns:a16="http://schemas.microsoft.com/office/drawing/2014/main" xmlns="" id="{3F6CF9CA-0AF7-40EC-B399-B0704E47B75B}"/>
              </a:ext>
            </a:extLst>
          </p:cNvPr>
          <p:cNvPicPr>
            <a:picLocks noChangeAspect="1"/>
          </p:cNvPicPr>
          <p:nvPr/>
        </p:nvPicPr>
        <p:blipFill>
          <a:blip r:embed="rId2"/>
          <a:stretch>
            <a:fillRect/>
          </a:stretch>
        </p:blipFill>
        <p:spPr>
          <a:xfrm>
            <a:off x="179177" y="1191661"/>
            <a:ext cx="8785646" cy="4474677"/>
          </a:xfrm>
          <a:prstGeom prst="rect">
            <a:avLst/>
          </a:prstGeom>
        </p:spPr>
      </p:pic>
    </p:spTree>
    <p:extLst>
      <p:ext uri="{BB962C8B-B14F-4D97-AF65-F5344CB8AC3E}">
        <p14:creationId xmlns:p14="http://schemas.microsoft.com/office/powerpoint/2010/main" val="943371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Characteristics of financial markets</a:t>
            </a:r>
          </a:p>
        </p:txBody>
      </p:sp>
      <p:sp>
        <p:nvSpPr>
          <p:cNvPr id="3" name="Textplatzhalter 2"/>
          <p:cNvSpPr>
            <a:spLocks noGrp="1"/>
          </p:cNvSpPr>
          <p:nvPr>
            <p:ph type="body" sz="quarter" idx="12"/>
          </p:nvPr>
        </p:nvSpPr>
        <p:spPr>
          <a:xfrm>
            <a:off x="356615" y="1269586"/>
            <a:ext cx="8524494" cy="423672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Scale economies:</a:t>
            </a:r>
          </a:p>
          <a:p>
            <a:pPr marL="573088" lvl="1" indent="-342900"/>
            <a:r>
              <a:rPr lang="en-US" dirty="0">
                <a:solidFill>
                  <a:srgbClr val="FF0000"/>
                </a:solidFill>
                <a:latin typeface="Cambria" panose="02040503050406030204" pitchFamily="18" charset="0"/>
              </a:rPr>
              <a:t>Matching and risk is easier with many </a:t>
            </a:r>
            <a:r>
              <a:rPr lang="en-US" dirty="0" smtClean="0">
                <a:solidFill>
                  <a:srgbClr val="FF0000"/>
                </a:solidFill>
                <a:latin typeface="Cambria" panose="02040503050406030204" pitchFamily="18" charset="0"/>
              </a:rPr>
              <a:t>players</a:t>
            </a:r>
            <a:r>
              <a:rPr lang="en-US" dirty="0" smtClean="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Networks:</a:t>
            </a:r>
          </a:p>
          <a:p>
            <a:pPr marL="573088" lvl="1" indent="-342900"/>
            <a:r>
              <a:rPr lang="en-US" dirty="0">
                <a:latin typeface="Cambria" panose="02040503050406030204" pitchFamily="18" charset="0"/>
              </a:rPr>
              <a:t>Networks of borrowers and lenders exploiting </a:t>
            </a:r>
            <a:r>
              <a:rPr lang="en-US" dirty="0">
                <a:solidFill>
                  <a:srgbClr val="FF0000"/>
                </a:solidFill>
                <a:latin typeface="Cambria" panose="02040503050406030204" pitchFamily="18" charset="0"/>
              </a:rPr>
              <a:t>network externalities </a:t>
            </a:r>
            <a:r>
              <a:rPr lang="en-US" dirty="0">
                <a:latin typeface="Cambria" panose="02040503050406030204" pitchFamily="18" charset="0"/>
              </a:rPr>
              <a:t>(the larger the network, the better it works).</a:t>
            </a:r>
          </a:p>
          <a:p>
            <a:pPr marL="342900" indent="-342900">
              <a:spcBef>
                <a:spcPts val="800"/>
              </a:spcBef>
              <a:buFont typeface="Arial" panose="020B0604020202020204" pitchFamily="34" charset="0"/>
              <a:buChar char="•"/>
            </a:pPr>
            <a:r>
              <a:rPr lang="en-US" dirty="0">
                <a:latin typeface="Cambria" panose="02040503050406030204" pitchFamily="18" charset="0"/>
              </a:rPr>
              <a:t>Asymmetric information:</a:t>
            </a:r>
          </a:p>
          <a:p>
            <a:pPr marL="573088" lvl="1" indent="-342900"/>
            <a:r>
              <a:rPr lang="en-US" dirty="0">
                <a:latin typeface="Cambria" panose="02040503050406030204" pitchFamily="18" charset="0"/>
              </a:rPr>
              <a:t>Borrowers have incentives to </a:t>
            </a:r>
            <a:r>
              <a:rPr lang="en-US" dirty="0">
                <a:solidFill>
                  <a:srgbClr val="FF0000"/>
                </a:solidFill>
                <a:latin typeface="Cambria" panose="02040503050406030204" pitchFamily="18" charset="0"/>
              </a:rPr>
              <a:t>conceal risks</a:t>
            </a:r>
            <a:r>
              <a:rPr lang="en-US" dirty="0">
                <a:latin typeface="Cambria" panose="02040503050406030204" pitchFamily="18" charset="0"/>
              </a:rPr>
              <a:t>.</a:t>
            </a:r>
          </a:p>
          <a:p>
            <a:pPr marL="573088" lvl="1" indent="-342900"/>
            <a:r>
              <a:rPr lang="en-US" dirty="0">
                <a:latin typeface="Cambria" panose="02040503050406030204" pitchFamily="18" charset="0"/>
              </a:rPr>
              <a:t>Lenders are aware and </a:t>
            </a:r>
            <a:r>
              <a:rPr lang="en-US" dirty="0">
                <a:solidFill>
                  <a:srgbClr val="FF0000"/>
                </a:solidFill>
                <a:latin typeface="Cambria" panose="02040503050406030204" pitchFamily="18" charset="0"/>
              </a:rPr>
              <a:t>may overprice risk and/or refuse to lend</a:t>
            </a:r>
            <a:r>
              <a:rPr lang="en-US" dirty="0">
                <a:latin typeface="Cambria" panose="02040503050406030204" pitchFamily="18" charset="0"/>
              </a:rPr>
              <a:t>.</a:t>
            </a:r>
          </a:p>
          <a:p>
            <a:pPr marL="573088" lvl="1" indent="-342900"/>
            <a:r>
              <a:rPr lang="en-US" dirty="0">
                <a:latin typeface="Cambria" panose="02040503050406030204" pitchFamily="18" charset="0"/>
              </a:rPr>
              <a:t>Inherent danger of adverse selection and </a:t>
            </a:r>
            <a:r>
              <a:rPr lang="en-US" dirty="0">
                <a:solidFill>
                  <a:srgbClr val="FF0000"/>
                </a:solidFill>
                <a:latin typeface="Cambria" panose="02040503050406030204" pitchFamily="18" charset="0"/>
              </a:rPr>
              <a:t>moral hazard</a:t>
            </a:r>
            <a:r>
              <a:rPr lang="en-US" dirty="0">
                <a:latin typeface="Cambria" panose="02040503050406030204" pitchFamily="18" charset="0"/>
              </a:rPr>
              <a:t>. </a:t>
            </a:r>
          </a:p>
          <a:p>
            <a:pPr marL="361950">
              <a:spcBef>
                <a:spcPts val="800"/>
              </a:spcBef>
            </a:pPr>
            <a:r>
              <a:rPr lang="en-US" dirty="0">
                <a:latin typeface="Cambria" panose="02040503050406030204" pitchFamily="18" charset="0"/>
              </a:rPr>
              <a:t>→ Implies a need of careful </a:t>
            </a:r>
            <a:r>
              <a:rPr lang="en-US" dirty="0">
                <a:solidFill>
                  <a:srgbClr val="FF0000"/>
                </a:solidFill>
                <a:latin typeface="Cambria" panose="02040503050406030204" pitchFamily="18" charset="0"/>
              </a:rPr>
              <a:t>regulation of financial markets</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8</a:t>
            </a:fld>
            <a:endParaRPr lang="en-US" dirty="0"/>
          </a:p>
        </p:txBody>
      </p:sp>
    </p:spTree>
    <p:extLst>
      <p:ext uri="{BB962C8B-B14F-4D97-AF65-F5344CB8AC3E}">
        <p14:creationId xmlns:p14="http://schemas.microsoft.com/office/powerpoint/2010/main" val="4824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Effects</a:t>
            </a:r>
            <a:r>
              <a:rPr lang="en-US" dirty="0"/>
              <a:t> of a single currency for banks</a:t>
            </a:r>
            <a:endParaRPr lang="de-DE" dirty="0"/>
          </a:p>
        </p:txBody>
      </p:sp>
      <p:sp>
        <p:nvSpPr>
          <p:cNvPr id="3" name="Textplatzhalter 2"/>
          <p:cNvSpPr>
            <a:spLocks noGrp="1"/>
          </p:cNvSpPr>
          <p:nvPr>
            <p:ph type="body" sz="quarter" idx="12"/>
          </p:nvPr>
        </p:nvSpPr>
        <p:spPr>
          <a:xfrm>
            <a:off x="356615" y="1280160"/>
            <a:ext cx="8429031" cy="470789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In principle, banks should compete throughout the euro area. In practice, many limits to this scenario:</a:t>
            </a:r>
          </a:p>
          <a:p>
            <a:pPr marL="534988" indent="-173038">
              <a:spcBef>
                <a:spcPts val="800"/>
              </a:spcBef>
              <a:buFont typeface="Arial" panose="020B0604020202020204" pitchFamily="34" charset="0"/>
              <a:buChar char="•"/>
            </a:pPr>
            <a:r>
              <a:rPr lang="en-US" dirty="0">
                <a:latin typeface="Cambria" panose="02040503050406030204" pitchFamily="18" charset="0"/>
              </a:rPr>
              <a:t>good to be </a:t>
            </a:r>
            <a:r>
              <a:rPr lang="en-US" dirty="0">
                <a:solidFill>
                  <a:srgbClr val="FF0000"/>
                </a:solidFill>
                <a:latin typeface="Cambria" panose="02040503050406030204" pitchFamily="18" charset="0"/>
              </a:rPr>
              <a:t>known by your banker </a:t>
            </a:r>
            <a:r>
              <a:rPr lang="en-US" dirty="0">
                <a:latin typeface="Cambria" panose="02040503050406030204" pitchFamily="18" charset="0"/>
              </a:rPr>
              <a:t>(information asymmetry);</a:t>
            </a:r>
          </a:p>
          <a:p>
            <a:pPr marL="534988" indent="-173038">
              <a:spcBef>
                <a:spcPts val="800"/>
              </a:spcBef>
              <a:buFont typeface="Arial" panose="020B0604020202020204" pitchFamily="34" charset="0"/>
              <a:buChar char="•"/>
            </a:pPr>
            <a:r>
              <a:rPr lang="en-US" dirty="0">
                <a:latin typeface="Cambria" panose="02040503050406030204" pitchFamily="18" charset="0"/>
              </a:rPr>
              <a:t>large </a:t>
            </a:r>
            <a:r>
              <a:rPr lang="en-US" dirty="0">
                <a:solidFill>
                  <a:srgbClr val="FF0000"/>
                </a:solidFill>
                <a:latin typeface="Cambria" panose="02040503050406030204" pitchFamily="18" charset="0"/>
              </a:rPr>
              <a:t>costs of switching banks</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importance of </a:t>
            </a:r>
            <a:r>
              <a:rPr lang="en-US" dirty="0">
                <a:solidFill>
                  <a:srgbClr val="FF0000"/>
                </a:solidFill>
                <a:latin typeface="Cambria" panose="02040503050406030204" pitchFamily="18" charset="0"/>
              </a:rPr>
              <a:t>wide branch networks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Banks merge, but mostly within countries:</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regulations remain local</a:t>
            </a:r>
            <a:r>
              <a:rPr lang="en-US" dirty="0">
                <a:latin typeface="Cambria" panose="02040503050406030204" pitchFamily="18" charset="0"/>
              </a:rPr>
              <a:t> in spite of harmonization efforts;</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cultural differences</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tax considerations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Early effect:</a:t>
            </a:r>
          </a:p>
          <a:p>
            <a:pPr marL="534988" indent="-173038">
              <a:spcBef>
                <a:spcPts val="800"/>
              </a:spcBef>
              <a:buFont typeface="Arial" panose="020B0604020202020204" pitchFamily="34" charset="0"/>
              <a:buChar char="•"/>
            </a:pPr>
            <a:r>
              <a:rPr lang="en-US" dirty="0">
                <a:latin typeface="Cambria" panose="02040503050406030204" pitchFamily="18" charset="0"/>
              </a:rPr>
              <a:t>more concentration and less competition;</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banks could establish branches abroad</a:t>
            </a:r>
            <a:r>
              <a:rPr lang="en-US" dirty="0">
                <a:latin typeface="Cambria" panose="02040503050406030204" pitchFamily="18" charset="0"/>
              </a:rPr>
              <a:t> (</a:t>
            </a:r>
            <a:r>
              <a:rPr lang="en-US" dirty="0">
                <a:solidFill>
                  <a:srgbClr val="FF0000"/>
                </a:solidFill>
                <a:latin typeface="Cambria" panose="02040503050406030204" pitchFamily="18" charset="0"/>
              </a:rPr>
              <a:t>but they don’t</a:t>
            </a:r>
            <a:r>
              <a:rPr lang="en-US" dirty="0">
                <a:latin typeface="Cambria" panose="02040503050406030204" pitchFamily="18" charset="0"/>
              </a:rPr>
              <a:t>).</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9</a:t>
            </a:fld>
            <a:endParaRPr lang="en-US" dirty="0"/>
          </a:p>
        </p:txBody>
      </p:sp>
    </p:spTree>
    <p:extLst>
      <p:ext uri="{BB962C8B-B14F-4D97-AF65-F5344CB8AC3E}">
        <p14:creationId xmlns:p14="http://schemas.microsoft.com/office/powerpoint/2010/main" val="130730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FA1891DD-A5C0-4630-81B1-08D45A7408CF}" vid="{0290D77E-F08B-4974-ADF7-14D29EE16C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MHE_PPT TEMPLATE_V11.FNL_Compressed_July-5-2018</Template>
  <TotalTime>758</TotalTime>
  <Words>2506</Words>
  <Application>Microsoft Office PowerPoint</Application>
  <PresentationFormat>Presentazione su schermo (4:3)</PresentationFormat>
  <Paragraphs>238</Paragraphs>
  <Slides>33</Slides>
  <Notes>0</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Office Theme</vt:lpstr>
      <vt:lpstr>Chapter 18</vt:lpstr>
      <vt:lpstr>The macroeconomic role of financial markets: behind the IS and MP schedules</vt:lpstr>
      <vt:lpstr>The macroeconomic role of financial markets: behind the IS and MP schedules</vt:lpstr>
      <vt:lpstr>What are financial institutions and markets?</vt:lpstr>
      <vt:lpstr>What do financial markets do?</vt:lpstr>
      <vt:lpstr>What do financial markets do?</vt:lpstr>
      <vt:lpstr>What do financial markets do?</vt:lpstr>
      <vt:lpstr>Characteristics of financial markets</vt:lpstr>
      <vt:lpstr>Effects of a single currency for banks</vt:lpstr>
      <vt:lpstr>Effects of a single currency for banks</vt:lpstr>
      <vt:lpstr>Effects of a single currency for banks</vt:lpstr>
      <vt:lpstr>Effects of a single currency for bond markets</vt:lpstr>
      <vt:lpstr>Effects of a single currency for stock market</vt:lpstr>
      <vt:lpstr>Effects of a single currency for stock markets</vt:lpstr>
      <vt:lpstr>Fragmentation during the crisis: banks and the interbank market</vt:lpstr>
      <vt:lpstr>Fragmentation during the crisis: banks and the interbank market</vt:lpstr>
      <vt:lpstr>Fragmentation during the crisis: bond markets </vt:lpstr>
      <vt:lpstr>Fragmentation during the crisis: stock markets </vt:lpstr>
      <vt:lpstr>Regulation and supervision in the Eurozone</vt:lpstr>
      <vt:lpstr>Regulation and supervision in the Eurozone</vt:lpstr>
      <vt:lpstr>Regulation and supervision in the Eurozone</vt:lpstr>
      <vt:lpstr>European Banking Union </vt:lpstr>
      <vt:lpstr>European Banking Union: regulation (I) </vt:lpstr>
      <vt:lpstr>European Banking Union: regulation (II) </vt:lpstr>
      <vt:lpstr>European Banking Union: supervision</vt:lpstr>
      <vt:lpstr>European Banking Union: resolution</vt:lpstr>
      <vt:lpstr>The Capital Markets Union Initiative</vt:lpstr>
      <vt:lpstr>The Capital Markets Union Initiative</vt:lpstr>
      <vt:lpstr>The international role of the euro</vt:lpstr>
      <vt:lpstr>The international role of the euro</vt:lpstr>
      <vt:lpstr>The international role of the euro</vt:lpstr>
      <vt:lpstr>The international role of the euro</vt:lpstr>
      <vt:lpstr>The international role of the euro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User Notes Delete this slide from final presentation.</dc:title>
  <dc:creator>Simmons, Matthew</dc:creator>
  <cp:lastModifiedBy>Utente</cp:lastModifiedBy>
  <cp:revision>109</cp:revision>
  <cp:lastPrinted>2018-06-20T22:52:35Z</cp:lastPrinted>
  <dcterms:created xsi:type="dcterms:W3CDTF">2018-07-12T13:31:51Z</dcterms:created>
  <dcterms:modified xsi:type="dcterms:W3CDTF">2021-12-14T10:47:06Z</dcterms:modified>
</cp:coreProperties>
</file>