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  <p:sldId id="272" r:id="rId14"/>
    <p:sldId id="273" r:id="rId15"/>
    <p:sldId id="268" r:id="rId16"/>
    <p:sldId id="279" r:id="rId17"/>
    <p:sldId id="274" r:id="rId18"/>
    <p:sldId id="275" r:id="rId19"/>
    <p:sldId id="269" r:id="rId20"/>
    <p:sldId id="271" r:id="rId21"/>
    <p:sldId id="277" r:id="rId22"/>
    <p:sldId id="278" r:id="rId23"/>
    <p:sldId id="270" r:id="rId2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41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80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72"/>
      </p:cViewPr>
      <p:guideLst>
        <p:guide orient="horz" pos="2160"/>
        <p:guide pos="141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F78F8B-4A97-49F6-BF74-120D93094B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B7FB28C-2A51-463A-A180-FD87301B4A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9690E15-86D0-48E4-AEB1-FE7C90AE4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02B1C-2E9B-4B13-B035-AFD19DF733E3}" type="datetimeFigureOut">
              <a:rPr lang="it-IT" smtClean="0"/>
              <a:t>15/12/2021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02E4A6C-2DED-4580-8C37-C451AD25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82603D6-76E2-4FC5-B5CA-3660C4486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9DE9-080F-42DA-920D-FB2351F97D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6204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98F8B3-D896-49ED-936A-86555C853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3031F1A-6972-4F76-92C7-FB888FC022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2309046-64E1-4B0E-A844-C4F1DA35E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02B1C-2E9B-4B13-B035-AFD19DF733E3}" type="datetimeFigureOut">
              <a:rPr lang="it-IT" smtClean="0"/>
              <a:t>15/12/2021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FA04C56-8E94-48BD-A388-679D64766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112B46F-C70E-43C5-A9FD-4BF28ACB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9DE9-080F-42DA-920D-FB2351F97D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1882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C277DAE-CF85-4C37-81CB-1C3266039A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0AD628E-4B47-4FDA-8E99-B87C3717BE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1C4F936-F07E-4B3F-A178-BF863BE9A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02B1C-2E9B-4B13-B035-AFD19DF733E3}" type="datetimeFigureOut">
              <a:rPr lang="it-IT" smtClean="0"/>
              <a:t>15/12/2021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686C537-72A5-4BB1-8C49-B30558357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1C87CD7-8DEE-4CA7-9254-3A5B4CDC1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9DE9-080F-42DA-920D-FB2351F97D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9026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37E234-ACCE-40F0-8F37-A43131AE3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515CDBD-89DD-40D8-AD9C-532D8A1CD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1B3D3FA-8DC1-436E-AB85-DB3BF1C36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02B1C-2E9B-4B13-B035-AFD19DF733E3}" type="datetimeFigureOut">
              <a:rPr lang="it-IT" smtClean="0"/>
              <a:t>15/12/2021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CD6F56B-0058-44AB-A3BD-807D7C4C2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789D3D0-7FB9-4EC2-A42D-A70FCEF92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9DE9-080F-42DA-920D-FB2351F97D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8281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66E9C3-7486-44A2-8511-DB33E7D7F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B9D12F3-56DA-4A6E-A2D6-B877EF6134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868690F-6513-47D1-BDBD-147A2AC62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02B1C-2E9B-4B13-B035-AFD19DF733E3}" type="datetimeFigureOut">
              <a:rPr lang="it-IT" smtClean="0"/>
              <a:t>15/12/2021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B60C842-5E76-4764-89A4-6A5D52B93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9A4D3FB-AF72-49CA-B327-1AD9EA9E1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9DE9-080F-42DA-920D-FB2351F97D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678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5E06C1-2579-4552-B1A7-820979464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1CC1ADF-171E-492E-B2F4-4D7C051100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7B47185-FAEB-4D27-AC18-FE851EA69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B04BE08-9CCD-44EB-8862-8248C3E71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02B1C-2E9B-4B13-B035-AFD19DF733E3}" type="datetimeFigureOut">
              <a:rPr lang="it-IT" smtClean="0"/>
              <a:t>15/12/2021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B13C9FF-E143-4E94-A21D-4434107E1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95E4AAB-0A0E-4FEA-A557-C368C3751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9DE9-080F-42DA-920D-FB2351F97D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3790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A2382A-E0CA-4887-BCE3-BCDABF436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03C652A-401C-4FFF-96EF-520A115A6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68015C4-2CF0-4AC5-82C2-BC9068EDDC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87ED70C-64FE-4AA4-B3D3-367355D452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3AFD05C-99CD-4AE4-83EF-DC251AC2D0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B56BB9A-B064-4EC9-B1C3-EB10900FD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02B1C-2E9B-4B13-B035-AFD19DF733E3}" type="datetimeFigureOut">
              <a:rPr lang="it-IT" smtClean="0"/>
              <a:t>15/12/2021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4DBFFE3-190B-4C11-A493-6EF507371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FF2E6E9-10A2-4800-BE74-CC96E2182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9DE9-080F-42DA-920D-FB2351F97D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5509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9C11B8-237C-4536-B13E-55CAB7E55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182F594-0AC2-4D0E-BDC5-58AF07908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02B1C-2E9B-4B13-B035-AFD19DF733E3}" type="datetimeFigureOut">
              <a:rPr lang="it-IT" smtClean="0"/>
              <a:t>15/12/2021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4DAFD30-B566-4B56-8D20-37E0E1794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06787AB-D90B-4010-8D66-88CCBFF61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9DE9-080F-42DA-920D-FB2351F97D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4765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ED32B63-CBB7-405C-A3F2-4FEB8D99B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02B1C-2E9B-4B13-B035-AFD19DF733E3}" type="datetimeFigureOut">
              <a:rPr lang="it-IT" smtClean="0"/>
              <a:t>15/12/2021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2264362-F9EC-4A9E-A602-0AC030608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67CAF97-CB2F-46DF-89F4-4626BA7E5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9DE9-080F-42DA-920D-FB2351F97D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145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A0327F-B0AC-49FA-9B8E-69AA95A37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FDC3333-01E6-4C17-81C8-D8303822A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4F34257-09B5-4CDC-BD22-5E11428F7C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B87E3BA-3486-4626-BBFF-C7CEEE116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02B1C-2E9B-4B13-B035-AFD19DF733E3}" type="datetimeFigureOut">
              <a:rPr lang="it-IT" smtClean="0"/>
              <a:t>15/12/2021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18F0391-0EC4-41BC-953F-BC15D80BE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FC1D680-D038-4B3C-A5CC-B69656EF0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9DE9-080F-42DA-920D-FB2351F97D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3503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56D716-57CB-41C4-9E52-EE09AF47B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5EA52EF-DCF2-4FCF-B43C-2B887460FA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2743472-1C2D-48A3-B0C3-30B3BB54D9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94AEB54-B448-442E-A49D-07C1AA4E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02B1C-2E9B-4B13-B035-AFD19DF733E3}" type="datetimeFigureOut">
              <a:rPr lang="it-IT" smtClean="0"/>
              <a:t>15/12/2021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BF66A05-7753-4555-8573-050C7B098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3B69ED9-9AEB-4314-8ECC-AF10E9F6B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9DE9-080F-42DA-920D-FB2351F97D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3764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A9CAAD9-2B05-49B0-B3E6-C81C6F444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781C1BF-6817-4341-AF21-23884D8FF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3C72097-2273-4D04-92A1-A3EF71B84C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02B1C-2E9B-4B13-B035-AFD19DF733E3}" type="datetimeFigureOut">
              <a:rPr lang="it-IT" smtClean="0"/>
              <a:t>15/12/2021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3AFAF4A-1935-4478-9B5F-35BEE03A07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66616F9-F056-4E43-A5C5-F8FD631984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39DE9-080F-42DA-920D-FB2351F97D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4504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A07A72-6964-4182-AFDA-6BE85E108A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82480"/>
            <a:ext cx="9144000" cy="2387600"/>
          </a:xfrm>
        </p:spPr>
        <p:txBody>
          <a:bodyPr>
            <a:normAutofit/>
          </a:bodyPr>
          <a:lstStyle/>
          <a:p>
            <a:r>
              <a:rPr lang="it-IT" sz="6600" b="1" dirty="0">
                <a:solidFill>
                  <a:srgbClr val="008000"/>
                </a:solidFill>
              </a:rPr>
              <a:t>IL MONDO DELLA CITOFLUORIMETRIA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A88E837-9158-46B2-B06B-0A8C9915D6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37878"/>
            <a:ext cx="9144000" cy="1655762"/>
          </a:xfrm>
        </p:spPr>
        <p:txBody>
          <a:bodyPr>
            <a:noAutofit/>
          </a:bodyPr>
          <a:lstStyle/>
          <a:p>
            <a:r>
              <a:rPr lang="it-IT" sz="3200" dirty="0"/>
              <a:t>Corso di Laurea</a:t>
            </a:r>
          </a:p>
          <a:p>
            <a:r>
              <a:rPr lang="it-IT" sz="3200" dirty="0"/>
              <a:t>Tecniche di Laboratorio Biomedico</a:t>
            </a:r>
          </a:p>
          <a:p>
            <a:r>
              <a:rPr lang="it-IT" sz="3200" dirty="0"/>
              <a:t>2 anno</a:t>
            </a:r>
          </a:p>
          <a:p>
            <a:r>
              <a:rPr lang="it-IT" sz="3200" dirty="0"/>
              <a:t>A.A. 2021/2022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CE0B817-4F8E-483E-91F2-3BB3716F0A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30" y="5906119"/>
            <a:ext cx="2189197" cy="731748"/>
          </a:xfrm>
          <a:prstGeom prst="rect">
            <a:avLst/>
          </a:prstGeom>
          <a:noFill/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9D2BDC0D-B754-4D32-82BD-34AD117B3975}"/>
              </a:ext>
            </a:extLst>
          </p:cNvPr>
          <p:cNvSpPr txBox="1"/>
          <p:nvPr/>
        </p:nvSpPr>
        <p:spPr>
          <a:xfrm>
            <a:off x="2600960" y="622808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Dr. Erica Valencic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598998AF-79C9-479D-B034-1ED4A07B1AA4}"/>
              </a:ext>
            </a:extLst>
          </p:cNvPr>
          <p:cNvCxnSpPr/>
          <p:nvPr/>
        </p:nvCxnSpPr>
        <p:spPr>
          <a:xfrm>
            <a:off x="1101725" y="3235960"/>
            <a:ext cx="10008000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00B050"/>
                </a:gs>
                <a:gs pos="31000">
                  <a:srgbClr val="92D050"/>
                </a:gs>
                <a:gs pos="65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523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2CC8DF6D-0538-44C7-B4AA-D9FB217AF0EF}"/>
              </a:ext>
            </a:extLst>
          </p:cNvPr>
          <p:cNvCxnSpPr/>
          <p:nvPr/>
        </p:nvCxnSpPr>
        <p:spPr>
          <a:xfrm>
            <a:off x="1101725" y="675640"/>
            <a:ext cx="10008000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00B050"/>
                </a:gs>
                <a:gs pos="31000">
                  <a:srgbClr val="92D050"/>
                </a:gs>
                <a:gs pos="65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7B5FF20-30FF-4AE5-A0EC-BB2547843F4F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/>
              <a:t>FLUORESCENZA: SPETTRI E COMPENSAZIONE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7DE6D94-C3D6-4606-B332-9AD1EBAD1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4950"/>
            <a:ext cx="7439422" cy="31320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F83349C1-00E4-4C29-9D7D-BD9AA966E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1" y="3735183"/>
            <a:ext cx="6954587" cy="295200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C20E2DA-003F-48AA-B9E7-311C87352D24}"/>
              </a:ext>
            </a:extLst>
          </p:cNvPr>
          <p:cNvSpPr txBox="1"/>
          <p:nvPr/>
        </p:nvSpPr>
        <p:spPr>
          <a:xfrm>
            <a:off x="7763271" y="1266825"/>
            <a:ext cx="3924300" cy="80021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300" dirty="0"/>
              <a:t>Sovrapposizione spettri di emissione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5534A96-231E-42FE-9888-1B3D315DFAB7}"/>
              </a:ext>
            </a:extLst>
          </p:cNvPr>
          <p:cNvSpPr txBox="1"/>
          <p:nvPr/>
        </p:nvSpPr>
        <p:spPr>
          <a:xfrm>
            <a:off x="7763271" y="2851919"/>
            <a:ext cx="3924300" cy="115416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300" b="0" i="0" dirty="0">
                <a:effectLst/>
              </a:rPr>
              <a:t>ad un determinato PMT giunga un notevole quantitativo di fluorescenza indesiderata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70DC087-1A4D-412C-84B7-A07437B5081A}"/>
              </a:ext>
            </a:extLst>
          </p:cNvPr>
          <p:cNvSpPr txBox="1"/>
          <p:nvPr/>
        </p:nvSpPr>
        <p:spPr>
          <a:xfrm>
            <a:off x="7763272" y="4829175"/>
            <a:ext cx="3924299" cy="150810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300" dirty="0"/>
              <a:t>COMPENSAZIONE: Istruire il software ad interpretare correttamente i segnali</a:t>
            </a:r>
          </a:p>
          <a:p>
            <a:pPr algn="just"/>
            <a:r>
              <a:rPr lang="it-IT" sz="2300" dirty="0"/>
              <a:t>Singoli colorati</a:t>
            </a: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D1AADAFA-6A39-48B2-B5C4-81A01477D06C}"/>
              </a:ext>
            </a:extLst>
          </p:cNvPr>
          <p:cNvCxnSpPr/>
          <p:nvPr/>
        </p:nvCxnSpPr>
        <p:spPr>
          <a:xfrm>
            <a:off x="9725421" y="2270950"/>
            <a:ext cx="0" cy="453200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44101C1E-8B71-4FF2-ACEB-2072226E57BE}"/>
              </a:ext>
            </a:extLst>
          </p:cNvPr>
          <p:cNvCxnSpPr/>
          <p:nvPr/>
        </p:nvCxnSpPr>
        <p:spPr>
          <a:xfrm>
            <a:off x="9725817" y="4179894"/>
            <a:ext cx="0" cy="453200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3321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B3677071-02DD-4CFC-B681-2CFB3155B369}"/>
              </a:ext>
            </a:extLst>
          </p:cNvPr>
          <p:cNvCxnSpPr/>
          <p:nvPr/>
        </p:nvCxnSpPr>
        <p:spPr>
          <a:xfrm>
            <a:off x="1101725" y="675640"/>
            <a:ext cx="10008000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00B050"/>
                </a:gs>
                <a:gs pos="31000">
                  <a:srgbClr val="92D050"/>
                </a:gs>
                <a:gs pos="65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6727FEE-590B-4181-BC20-405A6CEF26A6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/>
              <a:t>APPLICAZIONI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7091840-5D19-4BAD-B7D1-3220D8CEE62B}"/>
              </a:ext>
            </a:extLst>
          </p:cNvPr>
          <p:cNvSpPr txBox="1"/>
          <p:nvPr/>
        </p:nvSpPr>
        <p:spPr>
          <a:xfrm>
            <a:off x="571500" y="971550"/>
            <a:ext cx="67246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DIAGNOSTICA: immunologica ed </a:t>
            </a:r>
            <a:r>
              <a:rPr lang="it-IT" sz="2400" dirty="0" err="1"/>
              <a:t>ematoncologica</a:t>
            </a:r>
            <a:endParaRPr lang="it-IT" sz="2400" dirty="0"/>
          </a:p>
          <a:p>
            <a:r>
              <a:rPr lang="it-IT" sz="2400" dirty="0"/>
              <a:t>	- immunodeficienze</a:t>
            </a:r>
          </a:p>
          <a:p>
            <a:r>
              <a:rPr lang="it-IT" sz="2400" dirty="0"/>
              <a:t>	- ricostituzione post trapianto di CSE</a:t>
            </a:r>
          </a:p>
          <a:p>
            <a:r>
              <a:rPr lang="it-IT" sz="2400" dirty="0"/>
              <a:t>	- linfomi</a:t>
            </a:r>
          </a:p>
          <a:p>
            <a:r>
              <a:rPr lang="it-IT" sz="2400" dirty="0"/>
              <a:t>	- leucemie</a:t>
            </a:r>
          </a:p>
          <a:p>
            <a:r>
              <a:rPr lang="it-IT" sz="2400" dirty="0"/>
              <a:t>	- mielodisplasie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6A993AB-F3F3-4E7D-8B06-253AFDDCCBA1}"/>
              </a:ext>
            </a:extLst>
          </p:cNvPr>
          <p:cNvSpPr txBox="1"/>
          <p:nvPr/>
        </p:nvSpPr>
        <p:spPr>
          <a:xfrm>
            <a:off x="571500" y="3449320"/>
            <a:ext cx="10991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RICERCA: tutto ciò che la fantasia suggerisce a patto che esistano coloranti o anticorpi utili a soddisfare il nostro scopo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3EB38FD-0B55-4E4A-BDCD-2F04152FB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500" y="4163060"/>
            <a:ext cx="6798000" cy="23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816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09812886-7E10-4C84-A734-99D620E2364B}"/>
              </a:ext>
            </a:extLst>
          </p:cNvPr>
          <p:cNvCxnSpPr/>
          <p:nvPr/>
        </p:nvCxnSpPr>
        <p:spPr>
          <a:xfrm>
            <a:off x="1101725" y="675640"/>
            <a:ext cx="10008000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00B050"/>
                </a:gs>
                <a:gs pos="31000">
                  <a:srgbClr val="92D050"/>
                </a:gs>
                <a:gs pos="65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9B55A4B-D62B-4208-B5EF-38DB2399DC91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/>
              <a:t>PROTOCOLLI BASE DI MARCATURA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B006FC2-43AE-4FE3-8D91-925CD3F1F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29" y="793468"/>
            <a:ext cx="8034788" cy="25200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0347C29-BFBA-426B-8017-2E1AA78C7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529" y="4240440"/>
            <a:ext cx="11689939" cy="25560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86A8078-FFE5-4FA9-B60E-91FCCCFEEC57}"/>
              </a:ext>
            </a:extLst>
          </p:cNvPr>
          <p:cNvSpPr txBox="1"/>
          <p:nvPr/>
        </p:nvSpPr>
        <p:spPr>
          <a:xfrm>
            <a:off x="8461775" y="1000125"/>
            <a:ext cx="2647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Marcatura di superficie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4FC03E2-C6D3-42A0-B7AE-694D15E3D98A}"/>
              </a:ext>
            </a:extLst>
          </p:cNvPr>
          <p:cNvSpPr txBox="1"/>
          <p:nvPr/>
        </p:nvSpPr>
        <p:spPr>
          <a:xfrm>
            <a:off x="652523" y="3544533"/>
            <a:ext cx="360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Marcatura intracellulare</a:t>
            </a:r>
          </a:p>
        </p:txBody>
      </p:sp>
    </p:spTree>
    <p:extLst>
      <p:ext uri="{BB962C8B-B14F-4D97-AF65-F5344CB8AC3E}">
        <p14:creationId xmlns:p14="http://schemas.microsoft.com/office/powerpoint/2010/main" val="907658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2037B2DE-F17F-4BDE-BD47-4D6D6EEE033A}"/>
              </a:ext>
            </a:extLst>
          </p:cNvPr>
          <p:cNvCxnSpPr/>
          <p:nvPr/>
        </p:nvCxnSpPr>
        <p:spPr>
          <a:xfrm>
            <a:off x="1101725" y="675640"/>
            <a:ext cx="10008000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00B050"/>
                </a:gs>
                <a:gs pos="31000">
                  <a:srgbClr val="92D050"/>
                </a:gs>
                <a:gs pos="65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AB24ED8-A086-4DE1-A7B4-C2B6B8F15F1D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/>
              <a:t>DIFETTI CONGENITI DELL’IMMUNITA’ 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73B3D120-EE99-4BF3-A025-2142C7AC793B}"/>
              </a:ext>
            </a:extLst>
          </p:cNvPr>
          <p:cNvGrpSpPr/>
          <p:nvPr/>
        </p:nvGrpSpPr>
        <p:grpSpPr>
          <a:xfrm>
            <a:off x="1238250" y="1062037"/>
            <a:ext cx="9060826" cy="5724000"/>
            <a:chOff x="1238250" y="1062037"/>
            <a:chExt cx="9060826" cy="5724000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E3541E5E-73C1-4897-951B-C7A689B21B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38250" y="1062037"/>
              <a:ext cx="9060826" cy="5724000"/>
            </a:xfrm>
            <a:prstGeom prst="rect">
              <a:avLst/>
            </a:prstGeom>
          </p:spPr>
        </p:pic>
        <p:sp>
          <p:nvSpPr>
            <p:cNvPr id="6" name="Rettangolo con angoli arrotondati 5">
              <a:extLst>
                <a:ext uri="{FF2B5EF4-FFF2-40B4-BE49-F238E27FC236}">
                  <a16:creationId xmlns:a16="http://schemas.microsoft.com/office/drawing/2014/main" id="{4E0D36EB-70BD-4659-8A83-1F504419C16E}"/>
                </a:ext>
              </a:extLst>
            </p:cNvPr>
            <p:cNvSpPr/>
            <p:nvPr/>
          </p:nvSpPr>
          <p:spPr>
            <a:xfrm>
              <a:off x="1409700" y="5800725"/>
              <a:ext cx="8772525" cy="457200"/>
            </a:xfrm>
            <a:prstGeom prst="roundRect">
              <a:avLst/>
            </a:prstGeom>
            <a:noFill/>
            <a:ln w="28575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728698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2037B2DE-F17F-4BDE-BD47-4D6D6EEE033A}"/>
              </a:ext>
            </a:extLst>
          </p:cNvPr>
          <p:cNvCxnSpPr/>
          <p:nvPr/>
        </p:nvCxnSpPr>
        <p:spPr>
          <a:xfrm>
            <a:off x="1101725" y="675640"/>
            <a:ext cx="10008000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00B050"/>
                </a:gs>
                <a:gs pos="31000">
                  <a:srgbClr val="92D050"/>
                </a:gs>
                <a:gs pos="65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AB24ED8-A086-4DE1-A7B4-C2B6B8F15F1D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/>
              <a:t>DIFETTI CONGENITI DELL’IMMUNITA’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4B05EDC-D475-4036-A7DD-8C7A4CB3A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499" y="902336"/>
            <a:ext cx="8779001" cy="583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710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DCA6A606-6D72-4783-865B-E3D76CCBA154}"/>
              </a:ext>
            </a:extLst>
          </p:cNvPr>
          <p:cNvCxnSpPr/>
          <p:nvPr/>
        </p:nvCxnSpPr>
        <p:spPr>
          <a:xfrm>
            <a:off x="1101725" y="675640"/>
            <a:ext cx="10008000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00B050"/>
                </a:gs>
                <a:gs pos="31000">
                  <a:srgbClr val="92D050"/>
                </a:gs>
                <a:gs pos="65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FA3AC67-984F-4298-90B1-820D468C7858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/>
              <a:t>IMMUNOFENOTIPO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C800C8E-F0E8-4AB3-9EF1-688E39B19E1F}"/>
              </a:ext>
            </a:extLst>
          </p:cNvPr>
          <p:cNvSpPr txBox="1"/>
          <p:nvPr/>
        </p:nvSpPr>
        <p:spPr>
          <a:xfrm>
            <a:off x="628650" y="2398574"/>
            <a:ext cx="1092517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300" dirty="0"/>
              <a:t>I Cluster di Differenziazione (CD) sono antigeni espressi da diverse cellule del sistema immunitario di cui ne consentono l’individuazione o la funzione. Circa 360.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6419C14-DF5C-4C22-B828-83DF1B69B01C}"/>
              </a:ext>
            </a:extLst>
          </p:cNvPr>
          <p:cNvSpPr txBox="1"/>
          <p:nvPr/>
        </p:nvSpPr>
        <p:spPr>
          <a:xfrm>
            <a:off x="628649" y="1512153"/>
            <a:ext cx="1092517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300" dirty="0"/>
              <a:t>Le cellule sono ricoperte di molecole che permettono la comunicazione delle une con le altre.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CC0D2BD-22B2-4263-8BA6-E43B1E7B1FED}"/>
              </a:ext>
            </a:extLst>
          </p:cNvPr>
          <p:cNvSpPr txBox="1"/>
          <p:nvPr/>
        </p:nvSpPr>
        <p:spPr>
          <a:xfrm>
            <a:off x="628649" y="3284995"/>
            <a:ext cx="1048107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300" dirty="0"/>
              <a:t>Possiamo identificare le cellule in base alla presenza o assenza di questi marcatori sulla superficie grazie all’utilizzo degli anticorpi coniugati a fluorocromi.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3C76EA4-A750-4D94-939A-D2344F8638CA}"/>
              </a:ext>
            </a:extLst>
          </p:cNvPr>
          <p:cNvSpPr txBox="1"/>
          <p:nvPr/>
        </p:nvSpPr>
        <p:spPr>
          <a:xfrm>
            <a:off x="628650" y="1062752"/>
            <a:ext cx="6610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CARATTERIZZAZIONE FENOTIPICA DEI LEUCOCITI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B79675D-5A84-498D-A374-30B3B6C004DB}"/>
              </a:ext>
            </a:extLst>
          </p:cNvPr>
          <p:cNvSpPr txBox="1"/>
          <p:nvPr/>
        </p:nvSpPr>
        <p:spPr>
          <a:xfrm>
            <a:off x="628649" y="4171416"/>
            <a:ext cx="1048107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300" dirty="0"/>
              <a:t>Diversi pannelli: miscele di differenti ab, specifici per determinati CD, coniugati a diversi fluorocromi. </a:t>
            </a:r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A775BA72-4371-4AA1-8901-67A7A8AF7E40}"/>
              </a:ext>
            </a:extLst>
          </p:cNvPr>
          <p:cNvSpPr/>
          <p:nvPr/>
        </p:nvSpPr>
        <p:spPr>
          <a:xfrm>
            <a:off x="3006725" y="5560636"/>
            <a:ext cx="609600" cy="211514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30DED1C-F784-49EE-AAEC-56C008D29D50}"/>
              </a:ext>
            </a:extLst>
          </p:cNvPr>
          <p:cNvSpPr txBox="1"/>
          <p:nvPr/>
        </p:nvSpPr>
        <p:spPr>
          <a:xfrm>
            <a:off x="3876675" y="5435560"/>
            <a:ext cx="5162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ANALISI MULTIPARAMETRICA</a:t>
            </a:r>
          </a:p>
        </p:txBody>
      </p:sp>
    </p:spTree>
    <p:extLst>
      <p:ext uri="{BB962C8B-B14F-4D97-AF65-F5344CB8AC3E}">
        <p14:creationId xmlns:p14="http://schemas.microsoft.com/office/powerpoint/2010/main" val="2877767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9071B992-17D0-4E67-A3BF-5808383368D0}"/>
              </a:ext>
            </a:extLst>
          </p:cNvPr>
          <p:cNvCxnSpPr/>
          <p:nvPr/>
        </p:nvCxnSpPr>
        <p:spPr>
          <a:xfrm>
            <a:off x="1101725" y="675640"/>
            <a:ext cx="10008000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00B050"/>
                </a:gs>
                <a:gs pos="31000">
                  <a:srgbClr val="92D050"/>
                </a:gs>
                <a:gs pos="65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A9DA5D2-84B9-4ABF-828D-5145BADD957E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/>
              <a:t>ESEMPI PANNELLI </a:t>
            </a:r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2CFDC193-C92E-4B19-9380-619AB187C1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13208"/>
              </p:ext>
            </p:extLst>
          </p:nvPr>
        </p:nvGraphicFramePr>
        <p:xfrm>
          <a:off x="371475" y="1824566"/>
          <a:ext cx="11582400" cy="3337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1444794461"/>
                    </a:ext>
                  </a:extLst>
                </a:gridCol>
                <a:gridCol w="2489200">
                  <a:extLst>
                    <a:ext uri="{9D8B030D-6E8A-4147-A177-3AD203B41FA5}">
                      <a16:colId xmlns:a16="http://schemas.microsoft.com/office/drawing/2014/main" val="3997222355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1057076639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3574885257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3460576756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2366824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latin typeface="+mn-lt"/>
                        </a:rPr>
                        <a:t>CANALE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latin typeface="+mn-lt"/>
                        </a:rPr>
                        <a:t>LRTE</a:t>
                      </a:r>
                    </a:p>
                  </a:txBody>
                  <a:tcPr anchor="ctr"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latin typeface="+mn-lt"/>
                        </a:rPr>
                        <a:t>DNT</a:t>
                      </a:r>
                    </a:p>
                  </a:txBody>
                  <a:tcPr anchor="ctr"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latin typeface="+mn-lt"/>
                        </a:rPr>
                        <a:t>FENB</a:t>
                      </a:r>
                    </a:p>
                  </a:txBody>
                  <a:tcPr anchor="ctr"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latin typeface="+mn-lt"/>
                        </a:rPr>
                        <a:t>GRAN</a:t>
                      </a:r>
                    </a:p>
                  </a:txBody>
                  <a:tcPr anchor="ctr"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latin typeface="+mn-lt"/>
                        </a:rPr>
                        <a:t>8/57</a:t>
                      </a:r>
                    </a:p>
                  </a:txBody>
                  <a:tcPr anchor="ctr"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06292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V1</a:t>
                      </a:r>
                    </a:p>
                  </a:txBody>
                  <a:tcPr marL="19050" marR="19050" marT="12700" marB="12700"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CD3 VioBlue</a:t>
                      </a: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CD3 </a:t>
                      </a:r>
                      <a:r>
                        <a:rPr lang="it-IT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VioBlue</a:t>
                      </a:r>
                      <a:endParaRPr lang="it-IT" sz="1800" b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CD21 </a:t>
                      </a:r>
                      <a:r>
                        <a:rPr lang="it-IT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VioBlue</a:t>
                      </a:r>
                      <a:endParaRPr lang="it-IT" sz="1800" b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it-IT" sz="1800" b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CD3 </a:t>
                      </a:r>
                      <a:r>
                        <a:rPr lang="it-IT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VioBlue</a:t>
                      </a:r>
                      <a:endParaRPr lang="it-IT" sz="1800" b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050" marR="19050" marT="12700" marB="12700" anchor="ctr"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40790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V2</a:t>
                      </a:r>
                    </a:p>
                  </a:txBody>
                  <a:tcPr marL="19050" marR="19050" marT="12700" marB="12700"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CD45 V500-C</a:t>
                      </a: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CD45 V500-C</a:t>
                      </a: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CD45 V500-C</a:t>
                      </a: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CD45 V500-C</a:t>
                      </a: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CD45 V500-C</a:t>
                      </a:r>
                    </a:p>
                  </a:txBody>
                  <a:tcPr marL="19050" marR="19050" marT="12700" marB="12700" anchor="ctr"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982823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B1</a:t>
                      </a:r>
                    </a:p>
                  </a:txBody>
                  <a:tcPr marL="19050" marR="19050" marT="12700" marB="12700"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CD16/CD56 Viobright515</a:t>
                      </a: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8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TCRgd</a:t>
                      </a:r>
                      <a:r>
                        <a:rPr lang="it-IT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FITC</a:t>
                      </a: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CD38 FITC</a:t>
                      </a: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CD16 Viobright515</a:t>
                      </a: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800" dirty="0">
                          <a:effectLst/>
                          <a:latin typeface="+mn-lt"/>
                        </a:rPr>
                        <a:t>CD4 FITC</a:t>
                      </a:r>
                    </a:p>
                  </a:txBody>
                  <a:tcPr marL="19050" marR="19050" marT="12700" marB="12700" anchor="ctr"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47324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B2</a:t>
                      </a:r>
                    </a:p>
                  </a:txBody>
                  <a:tcPr marL="19050" marR="19050" marT="12700" marB="12700"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CD31 PE</a:t>
                      </a: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8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TCRab</a:t>
                      </a:r>
                      <a:r>
                        <a:rPr lang="it-IT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PE</a:t>
                      </a: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8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IgD</a:t>
                      </a:r>
                      <a:r>
                        <a:rPr lang="it-IT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/IgM PE</a:t>
                      </a: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CD11b PE</a:t>
                      </a: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CD57PE</a:t>
                      </a:r>
                    </a:p>
                  </a:txBody>
                  <a:tcPr marL="19050" marR="19050" marT="12700" marB="12700" anchor="ctr"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94511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B3</a:t>
                      </a:r>
                    </a:p>
                  </a:txBody>
                  <a:tcPr marL="19050" marR="19050" marT="12700" marB="12700"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CD8 PerCP-Cy5.5</a:t>
                      </a: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CD8 PerCP-Cy5.5</a:t>
                      </a: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IgG </a:t>
                      </a:r>
                      <a:r>
                        <a:rPr lang="it-IT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PerCP-Vio700</a:t>
                      </a:r>
                      <a:endParaRPr lang="it-IT" sz="1800" b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CD18 PE-Cy5</a:t>
                      </a: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CD8 PerCP-Cy5.5</a:t>
                      </a:r>
                    </a:p>
                  </a:txBody>
                  <a:tcPr marL="19050" marR="19050" marT="12700" marB="12700" anchor="ctr"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65757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B4</a:t>
                      </a:r>
                    </a:p>
                  </a:txBody>
                  <a:tcPr marL="19050" marR="19050" marT="12700" marB="12700"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CD45RA PE-Vio770</a:t>
                      </a: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B220 </a:t>
                      </a:r>
                      <a:r>
                        <a:rPr lang="it-IT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PE-Vio770</a:t>
                      </a:r>
                      <a:endParaRPr lang="it-IT" sz="1800" b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CD10 </a:t>
                      </a:r>
                      <a:r>
                        <a:rPr lang="it-IT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PE-Vio770</a:t>
                      </a:r>
                      <a:endParaRPr lang="it-IT" sz="1800" b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CD10 </a:t>
                      </a:r>
                      <a:r>
                        <a:rPr lang="it-IT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PE-Vio770</a:t>
                      </a:r>
                      <a:endParaRPr lang="it-IT" sz="1800" b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CD45RA PE-Vio770</a:t>
                      </a:r>
                    </a:p>
                  </a:txBody>
                  <a:tcPr marL="19050" marR="19050" marT="12700" marB="12700" anchor="ctr"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67375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R1</a:t>
                      </a:r>
                    </a:p>
                  </a:txBody>
                  <a:tcPr marL="19050" marR="19050" marT="12700" marB="12700"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CD4 APC</a:t>
                      </a: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CD4 APC</a:t>
                      </a: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CD27 APC</a:t>
                      </a: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CD15 APC</a:t>
                      </a: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CD27 APC</a:t>
                      </a:r>
                    </a:p>
                  </a:txBody>
                  <a:tcPr anchor="ctr"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7847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R2</a:t>
                      </a:r>
                    </a:p>
                  </a:txBody>
                  <a:tcPr marL="19050" marR="19050" marT="12700" marB="12700"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CD19 APC-Cy7</a:t>
                      </a:r>
                    </a:p>
                  </a:txBody>
                  <a:tcPr marL="19050" marR="19050" marT="12700" marB="12700" anchor="ctr"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CD95 </a:t>
                      </a:r>
                      <a:r>
                        <a:rPr lang="it-IT" sz="18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APC-Vio770</a:t>
                      </a:r>
                      <a:endParaRPr lang="it-IT" sz="1800" b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050" marR="19050" marT="12700" marB="12700" anchor="ctr"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CD19 APC-Cy7</a:t>
                      </a:r>
                    </a:p>
                  </a:txBody>
                  <a:tcPr marL="19050" marR="19050" marT="12700" marB="12700" anchor="ctr"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CD11c </a:t>
                      </a:r>
                      <a:r>
                        <a:rPr lang="it-IT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APC-Vio770</a:t>
                      </a:r>
                      <a:endParaRPr lang="it-IT" sz="1800" b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dirty="0">
                        <a:latin typeface="+mn-lt"/>
                      </a:endParaRPr>
                    </a:p>
                  </a:txBody>
                  <a:tcPr anchor="ctr"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32977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9147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DCA6A606-6D72-4783-865B-E3D76CCBA154}"/>
              </a:ext>
            </a:extLst>
          </p:cNvPr>
          <p:cNvCxnSpPr/>
          <p:nvPr/>
        </p:nvCxnSpPr>
        <p:spPr>
          <a:xfrm>
            <a:off x="1101725" y="675640"/>
            <a:ext cx="10008000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00B050"/>
                </a:gs>
                <a:gs pos="31000">
                  <a:srgbClr val="92D050"/>
                </a:gs>
                <a:gs pos="65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FA3AC67-984F-4298-90B1-820D468C7858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/>
              <a:t>SOTTOPOPOLAZIONI BASE </a:t>
            </a: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888F1C16-3771-4768-97A8-2FD8A0339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363" y="941611"/>
            <a:ext cx="7105558" cy="5652000"/>
          </a:xfrm>
          <a:prstGeom prst="rect">
            <a:avLst/>
          </a:prstGeom>
        </p:spPr>
      </p:pic>
      <p:sp>
        <p:nvSpPr>
          <p:cNvPr id="27" name="TextBox 9">
            <a:extLst>
              <a:ext uri="{FF2B5EF4-FFF2-40B4-BE49-F238E27FC236}">
                <a16:creationId xmlns:a16="http://schemas.microsoft.com/office/drawing/2014/main" id="{974F7BC2-7AE7-4FB2-A181-135292583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040" y="3810000"/>
            <a:ext cx="29274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altLang="x-none" sz="2400" b="1" dirty="0">
                <a:latin typeface="+mn-lt"/>
                <a:ea typeface="Arial" charset="0"/>
                <a:cs typeface="Arial" charset="0"/>
              </a:rPr>
              <a:t>&lt; 1 anno </a:t>
            </a:r>
          </a:p>
          <a:p>
            <a:pPr marL="190500" indent="-190500">
              <a:buFont typeface="Arial" charset="0"/>
              <a:buChar char="•"/>
            </a:pPr>
            <a:r>
              <a:rPr lang="en-US" altLang="x-none" sz="2400" dirty="0">
                <a:latin typeface="+mn-lt"/>
                <a:ea typeface="Arial" charset="0"/>
                <a:cs typeface="Arial" charset="0"/>
              </a:rPr>
              <a:t>SCID, </a:t>
            </a:r>
            <a:r>
              <a:rPr lang="en-US" altLang="x-none" sz="2400" dirty="0" err="1">
                <a:latin typeface="+mn-lt"/>
                <a:ea typeface="Arial" charset="0"/>
                <a:cs typeface="Arial" charset="0"/>
              </a:rPr>
              <a:t>Bruton</a:t>
            </a:r>
            <a:endParaRPr lang="en-US" altLang="x-none" sz="2400" dirty="0"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28" name="TextBox 10">
            <a:extLst>
              <a:ext uri="{FF2B5EF4-FFF2-40B4-BE49-F238E27FC236}">
                <a16:creationId xmlns:a16="http://schemas.microsoft.com/office/drawing/2014/main" id="{D2156412-A3A5-451E-A2A3-0915278A4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040" y="4765829"/>
            <a:ext cx="410018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altLang="x-none" sz="2400" b="1" dirty="0">
                <a:latin typeface="+mn-lt"/>
                <a:ea typeface="Arial" charset="0"/>
                <a:cs typeface="Arial" charset="0"/>
              </a:rPr>
              <a:t>&gt; 2 anni</a:t>
            </a:r>
          </a:p>
          <a:p>
            <a:pPr marL="231775" lvl="1" indent="-231775">
              <a:buFont typeface="Arial" charset="0"/>
              <a:buChar char="•"/>
            </a:pPr>
            <a:r>
              <a:rPr lang="en-US" altLang="x-none" sz="2400" dirty="0">
                <a:latin typeface="+mn-lt"/>
                <a:ea typeface="Arial" charset="0"/>
                <a:cs typeface="Arial" charset="0"/>
              </a:rPr>
              <a:t>Non </a:t>
            </a:r>
            <a:r>
              <a:rPr lang="en-US" altLang="x-none" sz="2400" dirty="0" err="1">
                <a:latin typeface="+mn-lt"/>
                <a:ea typeface="Arial" charset="0"/>
                <a:cs typeface="Arial" charset="0"/>
              </a:rPr>
              <a:t>conclusivo</a:t>
            </a:r>
            <a:endParaRPr lang="en-US" altLang="x-none" sz="2400" dirty="0">
              <a:latin typeface="+mn-lt"/>
              <a:ea typeface="Arial" charset="0"/>
              <a:cs typeface="Arial" charset="0"/>
            </a:endParaRPr>
          </a:p>
          <a:p>
            <a:pPr marL="231775" lvl="1" indent="-231775">
              <a:buFont typeface="Arial" charset="0"/>
              <a:buChar char="•"/>
            </a:pPr>
            <a:r>
              <a:rPr lang="en-US" altLang="x-none" sz="2400" dirty="0" err="1">
                <a:latin typeface="+mn-lt"/>
                <a:ea typeface="Arial" charset="0"/>
                <a:cs typeface="Arial" charset="0"/>
              </a:rPr>
              <a:t>Rapporto</a:t>
            </a:r>
            <a:r>
              <a:rPr lang="en-US" altLang="x-none" sz="2400" dirty="0">
                <a:latin typeface="+mn-lt"/>
                <a:ea typeface="Arial" charset="0"/>
                <a:cs typeface="Arial" charset="0"/>
              </a:rPr>
              <a:t> CD4/CD8 (HIV; EBV)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9739400-E7EC-48A4-9B49-AAEE5165B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055" y="733799"/>
            <a:ext cx="3063488" cy="298800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12B610FE-4B94-4BF7-BF75-1A0334DB794C}"/>
              </a:ext>
            </a:extLst>
          </p:cNvPr>
          <p:cNvSpPr txBox="1"/>
          <p:nvPr/>
        </p:nvSpPr>
        <p:spPr>
          <a:xfrm>
            <a:off x="1587675" y="1195425"/>
            <a:ext cx="86113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rgbClr val="941651"/>
                </a:solidFill>
                <a:latin typeface="Arial" charset="0"/>
                <a:ea typeface="Arial" charset="0"/>
                <a:cs typeface="Arial" charset="0"/>
              </a:rPr>
              <a:t>Leucociti</a:t>
            </a:r>
          </a:p>
        </p:txBody>
      </p:sp>
    </p:spTree>
    <p:extLst>
      <p:ext uri="{BB962C8B-B14F-4D97-AF65-F5344CB8AC3E}">
        <p14:creationId xmlns:p14="http://schemas.microsoft.com/office/powerpoint/2010/main" val="3758497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DCA6A606-6D72-4783-865B-E3D76CCBA154}"/>
              </a:ext>
            </a:extLst>
          </p:cNvPr>
          <p:cNvCxnSpPr/>
          <p:nvPr/>
        </p:nvCxnSpPr>
        <p:spPr>
          <a:xfrm>
            <a:off x="1101725" y="675640"/>
            <a:ext cx="10008000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00B050"/>
                </a:gs>
                <a:gs pos="31000">
                  <a:srgbClr val="92D050"/>
                </a:gs>
                <a:gs pos="65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FA3AC67-984F-4298-90B1-820D468C7858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/>
              <a:t>RECENTI EMIGRANTI TIMICI 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83A15910-310E-498D-A0E9-77F51835309E}"/>
              </a:ext>
            </a:extLst>
          </p:cNvPr>
          <p:cNvGrpSpPr>
            <a:grpSpLocks noChangeAspect="1"/>
          </p:cNvGrpSpPr>
          <p:nvPr/>
        </p:nvGrpSpPr>
        <p:grpSpPr>
          <a:xfrm>
            <a:off x="1345220" y="3628307"/>
            <a:ext cx="9184482" cy="3132000"/>
            <a:chOff x="674666" y="3991528"/>
            <a:chExt cx="8103347" cy="2763323"/>
          </a:xfrm>
        </p:grpSpPr>
        <p:pic>
          <p:nvPicPr>
            <p:cNvPr id="5" name="Picture 232">
              <a:extLst>
                <a:ext uri="{FF2B5EF4-FFF2-40B4-BE49-F238E27FC236}">
                  <a16:creationId xmlns:a16="http://schemas.microsoft.com/office/drawing/2014/main" id="{BD4C4B45-0AEE-4BAA-8B02-7478C39318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211" y="4000630"/>
              <a:ext cx="2198836" cy="21340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93EB288-3D8F-4DC8-B0EB-19817637D1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97388" y="4699456"/>
              <a:ext cx="16850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x-none" dirty="0">
                  <a:latin typeface="Arial" charset="0"/>
                  <a:ea typeface="Arial" charset="0"/>
                  <a:cs typeface="Arial" charset="0"/>
                </a:rPr>
                <a:t>healthy control</a:t>
              </a:r>
            </a:p>
          </p:txBody>
        </p:sp>
        <p:sp>
          <p:nvSpPr>
            <p:cNvPr id="7" name="TextBox 5">
              <a:extLst>
                <a:ext uri="{FF2B5EF4-FFF2-40B4-BE49-F238E27FC236}">
                  <a16:creationId xmlns:a16="http://schemas.microsoft.com/office/drawing/2014/main" id="{36EF0C73-4F26-40C5-BF40-CFD33268B86D}"/>
                </a:ext>
              </a:extLst>
            </p:cNvPr>
            <p:cNvSpPr txBox="1"/>
            <p:nvPr/>
          </p:nvSpPr>
          <p:spPr>
            <a:xfrm>
              <a:off x="674666" y="6108520"/>
              <a:ext cx="23519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&lt; 1 anno</a:t>
              </a:r>
            </a:p>
            <a:p>
              <a:pPr algn="ctr"/>
              <a:r>
                <a:rPr lang="en-US" dirty="0"/>
                <a:t>range 56.3% - 76.4%</a:t>
              </a:r>
            </a:p>
          </p:txBody>
        </p:sp>
        <p:sp>
          <p:nvSpPr>
            <p:cNvPr id="8" name="TextBox 6">
              <a:extLst>
                <a:ext uri="{FF2B5EF4-FFF2-40B4-BE49-F238E27FC236}">
                  <a16:creationId xmlns:a16="http://schemas.microsoft.com/office/drawing/2014/main" id="{233BF101-8BAA-450C-ADE5-D2D40DE7968B}"/>
                </a:ext>
              </a:extLst>
            </p:cNvPr>
            <p:cNvSpPr txBox="1"/>
            <p:nvPr/>
          </p:nvSpPr>
          <p:spPr>
            <a:xfrm>
              <a:off x="3660916" y="6108520"/>
              <a:ext cx="23519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10 anni</a:t>
              </a:r>
            </a:p>
            <a:p>
              <a:pPr algn="ctr"/>
              <a:r>
                <a:rPr lang="en-US" dirty="0"/>
                <a:t>range 40.1% - 54.8%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F85D386-59C0-4A83-B935-B78C2013434B}"/>
                </a:ext>
              </a:extLst>
            </p:cNvPr>
            <p:cNvSpPr txBox="1"/>
            <p:nvPr/>
          </p:nvSpPr>
          <p:spPr>
            <a:xfrm>
              <a:off x="6554327" y="6108520"/>
              <a:ext cx="22236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/>
                <a:t>Adulto</a:t>
              </a:r>
              <a:endParaRPr lang="en-US" dirty="0"/>
            </a:p>
            <a:p>
              <a:pPr algn="ctr"/>
              <a:r>
                <a:rPr lang="en-US" dirty="0"/>
                <a:t>range 6.4% - 51.0%</a:t>
              </a:r>
            </a:p>
          </p:txBody>
        </p:sp>
        <p:pic>
          <p:nvPicPr>
            <p:cNvPr id="10" name="Picture 272">
              <a:extLst>
                <a:ext uri="{FF2B5EF4-FFF2-40B4-BE49-F238E27FC236}">
                  <a16:creationId xmlns:a16="http://schemas.microsoft.com/office/drawing/2014/main" id="{925E1FBB-154E-47A2-AA15-4645F801E1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1134" y="4005730"/>
              <a:ext cx="2191491" cy="2126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1" name="Picture 228">
              <a:extLst>
                <a:ext uri="{FF2B5EF4-FFF2-40B4-BE49-F238E27FC236}">
                  <a16:creationId xmlns:a16="http://schemas.microsoft.com/office/drawing/2014/main" id="{BACA9006-E034-47D8-98FB-775B393D54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4399" y="3991528"/>
              <a:ext cx="2163541" cy="20877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2" name="Rounded Rectangle 14">
              <a:extLst>
                <a:ext uri="{FF2B5EF4-FFF2-40B4-BE49-F238E27FC236}">
                  <a16:creationId xmlns:a16="http://schemas.microsoft.com/office/drawing/2014/main" id="{490BF6C9-B33A-4D4A-B5A8-E2E426777F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2166" y="4077156"/>
              <a:ext cx="725487" cy="62230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75B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/>
              <a:endParaRPr lang="x-none" altLang="x-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3" name="Rounded Rectangle 16">
              <a:extLst>
                <a:ext uri="{FF2B5EF4-FFF2-40B4-BE49-F238E27FC236}">
                  <a16:creationId xmlns:a16="http://schemas.microsoft.com/office/drawing/2014/main" id="{63BBFD5D-F371-4CBA-B489-CAC6B10757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3474" y="4702683"/>
              <a:ext cx="418691" cy="1074033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/>
              <a:endParaRPr lang="x-none" altLang="x-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B16D4C53-E7CD-40B7-96CA-4BA645765314}"/>
                </a:ext>
              </a:extLst>
            </p:cNvPr>
            <p:cNvSpPr txBox="1"/>
            <p:nvPr/>
          </p:nvSpPr>
          <p:spPr>
            <a:xfrm>
              <a:off x="7895629" y="4280204"/>
              <a:ext cx="57367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1200" b="1" dirty="0">
                  <a:solidFill>
                    <a:srgbClr val="941651"/>
                  </a:solidFill>
                  <a:latin typeface="Arial" charset="0"/>
                  <a:ea typeface="Arial" charset="0"/>
                  <a:cs typeface="Arial" charset="0"/>
                </a:rPr>
                <a:t>RTE</a:t>
              </a: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758A214D-37A7-4479-B8FF-4487192883D3}"/>
                </a:ext>
              </a:extLst>
            </p:cNvPr>
            <p:cNvSpPr txBox="1"/>
            <p:nvPr/>
          </p:nvSpPr>
          <p:spPr>
            <a:xfrm>
              <a:off x="7270899" y="5191919"/>
              <a:ext cx="103448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1200" b="1" dirty="0">
                  <a:solidFill>
                    <a:srgbClr val="941651"/>
                  </a:solidFill>
                  <a:latin typeface="Arial" charset="0"/>
                  <a:ea typeface="Arial" charset="0"/>
                  <a:cs typeface="Arial" charset="0"/>
                </a:rPr>
                <a:t>Cellule T memoria</a:t>
              </a:r>
            </a:p>
          </p:txBody>
        </p:sp>
      </p:grp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1BD83D4-6640-496A-AB05-FF20B50DBF6D}"/>
              </a:ext>
            </a:extLst>
          </p:cNvPr>
          <p:cNvSpPr txBox="1"/>
          <p:nvPr/>
        </p:nvSpPr>
        <p:spPr>
          <a:xfrm>
            <a:off x="631339" y="1368124"/>
            <a:ext cx="4949334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lnSpc>
                <a:spcPct val="150000"/>
              </a:lnSpc>
              <a:buFont typeface="Arial" charset="0"/>
              <a:buChar char="•"/>
            </a:pPr>
            <a:r>
              <a:rPr lang="en-US" altLang="x-none" sz="2400" dirty="0" err="1">
                <a:ea typeface="Arial" charset="0"/>
                <a:cs typeface="Arial" charset="0"/>
              </a:rPr>
              <a:t>Sovrapponibile</a:t>
            </a:r>
            <a:r>
              <a:rPr lang="en-US" altLang="x-none" sz="2400" dirty="0">
                <a:ea typeface="Arial" charset="0"/>
                <a:cs typeface="Arial" charset="0"/>
              </a:rPr>
              <a:t> </a:t>
            </a:r>
            <a:r>
              <a:rPr lang="en-US" altLang="x-none" sz="2400" dirty="0" err="1">
                <a:ea typeface="Arial" charset="0"/>
                <a:cs typeface="Arial" charset="0"/>
              </a:rPr>
              <a:t>allo</a:t>
            </a:r>
            <a:r>
              <a:rPr lang="en-US" altLang="x-none" sz="2400" dirty="0">
                <a:ea typeface="Arial" charset="0"/>
                <a:cs typeface="Arial" charset="0"/>
              </a:rPr>
              <a:t> screening TREC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680A56B-27BA-48AF-A275-C56B68EA76BD}"/>
              </a:ext>
            </a:extLst>
          </p:cNvPr>
          <p:cNvSpPr txBox="1">
            <a:spLocks/>
          </p:cNvSpPr>
          <p:nvPr/>
        </p:nvSpPr>
        <p:spPr>
          <a:xfrm>
            <a:off x="631339" y="952709"/>
            <a:ext cx="4151046" cy="47374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x-none" sz="2400" dirty="0">
                <a:ea typeface="Arial" charset="0"/>
                <a:cs typeface="Arial" charset="0"/>
              </a:rPr>
              <a:t>CD4</a:t>
            </a:r>
            <a:r>
              <a:rPr lang="en-US" altLang="x-none" sz="2400" baseline="30000" dirty="0">
                <a:ea typeface="Arial" charset="0"/>
                <a:cs typeface="Arial" charset="0"/>
              </a:rPr>
              <a:t>+</a:t>
            </a:r>
            <a:r>
              <a:rPr lang="en-US" altLang="x-none" sz="2400" dirty="0">
                <a:ea typeface="Arial" charset="0"/>
                <a:cs typeface="Arial" charset="0"/>
              </a:rPr>
              <a:t>/CD45RA</a:t>
            </a:r>
            <a:r>
              <a:rPr lang="en-US" altLang="x-none" sz="2400" baseline="30000" dirty="0">
                <a:ea typeface="Arial" charset="0"/>
                <a:cs typeface="Arial" charset="0"/>
              </a:rPr>
              <a:t>+</a:t>
            </a:r>
            <a:r>
              <a:rPr lang="en-US" altLang="x-none" sz="2400" dirty="0">
                <a:ea typeface="Arial" charset="0"/>
                <a:cs typeface="Arial" charset="0"/>
              </a:rPr>
              <a:t>/CD31</a:t>
            </a:r>
            <a:r>
              <a:rPr lang="en-US" altLang="x-none" sz="2400" baseline="30000" dirty="0">
                <a:ea typeface="Arial" charset="0"/>
                <a:cs typeface="Arial" charset="0"/>
              </a:rPr>
              <a:t>+</a:t>
            </a:r>
          </a:p>
        </p:txBody>
      </p:sp>
      <p:pic>
        <p:nvPicPr>
          <p:cNvPr id="18" name="Picture 10">
            <a:extLst>
              <a:ext uri="{FF2B5EF4-FFF2-40B4-BE49-F238E27FC236}">
                <a16:creationId xmlns:a16="http://schemas.microsoft.com/office/drawing/2014/main" id="{E30094B5-ACE9-465E-85FF-9B0F8274DD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899" y="746281"/>
            <a:ext cx="4048125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A1BC3C01-2FA7-4AD9-9BE7-DED50B3DCD86}"/>
              </a:ext>
            </a:extLst>
          </p:cNvPr>
          <p:cNvSpPr txBox="1"/>
          <p:nvPr/>
        </p:nvSpPr>
        <p:spPr>
          <a:xfrm>
            <a:off x="631339" y="2149823"/>
            <a:ext cx="3394455" cy="1143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it-IT" sz="2400" dirty="0"/>
              <a:t>SCID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it-IT" sz="2400" dirty="0"/>
              <a:t>Controlli post-trapianto</a:t>
            </a:r>
          </a:p>
        </p:txBody>
      </p:sp>
    </p:spTree>
    <p:extLst>
      <p:ext uri="{BB962C8B-B14F-4D97-AF65-F5344CB8AC3E}">
        <p14:creationId xmlns:p14="http://schemas.microsoft.com/office/powerpoint/2010/main" val="1289723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437401A-E791-45D0-935B-29A4D8719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89" y="1463630"/>
            <a:ext cx="11729721" cy="3968840"/>
          </a:xfrm>
          <a:prstGeom prst="rect">
            <a:avLst/>
          </a:prstGeom>
        </p:spPr>
      </p:pic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D6F2F507-25F6-4602-A196-E56ACD092604}"/>
              </a:ext>
            </a:extLst>
          </p:cNvPr>
          <p:cNvCxnSpPr/>
          <p:nvPr/>
        </p:nvCxnSpPr>
        <p:spPr>
          <a:xfrm>
            <a:off x="1101725" y="675640"/>
            <a:ext cx="10008000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00B050"/>
                </a:gs>
                <a:gs pos="31000">
                  <a:srgbClr val="92D050"/>
                </a:gs>
                <a:gs pos="65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8874BB2-72D1-4DF2-AEA4-CB21FFE04A68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/>
              <a:t>TEST FUNZIONALI </a:t>
            </a:r>
          </a:p>
        </p:txBody>
      </p:sp>
    </p:spTree>
    <p:extLst>
      <p:ext uri="{BB962C8B-B14F-4D97-AF65-F5344CB8AC3E}">
        <p14:creationId xmlns:p14="http://schemas.microsoft.com/office/powerpoint/2010/main" val="3963756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F21204F9-B158-47A8-8A43-22C4FFDBF100}"/>
              </a:ext>
            </a:extLst>
          </p:cNvPr>
          <p:cNvCxnSpPr/>
          <p:nvPr/>
        </p:nvCxnSpPr>
        <p:spPr>
          <a:xfrm>
            <a:off x="1101725" y="675640"/>
            <a:ext cx="10008000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00B050"/>
                </a:gs>
                <a:gs pos="31000">
                  <a:srgbClr val="92D050"/>
                </a:gs>
                <a:gs pos="65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1BC14C2-70CF-448D-A635-F38892913066}"/>
              </a:ext>
            </a:extLst>
          </p:cNvPr>
          <p:cNvSpPr txBox="1"/>
          <p:nvPr/>
        </p:nvSpPr>
        <p:spPr>
          <a:xfrm>
            <a:off x="0" y="-952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/>
              <a:t>CITOFLUORIMETRIA A FLUSSO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6D68088-3F23-44C9-8B1D-284C1CAC5CA3}"/>
              </a:ext>
            </a:extLst>
          </p:cNvPr>
          <p:cNvSpPr txBox="1"/>
          <p:nvPr/>
        </p:nvSpPr>
        <p:spPr>
          <a:xfrm>
            <a:off x="632578" y="4151482"/>
            <a:ext cx="10477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Misura delle caratteristiche fisico/chimiche di cellule o altre particelle biologiche, all’interno di una sospensione eterogenea.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F0106AF-8264-4BD9-88CA-2C8C7507FC11}"/>
              </a:ext>
            </a:extLst>
          </p:cNvPr>
          <p:cNvSpPr txBox="1"/>
          <p:nvPr/>
        </p:nvSpPr>
        <p:spPr>
          <a:xfrm>
            <a:off x="1252338" y="1589896"/>
            <a:ext cx="436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CITO: cellula</a:t>
            </a:r>
          </a:p>
          <a:p>
            <a:r>
              <a:rPr lang="it-IT" sz="2400" dirty="0"/>
              <a:t>FLUO: fluorescenza</a:t>
            </a:r>
          </a:p>
          <a:p>
            <a:r>
              <a:rPr lang="it-IT" sz="2400" dirty="0"/>
              <a:t>METRIA: misura</a:t>
            </a:r>
          </a:p>
          <a:p>
            <a:r>
              <a:rPr lang="it-IT" sz="2400" dirty="0"/>
              <a:t>FLUSSO: fase liquida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AF3FFED-B83D-4ADD-A43C-E6EBD35AB902}"/>
              </a:ext>
            </a:extLst>
          </p:cNvPr>
          <p:cNvSpPr txBox="1"/>
          <p:nvPr/>
        </p:nvSpPr>
        <p:spPr>
          <a:xfrm>
            <a:off x="632578" y="5351363"/>
            <a:ext cx="10477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0" i="0" dirty="0">
                <a:effectLst/>
              </a:rPr>
              <a:t>La comparsa della </a:t>
            </a:r>
            <a:r>
              <a:rPr lang="it-IT" sz="2400" b="0" i="0" dirty="0" err="1">
                <a:effectLst/>
              </a:rPr>
              <a:t>citofluorimetria</a:t>
            </a:r>
            <a:r>
              <a:rPr lang="it-IT" sz="2400" b="0" i="0" dirty="0">
                <a:effectLst/>
              </a:rPr>
              <a:t> a flusso (CFM) avviene intorno agli anni ‘70, come evoluzione della microscopia a fluorescenza.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13BB6BB9-27A4-4061-9FF9-26C64D49C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9000" y="915670"/>
            <a:ext cx="4780800" cy="29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40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FEE729A2-0DAF-4D64-9BD7-EB48D0054EA0}"/>
              </a:ext>
            </a:extLst>
          </p:cNvPr>
          <p:cNvCxnSpPr/>
          <p:nvPr/>
        </p:nvCxnSpPr>
        <p:spPr>
          <a:xfrm>
            <a:off x="1101725" y="675640"/>
            <a:ext cx="10008000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00B050"/>
                </a:gs>
                <a:gs pos="31000">
                  <a:srgbClr val="92D050"/>
                </a:gs>
                <a:gs pos="65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6006C51-CB01-4CF8-8B1A-061A1D012D5E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/>
              <a:t>COME COSTRUIRE UN PANNELLO 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3789BCE-EF12-4B8E-BE1F-7FD2518D59C9}"/>
              </a:ext>
            </a:extLst>
          </p:cNvPr>
          <p:cNvSpPr txBox="1"/>
          <p:nvPr/>
        </p:nvSpPr>
        <p:spPr>
          <a:xfrm>
            <a:off x="579120" y="1869440"/>
            <a:ext cx="1086993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Campione di partenza: chi e quanto?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Antigeni da valutare e scelta anticorpi (cloni e fluorocromi)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Valutazione </a:t>
            </a:r>
            <a:r>
              <a:rPr lang="it-IT" sz="2400" dirty="0" err="1"/>
              <a:t>autofluorescenza</a:t>
            </a:r>
            <a:endParaRPr lang="it-IT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Setting e compensazione</a:t>
            </a:r>
          </a:p>
          <a:p>
            <a:pPr algn="just"/>
            <a:endParaRPr lang="it-IT" sz="2400" dirty="0"/>
          </a:p>
          <a:p>
            <a:pPr algn="just"/>
            <a:r>
              <a:rPr lang="it-IT" sz="2400" b="1" dirty="0"/>
              <a:t>Nello specifico per le colorazioni intracellulari: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Fissativi possono degradare l’antigene oppure smorzare il segnale del fluorocromo</a:t>
            </a:r>
          </a:p>
          <a:p>
            <a:pPr algn="just"/>
            <a:r>
              <a:rPr lang="it-IT" sz="2400" dirty="0"/>
              <a:t>	- NO: </a:t>
            </a:r>
            <a:r>
              <a:rPr lang="it-IT" sz="2400" dirty="0" err="1"/>
              <a:t>Cy</a:t>
            </a:r>
            <a:r>
              <a:rPr lang="it-IT" sz="2400" dirty="0"/>
              <a:t> </a:t>
            </a:r>
            <a:r>
              <a:rPr lang="it-IT" sz="2400" dirty="0" err="1"/>
              <a:t>conjugates</a:t>
            </a:r>
            <a:r>
              <a:rPr lang="it-IT" sz="2400" dirty="0"/>
              <a:t>, APC, </a:t>
            </a:r>
            <a:r>
              <a:rPr lang="it-IT" sz="2400" dirty="0" err="1"/>
              <a:t>PerCP</a:t>
            </a:r>
            <a:endParaRPr lang="it-IT" sz="2400" dirty="0"/>
          </a:p>
          <a:p>
            <a:pPr algn="just"/>
            <a:r>
              <a:rPr lang="it-IT" sz="2400" dirty="0"/>
              <a:t>	- SI’: piccole molecole come FITC, </a:t>
            </a:r>
            <a:r>
              <a:rPr lang="it-IT" sz="2400" dirty="0" err="1"/>
              <a:t>AlexaFluor</a:t>
            </a:r>
            <a:endParaRPr lang="it-IT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Usare controlli </a:t>
            </a:r>
            <a:r>
              <a:rPr lang="it-IT" sz="2400" dirty="0" err="1"/>
              <a:t>isotipici</a:t>
            </a:r>
            <a:r>
              <a:rPr lang="it-IT" sz="2400" dirty="0"/>
              <a:t> o solo secondario per valutare legame aspecifico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Scelta FIX&amp;PERM buffers: diversi protocolli richiedono reagenti diversi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7C1B7270-7130-4DEB-AC97-8D0F53DA7F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71" r="10078" b="12740"/>
          <a:stretch/>
        </p:blipFill>
        <p:spPr>
          <a:xfrm>
            <a:off x="9072927" y="904239"/>
            <a:ext cx="2886785" cy="26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6903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FEE729A2-0DAF-4D64-9BD7-EB48D0054EA0}"/>
              </a:ext>
            </a:extLst>
          </p:cNvPr>
          <p:cNvCxnSpPr/>
          <p:nvPr/>
        </p:nvCxnSpPr>
        <p:spPr>
          <a:xfrm>
            <a:off x="1101725" y="675640"/>
            <a:ext cx="10008000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00B050"/>
                </a:gs>
                <a:gs pos="31000">
                  <a:srgbClr val="92D050"/>
                </a:gs>
                <a:gs pos="65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6006C51-CB01-4CF8-8B1A-061A1D012D5E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/>
              <a:t>VANTAGGI NELLA DIAGNOSI DEI DIFETTI IMMUNITARI 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459C7C2-68CA-4601-B119-A1DA32D23823}"/>
              </a:ext>
            </a:extLst>
          </p:cNvPr>
          <p:cNvSpPr txBox="1"/>
          <p:nvPr/>
        </p:nvSpPr>
        <p:spPr>
          <a:xfrm>
            <a:off x="7791654" y="1519438"/>
            <a:ext cx="436292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300" dirty="0">
                <a:ea typeface="Arial" charset="0"/>
                <a:cs typeface="Arial" charset="0"/>
              </a:rPr>
              <a:t>1-2 ore per effettuare una diagnosi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A35BE21-9704-42B2-B779-000B78B5565A}"/>
              </a:ext>
            </a:extLst>
          </p:cNvPr>
          <p:cNvSpPr txBox="1"/>
          <p:nvPr/>
        </p:nvSpPr>
        <p:spPr>
          <a:xfrm>
            <a:off x="7791654" y="3038496"/>
            <a:ext cx="408169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300" dirty="0">
                <a:ea typeface="Arial" charset="0"/>
                <a:cs typeface="Arial" charset="0"/>
              </a:rPr>
              <a:t>Valutare l’efficacia di trattamenti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E02291F-AA0D-4A85-9269-E7AC398CF7EB}"/>
              </a:ext>
            </a:extLst>
          </p:cNvPr>
          <p:cNvSpPr txBox="1"/>
          <p:nvPr/>
        </p:nvSpPr>
        <p:spPr>
          <a:xfrm>
            <a:off x="7791654" y="6096844"/>
            <a:ext cx="380347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300" dirty="0">
                <a:ea typeface="Arial" charset="0"/>
                <a:cs typeface="Arial" charset="0"/>
              </a:rPr>
              <a:t>Guidare una diagnosi genetica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A0F6AA6-3136-4B9F-972C-948ABB67462C}"/>
              </a:ext>
            </a:extLst>
          </p:cNvPr>
          <p:cNvSpPr txBox="1"/>
          <p:nvPr/>
        </p:nvSpPr>
        <p:spPr>
          <a:xfrm>
            <a:off x="3066146" y="1380296"/>
            <a:ext cx="3546677" cy="4948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charset="0"/>
              <a:buChar char="•"/>
            </a:pPr>
            <a:r>
              <a:rPr lang="it-IT" sz="2300" dirty="0">
                <a:ea typeface="Arial" charset="0"/>
                <a:cs typeface="Arial" charset="0"/>
              </a:rPr>
              <a:t>Analisi rapida</a:t>
            </a:r>
          </a:p>
          <a:p>
            <a:pPr marL="285750" indent="-285750">
              <a:lnSpc>
                <a:spcPct val="200000"/>
              </a:lnSpc>
              <a:buFont typeface="Arial" charset="0"/>
              <a:buChar char="•"/>
            </a:pPr>
            <a:endParaRPr lang="it-IT" sz="2300" dirty="0">
              <a:ea typeface="Arial" charset="0"/>
              <a:cs typeface="Arial" charset="0"/>
            </a:endParaRPr>
          </a:p>
          <a:p>
            <a:pPr marL="285750" indent="-285750">
              <a:lnSpc>
                <a:spcPct val="200000"/>
              </a:lnSpc>
              <a:buFont typeface="Arial" charset="0"/>
              <a:buChar char="•"/>
            </a:pPr>
            <a:r>
              <a:rPr lang="it-IT" sz="2300" dirty="0">
                <a:ea typeface="Arial" charset="0"/>
                <a:cs typeface="Arial" charset="0"/>
              </a:rPr>
              <a:t>Specificità</a:t>
            </a:r>
          </a:p>
          <a:p>
            <a:pPr marL="285750" indent="-285750">
              <a:lnSpc>
                <a:spcPct val="200000"/>
              </a:lnSpc>
              <a:buFont typeface="Arial" charset="0"/>
              <a:buChar char="•"/>
            </a:pPr>
            <a:endParaRPr lang="it-IT" sz="2300" dirty="0">
              <a:ea typeface="Arial" charset="0"/>
              <a:cs typeface="Arial" charset="0"/>
            </a:endParaRPr>
          </a:p>
          <a:p>
            <a:pPr marL="285750" indent="-285750">
              <a:lnSpc>
                <a:spcPct val="200000"/>
              </a:lnSpc>
              <a:buFont typeface="Arial" charset="0"/>
              <a:buChar char="•"/>
            </a:pPr>
            <a:r>
              <a:rPr lang="it-IT" sz="2300" dirty="0">
                <a:ea typeface="Arial" charset="0"/>
                <a:cs typeface="Arial" charset="0"/>
              </a:rPr>
              <a:t>Varietà di target valutabili</a:t>
            </a:r>
          </a:p>
          <a:p>
            <a:pPr marL="285750" indent="-285750">
              <a:lnSpc>
                <a:spcPct val="200000"/>
              </a:lnSpc>
              <a:buFont typeface="Arial" charset="0"/>
              <a:buChar char="•"/>
            </a:pPr>
            <a:endParaRPr lang="it-IT" sz="2300" dirty="0">
              <a:ea typeface="Arial" charset="0"/>
              <a:cs typeface="Arial" charset="0"/>
            </a:endParaRPr>
          </a:p>
          <a:p>
            <a:pPr marL="285750" indent="-285750">
              <a:lnSpc>
                <a:spcPct val="200000"/>
              </a:lnSpc>
              <a:buFont typeface="Arial" charset="0"/>
              <a:buChar char="•"/>
            </a:pPr>
            <a:r>
              <a:rPr lang="it-IT" sz="2300" dirty="0">
                <a:ea typeface="Arial" charset="0"/>
                <a:cs typeface="Arial" charset="0"/>
              </a:rPr>
              <a:t>Test funzionali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F560757-59DB-4719-BE6F-3C5B7444D971}"/>
              </a:ext>
            </a:extLst>
          </p:cNvPr>
          <p:cNvSpPr txBox="1"/>
          <p:nvPr/>
        </p:nvSpPr>
        <p:spPr>
          <a:xfrm>
            <a:off x="7791654" y="4682280"/>
            <a:ext cx="280801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300" dirty="0">
                <a:ea typeface="Arial" charset="0"/>
                <a:cs typeface="Arial" charset="0"/>
              </a:rPr>
              <a:t>Disponibilità anticorpi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A6A876BB-BD51-4FCD-88E8-4D7F76BA5FC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23989">
            <a:off x="6860995" y="5599766"/>
            <a:ext cx="762431" cy="933321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2A8DBCC6-A0DB-497E-9ED1-E26949E2A93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38979" flipH="1">
            <a:off x="6872048" y="1742164"/>
            <a:ext cx="762431" cy="933321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E694BEF9-37A5-43CB-9113-3008D7800E0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01876" flipH="1">
            <a:off x="6872047" y="2973727"/>
            <a:ext cx="762431" cy="933321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91BDE600-39B3-4FFC-820D-0B6BCD61E3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32384" flipH="1" flipV="1">
            <a:off x="6872047" y="4200485"/>
            <a:ext cx="762431" cy="933321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93F1013E-6E1A-4A39-B8F4-CBBFE01762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16" r="21170"/>
          <a:stretch/>
        </p:blipFill>
        <p:spPr>
          <a:xfrm>
            <a:off x="71120" y="863431"/>
            <a:ext cx="2872320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5439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FEE729A2-0DAF-4D64-9BD7-EB48D0054EA0}"/>
              </a:ext>
            </a:extLst>
          </p:cNvPr>
          <p:cNvCxnSpPr/>
          <p:nvPr/>
        </p:nvCxnSpPr>
        <p:spPr>
          <a:xfrm>
            <a:off x="1101725" y="675640"/>
            <a:ext cx="10008000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00B050"/>
                </a:gs>
                <a:gs pos="31000">
                  <a:srgbClr val="92D050"/>
                </a:gs>
                <a:gs pos="65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6006C51-CB01-4CF8-8B1A-061A1D012D5E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/>
              <a:t>SVANTAGGI NELLA DIAGNOSI DEI DIFETTI IMMUNITARI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6383F59-A7BD-4D30-B0B5-FB1F39D6CF34}"/>
              </a:ext>
            </a:extLst>
          </p:cNvPr>
          <p:cNvSpPr txBox="1"/>
          <p:nvPr/>
        </p:nvSpPr>
        <p:spPr>
          <a:xfrm>
            <a:off x="8734320" y="1048790"/>
            <a:ext cx="155042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300" dirty="0"/>
              <a:t>Chi è sano?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1F1A9A7-60F4-4AB2-9291-31929FA086B8}"/>
              </a:ext>
            </a:extLst>
          </p:cNvPr>
          <p:cNvSpPr txBox="1"/>
          <p:nvPr/>
        </p:nvSpPr>
        <p:spPr>
          <a:xfrm>
            <a:off x="3593936" y="506495"/>
            <a:ext cx="3417795" cy="63641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sz="2300" dirty="0">
                <a:ea typeface="Arial" charset="0"/>
                <a:cs typeface="Arial" charset="0"/>
              </a:rPr>
              <a:t>Controlli sani</a:t>
            </a:r>
          </a:p>
          <a:p>
            <a:pPr>
              <a:lnSpc>
                <a:spcPct val="200000"/>
              </a:lnSpc>
            </a:pPr>
            <a:endParaRPr lang="it-IT" sz="2300" dirty="0">
              <a:ea typeface="Arial" charset="0"/>
              <a:cs typeface="Arial" charset="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sz="2300" dirty="0">
                <a:ea typeface="Arial" charset="0"/>
                <a:cs typeface="Arial" charset="0"/>
              </a:rPr>
              <a:t>Controlli positivi</a:t>
            </a:r>
          </a:p>
          <a:p>
            <a:pPr marL="285750" indent="-285750">
              <a:lnSpc>
                <a:spcPct val="200000"/>
              </a:lnSpc>
              <a:buFont typeface="Arial" charset="0"/>
              <a:buChar char="•"/>
            </a:pPr>
            <a:endParaRPr lang="it-IT" sz="2300" dirty="0">
              <a:ea typeface="Arial" charset="0"/>
              <a:cs typeface="Arial" charset="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sz="2300" dirty="0">
                <a:ea typeface="Arial" charset="0"/>
                <a:cs typeface="Arial" charset="0"/>
              </a:rPr>
              <a:t>Poche cellule</a:t>
            </a:r>
          </a:p>
          <a:p>
            <a:pPr>
              <a:lnSpc>
                <a:spcPct val="200000"/>
              </a:lnSpc>
            </a:pPr>
            <a:endParaRPr lang="it-IT" sz="2300" dirty="0">
              <a:ea typeface="Arial" charset="0"/>
              <a:cs typeface="Arial" charset="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sz="2300" dirty="0">
                <a:ea typeface="Arial" charset="0"/>
                <a:cs typeface="Arial" charset="0"/>
              </a:rPr>
              <a:t>Costruzione dei pannelli</a:t>
            </a:r>
          </a:p>
          <a:p>
            <a:pPr>
              <a:lnSpc>
                <a:spcPct val="200000"/>
              </a:lnSpc>
            </a:pPr>
            <a:endParaRPr lang="it-IT" sz="2300" dirty="0">
              <a:ea typeface="Arial" charset="0"/>
              <a:cs typeface="Arial" charset="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sz="2300" dirty="0">
                <a:ea typeface="Arial" charset="0"/>
                <a:cs typeface="Arial" charset="0"/>
              </a:rPr>
              <a:t>Segnali aspecifici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78508ED-3CCD-41FC-8A23-EBFB67B410F7}"/>
              </a:ext>
            </a:extLst>
          </p:cNvPr>
          <p:cNvSpPr txBox="1"/>
          <p:nvPr/>
        </p:nvSpPr>
        <p:spPr>
          <a:xfrm>
            <a:off x="8723131" y="2593163"/>
            <a:ext cx="208897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300" dirty="0"/>
              <a:t>Il test funziona?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820AF903-E552-4804-BADA-DD52B7D76C1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23989">
            <a:off x="7308035" y="5274646"/>
            <a:ext cx="762431" cy="933321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3AFB80CB-CF38-4B24-9FDC-8C765F21B6B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38979" flipH="1">
            <a:off x="7319088" y="1417044"/>
            <a:ext cx="762431" cy="933321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4D7C2F84-452B-474F-B6D3-DEFB2CBB785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01876" flipH="1">
            <a:off x="7319087" y="2648607"/>
            <a:ext cx="762431" cy="933321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C39FEAF0-FA71-4F93-A908-F15D736B953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32384" flipH="1" flipV="1">
            <a:off x="7319087" y="3875365"/>
            <a:ext cx="762431" cy="933321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1915DE1-35C0-47D8-95C4-9693076C1B69}"/>
              </a:ext>
            </a:extLst>
          </p:cNvPr>
          <p:cNvSpPr txBox="1"/>
          <p:nvPr/>
        </p:nvSpPr>
        <p:spPr>
          <a:xfrm>
            <a:off x="8723130" y="4269563"/>
            <a:ext cx="253146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300" dirty="0"/>
              <a:t>One </a:t>
            </a:r>
            <a:r>
              <a:rPr lang="it-IT" sz="2300" dirty="0" err="1"/>
              <a:t>shoot</a:t>
            </a:r>
            <a:r>
              <a:rPr lang="it-IT" sz="2300" dirty="0"/>
              <a:t>, one </a:t>
            </a:r>
            <a:r>
              <a:rPr lang="it-IT" sz="2300" dirty="0" err="1"/>
              <a:t>kill</a:t>
            </a:r>
            <a:r>
              <a:rPr lang="it-IT" sz="2300" dirty="0"/>
              <a:t>!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DD5E7D93-4326-443E-8D61-BBCBA62E1957}"/>
              </a:ext>
            </a:extLst>
          </p:cNvPr>
          <p:cNvSpPr txBox="1"/>
          <p:nvPr/>
        </p:nvSpPr>
        <p:spPr>
          <a:xfrm>
            <a:off x="8723130" y="5641796"/>
            <a:ext cx="284738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300" dirty="0"/>
              <a:t>Cosa vedo realmente?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7F3F455F-65CD-40EA-87D0-98098857D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4" y="765000"/>
            <a:ext cx="3368665" cy="26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993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798FF991-FB3B-4181-BABC-675CABDC4B1D}"/>
              </a:ext>
            </a:extLst>
          </p:cNvPr>
          <p:cNvCxnSpPr/>
          <p:nvPr/>
        </p:nvCxnSpPr>
        <p:spPr>
          <a:xfrm>
            <a:off x="1101725" y="675640"/>
            <a:ext cx="10008000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00B050"/>
                </a:gs>
                <a:gs pos="31000">
                  <a:srgbClr val="92D050"/>
                </a:gs>
                <a:gs pos="65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40A961C-B9EF-4655-BD75-3036F1DBD74E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/>
              <a:t>ACCORGIMENTI DA ADOTTARE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2EB933D-EC16-4278-ADBB-B4E271803FCF}"/>
              </a:ext>
            </a:extLst>
          </p:cNvPr>
          <p:cNvSpPr txBox="1"/>
          <p:nvPr/>
        </p:nvSpPr>
        <p:spPr>
          <a:xfrm>
            <a:off x="514371" y="5856962"/>
            <a:ext cx="368838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300" dirty="0">
                <a:ea typeface="Arial" charset="0"/>
                <a:cs typeface="Arial" charset="0"/>
              </a:rPr>
              <a:t>Collaborazione con i clinici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B44D0EF-C27F-4542-9D28-ACAA963E1F8F}"/>
              </a:ext>
            </a:extLst>
          </p:cNvPr>
          <p:cNvSpPr txBox="1"/>
          <p:nvPr/>
        </p:nvSpPr>
        <p:spPr>
          <a:xfrm>
            <a:off x="514372" y="1330163"/>
            <a:ext cx="332437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300" dirty="0">
                <a:ea typeface="Arial" charset="0"/>
                <a:cs typeface="Arial" charset="0"/>
              </a:rPr>
              <a:t>Calibrazione strumento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1DC2D7E-579C-4DA1-A774-C8AF8284DE9A}"/>
              </a:ext>
            </a:extLst>
          </p:cNvPr>
          <p:cNvSpPr txBox="1"/>
          <p:nvPr/>
        </p:nvSpPr>
        <p:spPr>
          <a:xfrm>
            <a:off x="514372" y="3095949"/>
            <a:ext cx="496328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300" dirty="0">
                <a:ea typeface="Arial" charset="0"/>
                <a:cs typeface="Arial" charset="0"/>
              </a:rPr>
              <a:t>CD3 + CD19 + NK = 100% dei linfociti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7FF5F47-D09C-4916-9851-ACC820D6F435}"/>
              </a:ext>
            </a:extLst>
          </p:cNvPr>
          <p:cNvSpPr txBox="1"/>
          <p:nvPr/>
        </p:nvSpPr>
        <p:spPr>
          <a:xfrm>
            <a:off x="514371" y="3682115"/>
            <a:ext cx="483819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300" dirty="0">
                <a:ea typeface="Arial" charset="0"/>
                <a:cs typeface="Arial" charset="0"/>
              </a:rPr>
              <a:t>Utilizzare miscele di anticorpi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00545D3-DB29-4802-92C9-92342CD50B5A}"/>
              </a:ext>
            </a:extLst>
          </p:cNvPr>
          <p:cNvSpPr txBox="1"/>
          <p:nvPr/>
        </p:nvSpPr>
        <p:spPr>
          <a:xfrm>
            <a:off x="8633547" y="4457285"/>
            <a:ext cx="256871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300" dirty="0">
                <a:ea typeface="Arial" charset="0"/>
                <a:cs typeface="Arial" charset="0"/>
              </a:rPr>
              <a:t>Controlli inter-</a:t>
            </a:r>
            <a:r>
              <a:rPr lang="it-IT" sz="2300" dirty="0" err="1">
                <a:ea typeface="Arial" charset="0"/>
                <a:cs typeface="Arial" charset="0"/>
              </a:rPr>
              <a:t>assay</a:t>
            </a:r>
            <a:endParaRPr lang="it-IT" sz="2300" dirty="0">
              <a:ea typeface="Arial" charset="0"/>
              <a:cs typeface="Arial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1D7F9DF-75E1-46AC-B5B7-5E1BE058B3B5}"/>
              </a:ext>
            </a:extLst>
          </p:cNvPr>
          <p:cNvSpPr txBox="1"/>
          <p:nvPr/>
        </p:nvSpPr>
        <p:spPr>
          <a:xfrm>
            <a:off x="8633547" y="2998113"/>
            <a:ext cx="255941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300" dirty="0">
                <a:ea typeface="Arial" charset="0"/>
                <a:cs typeface="Arial" charset="0"/>
              </a:rPr>
              <a:t>Controlli intra-</a:t>
            </a:r>
            <a:r>
              <a:rPr lang="it-IT" sz="2300" dirty="0" err="1">
                <a:ea typeface="Arial" charset="0"/>
                <a:cs typeface="Arial" charset="0"/>
              </a:rPr>
              <a:t>assay</a:t>
            </a:r>
            <a:endParaRPr lang="it-IT" sz="2300" dirty="0">
              <a:ea typeface="Arial" charset="0"/>
              <a:cs typeface="Arial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59CEEE4-9A6D-4DDE-B02D-85366F67E83C}"/>
              </a:ext>
            </a:extLst>
          </p:cNvPr>
          <p:cNvSpPr txBox="1"/>
          <p:nvPr/>
        </p:nvSpPr>
        <p:spPr>
          <a:xfrm>
            <a:off x="8633547" y="5977461"/>
            <a:ext cx="351839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300" dirty="0">
                <a:ea typeface="Arial" charset="0"/>
                <a:cs typeface="Arial" charset="0"/>
              </a:rPr>
              <a:t>Interpretazione dei risultati 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62E80A3-ACFE-4FAF-BF41-B4006303A3F3}"/>
              </a:ext>
            </a:extLst>
          </p:cNvPr>
          <p:cNvSpPr txBox="1"/>
          <p:nvPr/>
        </p:nvSpPr>
        <p:spPr>
          <a:xfrm>
            <a:off x="514372" y="1915503"/>
            <a:ext cx="636174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300" dirty="0">
                <a:ea typeface="Arial" charset="0"/>
                <a:cs typeface="Arial" charset="0"/>
              </a:rPr>
              <a:t>Range di normalità o confronto con controlli sani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39376D1-7084-4179-B2EA-45934F9E18FF}"/>
              </a:ext>
            </a:extLst>
          </p:cNvPr>
          <p:cNvSpPr txBox="1"/>
          <p:nvPr/>
        </p:nvSpPr>
        <p:spPr>
          <a:xfrm>
            <a:off x="8633547" y="1462329"/>
            <a:ext cx="209063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300" dirty="0">
                <a:ea typeface="Arial" charset="0"/>
                <a:cs typeface="Arial" charset="0"/>
              </a:rPr>
              <a:t>Compensazione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0C228650-07D5-4C21-8AA6-05BF86D0E74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23989">
            <a:off x="7521938" y="5373631"/>
            <a:ext cx="762431" cy="933321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A141CA27-DBF3-431E-8987-0BE970BCD87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72676" flipH="1">
            <a:off x="7560903" y="1789733"/>
            <a:ext cx="762431" cy="933321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D03DD7FE-A455-4E10-8FBA-5225D66DA80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08509" flipH="1">
            <a:off x="7548502" y="2790382"/>
            <a:ext cx="762431" cy="933321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7AF61FD6-6BB0-45CB-94CB-268DB8496EA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91491" flipH="1" flipV="1">
            <a:off x="7543738" y="4143300"/>
            <a:ext cx="762431" cy="933321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F9F17913-F2D5-407C-BDCD-28FA81CBDE8F}"/>
              </a:ext>
            </a:extLst>
          </p:cNvPr>
          <p:cNvSpPr txBox="1"/>
          <p:nvPr/>
        </p:nvSpPr>
        <p:spPr>
          <a:xfrm>
            <a:off x="514371" y="4288009"/>
            <a:ext cx="419134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300" dirty="0"/>
              <a:t>Stessi ab in pannelli diversi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300" dirty="0"/>
              <a:t>Ab differenti in diversi pannelli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7B46D898-486A-42E7-8E4A-C7E62B5C236C}"/>
              </a:ext>
            </a:extLst>
          </p:cNvPr>
          <p:cNvSpPr txBox="1"/>
          <p:nvPr/>
        </p:nvSpPr>
        <p:spPr>
          <a:xfrm>
            <a:off x="514371" y="5232457"/>
            <a:ext cx="483819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300" dirty="0">
                <a:ea typeface="Arial" charset="0"/>
                <a:cs typeface="Arial" charset="0"/>
              </a:rPr>
              <a:t>Utilizzare controlli </a:t>
            </a:r>
            <a:r>
              <a:rPr lang="it-IT" sz="2300" dirty="0" err="1">
                <a:ea typeface="Arial" charset="0"/>
                <a:cs typeface="Arial" charset="0"/>
              </a:rPr>
              <a:t>isotipici</a:t>
            </a:r>
            <a:endParaRPr lang="it-IT" sz="2300" dirty="0">
              <a:ea typeface="Arial" charset="0"/>
              <a:cs typeface="Arial" charset="0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7F487A19-8971-4E05-9E97-FABCF034583A}"/>
              </a:ext>
            </a:extLst>
          </p:cNvPr>
          <p:cNvSpPr txBox="1"/>
          <p:nvPr/>
        </p:nvSpPr>
        <p:spPr>
          <a:xfrm>
            <a:off x="514372" y="2477591"/>
            <a:ext cx="273196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300" dirty="0">
                <a:ea typeface="Arial" charset="0"/>
                <a:cs typeface="Arial" charset="0"/>
              </a:rPr>
              <a:t>Controlli di qualità</a:t>
            </a:r>
          </a:p>
        </p:txBody>
      </p:sp>
    </p:spTree>
    <p:extLst>
      <p:ext uri="{BB962C8B-B14F-4D97-AF65-F5344CB8AC3E}">
        <p14:creationId xmlns:p14="http://schemas.microsoft.com/office/powerpoint/2010/main" val="2722623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6B685FA4-07CC-48AD-B9E0-CC2917DE8DE2}"/>
              </a:ext>
            </a:extLst>
          </p:cNvPr>
          <p:cNvCxnSpPr/>
          <p:nvPr/>
        </p:nvCxnSpPr>
        <p:spPr>
          <a:xfrm>
            <a:off x="1101725" y="675640"/>
            <a:ext cx="10008000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00B050"/>
                </a:gs>
                <a:gs pos="31000">
                  <a:srgbClr val="92D050"/>
                </a:gs>
                <a:gs pos="65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5B71298-93C7-4FE0-B2BF-D4ABA92462EE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/>
              <a:t>IL CITOFLUORIMETRO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3571AAF-06F8-4E32-A818-30C444C701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41"/>
          <a:stretch/>
        </p:blipFill>
        <p:spPr>
          <a:xfrm>
            <a:off x="128576" y="4282761"/>
            <a:ext cx="3936007" cy="229545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4736B32-DB03-4E1C-9924-5D41BF137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7415" y="4282761"/>
            <a:ext cx="3828069" cy="22680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860AEF3-E58C-4F4B-9EC7-0F9A33C3FF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4151" y="4282761"/>
            <a:ext cx="3632045" cy="2268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F1CDD844-C964-4024-B7DF-13BE4A497CF6}"/>
              </a:ext>
            </a:extLst>
          </p:cNvPr>
          <p:cNvSpPr txBox="1"/>
          <p:nvPr/>
        </p:nvSpPr>
        <p:spPr>
          <a:xfrm>
            <a:off x="923925" y="1216273"/>
            <a:ext cx="1771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FLUIDICA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80A60E3-0A5F-4FFF-B454-6B5A5973DE7E}"/>
              </a:ext>
            </a:extLst>
          </p:cNvPr>
          <p:cNvSpPr txBox="1"/>
          <p:nvPr/>
        </p:nvSpPr>
        <p:spPr>
          <a:xfrm>
            <a:off x="5210175" y="1990464"/>
            <a:ext cx="1771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OTTICA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6B2828D-B994-42B6-A4F9-1E277F1C6295}"/>
              </a:ext>
            </a:extLst>
          </p:cNvPr>
          <p:cNvSpPr txBox="1"/>
          <p:nvPr/>
        </p:nvSpPr>
        <p:spPr>
          <a:xfrm>
            <a:off x="8715375" y="2868128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ELETTRONICA</a:t>
            </a:r>
          </a:p>
        </p:txBody>
      </p:sp>
    </p:spTree>
    <p:extLst>
      <p:ext uri="{BB962C8B-B14F-4D97-AF65-F5344CB8AC3E}">
        <p14:creationId xmlns:p14="http://schemas.microsoft.com/office/powerpoint/2010/main" val="207787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164E6C11-5F77-4496-B3AA-8C344CE1B202}"/>
              </a:ext>
            </a:extLst>
          </p:cNvPr>
          <p:cNvCxnSpPr/>
          <p:nvPr/>
        </p:nvCxnSpPr>
        <p:spPr>
          <a:xfrm>
            <a:off x="1101725" y="675640"/>
            <a:ext cx="10008000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00B050"/>
                </a:gs>
                <a:gs pos="31000">
                  <a:srgbClr val="92D050"/>
                </a:gs>
                <a:gs pos="65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E333807-B25C-489D-8FCD-EBE9924AE525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/>
              <a:t>FLUIDICA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74DF86C-4CFD-4042-84DE-E41C69DBE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97" y="704950"/>
            <a:ext cx="4284993" cy="3096000"/>
          </a:xfrm>
          <a:prstGeom prst="rect">
            <a:avLst/>
          </a:prstGeom>
        </p:spPr>
      </p:pic>
      <p:pic>
        <p:nvPicPr>
          <p:cNvPr id="2052" name="Picture 4" descr="Presentazione standard di PowerPoint">
            <a:extLst>
              <a:ext uri="{FF2B5EF4-FFF2-40B4-BE49-F238E27FC236}">
                <a16:creationId xmlns:a16="http://schemas.microsoft.com/office/drawing/2014/main" id="{6321CEE1-D419-41D8-8FDB-D4CF8D830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657" y="2641363"/>
            <a:ext cx="3079068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9448A05-AB66-4556-82F2-989A38AECC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057" y="4043005"/>
            <a:ext cx="3547072" cy="27000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7651B77C-CE68-4DF2-9951-45449419FC4A}"/>
              </a:ext>
            </a:extLst>
          </p:cNvPr>
          <p:cNvSpPr txBox="1"/>
          <p:nvPr/>
        </p:nvSpPr>
        <p:spPr>
          <a:xfrm>
            <a:off x="4752340" y="1160810"/>
            <a:ext cx="5585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Le particelle in sospensione sono portate nella cella di flusso in singola fila per essere intercettate da una sorgente luminosa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D9DC638-C97D-4B37-AFAC-3911449A2A45}"/>
              </a:ext>
            </a:extLst>
          </p:cNvPr>
          <p:cNvSpPr txBox="1"/>
          <p:nvPr/>
        </p:nvSpPr>
        <p:spPr>
          <a:xfrm>
            <a:off x="5171440" y="3385451"/>
            <a:ext cx="2779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FOCALIZZAZIONE IDRODINAMICA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76CC837-015B-4F76-85FE-C0A4580A8F4B}"/>
              </a:ext>
            </a:extLst>
          </p:cNvPr>
          <p:cNvSpPr txBox="1"/>
          <p:nvPr/>
        </p:nvSpPr>
        <p:spPr>
          <a:xfrm>
            <a:off x="6176457" y="5766861"/>
            <a:ext cx="370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Attenzione alla pressione e velocità di acquisizione!</a:t>
            </a:r>
          </a:p>
        </p:txBody>
      </p:sp>
    </p:spTree>
    <p:extLst>
      <p:ext uri="{BB962C8B-B14F-4D97-AF65-F5344CB8AC3E}">
        <p14:creationId xmlns:p14="http://schemas.microsoft.com/office/powerpoint/2010/main" val="3592450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>
            <a:extLst>
              <a:ext uri="{FF2B5EF4-FFF2-40B4-BE49-F238E27FC236}">
                <a16:creationId xmlns:a16="http://schemas.microsoft.com/office/drawing/2014/main" id="{16A400FC-A774-427F-8E7A-F0BC31D1A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634" y="3004009"/>
            <a:ext cx="4634888" cy="33480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9A835A06-218E-4980-AAC7-B51A2579D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3866" y="782953"/>
            <a:ext cx="4476180" cy="2736000"/>
          </a:xfrm>
          <a:prstGeom prst="rect">
            <a:avLst/>
          </a:prstGeom>
        </p:spPr>
      </p:pic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A3924E73-8010-4BA7-9083-FA61F7F4867B}"/>
              </a:ext>
            </a:extLst>
          </p:cNvPr>
          <p:cNvCxnSpPr/>
          <p:nvPr/>
        </p:nvCxnSpPr>
        <p:spPr>
          <a:xfrm>
            <a:off x="1101725" y="675640"/>
            <a:ext cx="10008000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00B050"/>
                </a:gs>
                <a:gs pos="31000">
                  <a:srgbClr val="92D050"/>
                </a:gs>
                <a:gs pos="65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F84D2BA-D854-4B4E-96FA-0E1594A96524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/>
              <a:t>OTTICA: BANCO OTTICO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27846C5-DC95-4DF2-BA29-196D85DBF2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857" y="749015"/>
            <a:ext cx="3624409" cy="252000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AF1A288-83F5-4D18-BC75-6BACE48E1BFA}"/>
              </a:ext>
            </a:extLst>
          </p:cNvPr>
          <p:cNvSpPr txBox="1"/>
          <p:nvPr/>
        </p:nvSpPr>
        <p:spPr>
          <a:xfrm>
            <a:off x="91004" y="3404840"/>
            <a:ext cx="72038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200" b="1" i="0" dirty="0">
                <a:effectLst/>
              </a:rPr>
              <a:t>L’ottica di eccitazione:</a:t>
            </a:r>
          </a:p>
          <a:p>
            <a:pPr algn="just"/>
            <a:r>
              <a:rPr lang="it-IT" sz="2200" b="0" i="0" dirty="0">
                <a:effectLst/>
              </a:rPr>
              <a:t>- uno o più laser</a:t>
            </a:r>
          </a:p>
          <a:p>
            <a:pPr algn="just"/>
            <a:r>
              <a:rPr lang="it-IT" sz="2200" b="0" i="0" dirty="0">
                <a:effectLst/>
              </a:rPr>
              <a:t>- lenti di focalizzazione per collimare il fascio luminoso </a:t>
            </a:r>
          </a:p>
          <a:p>
            <a:pPr algn="just"/>
            <a:r>
              <a:rPr lang="it-IT" sz="2200" b="1" i="0" dirty="0">
                <a:effectLst/>
              </a:rPr>
              <a:t>L’ottica di rilevazione:</a:t>
            </a:r>
          </a:p>
          <a:p>
            <a:pPr algn="just"/>
            <a:r>
              <a:rPr lang="it-IT" sz="2200" dirty="0"/>
              <a:t>- </a:t>
            </a:r>
            <a:r>
              <a:rPr lang="it-IT" sz="2200" b="0" i="0" dirty="0">
                <a:effectLst/>
              </a:rPr>
              <a:t>lente di collezione che raccolga tutti i segnali generati dall’interazione del fascio luminoso con la singola cellula</a:t>
            </a:r>
          </a:p>
          <a:p>
            <a:pPr algn="just"/>
            <a:r>
              <a:rPr lang="it-IT" sz="2200" dirty="0"/>
              <a:t>- </a:t>
            </a:r>
            <a:r>
              <a:rPr lang="it-IT" sz="2200" b="0" i="0" dirty="0">
                <a:effectLst/>
              </a:rPr>
              <a:t>sistema di specchi e filtri ottici in grado di separare le specifiche lunghezze d’onda che devono essere raccolte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704187E-B5BC-4861-B871-554D25F0CB80}"/>
              </a:ext>
            </a:extLst>
          </p:cNvPr>
          <p:cNvSpPr txBox="1"/>
          <p:nvPr/>
        </p:nvSpPr>
        <p:spPr>
          <a:xfrm>
            <a:off x="91004" y="6098818"/>
            <a:ext cx="120099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200" dirty="0"/>
              <a:t>Filtri disposti a 45° rispetto all’asse del fascio luminoso (filtri dicroici) la luce è sia trasmessa  longitudinalmente che riflessa perpendicolarmente. </a:t>
            </a:r>
          </a:p>
        </p:txBody>
      </p:sp>
    </p:spTree>
    <p:extLst>
      <p:ext uri="{BB962C8B-B14F-4D97-AF65-F5344CB8AC3E}">
        <p14:creationId xmlns:p14="http://schemas.microsoft.com/office/powerpoint/2010/main" val="3805785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C5532E90-67B7-4D5F-9B91-3A31BC674FD4}"/>
              </a:ext>
            </a:extLst>
          </p:cNvPr>
          <p:cNvCxnSpPr/>
          <p:nvPr/>
        </p:nvCxnSpPr>
        <p:spPr>
          <a:xfrm>
            <a:off x="1101725" y="675640"/>
            <a:ext cx="10008000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00B050"/>
                </a:gs>
                <a:gs pos="31000">
                  <a:srgbClr val="92D050"/>
                </a:gs>
                <a:gs pos="65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2D1F9DE-D4DD-4EC4-AC0F-29F9BA37B797}"/>
              </a:ext>
            </a:extLst>
          </p:cNvPr>
          <p:cNvSpPr txBox="1"/>
          <p:nvPr/>
        </p:nvSpPr>
        <p:spPr>
          <a:xfrm>
            <a:off x="0" y="-952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/>
              <a:t> ELETTRONICA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D9A0171-7B7E-4484-9B78-972B0C0880C5}"/>
              </a:ext>
            </a:extLst>
          </p:cNvPr>
          <p:cNvSpPr txBox="1"/>
          <p:nvPr/>
        </p:nvSpPr>
        <p:spPr>
          <a:xfrm>
            <a:off x="5617611" y="2274838"/>
            <a:ext cx="550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0" i="0" dirty="0">
                <a:effectLst/>
              </a:rPr>
              <a:t>A valle del sistema di filtri e specchi sono posizionati dei sensori </a:t>
            </a:r>
            <a:r>
              <a:rPr lang="it-IT" sz="2400" b="0" i="0" dirty="0" err="1">
                <a:effectLst/>
              </a:rPr>
              <a:t>elletronici</a:t>
            </a:r>
            <a:r>
              <a:rPr lang="it-IT" sz="2400" b="0" i="0" dirty="0">
                <a:effectLst/>
              </a:rPr>
              <a:t> denominati fotomoltiplicatori (PMT) che trasformano i segnali ottici in intensità di corrente elettrica che viene poi digitalizzata in un valore numerico.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7D44307-95FD-4F2C-B622-1FF569AF4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32" y="1427480"/>
            <a:ext cx="536504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553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CF9AEA2D-09DF-49EF-A54B-95BB14131CAD}"/>
              </a:ext>
            </a:extLst>
          </p:cNvPr>
          <p:cNvCxnSpPr/>
          <p:nvPr/>
        </p:nvCxnSpPr>
        <p:spPr>
          <a:xfrm>
            <a:off x="1101725" y="675640"/>
            <a:ext cx="10008000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00B050"/>
                </a:gs>
                <a:gs pos="31000">
                  <a:srgbClr val="92D050"/>
                </a:gs>
                <a:gs pos="65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3B12BBD-6F7F-439F-834A-68F4932195A4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/>
              <a:t>PARAMETRI REGISTRABILI: DIFFUSIONE </a:t>
            </a: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15A9D3D3-F34C-4426-886F-2E3FC654377A}"/>
              </a:ext>
            </a:extLst>
          </p:cNvPr>
          <p:cNvGrpSpPr>
            <a:grpSpLocks noChangeAspect="1"/>
          </p:cNvGrpSpPr>
          <p:nvPr/>
        </p:nvGrpSpPr>
        <p:grpSpPr>
          <a:xfrm>
            <a:off x="299086" y="1028065"/>
            <a:ext cx="6016897" cy="3456000"/>
            <a:chOff x="1609726" y="1190625"/>
            <a:chExt cx="6769009" cy="3888000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05F3B2DD-7154-4CF2-81FB-6CBD582769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41" t="1961" r="1"/>
            <a:stretch/>
          </p:blipFill>
          <p:spPr>
            <a:xfrm>
              <a:off x="1609726" y="1190625"/>
              <a:ext cx="6769009" cy="3888000"/>
            </a:xfrm>
            <a:prstGeom prst="rect">
              <a:avLst/>
            </a:prstGeom>
          </p:spPr>
        </p:pic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8FD0A0BA-E5B4-4038-A745-3777DB4A0EF4}"/>
                </a:ext>
              </a:extLst>
            </p:cNvPr>
            <p:cNvSpPr txBox="1"/>
            <p:nvPr/>
          </p:nvSpPr>
          <p:spPr>
            <a:xfrm>
              <a:off x="4655139" y="4667251"/>
              <a:ext cx="2596004" cy="380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dirty="0" err="1">
                  <a:solidFill>
                    <a:srgbClr val="00B050"/>
                  </a:solidFill>
                </a:rPr>
                <a:t>Forward</a:t>
              </a:r>
              <a:r>
                <a:rPr lang="it-IT" sz="1600" b="1" dirty="0">
                  <a:solidFill>
                    <a:srgbClr val="00B050"/>
                  </a:solidFill>
                </a:rPr>
                <a:t> </a:t>
              </a:r>
              <a:r>
                <a:rPr lang="it-IT" sz="1600" b="1" dirty="0" err="1">
                  <a:solidFill>
                    <a:srgbClr val="00B050"/>
                  </a:solidFill>
                </a:rPr>
                <a:t>scatter</a:t>
              </a:r>
              <a:r>
                <a:rPr lang="it-IT" sz="1600" b="1" dirty="0">
                  <a:solidFill>
                    <a:srgbClr val="00B050"/>
                  </a:solidFill>
                </a:rPr>
                <a:t>, diretta</a:t>
              </a:r>
            </a:p>
          </p:txBody>
        </p:sp>
        <p:cxnSp>
          <p:nvCxnSpPr>
            <p:cNvPr id="8" name="Connettore 2 7">
              <a:extLst>
                <a:ext uri="{FF2B5EF4-FFF2-40B4-BE49-F238E27FC236}">
                  <a16:creationId xmlns:a16="http://schemas.microsoft.com/office/drawing/2014/main" id="{66562D9F-ABF3-4471-A15F-91B9281365A0}"/>
                </a:ext>
              </a:extLst>
            </p:cNvPr>
            <p:cNvCxnSpPr>
              <a:cxnSpLocks/>
            </p:cNvCxnSpPr>
            <p:nvPr/>
          </p:nvCxnSpPr>
          <p:spPr>
            <a:xfrm>
              <a:off x="5334000" y="4610100"/>
              <a:ext cx="1116000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C394B75-87AE-41E2-A118-DFD22807CC20}"/>
              </a:ext>
            </a:extLst>
          </p:cNvPr>
          <p:cNvSpPr txBox="1"/>
          <p:nvPr/>
        </p:nvSpPr>
        <p:spPr>
          <a:xfrm>
            <a:off x="375920" y="4612640"/>
            <a:ext cx="1144016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FSC: segnale che viene rilevato dal sensore che raccoglie la luce che è diffusa in direzione lineare. Darà informazioni sulla grandezza cellulare.</a:t>
            </a:r>
          </a:p>
          <a:p>
            <a:pPr algn="just">
              <a:spcBef>
                <a:spcPts val="1200"/>
              </a:spcBef>
            </a:pPr>
            <a:r>
              <a:rPr lang="it-IT" sz="2400" dirty="0"/>
              <a:t>SSC: segnale captato dal sensore che raccoglie la luce trasmessa a 90 gradi. Darà informazioni sulla densità/granularità (proporzionale alla quantità di strutture </a:t>
            </a:r>
            <a:r>
              <a:rPr lang="it-IT" sz="2400" dirty="0" err="1"/>
              <a:t>citosoliche</a:t>
            </a:r>
            <a:r>
              <a:rPr lang="it-IT" sz="2400" dirty="0"/>
              <a:t>) delle cellule.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4FD7F587-E2D1-4688-BFA7-4C97210AF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4309" y="984645"/>
            <a:ext cx="4557416" cy="3564000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709AA99-0A60-4B45-894E-67474D436FBE}"/>
              </a:ext>
            </a:extLst>
          </p:cNvPr>
          <p:cNvSpPr txBox="1"/>
          <p:nvPr/>
        </p:nvSpPr>
        <p:spPr>
          <a:xfrm>
            <a:off x="9995598" y="955335"/>
            <a:ext cx="1306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Luce diffusa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7692091-E34F-4F00-BA6E-D32B5C4AAA33}"/>
              </a:ext>
            </a:extLst>
          </p:cNvPr>
          <p:cNvSpPr txBox="1"/>
          <p:nvPr/>
        </p:nvSpPr>
        <p:spPr>
          <a:xfrm>
            <a:off x="10188638" y="3170215"/>
            <a:ext cx="1613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Luce trasmessa</a:t>
            </a:r>
          </a:p>
        </p:txBody>
      </p:sp>
    </p:spTree>
    <p:extLst>
      <p:ext uri="{BB962C8B-B14F-4D97-AF65-F5344CB8AC3E}">
        <p14:creationId xmlns:p14="http://schemas.microsoft.com/office/powerpoint/2010/main" val="2218932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063BE32F-0D1D-45B3-ADDA-42D5AAC815B9}"/>
              </a:ext>
            </a:extLst>
          </p:cNvPr>
          <p:cNvCxnSpPr/>
          <p:nvPr/>
        </p:nvCxnSpPr>
        <p:spPr>
          <a:xfrm>
            <a:off x="1101725" y="675640"/>
            <a:ext cx="10008000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00B050"/>
                </a:gs>
                <a:gs pos="31000">
                  <a:srgbClr val="92D050"/>
                </a:gs>
                <a:gs pos="65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501418C-DFE4-42D1-B772-FEE86E9BA02C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/>
              <a:t>PARAMETRI REGISTRABILI: FLUORESCENZA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C09CE88-C6EF-4BF6-817F-46B4ACFF1A3D}"/>
              </a:ext>
            </a:extLst>
          </p:cNvPr>
          <p:cNvSpPr txBox="1"/>
          <p:nvPr/>
        </p:nvSpPr>
        <p:spPr>
          <a:xfrm>
            <a:off x="843280" y="883921"/>
            <a:ext cx="10256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FLUOROCROMI: sostanze che possono essere eccitate da una sorgente luminosa ed emettono un segnale di fluorescenza (STOKE SHIFT: differenza tra la lunghezza d’onda della luce di eccitazione e di quella della luce di emissione). </a:t>
            </a:r>
          </a:p>
          <a:p>
            <a:pPr algn="just"/>
            <a:r>
              <a:rPr lang="it-IT" sz="2400" dirty="0"/>
              <a:t>Coniugate ad anticorpi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2C9FD18-BEFF-4688-ADB7-D064EB048953}"/>
              </a:ext>
            </a:extLst>
          </p:cNvPr>
          <p:cNvSpPr txBox="1"/>
          <p:nvPr/>
        </p:nvSpPr>
        <p:spPr>
          <a:xfrm>
            <a:off x="843280" y="2578460"/>
            <a:ext cx="49942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Fluorocromi singoli: </a:t>
            </a:r>
            <a:r>
              <a:rPr lang="it-IT" sz="2400" dirty="0"/>
              <a:t>singola molecola</a:t>
            </a:r>
          </a:p>
          <a:p>
            <a:r>
              <a:rPr lang="it-IT" sz="2400" dirty="0"/>
              <a:t>FITC </a:t>
            </a:r>
          </a:p>
          <a:p>
            <a:r>
              <a:rPr lang="it-IT" sz="2400" dirty="0"/>
              <a:t>PE</a:t>
            </a:r>
          </a:p>
          <a:p>
            <a:r>
              <a:rPr lang="it-IT" sz="2400" dirty="0" err="1"/>
              <a:t>PerCP</a:t>
            </a:r>
            <a:r>
              <a:rPr lang="it-IT" sz="2400" dirty="0"/>
              <a:t> </a:t>
            </a:r>
          </a:p>
          <a:p>
            <a:r>
              <a:rPr lang="it-IT" sz="2400" dirty="0"/>
              <a:t>APC </a:t>
            </a:r>
          </a:p>
          <a:p>
            <a:r>
              <a:rPr lang="it-IT" sz="2400" dirty="0"/>
              <a:t>Alexa </a:t>
            </a:r>
            <a:r>
              <a:rPr lang="it-IT" sz="2400" dirty="0" err="1"/>
              <a:t>Fluor</a:t>
            </a:r>
            <a:r>
              <a:rPr lang="it-IT" sz="2400" dirty="0"/>
              <a:t> 488, 647</a:t>
            </a:r>
          </a:p>
          <a:p>
            <a:r>
              <a:rPr lang="it-IT" sz="2400" dirty="0"/>
              <a:t>PI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7469E00-AC4A-48B0-A756-B2FC1ACD4021}"/>
              </a:ext>
            </a:extLst>
          </p:cNvPr>
          <p:cNvSpPr txBox="1"/>
          <p:nvPr/>
        </p:nvSpPr>
        <p:spPr>
          <a:xfrm>
            <a:off x="6258324" y="2578460"/>
            <a:ext cx="48514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Fluorocromi in Tandem: </a:t>
            </a:r>
            <a:r>
              <a:rPr lang="it-IT" sz="2400" dirty="0"/>
              <a:t>due fluorofori coniugati dove il primo trasferisce energia al secondo (FRET) </a:t>
            </a:r>
          </a:p>
          <a:p>
            <a:r>
              <a:rPr lang="it-IT" sz="2400" dirty="0"/>
              <a:t>PE-Cy5.5 </a:t>
            </a:r>
          </a:p>
          <a:p>
            <a:r>
              <a:rPr lang="it-IT" sz="2400" dirty="0"/>
              <a:t>PE-Cy7</a:t>
            </a:r>
          </a:p>
          <a:p>
            <a:r>
              <a:rPr lang="it-IT" sz="2400" dirty="0"/>
              <a:t>PerCP-Cy5.5 </a:t>
            </a:r>
          </a:p>
          <a:p>
            <a:r>
              <a:rPr lang="it-IT" sz="2400" dirty="0"/>
              <a:t>APC-Cy7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84E8FA2-87CB-4B78-8731-F58F276B3F89}"/>
              </a:ext>
            </a:extLst>
          </p:cNvPr>
          <p:cNvSpPr txBox="1"/>
          <p:nvPr/>
        </p:nvSpPr>
        <p:spPr>
          <a:xfrm>
            <a:off x="4451190" y="5319543"/>
            <a:ext cx="35944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Proteine fluorescenti:</a:t>
            </a:r>
            <a:r>
              <a:rPr lang="it-IT" sz="2400" dirty="0"/>
              <a:t> </a:t>
            </a:r>
          </a:p>
          <a:p>
            <a:r>
              <a:rPr lang="it-IT" sz="2400" dirty="0"/>
              <a:t>GFP </a:t>
            </a:r>
          </a:p>
          <a:p>
            <a:r>
              <a:rPr lang="it-IT" sz="2400" dirty="0" err="1"/>
              <a:t>mCherry</a:t>
            </a:r>
            <a:r>
              <a:rPr lang="it-IT" sz="2400" dirty="0"/>
              <a:t> </a:t>
            </a:r>
          </a:p>
          <a:p>
            <a:r>
              <a:rPr lang="it-IT" sz="2400" dirty="0"/>
              <a:t>YFP</a:t>
            </a:r>
          </a:p>
        </p:txBody>
      </p:sp>
    </p:spTree>
    <p:extLst>
      <p:ext uri="{BB962C8B-B14F-4D97-AF65-F5344CB8AC3E}">
        <p14:creationId xmlns:p14="http://schemas.microsoft.com/office/powerpoint/2010/main" val="1718763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8629EE86-71B1-4E2A-8B14-5158AFA7DD11}"/>
              </a:ext>
            </a:extLst>
          </p:cNvPr>
          <p:cNvCxnSpPr/>
          <p:nvPr/>
        </p:nvCxnSpPr>
        <p:spPr>
          <a:xfrm>
            <a:off x="1101725" y="675640"/>
            <a:ext cx="10008000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00B050"/>
                </a:gs>
                <a:gs pos="31000">
                  <a:srgbClr val="92D050"/>
                </a:gs>
                <a:gs pos="65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1A1B6F1-131D-4D86-B3C5-406B87ACF0B8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/>
              <a:t>RAPPRESENTAZIONE DEI DATI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FF35A3D-B9D0-4146-A983-1F987BABE804}"/>
              </a:ext>
            </a:extLst>
          </p:cNvPr>
          <p:cNvSpPr txBox="1"/>
          <p:nvPr/>
        </p:nvSpPr>
        <p:spPr>
          <a:xfrm>
            <a:off x="471487" y="1003622"/>
            <a:ext cx="6005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ISTOGRAMMA: rappresentazione  grafica della distribuzione di una variabile (asse X).  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27EE025-B906-48A0-B23C-0A4F491BEA90}"/>
              </a:ext>
            </a:extLst>
          </p:cNvPr>
          <p:cNvSpPr txBox="1"/>
          <p:nvPr/>
        </p:nvSpPr>
        <p:spPr>
          <a:xfrm>
            <a:off x="471487" y="4510684"/>
            <a:ext cx="60055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DOT-PLOT o CITOGRAMMA: </a:t>
            </a:r>
            <a:r>
              <a:rPr lang="it-IT" sz="2400" b="0" i="0" dirty="0">
                <a:effectLst/>
              </a:rPr>
              <a:t>rappresentazione bidimensionale, che permette di mettere in correlazione due parametri tra di loro.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7E0722D-AE20-4E44-9E15-93F8FE4D3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00" y="1902195"/>
            <a:ext cx="3827750" cy="21960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5EE66D58-25C6-46FA-81EF-4903AB4D3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1507" y="1669245"/>
            <a:ext cx="4001541" cy="2448000"/>
          </a:xfrm>
          <a:prstGeom prst="rect">
            <a:avLst/>
          </a:prstGeom>
        </p:spPr>
      </p:pic>
      <p:grpSp>
        <p:nvGrpSpPr>
          <p:cNvPr id="16" name="Gruppo 15">
            <a:extLst>
              <a:ext uri="{FF2B5EF4-FFF2-40B4-BE49-F238E27FC236}">
                <a16:creationId xmlns:a16="http://schemas.microsoft.com/office/drawing/2014/main" id="{B76538AD-2C45-4AE0-A388-3D3E7D49AA74}"/>
              </a:ext>
            </a:extLst>
          </p:cNvPr>
          <p:cNvGrpSpPr/>
          <p:nvPr/>
        </p:nvGrpSpPr>
        <p:grpSpPr>
          <a:xfrm>
            <a:off x="6792244" y="3994155"/>
            <a:ext cx="4847306" cy="2720968"/>
            <a:chOff x="6792244" y="3994155"/>
            <a:chExt cx="4847306" cy="2720968"/>
          </a:xfrm>
        </p:grpSpPr>
        <p:grpSp>
          <p:nvGrpSpPr>
            <p:cNvPr id="13" name="Gruppo 12">
              <a:extLst>
                <a:ext uri="{FF2B5EF4-FFF2-40B4-BE49-F238E27FC236}">
                  <a16:creationId xmlns:a16="http://schemas.microsoft.com/office/drawing/2014/main" id="{B7C329EE-036F-4EB1-8F0C-76590101E570}"/>
                </a:ext>
              </a:extLst>
            </p:cNvPr>
            <p:cNvGrpSpPr/>
            <p:nvPr/>
          </p:nvGrpSpPr>
          <p:grpSpPr>
            <a:xfrm>
              <a:off x="6792244" y="3994155"/>
              <a:ext cx="3278203" cy="2720968"/>
              <a:chOff x="7554244" y="3984630"/>
              <a:chExt cx="3278203" cy="2720968"/>
            </a:xfrm>
          </p:grpSpPr>
          <p:pic>
            <p:nvPicPr>
              <p:cNvPr id="9" name="Immagine 8">
                <a:extLst>
                  <a:ext uri="{FF2B5EF4-FFF2-40B4-BE49-F238E27FC236}">
                    <a16:creationId xmlns:a16="http://schemas.microsoft.com/office/drawing/2014/main" id="{00571065-4BE7-4032-B64D-C94F3BB9869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4326"/>
              <a:stretch/>
            </p:blipFill>
            <p:spPr>
              <a:xfrm>
                <a:off x="7554244" y="3984630"/>
                <a:ext cx="3278203" cy="2720968"/>
              </a:xfrm>
              <a:prstGeom prst="rect">
                <a:avLst/>
              </a:prstGeom>
            </p:spPr>
          </p:pic>
          <p:sp>
            <p:nvSpPr>
              <p:cNvPr id="12" name="Ovale 11">
                <a:extLst>
                  <a:ext uri="{FF2B5EF4-FFF2-40B4-BE49-F238E27FC236}">
                    <a16:creationId xmlns:a16="http://schemas.microsoft.com/office/drawing/2014/main" id="{37E95912-A4DF-4ACA-9A0E-4FF4920BE545}"/>
                  </a:ext>
                </a:extLst>
              </p:cNvPr>
              <p:cNvSpPr/>
              <p:nvPr/>
            </p:nvSpPr>
            <p:spPr>
              <a:xfrm>
                <a:off x="9758698" y="5630089"/>
                <a:ext cx="647700" cy="62847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2DA785FD-608D-4899-AC21-A451B0330D85}"/>
                </a:ext>
              </a:extLst>
            </p:cNvPr>
            <p:cNvSpPr txBox="1"/>
            <p:nvPr/>
          </p:nvSpPr>
          <p:spPr>
            <a:xfrm>
              <a:off x="9576266" y="5424170"/>
              <a:ext cx="85248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200" dirty="0"/>
                <a:t>gate</a:t>
              </a: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ACCC0C9F-3861-4C6C-9ED9-3D60F30BC0BE}"/>
                </a:ext>
              </a:extLst>
            </p:cNvPr>
            <p:cNvSpPr txBox="1"/>
            <p:nvPr/>
          </p:nvSpPr>
          <p:spPr>
            <a:xfrm>
              <a:off x="9463423" y="4215629"/>
              <a:ext cx="217612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200" dirty="0"/>
                <a:t>Assi e quadranti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69206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</TotalTime>
  <Words>997</Words>
  <Application>Microsoft Office PowerPoint</Application>
  <PresentationFormat>Widescreen</PresentationFormat>
  <Paragraphs>213</Paragraphs>
  <Slides>23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Tema di Office</vt:lpstr>
      <vt:lpstr>IL MONDO DELLA CITOFLUORIMETRIA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MONDO DELLA CITOFLUORIMETRIA</dc:title>
  <dc:creator>Erica Valencic</dc:creator>
  <cp:lastModifiedBy>Erica Valencic</cp:lastModifiedBy>
  <cp:revision>102</cp:revision>
  <dcterms:created xsi:type="dcterms:W3CDTF">2021-12-13T16:28:14Z</dcterms:created>
  <dcterms:modified xsi:type="dcterms:W3CDTF">2021-12-15T10:01:33Z</dcterms:modified>
</cp:coreProperties>
</file>