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2"/>
  </p:notesMasterIdLst>
  <p:sldIdLst>
    <p:sldId id="737" r:id="rId2"/>
    <p:sldId id="744" r:id="rId3"/>
    <p:sldId id="736" r:id="rId4"/>
    <p:sldId id="634" r:id="rId5"/>
    <p:sldId id="371" r:id="rId6"/>
    <p:sldId id="655" r:id="rId7"/>
    <p:sldId id="664" r:id="rId8"/>
    <p:sldId id="257" r:id="rId9"/>
    <p:sldId id="656" r:id="rId10"/>
    <p:sldId id="496" r:id="rId11"/>
    <p:sldId id="495" r:id="rId12"/>
    <p:sldId id="493" r:id="rId13"/>
    <p:sldId id="499" r:id="rId14"/>
    <p:sldId id="637" r:id="rId15"/>
    <p:sldId id="638" r:id="rId16"/>
    <p:sldId id="266" r:id="rId17"/>
    <p:sldId id="659" r:id="rId18"/>
    <p:sldId id="640" r:id="rId19"/>
    <p:sldId id="738" r:id="rId20"/>
    <p:sldId id="642" r:id="rId21"/>
    <p:sldId id="372" r:id="rId22"/>
    <p:sldId id="491" r:id="rId23"/>
    <p:sldId id="745" r:id="rId24"/>
    <p:sldId id="643" r:id="rId25"/>
    <p:sldId id="373" r:id="rId26"/>
    <p:sldId id="318" r:id="rId27"/>
    <p:sldId id="645" r:id="rId28"/>
    <p:sldId id="471" r:id="rId29"/>
    <p:sldId id="734" r:id="rId30"/>
    <p:sldId id="379" r:id="rId31"/>
    <p:sldId id="741" r:id="rId32"/>
    <p:sldId id="644" r:id="rId33"/>
    <p:sldId id="378" r:id="rId34"/>
    <p:sldId id="742" r:id="rId35"/>
    <p:sldId id="521" r:id="rId36"/>
    <p:sldId id="647" r:id="rId37"/>
    <p:sldId id="377" r:id="rId38"/>
    <p:sldId id="735" r:id="rId39"/>
    <p:sldId id="648" r:id="rId40"/>
    <p:sldId id="649" r:id="rId41"/>
    <p:sldId id="374" r:id="rId42"/>
    <p:sldId id="730" r:id="rId43"/>
    <p:sldId id="375" r:id="rId44"/>
    <p:sldId id="743" r:id="rId45"/>
    <p:sldId id="651" r:id="rId46"/>
    <p:sldId id="652" r:id="rId47"/>
    <p:sldId id="376" r:id="rId48"/>
    <p:sldId id="665" r:id="rId49"/>
    <p:sldId id="747" r:id="rId50"/>
    <p:sldId id="438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1C66D9-A7CA-4943-BB9A-1B24C1FC7479}" v="1" dt="2021-05-06T09:08:51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57" autoAdjust="0"/>
    <p:restoredTop sz="85789" autoAdjust="0"/>
  </p:normalViewPr>
  <p:slideViewPr>
    <p:cSldViewPr>
      <p:cViewPr varScale="1">
        <p:scale>
          <a:sx n="68" d="100"/>
          <a:sy n="68" d="100"/>
        </p:scale>
        <p:origin x="43" y="576"/>
      </p:cViewPr>
      <p:guideLst>
        <p:guide orient="horz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72359-FAB8-4D2C-8410-CD9DC5FD214B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CE799-41FE-49A7-A5C4-B2C1C664732D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Come orientarsi?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CE799-41FE-49A7-A5C4-B2C1C664732D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245BE-3681-44EB-AAEC-6D69EA53930D}" type="datetimeFigureOut">
              <a:rPr lang="it-IT" smtClean="0"/>
              <a:pPr/>
              <a:t>15/12/2021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14.png"/><Relationship Id="rId7" Type="http://schemas.openxmlformats.org/officeDocument/2006/relationships/image" Target="../media/image66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78.gif"/><Relationship Id="rId7" Type="http://schemas.openxmlformats.org/officeDocument/2006/relationships/image" Target="../media/image66.em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11" Type="http://schemas.openxmlformats.org/officeDocument/2006/relationships/image" Target="../media/image81.png"/><Relationship Id="rId5" Type="http://schemas.openxmlformats.org/officeDocument/2006/relationships/image" Target="../media/image64.jpeg"/><Relationship Id="rId10" Type="http://schemas.openxmlformats.org/officeDocument/2006/relationships/image" Target="../media/image80.emf"/><Relationship Id="rId4" Type="http://schemas.openxmlformats.org/officeDocument/2006/relationships/image" Target="../media/image63.jpeg"/><Relationship Id="rId9" Type="http://schemas.openxmlformats.org/officeDocument/2006/relationships/image" Target="../media/image79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0D97F-FD1E-4A28-8333-7162CF397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327268"/>
            <a:ext cx="5749354" cy="620346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894D0F-9A3A-41FF-BEB8-EB8A44E5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68" y="1556792"/>
            <a:ext cx="3624770" cy="468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439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eclinpath.com/wp-content/uploads/immature-pmn-comp1.jpg">
            <a:extLst>
              <a:ext uri="{FF2B5EF4-FFF2-40B4-BE49-F238E27FC236}">
                <a16:creationId xmlns:a16="http://schemas.microsoft.com/office/drawing/2014/main" id="{C2CA8284-76CB-4D8D-9A3B-C564CE8B01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41A5BE-2B59-4E6E-AF05-D36E6AF72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1" y="1032168"/>
            <a:ext cx="4144622" cy="41032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6B4554-311F-4A98-9A1E-B9042CE2EFC7}"/>
              </a:ext>
            </a:extLst>
          </p:cNvPr>
          <p:cNvSpPr txBox="1"/>
          <p:nvPr/>
        </p:nvSpPr>
        <p:spPr>
          <a:xfrm>
            <a:off x="119336" y="41851"/>
            <a:ext cx="10280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Valutazione dei NEUTROFILI nella diagnostica di laboratorio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3F6969A-8C6A-4E87-B1D3-5A5667C9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63096" y="10317"/>
            <a:ext cx="1721491" cy="17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AED3AB19-5FAC-403B-9563-78915567FB75}"/>
              </a:ext>
            </a:extLst>
          </p:cNvPr>
          <p:cNvCxnSpPr>
            <a:cxnSpLocks/>
          </p:cNvCxnSpPr>
          <p:nvPr/>
        </p:nvCxnSpPr>
        <p:spPr>
          <a:xfrm>
            <a:off x="191344" y="656112"/>
            <a:ext cx="9937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2FFBA6-7AEC-4152-AF8F-DAB98EC94E4B}"/>
              </a:ext>
            </a:extLst>
          </p:cNvPr>
          <p:cNvSpPr txBox="1"/>
          <p:nvPr/>
        </p:nvSpPr>
        <p:spPr>
          <a:xfrm>
            <a:off x="4943872" y="4070599"/>
            <a:ext cx="432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Pool </a:t>
            </a:r>
            <a:r>
              <a:rPr lang="it-IT" sz="2000" b="1" dirty="0"/>
              <a:t>proliferante</a:t>
            </a:r>
            <a:r>
              <a:rPr lang="it-IT" sz="2000" dirty="0"/>
              <a:t>: </a:t>
            </a:r>
            <a:br>
              <a:rPr lang="it-IT" sz="2000" dirty="0"/>
            </a:br>
            <a:r>
              <a:rPr lang="it-IT" sz="2000" dirty="0"/>
              <a:t>mieloblasti – </a:t>
            </a:r>
            <a:r>
              <a:rPr lang="it-IT" sz="2000" dirty="0" err="1"/>
              <a:t>promielociti</a:t>
            </a:r>
            <a:r>
              <a:rPr lang="it-IT" sz="2000" dirty="0"/>
              <a:t>- mielociti</a:t>
            </a:r>
          </a:p>
          <a:p>
            <a:r>
              <a:rPr lang="it-IT" sz="2000" dirty="0"/>
              <a:t>Pool </a:t>
            </a:r>
            <a:r>
              <a:rPr lang="it-IT" sz="2000" b="1" dirty="0"/>
              <a:t>di deposito</a:t>
            </a:r>
            <a:r>
              <a:rPr lang="it-IT" sz="2000" dirty="0"/>
              <a:t>: 95% del pool maturo</a:t>
            </a:r>
          </a:p>
          <a:p>
            <a:r>
              <a:rPr lang="it-IT" sz="2000" dirty="0"/>
              <a:t>Pool </a:t>
            </a:r>
            <a:r>
              <a:rPr lang="it-IT" sz="2000" b="1" dirty="0"/>
              <a:t>ematico corrente e marginato</a:t>
            </a:r>
            <a:r>
              <a:rPr lang="it-IT" sz="2000" dirty="0"/>
              <a:t>: 5%</a:t>
            </a:r>
            <a:endParaRPr lang="it-IT" sz="20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990A865-7011-4FD0-A53C-FE07C466D5B9}"/>
              </a:ext>
            </a:extLst>
          </p:cNvPr>
          <p:cNvSpPr txBox="1"/>
          <p:nvPr/>
        </p:nvSpPr>
        <p:spPr>
          <a:xfrm>
            <a:off x="4992977" y="892244"/>
            <a:ext cx="2510846" cy="3046988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In circolo 9-10 ore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Chemiotassi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Locomozione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Adesione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Fagocitosi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Killing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Digestione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6F054D-C3A2-4ECB-92C8-C58DA9AE5385}"/>
              </a:ext>
            </a:extLst>
          </p:cNvPr>
          <p:cNvSpPr txBox="1"/>
          <p:nvPr/>
        </p:nvSpPr>
        <p:spPr>
          <a:xfrm>
            <a:off x="1775521" y="5661248"/>
            <a:ext cx="8712968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Granulociti a maturazione intermedia &lt; 2-3% dei totali </a:t>
            </a:r>
            <a:br>
              <a:rPr lang="it-IT" sz="2400" dirty="0"/>
            </a:br>
            <a:r>
              <a:rPr lang="it-IT" sz="2400" b="1" dirty="0"/>
              <a:t>I/T</a:t>
            </a:r>
            <a:r>
              <a:rPr lang="it-IT" sz="2400" dirty="0"/>
              <a:t> &gt; 0,2 predittivo di infezione neonatale </a:t>
            </a:r>
          </a:p>
        </p:txBody>
      </p:sp>
    </p:spTree>
    <p:extLst>
      <p:ext uri="{BB962C8B-B14F-4D97-AF65-F5344CB8AC3E}">
        <p14:creationId xmlns:p14="http://schemas.microsoft.com/office/powerpoint/2010/main" val="2421471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2092" y="10317"/>
            <a:ext cx="555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NEUTROFILI alti che funzionano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79376" y="887890"/>
            <a:ext cx="7344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 b="1" dirty="0"/>
              <a:t>Infezioni batteriche</a:t>
            </a:r>
            <a:r>
              <a:rPr lang="it-IT" sz="2800" dirty="0"/>
              <a:t>, fungine e da protozoi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Necrosi, </a:t>
            </a:r>
            <a:r>
              <a:rPr lang="it-IT" sz="2800" b="1" dirty="0"/>
              <a:t>flogosi</a:t>
            </a:r>
            <a:r>
              <a:rPr lang="it-IT" sz="2800" dirty="0"/>
              <a:t> tessutale, infarti, ustioni …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Neoplasie maligne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Emolisi acuta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Esercizio fisico o stress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Corticosteroidi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487488" y="4365104"/>
            <a:ext cx="9361040" cy="1077218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Courier New" pitchFamily="49" charset="0"/>
              <a:buChar char="o"/>
            </a:pPr>
            <a:r>
              <a:rPr lang="it-IT" sz="3200" b="1" dirty="0"/>
              <a:t>PCR aumentata</a:t>
            </a:r>
          </a:p>
          <a:p>
            <a:pPr marL="514350" indent="-514350">
              <a:buFont typeface="Courier New" pitchFamily="49" charset="0"/>
              <a:buChar char="o"/>
            </a:pPr>
            <a:r>
              <a:rPr lang="it-IT" sz="3200" b="1" dirty="0"/>
              <a:t>Neutrofili &gt; </a:t>
            </a:r>
            <a:r>
              <a:rPr lang="it-IT" sz="3200" dirty="0"/>
              <a:t>20.000 + precursori = </a:t>
            </a:r>
            <a:r>
              <a:rPr lang="it-IT" sz="3200" dirty="0" err="1"/>
              <a:t>reaz</a:t>
            </a:r>
            <a:r>
              <a:rPr lang="it-IT" sz="3200" dirty="0"/>
              <a:t>. Leucemoide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BC68C11-7669-4AD4-8867-B46938453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3096" y="10317"/>
            <a:ext cx="1721491" cy="17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1 8">
            <a:extLst>
              <a:ext uri="{FF2B5EF4-FFF2-40B4-BE49-F238E27FC236}">
                <a16:creationId xmlns:a16="http://schemas.microsoft.com/office/drawing/2014/main" id="{6B733F6A-586D-4EB8-8E13-8025039012E8}"/>
              </a:ext>
            </a:extLst>
          </p:cNvPr>
          <p:cNvCxnSpPr>
            <a:cxnSpLocks/>
          </p:cNvCxnSpPr>
          <p:nvPr/>
        </p:nvCxnSpPr>
        <p:spPr>
          <a:xfrm>
            <a:off x="191344" y="656112"/>
            <a:ext cx="9937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275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2252" y="21969"/>
            <a:ext cx="6488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NEUTROFILI alti che funzionano male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07368" y="1988840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 dirty="0"/>
              <a:t>Ritardata caduta del cordone ombelicale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ascessi profondi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infezioni respiratorie da capsulati, funghi, 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malattie granulomatose e infiammatorie (IBD)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ritardata guarigione delle ferite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51584" y="4486265"/>
            <a:ext cx="7488832" cy="2062103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Courier New" pitchFamily="49" charset="0"/>
              <a:buChar char="o"/>
            </a:pPr>
            <a:r>
              <a:rPr lang="it-IT" sz="3200" dirty="0"/>
              <a:t>Striscio periferico</a:t>
            </a:r>
          </a:p>
          <a:p>
            <a:pPr marL="514350" indent="-514350">
              <a:buFont typeface="Courier New" pitchFamily="49" charset="0"/>
              <a:buChar char="o"/>
            </a:pPr>
            <a:r>
              <a:rPr lang="it-IT" sz="3200" dirty="0"/>
              <a:t>Esame del midollo osseo </a:t>
            </a:r>
            <a:endParaRPr lang="it-IT" sz="3200" b="1" dirty="0"/>
          </a:p>
          <a:p>
            <a:pPr marL="514350" indent="-514350">
              <a:buFont typeface="Courier New" pitchFamily="49" charset="0"/>
              <a:buChar char="o"/>
            </a:pPr>
            <a:r>
              <a:rPr lang="it-IT" sz="3200" dirty="0"/>
              <a:t>Test del </a:t>
            </a:r>
            <a:r>
              <a:rPr lang="it-IT" sz="3200" b="1" dirty="0"/>
              <a:t>Superossido</a:t>
            </a:r>
            <a:endParaRPr lang="it-IT" sz="3200" dirty="0"/>
          </a:p>
          <a:p>
            <a:pPr marL="514350" indent="-514350">
              <a:buFont typeface="Courier New" pitchFamily="49" charset="0"/>
              <a:buChar char="o"/>
            </a:pPr>
            <a:r>
              <a:rPr lang="it-IT" sz="3200" dirty="0"/>
              <a:t>Molecole di </a:t>
            </a:r>
            <a:r>
              <a:rPr lang="it-IT" sz="3200" b="1" dirty="0"/>
              <a:t>adesione</a:t>
            </a:r>
            <a:r>
              <a:rPr lang="it-IT" sz="3200" dirty="0"/>
              <a:t> e test funzionali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526021-E4D3-4710-875D-0D98C99280E2}"/>
              </a:ext>
            </a:extLst>
          </p:cNvPr>
          <p:cNvSpPr txBox="1"/>
          <p:nvPr/>
        </p:nvSpPr>
        <p:spPr>
          <a:xfrm>
            <a:off x="335360" y="884293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CGD</a:t>
            </a:r>
            <a:r>
              <a:rPr lang="it-IT" sz="2800" dirty="0"/>
              <a:t> = MALATTIA GRANULOMATOSA CRONICA</a:t>
            </a:r>
          </a:p>
          <a:p>
            <a:r>
              <a:rPr lang="it-IT" sz="2800" b="1" dirty="0"/>
              <a:t>LAD</a:t>
            </a:r>
            <a:r>
              <a:rPr lang="it-IT" sz="2800" dirty="0"/>
              <a:t> = DIFETTO DI ADESIONE LEUCOCITARIA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FD6808B-4D8F-47D2-941B-B3A4F994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3096" y="10317"/>
            <a:ext cx="1721491" cy="17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ttore 1 8">
            <a:extLst>
              <a:ext uri="{FF2B5EF4-FFF2-40B4-BE49-F238E27FC236}">
                <a16:creationId xmlns:a16="http://schemas.microsoft.com/office/drawing/2014/main" id="{125C3213-7D81-4A96-AD17-345CB71D3C82}"/>
              </a:ext>
            </a:extLst>
          </p:cNvPr>
          <p:cNvCxnSpPr>
            <a:cxnSpLocks/>
          </p:cNvCxnSpPr>
          <p:nvPr/>
        </p:nvCxnSpPr>
        <p:spPr>
          <a:xfrm>
            <a:off x="191344" y="656112"/>
            <a:ext cx="9937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247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0454" y="51004"/>
            <a:ext cx="504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NEUTROFILI bassi persistenti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79376" y="887890"/>
            <a:ext cx="8846620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sz="2400" dirty="0"/>
              <a:t>LIEVE, MODERATA, GRAVE (&lt;1500, 1000, 500)</a:t>
            </a:r>
            <a:br>
              <a:rPr lang="it-IT" sz="2400" dirty="0"/>
            </a:br>
            <a:endParaRPr lang="it-IT" sz="2400" dirty="0"/>
          </a:p>
          <a:p>
            <a:pPr>
              <a:lnSpc>
                <a:spcPts val="2600"/>
              </a:lnSpc>
            </a:pPr>
            <a:r>
              <a:rPr lang="it-IT" sz="2400" dirty="0"/>
              <a:t>SECONDARIE</a:t>
            </a:r>
          </a:p>
          <a:p>
            <a:pPr marL="457200" indent="-457200">
              <a:lnSpc>
                <a:spcPts val="2600"/>
              </a:lnSpc>
              <a:buFontTx/>
              <a:buChar char="-"/>
            </a:pPr>
            <a:r>
              <a:rPr lang="it-IT" sz="2400" dirty="0"/>
              <a:t>↓ produzione: </a:t>
            </a:r>
            <a:r>
              <a:rPr lang="it-IT" sz="2400" b="1" dirty="0"/>
              <a:t>leucemie</a:t>
            </a:r>
            <a:r>
              <a:rPr lang="it-IT" sz="2400" dirty="0"/>
              <a:t>, linfomi, </a:t>
            </a:r>
            <a:r>
              <a:rPr lang="it-IT" sz="2400" b="1" dirty="0"/>
              <a:t>farmaci</a:t>
            </a:r>
          </a:p>
          <a:p>
            <a:pPr marL="457200" indent="-457200">
              <a:lnSpc>
                <a:spcPts val="2600"/>
              </a:lnSpc>
              <a:buFontTx/>
              <a:buChar char="-"/>
            </a:pPr>
            <a:r>
              <a:rPr lang="it-IT" sz="2400" dirty="0"/>
              <a:t>↑ distruzione: </a:t>
            </a:r>
            <a:r>
              <a:rPr lang="it-IT" sz="2400" b="1" dirty="0"/>
              <a:t>autoimmuni</a:t>
            </a:r>
            <a:r>
              <a:rPr lang="it-IT" sz="2400" dirty="0"/>
              <a:t>, splenomegalia</a:t>
            </a:r>
          </a:p>
          <a:p>
            <a:pPr marL="457200" indent="-457200">
              <a:lnSpc>
                <a:spcPts val="2600"/>
              </a:lnSpc>
              <a:buFontTx/>
              <a:buChar char="-"/>
            </a:pPr>
            <a:r>
              <a:rPr lang="it-IT" sz="2400" dirty="0"/>
              <a:t>Miste: Infiammatorie (Lupus), </a:t>
            </a:r>
            <a:r>
              <a:rPr lang="it-IT" sz="2400" b="1" dirty="0"/>
              <a:t>Virus</a:t>
            </a:r>
            <a:r>
              <a:rPr lang="it-IT" sz="2400" dirty="0"/>
              <a:t>, TBC, </a:t>
            </a:r>
            <a:r>
              <a:rPr lang="it-IT" sz="2400" dirty="0" err="1"/>
              <a:t>Lehismania</a:t>
            </a:r>
            <a:endParaRPr lang="it-IT" sz="2400" dirty="0"/>
          </a:p>
          <a:p>
            <a:pPr>
              <a:lnSpc>
                <a:spcPts val="2600"/>
              </a:lnSpc>
            </a:pPr>
            <a:endParaRPr lang="it-IT" sz="2400" dirty="0"/>
          </a:p>
          <a:p>
            <a:pPr>
              <a:lnSpc>
                <a:spcPts val="2600"/>
              </a:lnSpc>
            </a:pPr>
            <a:r>
              <a:rPr lang="it-IT" sz="2400" dirty="0"/>
              <a:t>PRIMITIVE</a:t>
            </a:r>
          </a:p>
          <a:p>
            <a:pPr marL="457200" indent="-457200">
              <a:lnSpc>
                <a:spcPts val="2600"/>
              </a:lnSpc>
              <a:buFontTx/>
              <a:buChar char="-"/>
            </a:pPr>
            <a:r>
              <a:rPr lang="it-IT" sz="2400" dirty="0"/>
              <a:t>N. cronica familiare</a:t>
            </a:r>
          </a:p>
          <a:p>
            <a:pPr marL="457200" indent="-457200">
              <a:lnSpc>
                <a:spcPts val="2600"/>
              </a:lnSpc>
              <a:buFontTx/>
              <a:buChar char="-"/>
            </a:pPr>
            <a:r>
              <a:rPr lang="it-IT" sz="2400" dirty="0"/>
              <a:t>N. congenita grave (rara)</a:t>
            </a:r>
          </a:p>
          <a:p>
            <a:pPr marL="457200" indent="-457200">
              <a:lnSpc>
                <a:spcPts val="2600"/>
              </a:lnSpc>
              <a:buFontTx/>
              <a:buChar char="-"/>
            </a:pPr>
            <a:r>
              <a:rPr lang="it-IT" sz="2400" dirty="0"/>
              <a:t>N. ciclica (rara)</a:t>
            </a:r>
            <a:br>
              <a:rPr lang="it-IT" sz="2400" dirty="0"/>
            </a:br>
            <a:endParaRPr lang="it-IT" sz="2400" dirty="0"/>
          </a:p>
          <a:p>
            <a:pPr>
              <a:lnSpc>
                <a:spcPts val="2600"/>
              </a:lnSpc>
            </a:pPr>
            <a:r>
              <a:rPr lang="it-IT" sz="2400" dirty="0"/>
              <a:t>PRIMITIVE IN IMMUNODEFICIENZA</a:t>
            </a:r>
          </a:p>
          <a:p>
            <a:pPr marL="457200" indent="-457200">
              <a:lnSpc>
                <a:spcPts val="2600"/>
              </a:lnSpc>
              <a:buFontTx/>
              <a:buChar char="-"/>
            </a:pPr>
            <a:r>
              <a:rPr lang="it-IT" sz="2400" dirty="0" err="1"/>
              <a:t>Wiskott</a:t>
            </a:r>
            <a:r>
              <a:rPr lang="it-IT" sz="2400" dirty="0"/>
              <a:t> Aldrich, CD40L, SDS, </a:t>
            </a:r>
            <a:r>
              <a:rPr lang="it-IT" sz="2400" dirty="0" err="1"/>
              <a:t>Chediak</a:t>
            </a:r>
            <a:r>
              <a:rPr lang="it-IT" sz="2400" dirty="0"/>
              <a:t> </a:t>
            </a:r>
            <a:r>
              <a:rPr lang="it-IT" sz="2400" dirty="0" err="1"/>
              <a:t>Hihashi</a:t>
            </a:r>
            <a:r>
              <a:rPr lang="it-IT" sz="2400" dirty="0"/>
              <a:t>, </a:t>
            </a:r>
            <a:r>
              <a:rPr lang="it-IT" sz="2400" dirty="0" err="1"/>
              <a:t>Griscelli</a:t>
            </a:r>
            <a:br>
              <a:rPr lang="it-IT" sz="2400" dirty="0"/>
            </a:br>
            <a:endParaRPr lang="it-IT" sz="2400" dirty="0"/>
          </a:p>
          <a:p>
            <a:pPr>
              <a:lnSpc>
                <a:spcPts val="2600"/>
              </a:lnSpc>
            </a:pPr>
            <a:r>
              <a:rPr lang="it-IT" sz="2400" dirty="0"/>
              <a:t>PRIMITIVE IN MALATTIE DA ACCUMULO</a:t>
            </a:r>
          </a:p>
          <a:p>
            <a:pPr marL="457200" indent="-457200">
              <a:lnSpc>
                <a:spcPts val="2600"/>
              </a:lnSpc>
              <a:buFontTx/>
              <a:buChar char="-"/>
            </a:pPr>
            <a:r>
              <a:rPr lang="it-IT" sz="2400" dirty="0"/>
              <a:t>Glicogenosi, malattia di </a:t>
            </a:r>
            <a:r>
              <a:rPr lang="it-IT" sz="2400" dirty="0" err="1"/>
              <a:t>Gaucher</a:t>
            </a:r>
            <a:r>
              <a:rPr lang="it-IT" sz="2400" dirty="0"/>
              <a:t>, G6PC3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B744B1C-F00E-4872-9EAC-B87CF98E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3096" y="10317"/>
            <a:ext cx="1721491" cy="17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33DE0E87-7C98-459A-AC9E-FFF41996D3FC}"/>
              </a:ext>
            </a:extLst>
          </p:cNvPr>
          <p:cNvCxnSpPr>
            <a:cxnSpLocks/>
          </p:cNvCxnSpPr>
          <p:nvPr/>
        </p:nvCxnSpPr>
        <p:spPr>
          <a:xfrm>
            <a:off x="191344" y="656112"/>
            <a:ext cx="9937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21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994D9-760E-44A7-8B61-A82684FE6438}"/>
              </a:ext>
            </a:extLst>
          </p:cNvPr>
          <p:cNvSpPr txBox="1"/>
          <p:nvPr/>
        </p:nvSpPr>
        <p:spPr>
          <a:xfrm>
            <a:off x="695400" y="1066008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Eliminazione di cellule “sospette”, infettate o tumorali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22EEF-F9A1-42E6-8217-5E491D25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83" y="3268937"/>
            <a:ext cx="5228945" cy="2113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ADAEE9-A6AE-42DF-B4AB-F3F596DF1101}"/>
              </a:ext>
            </a:extLst>
          </p:cNvPr>
          <p:cNvSpPr txBox="1"/>
          <p:nvPr/>
        </p:nvSpPr>
        <p:spPr>
          <a:xfrm>
            <a:off x="767408" y="2086689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Linfociti</a:t>
            </a:r>
            <a:r>
              <a:rPr lang="en-US" sz="2400" dirty="0"/>
              <a:t> T CD8 </a:t>
            </a:r>
            <a:r>
              <a:rPr lang="en-US" sz="2400" dirty="0" err="1"/>
              <a:t>citotossici</a:t>
            </a:r>
            <a:r>
              <a:rPr lang="en-US" sz="2400" dirty="0"/>
              <a:t>: </a:t>
            </a:r>
            <a:r>
              <a:rPr lang="en-US" sz="2400" dirty="0" err="1"/>
              <a:t>riconoscono</a:t>
            </a:r>
            <a:r>
              <a:rPr lang="en-US" sz="2400" dirty="0"/>
              <a:t> </a:t>
            </a:r>
            <a:r>
              <a:rPr lang="en-US" sz="2400" dirty="0" err="1"/>
              <a:t>antigeni</a:t>
            </a:r>
            <a:r>
              <a:rPr lang="en-US" sz="2400" dirty="0"/>
              <a:t> </a:t>
            </a:r>
            <a:r>
              <a:rPr lang="en-US" sz="2400" dirty="0" err="1"/>
              <a:t>anomali</a:t>
            </a:r>
            <a:r>
              <a:rPr lang="en-US" sz="2400" dirty="0"/>
              <a:t> </a:t>
            </a:r>
            <a:r>
              <a:rPr lang="en-US" sz="2400" dirty="0" err="1"/>
              <a:t>sull’HLA</a:t>
            </a:r>
            <a:r>
              <a:rPr lang="en-US" sz="2400" dirty="0"/>
              <a:t> di </a:t>
            </a:r>
            <a:r>
              <a:rPr lang="en-US" sz="2400" dirty="0" err="1"/>
              <a:t>classe</a:t>
            </a:r>
            <a:r>
              <a:rPr lang="en-US" sz="2400" dirty="0"/>
              <a:t> I</a:t>
            </a:r>
          </a:p>
          <a:p>
            <a:r>
              <a:rPr lang="en-US" sz="2400" dirty="0"/>
              <a:t>Cellule Natural Killer: </a:t>
            </a:r>
            <a:r>
              <a:rPr lang="en-US" sz="2400" dirty="0" err="1"/>
              <a:t>riconoscono</a:t>
            </a:r>
            <a:r>
              <a:rPr lang="en-US" sz="2400" dirty="0"/>
              <a:t> cellule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nascondono</a:t>
            </a:r>
            <a:r>
              <a:rPr lang="en-US" sz="2400" dirty="0"/>
              <a:t> </a:t>
            </a:r>
            <a:r>
              <a:rPr lang="en-US" sz="2400" dirty="0" err="1"/>
              <a:t>l’HLA</a:t>
            </a:r>
            <a:r>
              <a:rPr lang="en-US" sz="2400" dirty="0"/>
              <a:t> di </a:t>
            </a:r>
            <a:r>
              <a:rPr lang="en-US" sz="2400" dirty="0" err="1"/>
              <a:t>calsse</a:t>
            </a:r>
            <a:r>
              <a:rPr lang="en-US" sz="2400" dirty="0"/>
              <a:t> I</a:t>
            </a:r>
          </a:p>
        </p:txBody>
      </p:sp>
      <p:cxnSp>
        <p:nvCxnSpPr>
          <p:cNvPr id="6" name="Connettore 1 8">
            <a:extLst>
              <a:ext uri="{FF2B5EF4-FFF2-40B4-BE49-F238E27FC236}">
                <a16:creationId xmlns:a16="http://schemas.microsoft.com/office/drawing/2014/main" id="{F31A743E-FAA0-44A4-AEBE-5F83CD71EAF4}"/>
              </a:ext>
            </a:extLst>
          </p:cNvPr>
          <p:cNvCxnSpPr>
            <a:cxnSpLocks/>
          </p:cNvCxnSpPr>
          <p:nvPr/>
        </p:nvCxnSpPr>
        <p:spPr>
          <a:xfrm>
            <a:off x="191344" y="656112"/>
            <a:ext cx="9937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D6C6D5-3FE1-46C3-A583-D7D804E15420}"/>
              </a:ext>
            </a:extLst>
          </p:cNvPr>
          <p:cNvSpPr txBox="1"/>
          <p:nvPr/>
        </p:nvSpPr>
        <p:spPr>
          <a:xfrm>
            <a:off x="220289" y="27555"/>
            <a:ext cx="6096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/>
              <a:t>Funzione</a:t>
            </a:r>
            <a:r>
              <a:rPr lang="en-US" sz="3600" b="1" dirty="0"/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citotossica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D48A0-E179-43C2-ADD7-2457ED42F2D5}"/>
              </a:ext>
            </a:extLst>
          </p:cNvPr>
          <p:cNvSpPr txBox="1"/>
          <p:nvPr/>
        </p:nvSpPr>
        <p:spPr>
          <a:xfrm>
            <a:off x="4367808" y="5733255"/>
            <a:ext cx="2984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GRANULI CITOTOSSICI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DEGRANULAZIONE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D135E-08B1-40B8-96E5-0F6F23A3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432" y="130328"/>
            <a:ext cx="2079839" cy="71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D1FF5-04A6-420B-B35E-E3946C77E7B0}"/>
              </a:ext>
            </a:extLst>
          </p:cNvPr>
          <p:cNvSpPr txBox="1"/>
          <p:nvPr/>
        </p:nvSpPr>
        <p:spPr>
          <a:xfrm>
            <a:off x="335360" y="260648"/>
            <a:ext cx="144016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CL 7	aa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F3F19FB-1E16-4616-ACD8-4D1F2B92C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6" y="260648"/>
            <a:ext cx="448790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9FE2F0-A5A7-4E7C-8EA3-35F3C016BEC3}"/>
              </a:ext>
            </a:extLst>
          </p:cNvPr>
          <p:cNvSpPr txBox="1"/>
          <p:nvPr/>
        </p:nvSpPr>
        <p:spPr>
          <a:xfrm>
            <a:off x="305344" y="1052736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batteriche</a:t>
            </a:r>
            <a:r>
              <a:rPr lang="en-US" sz="2400" dirty="0"/>
              <a:t> </a:t>
            </a:r>
            <a:r>
              <a:rPr lang="en-US" sz="2400" dirty="0" err="1"/>
              <a:t>ricorrenti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Fa un </a:t>
            </a:r>
            <a:r>
              <a:rPr lang="en-US" sz="2400" dirty="0" err="1"/>
              <a:t>emocromo</a:t>
            </a:r>
            <a:r>
              <a:rPr lang="en-US" sz="2400" dirty="0"/>
              <a:t> in cui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evidenzia</a:t>
            </a:r>
            <a:r>
              <a:rPr lang="en-US" sz="2400" dirty="0"/>
              <a:t> una neutropenia</a:t>
            </a:r>
          </a:p>
          <a:p>
            <a:endParaRPr lang="en-US" sz="2400" dirty="0"/>
          </a:p>
          <a:p>
            <a:r>
              <a:rPr lang="en-US" sz="2400" dirty="0"/>
              <a:t>&gt; </a:t>
            </a:r>
            <a:r>
              <a:rPr lang="en-US" sz="2400" dirty="0" err="1"/>
              <a:t>striscio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67CFE-47FD-4C8B-A6A4-EF3C0789F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1" y="3645024"/>
            <a:ext cx="3672408" cy="275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3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asellaDiTesto 42"/>
          <p:cNvSpPr txBox="1"/>
          <p:nvPr/>
        </p:nvSpPr>
        <p:spPr>
          <a:xfrm>
            <a:off x="532599" y="613846"/>
            <a:ext cx="4473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Valutazione espressione CD107a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9190604" y="1058038"/>
            <a:ext cx="1689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Controllo sano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9520213" y="6244154"/>
            <a:ext cx="1925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Paziente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C8DC1250-20C4-4DCE-839F-CE9D7A401E63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TEST DI DEGRANULAZIONE NK NELLA CHEDIAK-HIGASHI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F21B61A-E41C-4DA0-98D9-B362C4850409}"/>
              </a:ext>
            </a:extLst>
          </p:cNvPr>
          <p:cNvSpPr txBox="1"/>
          <p:nvPr/>
        </p:nvSpPr>
        <p:spPr>
          <a:xfrm>
            <a:off x="7853680" y="613846"/>
            <a:ext cx="406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Gate su NK (CD3-CD16+CD56+)</a:t>
            </a:r>
          </a:p>
        </p:txBody>
      </p:sp>
      <p:pic>
        <p:nvPicPr>
          <p:cNvPr id="64" name="Picture 85">
            <a:extLst>
              <a:ext uri="{FF2B5EF4-FFF2-40B4-BE49-F238E27FC236}">
                <a16:creationId xmlns:a16="http://schemas.microsoft.com/office/drawing/2014/main" id="{8AC87944-07E5-4F3F-8488-C05FA6AD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5969" y="3835772"/>
            <a:ext cx="2567114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167">
            <a:extLst>
              <a:ext uri="{FF2B5EF4-FFF2-40B4-BE49-F238E27FC236}">
                <a16:creationId xmlns:a16="http://schemas.microsoft.com/office/drawing/2014/main" id="{B5119A67-0523-41C3-B264-2A96B4E0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5969" y="1390184"/>
            <a:ext cx="2567114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23E36C05-F8F2-49C1-A5B2-EB7C60299D35}"/>
              </a:ext>
            </a:extLst>
          </p:cNvPr>
          <p:cNvGrpSpPr/>
          <p:nvPr/>
        </p:nvGrpSpPr>
        <p:grpSpPr>
          <a:xfrm>
            <a:off x="58239" y="1058038"/>
            <a:ext cx="7012797" cy="5796000"/>
            <a:chOff x="58239" y="1058038"/>
            <a:chExt cx="7012797" cy="579600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01FEA53-4460-45C9-BF74-CC5A39653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9275" y="2643809"/>
              <a:ext cx="1121761" cy="1048603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5368678-D452-4FE2-AF3F-5F05BF01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9" y="1058038"/>
              <a:ext cx="5873365" cy="5796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0E3CBFB-015A-4E2E-AA2A-B5B030D92E0C}"/>
                </a:ext>
              </a:extLst>
            </p:cNvPr>
            <p:cNvSpPr txBox="1"/>
            <p:nvPr/>
          </p:nvSpPr>
          <p:spPr>
            <a:xfrm>
              <a:off x="3813316" y="1258093"/>
              <a:ext cx="2663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Colorazione di superficie: aCD3, aCD16, aCD56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12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D1FF5-04A6-420B-B35E-E3946C77E7B0}"/>
              </a:ext>
            </a:extLst>
          </p:cNvPr>
          <p:cNvSpPr txBox="1"/>
          <p:nvPr/>
        </p:nvSpPr>
        <p:spPr>
          <a:xfrm>
            <a:off x="263352" y="2606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Sindrome</a:t>
            </a:r>
            <a:r>
              <a:rPr lang="en-US" sz="3200" b="1" dirty="0"/>
              <a:t> di </a:t>
            </a:r>
            <a:r>
              <a:rPr lang="en-US" sz="3200" b="1" dirty="0" err="1"/>
              <a:t>Chediak</a:t>
            </a:r>
            <a:r>
              <a:rPr lang="en-US" sz="3200" b="1" dirty="0"/>
              <a:t> Higashi</a:t>
            </a: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60120A71-91D8-4300-B5E5-471304172149}"/>
              </a:ext>
            </a:extLst>
          </p:cNvPr>
          <p:cNvSpPr txBox="1"/>
          <p:nvPr/>
        </p:nvSpPr>
        <p:spPr>
          <a:xfrm>
            <a:off x="3279337" y="5078793"/>
            <a:ext cx="39501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- Neutropenia con granuli giganti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bg1"/>
                </a:solidFill>
              </a:rPr>
              <a:t> fase accelerata di HLH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bg1"/>
                </a:solidFill>
              </a:rPr>
              <a:t> albinismo con capelli metallici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495011-0C2B-412F-AD7C-A62CEB6BB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9304" y="332656"/>
            <a:ext cx="501146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5">
            <a:extLst>
              <a:ext uri="{FF2B5EF4-FFF2-40B4-BE49-F238E27FC236}">
                <a16:creationId xmlns:a16="http://schemas.microsoft.com/office/drawing/2014/main" id="{243FFCC8-7204-48B3-93CC-E21FEF7909B0}"/>
              </a:ext>
            </a:extLst>
          </p:cNvPr>
          <p:cNvSpPr txBox="1"/>
          <p:nvPr/>
        </p:nvSpPr>
        <p:spPr>
          <a:xfrm>
            <a:off x="8960729" y="5733256"/>
            <a:ext cx="291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Pullarkat</a:t>
            </a:r>
            <a:r>
              <a:rPr lang="en-US" dirty="0">
                <a:solidFill>
                  <a:srgbClr val="0070C0"/>
                </a:solidFill>
              </a:rPr>
              <a:t> ST. Accelerated phase of </a:t>
            </a:r>
            <a:r>
              <a:rPr lang="en-US" dirty="0" err="1">
                <a:solidFill>
                  <a:srgbClr val="0070C0"/>
                </a:solidFill>
              </a:rPr>
              <a:t>Chediak</a:t>
            </a:r>
            <a:r>
              <a:rPr lang="en-US" dirty="0">
                <a:solidFill>
                  <a:srgbClr val="0070C0"/>
                </a:solidFill>
              </a:rPr>
              <a:t>-Higashi syndrome. Blood 2012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6446F-3281-469B-9DEB-DD8A20E5C614}"/>
              </a:ext>
            </a:extLst>
          </p:cNvPr>
          <p:cNvSpPr txBox="1"/>
          <p:nvPr/>
        </p:nvSpPr>
        <p:spPr>
          <a:xfrm>
            <a:off x="263352" y="1196752"/>
            <a:ext cx="6295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Difetto</a:t>
            </a:r>
            <a:r>
              <a:rPr lang="en-US" sz="2400" dirty="0"/>
              <a:t> del </a:t>
            </a:r>
            <a:r>
              <a:rPr lang="en-US" sz="2400" dirty="0" err="1"/>
              <a:t>traffico</a:t>
            </a:r>
            <a:r>
              <a:rPr lang="en-US" sz="2400" dirty="0"/>
              <a:t> di </a:t>
            </a:r>
            <a:r>
              <a:rPr lang="en-US" sz="2400" dirty="0" err="1"/>
              <a:t>granuli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Rischio</a:t>
            </a:r>
            <a:r>
              <a:rPr lang="en-US" sz="2400" dirty="0"/>
              <a:t> di </a:t>
            </a:r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batteriche</a:t>
            </a:r>
            <a:r>
              <a:rPr lang="en-US" sz="2400" dirty="0"/>
              <a:t>, in </a:t>
            </a:r>
            <a:r>
              <a:rPr lang="en-US" sz="2400" dirty="0" err="1"/>
              <a:t>particolare</a:t>
            </a:r>
            <a:r>
              <a:rPr lang="en-US" sz="2400" dirty="0"/>
              <a:t> da </a:t>
            </a:r>
            <a:r>
              <a:rPr lang="en-US" sz="2400" dirty="0" err="1"/>
              <a:t>capsulati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Rischio</a:t>
            </a:r>
            <a:r>
              <a:rPr lang="en-US" sz="2400" dirty="0"/>
              <a:t> di </a:t>
            </a:r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virali</a:t>
            </a:r>
            <a:r>
              <a:rPr lang="en-US" sz="2400" dirty="0"/>
              <a:t> con </a:t>
            </a:r>
            <a:r>
              <a:rPr lang="en-US" sz="2400" dirty="0" err="1"/>
              <a:t>reazioni</a:t>
            </a:r>
            <a:r>
              <a:rPr lang="en-US" sz="2400" dirty="0"/>
              <a:t> </a:t>
            </a:r>
            <a:r>
              <a:rPr lang="en-US" sz="2400" dirty="0" err="1"/>
              <a:t>iperinfiammatorie</a:t>
            </a:r>
            <a:r>
              <a:rPr lang="en-US" sz="2400" dirty="0"/>
              <a:t> (HLH)</a:t>
            </a:r>
          </a:p>
          <a:p>
            <a:r>
              <a:rPr lang="en-US" sz="2400" dirty="0"/>
              <a:t>	- </a:t>
            </a:r>
            <a:r>
              <a:rPr lang="en-US" sz="2400" dirty="0" err="1"/>
              <a:t>ferritina</a:t>
            </a:r>
            <a:endParaRPr lang="en-US" sz="2400" dirty="0"/>
          </a:p>
          <a:p>
            <a:r>
              <a:rPr lang="en-US" sz="2400" dirty="0"/>
              <a:t>	- AST, ALT</a:t>
            </a:r>
          </a:p>
          <a:p>
            <a:r>
              <a:rPr lang="en-US" sz="2400" dirty="0"/>
              <a:t>	- </a:t>
            </a:r>
            <a:r>
              <a:rPr lang="en-US" sz="2400" dirty="0" err="1"/>
              <a:t>iper</a:t>
            </a:r>
            <a:r>
              <a:rPr lang="en-US" sz="2400" dirty="0"/>
              <a:t>-TG</a:t>
            </a:r>
          </a:p>
          <a:p>
            <a:r>
              <a:rPr lang="en-US" sz="2400" dirty="0"/>
              <a:t>	- </a:t>
            </a:r>
            <a:r>
              <a:rPr lang="en-US" sz="2400" dirty="0" err="1"/>
              <a:t>ipo</a:t>
            </a:r>
            <a:r>
              <a:rPr lang="en-US" sz="2400" dirty="0"/>
              <a:t>-fibrinogenemia</a:t>
            </a:r>
          </a:p>
        </p:txBody>
      </p:sp>
    </p:spTree>
    <p:extLst>
      <p:ext uri="{BB962C8B-B14F-4D97-AF65-F5344CB8AC3E}">
        <p14:creationId xmlns:p14="http://schemas.microsoft.com/office/powerpoint/2010/main" val="409948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D1FF5-04A6-420B-B35E-E3946C77E7B0}"/>
              </a:ext>
            </a:extLst>
          </p:cNvPr>
          <p:cNvSpPr txBox="1"/>
          <p:nvPr/>
        </p:nvSpPr>
        <p:spPr>
          <a:xfrm>
            <a:off x="407368" y="332656"/>
            <a:ext cx="172819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BS, m 18 aa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AAF5A-1B4B-4ABD-BDB6-6CC361A2912B}"/>
              </a:ext>
            </a:extLst>
          </p:cNvPr>
          <p:cNvSpPr txBox="1"/>
          <p:nvPr/>
        </p:nvSpPr>
        <p:spPr>
          <a:xfrm>
            <a:off x="344423" y="1166842"/>
            <a:ext cx="80809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 aa	</a:t>
            </a:r>
            <a:r>
              <a:rPr lang="en-US" sz="2400" dirty="0" err="1"/>
              <a:t>linfoma</a:t>
            </a:r>
            <a:r>
              <a:rPr lang="en-US" sz="2400" dirty="0"/>
              <a:t> non </a:t>
            </a:r>
            <a:r>
              <a:rPr lang="en-US" sz="2400" dirty="0" err="1"/>
              <a:t>Hodking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18 aa	</a:t>
            </a:r>
            <a:r>
              <a:rPr lang="en-US" sz="2400" dirty="0" err="1"/>
              <a:t>febbre</a:t>
            </a:r>
            <a:r>
              <a:rPr lang="en-US" sz="2400" dirty="0"/>
              <a:t> (&gt;39°C) </a:t>
            </a:r>
            <a:r>
              <a:rPr lang="en-US" sz="2400" dirty="0" err="1"/>
              <a:t>persistente</a:t>
            </a:r>
            <a:r>
              <a:rPr lang="en-US" sz="2400" dirty="0"/>
              <a:t> per 5 </a:t>
            </a:r>
            <a:r>
              <a:rPr lang="en-US" sz="2400" dirty="0" err="1"/>
              <a:t>giorni</a:t>
            </a:r>
            <a:r>
              <a:rPr lang="en-US" sz="2400" dirty="0"/>
              <a:t>, mal di </a:t>
            </a:r>
            <a:r>
              <a:rPr lang="en-US" sz="2400" dirty="0" err="1"/>
              <a:t>gola</a:t>
            </a:r>
            <a:r>
              <a:rPr lang="en-US" sz="2400" dirty="0"/>
              <a:t>, </a:t>
            </a:r>
            <a:r>
              <a:rPr lang="en-US" sz="2400" dirty="0" err="1"/>
              <a:t>ingrossamento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linfonodi</a:t>
            </a:r>
            <a:r>
              <a:rPr lang="en-US" sz="2400" dirty="0"/>
              <a:t> del </a:t>
            </a:r>
            <a:r>
              <a:rPr lang="en-US" sz="2400" dirty="0" err="1"/>
              <a:t>collo</a:t>
            </a:r>
            <a:endParaRPr lang="en-US" sz="2400" dirty="0"/>
          </a:p>
          <a:p>
            <a:r>
              <a:rPr lang="en-US" sz="2400" dirty="0" err="1"/>
              <a:t>Ingrossamento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milza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Esami</a:t>
            </a:r>
            <a:r>
              <a:rPr lang="en-US" sz="2400" dirty="0"/>
              <a:t> del </a:t>
            </a:r>
            <a:r>
              <a:rPr lang="en-US" sz="2400" dirty="0" err="1"/>
              <a:t>sangue</a:t>
            </a:r>
            <a:r>
              <a:rPr lang="en-US" sz="2400" dirty="0"/>
              <a:t>:</a:t>
            </a:r>
          </a:p>
          <a:p>
            <a:r>
              <a:rPr lang="en-US" sz="2400" dirty="0" err="1"/>
              <a:t>Linfocitosi</a:t>
            </a:r>
            <a:endParaRPr lang="en-US" sz="2400" dirty="0"/>
          </a:p>
          <a:p>
            <a:r>
              <a:rPr lang="en-US" sz="2400" dirty="0"/>
              <a:t>PCR 72 mg/L</a:t>
            </a:r>
          </a:p>
          <a:p>
            <a:r>
              <a:rPr lang="en-US" sz="2400" dirty="0"/>
              <a:t>VES 18 mm/h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88EC378-06D8-4E2A-99C1-E40E1838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6321" y="1412776"/>
            <a:ext cx="315228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540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7">
            <a:extLst>
              <a:ext uri="{FF2B5EF4-FFF2-40B4-BE49-F238E27FC236}">
                <a16:creationId xmlns:a16="http://schemas.microsoft.com/office/drawing/2014/main" id="{47809D17-E963-42C0-BFFE-F8A48A1D70BA}"/>
              </a:ext>
            </a:extLst>
          </p:cNvPr>
          <p:cNvSpPr/>
          <p:nvPr/>
        </p:nvSpPr>
        <p:spPr>
          <a:xfrm>
            <a:off x="334591" y="981299"/>
            <a:ext cx="8748712" cy="3097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4B1E8307-BE06-42AF-A386-3D6656B38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74732"/>
            <a:ext cx="849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800" b="1" dirty="0">
                <a:latin typeface="Calibri" panose="020F0502020204030204" pitchFamily="34" charset="0"/>
              </a:rPr>
              <a:t>Sospetto di SCID con linfopenia 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614081A7-3F9F-4A9F-BF84-5B6CF5A05274}"/>
              </a:ext>
            </a:extLst>
          </p:cNvPr>
          <p:cNvSpPr txBox="1"/>
          <p:nvPr/>
        </p:nvSpPr>
        <p:spPr>
          <a:xfrm>
            <a:off x="937841" y="4653186"/>
            <a:ext cx="2735262" cy="17541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latin typeface="Arial" charset="0"/>
                <a:cs typeface="Arial" charset="0"/>
              </a:rPr>
              <a:t>Assente fosforilazione di STAT5 dopo:</a:t>
            </a:r>
          </a:p>
          <a:p>
            <a:pPr>
              <a:buFontTx/>
              <a:buChar char="-"/>
              <a:defRPr/>
            </a:pPr>
            <a:r>
              <a:rPr lang="it-IT" dirty="0">
                <a:latin typeface="Arial" charset="0"/>
                <a:cs typeface="Arial" charset="0"/>
              </a:rPr>
              <a:t>IL-7 &gt;&gt;&gt;</a:t>
            </a:r>
            <a:r>
              <a:rPr lang="it-IT" b="1" dirty="0">
                <a:latin typeface="Arial" charset="0"/>
                <a:cs typeface="Arial" charset="0"/>
              </a:rPr>
              <a:t> IL7r</a:t>
            </a:r>
          </a:p>
          <a:p>
            <a:pPr>
              <a:buFontTx/>
              <a:buChar char="-"/>
              <a:defRPr/>
            </a:pPr>
            <a:r>
              <a:rPr lang="it-IT" dirty="0">
                <a:latin typeface="Arial" charset="0"/>
                <a:cs typeface="Arial" charset="0"/>
              </a:rPr>
              <a:t>IL-2 e IL-7 &gt;&gt;&gt; </a:t>
            </a:r>
            <a:r>
              <a:rPr lang="it-IT" b="1" dirty="0" err="1">
                <a:latin typeface="Arial" charset="0"/>
                <a:cs typeface="Arial" charset="0"/>
              </a:rPr>
              <a:t>g-chain</a:t>
            </a:r>
            <a:r>
              <a:rPr lang="it-IT" dirty="0">
                <a:latin typeface="Arial" charset="0"/>
                <a:cs typeface="Arial" charset="0"/>
              </a:rPr>
              <a:t>, </a:t>
            </a:r>
          </a:p>
          <a:p>
            <a:pPr>
              <a:buFontTx/>
              <a:buChar char="-"/>
              <a:defRPr/>
            </a:pPr>
            <a:r>
              <a:rPr lang="it-IT" dirty="0">
                <a:latin typeface="Arial" charset="0"/>
                <a:cs typeface="Arial" charset="0"/>
              </a:rPr>
              <a:t>IL2, IL7, IL15 &gt;&gt;&gt; </a:t>
            </a:r>
            <a:r>
              <a:rPr lang="it-IT" b="1" dirty="0">
                <a:latin typeface="Arial" charset="0"/>
                <a:cs typeface="Arial" charset="0"/>
              </a:rPr>
              <a:t>JAK3</a:t>
            </a:r>
          </a:p>
          <a:p>
            <a:pPr>
              <a:defRPr/>
            </a:pPr>
            <a:endParaRPr lang="it-IT" dirty="0">
              <a:latin typeface="Arial" charset="0"/>
              <a:cs typeface="Arial" charset="0"/>
            </a:endParaRPr>
          </a:p>
        </p:txBody>
      </p:sp>
      <p:cxnSp>
        <p:nvCxnSpPr>
          <p:cNvPr id="8" name="Connettore 2 11">
            <a:extLst>
              <a:ext uri="{FF2B5EF4-FFF2-40B4-BE49-F238E27FC236}">
                <a16:creationId xmlns:a16="http://schemas.microsoft.com/office/drawing/2014/main" id="{D1693298-FF35-49FF-8993-5FF496FC6402}"/>
              </a:ext>
            </a:extLst>
          </p:cNvPr>
          <p:cNvCxnSpPr>
            <a:endCxn id="7" idx="0"/>
          </p:cNvCxnSpPr>
          <p:nvPr/>
        </p:nvCxnSpPr>
        <p:spPr>
          <a:xfrm>
            <a:off x="2306266" y="4078511"/>
            <a:ext cx="0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12">
            <a:extLst>
              <a:ext uri="{FF2B5EF4-FFF2-40B4-BE49-F238E27FC236}">
                <a16:creationId xmlns:a16="http://schemas.microsoft.com/office/drawing/2014/main" id="{953CA401-0B77-428E-80FC-84742B99C127}"/>
              </a:ext>
            </a:extLst>
          </p:cNvPr>
          <p:cNvCxnSpPr/>
          <p:nvPr/>
        </p:nvCxnSpPr>
        <p:spPr>
          <a:xfrm>
            <a:off x="5257428" y="4078511"/>
            <a:ext cx="0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3">
            <a:extLst>
              <a:ext uri="{FF2B5EF4-FFF2-40B4-BE49-F238E27FC236}">
                <a16:creationId xmlns:a16="http://schemas.microsoft.com/office/drawing/2014/main" id="{EEBE84AA-05E9-4751-A5B4-413D721BB6F4}"/>
              </a:ext>
            </a:extLst>
          </p:cNvPr>
          <p:cNvSpPr txBox="1"/>
          <p:nvPr/>
        </p:nvSpPr>
        <p:spPr>
          <a:xfrm>
            <a:off x="4736728" y="4653186"/>
            <a:ext cx="1312863" cy="14779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latin typeface="Arial" charset="0"/>
                <a:cs typeface="Arial" charset="0"/>
              </a:rPr>
              <a:t>RAG1, </a:t>
            </a:r>
          </a:p>
          <a:p>
            <a:pPr>
              <a:defRPr/>
            </a:pPr>
            <a:r>
              <a:rPr lang="it-IT" dirty="0">
                <a:latin typeface="Arial" charset="0"/>
                <a:cs typeface="Arial" charset="0"/>
              </a:rPr>
              <a:t>RAG2</a:t>
            </a:r>
          </a:p>
          <a:p>
            <a:pPr>
              <a:defRPr/>
            </a:pPr>
            <a:r>
              <a:rPr lang="it-IT" dirty="0" err="1">
                <a:latin typeface="Arial" charset="0"/>
                <a:cs typeface="Arial" charset="0"/>
              </a:rPr>
              <a:t>Artemis</a:t>
            </a:r>
            <a:endParaRPr lang="it-IT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it-IT" dirty="0" err="1">
                <a:latin typeface="Arial" charset="0"/>
                <a:cs typeface="Arial" charset="0"/>
              </a:rPr>
              <a:t>Cernunnos</a:t>
            </a:r>
            <a:endParaRPr lang="it-IT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it-IT" dirty="0">
                <a:latin typeface="Arial" charset="0"/>
                <a:cs typeface="Arial" charset="0"/>
              </a:rPr>
              <a:t>Lig-4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020FB26-4D5A-4960-8723-DD86274E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052736"/>
            <a:ext cx="6075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21EA49B3-68E5-4A9C-A712-CE728B6B7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678" y="1917924"/>
            <a:ext cx="18462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400"/>
              <a:t>CD3</a:t>
            </a:r>
          </a:p>
          <a:p>
            <a:pPr eaLnBrk="1" hangingPunct="1"/>
            <a:endParaRPr lang="it-IT" altLang="en-US" sz="2400"/>
          </a:p>
          <a:p>
            <a:pPr eaLnBrk="1" hangingPunct="1"/>
            <a:r>
              <a:rPr lang="it-IT" altLang="en-US" sz="2400"/>
              <a:t>CD19</a:t>
            </a:r>
          </a:p>
          <a:p>
            <a:pPr eaLnBrk="1" hangingPunct="1"/>
            <a:endParaRPr lang="it-IT" altLang="en-US" sz="2400"/>
          </a:p>
          <a:p>
            <a:pPr eaLnBrk="1" hangingPunct="1"/>
            <a:r>
              <a:rPr lang="it-IT" altLang="en-US" sz="2400"/>
              <a:t>CD16/CD56</a:t>
            </a:r>
          </a:p>
        </p:txBody>
      </p:sp>
      <p:cxnSp>
        <p:nvCxnSpPr>
          <p:cNvPr id="13" name="Connettore 1 3">
            <a:extLst>
              <a:ext uri="{FF2B5EF4-FFF2-40B4-BE49-F238E27FC236}">
                <a16:creationId xmlns:a16="http://schemas.microsoft.com/office/drawing/2014/main" id="{9B5C108D-2BCD-4110-BBD4-9B893DAACEAA}"/>
              </a:ext>
            </a:extLst>
          </p:cNvPr>
          <p:cNvCxnSpPr>
            <a:cxnSpLocks/>
          </p:cNvCxnSpPr>
          <p:nvPr/>
        </p:nvCxnSpPr>
        <p:spPr>
          <a:xfrm>
            <a:off x="191344" y="620688"/>
            <a:ext cx="9649072" cy="10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7FCF366B-D83A-4EC8-931B-BD157810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0456" y="40364"/>
            <a:ext cx="1453369" cy="149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EEC01-3F42-4212-A6AE-D620DB35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727018"/>
            <a:ext cx="9301579" cy="588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006D3-F554-4A6B-A881-621DBF48C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276872"/>
            <a:ext cx="4584792" cy="34997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310481-6070-42D6-9987-A6E27C4378A6}"/>
              </a:ext>
            </a:extLst>
          </p:cNvPr>
          <p:cNvSpPr txBox="1"/>
          <p:nvPr/>
        </p:nvSpPr>
        <p:spPr>
          <a:xfrm>
            <a:off x="119336" y="121303"/>
            <a:ext cx="1101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Fagocitosi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presentazione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dell’antigene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uccisione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microrganismi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Connettore 1 8">
            <a:extLst>
              <a:ext uri="{FF2B5EF4-FFF2-40B4-BE49-F238E27FC236}">
                <a16:creationId xmlns:a16="http://schemas.microsoft.com/office/drawing/2014/main" id="{4C26E11C-6006-47AC-BBBD-7B59BB24644A}"/>
              </a:ext>
            </a:extLst>
          </p:cNvPr>
          <p:cNvCxnSpPr>
            <a:cxnSpLocks/>
          </p:cNvCxnSpPr>
          <p:nvPr/>
        </p:nvCxnSpPr>
        <p:spPr>
          <a:xfrm>
            <a:off x="191344" y="656112"/>
            <a:ext cx="9937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F190596-7E1B-4307-9EF5-15497B83F1BC}"/>
              </a:ext>
            </a:extLst>
          </p:cNvPr>
          <p:cNvSpPr txBox="1"/>
          <p:nvPr/>
        </p:nvSpPr>
        <p:spPr>
          <a:xfrm>
            <a:off x="6672064" y="2996952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Difesa</a:t>
            </a:r>
            <a:r>
              <a:rPr lang="en-US" sz="2800" dirty="0"/>
              <a:t> di prima </a:t>
            </a:r>
            <a:r>
              <a:rPr lang="en-US" sz="2800" dirty="0" err="1"/>
              <a:t>linea</a:t>
            </a:r>
            <a:r>
              <a:rPr lang="en-US" sz="2800" dirty="0"/>
              <a:t> </a:t>
            </a:r>
            <a:r>
              <a:rPr lang="en-US" sz="2800" dirty="0" err="1"/>
              <a:t>contro</a:t>
            </a:r>
            <a:r>
              <a:rPr lang="en-US" sz="2800" dirty="0"/>
              <a:t> </a:t>
            </a:r>
            <a:r>
              <a:rPr lang="en-US" sz="2800" dirty="0" err="1"/>
              <a:t>batteri</a:t>
            </a:r>
            <a:r>
              <a:rPr lang="en-US" sz="2800" dirty="0"/>
              <a:t> e </a:t>
            </a:r>
            <a:r>
              <a:rPr lang="en-US" sz="2800" dirty="0" err="1"/>
              <a:t>funghi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Omeostasi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tessuti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8132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159029-BDAC-4CB0-9ED0-3CC9B1660E10}"/>
              </a:ext>
            </a:extLst>
          </p:cNvPr>
          <p:cNvSpPr txBox="1"/>
          <p:nvPr/>
        </p:nvSpPr>
        <p:spPr>
          <a:xfrm>
            <a:off x="335360" y="332656"/>
            <a:ext cx="144016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SP 15 gg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8F2FEE-7F90-4F9F-8993-82D874923182}"/>
              </a:ext>
            </a:extLst>
          </p:cNvPr>
          <p:cNvSpPr txBox="1"/>
          <p:nvPr/>
        </p:nvSpPr>
        <p:spPr>
          <a:xfrm>
            <a:off x="551384" y="1268760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Richiamato</a:t>
            </a:r>
            <a:r>
              <a:rPr lang="en-US" sz="2400" dirty="0"/>
              <a:t> per screening </a:t>
            </a:r>
            <a:r>
              <a:rPr lang="en-US" sz="2400" dirty="0" err="1"/>
              <a:t>neonatale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Rilevato</a:t>
            </a:r>
            <a:r>
              <a:rPr lang="en-US" sz="2400" dirty="0"/>
              <a:t> </a:t>
            </a:r>
            <a:r>
              <a:rPr lang="en-US" sz="2400" dirty="0" err="1"/>
              <a:t>aumento</a:t>
            </a:r>
            <a:r>
              <a:rPr lang="en-US" sz="2400" dirty="0"/>
              <a:t> di </a:t>
            </a:r>
            <a:r>
              <a:rPr lang="en-US" sz="2400" dirty="0" err="1"/>
              <a:t>deossi-Adenosina</a:t>
            </a:r>
            <a:r>
              <a:rPr lang="en-US" sz="2400" dirty="0"/>
              <a:t> </a:t>
            </a:r>
            <a:r>
              <a:rPr lang="en-US" sz="2400" dirty="0" err="1"/>
              <a:t>nello</a:t>
            </a:r>
            <a:r>
              <a:rPr lang="en-US" sz="2400" dirty="0"/>
              <a:t> spot di </a:t>
            </a:r>
            <a:r>
              <a:rPr lang="en-US" sz="2400" dirty="0" err="1"/>
              <a:t>sangue</a:t>
            </a:r>
            <a:endParaRPr lang="en-US" sz="2400" dirty="0"/>
          </a:p>
        </p:txBody>
      </p:sp>
      <p:pic>
        <p:nvPicPr>
          <p:cNvPr id="1026" name="Picture 2" descr="Congenital Cytomegalovirus Infection Diagnosed Via Dried Blood Spots -  molecular-diagnostics - mobile.Labmedica.com">
            <a:extLst>
              <a:ext uri="{FF2B5EF4-FFF2-40B4-BE49-F238E27FC236}">
                <a16:creationId xmlns:a16="http://schemas.microsoft.com/office/drawing/2014/main" id="{66E5675F-6250-4956-9CB4-3A94FDC2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10" y="1124744"/>
            <a:ext cx="4896544" cy="324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83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AC61A9-B408-43F5-AC29-36B63468365D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SOTTOPOPOLAZIONI BASE ED RTE NELLA SCID T- B-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86886B-BAB4-4A42-B4ED-1B982952E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2" r="32283" b="42963"/>
          <a:stretch/>
        </p:blipFill>
        <p:spPr>
          <a:xfrm>
            <a:off x="152532" y="550546"/>
            <a:ext cx="3228366" cy="270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028435-FA6B-4712-8D01-25AB8D166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1" r="32283" b="42963"/>
          <a:stretch/>
        </p:blipFill>
        <p:spPr>
          <a:xfrm>
            <a:off x="4194608" y="550546"/>
            <a:ext cx="3228366" cy="270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715CEF2-49F2-4EE7-A1AB-E3EE23668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72" r="40514" b="30734"/>
          <a:stretch/>
        </p:blipFill>
        <p:spPr>
          <a:xfrm>
            <a:off x="7997395" y="479048"/>
            <a:ext cx="3283050" cy="270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4A216A4-7CB7-4453-B785-BBBEF50E2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98" r="39902" b="30508"/>
          <a:stretch/>
        </p:blipFill>
        <p:spPr>
          <a:xfrm>
            <a:off x="152532" y="3561378"/>
            <a:ext cx="3283050" cy="27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F1A003E-D067-4DD2-A848-51F3E2AAE2E7}"/>
              </a:ext>
            </a:extLst>
          </p:cNvPr>
          <p:cNvSpPr txBox="1"/>
          <p:nvPr/>
        </p:nvSpPr>
        <p:spPr>
          <a:xfrm>
            <a:off x="3909059" y="3890992"/>
            <a:ext cx="799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Colorazione di superficie</a:t>
            </a:r>
          </a:p>
          <a:p>
            <a:r>
              <a:rPr lang="it-IT" sz="2400" dirty="0"/>
              <a:t>Pannello: a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CD3, aCD45, aCD16, aCD56, aCD31, aCD8, aCD45RA, aCD4, aCD19</a:t>
            </a:r>
            <a:endParaRPr lang="it-IT" sz="2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C3D68D4-D6EC-4DF6-B8A5-94E2A8CE9A3B}"/>
              </a:ext>
            </a:extLst>
          </p:cNvPr>
          <p:cNvSpPr txBox="1"/>
          <p:nvPr/>
        </p:nvSpPr>
        <p:spPr>
          <a:xfrm>
            <a:off x="1058258" y="3165688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D056793-E672-4519-AC6F-C82AAB211E39}"/>
              </a:ext>
            </a:extLst>
          </p:cNvPr>
          <p:cNvSpPr txBox="1"/>
          <p:nvPr/>
        </p:nvSpPr>
        <p:spPr>
          <a:xfrm>
            <a:off x="5064642" y="3165688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7D9B6F1-6B0E-47CC-85EE-DCD1D1B4616F}"/>
              </a:ext>
            </a:extLst>
          </p:cNvPr>
          <p:cNvSpPr txBox="1"/>
          <p:nvPr/>
        </p:nvSpPr>
        <p:spPr>
          <a:xfrm>
            <a:off x="8624458" y="3065880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478D579-38DF-47A0-B6A4-B898F44543A0}"/>
              </a:ext>
            </a:extLst>
          </p:cNvPr>
          <p:cNvSpPr txBox="1"/>
          <p:nvPr/>
        </p:nvSpPr>
        <p:spPr>
          <a:xfrm>
            <a:off x="382511" y="6231642"/>
            <a:ext cx="307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 CD4+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5A4A1CE-EA13-4694-9E40-6D2A23961297}"/>
              </a:ext>
            </a:extLst>
          </p:cNvPr>
          <p:cNvSpPr txBox="1"/>
          <p:nvPr/>
        </p:nvSpPr>
        <p:spPr>
          <a:xfrm>
            <a:off x="1058258" y="3166010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B6630B9-82CC-4667-B561-D34FD4412DA9}"/>
              </a:ext>
            </a:extLst>
          </p:cNvPr>
          <p:cNvSpPr txBox="1"/>
          <p:nvPr/>
        </p:nvSpPr>
        <p:spPr>
          <a:xfrm>
            <a:off x="5064642" y="3166010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810E5B-A469-49E6-A7BC-BF3410957BAD}"/>
              </a:ext>
            </a:extLst>
          </p:cNvPr>
          <p:cNvSpPr txBox="1"/>
          <p:nvPr/>
        </p:nvSpPr>
        <p:spPr>
          <a:xfrm>
            <a:off x="8624458" y="3066202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</a:t>
            </a:r>
          </a:p>
        </p:txBody>
      </p:sp>
    </p:spTree>
    <p:extLst>
      <p:ext uri="{BB962C8B-B14F-4D97-AF65-F5344CB8AC3E}">
        <p14:creationId xmlns:p14="http://schemas.microsoft.com/office/powerpoint/2010/main" val="942477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562" y="1196752"/>
            <a:ext cx="308683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s://winnower-production.s3.amazonaws.com/papers/2568/v1/sources/109dc94c-7ce6-4217-b373-a1f07b3065c2-TRE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8" y="1124744"/>
            <a:ext cx="3270750" cy="256677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3650" y="0"/>
            <a:ext cx="17843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775521" y="44624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TREC e RTE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1703512" y="1196752"/>
            <a:ext cx="712879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8429" y="3789040"/>
            <a:ext cx="2043315" cy="261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5694" y="3866804"/>
            <a:ext cx="1937288" cy="244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uppo 7"/>
          <p:cNvGrpSpPr/>
          <p:nvPr/>
        </p:nvGrpSpPr>
        <p:grpSpPr>
          <a:xfrm>
            <a:off x="6528048" y="3789040"/>
            <a:ext cx="3744416" cy="2880320"/>
            <a:chOff x="4572000" y="3496262"/>
            <a:chExt cx="4407024" cy="3034838"/>
          </a:xfrm>
        </p:grpSpPr>
        <p:pic>
          <p:nvPicPr>
            <p:cNvPr id="17" name="Picture 5" descr="http://jem.rupress.org/content/195/6/789/F5.larg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3496262"/>
              <a:ext cx="4407024" cy="3034838"/>
            </a:xfrm>
            <a:prstGeom prst="rect">
              <a:avLst/>
            </a:prstGeom>
            <a:noFill/>
          </p:spPr>
        </p:pic>
        <p:sp>
          <p:nvSpPr>
            <p:cNvPr id="18" name="CasellaDiTesto 17"/>
            <p:cNvSpPr txBox="1"/>
            <p:nvPr/>
          </p:nvSpPr>
          <p:spPr>
            <a:xfrm>
              <a:off x="5940152" y="3573016"/>
              <a:ext cx="865982" cy="551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/>
                <a:t>RTE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19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DA73C8-D55F-4093-9821-E4BC55B69671}"/>
              </a:ext>
            </a:extLst>
          </p:cNvPr>
          <p:cNvSpPr txBox="1"/>
          <p:nvPr/>
        </p:nvSpPr>
        <p:spPr>
          <a:xfrm>
            <a:off x="335360" y="548680"/>
            <a:ext cx="10009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Protezione</a:t>
            </a:r>
            <a:r>
              <a:rPr lang="en-US" sz="2400" dirty="0"/>
              <a:t> </a:t>
            </a:r>
            <a:r>
              <a:rPr lang="en-US" sz="2400" dirty="0" err="1"/>
              <a:t>fino</a:t>
            </a:r>
            <a:r>
              <a:rPr lang="en-US" sz="2400" dirty="0"/>
              <a:t> al </a:t>
            </a:r>
            <a:r>
              <a:rPr lang="en-US" sz="2400" dirty="0" err="1"/>
              <a:t>trapianto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Profilassi</a:t>
            </a:r>
            <a:r>
              <a:rPr lang="en-US" sz="2400" dirty="0"/>
              <a:t> </a:t>
            </a:r>
            <a:r>
              <a:rPr lang="en-US" sz="2400" dirty="0" err="1"/>
              <a:t>antibiotica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Profilassi</a:t>
            </a:r>
            <a:r>
              <a:rPr lang="en-US" sz="2400" dirty="0"/>
              <a:t> </a:t>
            </a:r>
            <a:r>
              <a:rPr lang="en-US" sz="2400" dirty="0" err="1"/>
              <a:t>antivirale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Nutrizione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Trapianto</a:t>
            </a:r>
            <a:r>
              <a:rPr lang="en-US" sz="2400" dirty="0"/>
              <a:t> di cellule </a:t>
            </a:r>
            <a:r>
              <a:rPr lang="en-US" sz="2400" dirty="0" err="1"/>
              <a:t>staminali</a:t>
            </a:r>
            <a:r>
              <a:rPr lang="en-US" sz="2400" dirty="0"/>
              <a:t> </a:t>
            </a:r>
            <a:r>
              <a:rPr lang="en-US" sz="2400" dirty="0" err="1"/>
              <a:t>emopoietiche</a:t>
            </a:r>
            <a:r>
              <a:rPr lang="en-US" sz="2400" dirty="0"/>
              <a:t> o </a:t>
            </a:r>
            <a:r>
              <a:rPr lang="en-US" sz="2400" dirty="0" err="1"/>
              <a:t>terapia</a:t>
            </a:r>
            <a:r>
              <a:rPr lang="en-US" sz="2400" dirty="0"/>
              <a:t> </a:t>
            </a:r>
            <a:r>
              <a:rPr lang="en-US" sz="2400" dirty="0" err="1"/>
              <a:t>genica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5F78E-3024-4EA2-BCFB-82BC2076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068960"/>
            <a:ext cx="5616624" cy="3070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2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E3692A-5C30-427A-AA00-226C0B343FCE}"/>
              </a:ext>
            </a:extLst>
          </p:cNvPr>
          <p:cNvSpPr txBox="1"/>
          <p:nvPr/>
        </p:nvSpPr>
        <p:spPr>
          <a:xfrm>
            <a:off x="407368" y="332656"/>
            <a:ext cx="194421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TN, m, 8 </a:t>
            </a:r>
            <a:r>
              <a:rPr lang="en-US" sz="2400" b="1" dirty="0" err="1"/>
              <a:t>mesi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132BB-6DA9-447D-B3DA-2BF8FB60086C}"/>
              </a:ext>
            </a:extLst>
          </p:cNvPr>
          <p:cNvSpPr txBox="1"/>
          <p:nvPr/>
        </p:nvSpPr>
        <p:spPr>
          <a:xfrm>
            <a:off x="839416" y="1052736"/>
            <a:ext cx="10513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7 </a:t>
            </a:r>
            <a:r>
              <a:rPr lang="en-US" sz="2400" dirty="0" err="1"/>
              <a:t>mesi</a:t>
            </a:r>
            <a:r>
              <a:rPr lang="en-US" sz="2400" dirty="0"/>
              <a:t>	</a:t>
            </a:r>
            <a:r>
              <a:rPr lang="en-US" sz="2400" dirty="0" err="1"/>
              <a:t>Scarsa</a:t>
            </a:r>
            <a:r>
              <a:rPr lang="en-US" sz="2400" dirty="0"/>
              <a:t> </a:t>
            </a:r>
            <a:r>
              <a:rPr lang="en-US" sz="2400" dirty="0" err="1"/>
              <a:t>crescita</a:t>
            </a:r>
            <a:r>
              <a:rPr lang="en-US" sz="2400" dirty="0"/>
              <a:t>, </a:t>
            </a:r>
            <a:r>
              <a:rPr lang="en-US" sz="2400" dirty="0" err="1"/>
              <a:t>alvo</a:t>
            </a:r>
            <a:r>
              <a:rPr lang="en-US" sz="2400" dirty="0"/>
              <a:t> </a:t>
            </a:r>
            <a:r>
              <a:rPr lang="en-US" sz="2400" dirty="0" err="1"/>
              <a:t>tendenzialmente</a:t>
            </a:r>
            <a:r>
              <a:rPr lang="en-US" sz="2400" dirty="0"/>
              <a:t> </a:t>
            </a:r>
            <a:r>
              <a:rPr lang="en-US" sz="2400" dirty="0" err="1"/>
              <a:t>diarroico</a:t>
            </a:r>
            <a:r>
              <a:rPr lang="en-US" sz="2400" dirty="0"/>
              <a:t>. 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Ecografia</a:t>
            </a:r>
            <a:r>
              <a:rPr lang="en-US" sz="2400" dirty="0"/>
              <a:t> </a:t>
            </a:r>
            <a:r>
              <a:rPr lang="en-US" sz="2400" dirty="0" err="1"/>
              <a:t>addome</a:t>
            </a:r>
            <a:r>
              <a:rPr lang="en-US" sz="2400" dirty="0"/>
              <a:t>: </a:t>
            </a:r>
            <a:r>
              <a:rPr lang="en-US" sz="2400" dirty="0" err="1"/>
              <a:t>moderata</a:t>
            </a:r>
            <a:r>
              <a:rPr lang="en-US" sz="2400" dirty="0"/>
              <a:t> </a:t>
            </a:r>
          </a:p>
          <a:p>
            <a:r>
              <a:rPr lang="en-US" sz="2400" i="1" dirty="0"/>
              <a:t>	Peso</a:t>
            </a:r>
            <a:r>
              <a:rPr lang="en-US" sz="2400" dirty="0"/>
              <a:t>:7030 gr (&lt; 3° pc), </a:t>
            </a:r>
            <a:r>
              <a:rPr lang="en-US" sz="2400" i="1" dirty="0"/>
              <a:t>Altezza</a:t>
            </a:r>
            <a:r>
              <a:rPr lang="en-US" sz="2400" dirty="0"/>
              <a:t>:68.5 cm (10° pc)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 err="1"/>
              <a:t>Emocromo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norma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/>
              <a:t>Neutrofili</a:t>
            </a:r>
            <a:r>
              <a:rPr lang="en-US" sz="2400" dirty="0"/>
              <a:t> 7100/</a:t>
            </a:r>
            <a:r>
              <a:rPr lang="en-US" sz="2400" dirty="0" err="1"/>
              <a:t>mcL</a:t>
            </a:r>
            <a:r>
              <a:rPr lang="en-US" sz="2400" dirty="0"/>
              <a:t>, </a:t>
            </a:r>
            <a:r>
              <a:rPr lang="en-US" sz="2400" dirty="0" err="1"/>
              <a:t>Linfociti</a:t>
            </a:r>
            <a:r>
              <a:rPr lang="en-US" sz="2400" dirty="0"/>
              <a:t> 5800/</a:t>
            </a:r>
            <a:r>
              <a:rPr lang="en-US" sz="2400" dirty="0" err="1"/>
              <a:t>mcL</a:t>
            </a:r>
            <a:r>
              <a:rPr lang="en-US" sz="2400" dirty="0"/>
              <a:t>, PLT 285000/</a:t>
            </a:r>
            <a:r>
              <a:rPr lang="en-US" sz="2400" dirty="0" err="1"/>
              <a:t>mcL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Celicahia</a:t>
            </a:r>
            <a:r>
              <a:rPr lang="en-US" sz="2400" dirty="0"/>
              <a:t>?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Anticorpi</a:t>
            </a:r>
            <a:r>
              <a:rPr lang="en-US" sz="2400" dirty="0"/>
              <a:t> anti </a:t>
            </a:r>
            <a:r>
              <a:rPr lang="en-US" sz="2400" dirty="0" err="1"/>
              <a:t>transglutaminasi</a:t>
            </a:r>
            <a:r>
              <a:rPr lang="en-US" sz="2400" dirty="0"/>
              <a:t> </a:t>
            </a:r>
            <a:r>
              <a:rPr lang="en-US" sz="2400" dirty="0" err="1"/>
              <a:t>tessutale</a:t>
            </a:r>
            <a:r>
              <a:rPr lang="en-US" sz="2400" dirty="0"/>
              <a:t>: </a:t>
            </a:r>
            <a:r>
              <a:rPr lang="en-US" sz="2400" dirty="0" err="1"/>
              <a:t>negativi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D6087-8A2F-4C46-9374-8DC6D80B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4437112"/>
            <a:ext cx="9696400" cy="831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6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595AA1-8199-448B-9E97-97F61B649C10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SOTTOPOPOLAZIONI BASE ED RTE NELLA SCID T- NK-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9809C8-41A2-4E87-8217-2829F775C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2" b="41860"/>
          <a:stretch/>
        </p:blipFill>
        <p:spPr>
          <a:xfrm>
            <a:off x="4336283" y="610228"/>
            <a:ext cx="3133683" cy="270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75F4875-1E63-46DF-A9E8-3902BB40A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96" b="39535"/>
          <a:stretch/>
        </p:blipFill>
        <p:spPr>
          <a:xfrm>
            <a:off x="324167" y="610228"/>
            <a:ext cx="3109039" cy="270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D26BDAA-33FB-4A6F-9927-E57901F04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1" b="30233"/>
          <a:stretch/>
        </p:blipFill>
        <p:spPr>
          <a:xfrm>
            <a:off x="8373043" y="610228"/>
            <a:ext cx="3085538" cy="270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211000-5578-4B24-B2A8-2D95FE70C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06" b="30388"/>
          <a:stretch/>
        </p:blipFill>
        <p:spPr>
          <a:xfrm>
            <a:off x="324167" y="3698852"/>
            <a:ext cx="3085538" cy="2700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3AAF34-57E1-4012-9D95-387BC6E8FBBB}"/>
              </a:ext>
            </a:extLst>
          </p:cNvPr>
          <p:cNvSpPr txBox="1"/>
          <p:nvPr/>
        </p:nvSpPr>
        <p:spPr>
          <a:xfrm>
            <a:off x="3868428" y="3890992"/>
            <a:ext cx="7999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Colorazione di superficie</a:t>
            </a:r>
          </a:p>
          <a:p>
            <a:r>
              <a:rPr lang="it-IT" sz="2400" dirty="0"/>
              <a:t>Pannello base: a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CD3, aCD45, aCD16, aCD56, aCD8, aCD4, aCD19</a:t>
            </a:r>
          </a:p>
          <a:p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Pannello RTE : aCD3, aCD45, aCD4, aCD45RA, aCD31</a:t>
            </a:r>
            <a:endParaRPr lang="it-IT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80E1C9-D016-4E1C-9AD5-A386A06A2F17}"/>
              </a:ext>
            </a:extLst>
          </p:cNvPr>
          <p:cNvSpPr txBox="1"/>
          <p:nvPr/>
        </p:nvSpPr>
        <p:spPr>
          <a:xfrm>
            <a:off x="582898" y="6310263"/>
            <a:ext cx="307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 CD4+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2139C6-75E9-4C65-9FDF-F9DE5E5E9460}"/>
              </a:ext>
            </a:extLst>
          </p:cNvPr>
          <p:cNvSpPr txBox="1"/>
          <p:nvPr/>
        </p:nvSpPr>
        <p:spPr>
          <a:xfrm>
            <a:off x="1122056" y="3187276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4CACC1-A817-40A3-9348-1D76979A262F}"/>
              </a:ext>
            </a:extLst>
          </p:cNvPr>
          <p:cNvSpPr txBox="1"/>
          <p:nvPr/>
        </p:nvSpPr>
        <p:spPr>
          <a:xfrm>
            <a:off x="5212097" y="3187276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23BD78-169A-4B2B-AD42-F4AE70B449DD}"/>
              </a:ext>
            </a:extLst>
          </p:cNvPr>
          <p:cNvSpPr txBox="1"/>
          <p:nvPr/>
        </p:nvSpPr>
        <p:spPr>
          <a:xfrm>
            <a:off x="8962346" y="3110449"/>
            <a:ext cx="25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</a:t>
            </a:r>
          </a:p>
        </p:txBody>
      </p:sp>
    </p:spTree>
    <p:extLst>
      <p:ext uri="{BB962C8B-B14F-4D97-AF65-F5344CB8AC3E}">
        <p14:creationId xmlns:p14="http://schemas.microsoft.com/office/powerpoint/2010/main" val="146841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01667F53-3024-45E5-9D8A-C92E91E1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6764"/>
            <a:ext cx="82296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3">
            <a:extLst>
              <a:ext uri="{FF2B5EF4-FFF2-40B4-BE49-F238E27FC236}">
                <a16:creationId xmlns:a16="http://schemas.microsoft.com/office/drawing/2014/main" id="{00E442FE-8FCA-43D6-A5EE-69F3D7499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"/>
            <a:ext cx="4482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 b="1"/>
              <a:t>L’emocromo e le sottopopolazioni</a:t>
            </a: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21264DCB-D8E4-4697-AC5D-A64AB512B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4" y="6521450"/>
            <a:ext cx="60634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/>
              <a:t>Comans-Bitter WM et al. JPeds March 1997 • Volume 130 • Number 3 </a:t>
            </a:r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D4CB8D69-0B9A-4CF8-B030-D4AE1E413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692151"/>
            <a:ext cx="647700" cy="5616575"/>
          </a:xfrm>
          <a:prstGeom prst="rect">
            <a:avLst/>
          </a:prstGeom>
          <a:solidFill>
            <a:srgbClr val="FFFF00">
              <a:alpha val="35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994D9-760E-44A7-8B61-A82684FE6438}"/>
              </a:ext>
            </a:extLst>
          </p:cNvPr>
          <p:cNvSpPr txBox="1"/>
          <p:nvPr/>
        </p:nvSpPr>
        <p:spPr>
          <a:xfrm>
            <a:off x="7608168" y="1340768"/>
            <a:ext cx="38884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ATTIVAZIONE E MATURAZIONE DEI LINFOCITI B</a:t>
            </a:r>
          </a:p>
          <a:p>
            <a:endParaRPr lang="en-US" sz="2400" dirty="0"/>
          </a:p>
          <a:p>
            <a:r>
              <a:rPr lang="en-US" sz="2400" dirty="0"/>
              <a:t>E LORO DIFETTI</a:t>
            </a:r>
          </a:p>
          <a:p>
            <a:endParaRPr lang="en-US" sz="2400" dirty="0"/>
          </a:p>
          <a:p>
            <a:r>
              <a:rPr lang="en-US" sz="2400" dirty="0"/>
              <a:t>ASSENZA/RIDUZIONE DI LINFOCITI B</a:t>
            </a:r>
          </a:p>
          <a:p>
            <a:endParaRPr lang="en-US" sz="2400" dirty="0"/>
          </a:p>
          <a:p>
            <a:r>
              <a:rPr lang="en-US" sz="2400" dirty="0"/>
              <a:t>LINFOCITI B PRESENTI MA MALFUNZIONANTI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Per </a:t>
            </a:r>
            <a:r>
              <a:rPr lang="en-US" sz="2400" dirty="0" err="1"/>
              <a:t>difetti</a:t>
            </a:r>
            <a:r>
              <a:rPr lang="en-US" sz="2400" dirty="0"/>
              <a:t> </a:t>
            </a:r>
            <a:r>
              <a:rPr lang="en-US" sz="2400" dirty="0" err="1"/>
              <a:t>intrinseci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Per </a:t>
            </a:r>
            <a:r>
              <a:rPr lang="en-US" sz="2400" dirty="0" err="1"/>
              <a:t>difetti</a:t>
            </a:r>
            <a:r>
              <a:rPr lang="en-US" sz="2400" dirty="0"/>
              <a:t> di </a:t>
            </a:r>
            <a:r>
              <a:rPr lang="en-US" sz="2400" dirty="0" err="1"/>
              <a:t>cooperazione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BCDCB-ACC8-4002-905D-39660F26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925765"/>
            <a:ext cx="6350700" cy="55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16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43672" y="424391"/>
            <a:ext cx="5263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Nata a 34 sett, IUGR.</a:t>
            </a:r>
          </a:p>
          <a:p>
            <a:r>
              <a:rPr lang="en-US" sz="2400" dirty="0"/>
              <a:t>Facies “</a:t>
            </a:r>
            <a:r>
              <a:rPr lang="en-US" sz="2400" dirty="0" err="1"/>
              <a:t>sindromica</a:t>
            </a:r>
            <a:r>
              <a:rPr lang="en-US" sz="2400" dirty="0"/>
              <a:t>”: esotropia, </a:t>
            </a:r>
            <a:r>
              <a:rPr lang="en-US" sz="2400" dirty="0" err="1"/>
              <a:t>astigmatismo</a:t>
            </a:r>
            <a:r>
              <a:rPr lang="en-US" sz="2400" dirty="0"/>
              <a:t>, </a:t>
            </a:r>
            <a:r>
              <a:rPr lang="en-US" sz="2400" dirty="0" err="1"/>
              <a:t>micrognazia</a:t>
            </a:r>
            <a:r>
              <a:rPr lang="en-US" sz="2400" dirty="0"/>
              <a:t> e </a:t>
            </a:r>
            <a:r>
              <a:rPr lang="en-US" sz="2400" dirty="0" err="1"/>
              <a:t>bozze</a:t>
            </a:r>
            <a:r>
              <a:rPr lang="en-US" sz="2400" dirty="0"/>
              <a:t> </a:t>
            </a:r>
            <a:r>
              <a:rPr lang="en-US" sz="2400" dirty="0" err="1"/>
              <a:t>frontali</a:t>
            </a:r>
            <a:r>
              <a:rPr lang="en-US" sz="2400" dirty="0"/>
              <a:t>, ma </a:t>
            </a:r>
            <a:r>
              <a:rPr lang="en-US" sz="2400" dirty="0" err="1"/>
              <a:t>normale</a:t>
            </a:r>
            <a:r>
              <a:rPr lang="en-US" sz="2400" dirty="0"/>
              <a:t> </a:t>
            </a:r>
            <a:r>
              <a:rPr lang="en-US" sz="2400" dirty="0" err="1"/>
              <a:t>cariotipo</a:t>
            </a:r>
            <a:r>
              <a:rPr lang="en-US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13D64-22D9-4A94-A954-F1DFF9D11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277" y="364157"/>
            <a:ext cx="1814309" cy="2390474"/>
          </a:xfrm>
          <a:prstGeom prst="rect">
            <a:avLst/>
          </a:prstGeom>
        </p:spPr>
      </p:pic>
      <p:pic>
        <p:nvPicPr>
          <p:cNvPr id="8" name="Immagine 4" descr="Screenshot - 18_11_2014 , 17_51_49.png">
            <a:extLst>
              <a:ext uri="{FF2B5EF4-FFF2-40B4-BE49-F238E27FC236}">
                <a16:creationId xmlns:a16="http://schemas.microsoft.com/office/drawing/2014/main" id="{EFFA55CF-5B73-4B8E-812F-66FFEB5D56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01939" y="3068960"/>
            <a:ext cx="2762327" cy="1864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DB217-3428-4280-8EC8-496FAB8429D0}"/>
              </a:ext>
            </a:extLst>
          </p:cNvPr>
          <p:cNvSpPr txBox="1"/>
          <p:nvPr/>
        </p:nvSpPr>
        <p:spPr>
          <a:xfrm>
            <a:off x="479376" y="476672"/>
            <a:ext cx="2376264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b="1" dirty="0" err="1"/>
              <a:t>Jastin</a:t>
            </a:r>
            <a:r>
              <a:rPr lang="en-US" sz="2400" b="1" dirty="0"/>
              <a:t>, f. 15 aa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EDA25A58-62A8-49CE-8BC9-52FC765F1D1B}"/>
              </a:ext>
            </a:extLst>
          </p:cNvPr>
          <p:cNvSpPr txBox="1"/>
          <p:nvPr/>
        </p:nvSpPr>
        <p:spPr>
          <a:xfrm>
            <a:off x="479376" y="2355355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 m: </a:t>
            </a:r>
            <a:r>
              <a:rPr lang="en-US" sz="2400" dirty="0" err="1"/>
              <a:t>Linfadenopatia</a:t>
            </a:r>
            <a:r>
              <a:rPr lang="en-US" sz="2400" dirty="0"/>
              <a:t> cervicale </a:t>
            </a:r>
            <a:r>
              <a:rPr lang="en-US" sz="2400" dirty="0" err="1"/>
              <a:t>persistente</a:t>
            </a:r>
            <a:endParaRPr lang="en-US" sz="2400" dirty="0"/>
          </a:p>
          <a:p>
            <a:r>
              <a:rPr lang="en-US" sz="2400" dirty="0"/>
              <a:t>8 m: </a:t>
            </a:r>
            <a:r>
              <a:rPr lang="en-US" sz="2400" dirty="0" err="1"/>
              <a:t>Infezione</a:t>
            </a:r>
            <a:r>
              <a:rPr lang="en-US" sz="2400" dirty="0"/>
              <a:t> respiratoria </a:t>
            </a:r>
            <a:r>
              <a:rPr lang="en-US" sz="2400" dirty="0" err="1"/>
              <a:t>protratta</a:t>
            </a:r>
            <a:endParaRPr lang="en-US" sz="2400" dirty="0"/>
          </a:p>
          <a:p>
            <a:r>
              <a:rPr lang="en-US" sz="2400" dirty="0"/>
              <a:t>10 m: </a:t>
            </a:r>
            <a:r>
              <a:rPr lang="en-US" sz="2400" dirty="0" err="1"/>
              <a:t>polmonite</a:t>
            </a:r>
            <a:r>
              <a:rPr lang="en-US" sz="2400" dirty="0"/>
              <a:t> con </a:t>
            </a:r>
            <a:r>
              <a:rPr lang="en-US" sz="2400" dirty="0" err="1"/>
              <a:t>lenta</a:t>
            </a:r>
            <a:r>
              <a:rPr lang="en-US" sz="2400" dirty="0"/>
              <a:t> </a:t>
            </a:r>
            <a:r>
              <a:rPr lang="en-US" sz="2400" dirty="0" err="1"/>
              <a:t>risposta</a:t>
            </a:r>
            <a:r>
              <a:rPr lang="en-US" sz="2400" dirty="0"/>
              <a:t> </a:t>
            </a:r>
            <a:r>
              <a:rPr lang="en-US" sz="2400" dirty="0" err="1"/>
              <a:t>all’amoxicillina</a:t>
            </a:r>
            <a:endParaRPr lang="en-US" sz="2400" dirty="0"/>
          </a:p>
        </p:txBody>
      </p:sp>
      <p:sp>
        <p:nvSpPr>
          <p:cNvPr id="9" name="CasellaDiTesto 2">
            <a:extLst>
              <a:ext uri="{FF2B5EF4-FFF2-40B4-BE49-F238E27FC236}">
                <a16:creationId xmlns:a16="http://schemas.microsoft.com/office/drawing/2014/main" id="{FD5F5491-B2D1-4104-BE39-07406A726996}"/>
              </a:ext>
            </a:extLst>
          </p:cNvPr>
          <p:cNvSpPr txBox="1"/>
          <p:nvPr/>
        </p:nvSpPr>
        <p:spPr>
          <a:xfrm>
            <a:off x="479376" y="3937314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IgG 10 mg/dl, IgA 0 mg/dl, </a:t>
            </a:r>
            <a:r>
              <a:rPr lang="en-US" sz="2400" dirty="0" err="1"/>
              <a:t>IgE</a:t>
            </a:r>
            <a:r>
              <a:rPr lang="en-US" sz="2400" dirty="0"/>
              <a:t> 0, IgM 444mg/dl </a:t>
            </a:r>
          </a:p>
          <a:p>
            <a:r>
              <a:rPr lang="en-US" sz="2400" dirty="0" err="1"/>
              <a:t>Assenza</a:t>
            </a:r>
            <a:r>
              <a:rPr lang="en-US" sz="2400" dirty="0"/>
              <a:t> di </a:t>
            </a:r>
            <a:r>
              <a:rPr lang="en-US" sz="2400" dirty="0" err="1"/>
              <a:t>risposta</a:t>
            </a:r>
            <a:r>
              <a:rPr lang="en-US" sz="2400" dirty="0"/>
              <a:t> anti-</a:t>
            </a:r>
            <a:r>
              <a:rPr lang="en-US" sz="2400" dirty="0" err="1"/>
              <a:t>vaccinale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DE8FB-AB29-4DD8-B72E-8E5AD3024BA4}"/>
              </a:ext>
            </a:extLst>
          </p:cNvPr>
          <p:cNvSpPr/>
          <p:nvPr/>
        </p:nvSpPr>
        <p:spPr>
          <a:xfrm>
            <a:off x="9759897" y="1312490"/>
            <a:ext cx="936104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5008E-FD72-457C-B300-19C4AEA741A3}"/>
              </a:ext>
            </a:extLst>
          </p:cNvPr>
          <p:cNvSpPr txBox="1"/>
          <p:nvPr/>
        </p:nvSpPr>
        <p:spPr>
          <a:xfrm>
            <a:off x="1847528" y="5164756"/>
            <a:ext cx="6491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Quadro di </a:t>
            </a:r>
            <a:r>
              <a:rPr lang="en-US" sz="2400" dirty="0" err="1"/>
              <a:t>immunodeficienza</a:t>
            </a:r>
            <a:r>
              <a:rPr lang="en-US" sz="2400" dirty="0"/>
              <a:t> </a:t>
            </a:r>
            <a:r>
              <a:rPr lang="en-US" sz="2400" dirty="0" err="1"/>
              <a:t>combinata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Immunoglobuline</a:t>
            </a:r>
            <a:r>
              <a:rPr lang="en-US" sz="2400" dirty="0"/>
              <a:t> </a:t>
            </a:r>
            <a:r>
              <a:rPr lang="en-US" sz="2400" dirty="0" err="1"/>
              <a:t>sostitutive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Cicli</a:t>
            </a:r>
            <a:r>
              <a:rPr lang="en-US" sz="2400" dirty="0"/>
              <a:t> di </a:t>
            </a:r>
            <a:r>
              <a:rPr lang="en-US" sz="2400" dirty="0" err="1"/>
              <a:t>antibiotici</a:t>
            </a:r>
            <a:r>
              <a:rPr lang="en-US" sz="2400" dirty="0"/>
              <a:t> e glucocorticoidi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CF40378D-F9EE-492E-BEF7-6F425BDB3A20}"/>
              </a:ext>
            </a:extLst>
          </p:cNvPr>
          <p:cNvSpPr txBox="1"/>
          <p:nvPr/>
        </p:nvSpPr>
        <p:spPr>
          <a:xfrm>
            <a:off x="479375" y="753986"/>
            <a:ext cx="707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aa: </a:t>
            </a:r>
            <a:r>
              <a:rPr lang="en-US" sz="2400" dirty="0" err="1"/>
              <a:t>exeresi</a:t>
            </a:r>
            <a:r>
              <a:rPr lang="en-US" sz="2400" dirty="0"/>
              <a:t> e </a:t>
            </a:r>
            <a:r>
              <a:rPr lang="en-US" sz="2400" dirty="0" err="1"/>
              <a:t>analisi</a:t>
            </a:r>
            <a:r>
              <a:rPr lang="en-US" sz="2400" dirty="0"/>
              <a:t> di un </a:t>
            </a:r>
            <a:r>
              <a:rPr lang="en-US" sz="2400" dirty="0" err="1"/>
              <a:t>linfonodo</a:t>
            </a:r>
            <a:r>
              <a:rPr lang="en-US" sz="2400" dirty="0"/>
              <a:t> cervicale di 4x3.5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24DF5-9391-4D93-BC08-7BDAD5D6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001" y="521310"/>
            <a:ext cx="3060340" cy="18002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728125-91E1-4365-AB86-2DC46D2320A9}"/>
              </a:ext>
            </a:extLst>
          </p:cNvPr>
          <p:cNvSpPr txBox="1"/>
          <p:nvPr/>
        </p:nvSpPr>
        <p:spPr>
          <a:xfrm>
            <a:off x="839416" y="1407984"/>
            <a:ext cx="606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Segregazione</a:t>
            </a:r>
            <a:r>
              <a:rPr lang="en-US" sz="2400" dirty="0"/>
              <a:t> di CD3+ e CD20+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DE38EC7C-4B8C-41D2-BD1A-19D4EA739BA3}"/>
              </a:ext>
            </a:extLst>
          </p:cNvPr>
          <p:cNvSpPr txBox="1"/>
          <p:nvPr/>
        </p:nvSpPr>
        <p:spPr>
          <a:xfrm>
            <a:off x="479375" y="2928496"/>
            <a:ext cx="5954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 aa: </a:t>
            </a:r>
            <a:r>
              <a:rPr lang="en-US" sz="2400" dirty="0" err="1"/>
              <a:t>polmoniti</a:t>
            </a:r>
            <a:r>
              <a:rPr lang="en-US" sz="2400" dirty="0"/>
              <a:t> </a:t>
            </a:r>
            <a:r>
              <a:rPr lang="en-US" sz="2400" dirty="0" err="1"/>
              <a:t>ricorrenti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/>
              <a:t>linfadenopatie</a:t>
            </a:r>
            <a:r>
              <a:rPr lang="en-US" sz="2400" dirty="0"/>
              <a:t> diffuse e </a:t>
            </a:r>
            <a:r>
              <a:rPr lang="en-US" sz="2400" dirty="0" err="1"/>
              <a:t>bronchiettasie</a:t>
            </a:r>
            <a:endParaRPr lang="en-US" sz="2400" dirty="0"/>
          </a:p>
        </p:txBody>
      </p:sp>
      <p:pic>
        <p:nvPicPr>
          <p:cNvPr id="7" name="Immagine 4" descr="Screenshot - 18_11_2014 , 18_08_36.png">
            <a:extLst>
              <a:ext uri="{FF2B5EF4-FFF2-40B4-BE49-F238E27FC236}">
                <a16:creationId xmlns:a16="http://schemas.microsoft.com/office/drawing/2014/main" id="{CEF39E20-44A3-4103-887A-7A50E8BD3A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4001" y="2494706"/>
            <a:ext cx="3060340" cy="2150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5FB60D-5813-48DB-B926-DBDDDD105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001" y="4818341"/>
            <a:ext cx="3060340" cy="1598118"/>
          </a:xfrm>
          <a:prstGeom prst="rect">
            <a:avLst/>
          </a:prstGeom>
        </p:spPr>
      </p:pic>
      <p:sp>
        <p:nvSpPr>
          <p:cNvPr id="13" name="CasellaDiTesto 3">
            <a:extLst>
              <a:ext uri="{FF2B5EF4-FFF2-40B4-BE49-F238E27FC236}">
                <a16:creationId xmlns:a16="http://schemas.microsoft.com/office/drawing/2014/main" id="{3FCA4106-6DE6-4C1D-B939-0A30838DE444}"/>
              </a:ext>
            </a:extLst>
          </p:cNvPr>
          <p:cNvSpPr txBox="1"/>
          <p:nvPr/>
        </p:nvSpPr>
        <p:spPr>
          <a:xfrm>
            <a:off x="568398" y="481834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 aa: </a:t>
            </a:r>
            <a:r>
              <a:rPr lang="en-US" sz="2400" dirty="0" err="1"/>
              <a:t>disfonia</a:t>
            </a:r>
            <a:r>
              <a:rPr lang="en-US" sz="2400" dirty="0"/>
              <a:t>, </a:t>
            </a:r>
            <a:r>
              <a:rPr lang="en-US" sz="2400" dirty="0" err="1"/>
              <a:t>otiti</a:t>
            </a:r>
            <a:r>
              <a:rPr lang="en-US" sz="2400" dirty="0"/>
              <a:t> </a:t>
            </a:r>
            <a:r>
              <a:rPr lang="en-US" sz="2400" dirty="0" err="1"/>
              <a:t>tricorrenti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/>
              <a:t>ipertrofia</a:t>
            </a:r>
            <a:r>
              <a:rPr lang="en-US" sz="2400" dirty="0"/>
              <a:t> tonsilla </a:t>
            </a:r>
            <a:r>
              <a:rPr lang="en-US" sz="2400" dirty="0" err="1"/>
              <a:t>linguale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79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17BA8-945E-4568-AA23-6B6F7DBA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532" y="3140968"/>
            <a:ext cx="3672408" cy="3371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7FEE5A-4A38-4D14-A6AC-2F87B77AB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76672"/>
            <a:ext cx="3321650" cy="3096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8C845-B17E-40AE-B9B5-1032189C3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3964578"/>
            <a:ext cx="4824536" cy="2560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73E81A-3112-455C-9037-F36D79E0E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303" y="932763"/>
            <a:ext cx="4250735" cy="1248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233BDB-379F-48CC-9216-7B17BBC71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213" y="2270898"/>
            <a:ext cx="4161825" cy="14775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756A29-A0FD-4BC0-AD28-440D04F18795}"/>
              </a:ext>
            </a:extLst>
          </p:cNvPr>
          <p:cNvSpPr txBox="1"/>
          <p:nvPr/>
        </p:nvSpPr>
        <p:spPr>
          <a:xfrm>
            <a:off x="2170302" y="3774231"/>
            <a:ext cx="171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FAGOCITOSI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030979-5F56-4A24-AE8C-C9E5E7888563}"/>
              </a:ext>
            </a:extLst>
          </p:cNvPr>
          <p:cNvSpPr txBox="1"/>
          <p:nvPr/>
        </p:nvSpPr>
        <p:spPr>
          <a:xfrm>
            <a:off x="5015880" y="381934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MIGRAZIONE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BB9E1-9E8E-46DF-8E72-06E0C18CE06E}"/>
              </a:ext>
            </a:extLst>
          </p:cNvPr>
          <p:cNvSpPr txBox="1"/>
          <p:nvPr/>
        </p:nvSpPr>
        <p:spPr>
          <a:xfrm>
            <a:off x="6528048" y="4941168"/>
            <a:ext cx="1929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OSSIDAZIONE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E LISI</a:t>
            </a:r>
          </a:p>
        </p:txBody>
      </p:sp>
    </p:spTree>
    <p:extLst>
      <p:ext uri="{BB962C8B-B14F-4D97-AF65-F5344CB8AC3E}">
        <p14:creationId xmlns:p14="http://schemas.microsoft.com/office/powerpoint/2010/main" val="2791465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99DC72-2BB6-4521-AD63-26F178E161B4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FENOTIPO LINFOCITI B E CD8 SENESCENTI NELLA APDS</a:t>
            </a:r>
          </a:p>
        </p:txBody>
      </p:sp>
      <p:pic>
        <p:nvPicPr>
          <p:cNvPr id="3" name="Picture 103">
            <a:extLst>
              <a:ext uri="{FF2B5EF4-FFF2-40B4-BE49-F238E27FC236}">
                <a16:creationId xmlns:a16="http://schemas.microsoft.com/office/drawing/2014/main" id="{21F24397-C690-4800-B02E-EFD03D37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0005" y="3959198"/>
            <a:ext cx="2828574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02">
            <a:extLst>
              <a:ext uri="{FF2B5EF4-FFF2-40B4-BE49-F238E27FC236}">
                <a16:creationId xmlns:a16="http://schemas.microsoft.com/office/drawing/2014/main" id="{359FDDDB-0237-4C4A-B3A7-C8348894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0005" y="1249999"/>
            <a:ext cx="2828574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C0F39C-0F8C-49B7-9258-10F9AB697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68" y="1218100"/>
            <a:ext cx="2826219" cy="2700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DC5C23-2B9E-4679-9D00-298C8F7B30CB}"/>
              </a:ext>
            </a:extLst>
          </p:cNvPr>
          <p:cNvSpPr txBox="1"/>
          <p:nvPr/>
        </p:nvSpPr>
        <p:spPr>
          <a:xfrm>
            <a:off x="6470097" y="1972620"/>
            <a:ext cx="5619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Colorazione di superficie</a:t>
            </a:r>
          </a:p>
          <a:p>
            <a:r>
              <a:rPr lang="it-IT" sz="2400" dirty="0"/>
              <a:t>Pannello B: a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CD21, aCD45, aCD38,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aIgD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aIgM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aIgG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aCD10, aCD27, aCD19</a:t>
            </a:r>
          </a:p>
          <a:p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Pannello senescenti: 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06C201-50AB-46C4-BE20-218B214951E5}"/>
              </a:ext>
            </a:extLst>
          </p:cNvPr>
          <p:cNvSpPr txBox="1"/>
          <p:nvPr/>
        </p:nvSpPr>
        <p:spPr>
          <a:xfrm>
            <a:off x="1077319" y="730058"/>
            <a:ext cx="2601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CD19+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E9FA6A-C2D8-4EAE-BFA4-7A33B5CBF465}"/>
              </a:ext>
            </a:extLst>
          </p:cNvPr>
          <p:cNvSpPr txBox="1"/>
          <p:nvPr/>
        </p:nvSpPr>
        <p:spPr>
          <a:xfrm>
            <a:off x="3739000" y="730058"/>
            <a:ext cx="307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 CD8+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7169600-AED0-42FA-8FE4-FF80851848F7}"/>
              </a:ext>
            </a:extLst>
          </p:cNvPr>
          <p:cNvSpPr txBox="1"/>
          <p:nvPr/>
        </p:nvSpPr>
        <p:spPr>
          <a:xfrm rot="16200000">
            <a:off x="-781900" y="1926864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CONTROLLO SANO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3E1454E-B935-40C3-96B2-E0801C7ACDB8}"/>
              </a:ext>
            </a:extLst>
          </p:cNvPr>
          <p:cNvSpPr txBox="1"/>
          <p:nvPr/>
        </p:nvSpPr>
        <p:spPr>
          <a:xfrm rot="16200000">
            <a:off x="-761457" y="4259079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PAZIENTE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3A7B6E-3258-4E0F-80B6-1F4AC5ACC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50" y="3774757"/>
            <a:ext cx="3025687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68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D3CBD3FE-B4E6-4F5A-B6D4-53EFAAA40330}"/>
              </a:ext>
            </a:extLst>
          </p:cNvPr>
          <p:cNvSpPr txBox="1"/>
          <p:nvPr/>
        </p:nvSpPr>
        <p:spPr>
          <a:xfrm>
            <a:off x="407368" y="404664"/>
            <a:ext cx="1051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 aa: </a:t>
            </a:r>
            <a:r>
              <a:rPr lang="en-US" sz="2400" dirty="0" err="1"/>
              <a:t>diagnosi</a:t>
            </a:r>
            <a:r>
              <a:rPr lang="en-US" sz="2400" dirty="0"/>
              <a:t> </a:t>
            </a:r>
            <a:r>
              <a:rPr lang="en-US" sz="2400" dirty="0" err="1"/>
              <a:t>genetica</a:t>
            </a:r>
            <a:r>
              <a:rPr lang="en-US" sz="2400" dirty="0"/>
              <a:t> di syndrome APDS2</a:t>
            </a:r>
          </a:p>
          <a:p>
            <a:r>
              <a:rPr lang="en-US" sz="2400" dirty="0"/>
              <a:t>	 c.1425+1 G-to-A in </a:t>
            </a:r>
            <a:r>
              <a:rPr lang="en-US" sz="2400" i="1" dirty="0"/>
              <a:t>PIK3R1</a:t>
            </a:r>
            <a:r>
              <a:rPr lang="en-US" sz="2400" dirty="0"/>
              <a:t> con skip </a:t>
            </a:r>
            <a:r>
              <a:rPr lang="en-US" sz="2400" dirty="0" err="1"/>
              <a:t>dell’esone</a:t>
            </a:r>
            <a:r>
              <a:rPr lang="en-US" sz="2400" dirty="0"/>
              <a:t> 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1E0953-9DD2-4B32-91FB-230524354C70}"/>
              </a:ext>
            </a:extLst>
          </p:cNvPr>
          <p:cNvGrpSpPr/>
          <p:nvPr/>
        </p:nvGrpSpPr>
        <p:grpSpPr>
          <a:xfrm>
            <a:off x="767408" y="1556792"/>
            <a:ext cx="8928992" cy="3888432"/>
            <a:chOff x="936820" y="438324"/>
            <a:chExt cx="9552070" cy="36294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FE470F-9303-4355-BA42-876886629C92}"/>
                </a:ext>
              </a:extLst>
            </p:cNvPr>
            <p:cNvGrpSpPr/>
            <p:nvPr/>
          </p:nvGrpSpPr>
          <p:grpSpPr>
            <a:xfrm>
              <a:off x="936820" y="438324"/>
              <a:ext cx="9552070" cy="3629436"/>
              <a:chOff x="936820" y="438324"/>
              <a:chExt cx="9552070" cy="362943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6668DF-D656-4C6D-ADF3-FCAE7614E5CD}"/>
                  </a:ext>
                </a:extLst>
              </p:cNvPr>
              <p:cNvGrpSpPr/>
              <p:nvPr/>
            </p:nvGrpSpPr>
            <p:grpSpPr>
              <a:xfrm>
                <a:off x="1631505" y="438324"/>
                <a:ext cx="8857385" cy="3629436"/>
                <a:chOff x="1631505" y="438324"/>
                <a:chExt cx="8857385" cy="3629436"/>
              </a:xfrm>
            </p:grpSpPr>
            <p:sp>
              <p:nvSpPr>
                <p:cNvPr id="8" name="CasellaDiTesto 1">
                  <a:extLst>
                    <a:ext uri="{FF2B5EF4-FFF2-40B4-BE49-F238E27FC236}">
                      <a16:creationId xmlns:a16="http://schemas.microsoft.com/office/drawing/2014/main" id="{7C655E86-B367-4611-9930-3D542CAD5EF4}"/>
                    </a:ext>
                  </a:extLst>
                </p:cNvPr>
                <p:cNvSpPr txBox="1"/>
                <p:nvPr/>
              </p:nvSpPr>
              <p:spPr>
                <a:xfrm>
                  <a:off x="3043974" y="2022500"/>
                  <a:ext cx="932392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rgbClr val="C00000"/>
                      </a:solidFill>
                    </a:rPr>
                    <a:t>PI3KCD</a:t>
                  </a:r>
                </a:p>
                <a:p>
                  <a:r>
                    <a:rPr lang="it-IT" sz="1350" b="1" dirty="0"/>
                    <a:t>p110</a:t>
                  </a:r>
                  <a:r>
                    <a:rPr lang="it-IT" sz="1350" b="1" dirty="0">
                      <a:latin typeface="Symbol" pitchFamily="18" charset="2"/>
                    </a:rPr>
                    <a:t>d</a:t>
                  </a:r>
                </a:p>
              </p:txBody>
            </p:sp>
            <p:grpSp>
              <p:nvGrpSpPr>
                <p:cNvPr id="9" name="Gruppo 8">
                  <a:extLst>
                    <a:ext uri="{FF2B5EF4-FFF2-40B4-BE49-F238E27FC236}">
                      <a16:creationId xmlns:a16="http://schemas.microsoft.com/office/drawing/2014/main" id="{A9123D90-4D54-4314-83CE-F7592AC8C46C}"/>
                    </a:ext>
                  </a:extLst>
                </p:cNvPr>
                <p:cNvGrpSpPr/>
                <p:nvPr/>
              </p:nvGrpSpPr>
              <p:grpSpPr>
                <a:xfrm rot="15486208">
                  <a:off x="2448640" y="2856026"/>
                  <a:ext cx="288032" cy="432048"/>
                  <a:chOff x="1619672" y="2060848"/>
                  <a:chExt cx="288032" cy="432048"/>
                </a:xfrm>
              </p:grpSpPr>
              <p:cxnSp>
                <p:nvCxnSpPr>
                  <p:cNvPr id="53" name="Connettore 1 5">
                    <a:extLst>
                      <a:ext uri="{FF2B5EF4-FFF2-40B4-BE49-F238E27FC236}">
                        <a16:creationId xmlns:a16="http://schemas.microsoft.com/office/drawing/2014/main" id="{6D39F44E-0AC8-4F74-AB0F-E058F8B37989}"/>
                      </a:ext>
                    </a:extLst>
                  </p:cNvPr>
                  <p:cNvCxnSpPr/>
                  <p:nvPr/>
                </p:nvCxnSpPr>
                <p:spPr>
                  <a:xfrm>
                    <a:off x="1763688" y="2060848"/>
                    <a:ext cx="0" cy="43204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ttore 1 7">
                    <a:extLst>
                      <a:ext uri="{FF2B5EF4-FFF2-40B4-BE49-F238E27FC236}">
                        <a16:creationId xmlns:a16="http://schemas.microsoft.com/office/drawing/2014/main" id="{A2CFBF2A-2299-450F-94C8-21AB95ABACBC}"/>
                      </a:ext>
                    </a:extLst>
                  </p:cNvPr>
                  <p:cNvCxnSpPr/>
                  <p:nvPr/>
                </p:nvCxnSpPr>
                <p:spPr>
                  <a:xfrm>
                    <a:off x="1619672" y="2492896"/>
                    <a:ext cx="28803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FD3C960A-CC31-42A6-B271-EBC92CBDE92F}"/>
                    </a:ext>
                  </a:extLst>
                </p:cNvPr>
                <p:cNvSpPr txBox="1"/>
                <p:nvPr/>
              </p:nvSpPr>
              <p:spPr>
                <a:xfrm>
                  <a:off x="1631505" y="3021319"/>
                  <a:ext cx="745675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rgbClr val="0070C0"/>
                      </a:solidFill>
                    </a:rPr>
                    <a:t>PTEN</a:t>
                  </a:r>
                </a:p>
              </p:txBody>
            </p:sp>
            <p:grpSp>
              <p:nvGrpSpPr>
                <p:cNvPr id="11" name="Gruppo 10">
                  <a:extLst>
                    <a:ext uri="{FF2B5EF4-FFF2-40B4-BE49-F238E27FC236}">
                      <a16:creationId xmlns:a16="http://schemas.microsoft.com/office/drawing/2014/main" id="{F10E4948-96E7-45FA-97D9-E55CFE5C4736}"/>
                    </a:ext>
                  </a:extLst>
                </p:cNvPr>
                <p:cNvGrpSpPr/>
                <p:nvPr/>
              </p:nvGrpSpPr>
              <p:grpSpPr>
                <a:xfrm>
                  <a:off x="3143672" y="1590451"/>
                  <a:ext cx="288032" cy="432048"/>
                  <a:chOff x="1619672" y="2060848"/>
                  <a:chExt cx="288032" cy="432048"/>
                </a:xfrm>
              </p:grpSpPr>
              <p:cxnSp>
                <p:nvCxnSpPr>
                  <p:cNvPr id="51" name="Connettore 1 11">
                    <a:extLst>
                      <a:ext uri="{FF2B5EF4-FFF2-40B4-BE49-F238E27FC236}">
                        <a16:creationId xmlns:a16="http://schemas.microsoft.com/office/drawing/2014/main" id="{7671154E-E75D-447A-AF24-F8DEBF0FD723}"/>
                      </a:ext>
                    </a:extLst>
                  </p:cNvPr>
                  <p:cNvCxnSpPr/>
                  <p:nvPr/>
                </p:nvCxnSpPr>
                <p:spPr>
                  <a:xfrm>
                    <a:off x="1763688" y="2060848"/>
                    <a:ext cx="0" cy="43204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nettore 1 12">
                    <a:extLst>
                      <a:ext uri="{FF2B5EF4-FFF2-40B4-BE49-F238E27FC236}">
                        <a16:creationId xmlns:a16="http://schemas.microsoft.com/office/drawing/2014/main" id="{473CEA0D-27D8-4BB9-8738-6B62D9F6C413}"/>
                      </a:ext>
                    </a:extLst>
                  </p:cNvPr>
                  <p:cNvCxnSpPr/>
                  <p:nvPr/>
                </p:nvCxnSpPr>
                <p:spPr>
                  <a:xfrm>
                    <a:off x="1619672" y="2492896"/>
                    <a:ext cx="28803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CasellaDiTesto 13">
                  <a:extLst>
                    <a:ext uri="{FF2B5EF4-FFF2-40B4-BE49-F238E27FC236}">
                      <a16:creationId xmlns:a16="http://schemas.microsoft.com/office/drawing/2014/main" id="{0E964B9D-E576-45E6-BA51-7DBD3D44508F}"/>
                    </a:ext>
                  </a:extLst>
                </p:cNvPr>
                <p:cNvSpPr txBox="1"/>
                <p:nvPr/>
              </p:nvSpPr>
              <p:spPr>
                <a:xfrm>
                  <a:off x="2480062" y="878635"/>
                  <a:ext cx="1618392" cy="553997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100" dirty="0" err="1"/>
                    <a:t>Leniolisib</a:t>
                  </a:r>
                  <a:endParaRPr lang="it-IT" sz="2100" dirty="0"/>
                </a:p>
              </p:txBody>
            </p:sp>
            <p:grpSp>
              <p:nvGrpSpPr>
                <p:cNvPr id="13" name="Gruppo 14">
                  <a:extLst>
                    <a:ext uri="{FF2B5EF4-FFF2-40B4-BE49-F238E27FC236}">
                      <a16:creationId xmlns:a16="http://schemas.microsoft.com/office/drawing/2014/main" id="{33660395-4F60-45E6-8233-E544B9A8C49B}"/>
                    </a:ext>
                  </a:extLst>
                </p:cNvPr>
                <p:cNvGrpSpPr/>
                <p:nvPr/>
              </p:nvGrpSpPr>
              <p:grpSpPr>
                <a:xfrm rot="10800000">
                  <a:off x="3143672" y="2661279"/>
                  <a:ext cx="288032" cy="432048"/>
                  <a:chOff x="1619672" y="2060848"/>
                  <a:chExt cx="288032" cy="432048"/>
                </a:xfrm>
              </p:grpSpPr>
              <p:cxnSp>
                <p:nvCxnSpPr>
                  <p:cNvPr id="49" name="Connettore 1 15">
                    <a:extLst>
                      <a:ext uri="{FF2B5EF4-FFF2-40B4-BE49-F238E27FC236}">
                        <a16:creationId xmlns:a16="http://schemas.microsoft.com/office/drawing/2014/main" id="{DAFDAC9C-B6B3-40AD-90BB-741D991191BB}"/>
                      </a:ext>
                    </a:extLst>
                  </p:cNvPr>
                  <p:cNvCxnSpPr/>
                  <p:nvPr/>
                </p:nvCxnSpPr>
                <p:spPr>
                  <a:xfrm>
                    <a:off x="1763688" y="2060848"/>
                    <a:ext cx="0" cy="43204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ttore 1 16">
                    <a:extLst>
                      <a:ext uri="{FF2B5EF4-FFF2-40B4-BE49-F238E27FC236}">
                        <a16:creationId xmlns:a16="http://schemas.microsoft.com/office/drawing/2014/main" id="{9CDEC73A-0E81-467C-BDC2-A54423238D55}"/>
                      </a:ext>
                    </a:extLst>
                  </p:cNvPr>
                  <p:cNvCxnSpPr/>
                  <p:nvPr/>
                </p:nvCxnSpPr>
                <p:spPr>
                  <a:xfrm>
                    <a:off x="1619672" y="2492896"/>
                    <a:ext cx="28803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CasellaDiTesto 17">
                  <a:extLst>
                    <a:ext uri="{FF2B5EF4-FFF2-40B4-BE49-F238E27FC236}">
                      <a16:creationId xmlns:a16="http://schemas.microsoft.com/office/drawing/2014/main" id="{6CBE4689-D55F-45EC-963D-5D0F6697FDB9}"/>
                    </a:ext>
                  </a:extLst>
                </p:cNvPr>
                <p:cNvSpPr txBox="1"/>
                <p:nvPr/>
              </p:nvSpPr>
              <p:spPr>
                <a:xfrm>
                  <a:off x="2744000" y="3030611"/>
                  <a:ext cx="1066960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1350" b="1" dirty="0"/>
                    <a:t>P85</a:t>
                  </a:r>
                  <a:r>
                    <a:rPr lang="it-IT" sz="1350" b="1" dirty="0">
                      <a:latin typeface="Symbol" pitchFamily="18" charset="2"/>
                    </a:rPr>
                    <a:t>a</a:t>
                  </a:r>
                </a:p>
                <a:p>
                  <a:pPr algn="ctr"/>
                  <a:r>
                    <a:rPr lang="it-IT" sz="1350" b="1" dirty="0"/>
                    <a:t>(</a:t>
                  </a:r>
                  <a:r>
                    <a:rPr lang="it-IT" sz="1350" b="1" dirty="0">
                      <a:solidFill>
                        <a:srgbClr val="C00000"/>
                      </a:solidFill>
                    </a:rPr>
                    <a:t>PIK3R1</a:t>
                  </a:r>
                  <a:r>
                    <a:rPr lang="it-IT" sz="1350" b="1" dirty="0"/>
                    <a:t>)</a:t>
                  </a:r>
                </a:p>
              </p:txBody>
            </p:sp>
            <p:cxnSp>
              <p:nvCxnSpPr>
                <p:cNvPr id="15" name="Connettore 2 21">
                  <a:extLst>
                    <a:ext uri="{FF2B5EF4-FFF2-40B4-BE49-F238E27FC236}">
                      <a16:creationId xmlns:a16="http://schemas.microsoft.com/office/drawing/2014/main" id="{DC1DBF89-A437-436E-8769-3B886D1AF28E}"/>
                    </a:ext>
                  </a:extLst>
                </p:cNvPr>
                <p:cNvCxnSpPr/>
                <p:nvPr/>
              </p:nvCxnSpPr>
              <p:spPr>
                <a:xfrm flipV="1">
                  <a:off x="3863752" y="2166515"/>
                  <a:ext cx="576064" cy="21602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CasellaDiTesto 22">
                  <a:extLst>
                    <a:ext uri="{FF2B5EF4-FFF2-40B4-BE49-F238E27FC236}">
                      <a16:creationId xmlns:a16="http://schemas.microsoft.com/office/drawing/2014/main" id="{7F36559A-1A65-43F9-A08E-23BE327DE1EA}"/>
                    </a:ext>
                  </a:extLst>
                </p:cNvPr>
                <p:cNvSpPr txBox="1"/>
                <p:nvPr/>
              </p:nvSpPr>
              <p:spPr>
                <a:xfrm>
                  <a:off x="4439817" y="1806475"/>
                  <a:ext cx="742084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rgbClr val="0070C0"/>
                      </a:solidFill>
                    </a:rPr>
                    <a:t>AKT1</a:t>
                  </a:r>
                </a:p>
              </p:txBody>
            </p:sp>
            <p:grpSp>
              <p:nvGrpSpPr>
                <p:cNvPr id="17" name="Gruppo 23">
                  <a:extLst>
                    <a:ext uri="{FF2B5EF4-FFF2-40B4-BE49-F238E27FC236}">
                      <a16:creationId xmlns:a16="http://schemas.microsoft.com/office/drawing/2014/main" id="{9B2D76A7-8A10-4001-883B-657A45FFB660}"/>
                    </a:ext>
                  </a:extLst>
                </p:cNvPr>
                <p:cNvGrpSpPr/>
                <p:nvPr/>
              </p:nvGrpSpPr>
              <p:grpSpPr>
                <a:xfrm rot="16200000">
                  <a:off x="6059997" y="1914487"/>
                  <a:ext cx="288032" cy="1368153"/>
                  <a:chOff x="1619672" y="2060848"/>
                  <a:chExt cx="288032" cy="432048"/>
                </a:xfrm>
              </p:grpSpPr>
              <p:cxnSp>
                <p:nvCxnSpPr>
                  <p:cNvPr id="47" name="Connettore 1 24">
                    <a:extLst>
                      <a:ext uri="{FF2B5EF4-FFF2-40B4-BE49-F238E27FC236}">
                        <a16:creationId xmlns:a16="http://schemas.microsoft.com/office/drawing/2014/main" id="{BC908A2F-8BBE-4D6A-876A-1EEBDE5DD4EE}"/>
                      </a:ext>
                    </a:extLst>
                  </p:cNvPr>
                  <p:cNvCxnSpPr/>
                  <p:nvPr/>
                </p:nvCxnSpPr>
                <p:spPr>
                  <a:xfrm>
                    <a:off x="1763688" y="2060848"/>
                    <a:ext cx="0" cy="43204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ttore 1 25">
                    <a:extLst>
                      <a:ext uri="{FF2B5EF4-FFF2-40B4-BE49-F238E27FC236}">
                        <a16:creationId xmlns:a16="http://schemas.microsoft.com/office/drawing/2014/main" id="{771544E1-7947-496E-A420-99484701F212}"/>
                      </a:ext>
                    </a:extLst>
                  </p:cNvPr>
                  <p:cNvCxnSpPr/>
                  <p:nvPr/>
                </p:nvCxnSpPr>
                <p:spPr>
                  <a:xfrm>
                    <a:off x="1619672" y="2492896"/>
                    <a:ext cx="28803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CasellaDiTesto 26">
                  <a:extLst>
                    <a:ext uri="{FF2B5EF4-FFF2-40B4-BE49-F238E27FC236}">
                      <a16:creationId xmlns:a16="http://schemas.microsoft.com/office/drawing/2014/main" id="{9F0BE221-164A-466A-89AC-BB1CA96F6780}"/>
                    </a:ext>
                  </a:extLst>
                </p:cNvPr>
                <p:cNvSpPr txBox="1"/>
                <p:nvPr/>
              </p:nvSpPr>
              <p:spPr>
                <a:xfrm>
                  <a:off x="7050840" y="2382539"/>
                  <a:ext cx="85006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/>
                    <a:t>FoxO1</a:t>
                  </a:r>
                </a:p>
              </p:txBody>
            </p:sp>
            <p:cxnSp>
              <p:nvCxnSpPr>
                <p:cNvPr id="19" name="Connettore 2 28">
                  <a:extLst>
                    <a:ext uri="{FF2B5EF4-FFF2-40B4-BE49-F238E27FC236}">
                      <a16:creationId xmlns:a16="http://schemas.microsoft.com/office/drawing/2014/main" id="{B908E45C-946E-4E6D-9C94-D58BCBF68824}"/>
                    </a:ext>
                  </a:extLst>
                </p:cNvPr>
                <p:cNvCxnSpPr/>
                <p:nvPr/>
              </p:nvCxnSpPr>
              <p:spPr>
                <a:xfrm flipV="1">
                  <a:off x="5087888" y="1734467"/>
                  <a:ext cx="412950" cy="18466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CasellaDiTesto 29">
                  <a:extLst>
                    <a:ext uri="{FF2B5EF4-FFF2-40B4-BE49-F238E27FC236}">
                      <a16:creationId xmlns:a16="http://schemas.microsoft.com/office/drawing/2014/main" id="{600B25FD-6BF8-4683-B783-0FD966BC9A4B}"/>
                    </a:ext>
                  </a:extLst>
                </p:cNvPr>
                <p:cNvSpPr txBox="1"/>
                <p:nvPr/>
              </p:nvSpPr>
              <p:spPr>
                <a:xfrm>
                  <a:off x="5343998" y="1374427"/>
                  <a:ext cx="827748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 err="1"/>
                    <a:t>mTOR</a:t>
                  </a:r>
                  <a:endParaRPr lang="it-IT" sz="1350" b="1" dirty="0"/>
                </a:p>
              </p:txBody>
            </p:sp>
            <p:cxnSp>
              <p:nvCxnSpPr>
                <p:cNvPr id="21" name="Connettore 2 31">
                  <a:extLst>
                    <a:ext uri="{FF2B5EF4-FFF2-40B4-BE49-F238E27FC236}">
                      <a16:creationId xmlns:a16="http://schemas.microsoft.com/office/drawing/2014/main" id="{30FBB465-37F6-4C53-A6A5-1C9ED21B89AE}"/>
                    </a:ext>
                  </a:extLst>
                </p:cNvPr>
                <p:cNvCxnSpPr/>
                <p:nvPr/>
              </p:nvCxnSpPr>
              <p:spPr>
                <a:xfrm flipV="1">
                  <a:off x="6096000" y="1302419"/>
                  <a:ext cx="360040" cy="21602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CasellaDiTesto 33">
                  <a:extLst>
                    <a:ext uri="{FF2B5EF4-FFF2-40B4-BE49-F238E27FC236}">
                      <a16:creationId xmlns:a16="http://schemas.microsoft.com/office/drawing/2014/main" id="{7B19CC1F-FB77-4FE4-87DF-B0EBB0027174}"/>
                    </a:ext>
                  </a:extLst>
                </p:cNvPr>
                <p:cNvSpPr txBox="1"/>
                <p:nvPr/>
              </p:nvSpPr>
              <p:spPr>
                <a:xfrm>
                  <a:off x="6384032" y="870371"/>
                  <a:ext cx="1065420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/>
                    <a:t>mTORC1</a:t>
                  </a:r>
                </a:p>
              </p:txBody>
            </p:sp>
            <p:cxnSp>
              <p:nvCxnSpPr>
                <p:cNvPr id="23" name="Connettore 2 38">
                  <a:extLst>
                    <a:ext uri="{FF2B5EF4-FFF2-40B4-BE49-F238E27FC236}">
                      <a16:creationId xmlns:a16="http://schemas.microsoft.com/office/drawing/2014/main" id="{4F3C43CF-3F5F-4D99-9F5B-202BC893B99A}"/>
                    </a:ext>
                  </a:extLst>
                </p:cNvPr>
                <p:cNvCxnSpPr/>
                <p:nvPr/>
              </p:nvCxnSpPr>
              <p:spPr>
                <a:xfrm>
                  <a:off x="7464152" y="2814587"/>
                  <a:ext cx="0" cy="64807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CasellaDiTesto 39">
                  <a:extLst>
                    <a:ext uri="{FF2B5EF4-FFF2-40B4-BE49-F238E27FC236}">
                      <a16:creationId xmlns:a16="http://schemas.microsoft.com/office/drawing/2014/main" id="{4D249B74-D70D-4DD3-A284-06AA0E67ABBB}"/>
                    </a:ext>
                  </a:extLst>
                </p:cNvPr>
                <p:cNvSpPr txBox="1"/>
                <p:nvPr/>
              </p:nvSpPr>
              <p:spPr>
                <a:xfrm>
                  <a:off x="7104112" y="3534667"/>
                  <a:ext cx="65445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rgbClr val="C00000"/>
                      </a:solidFill>
                    </a:rPr>
                    <a:t>IL7R</a:t>
                  </a:r>
                </a:p>
              </p:txBody>
            </p:sp>
            <p:cxnSp>
              <p:nvCxnSpPr>
                <p:cNvPr id="25" name="Connettore 2 42">
                  <a:extLst>
                    <a:ext uri="{FF2B5EF4-FFF2-40B4-BE49-F238E27FC236}">
                      <a16:creationId xmlns:a16="http://schemas.microsoft.com/office/drawing/2014/main" id="{DA53AF23-C6A1-4DF4-877B-6AEDEBDCE2EE}"/>
                    </a:ext>
                  </a:extLst>
                </p:cNvPr>
                <p:cNvCxnSpPr/>
                <p:nvPr/>
              </p:nvCxnSpPr>
              <p:spPr>
                <a:xfrm>
                  <a:off x="7608168" y="2814587"/>
                  <a:ext cx="360040" cy="57606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CasellaDiTesto 43">
                  <a:extLst>
                    <a:ext uri="{FF2B5EF4-FFF2-40B4-BE49-F238E27FC236}">
                      <a16:creationId xmlns:a16="http://schemas.microsoft.com/office/drawing/2014/main" id="{F643E57B-5301-4C59-B8E9-A5232CAA982A}"/>
                    </a:ext>
                  </a:extLst>
                </p:cNvPr>
                <p:cNvSpPr txBox="1"/>
                <p:nvPr/>
              </p:nvSpPr>
              <p:spPr>
                <a:xfrm>
                  <a:off x="7824193" y="3390652"/>
                  <a:ext cx="777735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rgbClr val="C00000"/>
                      </a:solidFill>
                    </a:rPr>
                    <a:t>RAG1</a:t>
                  </a:r>
                </a:p>
                <a:p>
                  <a:r>
                    <a:rPr lang="it-IT" sz="1350" b="1" dirty="0">
                      <a:solidFill>
                        <a:srgbClr val="C00000"/>
                      </a:solidFill>
                    </a:rPr>
                    <a:t>RAG2</a:t>
                  </a:r>
                </a:p>
              </p:txBody>
            </p:sp>
            <p:cxnSp>
              <p:nvCxnSpPr>
                <p:cNvPr id="27" name="Connettore 2 45">
                  <a:extLst>
                    <a:ext uri="{FF2B5EF4-FFF2-40B4-BE49-F238E27FC236}">
                      <a16:creationId xmlns:a16="http://schemas.microsoft.com/office/drawing/2014/main" id="{C5B91FB8-7F80-45A1-81B0-FC72F6F52549}"/>
                    </a:ext>
                  </a:extLst>
                </p:cNvPr>
                <p:cNvCxnSpPr/>
                <p:nvPr/>
              </p:nvCxnSpPr>
              <p:spPr>
                <a:xfrm>
                  <a:off x="7824192" y="2670571"/>
                  <a:ext cx="360040" cy="21602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CasellaDiTesto 46">
                  <a:extLst>
                    <a:ext uri="{FF2B5EF4-FFF2-40B4-BE49-F238E27FC236}">
                      <a16:creationId xmlns:a16="http://schemas.microsoft.com/office/drawing/2014/main" id="{61C436BF-4EB4-4256-983E-B459E7A687D5}"/>
                    </a:ext>
                  </a:extLst>
                </p:cNvPr>
                <p:cNvSpPr txBox="1"/>
                <p:nvPr/>
              </p:nvSpPr>
              <p:spPr>
                <a:xfrm>
                  <a:off x="8112225" y="2814587"/>
                  <a:ext cx="592469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rgbClr val="C00000"/>
                      </a:solidFill>
                    </a:rPr>
                    <a:t>AID</a:t>
                  </a:r>
                </a:p>
              </p:txBody>
            </p:sp>
            <p:cxnSp>
              <p:nvCxnSpPr>
                <p:cNvPr id="29" name="Connettore 2 48">
                  <a:extLst>
                    <a:ext uri="{FF2B5EF4-FFF2-40B4-BE49-F238E27FC236}">
                      <a16:creationId xmlns:a16="http://schemas.microsoft.com/office/drawing/2014/main" id="{2E2C61BC-13B6-4097-92BF-D4C34E1ACC64}"/>
                    </a:ext>
                  </a:extLst>
                </p:cNvPr>
                <p:cNvCxnSpPr>
                  <a:stCxn id="18" idx="3"/>
                </p:cNvCxnSpPr>
                <p:nvPr/>
              </p:nvCxnSpPr>
              <p:spPr>
                <a:xfrm>
                  <a:off x="7900903" y="2582594"/>
                  <a:ext cx="571361" cy="1596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CasellaDiTesto 49">
                  <a:extLst>
                    <a:ext uri="{FF2B5EF4-FFF2-40B4-BE49-F238E27FC236}">
                      <a16:creationId xmlns:a16="http://schemas.microsoft.com/office/drawing/2014/main" id="{48FE9BC3-8CC3-4C74-8CA0-69BDBB75242D}"/>
                    </a:ext>
                  </a:extLst>
                </p:cNvPr>
                <p:cNvSpPr txBox="1"/>
                <p:nvPr/>
              </p:nvSpPr>
              <p:spPr>
                <a:xfrm>
                  <a:off x="8544272" y="2382539"/>
                  <a:ext cx="1169551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 err="1"/>
                    <a:t>L-Selectin</a:t>
                  </a:r>
                  <a:endParaRPr lang="it-IT" sz="1350" b="1" dirty="0"/>
                </a:p>
              </p:txBody>
            </p:sp>
            <p:cxnSp>
              <p:nvCxnSpPr>
                <p:cNvPr id="31" name="Connettore 2 51">
                  <a:extLst>
                    <a:ext uri="{FF2B5EF4-FFF2-40B4-BE49-F238E27FC236}">
                      <a16:creationId xmlns:a16="http://schemas.microsoft.com/office/drawing/2014/main" id="{E6C8D063-4CFE-46CB-B79A-69B13327158C}"/>
                    </a:ext>
                  </a:extLst>
                </p:cNvPr>
                <p:cNvCxnSpPr/>
                <p:nvPr/>
              </p:nvCxnSpPr>
              <p:spPr>
                <a:xfrm flipV="1">
                  <a:off x="7824192" y="2238523"/>
                  <a:ext cx="648072" cy="14401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CasellaDiTesto 53">
                  <a:extLst>
                    <a:ext uri="{FF2B5EF4-FFF2-40B4-BE49-F238E27FC236}">
                      <a16:creationId xmlns:a16="http://schemas.microsoft.com/office/drawing/2014/main" id="{6C2E0742-3006-4554-8680-427E0F6F44B7}"/>
                    </a:ext>
                  </a:extLst>
                </p:cNvPr>
                <p:cNvSpPr txBox="1"/>
                <p:nvPr/>
              </p:nvSpPr>
              <p:spPr>
                <a:xfrm>
                  <a:off x="8515927" y="1979079"/>
                  <a:ext cx="752771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rgbClr val="C00000"/>
                      </a:solidFill>
                    </a:rPr>
                    <a:t>BLNK</a:t>
                  </a:r>
                </a:p>
              </p:txBody>
            </p:sp>
            <p:cxnSp>
              <p:nvCxnSpPr>
                <p:cNvPr id="33" name="Connettore 2 58">
                  <a:extLst>
                    <a:ext uri="{FF2B5EF4-FFF2-40B4-BE49-F238E27FC236}">
                      <a16:creationId xmlns:a16="http://schemas.microsoft.com/office/drawing/2014/main" id="{C9AFAE8D-2CA0-4916-B179-F9251D52B989}"/>
                    </a:ext>
                  </a:extLst>
                </p:cNvPr>
                <p:cNvCxnSpPr/>
                <p:nvPr/>
              </p:nvCxnSpPr>
              <p:spPr>
                <a:xfrm flipV="1">
                  <a:off x="7248128" y="726355"/>
                  <a:ext cx="432048" cy="14401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2 61">
                  <a:extLst>
                    <a:ext uri="{FF2B5EF4-FFF2-40B4-BE49-F238E27FC236}">
                      <a16:creationId xmlns:a16="http://schemas.microsoft.com/office/drawing/2014/main" id="{39DEA6D7-F0CF-42D9-8C43-BDFF6E1D14EF}"/>
                    </a:ext>
                  </a:extLst>
                </p:cNvPr>
                <p:cNvCxnSpPr/>
                <p:nvPr/>
              </p:nvCxnSpPr>
              <p:spPr>
                <a:xfrm>
                  <a:off x="8544272" y="726355"/>
                  <a:ext cx="288032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CasellaDiTesto 62">
                  <a:extLst>
                    <a:ext uri="{FF2B5EF4-FFF2-40B4-BE49-F238E27FC236}">
                      <a16:creationId xmlns:a16="http://schemas.microsoft.com/office/drawing/2014/main" id="{7B77E435-8831-4E3F-986D-D6367C843AA2}"/>
                    </a:ext>
                  </a:extLst>
                </p:cNvPr>
                <p:cNvSpPr txBox="1"/>
                <p:nvPr/>
              </p:nvSpPr>
              <p:spPr>
                <a:xfrm flipH="1">
                  <a:off x="8913519" y="438324"/>
                  <a:ext cx="1286937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350" b="1" dirty="0"/>
                    <a:t>Sintesi proteica</a:t>
                  </a:r>
                </a:p>
              </p:txBody>
            </p:sp>
            <p:cxnSp>
              <p:nvCxnSpPr>
                <p:cNvPr id="36" name="Connettore 2 64">
                  <a:extLst>
                    <a:ext uri="{FF2B5EF4-FFF2-40B4-BE49-F238E27FC236}">
                      <a16:creationId xmlns:a16="http://schemas.microsoft.com/office/drawing/2014/main" id="{30BAA5BA-D73B-4878-8C23-AF38C43DF541}"/>
                    </a:ext>
                  </a:extLst>
                </p:cNvPr>
                <p:cNvCxnSpPr/>
                <p:nvPr/>
              </p:nvCxnSpPr>
              <p:spPr>
                <a:xfrm>
                  <a:off x="7392144" y="1086395"/>
                  <a:ext cx="432048" cy="2880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CasellaDiTesto 65">
                  <a:extLst>
                    <a:ext uri="{FF2B5EF4-FFF2-40B4-BE49-F238E27FC236}">
                      <a16:creationId xmlns:a16="http://schemas.microsoft.com/office/drawing/2014/main" id="{0E8DB802-D743-4A63-A5AF-8EF5C1EA0DE6}"/>
                    </a:ext>
                  </a:extLst>
                </p:cNvPr>
                <p:cNvSpPr txBox="1"/>
                <p:nvPr/>
              </p:nvSpPr>
              <p:spPr>
                <a:xfrm>
                  <a:off x="7824193" y="1230411"/>
                  <a:ext cx="893835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/>
                    <a:t>HIF-1</a:t>
                  </a:r>
                  <a:r>
                    <a:rPr lang="it-IT" sz="1350" b="1" dirty="0">
                      <a:latin typeface="Symbol" pitchFamily="18" charset="2"/>
                    </a:rPr>
                    <a:t>a</a:t>
                  </a:r>
                </a:p>
              </p:txBody>
            </p:sp>
            <p:cxnSp>
              <p:nvCxnSpPr>
                <p:cNvPr id="38" name="Connettore 2 67">
                  <a:extLst>
                    <a:ext uri="{FF2B5EF4-FFF2-40B4-BE49-F238E27FC236}">
                      <a16:creationId xmlns:a16="http://schemas.microsoft.com/office/drawing/2014/main" id="{E9E2EFDE-2CA3-43B9-B0B7-2117DB0829EB}"/>
                    </a:ext>
                  </a:extLst>
                </p:cNvPr>
                <p:cNvCxnSpPr/>
                <p:nvPr/>
              </p:nvCxnSpPr>
              <p:spPr>
                <a:xfrm>
                  <a:off x="8544272" y="3102620"/>
                  <a:ext cx="288032" cy="14401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asellaDiTesto 68">
                  <a:extLst>
                    <a:ext uri="{FF2B5EF4-FFF2-40B4-BE49-F238E27FC236}">
                      <a16:creationId xmlns:a16="http://schemas.microsoft.com/office/drawing/2014/main" id="{396CE109-B8D2-4CFC-986A-051481B580DB}"/>
                    </a:ext>
                  </a:extLst>
                </p:cNvPr>
                <p:cNvSpPr txBox="1"/>
                <p:nvPr/>
              </p:nvSpPr>
              <p:spPr>
                <a:xfrm>
                  <a:off x="8760297" y="3174627"/>
                  <a:ext cx="172859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/>
                    <a:t>Switch di classe</a:t>
                  </a:r>
                </a:p>
              </p:txBody>
            </p:sp>
            <p:cxnSp>
              <p:nvCxnSpPr>
                <p:cNvPr id="40" name="Connettore 2 90">
                  <a:extLst>
                    <a:ext uri="{FF2B5EF4-FFF2-40B4-BE49-F238E27FC236}">
                      <a16:creationId xmlns:a16="http://schemas.microsoft.com/office/drawing/2014/main" id="{2F671A11-5250-494F-A03C-9CCBE8045A3B}"/>
                    </a:ext>
                  </a:extLst>
                </p:cNvPr>
                <p:cNvCxnSpPr/>
                <p:nvPr/>
              </p:nvCxnSpPr>
              <p:spPr>
                <a:xfrm>
                  <a:off x="8616280" y="1446435"/>
                  <a:ext cx="36004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CasellaDiTesto 93">
                  <a:extLst>
                    <a:ext uri="{FF2B5EF4-FFF2-40B4-BE49-F238E27FC236}">
                      <a16:creationId xmlns:a16="http://schemas.microsoft.com/office/drawing/2014/main" id="{6F6B053F-6E13-4E44-A52C-449D432CC9C2}"/>
                    </a:ext>
                  </a:extLst>
                </p:cNvPr>
                <p:cNvSpPr txBox="1"/>
                <p:nvPr/>
              </p:nvSpPr>
              <p:spPr>
                <a:xfrm>
                  <a:off x="9048329" y="1230411"/>
                  <a:ext cx="95470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/>
                    <a:t>glicolisi</a:t>
                  </a:r>
                </a:p>
              </p:txBody>
            </p:sp>
            <p:sp>
              <p:nvSpPr>
                <p:cNvPr id="42" name="CasellaDiTesto 63">
                  <a:extLst>
                    <a:ext uri="{FF2B5EF4-FFF2-40B4-BE49-F238E27FC236}">
                      <a16:creationId xmlns:a16="http://schemas.microsoft.com/office/drawing/2014/main" id="{63C1136D-0346-4C53-8518-40B8B0CCEB25}"/>
                    </a:ext>
                  </a:extLst>
                </p:cNvPr>
                <p:cNvSpPr txBox="1"/>
                <p:nvPr/>
              </p:nvSpPr>
              <p:spPr>
                <a:xfrm>
                  <a:off x="7824193" y="510332"/>
                  <a:ext cx="846813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/>
                    <a:t>S6K </a:t>
                  </a:r>
                </a:p>
                <a:p>
                  <a:r>
                    <a:rPr lang="it-IT" sz="1350" b="1" dirty="0"/>
                    <a:t>4EBP1</a:t>
                  </a:r>
                </a:p>
              </p:txBody>
            </p:sp>
            <p:sp>
              <p:nvSpPr>
                <p:cNvPr id="43" name="CasellaDiTesto 72">
                  <a:extLst>
                    <a:ext uri="{FF2B5EF4-FFF2-40B4-BE49-F238E27FC236}">
                      <a16:creationId xmlns:a16="http://schemas.microsoft.com/office/drawing/2014/main" id="{6EC81D91-5D15-48FB-862D-69AAD593CEE5}"/>
                    </a:ext>
                  </a:extLst>
                </p:cNvPr>
                <p:cNvSpPr txBox="1"/>
                <p:nvPr/>
              </p:nvSpPr>
              <p:spPr>
                <a:xfrm>
                  <a:off x="4511824" y="2958603"/>
                  <a:ext cx="1674561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/>
                    <a:t>Sin1 / mTORC2</a:t>
                  </a:r>
                </a:p>
              </p:txBody>
            </p:sp>
            <p:sp>
              <p:nvSpPr>
                <p:cNvPr id="44" name="CasellaDiTesto 87">
                  <a:extLst>
                    <a:ext uri="{FF2B5EF4-FFF2-40B4-BE49-F238E27FC236}">
                      <a16:creationId xmlns:a16="http://schemas.microsoft.com/office/drawing/2014/main" id="{99197217-F6F7-421F-8843-116321CB34F7}"/>
                    </a:ext>
                  </a:extLst>
                </p:cNvPr>
                <p:cNvSpPr txBox="1"/>
                <p:nvPr/>
              </p:nvSpPr>
              <p:spPr>
                <a:xfrm>
                  <a:off x="4799856" y="2310531"/>
                  <a:ext cx="792088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350" b="1" dirty="0"/>
                    <a:t>AKT2</a:t>
                  </a:r>
                </a:p>
              </p:txBody>
            </p:sp>
            <p:cxnSp>
              <p:nvCxnSpPr>
                <p:cNvPr id="45" name="Connettore 2 107">
                  <a:extLst>
                    <a:ext uri="{FF2B5EF4-FFF2-40B4-BE49-F238E27FC236}">
                      <a16:creationId xmlns:a16="http://schemas.microsoft.com/office/drawing/2014/main" id="{64DA69F3-1C34-4AE1-A9A5-A269DD8F1E4F}"/>
                    </a:ext>
                  </a:extLst>
                </p:cNvPr>
                <p:cNvCxnSpPr/>
                <p:nvPr/>
              </p:nvCxnSpPr>
              <p:spPr>
                <a:xfrm>
                  <a:off x="3863752" y="2454547"/>
                  <a:ext cx="1008112" cy="2880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ttore 2 74">
                  <a:extLst>
                    <a:ext uri="{FF2B5EF4-FFF2-40B4-BE49-F238E27FC236}">
                      <a16:creationId xmlns:a16="http://schemas.microsoft.com/office/drawing/2014/main" id="{C75071A6-4E17-425F-AC63-D4065CFFF4C6}"/>
                    </a:ext>
                  </a:extLst>
                </p:cNvPr>
                <p:cNvCxnSpPr/>
                <p:nvPr/>
              </p:nvCxnSpPr>
              <p:spPr>
                <a:xfrm>
                  <a:off x="5015880" y="2670571"/>
                  <a:ext cx="0" cy="288032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C00CC0-EFE5-41BF-B64F-B36F514C9A53}"/>
                  </a:ext>
                </a:extLst>
              </p:cNvPr>
              <p:cNvSpPr txBox="1"/>
              <p:nvPr/>
            </p:nvSpPr>
            <p:spPr>
              <a:xfrm>
                <a:off x="936820" y="1779024"/>
                <a:ext cx="1606337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50" dirty="0" err="1"/>
                  <a:t>Segnale</a:t>
                </a:r>
                <a:endParaRPr lang="en-US" sz="1650" dirty="0"/>
              </a:p>
              <a:p>
                <a:pPr algn="l"/>
                <a:r>
                  <a:rPr lang="en-US" sz="1650" dirty="0"/>
                  <a:t>Da </a:t>
                </a:r>
                <a:r>
                  <a:rPr lang="en-US" sz="1650" dirty="0" err="1"/>
                  <a:t>recettori</a:t>
                </a:r>
                <a:endParaRPr lang="en-US" sz="1650" dirty="0"/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9F552B6-A1AB-4222-8FB9-8FB0DB98B60A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567607" y="2348414"/>
              <a:ext cx="476368" cy="126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48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55DE4-959F-4F54-91CF-CB01C84011E9}"/>
              </a:ext>
            </a:extLst>
          </p:cNvPr>
          <p:cNvSpPr txBox="1"/>
          <p:nvPr/>
        </p:nvSpPr>
        <p:spPr>
          <a:xfrm>
            <a:off x="407368" y="404664"/>
            <a:ext cx="158417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TF, m 15 aa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27A5B-4A5F-4CD5-860F-C383A217D5A8}"/>
              </a:ext>
            </a:extLst>
          </p:cNvPr>
          <p:cNvSpPr txBox="1"/>
          <p:nvPr/>
        </p:nvSpPr>
        <p:spPr>
          <a:xfrm>
            <a:off x="407368" y="1124744"/>
            <a:ext cx="95050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aa	un </a:t>
            </a:r>
            <a:r>
              <a:rPr lang="en-US" sz="2400" dirty="0" err="1"/>
              <a:t>episodio</a:t>
            </a:r>
            <a:r>
              <a:rPr lang="en-US" sz="2400" dirty="0"/>
              <a:t> di </a:t>
            </a:r>
            <a:r>
              <a:rPr lang="en-US" sz="2400" dirty="0" err="1"/>
              <a:t>polmonite</a:t>
            </a:r>
            <a:r>
              <a:rPr lang="en-US" sz="2400" dirty="0"/>
              <a:t> </a:t>
            </a:r>
            <a:r>
              <a:rPr lang="en-US" sz="2400" dirty="0" err="1"/>
              <a:t>lobare</a:t>
            </a:r>
            <a:endParaRPr lang="en-US" sz="2400" dirty="0"/>
          </a:p>
          <a:p>
            <a:r>
              <a:rPr lang="en-US" sz="2400" dirty="0"/>
              <a:t>14 aa 	</a:t>
            </a:r>
            <a:r>
              <a:rPr lang="en-US" sz="2400" dirty="0" err="1"/>
              <a:t>infezione</a:t>
            </a:r>
            <a:r>
              <a:rPr lang="en-US" sz="2400" dirty="0"/>
              <a:t> respiratoria </a:t>
            </a:r>
            <a:r>
              <a:rPr lang="en-US" sz="2400" dirty="0" err="1"/>
              <a:t>protratta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/>
              <a:t>sinunite</a:t>
            </a:r>
            <a:r>
              <a:rPr lang="en-US" sz="2400" dirty="0"/>
              <a:t> </a:t>
            </a:r>
            <a:r>
              <a:rPr lang="en-US" sz="2400" dirty="0" err="1"/>
              <a:t>cronica</a:t>
            </a:r>
            <a:endParaRPr lang="en-US" sz="2400" dirty="0"/>
          </a:p>
          <a:p>
            <a:endParaRPr lang="en-US" sz="2400" dirty="0"/>
          </a:p>
          <a:p>
            <a:r>
              <a:rPr lang="it-IT" sz="2400" dirty="0"/>
              <a:t>WBC 6760/</a:t>
            </a:r>
            <a:r>
              <a:rPr lang="it-IT" sz="2400" dirty="0" err="1"/>
              <a:t>mcL</a:t>
            </a:r>
            <a:r>
              <a:rPr lang="it-IT" sz="2400" dirty="0"/>
              <a:t> (di cui N 3470, L 1990, M 500, E 760)</a:t>
            </a:r>
            <a:br>
              <a:rPr lang="it-IT" sz="2400" dirty="0"/>
            </a:br>
            <a:r>
              <a:rPr lang="it-IT" sz="2400" dirty="0" err="1"/>
              <a:t>Hb</a:t>
            </a:r>
            <a:r>
              <a:rPr lang="it-IT" sz="2400" dirty="0"/>
              <a:t> 14.2 g/dl, PLT 293000/mmc, </a:t>
            </a:r>
            <a:br>
              <a:rPr lang="it-IT" sz="2400" dirty="0"/>
            </a:br>
            <a:r>
              <a:rPr lang="it-IT" sz="2400" dirty="0"/>
              <a:t>AST 15 U/L, ALT 12 U/L, GGT 18 U/L, </a:t>
            </a:r>
          </a:p>
          <a:p>
            <a:r>
              <a:rPr lang="it-IT" sz="2400" dirty="0"/>
              <a:t>PCR 0.7 mg/l, VES 2 mm/h </a:t>
            </a:r>
          </a:p>
          <a:p>
            <a:r>
              <a:rPr lang="it-IT" sz="2400" dirty="0"/>
              <a:t>IgG 200 mg/dL, </a:t>
            </a:r>
            <a:r>
              <a:rPr lang="it-IT" sz="2400" dirty="0" err="1"/>
              <a:t>IgA</a:t>
            </a:r>
            <a:r>
              <a:rPr lang="it-IT" sz="2400" dirty="0"/>
              <a:t> &lt; 10 mg/dl IgM 32 mg/dL</a:t>
            </a:r>
          </a:p>
          <a:p>
            <a:r>
              <a:rPr lang="it-IT" sz="2400" dirty="0"/>
              <a:t>Albumina nella norma</a:t>
            </a:r>
            <a:br>
              <a:rPr lang="it-IT" sz="2400" dirty="0"/>
            </a:br>
            <a:r>
              <a:rPr lang="it-IT" sz="2400" dirty="0"/>
              <a:t>IgG anti tossina tetanica debolmente positivo, Ab anti </a:t>
            </a:r>
            <a:r>
              <a:rPr lang="it-IT" sz="2400" dirty="0" err="1"/>
              <a:t>HBs</a:t>
            </a:r>
            <a:r>
              <a:rPr lang="it-IT" sz="2400" dirty="0"/>
              <a:t> negativi.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4664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3AAB7-50C7-46F4-9E89-4B602BE6529C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FENOTIPO LINFOCITI B NELLA CVID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450354-43E1-467E-8F5C-F2BF86F6E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019" y="2796474"/>
            <a:ext cx="3949666" cy="3492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383E6E9-8EA4-4CBE-92B1-BCFC6B6C3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18" y="2817740"/>
            <a:ext cx="3923797" cy="3492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3A4023-F063-444A-B1EF-E32B0F2AE1B9}"/>
              </a:ext>
            </a:extLst>
          </p:cNvPr>
          <p:cNvSpPr txBox="1"/>
          <p:nvPr/>
        </p:nvSpPr>
        <p:spPr>
          <a:xfrm>
            <a:off x="1133962" y="977674"/>
            <a:ext cx="9881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Colorazione di superficie</a:t>
            </a:r>
          </a:p>
          <a:p>
            <a:r>
              <a:rPr lang="it-IT" sz="2400" dirty="0"/>
              <a:t>Pannello: 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aCD21, aCD45, aCD38,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aIgD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aIgM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aIgG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aCD10, aCD27, aCD19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5C3645-447A-4217-8757-F0D2FA0A494F}"/>
              </a:ext>
            </a:extLst>
          </p:cNvPr>
          <p:cNvSpPr txBox="1"/>
          <p:nvPr/>
        </p:nvSpPr>
        <p:spPr>
          <a:xfrm>
            <a:off x="1865610" y="2299005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CONTROLLO SANO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4DD63C-C2B9-4D56-A12F-2E081F598B1D}"/>
              </a:ext>
            </a:extLst>
          </p:cNvPr>
          <p:cNvSpPr txBox="1"/>
          <p:nvPr/>
        </p:nvSpPr>
        <p:spPr>
          <a:xfrm>
            <a:off x="8395624" y="2299005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PAZIENTE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44E8A6-76B6-4B02-9997-57ABED8159CF}"/>
              </a:ext>
            </a:extLst>
          </p:cNvPr>
          <p:cNvSpPr txBox="1"/>
          <p:nvPr/>
        </p:nvSpPr>
        <p:spPr>
          <a:xfrm>
            <a:off x="1810966" y="6259088"/>
            <a:ext cx="2601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CD19+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988BBD-E221-4B46-8355-6367CB051524}"/>
              </a:ext>
            </a:extLst>
          </p:cNvPr>
          <p:cNvSpPr txBox="1"/>
          <p:nvPr/>
        </p:nvSpPr>
        <p:spPr>
          <a:xfrm>
            <a:off x="7779491" y="6216556"/>
            <a:ext cx="2601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CD19+</a:t>
            </a:r>
          </a:p>
        </p:txBody>
      </p:sp>
    </p:spTree>
    <p:extLst>
      <p:ext uri="{BB962C8B-B14F-4D97-AF65-F5344CB8AC3E}">
        <p14:creationId xmlns:p14="http://schemas.microsoft.com/office/powerpoint/2010/main" val="2426487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86D822-A748-4682-ADAD-BDFA58468541}"/>
              </a:ext>
            </a:extLst>
          </p:cNvPr>
          <p:cNvSpPr txBox="1"/>
          <p:nvPr/>
        </p:nvSpPr>
        <p:spPr>
          <a:xfrm>
            <a:off x="335360" y="404664"/>
            <a:ext cx="1065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IPOGAMMAGLOBULINEMIA COMUNE VARIABILE  (CVID)</a:t>
            </a:r>
            <a:r>
              <a:rPr lang="en-US" sz="2400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3639D-0A19-427F-A75A-DFED6E57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023675"/>
            <a:ext cx="9740959" cy="3303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35F91C-CDBA-4C42-BA07-4C632C57CBDF}"/>
              </a:ext>
            </a:extLst>
          </p:cNvPr>
          <p:cNvSpPr txBox="1"/>
          <p:nvPr/>
        </p:nvSpPr>
        <p:spPr>
          <a:xfrm>
            <a:off x="784406" y="4653136"/>
            <a:ext cx="1036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Profilassi</a:t>
            </a:r>
            <a:r>
              <a:rPr lang="en-US" sz="2400" dirty="0"/>
              <a:t> con </a:t>
            </a:r>
            <a:r>
              <a:rPr lang="en-US" sz="2400" dirty="0" err="1"/>
              <a:t>immunoglobuline</a:t>
            </a:r>
            <a:r>
              <a:rPr lang="en-US" sz="2400" dirty="0"/>
              <a:t> </a:t>
            </a:r>
            <a:r>
              <a:rPr lang="en-US" sz="2400" dirty="0" err="1"/>
              <a:t>sottocute</a:t>
            </a:r>
            <a:r>
              <a:rPr lang="en-US" sz="2400" dirty="0"/>
              <a:t> po </a:t>
            </a:r>
            <a:r>
              <a:rPr lang="en-US" sz="2400" dirty="0" err="1"/>
              <a:t>endovena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Profilassi</a:t>
            </a:r>
            <a:r>
              <a:rPr lang="en-US" sz="2400" dirty="0"/>
              <a:t> </a:t>
            </a:r>
            <a:r>
              <a:rPr lang="en-US" sz="2400" dirty="0" err="1"/>
              <a:t>antibiotica</a:t>
            </a:r>
            <a:r>
              <a:rPr lang="en-US" sz="2400" dirty="0"/>
              <a:t> o </a:t>
            </a:r>
            <a:r>
              <a:rPr lang="en-US" sz="2400" dirty="0" err="1"/>
              <a:t>trattamenti</a:t>
            </a:r>
            <a:r>
              <a:rPr lang="en-US" sz="2400" dirty="0"/>
              <a:t> antibiotic </a:t>
            </a:r>
            <a:r>
              <a:rPr lang="en-US" sz="2400" dirty="0" err="1"/>
              <a:t>precoci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Sorveglianza</a:t>
            </a:r>
            <a:r>
              <a:rPr lang="en-US" sz="2400" dirty="0"/>
              <a:t> di </a:t>
            </a:r>
            <a:r>
              <a:rPr lang="en-US" sz="2400" dirty="0" err="1"/>
              <a:t>complicanze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5039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52736"/>
            <a:ext cx="6075040" cy="2966645"/>
          </a:xfrm>
          <a:prstGeom prst="rect">
            <a:avLst/>
          </a:prstGeom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42AD52-497A-4E37-AA7E-0AF1E9726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980728"/>
            <a:ext cx="44291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25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55DE4-959F-4F54-91CF-CB01C84011E9}"/>
              </a:ext>
            </a:extLst>
          </p:cNvPr>
          <p:cNvSpPr txBox="1"/>
          <p:nvPr/>
        </p:nvSpPr>
        <p:spPr>
          <a:xfrm>
            <a:off x="335360" y="188640"/>
            <a:ext cx="151216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DT, m, 8aa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A9655-FF9B-4C35-B6B4-54957B2DD927}"/>
              </a:ext>
            </a:extLst>
          </p:cNvPr>
          <p:cNvSpPr txBox="1"/>
          <p:nvPr/>
        </p:nvSpPr>
        <p:spPr>
          <a:xfrm>
            <a:off x="551384" y="1124744"/>
            <a:ext cx="10945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MinionPro-Regular"/>
              </a:rPr>
              <a:t>Dai 2 aa, 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episodi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ricorrenti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gastrite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acuta ed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ematemesi</a:t>
            </a:r>
            <a:endParaRPr lang="en-US" sz="2400" dirty="0">
              <a:solidFill>
                <a:srgbClr val="000000"/>
              </a:solidFill>
              <a:latin typeface="MinionPro-Regular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MinionPro-Regular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MinionPro-Regular"/>
              </a:rPr>
              <a:t>A 4 aa,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gastrite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emorragica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infiltrati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linfocitari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stomaco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duodeno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MinionPro-Regular"/>
              </a:rPr>
              <a:t>	- non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celiachia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, né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HbP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, né IBD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MinionPro-Regular"/>
              </a:rPr>
              <a:t>	- Non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beneficio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inibitori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pompa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protonica</a:t>
            </a:r>
            <a:endParaRPr lang="en-US" sz="2400" dirty="0">
              <a:solidFill>
                <a:srgbClr val="000000"/>
              </a:solidFill>
              <a:latin typeface="MinionPro-Regular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MinionPro-Regular"/>
              </a:rPr>
              <a:t>	-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Parziale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beneficio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da </a:t>
            </a:r>
            <a:r>
              <a:rPr lang="en-US" sz="2400" b="1" dirty="0">
                <a:solidFill>
                  <a:srgbClr val="000000"/>
                </a:solidFill>
                <a:latin typeface="MinionPro-Regular"/>
              </a:rPr>
              <a:t>glucocorticoidi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MinionPro-Regular"/>
              </a:rPr>
              <a:t>non </a:t>
            </a:r>
            <a:r>
              <a:rPr lang="en-US" sz="2400" b="1" dirty="0" err="1">
                <a:solidFill>
                  <a:srgbClr val="000000"/>
                </a:solidFill>
                <a:latin typeface="MinionPro-Regular"/>
              </a:rPr>
              <a:t>beneficio</a:t>
            </a:r>
            <a:r>
              <a:rPr lang="en-US" sz="2400" b="1" dirty="0">
                <a:solidFill>
                  <a:srgbClr val="000000"/>
                </a:solidFill>
                <a:latin typeface="MinionPro-Regular"/>
              </a:rPr>
              <a:t> da </a:t>
            </a:r>
            <a:r>
              <a:rPr lang="en-US" sz="2400" b="1" dirty="0" err="1">
                <a:solidFill>
                  <a:srgbClr val="000000"/>
                </a:solidFill>
                <a:latin typeface="MinionPro-Regular"/>
              </a:rPr>
              <a:t>aza</a:t>
            </a:r>
            <a:r>
              <a:rPr lang="en-US" sz="2400" b="1" dirty="0">
                <a:solidFill>
                  <a:srgbClr val="000000"/>
                </a:solidFill>
                <a:latin typeface="MinionPro-Regular"/>
              </a:rPr>
              <a:t>, MTX</a:t>
            </a:r>
          </a:p>
          <a:p>
            <a:pPr algn="l"/>
            <a:endParaRPr lang="it-IT" sz="2400" b="1" dirty="0">
              <a:solidFill>
                <a:srgbClr val="000000"/>
              </a:solidFill>
              <a:latin typeface="MinionPro-Regular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MinionPro-Regular"/>
              </a:rPr>
              <a:t>7 aa.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MinionPro-Regular"/>
              </a:rPr>
              <a:t>	-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Gastrite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autoimmune. 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Anticorpi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anti-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parete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gastrica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+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MinionPro-Regular"/>
              </a:rPr>
              <a:t>	-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Febbri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ricorrenti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linfadenopatia</a:t>
            </a:r>
            <a:r>
              <a:rPr lang="en-US" sz="2400" dirty="0">
                <a:solidFill>
                  <a:srgbClr val="000000"/>
                </a:solidFill>
                <a:latin typeface="MinionPro-Regular"/>
              </a:rPr>
              <a:t> cervicale dolente, </a:t>
            </a:r>
            <a:r>
              <a:rPr lang="en-US" sz="2400" dirty="0" err="1">
                <a:solidFill>
                  <a:srgbClr val="000000"/>
                </a:solidFill>
                <a:latin typeface="MinionPro-Regular"/>
              </a:rPr>
              <a:t>splenomegalia</a:t>
            </a:r>
            <a:endParaRPr lang="en-US" sz="2400" dirty="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283E0BCA-F6C3-422E-9919-D930C0FCC54C}"/>
              </a:ext>
            </a:extLst>
          </p:cNvPr>
          <p:cNvSpPr txBox="1"/>
          <p:nvPr/>
        </p:nvSpPr>
        <p:spPr>
          <a:xfrm>
            <a:off x="551384" y="544522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dirty="0">
                <a:solidFill>
                  <a:prstClr val="black"/>
                </a:solidFill>
              </a:rPr>
              <a:t>Due varianti genetiche in </a:t>
            </a:r>
            <a:r>
              <a:rPr lang="it-IT" sz="2400" i="1" dirty="0">
                <a:solidFill>
                  <a:prstClr val="black"/>
                </a:solidFill>
              </a:rPr>
              <a:t>LRBA</a:t>
            </a:r>
          </a:p>
          <a:p>
            <a:pPr lvl="0"/>
            <a:r>
              <a:rPr lang="en-US" sz="2400" dirty="0"/>
              <a:t>c.C6415T p.R2139X in exon 42 and c.C7315T p.R2439X in exon 49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6461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778A0F-36F6-459C-953A-A5AFFE41AFD7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ESPRESSIONE LRBA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794AA4-23BE-4D30-9F65-41D84B4C7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4" r="55827" b="25780"/>
          <a:stretch/>
        </p:blipFill>
        <p:spPr bwMode="auto">
          <a:xfrm>
            <a:off x="2416392" y="4126463"/>
            <a:ext cx="341455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FB4C5D9E-1043-4956-9FCB-8AD1AD53074B}"/>
              </a:ext>
            </a:extLst>
          </p:cNvPr>
          <p:cNvGrpSpPr/>
          <p:nvPr/>
        </p:nvGrpSpPr>
        <p:grpSpPr>
          <a:xfrm>
            <a:off x="6096000" y="4677216"/>
            <a:ext cx="2326006" cy="1091801"/>
            <a:chOff x="8352472" y="5681027"/>
            <a:chExt cx="2326006" cy="109180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0FCBB34-2517-4D7E-BD1A-37EAEADBF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2472" y="5726747"/>
              <a:ext cx="447675" cy="1000125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ED6CEF91-5CED-45CA-9FC3-14CF36F58824}"/>
                </a:ext>
              </a:extLst>
            </p:cNvPr>
            <p:cNvSpPr txBox="1"/>
            <p:nvPr/>
          </p:nvSpPr>
          <p:spPr>
            <a:xfrm>
              <a:off x="8686800" y="5681027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paziente NS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0031E3A-9265-437A-B91E-6E546E788C4D}"/>
                </a:ext>
              </a:extLst>
            </p:cNvPr>
            <p:cNvSpPr txBox="1"/>
            <p:nvPr/>
          </p:nvSpPr>
          <p:spPr>
            <a:xfrm>
              <a:off x="8689658" y="5922843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paziente PHA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C5BAA85-2A26-47A5-A512-FC28A45382CB}"/>
                </a:ext>
              </a:extLst>
            </p:cNvPr>
            <p:cNvSpPr txBox="1"/>
            <p:nvPr/>
          </p:nvSpPr>
          <p:spPr>
            <a:xfrm>
              <a:off x="8686800" y="6161680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ctrl</a:t>
              </a:r>
              <a:r>
                <a:rPr lang="it-IT" dirty="0"/>
                <a:t> NS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71880E7-47F3-4A01-81B0-0CD30DD280C5}"/>
                </a:ext>
              </a:extLst>
            </p:cNvPr>
            <p:cNvSpPr txBox="1"/>
            <p:nvPr/>
          </p:nvSpPr>
          <p:spPr>
            <a:xfrm>
              <a:off x="8686800" y="6403496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ctrl</a:t>
              </a:r>
              <a:r>
                <a:rPr lang="it-IT" dirty="0"/>
                <a:t> PHA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EA8009-EBDA-4649-A647-B6755A328599}"/>
              </a:ext>
            </a:extLst>
          </p:cNvPr>
          <p:cNvSpPr txBox="1"/>
          <p:nvPr/>
        </p:nvSpPr>
        <p:spPr>
          <a:xfrm>
            <a:off x="151812" y="669796"/>
            <a:ext cx="74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PBMC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1BA51D4-C9CF-40AB-8FB2-89DD3391FFDA}"/>
              </a:ext>
            </a:extLst>
          </p:cNvPr>
          <p:cNvSpPr txBox="1"/>
          <p:nvPr/>
        </p:nvSpPr>
        <p:spPr>
          <a:xfrm>
            <a:off x="1980928" y="642792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PHA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BD9B2B9-77A2-4010-BD63-F17F5281D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40" y="555496"/>
            <a:ext cx="448281" cy="107418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9A4BE20-D91E-4B2D-95BE-65C97F92C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1652" y="555496"/>
            <a:ext cx="448281" cy="107418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7EE9CF3-BDDA-4841-8330-9753D53FA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50">
            <a:off x="2613091" y="2355672"/>
            <a:ext cx="602002" cy="73693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40AF227-5662-40F3-B273-FD851849482C}"/>
              </a:ext>
            </a:extLst>
          </p:cNvPr>
          <p:cNvSpPr txBox="1"/>
          <p:nvPr/>
        </p:nvSpPr>
        <p:spPr>
          <a:xfrm>
            <a:off x="2522456" y="2178301"/>
            <a:ext cx="54053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/>
              <a:t>72h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EA729CC-A442-4A84-9C22-93BDC6B44147}"/>
              </a:ext>
            </a:extLst>
          </p:cNvPr>
          <p:cNvSpPr txBox="1"/>
          <p:nvPr/>
        </p:nvSpPr>
        <p:spPr>
          <a:xfrm>
            <a:off x="2159441" y="2887945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37°, 5% CO</a:t>
            </a:r>
            <a:r>
              <a:rPr lang="it-IT" baseline="-25000" dirty="0"/>
              <a:t>2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80B8E19-AEB1-4143-BEF5-3E7D5DA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50">
            <a:off x="3760729" y="2355672"/>
            <a:ext cx="602002" cy="73693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F57720B-B070-48A3-B607-02AB2CD8645F}"/>
              </a:ext>
            </a:extLst>
          </p:cNvPr>
          <p:cNvSpPr txBox="1"/>
          <p:nvPr/>
        </p:nvSpPr>
        <p:spPr>
          <a:xfrm>
            <a:off x="3534308" y="2178301"/>
            <a:ext cx="95058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/>
              <a:t>lavaggio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EAFDE39-A108-4E2B-AA38-35457589D8BB}"/>
              </a:ext>
            </a:extLst>
          </p:cNvPr>
          <p:cNvSpPr txBox="1"/>
          <p:nvPr/>
        </p:nvSpPr>
        <p:spPr>
          <a:xfrm>
            <a:off x="4953058" y="556001"/>
            <a:ext cx="2513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Colorazione di superficie</a:t>
            </a:r>
          </a:p>
          <a:p>
            <a:r>
              <a:rPr lang="it-IT" dirty="0"/>
              <a:t>20’ al buio a RT</a:t>
            </a:r>
          </a:p>
          <a:p>
            <a:r>
              <a:rPr lang="it-IT" dirty="0"/>
              <a:t>Mix: aCD3, aCD4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CD28290-EE9F-4F09-8C51-E5A5844F4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6" y="532755"/>
            <a:ext cx="448281" cy="107418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E62CA7F-119E-4BDE-AD5F-2AF99EE42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50">
            <a:off x="5937589" y="2375131"/>
            <a:ext cx="602002" cy="73693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69A506F-B1C8-4C21-A7EB-6CFDD628FAD6}"/>
              </a:ext>
            </a:extLst>
          </p:cNvPr>
          <p:cNvSpPr txBox="1"/>
          <p:nvPr/>
        </p:nvSpPr>
        <p:spPr>
          <a:xfrm>
            <a:off x="5671511" y="2178301"/>
            <a:ext cx="95058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/>
              <a:t>lavaggio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03D78D2C-7561-4A7B-A040-583B12A54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27611">
            <a:off x="1983784" y="1036575"/>
            <a:ext cx="242710" cy="20023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1D97EC1E-3C80-4684-BB26-566B13662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758" y="1400107"/>
            <a:ext cx="800100" cy="27051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8585449-1F69-499F-B81D-1F3E1E765A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926" y="1039128"/>
            <a:ext cx="596900" cy="685800"/>
          </a:xfrm>
          <a:prstGeom prst="rect">
            <a:avLst/>
          </a:prstGeom>
        </p:spPr>
      </p:pic>
      <p:sp>
        <p:nvSpPr>
          <p:cNvPr id="30" name="Rectangle 273">
            <a:extLst>
              <a:ext uri="{FF2B5EF4-FFF2-40B4-BE49-F238E27FC236}">
                <a16:creationId xmlns:a16="http://schemas.microsoft.com/office/drawing/2014/main" id="{504F0C1D-41BC-478F-BEB4-AB47C7786CB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6081540" y="1317406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74">
            <a:extLst>
              <a:ext uri="{FF2B5EF4-FFF2-40B4-BE49-F238E27FC236}">
                <a16:creationId xmlns:a16="http://schemas.microsoft.com/office/drawing/2014/main" id="{54AA0132-CCE9-4087-B53C-3FE87845D86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6250257" y="1357640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61F6B43-8E23-4EFF-A088-554DD12BD04F}"/>
              </a:ext>
            </a:extLst>
          </p:cNvPr>
          <p:cNvSpPr txBox="1"/>
          <p:nvPr/>
        </p:nvSpPr>
        <p:spPr>
          <a:xfrm>
            <a:off x="5886504" y="6144755"/>
            <a:ext cx="307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CD3+ CD4+</a:t>
            </a:r>
          </a:p>
        </p:txBody>
      </p:sp>
      <p:pic>
        <p:nvPicPr>
          <p:cNvPr id="112" name="Immagine 111">
            <a:extLst>
              <a:ext uri="{FF2B5EF4-FFF2-40B4-BE49-F238E27FC236}">
                <a16:creationId xmlns:a16="http://schemas.microsoft.com/office/drawing/2014/main" id="{FBA86BEC-A85E-4564-83A0-D7F4AFB38E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6048" y="1846620"/>
            <a:ext cx="1559211" cy="2052000"/>
          </a:xfrm>
          <a:prstGeom prst="rect">
            <a:avLst/>
          </a:prstGeom>
        </p:spPr>
      </p:pic>
      <p:sp>
        <p:nvSpPr>
          <p:cNvPr id="145" name="Rectangle 273">
            <a:extLst>
              <a:ext uri="{FF2B5EF4-FFF2-40B4-BE49-F238E27FC236}">
                <a16:creationId xmlns:a16="http://schemas.microsoft.com/office/drawing/2014/main" id="{223A2889-B66C-41CC-9A3B-C4EEAB38FC5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5854119" y="1322434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6" name="Rectangle 274">
            <a:extLst>
              <a:ext uri="{FF2B5EF4-FFF2-40B4-BE49-F238E27FC236}">
                <a16:creationId xmlns:a16="http://schemas.microsoft.com/office/drawing/2014/main" id="{3771B9F2-5988-42F8-8C37-E76D1A9EBAF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398959">
            <a:off x="5996588" y="1384847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114" name="Immagine 113">
            <a:extLst>
              <a:ext uri="{FF2B5EF4-FFF2-40B4-BE49-F238E27FC236}">
                <a16:creationId xmlns:a16="http://schemas.microsoft.com/office/drawing/2014/main" id="{1916CF3F-A68D-4E83-98B6-1F896450A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9" y="1401138"/>
            <a:ext cx="990907" cy="2700000"/>
          </a:xfrm>
          <a:prstGeom prst="rect">
            <a:avLst/>
          </a:prstGeom>
        </p:spPr>
      </p:pic>
      <p:sp>
        <p:nvSpPr>
          <p:cNvPr id="149" name="Rectangle 273">
            <a:extLst>
              <a:ext uri="{FF2B5EF4-FFF2-40B4-BE49-F238E27FC236}">
                <a16:creationId xmlns:a16="http://schemas.microsoft.com/office/drawing/2014/main" id="{D5082424-2F7D-4D5B-B863-DAAE2BA5ED1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5076622" y="2294570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0" name="Rectangle 274">
            <a:extLst>
              <a:ext uri="{FF2B5EF4-FFF2-40B4-BE49-F238E27FC236}">
                <a16:creationId xmlns:a16="http://schemas.microsoft.com/office/drawing/2014/main" id="{9877AB3B-DC57-46C6-8E15-C736D013D46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5245339" y="2334804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51" name="Rectangle 273">
            <a:extLst>
              <a:ext uri="{FF2B5EF4-FFF2-40B4-BE49-F238E27FC236}">
                <a16:creationId xmlns:a16="http://schemas.microsoft.com/office/drawing/2014/main" id="{4454DB60-4DB7-405D-A754-CF30E95022D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4849201" y="2299598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2" name="Rectangle 274">
            <a:extLst>
              <a:ext uri="{FF2B5EF4-FFF2-40B4-BE49-F238E27FC236}">
                <a16:creationId xmlns:a16="http://schemas.microsoft.com/office/drawing/2014/main" id="{04D6E432-BDDC-468C-BF36-DD775EACDCC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398959">
            <a:off x="4991670" y="2362011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153" name="Immagine 152">
            <a:extLst>
              <a:ext uri="{FF2B5EF4-FFF2-40B4-BE49-F238E27FC236}">
                <a16:creationId xmlns:a16="http://schemas.microsoft.com/office/drawing/2014/main" id="{D8ED844F-7C2C-4C57-8140-13C9B0637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12" y="1395433"/>
            <a:ext cx="990907" cy="2700000"/>
          </a:xfrm>
          <a:prstGeom prst="rect">
            <a:avLst/>
          </a:prstGeom>
        </p:spPr>
      </p:pic>
      <p:sp>
        <p:nvSpPr>
          <p:cNvPr id="154" name="Rectangle 273">
            <a:extLst>
              <a:ext uri="{FF2B5EF4-FFF2-40B4-BE49-F238E27FC236}">
                <a16:creationId xmlns:a16="http://schemas.microsoft.com/office/drawing/2014/main" id="{885FCB6B-2188-4003-BB61-1A2F1D19893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461401">
            <a:off x="8325243" y="2831324"/>
            <a:ext cx="3105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5" name="Rectangle 274">
            <a:extLst>
              <a:ext uri="{FF2B5EF4-FFF2-40B4-BE49-F238E27FC236}">
                <a16:creationId xmlns:a16="http://schemas.microsoft.com/office/drawing/2014/main" id="{9054E82D-5118-4070-ADFA-C5EBDAB0CE7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450422" y="2857674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56" name="Rectangle 273">
            <a:extLst>
              <a:ext uri="{FF2B5EF4-FFF2-40B4-BE49-F238E27FC236}">
                <a16:creationId xmlns:a16="http://schemas.microsoft.com/office/drawing/2014/main" id="{6425706C-0CD0-43B7-87DB-B19F01AB205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663093" y="3307180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Rectangle 274">
            <a:extLst>
              <a:ext uri="{FF2B5EF4-FFF2-40B4-BE49-F238E27FC236}">
                <a16:creationId xmlns:a16="http://schemas.microsoft.com/office/drawing/2014/main" id="{9B9CF599-C42C-4DD5-852F-FE31CB60264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831810" y="3347414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58" name="Rectangle 273">
            <a:extLst>
              <a:ext uri="{FF2B5EF4-FFF2-40B4-BE49-F238E27FC236}">
                <a16:creationId xmlns:a16="http://schemas.microsoft.com/office/drawing/2014/main" id="{0E473C9A-1EA6-4C28-BD35-67241805A61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435672" y="3312208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9" name="Rectangle 274">
            <a:extLst>
              <a:ext uri="{FF2B5EF4-FFF2-40B4-BE49-F238E27FC236}">
                <a16:creationId xmlns:a16="http://schemas.microsoft.com/office/drawing/2014/main" id="{83E4FA9E-289A-4785-B3DF-68828D92712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398959">
            <a:off x="8578141" y="3374621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60" name="Rectangle 273">
            <a:extLst>
              <a:ext uri="{FF2B5EF4-FFF2-40B4-BE49-F238E27FC236}">
                <a16:creationId xmlns:a16="http://schemas.microsoft.com/office/drawing/2014/main" id="{FB392E21-9FFE-4587-BEF9-E4062ACD507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433567" y="3000668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1" name="Rectangle 274">
            <a:extLst>
              <a:ext uri="{FF2B5EF4-FFF2-40B4-BE49-F238E27FC236}">
                <a16:creationId xmlns:a16="http://schemas.microsoft.com/office/drawing/2014/main" id="{ED62BA04-BAA7-44D7-B2BA-63F6C07E8B4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602284" y="3040902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62" name="Rectangle 273">
            <a:extLst>
              <a:ext uri="{FF2B5EF4-FFF2-40B4-BE49-F238E27FC236}">
                <a16:creationId xmlns:a16="http://schemas.microsoft.com/office/drawing/2014/main" id="{A98E4176-A991-4841-B87A-FC6B4FD4376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206146" y="3005696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3" name="Rectangle 274">
            <a:extLst>
              <a:ext uri="{FF2B5EF4-FFF2-40B4-BE49-F238E27FC236}">
                <a16:creationId xmlns:a16="http://schemas.microsoft.com/office/drawing/2014/main" id="{C3435D68-D075-4200-B0DF-4D7A220155D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398959">
            <a:off x="8348615" y="3068109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64" name="Rectangle 273">
            <a:extLst>
              <a:ext uri="{FF2B5EF4-FFF2-40B4-BE49-F238E27FC236}">
                <a16:creationId xmlns:a16="http://schemas.microsoft.com/office/drawing/2014/main" id="{17FA81AE-FE89-4773-B2E6-27ADDC16CE7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6233940" y="1469806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5" name="Rectangle 274">
            <a:extLst>
              <a:ext uri="{FF2B5EF4-FFF2-40B4-BE49-F238E27FC236}">
                <a16:creationId xmlns:a16="http://schemas.microsoft.com/office/drawing/2014/main" id="{DC72CBBA-3342-4847-970D-C9746E130ED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6402657" y="1510040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66" name="Rectangle 273">
            <a:extLst>
              <a:ext uri="{FF2B5EF4-FFF2-40B4-BE49-F238E27FC236}">
                <a16:creationId xmlns:a16="http://schemas.microsoft.com/office/drawing/2014/main" id="{F5CAEE8A-F2B5-4D70-8693-297806D5C57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6006519" y="1474834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7" name="Rectangle 274">
            <a:extLst>
              <a:ext uri="{FF2B5EF4-FFF2-40B4-BE49-F238E27FC236}">
                <a16:creationId xmlns:a16="http://schemas.microsoft.com/office/drawing/2014/main" id="{F95ABDAC-331E-4737-B182-588DC4171FD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398959">
            <a:off x="6148988" y="1537247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68" name="Rectangle 273">
            <a:extLst>
              <a:ext uri="{FF2B5EF4-FFF2-40B4-BE49-F238E27FC236}">
                <a16:creationId xmlns:a16="http://schemas.microsoft.com/office/drawing/2014/main" id="{A956740D-BF5F-4FEF-AC13-3CEAF1684F6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5248551" y="2542867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9" name="Rectangle 274">
            <a:extLst>
              <a:ext uri="{FF2B5EF4-FFF2-40B4-BE49-F238E27FC236}">
                <a16:creationId xmlns:a16="http://schemas.microsoft.com/office/drawing/2014/main" id="{CB79BD6D-8A53-4A62-8646-742BA166957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5417268" y="2583101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70" name="Rectangle 273">
            <a:extLst>
              <a:ext uri="{FF2B5EF4-FFF2-40B4-BE49-F238E27FC236}">
                <a16:creationId xmlns:a16="http://schemas.microsoft.com/office/drawing/2014/main" id="{E15CFFE0-723F-4BF2-A9F1-45B209BC5CE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5021130" y="2547895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1" name="Rectangle 274">
            <a:extLst>
              <a:ext uri="{FF2B5EF4-FFF2-40B4-BE49-F238E27FC236}">
                <a16:creationId xmlns:a16="http://schemas.microsoft.com/office/drawing/2014/main" id="{371FDA5E-7070-4E75-BA5B-BAC27FBFC6E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398959">
            <a:off x="5163599" y="2610308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172" name="Immagine 171">
            <a:extLst>
              <a:ext uri="{FF2B5EF4-FFF2-40B4-BE49-F238E27FC236}">
                <a16:creationId xmlns:a16="http://schemas.microsoft.com/office/drawing/2014/main" id="{F66B54C1-DC7A-4331-9A25-04BA1327E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50">
            <a:off x="7160310" y="2381844"/>
            <a:ext cx="602002" cy="736934"/>
          </a:xfrm>
          <a:prstGeom prst="rect">
            <a:avLst/>
          </a:prstGeom>
        </p:spPr>
      </p:pic>
      <p:sp>
        <p:nvSpPr>
          <p:cNvPr id="173" name="CasellaDiTesto 172">
            <a:extLst>
              <a:ext uri="{FF2B5EF4-FFF2-40B4-BE49-F238E27FC236}">
                <a16:creationId xmlns:a16="http://schemas.microsoft.com/office/drawing/2014/main" id="{2C8E275F-7C10-4499-A05E-A768CAB86ADD}"/>
              </a:ext>
            </a:extLst>
          </p:cNvPr>
          <p:cNvSpPr txBox="1"/>
          <p:nvPr/>
        </p:nvSpPr>
        <p:spPr>
          <a:xfrm>
            <a:off x="6823396" y="2181519"/>
            <a:ext cx="120738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/>
              <a:t>Fix &amp; </a:t>
            </a:r>
            <a:r>
              <a:rPr lang="it-IT" dirty="0" err="1"/>
              <a:t>perm</a:t>
            </a:r>
            <a:endParaRPr lang="it-IT" dirty="0"/>
          </a:p>
        </p:txBody>
      </p:sp>
      <p:pic>
        <p:nvPicPr>
          <p:cNvPr id="174" name="Immagine 173">
            <a:extLst>
              <a:ext uri="{FF2B5EF4-FFF2-40B4-BE49-F238E27FC236}">
                <a16:creationId xmlns:a16="http://schemas.microsoft.com/office/drawing/2014/main" id="{3C8C7CCE-AE41-40D7-8AA1-8BBACF1A1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00" y="507689"/>
            <a:ext cx="448281" cy="1074182"/>
          </a:xfrm>
          <a:prstGeom prst="rect">
            <a:avLst/>
          </a:prstGeom>
        </p:spPr>
      </p:pic>
      <p:sp>
        <p:nvSpPr>
          <p:cNvPr id="175" name="CasellaDiTesto 174">
            <a:extLst>
              <a:ext uri="{FF2B5EF4-FFF2-40B4-BE49-F238E27FC236}">
                <a16:creationId xmlns:a16="http://schemas.microsoft.com/office/drawing/2014/main" id="{48EAD6DF-739E-49F5-8D90-161AF1705BA2}"/>
              </a:ext>
            </a:extLst>
          </p:cNvPr>
          <p:cNvSpPr txBox="1"/>
          <p:nvPr/>
        </p:nvSpPr>
        <p:spPr>
          <a:xfrm>
            <a:off x="8422907" y="574571"/>
            <a:ext cx="3221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Colorazione intracellulare </a:t>
            </a:r>
            <a:r>
              <a:rPr lang="it-IT" dirty="0" err="1"/>
              <a:t>aLRBA</a:t>
            </a:r>
            <a:endParaRPr lang="it-IT" dirty="0"/>
          </a:p>
          <a:p>
            <a:r>
              <a:rPr lang="it-IT" dirty="0"/>
              <a:t>20’ al buio a RT</a:t>
            </a:r>
          </a:p>
        </p:txBody>
      </p:sp>
      <p:pic>
        <p:nvPicPr>
          <p:cNvPr id="176" name="Immagine 175">
            <a:extLst>
              <a:ext uri="{FF2B5EF4-FFF2-40B4-BE49-F238E27FC236}">
                <a16:creationId xmlns:a16="http://schemas.microsoft.com/office/drawing/2014/main" id="{29AC7B1A-CF97-4204-9636-ECC4E2F1B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50">
            <a:off x="9576125" y="2354883"/>
            <a:ext cx="602002" cy="736934"/>
          </a:xfrm>
          <a:prstGeom prst="rect">
            <a:avLst/>
          </a:prstGeom>
        </p:spPr>
      </p:pic>
      <p:sp>
        <p:nvSpPr>
          <p:cNvPr id="177" name="CasellaDiTesto 176">
            <a:extLst>
              <a:ext uri="{FF2B5EF4-FFF2-40B4-BE49-F238E27FC236}">
                <a16:creationId xmlns:a16="http://schemas.microsoft.com/office/drawing/2014/main" id="{3C46765B-3E49-4D9A-9769-CE2AAE63D8AB}"/>
              </a:ext>
            </a:extLst>
          </p:cNvPr>
          <p:cNvSpPr txBox="1"/>
          <p:nvPr/>
        </p:nvSpPr>
        <p:spPr>
          <a:xfrm>
            <a:off x="9310047" y="2158053"/>
            <a:ext cx="95058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/>
              <a:t>lavaggio</a:t>
            </a:r>
          </a:p>
        </p:txBody>
      </p:sp>
      <p:sp>
        <p:nvSpPr>
          <p:cNvPr id="178" name="Rectangle 274">
            <a:extLst>
              <a:ext uri="{FF2B5EF4-FFF2-40B4-BE49-F238E27FC236}">
                <a16:creationId xmlns:a16="http://schemas.microsoft.com/office/drawing/2014/main" id="{25CD9E4B-BE7A-45FE-A9A3-C0E1E9A3CFD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11122428" y="853072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9" name="Rectangle 273">
            <a:extLst>
              <a:ext uri="{FF2B5EF4-FFF2-40B4-BE49-F238E27FC236}">
                <a16:creationId xmlns:a16="http://schemas.microsoft.com/office/drawing/2014/main" id="{EDA37120-CC7E-4B3B-8DD0-1AEC986DC96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10953712" y="792455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2" name="Rectangle 274">
            <a:extLst>
              <a:ext uri="{FF2B5EF4-FFF2-40B4-BE49-F238E27FC236}">
                <a16:creationId xmlns:a16="http://schemas.microsoft.com/office/drawing/2014/main" id="{3354B0F8-0D10-4087-9CB7-05198EE5421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11274828" y="1005472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3" name="Rectangle 273">
            <a:extLst>
              <a:ext uri="{FF2B5EF4-FFF2-40B4-BE49-F238E27FC236}">
                <a16:creationId xmlns:a16="http://schemas.microsoft.com/office/drawing/2014/main" id="{D06E4E92-F8C8-4C61-A2AA-918FA847F14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11106112" y="944855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" name="Rectangle 274">
            <a:extLst>
              <a:ext uri="{FF2B5EF4-FFF2-40B4-BE49-F238E27FC236}">
                <a16:creationId xmlns:a16="http://schemas.microsoft.com/office/drawing/2014/main" id="{7422DD58-5C9F-46E7-A6B9-1FEF4EC8247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11009473" y="1077561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5" name="Rectangle 273">
            <a:extLst>
              <a:ext uri="{FF2B5EF4-FFF2-40B4-BE49-F238E27FC236}">
                <a16:creationId xmlns:a16="http://schemas.microsoft.com/office/drawing/2014/main" id="{4847A374-12C1-4129-B333-8A65F468442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10840757" y="1016944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6" name="Rectangle 274">
            <a:extLst>
              <a:ext uri="{FF2B5EF4-FFF2-40B4-BE49-F238E27FC236}">
                <a16:creationId xmlns:a16="http://schemas.microsoft.com/office/drawing/2014/main" id="{968BA7F7-EB4B-4C0A-9E38-8995C5D7639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592141" y="2345498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7" name="Rectangle 273">
            <a:extLst>
              <a:ext uri="{FF2B5EF4-FFF2-40B4-BE49-F238E27FC236}">
                <a16:creationId xmlns:a16="http://schemas.microsoft.com/office/drawing/2014/main" id="{10DC5FB6-319F-4CAE-88CD-BDC378BFD93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423425" y="2156718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8" name="Rectangle 274">
            <a:extLst>
              <a:ext uri="{FF2B5EF4-FFF2-40B4-BE49-F238E27FC236}">
                <a16:creationId xmlns:a16="http://schemas.microsoft.com/office/drawing/2014/main" id="{427B0968-D0E8-49D1-8CCE-EFD601F99BA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744541" y="2497898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9" name="Rectangle 273">
            <a:extLst>
              <a:ext uri="{FF2B5EF4-FFF2-40B4-BE49-F238E27FC236}">
                <a16:creationId xmlns:a16="http://schemas.microsoft.com/office/drawing/2014/main" id="{F0CA6FB0-311D-4ADE-928C-0AE94F4F7ED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575825" y="2437281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0" name="Rectangle 274">
            <a:extLst>
              <a:ext uri="{FF2B5EF4-FFF2-40B4-BE49-F238E27FC236}">
                <a16:creationId xmlns:a16="http://schemas.microsoft.com/office/drawing/2014/main" id="{5613C116-6D48-41AF-A8CE-F40600CB49D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389226" y="2339769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91" name="Rectangle 273">
            <a:extLst>
              <a:ext uri="{FF2B5EF4-FFF2-40B4-BE49-F238E27FC236}">
                <a16:creationId xmlns:a16="http://schemas.microsoft.com/office/drawing/2014/main" id="{9B4C23AE-461B-43CF-84C0-8368695D18B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8220510" y="2279152"/>
            <a:ext cx="310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66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01EFB-FFD7-4444-84C0-15C80A718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908720"/>
            <a:ext cx="6170593" cy="2403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0D9CC8-9E83-478F-98EF-1F8ADBB1F3CE}"/>
              </a:ext>
            </a:extLst>
          </p:cNvPr>
          <p:cNvSpPr txBox="1"/>
          <p:nvPr/>
        </p:nvSpPr>
        <p:spPr>
          <a:xfrm>
            <a:off x="5231903" y="3381320"/>
            <a:ext cx="60556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 err="1"/>
              <a:t>Avvio</a:t>
            </a:r>
            <a:r>
              <a:rPr lang="en-US" sz="2100" dirty="0"/>
              <a:t> di </a:t>
            </a:r>
            <a:r>
              <a:rPr lang="en-US" sz="2100" dirty="0" err="1"/>
              <a:t>terapia</a:t>
            </a:r>
            <a:r>
              <a:rPr lang="en-US" sz="2100" dirty="0"/>
              <a:t> con </a:t>
            </a:r>
            <a:r>
              <a:rPr lang="en-US" sz="2100" u="sng" dirty="0"/>
              <a:t>abatacept</a:t>
            </a:r>
            <a:r>
              <a:rPr lang="en-US" sz="2100" dirty="0"/>
              <a:t> con </a:t>
            </a:r>
            <a:r>
              <a:rPr lang="en-US" sz="2100" dirty="0" err="1"/>
              <a:t>ottima</a:t>
            </a:r>
            <a:r>
              <a:rPr lang="en-US" sz="2100" dirty="0"/>
              <a:t> </a:t>
            </a:r>
            <a:r>
              <a:rPr lang="en-US" sz="2100" dirty="0" err="1"/>
              <a:t>risposta</a:t>
            </a:r>
            <a:endParaRPr lang="en-US" sz="2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E6AAB2-08EF-4D98-840B-AF2B66379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894" y="3791630"/>
            <a:ext cx="3040198" cy="2158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0EAF8-EA13-4C61-8F4A-C4E8C5D7D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060" y="3773896"/>
            <a:ext cx="3008671" cy="2175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BCB26F-CF93-432A-8EB5-5F11BDE7131D}"/>
              </a:ext>
            </a:extLst>
          </p:cNvPr>
          <p:cNvSpPr/>
          <p:nvPr/>
        </p:nvSpPr>
        <p:spPr>
          <a:xfrm>
            <a:off x="5125739" y="5466543"/>
            <a:ext cx="6482534" cy="487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4A245-B556-48DD-851E-58D35E85DEA7}"/>
              </a:ext>
            </a:extLst>
          </p:cNvPr>
          <p:cNvSpPr txBox="1"/>
          <p:nvPr/>
        </p:nvSpPr>
        <p:spPr>
          <a:xfrm>
            <a:off x="9149191" y="5677190"/>
            <a:ext cx="24388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Boz V et al. Front Immunol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1FF0F-1F28-41B3-83E2-7F27D96AE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052736"/>
            <a:ext cx="423800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86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994D9-760E-44A7-8B61-A82684FE6438}"/>
              </a:ext>
            </a:extLst>
          </p:cNvPr>
          <p:cNvSpPr txBox="1"/>
          <p:nvPr/>
        </p:nvSpPr>
        <p:spPr>
          <a:xfrm>
            <a:off x="335360" y="404664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Meccanismi</a:t>
            </a:r>
            <a:r>
              <a:rPr lang="en-US" sz="3200" b="1" dirty="0"/>
              <a:t> di </a:t>
            </a:r>
            <a:r>
              <a:rPr lang="en-US" sz="3200" b="1" dirty="0" err="1"/>
              <a:t>cooperazione</a:t>
            </a:r>
            <a:r>
              <a:rPr lang="en-US" sz="3200" b="1" dirty="0"/>
              <a:t> T-B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B0007-D4A6-4B8A-BA94-F92CB2E3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07" y="2349914"/>
            <a:ext cx="3889585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2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285650-4410-4416-B953-5FE83028A649}"/>
              </a:ext>
            </a:extLst>
          </p:cNvPr>
          <p:cNvSpPr txBox="1"/>
          <p:nvPr/>
        </p:nvSpPr>
        <p:spPr>
          <a:xfrm>
            <a:off x="376081" y="1484784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Due </a:t>
            </a:r>
            <a:r>
              <a:rPr lang="en-US" sz="2400" dirty="0" err="1"/>
              <a:t>episodi</a:t>
            </a:r>
            <a:r>
              <a:rPr lang="en-US" sz="2400" dirty="0"/>
              <a:t> di </a:t>
            </a:r>
            <a:r>
              <a:rPr lang="en-US" sz="2400" dirty="0" err="1"/>
              <a:t>polmonite</a:t>
            </a:r>
            <a:endParaRPr lang="en-US" sz="2400" dirty="0"/>
          </a:p>
          <a:p>
            <a:r>
              <a:rPr lang="en-US" sz="2400" dirty="0" err="1"/>
              <a:t>Lieve</a:t>
            </a:r>
            <a:r>
              <a:rPr lang="en-US" sz="2400" dirty="0"/>
              <a:t> eczema</a:t>
            </a:r>
          </a:p>
          <a:p>
            <a:endParaRPr lang="en-US" sz="2400" dirty="0"/>
          </a:p>
          <a:p>
            <a:r>
              <a:rPr lang="en-US" sz="2400" dirty="0" err="1"/>
              <a:t>Lenta</a:t>
            </a:r>
            <a:r>
              <a:rPr lang="en-US" sz="2400" dirty="0"/>
              <a:t> </a:t>
            </a:r>
            <a:r>
              <a:rPr lang="en-US" sz="2400" dirty="0" err="1"/>
              <a:t>cicattrizzazione</a:t>
            </a:r>
            <a:r>
              <a:rPr lang="en-US" sz="2400" dirty="0"/>
              <a:t> di </a:t>
            </a:r>
            <a:r>
              <a:rPr lang="en-US" sz="2400" dirty="0" err="1"/>
              <a:t>ferite</a:t>
            </a:r>
            <a:endParaRPr lang="en-US" sz="2400" dirty="0"/>
          </a:p>
          <a:p>
            <a:r>
              <a:rPr lang="en-US" sz="2400" dirty="0" err="1"/>
              <a:t>Un’ulcera</a:t>
            </a:r>
            <a:r>
              <a:rPr lang="en-US" sz="2400" dirty="0"/>
              <a:t> </a:t>
            </a:r>
            <a:r>
              <a:rPr lang="en-US" sz="2400" dirty="0" err="1"/>
              <a:t>glutea</a:t>
            </a:r>
            <a:r>
              <a:rPr lang="en-US" sz="2400" dirty="0"/>
              <a:t> dopo </a:t>
            </a:r>
            <a:r>
              <a:rPr lang="en-US" sz="2400" dirty="0" err="1"/>
              <a:t>gastroetnerite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Esami</a:t>
            </a:r>
            <a:r>
              <a:rPr lang="en-US" sz="2400" dirty="0"/>
              <a:t> del </a:t>
            </a:r>
            <a:r>
              <a:rPr lang="en-US" sz="2400" dirty="0" err="1"/>
              <a:t>sangue</a:t>
            </a:r>
            <a:endParaRPr lang="en-US" sz="2400" dirty="0"/>
          </a:p>
          <a:p>
            <a:r>
              <a:rPr lang="en-US" sz="2400" dirty="0" err="1"/>
              <a:t>Persistenza</a:t>
            </a:r>
            <a:r>
              <a:rPr lang="en-US" sz="2400" dirty="0"/>
              <a:t> </a:t>
            </a:r>
            <a:r>
              <a:rPr lang="en-US" sz="2400" dirty="0" err="1"/>
              <a:t>neutrofilia</a:t>
            </a:r>
            <a:r>
              <a:rPr lang="en-US" sz="2400" dirty="0"/>
              <a:t> (15-20.000 GB/</a:t>
            </a:r>
            <a:r>
              <a:rPr lang="en-US" sz="2400" dirty="0" err="1"/>
              <a:t>mcL</a:t>
            </a:r>
            <a:r>
              <a:rPr lang="en-US" sz="2400" dirty="0"/>
              <a:t>) </a:t>
            </a:r>
            <a:r>
              <a:rPr lang="en-US" sz="2400" dirty="0" err="1"/>
              <a:t>anche</a:t>
            </a:r>
            <a:r>
              <a:rPr lang="en-US" sz="2400" dirty="0"/>
              <a:t> in </a:t>
            </a:r>
            <a:r>
              <a:rPr lang="en-US" sz="2400" dirty="0" err="1"/>
              <a:t>benessere</a:t>
            </a:r>
            <a:endParaRPr lang="en-US" sz="2400" dirty="0"/>
          </a:p>
          <a:p>
            <a:r>
              <a:rPr lang="en-US" sz="2400" dirty="0" err="1"/>
              <a:t>Aumento</a:t>
            </a:r>
            <a:r>
              <a:rPr lang="en-US" sz="2400" dirty="0"/>
              <a:t> di </a:t>
            </a:r>
            <a:r>
              <a:rPr lang="en-US" sz="2400" dirty="0" err="1"/>
              <a:t>Immunoglobuline</a:t>
            </a:r>
            <a:r>
              <a:rPr lang="en-US" sz="2400" dirty="0"/>
              <a:t> e PCR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3B10E-A136-4EF4-928C-35A949C3B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0296" y="570317"/>
            <a:ext cx="2448272" cy="153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9">
            <a:extLst>
              <a:ext uri="{FF2B5EF4-FFF2-40B4-BE49-F238E27FC236}">
                <a16:creationId xmlns:a16="http://schemas.microsoft.com/office/drawing/2014/main" id="{0AAC8B5B-83B1-402D-AE8D-4E4F8D15F188}"/>
              </a:ext>
            </a:extLst>
          </p:cNvPr>
          <p:cNvSpPr txBox="1"/>
          <p:nvPr/>
        </p:nvSpPr>
        <p:spPr>
          <a:xfrm>
            <a:off x="7320136" y="2267184"/>
            <a:ext cx="416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Calibri"/>
              </a:rPr>
              <a:t>Immagine da: </a:t>
            </a:r>
            <a:r>
              <a:rPr lang="it-IT" dirty="0" err="1">
                <a:solidFill>
                  <a:srgbClr val="0070C0"/>
                </a:solidFill>
                <a:latin typeface="Calibri"/>
              </a:rPr>
              <a:t>Jasani</a:t>
            </a:r>
            <a:r>
              <a:rPr lang="it-IT" dirty="0">
                <a:solidFill>
                  <a:srgbClr val="0070C0"/>
                </a:solidFill>
                <a:latin typeface="Calibri"/>
              </a:rPr>
              <a:t>,, J </a:t>
            </a:r>
            <a:r>
              <a:rPr lang="it-IT" dirty="0" err="1">
                <a:solidFill>
                  <a:srgbClr val="0070C0"/>
                </a:solidFill>
                <a:latin typeface="Calibri"/>
              </a:rPr>
              <a:t>Clin</a:t>
            </a:r>
            <a:r>
              <a:rPr lang="it-IT" dirty="0">
                <a:solidFill>
                  <a:srgbClr val="0070C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alibri"/>
              </a:rPr>
              <a:t>Neonatol</a:t>
            </a:r>
            <a:r>
              <a:rPr lang="it-IT" dirty="0">
                <a:solidFill>
                  <a:srgbClr val="0070C0"/>
                </a:solidFill>
                <a:latin typeface="Calibri"/>
              </a:rPr>
              <a:t> 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CB2D4-5811-40B4-BF69-402FCEB4C876}"/>
              </a:ext>
            </a:extLst>
          </p:cNvPr>
          <p:cNvSpPr txBox="1"/>
          <p:nvPr/>
        </p:nvSpPr>
        <p:spPr>
          <a:xfrm>
            <a:off x="376081" y="332656"/>
            <a:ext cx="1831487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MM, m. 4 aa  </a:t>
            </a:r>
          </a:p>
        </p:txBody>
      </p:sp>
    </p:spTree>
    <p:extLst>
      <p:ext uri="{BB962C8B-B14F-4D97-AF65-F5344CB8AC3E}">
        <p14:creationId xmlns:p14="http://schemas.microsoft.com/office/powerpoint/2010/main" val="7187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55DE4-959F-4F54-91CF-CB01C84011E9}"/>
              </a:ext>
            </a:extLst>
          </p:cNvPr>
          <p:cNvSpPr txBox="1"/>
          <p:nvPr/>
        </p:nvSpPr>
        <p:spPr>
          <a:xfrm>
            <a:off x="239828" y="240990"/>
            <a:ext cx="175171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SM, m  1 aa</a:t>
            </a:r>
          </a:p>
        </p:txBody>
      </p:sp>
      <p:pic>
        <p:nvPicPr>
          <p:cNvPr id="3" name="Picture 10" descr="P1010002">
            <a:extLst>
              <a:ext uri="{FF2B5EF4-FFF2-40B4-BE49-F238E27FC236}">
                <a16:creationId xmlns:a16="http://schemas.microsoft.com/office/drawing/2014/main" id="{34CBD227-E4BF-4D9F-BEC7-DFC1313F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124744"/>
            <a:ext cx="4536504" cy="305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F70949BA-2A8A-448C-BD4E-7F3B98BEF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888" y="1188364"/>
            <a:ext cx="4104456" cy="23762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sz="2400" dirty="0"/>
              <a:t>Maschio, 10 mesi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it-IT" sz="2400" dirty="0"/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sz="2400" dirty="0"/>
              <a:t>Giunge in ospedale  per </a:t>
            </a:r>
            <a:r>
              <a:rPr lang="it-IT" sz="2400" b="1" dirty="0" err="1"/>
              <a:t>distress</a:t>
            </a:r>
            <a:r>
              <a:rPr lang="it-IT" sz="2400" b="1" dirty="0"/>
              <a:t> respiratorio </a:t>
            </a:r>
            <a:r>
              <a:rPr lang="it-IT" sz="2400" b="1" dirty="0" err="1"/>
              <a:t>ingravescente</a:t>
            </a:r>
            <a:endParaRPr lang="it-IT" sz="2400" dirty="0"/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B1B44E24-7274-400D-AE44-7C34072B9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28" y="4298813"/>
            <a:ext cx="85689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/>
              <a:t>Normale conta linfocitaria, Lieve neutropenia</a:t>
            </a:r>
          </a:p>
          <a:p>
            <a:r>
              <a:rPr lang="it-IT" sz="2400" dirty="0" err="1"/>
              <a:t>IgG</a:t>
            </a:r>
            <a:r>
              <a:rPr lang="it-IT" sz="2400" dirty="0"/>
              <a:t> 340, </a:t>
            </a:r>
            <a:r>
              <a:rPr lang="it-IT" sz="2400" dirty="0" err="1"/>
              <a:t>IgA</a:t>
            </a:r>
            <a:r>
              <a:rPr lang="it-IT" sz="2400" dirty="0"/>
              <a:t> 1 mg/dl, </a:t>
            </a:r>
            <a:r>
              <a:rPr lang="it-IT" sz="2400" dirty="0" err="1"/>
              <a:t>IgM</a:t>
            </a:r>
            <a:r>
              <a:rPr lang="it-IT" sz="2400" dirty="0"/>
              <a:t> 14 mg/dl,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62AC3-2BF4-4B81-ABA0-7A938FA6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272" y="1700808"/>
            <a:ext cx="2808312" cy="22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16368991-122A-475B-9D93-E8ABDEE83A20}"/>
              </a:ext>
            </a:extLst>
          </p:cNvPr>
          <p:cNvSpPr txBox="1"/>
          <p:nvPr/>
        </p:nvSpPr>
        <p:spPr>
          <a:xfrm>
            <a:off x="7463704" y="5041639"/>
            <a:ext cx="392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Il sospetto è quello di CID</a:t>
            </a:r>
          </a:p>
          <a:p>
            <a:r>
              <a:rPr lang="it-IT" sz="2400" dirty="0"/>
              <a:t>Immunodeficienza Combinata</a:t>
            </a:r>
          </a:p>
        </p:txBody>
      </p:sp>
      <p:sp>
        <p:nvSpPr>
          <p:cNvPr id="8" name="CasellaDiTesto 6">
            <a:extLst>
              <a:ext uri="{FF2B5EF4-FFF2-40B4-BE49-F238E27FC236}">
                <a16:creationId xmlns:a16="http://schemas.microsoft.com/office/drawing/2014/main" id="{48E9FEEE-4FCC-42AF-A2CA-92F09B1350E7}"/>
              </a:ext>
            </a:extLst>
          </p:cNvPr>
          <p:cNvSpPr txBox="1"/>
          <p:nvPr/>
        </p:nvSpPr>
        <p:spPr>
          <a:xfrm>
            <a:off x="7536160" y="4263716"/>
            <a:ext cx="3776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Isolato </a:t>
            </a:r>
            <a:r>
              <a:rPr lang="it-IT" sz="2400" i="1" dirty="0" err="1"/>
              <a:t>Pneumocystis</a:t>
            </a:r>
            <a:r>
              <a:rPr lang="it-IT" sz="2400" i="1" dirty="0"/>
              <a:t> </a:t>
            </a:r>
            <a:r>
              <a:rPr lang="it-IT" sz="2400" i="1" dirty="0" err="1"/>
              <a:t>jiroveci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355812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FC0F5C-37A4-40B3-B719-2DF9569449A4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ESPRESSIONE CD40L</a:t>
            </a:r>
          </a:p>
        </p:txBody>
      </p:sp>
      <p:pic>
        <p:nvPicPr>
          <p:cNvPr id="3" name="Picture 85">
            <a:extLst>
              <a:ext uri="{FF2B5EF4-FFF2-40B4-BE49-F238E27FC236}">
                <a16:creationId xmlns:a16="http://schemas.microsoft.com/office/drawing/2014/main" id="{576E8E17-EAAC-4FCD-A7D0-D8ABD89B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6212" y="3913187"/>
            <a:ext cx="307446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67">
            <a:extLst>
              <a:ext uri="{FF2B5EF4-FFF2-40B4-BE49-F238E27FC236}">
                <a16:creationId xmlns:a16="http://schemas.microsoft.com/office/drawing/2014/main" id="{A8FA8AAE-5C23-492D-9152-D050F9523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06211" y="671754"/>
            <a:ext cx="306520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A2882E-D326-4DB6-B003-49F6F26BCBD1}"/>
              </a:ext>
            </a:extLst>
          </p:cNvPr>
          <p:cNvSpPr txBox="1"/>
          <p:nvPr/>
        </p:nvSpPr>
        <p:spPr>
          <a:xfrm>
            <a:off x="-74160" y="1828277"/>
            <a:ext cx="148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Sangue intero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C290E8-0BB4-4CC7-A3E2-361BED082B43}"/>
              </a:ext>
            </a:extLst>
          </p:cNvPr>
          <p:cNvSpPr txBox="1"/>
          <p:nvPr/>
        </p:nvSpPr>
        <p:spPr>
          <a:xfrm>
            <a:off x="1946574" y="1700712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PMA-IONO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FFDC024-1996-4A6B-A1A4-B83014B48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6" y="1613416"/>
            <a:ext cx="448281" cy="10741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02A56D-907A-4BDC-8C63-450D951036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298" y="1613416"/>
            <a:ext cx="448281" cy="107418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F109106-12C0-4C9C-9885-EBDF90145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50">
            <a:off x="2578737" y="3413592"/>
            <a:ext cx="602002" cy="7369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77DDFC-43C4-4A76-8554-B63BD0FE1483}"/>
              </a:ext>
            </a:extLst>
          </p:cNvPr>
          <p:cNvSpPr txBox="1"/>
          <p:nvPr/>
        </p:nvSpPr>
        <p:spPr>
          <a:xfrm>
            <a:off x="2488102" y="3236221"/>
            <a:ext cx="54053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/>
              <a:t>24h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E08A78-B305-401F-B71D-78AF53E45D36}"/>
              </a:ext>
            </a:extLst>
          </p:cNvPr>
          <p:cNvSpPr txBox="1"/>
          <p:nvPr/>
        </p:nvSpPr>
        <p:spPr>
          <a:xfrm>
            <a:off x="2125087" y="3945865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37°, 5% CO</a:t>
            </a:r>
            <a:r>
              <a:rPr lang="it-IT" baseline="-25000" dirty="0"/>
              <a:t>2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98F3B4C-5BB4-42BE-9A06-3B5612696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50">
            <a:off x="3726375" y="3413592"/>
            <a:ext cx="602002" cy="73693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3E4DCE1-5394-41EE-9AE6-796267F8F1B8}"/>
              </a:ext>
            </a:extLst>
          </p:cNvPr>
          <p:cNvSpPr txBox="1"/>
          <p:nvPr/>
        </p:nvSpPr>
        <p:spPr>
          <a:xfrm>
            <a:off x="3499954" y="3236221"/>
            <a:ext cx="95058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/>
              <a:t>lavaggio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7F2364-A8CB-4CB1-B4B4-801054BBD4C8}"/>
              </a:ext>
            </a:extLst>
          </p:cNvPr>
          <p:cNvSpPr txBox="1"/>
          <p:nvPr/>
        </p:nvSpPr>
        <p:spPr>
          <a:xfrm>
            <a:off x="5129020" y="1614794"/>
            <a:ext cx="4011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Colorazione di superficie</a:t>
            </a:r>
          </a:p>
          <a:p>
            <a:r>
              <a:rPr lang="it-IT" dirty="0"/>
              <a:t>20’ al buio a RT</a:t>
            </a:r>
          </a:p>
          <a:p>
            <a:r>
              <a:rPr lang="it-IT" dirty="0"/>
              <a:t>Mix: aCD3, aCD45, aCD69, aCD40L, aCD8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6903073-C8A2-4797-BA51-F62998E2B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76" y="1590675"/>
            <a:ext cx="448281" cy="107418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7A1DECA-3BDA-49C8-A43C-C0D17C178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50">
            <a:off x="5903235" y="3433051"/>
            <a:ext cx="602002" cy="73693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D26B2D5-B629-41AF-8A99-21A5138278CD}"/>
              </a:ext>
            </a:extLst>
          </p:cNvPr>
          <p:cNvSpPr txBox="1"/>
          <p:nvPr/>
        </p:nvSpPr>
        <p:spPr>
          <a:xfrm>
            <a:off x="5637157" y="3236221"/>
            <a:ext cx="95058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/>
              <a:t>lavaggio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1418780A-91FC-4154-9F03-EE0738005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27611">
            <a:off x="1949430" y="2094495"/>
            <a:ext cx="242710" cy="20023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7020FE8-2CAA-460F-A45C-19763456F2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404" y="2458027"/>
            <a:ext cx="800100" cy="27051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5A1C6A6-518C-488D-BC3E-5644E6752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72" y="2097048"/>
            <a:ext cx="596900" cy="6858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6A9FD2F-275C-4C65-84C0-6BE6BBB6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049" y="2146903"/>
            <a:ext cx="1301077" cy="135111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8C78A93-0077-467E-B618-180C89ABFA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4439" y="2458027"/>
            <a:ext cx="1003300" cy="2705100"/>
          </a:xfrm>
          <a:prstGeom prst="rect">
            <a:avLst/>
          </a:prstGeom>
        </p:spPr>
      </p:pic>
      <p:sp>
        <p:nvSpPr>
          <p:cNvPr id="78" name="Rectangle 273">
            <a:extLst>
              <a:ext uri="{FF2B5EF4-FFF2-40B4-BE49-F238E27FC236}">
                <a16:creationId xmlns:a16="http://schemas.microsoft.com/office/drawing/2014/main" id="{FD298203-F0C3-4781-981B-8E0CC22ECA0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6135850" y="2976044"/>
            <a:ext cx="284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274">
            <a:extLst>
              <a:ext uri="{FF2B5EF4-FFF2-40B4-BE49-F238E27FC236}">
                <a16:creationId xmlns:a16="http://schemas.microsoft.com/office/drawing/2014/main" id="{4A8011B9-0359-4116-A1F9-5E686DEC4FE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6339155" y="3047633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39E0B5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2" name="Rectangle 273">
            <a:extLst>
              <a:ext uri="{FF2B5EF4-FFF2-40B4-BE49-F238E27FC236}">
                <a16:creationId xmlns:a16="http://schemas.microsoft.com/office/drawing/2014/main" id="{ABFD8F27-7F19-48CC-AC02-8C4760695A5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4754090" y="3230341"/>
            <a:ext cx="2841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274">
            <a:extLst>
              <a:ext uri="{FF2B5EF4-FFF2-40B4-BE49-F238E27FC236}">
                <a16:creationId xmlns:a16="http://schemas.microsoft.com/office/drawing/2014/main" id="{A1E2049C-9EAE-4560-9391-F951137D128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060000">
            <a:off x="4879460" y="3241944"/>
            <a:ext cx="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39E0B5"/>
                </a:solidFill>
                <a:effectLst/>
                <a:latin typeface="Herculanum"/>
              </a:rPr>
              <a:t>*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4" name="Immagine 83">
            <a:extLst>
              <a:ext uri="{FF2B5EF4-FFF2-40B4-BE49-F238E27FC236}">
                <a16:creationId xmlns:a16="http://schemas.microsoft.com/office/drawing/2014/main" id="{70C65C13-FBAA-4C00-A27F-4B91C1FC38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7712" y="3292221"/>
            <a:ext cx="1188823" cy="1231499"/>
          </a:xfrm>
          <a:prstGeom prst="rect">
            <a:avLst/>
          </a:prstGeom>
        </p:spPr>
      </p:pic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9748CEA9-2734-4A8A-AFC8-3AF2FC144AA2}"/>
              </a:ext>
            </a:extLst>
          </p:cNvPr>
          <p:cNvSpPr txBox="1"/>
          <p:nvPr/>
        </p:nvSpPr>
        <p:spPr>
          <a:xfrm>
            <a:off x="9508443" y="365922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CONTROLLO SANO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E35E6CE5-A82A-481A-8DF2-CF5F9B45268F}"/>
              </a:ext>
            </a:extLst>
          </p:cNvPr>
          <p:cNvSpPr txBox="1"/>
          <p:nvPr/>
        </p:nvSpPr>
        <p:spPr>
          <a:xfrm>
            <a:off x="9999833" y="3536917"/>
            <a:ext cx="1595267" cy="37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PAZIENTE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E6CF21DA-1105-472D-9870-FF2F8FF5D91D}"/>
              </a:ext>
            </a:extLst>
          </p:cNvPr>
          <p:cNvSpPr txBox="1"/>
          <p:nvPr/>
        </p:nvSpPr>
        <p:spPr>
          <a:xfrm>
            <a:off x="5319311" y="5882804"/>
            <a:ext cx="307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 CD8-</a:t>
            </a:r>
          </a:p>
        </p:txBody>
      </p:sp>
    </p:spTree>
    <p:extLst>
      <p:ext uri="{BB962C8B-B14F-4D97-AF65-F5344CB8AC3E}">
        <p14:creationId xmlns:p14="http://schemas.microsoft.com/office/powerpoint/2010/main" val="3666400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987D4-9672-44A3-8D5B-1B88B4273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54" y="1259140"/>
            <a:ext cx="3271582" cy="1914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69C9EB-2554-4660-982C-4CFE119BAB17}"/>
              </a:ext>
            </a:extLst>
          </p:cNvPr>
          <p:cNvSpPr txBox="1"/>
          <p:nvPr/>
        </p:nvSpPr>
        <p:spPr>
          <a:xfrm>
            <a:off x="448154" y="476672"/>
            <a:ext cx="135293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IF, M 3m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F3519-BF9E-4F8B-BC9E-E21FEA11396F}"/>
              </a:ext>
            </a:extLst>
          </p:cNvPr>
          <p:cNvSpPr txBox="1"/>
          <p:nvPr/>
        </p:nvSpPr>
        <p:spPr>
          <a:xfrm>
            <a:off x="4151784" y="1175185"/>
            <a:ext cx="5770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Dal secondo mese </a:t>
            </a:r>
            <a:r>
              <a:rPr lang="en-US" sz="2400" dirty="0" err="1"/>
              <a:t>feci</a:t>
            </a:r>
            <a:r>
              <a:rPr lang="en-US" sz="2400" dirty="0"/>
              <a:t> striate di </a:t>
            </a:r>
            <a:r>
              <a:rPr lang="en-US" sz="2400" dirty="0" err="1"/>
              <a:t>sangue</a:t>
            </a:r>
            <a:endParaRPr lang="en-US" sz="2400" dirty="0"/>
          </a:p>
          <a:p>
            <a:r>
              <a:rPr lang="en-US" sz="2400" dirty="0"/>
              <a:t>A 3 </a:t>
            </a:r>
            <a:r>
              <a:rPr lang="en-US" sz="2400" dirty="0" err="1"/>
              <a:t>mesi</a:t>
            </a:r>
            <a:r>
              <a:rPr lang="en-US" sz="2400" dirty="0"/>
              <a:t>,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GB 19.880/mmc (N 12.980/mmc)</a:t>
            </a:r>
          </a:p>
          <a:p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Hb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8,7 gr/dl,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Piastrine 38.000/mmc </a:t>
            </a:r>
          </a:p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PCR 169 mg/L    VES 120 mm/h</a:t>
            </a: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Emocoltura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neg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53FE2-B0CA-4CFA-B370-AC0F01AFEB57}"/>
              </a:ext>
            </a:extLst>
          </p:cNvPr>
          <p:cNvSpPr txBox="1"/>
          <p:nvPr/>
        </p:nvSpPr>
        <p:spPr>
          <a:xfrm>
            <a:off x="407368" y="335102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Nonostante la terapia antibiotica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PCR 359 mg/L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D560FE-D954-4BC7-9967-F72E752D349B}"/>
              </a:ext>
            </a:extLst>
          </p:cNvPr>
          <p:cNvSpPr/>
          <p:nvPr/>
        </p:nvSpPr>
        <p:spPr>
          <a:xfrm>
            <a:off x="10764789" y="4746340"/>
            <a:ext cx="50405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0599D3-26D4-462B-8E97-0B1BD89F6A11}"/>
              </a:ext>
            </a:extLst>
          </p:cNvPr>
          <p:cNvSpPr/>
          <p:nvPr/>
        </p:nvSpPr>
        <p:spPr>
          <a:xfrm>
            <a:off x="9684669" y="4725144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E26773-73E9-4752-BBF4-104D54529B5C}"/>
              </a:ext>
            </a:extLst>
          </p:cNvPr>
          <p:cNvCxnSpPr>
            <a:stCxn id="3" idx="4"/>
          </p:cNvCxnSpPr>
          <p:nvPr/>
        </p:nvCxnSpPr>
        <p:spPr>
          <a:xfrm>
            <a:off x="9936697" y="5229200"/>
            <a:ext cx="0" cy="38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EDD7AE-DEAD-4A61-AE57-0A1CDD1F49BD}"/>
              </a:ext>
            </a:extLst>
          </p:cNvPr>
          <p:cNvCxnSpPr/>
          <p:nvPr/>
        </p:nvCxnSpPr>
        <p:spPr>
          <a:xfrm>
            <a:off x="11016817" y="5229200"/>
            <a:ext cx="0" cy="38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56E7D8-B54B-4031-8F9A-1CF27D15723C}"/>
              </a:ext>
            </a:extLst>
          </p:cNvPr>
          <p:cNvCxnSpPr/>
          <p:nvPr/>
        </p:nvCxnSpPr>
        <p:spPr>
          <a:xfrm>
            <a:off x="9936697" y="5610436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B6CA06-4275-40A8-972C-4CD721A0DAFD}"/>
              </a:ext>
            </a:extLst>
          </p:cNvPr>
          <p:cNvCxnSpPr/>
          <p:nvPr/>
        </p:nvCxnSpPr>
        <p:spPr>
          <a:xfrm>
            <a:off x="10471103" y="5610436"/>
            <a:ext cx="0" cy="38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EFB8647-6E71-4DC8-B67D-4CED754AD3E0}"/>
              </a:ext>
            </a:extLst>
          </p:cNvPr>
          <p:cNvSpPr/>
          <p:nvPr/>
        </p:nvSpPr>
        <p:spPr>
          <a:xfrm>
            <a:off x="10219075" y="6009672"/>
            <a:ext cx="50405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5FF818-2DE7-4203-A13C-67C975C59E44}"/>
              </a:ext>
            </a:extLst>
          </p:cNvPr>
          <p:cNvCxnSpPr/>
          <p:nvPr/>
        </p:nvCxnSpPr>
        <p:spPr>
          <a:xfrm>
            <a:off x="8856577" y="4314292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AAE42F-A55A-4455-85FE-3B6A5D7A3181}"/>
              </a:ext>
            </a:extLst>
          </p:cNvPr>
          <p:cNvCxnSpPr/>
          <p:nvPr/>
        </p:nvCxnSpPr>
        <p:spPr>
          <a:xfrm>
            <a:off x="9936697" y="4314292"/>
            <a:ext cx="0" cy="38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728F43C-BADA-47D2-ACBF-A02A91318922}"/>
              </a:ext>
            </a:extLst>
          </p:cNvPr>
          <p:cNvSpPr/>
          <p:nvPr/>
        </p:nvSpPr>
        <p:spPr>
          <a:xfrm>
            <a:off x="8604549" y="4752524"/>
            <a:ext cx="50405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B8DE22-BB30-4178-964C-044642649172}"/>
              </a:ext>
            </a:extLst>
          </p:cNvPr>
          <p:cNvCxnSpPr/>
          <p:nvPr/>
        </p:nvCxnSpPr>
        <p:spPr>
          <a:xfrm>
            <a:off x="8856577" y="4343908"/>
            <a:ext cx="0" cy="38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FF81CB-9AF8-40AD-8483-8640DA1F2DBA}"/>
              </a:ext>
            </a:extLst>
          </p:cNvPr>
          <p:cNvCxnSpPr/>
          <p:nvPr/>
        </p:nvCxnSpPr>
        <p:spPr>
          <a:xfrm flipV="1">
            <a:off x="8532541" y="4695528"/>
            <a:ext cx="648072" cy="5336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E9B348-9467-458F-8C25-398DAAFF4572}"/>
              </a:ext>
            </a:extLst>
          </p:cNvPr>
          <p:cNvSpPr/>
          <p:nvPr/>
        </p:nvSpPr>
        <p:spPr>
          <a:xfrm>
            <a:off x="9669785" y="3068960"/>
            <a:ext cx="50405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647B6A-316F-4311-82EA-6B2CC2325A36}"/>
              </a:ext>
            </a:extLst>
          </p:cNvPr>
          <p:cNvSpPr/>
          <p:nvPr/>
        </p:nvSpPr>
        <p:spPr>
          <a:xfrm>
            <a:off x="8589665" y="3047764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8B5715-8D50-475C-B3BB-B8B18A44BD40}"/>
              </a:ext>
            </a:extLst>
          </p:cNvPr>
          <p:cNvCxnSpPr>
            <a:stCxn id="22" idx="4"/>
          </p:cNvCxnSpPr>
          <p:nvPr/>
        </p:nvCxnSpPr>
        <p:spPr>
          <a:xfrm>
            <a:off x="8841693" y="3551820"/>
            <a:ext cx="0" cy="38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514A05-B9BB-41FD-86C3-F0F9BCEEB8BD}"/>
              </a:ext>
            </a:extLst>
          </p:cNvPr>
          <p:cNvCxnSpPr/>
          <p:nvPr/>
        </p:nvCxnSpPr>
        <p:spPr>
          <a:xfrm>
            <a:off x="9921813" y="3551820"/>
            <a:ext cx="0" cy="38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DDC9D9A-0EA0-49D0-9273-056F52D37329}"/>
              </a:ext>
            </a:extLst>
          </p:cNvPr>
          <p:cNvCxnSpPr/>
          <p:nvPr/>
        </p:nvCxnSpPr>
        <p:spPr>
          <a:xfrm>
            <a:off x="8841693" y="3933056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65F11E-B10D-4E0D-B9ED-D6B5396FFD71}"/>
              </a:ext>
            </a:extLst>
          </p:cNvPr>
          <p:cNvCxnSpPr/>
          <p:nvPr/>
        </p:nvCxnSpPr>
        <p:spPr>
          <a:xfrm>
            <a:off x="9413975" y="3933056"/>
            <a:ext cx="0" cy="38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F06736-013C-4004-A160-6878A1CBF2F6}"/>
              </a:ext>
            </a:extLst>
          </p:cNvPr>
          <p:cNvCxnSpPr/>
          <p:nvPr/>
        </p:nvCxnSpPr>
        <p:spPr>
          <a:xfrm flipV="1">
            <a:off x="9552384" y="6354324"/>
            <a:ext cx="504056" cy="2340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0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 animBg="1"/>
      <p:bldP spid="14" grpId="0" animBg="1"/>
      <p:bldP spid="17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378EE1-4882-416A-81C9-15C5D838F242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ESPRESSIONE WASP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11513F-A3D4-4A32-8C26-9722007F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86" y="1992326"/>
            <a:ext cx="4088003" cy="388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BBA5D9-78AF-4BC4-B65E-FFD8C328E18F}"/>
              </a:ext>
            </a:extLst>
          </p:cNvPr>
          <p:cNvSpPr txBox="1"/>
          <p:nvPr/>
        </p:nvSpPr>
        <p:spPr>
          <a:xfrm>
            <a:off x="1133962" y="977674"/>
            <a:ext cx="988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Colorazione intracellulare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AEC9FC-2658-4A79-80AF-A2B892902F87}"/>
              </a:ext>
            </a:extLst>
          </p:cNvPr>
          <p:cNvSpPr txBox="1"/>
          <p:nvPr/>
        </p:nvSpPr>
        <p:spPr>
          <a:xfrm>
            <a:off x="861236" y="5880326"/>
            <a:ext cx="4586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morfologico (FSC vs SSC) sui linfociti</a:t>
            </a:r>
          </a:p>
        </p:txBody>
      </p:sp>
    </p:spTree>
    <p:extLst>
      <p:ext uri="{BB962C8B-B14F-4D97-AF65-F5344CB8AC3E}">
        <p14:creationId xmlns:p14="http://schemas.microsoft.com/office/powerpoint/2010/main" val="4169537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BCEED6-3272-476D-A450-B6890A540BF5}"/>
              </a:ext>
            </a:extLst>
          </p:cNvPr>
          <p:cNvSpPr txBox="1"/>
          <p:nvPr/>
        </p:nvSpPr>
        <p:spPr>
          <a:xfrm>
            <a:off x="695399" y="980728"/>
            <a:ext cx="4872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Citometria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Assenza espressione WASP</a:t>
            </a: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Genetica: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c.1384_1385delAG nel gene 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</a:p>
          <a:p>
            <a:endParaRPr lang="it-IT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Diagnosi: Sindrome di Wiskott Aldrich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2ADEDC-5F00-48C0-96E9-778FB14EE27D}"/>
              </a:ext>
            </a:extLst>
          </p:cNvPr>
          <p:cNvSpPr txBox="1"/>
          <p:nvPr/>
        </p:nvSpPr>
        <p:spPr>
          <a:xfrm>
            <a:off x="695399" y="3645024"/>
            <a:ext cx="545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Terapia: prima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anakinra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poi terapia genica</a:t>
            </a:r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CE777C85-4CED-4975-8D1B-AF79B52B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6" t="6444" r="8301" b="6590"/>
          <a:stretch/>
        </p:blipFill>
        <p:spPr>
          <a:xfrm>
            <a:off x="7087058" y="1988840"/>
            <a:ext cx="4436082" cy="3550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A716EA-A25A-4D2F-B4DC-2D8304DA0C60}"/>
              </a:ext>
            </a:extLst>
          </p:cNvPr>
          <p:cNvSpPr txBox="1"/>
          <p:nvPr/>
        </p:nvSpPr>
        <p:spPr>
          <a:xfrm>
            <a:off x="8688288" y="6080079"/>
            <a:ext cx="19203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Rispoli</a:t>
            </a:r>
            <a:r>
              <a:rPr lang="en-US" sz="1350" dirty="0"/>
              <a:t>, Diagnostics 2021</a:t>
            </a:r>
          </a:p>
        </p:txBody>
      </p:sp>
    </p:spTree>
    <p:extLst>
      <p:ext uri="{BB962C8B-B14F-4D97-AF65-F5344CB8AC3E}">
        <p14:creationId xmlns:p14="http://schemas.microsoft.com/office/powerpoint/2010/main" val="40554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994D9-760E-44A7-8B61-A82684FE6438}"/>
              </a:ext>
            </a:extLst>
          </p:cNvPr>
          <p:cNvSpPr txBox="1"/>
          <p:nvPr/>
        </p:nvSpPr>
        <p:spPr>
          <a:xfrm>
            <a:off x="479376" y="332656"/>
            <a:ext cx="8388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Meccanismi</a:t>
            </a:r>
            <a:r>
              <a:rPr lang="en-US" sz="3200" dirty="0"/>
              <a:t> di </a:t>
            </a:r>
            <a:r>
              <a:rPr lang="en-US" sz="3200" dirty="0" err="1"/>
              <a:t>spegnimento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risposta</a:t>
            </a:r>
            <a:r>
              <a:rPr lang="en-US" sz="3200" dirty="0"/>
              <a:t> immune: </a:t>
            </a:r>
            <a:r>
              <a:rPr lang="en-US" sz="3200" b="1" dirty="0"/>
              <a:t>APOPTOSI POST ATTIVAZIONE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637CE-D753-4CB8-A327-80FEBC9E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628800"/>
            <a:ext cx="3540526" cy="484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35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55DE4-959F-4F54-91CF-CB01C84011E9}"/>
              </a:ext>
            </a:extLst>
          </p:cNvPr>
          <p:cNvSpPr txBox="1"/>
          <p:nvPr/>
        </p:nvSpPr>
        <p:spPr>
          <a:xfrm>
            <a:off x="294095" y="404663"/>
            <a:ext cx="156535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BF, m 10 m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A2464798-457D-46A0-A14C-7C2E9FE0F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90" y="1068193"/>
            <a:ext cx="4536504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 err="1">
                <a:ea typeface="Microsoft YaHei" pitchFamily="34" charset="-122"/>
              </a:rPr>
              <a:t>Pomonite</a:t>
            </a:r>
            <a:endParaRPr lang="it-IT" altLang="it-IT" sz="2400" dirty="0">
              <a:ea typeface="Microsoft YaHei" pitchFamily="34" charset="-122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ea typeface="Microsoft YaHei" pitchFamily="34" charset="-122"/>
              </a:rPr>
              <a:t>Splenomegalia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AE677E0-C979-4054-BA66-0101CE205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90" y="2060848"/>
            <a:ext cx="4392488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 err="1">
                <a:ea typeface="Microsoft YaHei" pitchFamily="34" charset="-122"/>
              </a:rPr>
              <a:t>Hb</a:t>
            </a:r>
            <a:r>
              <a:rPr lang="it-IT" altLang="it-IT" sz="2400" dirty="0">
                <a:ea typeface="Microsoft YaHei" pitchFamily="34" charset="-122"/>
              </a:rPr>
              <a:t>: 9.7 g/dl , PTL: 67.000/mm3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ea typeface="Microsoft YaHei" pitchFamily="34" charset="-122"/>
              </a:rPr>
              <a:t>L 3700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ea typeface="Microsoft YaHei" pitchFamily="34" charset="-122"/>
              </a:rPr>
              <a:t>N 360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ea typeface="Microsoft YaHei" pitchFamily="34" charset="-122"/>
              </a:rPr>
              <a:t>M 2400</a:t>
            </a:r>
          </a:p>
        </p:txBody>
      </p:sp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79620A6A-097C-4DE0-8C6E-E131E9767C7E}"/>
              </a:ext>
            </a:extLst>
          </p:cNvPr>
          <p:cNvSpPr txBox="1"/>
          <p:nvPr/>
        </p:nvSpPr>
        <p:spPr>
          <a:xfrm>
            <a:off x="734368" y="4272771"/>
            <a:ext cx="338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JMML? : midollo negativo</a:t>
            </a:r>
          </a:p>
        </p:txBody>
      </p:sp>
    </p:spTree>
    <p:extLst>
      <p:ext uri="{BB962C8B-B14F-4D97-AF65-F5344CB8AC3E}">
        <p14:creationId xmlns:p14="http://schemas.microsoft.com/office/powerpoint/2010/main" val="302242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2D4153-26C8-43EF-A109-3A553617EFAE}"/>
              </a:ext>
            </a:extLst>
          </p:cNvPr>
          <p:cNvSpPr txBox="1"/>
          <p:nvPr/>
        </p:nvSpPr>
        <p:spPr>
          <a:xfrm>
            <a:off x="0" y="8700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VALUTAZIONE LINFOCITI T DOPPIO NEGATIVI NELLA ALPS</a:t>
            </a:r>
          </a:p>
        </p:txBody>
      </p:sp>
      <p:pic>
        <p:nvPicPr>
          <p:cNvPr id="3" name="Picture 102">
            <a:extLst>
              <a:ext uri="{FF2B5EF4-FFF2-40B4-BE49-F238E27FC236}">
                <a16:creationId xmlns:a16="http://schemas.microsoft.com/office/drawing/2014/main" id="{A60658EE-6A45-4A59-B37E-482FDD68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496" y="1266623"/>
            <a:ext cx="2828574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01">
            <a:extLst>
              <a:ext uri="{FF2B5EF4-FFF2-40B4-BE49-F238E27FC236}">
                <a16:creationId xmlns:a16="http://schemas.microsoft.com/office/drawing/2014/main" id="{5B158F56-B84F-497A-960F-C92E521E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6222" y="1266623"/>
            <a:ext cx="2828574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3">
            <a:extLst>
              <a:ext uri="{FF2B5EF4-FFF2-40B4-BE49-F238E27FC236}">
                <a16:creationId xmlns:a16="http://schemas.microsoft.com/office/drawing/2014/main" id="{4096746B-7E7B-4C8F-B264-BE3AF470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9496" y="4005572"/>
            <a:ext cx="2828574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2">
            <a:extLst>
              <a:ext uri="{FF2B5EF4-FFF2-40B4-BE49-F238E27FC236}">
                <a16:creationId xmlns:a16="http://schemas.microsoft.com/office/drawing/2014/main" id="{26C4126F-B531-45E5-A09C-CD2F969E6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6222" y="4005572"/>
            <a:ext cx="2828574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EF62E5-92AE-4D5E-8A50-1ABCDAF55FD4}"/>
              </a:ext>
            </a:extLst>
          </p:cNvPr>
          <p:cNvSpPr txBox="1"/>
          <p:nvPr/>
        </p:nvSpPr>
        <p:spPr>
          <a:xfrm>
            <a:off x="7490586" y="1389667"/>
            <a:ext cx="4534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Colorazione di superficie</a:t>
            </a:r>
          </a:p>
          <a:p>
            <a:r>
              <a:rPr lang="it-IT" sz="2400" dirty="0"/>
              <a:t>Pannello: a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CD3, aCD45, aCD8, aCD4,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aTCR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g/d,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aTCR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a/b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F17465-021D-4EEF-BB13-E28A19D3D3F9}"/>
              </a:ext>
            </a:extLst>
          </p:cNvPr>
          <p:cNvSpPr txBox="1"/>
          <p:nvPr/>
        </p:nvSpPr>
        <p:spPr>
          <a:xfrm rot="16200000">
            <a:off x="-484184" y="1990661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CONTROLLO SANO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4EB986-76C1-488A-AB25-AF3B2CD3A150}"/>
              </a:ext>
            </a:extLst>
          </p:cNvPr>
          <p:cNvSpPr txBox="1"/>
          <p:nvPr/>
        </p:nvSpPr>
        <p:spPr>
          <a:xfrm rot="16200000">
            <a:off x="-484184" y="4361722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PAZIENTE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FEC53-4645-4821-B0B8-FC7F0564B65D}"/>
              </a:ext>
            </a:extLst>
          </p:cNvPr>
          <p:cNvSpPr txBox="1"/>
          <p:nvPr/>
        </p:nvSpPr>
        <p:spPr>
          <a:xfrm>
            <a:off x="1552785" y="738370"/>
            <a:ext cx="2480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76A5F1-0443-415A-BEDF-A6AB258957D9}"/>
              </a:ext>
            </a:extLst>
          </p:cNvPr>
          <p:cNvSpPr txBox="1"/>
          <p:nvPr/>
        </p:nvSpPr>
        <p:spPr>
          <a:xfrm>
            <a:off x="4214468" y="738370"/>
            <a:ext cx="370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Gate su CD45++ CD3+ CD4- CD8-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2C7E89-C4ED-4BF5-B2F4-53F64C9DB431}"/>
              </a:ext>
            </a:extLst>
          </p:cNvPr>
          <p:cNvSpPr txBox="1"/>
          <p:nvPr/>
        </p:nvSpPr>
        <p:spPr>
          <a:xfrm rot="16200000">
            <a:off x="-484183" y="1990662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CONTROLLO SANO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39CDA0E-E918-41C4-AACC-5E39DA914EFA}"/>
              </a:ext>
            </a:extLst>
          </p:cNvPr>
          <p:cNvSpPr txBox="1"/>
          <p:nvPr/>
        </p:nvSpPr>
        <p:spPr>
          <a:xfrm rot="16200000">
            <a:off x="-484183" y="4361723"/>
            <a:ext cx="23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PAZIENTE</a:t>
            </a:r>
          </a:p>
        </p:txBody>
      </p:sp>
    </p:spTree>
    <p:extLst>
      <p:ext uri="{BB962C8B-B14F-4D97-AF65-F5344CB8AC3E}">
        <p14:creationId xmlns:p14="http://schemas.microsoft.com/office/powerpoint/2010/main" val="111012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CD3CCF-6457-48EF-B802-B0B5F7B95228}"/>
              </a:ext>
            </a:extLst>
          </p:cNvPr>
          <p:cNvSpPr txBox="1"/>
          <p:nvPr/>
        </p:nvSpPr>
        <p:spPr>
          <a:xfrm>
            <a:off x="407368" y="404664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ALPS: SINDROME LINFOPROLIFERATIVA AUTOIMMUNE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A0EF45-B98B-4705-A4CB-A689C2F62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8111"/>
              </p:ext>
            </p:extLst>
          </p:nvPr>
        </p:nvGraphicFramePr>
        <p:xfrm>
          <a:off x="407368" y="1124744"/>
          <a:ext cx="11449272" cy="5451415"/>
        </p:xfrm>
        <a:graphic>
          <a:graphicData uri="http://schemas.openxmlformats.org/drawingml/2006/table">
            <a:tbl>
              <a:tblPr/>
              <a:tblGrid>
                <a:gridCol w="11449272">
                  <a:extLst>
                    <a:ext uri="{9D8B030D-6E8A-4147-A177-3AD203B41FA5}">
                      <a16:colId xmlns:a16="http://schemas.microsoft.com/office/drawing/2014/main" val="343432819"/>
                    </a:ext>
                  </a:extLst>
                </a:gridCol>
              </a:tblGrid>
              <a:tr h="12069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>
                          <a:effectLst/>
                        </a:rPr>
                        <a:t>Required</a:t>
                      </a:r>
                      <a:r>
                        <a:rPr lang="en-US" sz="2400">
                          <a:effectLst/>
                        </a:rPr>
                        <a:t>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580705"/>
                  </a:ext>
                </a:extLst>
              </a:tr>
              <a:tr h="3922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dirty="0">
                          <a:effectLst/>
                        </a:rPr>
                        <a:t>1. Chronic (&gt; 6 months), nonmalignant, noninfectious lymphadenopathy or splenomegaly or both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601190"/>
                  </a:ext>
                </a:extLst>
              </a:tr>
              <a:tr h="57328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dirty="0">
                          <a:effectLst/>
                        </a:rPr>
                        <a:t>2. Elevated CD3</a:t>
                      </a:r>
                      <a:r>
                        <a:rPr lang="en-US" sz="2200" baseline="30000" dirty="0">
                          <a:effectLst/>
                        </a:rPr>
                        <a:t>+</a:t>
                      </a:r>
                      <a:r>
                        <a:rPr lang="en-US" sz="2200" dirty="0">
                          <a:effectLst/>
                        </a:rPr>
                        <a:t>TCRαβ</a:t>
                      </a:r>
                      <a:r>
                        <a:rPr lang="en-US" sz="2200" baseline="30000" dirty="0">
                          <a:effectLst/>
                        </a:rPr>
                        <a:t>+</a:t>
                      </a:r>
                      <a:r>
                        <a:rPr lang="en-US" sz="2200" dirty="0">
                          <a:effectLst/>
                        </a:rPr>
                        <a:t>CD4</a:t>
                      </a:r>
                      <a:r>
                        <a:rPr lang="en-US" sz="2200" baseline="30000" dirty="0">
                          <a:effectLst/>
                        </a:rPr>
                        <a:t>−</a:t>
                      </a:r>
                      <a:r>
                        <a:rPr lang="en-US" sz="2200" dirty="0">
                          <a:effectLst/>
                        </a:rPr>
                        <a:t>CD8</a:t>
                      </a:r>
                      <a:r>
                        <a:rPr lang="en-US" sz="2200" baseline="30000" dirty="0">
                          <a:effectLst/>
                        </a:rPr>
                        <a:t>−</a:t>
                      </a:r>
                      <a:r>
                        <a:rPr lang="en-US" sz="2200" dirty="0">
                          <a:effectLst/>
                        </a:rPr>
                        <a:t> DNT cells (≥ 1.5% of total lymphocytes or 2.5% of CD3</a:t>
                      </a:r>
                      <a:r>
                        <a:rPr lang="en-US" sz="2200" baseline="30000" dirty="0">
                          <a:effectLst/>
                        </a:rPr>
                        <a:t>+</a:t>
                      </a:r>
                      <a:r>
                        <a:rPr lang="en-US" sz="2200" dirty="0">
                          <a:effectLst/>
                        </a:rPr>
                        <a:t> lymphocytes) in the setting of normal or elevated lymphocyte counts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716473"/>
                  </a:ext>
                </a:extLst>
              </a:tr>
              <a:tr h="12069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dirty="0">
                          <a:effectLst/>
                        </a:rPr>
                        <a:t>Accessory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928190"/>
                  </a:ext>
                </a:extLst>
              </a:tr>
              <a:tr h="4224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dirty="0">
                          <a:effectLst/>
                        </a:rPr>
                        <a:t>     Primary  1. Defective lymphocyte apoptosis (in 2 separate assays)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953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dirty="0">
                          <a:effectLst/>
                        </a:rPr>
                        <a:t>                  2. Somatic or germline pathogenic mutation in </a:t>
                      </a:r>
                      <a:r>
                        <a:rPr lang="en-US" sz="2000" i="1" dirty="0">
                          <a:effectLst/>
                        </a:rPr>
                        <a:t>FAS</a:t>
                      </a:r>
                      <a:r>
                        <a:rPr lang="en-US" sz="2000" dirty="0">
                          <a:effectLst/>
                        </a:rPr>
                        <a:t>, </a:t>
                      </a:r>
                      <a:r>
                        <a:rPr lang="en-US" sz="2000" i="1" dirty="0">
                          <a:effectLst/>
                        </a:rPr>
                        <a:t>FASLG</a:t>
                      </a:r>
                      <a:r>
                        <a:rPr lang="en-US" sz="2000" dirty="0">
                          <a:effectLst/>
                        </a:rPr>
                        <a:t>, or </a:t>
                      </a:r>
                      <a:r>
                        <a:rPr lang="en-US" sz="2000" i="1" dirty="0">
                          <a:effectLst/>
                        </a:rPr>
                        <a:t>CASP10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879703"/>
                  </a:ext>
                </a:extLst>
              </a:tr>
              <a:tr h="12069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dirty="0">
                          <a:effectLst/>
                        </a:rPr>
                        <a:t>      Secondary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021643"/>
                  </a:ext>
                </a:extLst>
              </a:tr>
              <a:tr h="8448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dirty="0">
                          <a:effectLst/>
                        </a:rPr>
                        <a:t>1. Elevated plasma levels of </a:t>
                      </a:r>
                      <a:r>
                        <a:rPr lang="en-US" sz="2000" dirty="0" err="1">
                          <a:effectLst/>
                        </a:rPr>
                        <a:t>sFASL</a:t>
                      </a:r>
                      <a:r>
                        <a:rPr lang="en-US" sz="2000" dirty="0">
                          <a:effectLst/>
                        </a:rPr>
                        <a:t> levels (&gt;200 </a:t>
                      </a:r>
                      <a:r>
                        <a:rPr lang="en-US" sz="2000" dirty="0" err="1">
                          <a:effectLst/>
                        </a:rPr>
                        <a:t>pg</a:t>
                      </a:r>
                      <a:r>
                        <a:rPr lang="en-US" sz="2000" dirty="0">
                          <a:effectLst/>
                        </a:rPr>
                        <a:t>/mL) OR interleukin-10  (&gt;20 </a:t>
                      </a:r>
                      <a:r>
                        <a:rPr lang="en-US" sz="2000" dirty="0" err="1">
                          <a:effectLst/>
                        </a:rPr>
                        <a:t>pg</a:t>
                      </a:r>
                      <a:r>
                        <a:rPr lang="en-US" sz="2000" dirty="0">
                          <a:effectLst/>
                        </a:rPr>
                        <a:t>/mL) OR vitamin B</a:t>
                      </a:r>
                      <a:r>
                        <a:rPr lang="en-US" sz="2000" baseline="-25000" dirty="0">
                          <a:effectLst/>
                        </a:rPr>
                        <a:t>12</a:t>
                      </a:r>
                      <a:r>
                        <a:rPr lang="en-US" sz="2000" dirty="0">
                          <a:effectLst/>
                        </a:rPr>
                        <a:t> (&gt; 1500 ng/L) OR interleukin-18  &gt; 500 </a:t>
                      </a:r>
                      <a:r>
                        <a:rPr lang="en-US" sz="2000" dirty="0" err="1">
                          <a:effectLst/>
                        </a:rPr>
                        <a:t>pg</a:t>
                      </a:r>
                      <a:r>
                        <a:rPr lang="en-US" sz="2000" dirty="0">
                          <a:effectLst/>
                        </a:rPr>
                        <a:t>/mL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624989"/>
                  </a:ext>
                </a:extLst>
              </a:tr>
              <a:tr h="3922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dirty="0">
                          <a:effectLst/>
                        </a:rPr>
                        <a:t>2. Typical </a:t>
                      </a:r>
                      <a:r>
                        <a:rPr lang="en-US" sz="2000" dirty="0" err="1">
                          <a:effectLst/>
                        </a:rPr>
                        <a:t>immunohistological</a:t>
                      </a:r>
                      <a:r>
                        <a:rPr lang="en-US" sz="2000" dirty="0">
                          <a:effectLst/>
                        </a:rPr>
                        <a:t> findings as reviewed by an experienced hematopathologist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790169"/>
                  </a:ext>
                </a:extLst>
              </a:tr>
              <a:tr h="75432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dirty="0">
                          <a:effectLst/>
                        </a:rPr>
                        <a:t>3. Autoimmune cytopenias (hemolytic anemia, thrombocytopenia, or neutropenia) AND elevated immunoglobulin G levels (polyclonal hypergammaglobulinemia)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441930"/>
                  </a:ext>
                </a:extLst>
              </a:tr>
              <a:tr h="48276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dirty="0">
                          <a:effectLst/>
                        </a:rPr>
                        <a:t>4. Family history of a nonmalignant/noninfectious lymphoproliferation with or without autoimmunity </a:t>
                      </a:r>
                    </a:p>
                  </a:txBody>
                  <a:tcPr marL="30173" marR="30173" marT="15087" marB="15087" anchor="ctr">
                    <a:lnL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554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544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F008E-0C17-43FA-9512-8B60F004C8CA}"/>
              </a:ext>
            </a:extLst>
          </p:cNvPr>
          <p:cNvSpPr txBox="1"/>
          <p:nvPr/>
        </p:nvSpPr>
        <p:spPr>
          <a:xfrm>
            <a:off x="479376" y="908720"/>
            <a:ext cx="10585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Prevenzione</a:t>
            </a:r>
            <a:r>
              <a:rPr lang="en-US" sz="2400" dirty="0"/>
              <a:t> e </a:t>
            </a:r>
            <a:r>
              <a:rPr lang="en-US" sz="2400" dirty="0" err="1"/>
              <a:t>cura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citopenie</a:t>
            </a:r>
            <a:r>
              <a:rPr lang="en-US" sz="2400" dirty="0"/>
              <a:t> autoimmune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Sirolimus, </a:t>
            </a:r>
            <a:r>
              <a:rPr lang="en-US" sz="2400" dirty="0" err="1"/>
              <a:t>micofenolato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Monitoraggio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complicanze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Rischio</a:t>
            </a:r>
            <a:r>
              <a:rPr lang="en-US" sz="2400" dirty="0"/>
              <a:t> di </a:t>
            </a:r>
            <a:r>
              <a:rPr lang="en-US" sz="2400" dirty="0" err="1"/>
              <a:t>linfoma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2299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55E03C-E22D-4427-8DEA-6E9892E02B0F}"/>
              </a:ext>
            </a:extLst>
          </p:cNvPr>
          <p:cNvSpPr txBox="1"/>
          <p:nvPr/>
        </p:nvSpPr>
        <p:spPr>
          <a:xfrm>
            <a:off x="0" y="914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MOLECOLE DI ADESIONE DEI GRANULOCITI NELLA LAD</a:t>
            </a:r>
          </a:p>
        </p:txBody>
      </p:sp>
      <p:pic>
        <p:nvPicPr>
          <p:cNvPr id="3" name="Picture 525">
            <a:extLst>
              <a:ext uri="{FF2B5EF4-FFF2-40B4-BE49-F238E27FC236}">
                <a16:creationId xmlns:a16="http://schemas.microsoft.com/office/drawing/2014/main" id="{D950C778-B297-4BEB-8B49-745A1AEE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2181861"/>
            <a:ext cx="3733710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26">
            <a:extLst>
              <a:ext uri="{FF2B5EF4-FFF2-40B4-BE49-F238E27FC236}">
                <a16:creationId xmlns:a16="http://schemas.microsoft.com/office/drawing/2014/main" id="{D335597D-0A20-4571-BD8F-37FB3C7BD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3102" y="2216150"/>
            <a:ext cx="3733710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9B844E-4286-404A-8092-5C5B350A6D0B}"/>
              </a:ext>
            </a:extLst>
          </p:cNvPr>
          <p:cNvSpPr txBox="1"/>
          <p:nvPr/>
        </p:nvSpPr>
        <p:spPr>
          <a:xfrm>
            <a:off x="708660" y="788670"/>
            <a:ext cx="5387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Colorazione di superficie</a:t>
            </a:r>
          </a:p>
          <a:p>
            <a:r>
              <a:rPr lang="it-IT" sz="2400" dirty="0"/>
              <a:t>Pannello: aCD11c, aCD11b, aCD10, aCD18</a:t>
            </a:r>
          </a:p>
          <a:p>
            <a:r>
              <a:rPr lang="it-IT" sz="2400" dirty="0"/>
              <a:t>Gate su granulociti (SSC vs FSC)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B152D6-22A5-46BF-A83B-C0BA48F1245B}"/>
              </a:ext>
            </a:extLst>
          </p:cNvPr>
          <p:cNvSpPr txBox="1"/>
          <p:nvPr/>
        </p:nvSpPr>
        <p:spPr>
          <a:xfrm>
            <a:off x="2849881" y="593213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CTRL SANO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2A0A21-7685-4A08-B540-EB96752EFAA8}"/>
              </a:ext>
            </a:extLst>
          </p:cNvPr>
          <p:cNvSpPr txBox="1"/>
          <p:nvPr/>
        </p:nvSpPr>
        <p:spPr>
          <a:xfrm>
            <a:off x="8610599" y="593213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PAZIENTE</a:t>
            </a:r>
          </a:p>
        </p:txBody>
      </p:sp>
    </p:spTree>
    <p:extLst>
      <p:ext uri="{BB962C8B-B14F-4D97-AF65-F5344CB8AC3E}">
        <p14:creationId xmlns:p14="http://schemas.microsoft.com/office/powerpoint/2010/main" val="1046562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IQEBEPDxIQEA4SEBUQEA8QEA8QDw8PExMVFRQQEhQXHCYfFxkjJRIVHy8gIycpLzgsFh4zNTAqNScrLCkBCQoKDgwOGg8PGjUkHyQwLCowLCksLSwsLCksLCksLCwsLCkpKSksKSsvLCwvLDQsLCksLDUsKSwsKSksKSwsKf/AABEIAOEA4QMBIgACEQEDEQH/xAAcAAEAAQUBAQAAAAAAAAAAAAAABwEEBQYIAgP/xABFEAABAwICBQcHCQcEAwAAAAABAAIDBBEFEgYhMVFhBxMiMkFxkRQXI0JUgdIVM1JkcpKT0dMIU2KCoaSxJDRDgxZjwf/EABsBAQACAwEBAAAAAAAAAAAAAAAFBgEDBAIH/8QAMhEAAgECAwYEBAYDAAAAAAAAAAECAxEEEjEFExRRodEVQVKRIXGxwSMyQoHh8CJDYf/aAAwDAQACEQMRAD8AnFERAEREAREQBERAEREAREQBERAEREAREQBERAEREAREQBERAEREAREQBERAEREAREQBERAEREAREQBYbSDS+koMoqpQx7/m4WtfLPJbtbGwFxHG1lc4/jcVFTTVc5tFCwvOsAuOxrG39ZxIaOJCjXB4nDPW1ljX1J5yUmx5hh1spo9zWCw4m5Xic8qOnD4d15WRuuD8olDVSCCOVzJzrbDURS08jxr6gkAz7D1b7FsbZAdiinGKCKtiMbjZ4OeKVptJDK3WyRjhrBBWd0B0qfURZKjo1cDzBUt1j0rPXF/VcLOB4rEJ5j1icK6DXI3tF5Y64XpbDkCIiAIiIAiIgCIiAIiIAiIgCIiAIiIAiIgCIiAIiIAiLX9N9JDQ0jnxgOqpXCCkjOvPUyamXHa1utx4NKBfE1PTHE/Lq8Ujf9lh7mzVBubTVxF44dli2MEPOvrOA7FreMYiXvIB1BXDohSU4gDs8riZJpT1pZ3nNJK7iST7rLCE3UfWnmZcdnYXdU7vUuaKsLHA31K9ra3yOpixNlhBIWU9cNQ6BNoqgm46pIB26nLELK4ZM2RjoJQHRvaWOadhaRYheaU8rN2OwyrU2iXsKrA9o1rIqLOTrGHxGTDp3Ey0xHNvJuZqR3zUmwaxbKeLeKk+GS4upFO5SpRcXZn0REWTyEREAREQBERAEREAREQBERAEREAREQBERAEREAUS1+LCvrZK4m9HS56ahGrK946M9UO8gsB3NO9bNyl465kUeH07i2rrczM7b3p6Rvz89x1TY5W7NbtWxaRicjIY2U8IyxxtDGtHY0CwWitPKrErszDb2pmei+pj6+qMjyexW11S6pdR5cErKwuvUUuUgheLqiwZMpiUrgIsQgBM9LcvaNs1MfnYrdpsMw4hSto3jDJ4mSMcHMe0Oa4drSLgqJcKrMrsp2FZbQnEfIqp1ATaCW89FfYBf0tOPsk5gNzuC76E7qxVdrYXJLeR/cmJF8KWbMAvuukgwiIgCIiAIiIAiIgCIiAIiIAiIgCIiAIiIAvjWVjIY3zSuDIo2GR73GwaxouSfBfZRzyj4n5VPHhMZ9C3LU4gR2xA+hpTq9cjMeDOKw3ZXPcIOclFeZrtNiDp3TYrOMstVYU7CADBQtJMMe06yDndxcsNUTFziSshjVdmdlGwLFXUZUnmZd8Hh1RppIXWX0Y0afXyujY4RsY0OkkLc2UEkNaG3FybOt9k+/DgEkAAucSA1o2ucTYNHE7FNuiWACipmRG3Ou6czh60pAuL9oFgB3L1Rp55fHQ1bRxfDUv8fzPTuRrpdoU+gDZA/noHuyZsmV0brXAdrIINjr1blrSn7FcNZUwyQSC7JGlp3g9jhxBsfcoIxGgfTyyQSi0kbi1247nDgQQR3rNankd1oa9mY14iDjN/5Lqv79j4B1jdX9XE6ohBiOWphcJqd+6VmsA8D1TwKx11cUNTkdwWqMsrud9eiqsHFkp6DaStq6eOUdEuFnsO2ORup8Z4gghbe03UH4LiXkNe12ykrnBrtgbFWAdF23Y8C3eAploKnM0KUjLMrlErUnSm4PyLxERejUEREAREQBERAEREAREQBERAEREAREQGK0n0gZQUstVJchjegwdaWV2pkTRvcSAoohD4IXvndmrKh5nqX3JvK/1G7mtFmgbgsvpViwr8QLQQ6hw19uwtmxG3SP8A1A2+047lrWJ1nOPO5clef6UWDZOFv+LItHvublebqi+9BQvnljgiF5JHBjdw3uPAAEngFxallbUVd6G3cmmj/OyurJR6KE2jvsdNa5d3NBGveeCx2lH7RUUMroqCnFS1hLTUSPLI3kdsbQLlvEkdy3fS+kFFgdZFT3aI6KRrXA9K5aQ59/pG5N95XJKlKcMkbFGxuJeJquflovkTzo5+0cySVsdfTCCJxtz8L3PDCSLF7CL5dtyDfgVtHKbgjZYWYjBZ2VrRI5liJKd2tkoI2hua9/ouJ7Fy8upORSYz4HAyXptBmhs67rxCRwDDfsANrbgAszjnjY14XEPD1VUXl1RGN1S6ymk+BOoqqSA35u+eFx9eF3V17xraeLb9qxSi2rOzL7CcZxUo6Mv+bbUQvgebBw1OG1rhra9vEEA+5b1ybaTOmh5qc/6qB3MVA+k9uyUahqeLO2dpUdQS5TdXjMR8kqYsQbfmyBBWAXsYSehNbew217iV04epZ2ZBbXwmaO8jqvoT6x1wvSxmEVwe0EEG41HeN6ya7irhERAEREAREQBERAEREAREQBERAFq3KJpK6jpMtOf9dUu8mpB9GV/WmOo9GMXeSRbUL7VtDnAAkkAAXJOoADtKhuqxfy6rmxN1+YaHU1A03sIGn0lRa9ryOGo/RDV4nLKrnRh6LrVFBFpMxtLAymjJOUdJx6z3nW57j2kkknvWIJX1q6gvcSvgoyTuy80qapxUUFJfJdo9ljNdIOnKCyC42Qg637PWI8AD2rSNGcCdW1LIBcR9eZ2vowtIza95uGj7V+xTnFGGtDWgBrQGtA2AAWAC6MPTu8zIfbGKyQ3MdXr8v5/upitL8PNRh9bA22aSkmYy+zOY3Zb++y4zXcZC4y0swjySuqqW1mxTvYwXv6PMSz+hC7irGJXWXJDh3MYLQtNiXxumJGq4me6RvgHtHuXKlDSOmljhZ15JGxt7ek9waP8AK7Uw6ibBDFAwWZFEyJgGwNY0NA/ogNd5RNG/K6UyRi9RBeSOwuXst04veBccWhQyDfZsXSChflD0d8kqi9gtT1BMjLDUyTbJH/XMO87lx4mn+pFl2Li/9Evmvuvv7mrFXdLIHNdG8BzHAtcDsIIsQrNGvsbrjTsWGcVJWZvHJnjpjL8PldeSnsYXE65KVx6B4lvUPcFK0EmYXXPVRUPYYqyG5npjnyi/pYT85Ed9xrHEBTRovjbKiGOWN2Zj2hzTvBClKc88blGxuGeHquPk9DYUQIthxBERAEREAREQBERAEREARFaYtikdLBLUzuywxMMj3bei0bAO0nYBvKA03lQxouazCYXWlq2l1S4EXhoGm0hPF/zY73blpOKTta1sMYDWMaGtaNQa0CwAX0irJH89X1AIqat3OZDe8EA1Q043ZW2vxJWHlkzEkrgr1LuyLZsrC7uGeWrPKoSl1tHJ7o95VVc48XgpyHuvsfLtjj42tmPc3etEYuTsiWrVY0abqS0RvegGjnklMHSC1RNaSS+1jfUi9wOviStnRFKRioqyKFWqyrTdSWrC5o/aAwfmcW54CzamBkhdrsZGXjcO8BjPFdLqHf2kcHz0tJVi94ZnQuta2WZocCe4xAfzFejURnyOYP5TjNICA5kTnVD721CJpLT97IurlA37NmDgy1tYRrZGynYftnO/V/1s8VPKALEaU4A2tpZIDYPtmiefUlb1T3dh4ErLosNJqzPcJypyU46o5uljcxzmPBa9ri17Tta5psWnwXi63/lX0c5uRtdGOhKRHPYdWW3QkP2gMpO8N3qP1FTjklYv2GrxxFJVI+fRlxST2NuxZ/k/xnySqdRONoJi6alPqtftlgGv+cDiVq919KqN0sY5t2SeNwkgfquyVutp7uw8CtlGplZx7Swm/pfDVaHRVJPmaFcLStAtKBWU8cvVeejLH2xyt1PYe4/0st0abqSKUVREQBERAEREAREQBERAFGHKJi3llZHhzDelpS2priOrJPtgpiQez5xwIOxq3TTLSVuH0klQQHS6o6eK9jNUv1RxjvOs8AVEkcRpoS17ucqJXumqJTa8tRIcz3G3HUOAC1VZ5Ykhs/Db+r8dEfPFazO6w2BY9HOuqXUa3cusY5VY9RxOe5rI2l8jnBrGDa5zjYNCnXRrA20VNHA2xcBmkePXldrc7u3cAFovJZo7ne6ukHRZeOnBtrfskk93VHe5Scu3DwsszKxtjFZ57mOi1+f8BERdRAhabywYcJ8FrW9rIxMNVzeJ7X/4B8VuSx+kOFmqpKmlDgwz08kAeRmDDIwtzEdtr3QGhfs+UIjwjnNd5qmR5v8Aw5Yxb7ik1a/oHowcNw+ChdIJXRc4TI1pYHZ5XybCTsz29y2BAEREBa4nhzKiGSCUXjkYWOHbY9o3EbfcufcVwx9LPJTy9eNxbe1g9vqyDg4WPvXRij/lY0a52EV0Y9JAMswG11OdebiWnX3Fy5sRTzRzLyJrZGL3VXdS0l9fL309iKF6iksV87ql1HlwauZnRfGPIa4OJtTVZDJPox1I1Mk22AcOieICnTD6rM0LnSWFssbon9Vwt3biOI2qTeTHSozw8zM69VTkRTC+t30JbbnAX77qRoVMysU3auF3NTOtH9f5JLReY33C9LoIcIiIAiIgCIiAIi0/lK0kfTU7aanNq2sJhhIteGO3pak69jAfEtQyk27I1HSPGhX17pQb0dCXQ0+3LLVHVNOOwhtgwH7S1uuqc7iexXVSGQRMp4hZjGhoHAdp4nasWSo2rPMy7YDDKhTS8wSrvCMLfVTx08ep0jrF30GDryHuH9bDtVmSpW5MNHOZgNXI20046AI1sgHV7i7rd2XcvNOGeVjZjcSsNSc/PRfM3CgomQRMhjGWONoY0cB/9X3RFKFFbbd2EREMBappbynYfhjubqZS6e2bmIW85KB/FsDb39YhZnSTFDS0dVVNGZ0FNLM1p2OdHG5wB8FxpWVj5pHyyuc+WRxe97jdznONySgOpNGOWXDK+RsLJJIJnmzI6ljY87tga1zXObc31C91vK4dBXW3JZj767CaWomJM2V0UjjrL3RPczOTvIaCeJKA2xERAF5ewOBa4AtIIIOsEHaCvSIDn/TDR40FW+Gx5k+kgdviJ1Nvvb1T3A9qwinLlD0Y8tpCYxephvJDvd9OL+YDxAUGXUZWhkl/wvWzsXxNFN/mXwff9+5UOsrmgxc0VTHWtvzY9FUtF9cDjqfbe02PddWhVWkEFp1gixB2EHsXinPLK5uxeHVek4M6HwavEjGkEEEAgjYQdhCyqhvkp0jLC7D5Sc0IzQEn5ymJ1AcWHo91lL8EuYXUqndXRQpwcJOMtUfVERZPAREQBERAfOoqGxsdJI4MjY0ve9xs1rGi7nE9gAF1CcuLOrJ58UluGyjmqJh/4qJh6JtYEGQ3edu0LauVPGedMeEREjnQJq5zSQWUjXaosw2OkIt9kO3rSsUqtjG6mgWAGwAdi5q87KxN7Kwu8nvHotCynlzOJXyRUXAWxKxnNDtHjXVTYyLwM9JOf/WNkf8AMRbuzblOLW2FhqA1ADYAoy5Lcep4GTwzyRwyvmD2ukcGNezI1oYHHVcFrjb+Jb9/5BS+00348X5rvoKKje5UtrSq1K+XK7LTuZBFj/8AyCl9ppvx4vzVRj9L7TT/AI8X5rozIid1P0v2L9FYfL1N7TT/AI0X5p8vUvtNP+NF+aZkN3Pk/Y++I0LJ4ZYJBeKaN8Ug2XY9pa4eBK5B0x0OqMLqXU9Q02ueamykRzxjY9h94uOwmy64GO03tFP+NH+a+c+KUcgyyS0r2/RfJC4eBKXRjdz5P2OP8D0fqK6ZsFJE+aU9jRqaPpPdsaOJXWug+jQw2gp6K+Z0bCZHDY6V7i95HC7iBwAV1TYjRRi0ctJGNtmSQsF+4FfYY3T+0QfjR/ml0N3PkXqKy+Wqf9/B+NH+afLVP+/g/Gj/ADS6G7lyL1FZ/LNP+/g/Fj/NPlin/fwfix/ml0MkuReKE+U7RnyWq5+MWp6kl4tsZPtezhfrDvduUwfLFP8Av4PxY/zWl8qmPUrqF1O2SKWd8kbo2Me17mZXguebdUWDhr3rTXSlAk9lzqUsRFJOz+D+XP8AYiG6pdCV5uowuwdUvhfHVQ/PQOztH7xmySI6jqcLjwU+6J4+ypgjmjdmZI0Oae/sPEbPcoCBWzcmWkBpal1G82hnJlp73s2X/ki26r2zAd67sNU/Syr7Zwlvxo/J/Z/b2J6BVVb0c+ZoVwuwrYREQBY/SDG46KmlqpjaOJmYjte7Y1jd7nEgDiVkFFOn2MeWVwo2/wC0oXCSfdLWlt44+IYHZvtEbl5k8qubaVN1ZqC8zXWTSAS1VR/vKp/PTfwXFmQjgxoa33LFvfc3V1iVQXOI7FZKMnLM7l6w1FUqaigiKi8HSF5IVSVRYMlLKhAS6pdALDcFTKNwREMnksG4eCoWDcPAL0qIZPJjG4eAXkxN3DwC93XlBdnnmm7h4BU5pu4eAXtUWDN2eebbuHgFTmxuHgF6uqEoLs882Nw8AgFtmpCVS6GRdUREAK+VREXAFhyyscJIn6rslYbtcPeF9UXqLs7o11acakHGWjJp5PdK21lMyTUJB0JmX1xzN6zT/kcCFvDTdc56HY6aGtaSSKepc2KTbZk+yOThe+U+7cugMOqszQpWEsyufPsTQdCo6b/qL1EReznChB8PMV+JUsgDZXVktW3URzsFQ7O2Rt+ta+Q27Wqb1gtKNDKXEWt8oY4Sx35meJ7op4SRY5Ht7OBuOC8TjmVjow1fc1M9iHq2gOYkK18iduUgy8kgHVr8QtxfSk+PNL5HklPt1f8Aepv0ly8M+ZPrbUErZX07mheRu3LyaR25b8eSQ+3V3jTfpKnmjPt1d4036axwz5mfHIel9O5oJpHbl5NK7ct/80X16u8ab9NUPJB9ervGm/TThnzM+OU/S+nc0A0zty8+Tu3KQPM/9erfGn/TTzPfXq3xp/004Z8x45T9L6dyPjAdyoYCpAPI79erf7f9NPM39erf7f4E4Z8zPjlP0vp3I9MJVDEVIXma+vVv9v8Apqh5GfrtZ/b/AAJwz5jxyn6X07keGMqhjKkPzMfXazwp/gVPMuPbazwp/gThZczPjtL0vp3I8LCvJaVInmWHttX4U/wJ5lR7bV+EHwLHCy5mfHaXpfTuR1lK8kKRvMoPbavwg+BU8yQ9tq/CD4E4WXMeO0vS+ncjghUUj+ZEe21f3YPhTzIt9tq/uwfCnCy5mfHaXpfTuRwikbzID22q+7B8KeZAe21X3YPhThZcx47S9L6dyOUspG8yI9tqvuwfCnmRHttV92D4U4WXMeO0vS+ncjDEITI1sDBeWZ7Y426+uXDpatgG2/BdGaP3trWu6OclsFG/nQZJpyLc9M4OcG9rWAABo7gt3pKQMFguqlDIrFfx2K4mpnSstC5RVRbTiCIiAJZEQFLJZVRAUsllVEBSyWVUQFLJZVRAUsllVEBSyWVUQFLJZVRAUsllVEBSyWVUQFLJZVRAUsllVEAs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1679576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28" name="AutoShape 4" descr="data:image/jpeg;base64,/9j/4AAQSkZJRgABAQAAAQABAAD/2wCEAAkGBhIQEBEPDxIQEA4SEBUQEA8QEA8QDw8PExMVFRQQEhQXHCYfFxkjJRIVHy8gIycpLzgsFh4zNTAqNScrLCkBCQoKDgwOGg8PGjUkHyQwLCowLCksLSwsLCksLCksLCwsLCkpKSksKSsvLCwvLDQsLCksLDUsKSwsKSksKSwsKf/AABEIAOEA4QMBIgACEQEDEQH/xAAcAAEAAQUBAQAAAAAAAAAAAAAABwEEBQYIAgP/xABFEAABAwICBQcHCQcEAwAAAAABAAIDBBEFEgYhMVFhBxMiMkFxkRQXI0JUgdIVM1JkcpKT0dMIU2KCoaSxJDRDgxZjwf/EABsBAQACAwEBAAAAAAAAAAAAAAAFBgEDBAIH/8QAMhEAAgECAwYEBAYDAAAAAAAAAAECAxEEEjEFExRRodEVQVKRIXGxwSMyQoHh8CJDYf/aAAwDAQACEQMRAD8AnFERAEREAREQBERAEREAREQBERAEREAREQBERAEREAREQBERAEREAREQBERAEREAREQBERAEREAREQBYbSDS+koMoqpQx7/m4WtfLPJbtbGwFxHG1lc4/jcVFTTVc5tFCwvOsAuOxrG39ZxIaOJCjXB4nDPW1ljX1J5yUmx5hh1spo9zWCw4m5Xic8qOnD4d15WRuuD8olDVSCCOVzJzrbDURS08jxr6gkAz7D1b7FsbZAdiinGKCKtiMbjZ4OeKVptJDK3WyRjhrBBWd0B0qfURZKjo1cDzBUt1j0rPXF/VcLOB4rEJ5j1icK6DXI3tF5Y64XpbDkCIiAIiIAiIgCIiAIiIAiIgCIiAIiIAiIgCIiAIiIAiLX9N9JDQ0jnxgOqpXCCkjOvPUyamXHa1utx4NKBfE1PTHE/Lq8Ujf9lh7mzVBubTVxF44dli2MEPOvrOA7FreMYiXvIB1BXDohSU4gDs8riZJpT1pZ3nNJK7iST7rLCE3UfWnmZcdnYXdU7vUuaKsLHA31K9ra3yOpixNlhBIWU9cNQ6BNoqgm46pIB26nLELK4ZM2RjoJQHRvaWOadhaRYheaU8rN2OwyrU2iXsKrA9o1rIqLOTrGHxGTDp3Ey0xHNvJuZqR3zUmwaxbKeLeKk+GS4upFO5SpRcXZn0REWTyEREAREQBERAEREAREQBERAEREAREQBERAEREAUS1+LCvrZK4m9HS56ahGrK946M9UO8gsB3NO9bNyl465kUeH07i2rrczM7b3p6Rvz89x1TY5W7NbtWxaRicjIY2U8IyxxtDGtHY0CwWitPKrErszDb2pmei+pj6+qMjyexW11S6pdR5cErKwuvUUuUgheLqiwZMpiUrgIsQgBM9LcvaNs1MfnYrdpsMw4hSto3jDJ4mSMcHMe0Oa4drSLgqJcKrMrsp2FZbQnEfIqp1ATaCW89FfYBf0tOPsk5gNzuC76E7qxVdrYXJLeR/cmJF8KWbMAvuukgwiIgCIiAIiIAiIgCIiAIiIAiIgCIiAIiIAvjWVjIY3zSuDIo2GR73GwaxouSfBfZRzyj4n5VPHhMZ9C3LU4gR2xA+hpTq9cjMeDOKw3ZXPcIOclFeZrtNiDp3TYrOMstVYU7CADBQtJMMe06yDndxcsNUTFziSshjVdmdlGwLFXUZUnmZd8Hh1RppIXWX0Y0afXyujY4RsY0OkkLc2UEkNaG3FybOt9k+/DgEkAAucSA1o2ucTYNHE7FNuiWACipmRG3Ou6czh60pAuL9oFgB3L1Rp55fHQ1bRxfDUv8fzPTuRrpdoU+gDZA/noHuyZsmV0brXAdrIINjr1blrSn7FcNZUwyQSC7JGlp3g9jhxBsfcoIxGgfTyyQSi0kbi1247nDgQQR3rNankd1oa9mY14iDjN/5Lqv79j4B1jdX9XE6ohBiOWphcJqd+6VmsA8D1TwKx11cUNTkdwWqMsrud9eiqsHFkp6DaStq6eOUdEuFnsO2ORup8Z4gghbe03UH4LiXkNe12ykrnBrtgbFWAdF23Y8C3eAploKnM0KUjLMrlErUnSm4PyLxERejUEREAREQBERAEREAREQBERAEREAREQGK0n0gZQUstVJchjegwdaWV2pkTRvcSAoohD4IXvndmrKh5nqX3JvK/1G7mtFmgbgsvpViwr8QLQQ6hw19uwtmxG3SP8A1A2+047lrWJ1nOPO5clef6UWDZOFv+LItHvublebqi+9BQvnljgiF5JHBjdw3uPAAEngFxallbUVd6G3cmmj/OyurJR6KE2jvsdNa5d3NBGveeCx2lH7RUUMroqCnFS1hLTUSPLI3kdsbQLlvEkdy3fS+kFFgdZFT3aI6KRrXA9K5aQ59/pG5N95XJKlKcMkbFGxuJeJquflovkTzo5+0cySVsdfTCCJxtz8L3PDCSLF7CL5dtyDfgVtHKbgjZYWYjBZ2VrRI5liJKd2tkoI2hua9/ouJ7Fy8upORSYz4HAyXptBmhs67rxCRwDDfsANrbgAszjnjY14XEPD1VUXl1RGN1S6ymk+BOoqqSA35u+eFx9eF3V17xraeLb9qxSi2rOzL7CcZxUo6Mv+bbUQvgebBw1OG1rhra9vEEA+5b1ybaTOmh5qc/6qB3MVA+k9uyUahqeLO2dpUdQS5TdXjMR8kqYsQbfmyBBWAXsYSehNbew217iV04epZ2ZBbXwmaO8jqvoT6x1wvSxmEVwe0EEG41HeN6ya7irhERAEREAREQBERAEREAREQBERAFq3KJpK6jpMtOf9dUu8mpB9GV/WmOo9GMXeSRbUL7VtDnAAkkAAXJOoADtKhuqxfy6rmxN1+YaHU1A03sIGn0lRa9ryOGo/RDV4nLKrnRh6LrVFBFpMxtLAymjJOUdJx6z3nW57j2kkknvWIJX1q6gvcSvgoyTuy80qapxUUFJfJdo9ljNdIOnKCyC42Qg637PWI8AD2rSNGcCdW1LIBcR9eZ2vowtIza95uGj7V+xTnFGGtDWgBrQGtA2AAWAC6MPTu8zIfbGKyQ3MdXr8v5/upitL8PNRh9bA22aSkmYy+zOY3Zb++y4zXcZC4y0swjySuqqW1mxTvYwXv6PMSz+hC7irGJXWXJDh3MYLQtNiXxumJGq4me6RvgHtHuXKlDSOmljhZ15JGxt7ek9waP8AK7Uw6ibBDFAwWZFEyJgGwNY0NA/ogNd5RNG/K6UyRi9RBeSOwuXst04veBccWhQyDfZsXSChflD0d8kqi9gtT1BMjLDUyTbJH/XMO87lx4mn+pFl2Li/9Evmvuvv7mrFXdLIHNdG8BzHAtcDsIIsQrNGvsbrjTsWGcVJWZvHJnjpjL8PldeSnsYXE65KVx6B4lvUPcFK0EmYXXPVRUPYYqyG5npjnyi/pYT85Ed9xrHEBTRovjbKiGOWN2Zj2hzTvBClKc88blGxuGeHquPk9DYUQIthxBERAEREAREQBERAEREARFaYtikdLBLUzuywxMMj3bei0bAO0nYBvKA03lQxouazCYXWlq2l1S4EXhoGm0hPF/zY73blpOKTta1sMYDWMaGtaNQa0CwAX0irJH89X1AIqat3OZDe8EA1Q043ZW2vxJWHlkzEkrgr1LuyLZsrC7uGeWrPKoSl1tHJ7o95VVc48XgpyHuvsfLtjj42tmPc3etEYuTsiWrVY0abqS0RvegGjnklMHSC1RNaSS+1jfUi9wOviStnRFKRioqyKFWqyrTdSWrC5o/aAwfmcW54CzamBkhdrsZGXjcO8BjPFdLqHf2kcHz0tJVi94ZnQuta2WZocCe4xAfzFejURnyOYP5TjNICA5kTnVD721CJpLT97IurlA37NmDgy1tYRrZGynYftnO/V/1s8VPKALEaU4A2tpZIDYPtmiefUlb1T3dh4ErLosNJqzPcJypyU46o5uljcxzmPBa9ri17Tta5psWnwXi63/lX0c5uRtdGOhKRHPYdWW3QkP2gMpO8N3qP1FTjklYv2GrxxFJVI+fRlxST2NuxZ/k/xnySqdRONoJi6alPqtftlgGv+cDiVq919KqN0sY5t2SeNwkgfquyVutp7uw8CtlGplZx7Swm/pfDVaHRVJPmaFcLStAtKBWU8cvVeejLH2xyt1PYe4/0st0abqSKUVREQBERAEREAREQBERAFGHKJi3llZHhzDelpS2priOrJPtgpiQez5xwIOxq3TTLSVuH0klQQHS6o6eK9jNUv1RxjvOs8AVEkcRpoS17ucqJXumqJTa8tRIcz3G3HUOAC1VZ5Ykhs/Db+r8dEfPFazO6w2BY9HOuqXUa3cusY5VY9RxOe5rI2l8jnBrGDa5zjYNCnXRrA20VNHA2xcBmkePXldrc7u3cAFovJZo7ne6ukHRZeOnBtrfskk93VHe5Scu3DwsszKxtjFZ57mOi1+f8BERdRAhabywYcJ8FrW9rIxMNVzeJ7X/4B8VuSx+kOFmqpKmlDgwz08kAeRmDDIwtzEdtr3QGhfs+UIjwjnNd5qmR5v8Aw5Yxb7ik1a/oHowcNw+ChdIJXRc4TI1pYHZ5XybCTsz29y2BAEREBa4nhzKiGSCUXjkYWOHbY9o3EbfcufcVwx9LPJTy9eNxbe1g9vqyDg4WPvXRij/lY0a52EV0Y9JAMswG11OdebiWnX3Fy5sRTzRzLyJrZGL3VXdS0l9fL309iKF6iksV87ql1HlwauZnRfGPIa4OJtTVZDJPox1I1Mk22AcOieICnTD6rM0LnSWFssbon9Vwt3biOI2qTeTHSozw8zM69VTkRTC+t30JbbnAX77qRoVMysU3auF3NTOtH9f5JLReY33C9LoIcIiIAiIgCIiAIi0/lK0kfTU7aanNq2sJhhIteGO3pak69jAfEtQyk27I1HSPGhX17pQb0dCXQ0+3LLVHVNOOwhtgwH7S1uuqc7iexXVSGQRMp4hZjGhoHAdp4nasWSo2rPMy7YDDKhTS8wSrvCMLfVTx08ep0jrF30GDryHuH9bDtVmSpW5MNHOZgNXI20046AI1sgHV7i7rd2XcvNOGeVjZjcSsNSc/PRfM3CgomQRMhjGWONoY0cB/9X3RFKFFbbd2EREMBappbynYfhjubqZS6e2bmIW85KB/FsDb39YhZnSTFDS0dVVNGZ0FNLM1p2OdHG5wB8FxpWVj5pHyyuc+WRxe97jdznONySgOpNGOWXDK+RsLJJIJnmzI6ljY87tga1zXObc31C91vK4dBXW3JZj767CaWomJM2V0UjjrL3RPczOTvIaCeJKA2xERAF5ewOBa4AtIIIOsEHaCvSIDn/TDR40FW+Gx5k+kgdviJ1Nvvb1T3A9qwinLlD0Y8tpCYxephvJDvd9OL+YDxAUGXUZWhkl/wvWzsXxNFN/mXwff9+5UOsrmgxc0VTHWtvzY9FUtF9cDjqfbe02PddWhVWkEFp1gixB2EHsXinPLK5uxeHVek4M6HwavEjGkEEEAgjYQdhCyqhvkp0jLC7D5Sc0IzQEn5ymJ1AcWHo91lL8EuYXUqndXRQpwcJOMtUfVERZPAREQBERAfOoqGxsdJI4MjY0ve9xs1rGi7nE9gAF1CcuLOrJ58UluGyjmqJh/4qJh6JtYEGQ3edu0LauVPGedMeEREjnQJq5zSQWUjXaosw2OkIt9kO3rSsUqtjG6mgWAGwAdi5q87KxN7Kwu8nvHotCynlzOJXyRUXAWxKxnNDtHjXVTYyLwM9JOf/WNkf8AMRbuzblOLW2FhqA1ADYAoy5Lcep4GTwzyRwyvmD2ukcGNezI1oYHHVcFrjb+Jb9/5BS+00348X5rvoKKje5UtrSq1K+XK7LTuZBFj/8AyCl9ppvx4vzVRj9L7TT/AI8X5rozIid1P0v2L9FYfL1N7TT/AI0X5p8vUvtNP+NF+aZkN3Pk/Y++I0LJ4ZYJBeKaN8Ug2XY9pa4eBK5B0x0OqMLqXU9Q02ueamykRzxjY9h94uOwmy64GO03tFP+NH+a+c+KUcgyyS0r2/RfJC4eBKXRjdz5P2OP8D0fqK6ZsFJE+aU9jRqaPpPdsaOJXWug+jQw2gp6K+Z0bCZHDY6V7i95HC7iBwAV1TYjRRi0ctJGNtmSQsF+4FfYY3T+0QfjR/ml0N3PkXqKy+Wqf9/B+NH+afLVP+/g/Gj/ADS6G7lyL1FZ/LNP+/g/Fj/NPlin/fwfix/ml0MkuReKE+U7RnyWq5+MWp6kl4tsZPtezhfrDvduUwfLFP8Av4PxY/zWl8qmPUrqF1O2SKWd8kbo2Me17mZXguebdUWDhr3rTXSlAk9lzqUsRFJOz+D+XP8AYiG6pdCV5uowuwdUvhfHVQ/PQOztH7xmySI6jqcLjwU+6J4+ypgjmjdmZI0Oae/sPEbPcoCBWzcmWkBpal1G82hnJlp73s2X/ki26r2zAd67sNU/Syr7Zwlvxo/J/Z/b2J6BVVb0c+ZoVwuwrYREQBY/SDG46KmlqpjaOJmYjte7Y1jd7nEgDiVkFFOn2MeWVwo2/wC0oXCSfdLWlt44+IYHZvtEbl5k8qubaVN1ZqC8zXWTSAS1VR/vKp/PTfwXFmQjgxoa33LFvfc3V1iVQXOI7FZKMnLM7l6w1FUqaigiKi8HSF5IVSVRYMlLKhAS6pdALDcFTKNwREMnksG4eCoWDcPAL0qIZPJjG4eAXkxN3DwC93XlBdnnmm7h4BU5pu4eAXtUWDN2eebbuHgFTmxuHgF6uqEoLs882Nw8AgFtmpCVS6GRdUREAK+VREXAFhyyscJIn6rslYbtcPeF9UXqLs7o11acakHGWjJp5PdK21lMyTUJB0JmX1xzN6zT/kcCFvDTdc56HY6aGtaSSKepc2KTbZk+yOThe+U+7cugMOqszQpWEsyufPsTQdCo6b/qL1EReznChB8PMV+JUsgDZXVktW3URzsFQ7O2Rt+ta+Q27Wqb1gtKNDKXEWt8oY4Sx35meJ7op4SRY5Ht7OBuOC8TjmVjow1fc1M9iHq2gOYkK18iduUgy8kgHVr8QtxfSk+PNL5HklPt1f8Aepv0ly8M+ZPrbUErZX07mheRu3LyaR25b8eSQ+3V3jTfpKnmjPt1d4036axwz5mfHIel9O5oJpHbl5NK7ct/80X16u8ab9NUPJB9ervGm/TThnzM+OU/S+nc0A0zty8+Tu3KQPM/9erfGn/TTzPfXq3xp/004Z8x45T9L6dyPjAdyoYCpAPI79erf7f9NPM39erf7f4E4Z8zPjlP0vp3I9MJVDEVIXma+vVv9v8Apqh5GfrtZ/b/AAJwz5jxyn6X07keGMqhjKkPzMfXazwp/gVPMuPbazwp/gThZczPjtL0vp3I8LCvJaVInmWHttX4U/wJ5lR7bV+EHwLHCy5mfHaXpfTuR1lK8kKRvMoPbavwg+BU8yQ9tq/CD4E4WXMeO0vS+ncjghUUj+ZEe21f3YPhTzIt9tq/uwfCnCy5mfHaXpfTuRwikbzID22q+7B8KeZAe21X3YPhThZcx47S9L6dyOUspG8yI9tqvuwfCnmRHttV92D4U4WXMeO0vS+ncjDEITI1sDBeWZ7Y426+uXDpatgG2/BdGaP3trWu6OclsFG/nQZJpyLc9M4OcG9rWAABo7gt3pKQMFguqlDIrFfx2K4mpnSstC5RVRbTiCIiAJZEQFLJZVRAUsllVEBSyWVUQFLJZVRAUsllVEBSyWVUQFLJZVRAUsllVEBSyWVUQFLJZVRAUsllVEAs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1679576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303912" y="268774"/>
            <a:ext cx="522007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</a:rPr>
              <a:t>INFEZIONI, </a:t>
            </a:r>
          </a:p>
          <a:p>
            <a:r>
              <a:rPr lang="it-IT" sz="2200" dirty="0">
                <a:solidFill>
                  <a:srgbClr val="FFC000"/>
                </a:solidFill>
              </a:rPr>
              <a:t>Inusuali per frequenza, gravità, patogeno</a:t>
            </a:r>
          </a:p>
          <a:p>
            <a:endParaRPr lang="it-IT" sz="2400" dirty="0">
              <a:solidFill>
                <a:srgbClr val="FFC000"/>
              </a:solidFill>
            </a:endParaRPr>
          </a:p>
          <a:p>
            <a:r>
              <a:rPr lang="it-IT" sz="2400" dirty="0">
                <a:solidFill>
                  <a:srgbClr val="FFC000"/>
                </a:solidFill>
              </a:rPr>
              <a:t>INFIAMMAZIONE, AUTOIMMUNITA’</a:t>
            </a:r>
          </a:p>
          <a:p>
            <a:r>
              <a:rPr lang="it-IT" sz="2200" dirty="0">
                <a:solidFill>
                  <a:srgbClr val="FFC000"/>
                </a:solidFill>
              </a:rPr>
              <a:t>Precoce, atipica, multipla</a:t>
            </a:r>
          </a:p>
          <a:p>
            <a:endParaRPr lang="it-IT" sz="2400" dirty="0">
              <a:solidFill>
                <a:srgbClr val="FFC000"/>
              </a:solidFill>
            </a:endParaRPr>
          </a:p>
          <a:p>
            <a:r>
              <a:rPr lang="it-IT" sz="2400" dirty="0">
                <a:solidFill>
                  <a:srgbClr val="FFC000"/>
                </a:solidFill>
              </a:rPr>
              <a:t>PROLIFERAZIONE</a:t>
            </a:r>
          </a:p>
          <a:p>
            <a:r>
              <a:rPr lang="it-IT" sz="2200" dirty="0">
                <a:solidFill>
                  <a:srgbClr val="FFC000"/>
                </a:solidFill>
              </a:rPr>
              <a:t>Splenomegalia, linfadenopatie, Linfomi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375920" y="3823880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</a:rPr>
              <a:t>ID SINDROMICHE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rgbClr val="FFC000"/>
                </a:solidFill>
              </a:rPr>
              <a:t> Osso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rgbClr val="FFC000"/>
                </a:solidFill>
              </a:rPr>
              <a:t> Cute e annessi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rgbClr val="FFC000"/>
                </a:solidFill>
              </a:rPr>
              <a:t> </a:t>
            </a:r>
            <a:r>
              <a:rPr lang="it-IT" sz="2200" dirty="0" err="1">
                <a:solidFill>
                  <a:srgbClr val="FFC000"/>
                </a:solidFill>
              </a:rPr>
              <a:t>Dismorfismi</a:t>
            </a:r>
            <a:endParaRPr lang="it-IT" sz="2200" dirty="0">
              <a:solidFill>
                <a:srgbClr val="FFC000"/>
              </a:solidFill>
            </a:endParaRPr>
          </a:p>
        </p:txBody>
      </p:sp>
      <p:pic>
        <p:nvPicPr>
          <p:cNvPr id="10" name="Immagine 9" descr="wbc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504" y="764705"/>
            <a:ext cx="3387468" cy="2291109"/>
          </a:xfrm>
          <a:prstGeom prst="rect">
            <a:avLst/>
          </a:prstGeom>
        </p:spPr>
      </p:pic>
      <p:pic>
        <p:nvPicPr>
          <p:cNvPr id="11" name="Immagine 10" descr="altrites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1505" y="3645024"/>
            <a:ext cx="3376037" cy="2885968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1703512" y="3501008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5159896" y="188640"/>
            <a:ext cx="72008" cy="6408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0326F94-713D-4EF8-91B8-18B32E56904C}"/>
              </a:ext>
            </a:extLst>
          </p:cNvPr>
          <p:cNvSpPr txBox="1"/>
          <p:nvPr/>
        </p:nvSpPr>
        <p:spPr>
          <a:xfrm>
            <a:off x="5519937" y="6012578"/>
            <a:ext cx="3237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400 </a:t>
            </a:r>
            <a:r>
              <a:rPr lang="en-US" sz="3200" dirty="0" err="1">
                <a:solidFill>
                  <a:schemeClr val="bg1"/>
                </a:solidFill>
              </a:rPr>
              <a:t>geni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candidati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26E54-1A6C-4997-AD8D-5465B22F4CC2}"/>
              </a:ext>
            </a:extLst>
          </p:cNvPr>
          <p:cNvSpPr txBox="1"/>
          <p:nvPr/>
        </p:nvSpPr>
        <p:spPr>
          <a:xfrm>
            <a:off x="407368" y="548680"/>
            <a:ext cx="86409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LAD, </a:t>
            </a:r>
            <a:r>
              <a:rPr lang="en-US" sz="3600" b="1" dirty="0" err="1"/>
              <a:t>difetto</a:t>
            </a:r>
            <a:r>
              <a:rPr lang="en-US" sz="3600" b="1" dirty="0"/>
              <a:t> di </a:t>
            </a:r>
            <a:r>
              <a:rPr lang="en-US" sz="3600" b="1" dirty="0" err="1"/>
              <a:t>adesione</a:t>
            </a:r>
            <a:r>
              <a:rPr lang="en-US" sz="3600" b="1" dirty="0"/>
              <a:t> </a:t>
            </a:r>
            <a:r>
              <a:rPr lang="en-US" sz="3600" b="1" dirty="0" err="1"/>
              <a:t>dei</a:t>
            </a:r>
            <a:r>
              <a:rPr lang="en-US" sz="3600" b="1" dirty="0"/>
              <a:t> </a:t>
            </a:r>
            <a:r>
              <a:rPr lang="en-US" sz="3600" b="1" dirty="0" err="1"/>
              <a:t>leucociti</a:t>
            </a:r>
            <a:endParaRPr lang="en-US" sz="3600" b="1" dirty="0"/>
          </a:p>
          <a:p>
            <a:endParaRPr lang="en-US" sz="2400" dirty="0"/>
          </a:p>
          <a:p>
            <a:r>
              <a:rPr lang="en-US" sz="2400" dirty="0" err="1"/>
              <a:t>Rischio</a:t>
            </a:r>
            <a:r>
              <a:rPr lang="en-US" sz="2400" dirty="0"/>
              <a:t> di </a:t>
            </a:r>
            <a:r>
              <a:rPr lang="en-US" sz="2400" dirty="0" err="1"/>
              <a:t>infezioni</a:t>
            </a:r>
            <a:br>
              <a:rPr lang="en-US" sz="2400" dirty="0"/>
            </a:br>
            <a:r>
              <a:rPr lang="en-US" sz="2400" dirty="0" err="1"/>
              <a:t>Rischio</a:t>
            </a:r>
            <a:r>
              <a:rPr lang="en-US" sz="2400" dirty="0"/>
              <a:t> di </a:t>
            </a:r>
            <a:r>
              <a:rPr lang="en-US" sz="2400" dirty="0" err="1"/>
              <a:t>sviluppare</a:t>
            </a:r>
            <a:r>
              <a:rPr lang="en-US" sz="2400" dirty="0"/>
              <a:t> </a:t>
            </a:r>
            <a:r>
              <a:rPr lang="en-US" sz="2400" dirty="0" err="1"/>
              <a:t>malattie</a:t>
            </a:r>
            <a:r>
              <a:rPr lang="en-US" sz="2400" dirty="0"/>
              <a:t> </a:t>
            </a:r>
            <a:r>
              <a:rPr lang="en-US" sz="2400" dirty="0" err="1"/>
              <a:t>autoimmunitarie</a:t>
            </a:r>
            <a:r>
              <a:rPr lang="en-US" sz="2400" dirty="0"/>
              <a:t> e </a:t>
            </a:r>
            <a:r>
              <a:rPr lang="en-US" sz="2400" dirty="0" err="1"/>
              <a:t>infiammatorie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Terapia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Profilassi</a:t>
            </a:r>
            <a:r>
              <a:rPr lang="en-US" sz="2400" dirty="0"/>
              <a:t> </a:t>
            </a:r>
            <a:r>
              <a:rPr lang="en-US" sz="2400" dirty="0" err="1"/>
              <a:t>antibiotica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Possibile</a:t>
            </a:r>
            <a:r>
              <a:rPr lang="en-US" sz="2400" dirty="0"/>
              <a:t> </a:t>
            </a:r>
            <a:r>
              <a:rPr lang="en-US" sz="2400" dirty="0" err="1"/>
              <a:t>trapianto</a:t>
            </a:r>
            <a:r>
              <a:rPr lang="en-US" sz="2400" dirty="0"/>
              <a:t> di </a:t>
            </a:r>
            <a:r>
              <a:rPr lang="en-US" sz="2400" dirty="0" err="1"/>
              <a:t>midollo</a:t>
            </a:r>
            <a:r>
              <a:rPr lang="en-US" sz="2400" dirty="0"/>
              <a:t> per </a:t>
            </a:r>
            <a:r>
              <a:rPr lang="en-US" sz="2400" dirty="0" err="1"/>
              <a:t>casi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gravi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Esami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follow-up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Scarsa</a:t>
            </a:r>
            <a:r>
              <a:rPr lang="en-US" sz="2400" dirty="0"/>
              <a:t> </a:t>
            </a:r>
            <a:r>
              <a:rPr lang="en-US" sz="2400" dirty="0" err="1"/>
              <a:t>utilità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conta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neutrofili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Indici</a:t>
            </a:r>
            <a:r>
              <a:rPr lang="en-US" sz="2400" dirty="0"/>
              <a:t> di </a:t>
            </a:r>
            <a:r>
              <a:rPr lang="en-US" sz="2400" dirty="0" err="1"/>
              <a:t>flogosi</a:t>
            </a:r>
            <a:r>
              <a:rPr lang="en-US" sz="2400" dirty="0"/>
              <a:t> e </a:t>
            </a:r>
            <a:r>
              <a:rPr lang="en-US" sz="2400" dirty="0" err="1"/>
              <a:t>immunoglobuline</a:t>
            </a:r>
            <a:r>
              <a:rPr lang="en-US" sz="2400" dirty="0"/>
              <a:t> </a:t>
            </a:r>
            <a:r>
              <a:rPr lang="en-US" sz="2400" dirty="0" err="1"/>
              <a:t>aumentati</a:t>
            </a:r>
            <a:r>
              <a:rPr lang="en-US" sz="2400" dirty="0"/>
              <a:t> per </a:t>
            </a:r>
            <a:r>
              <a:rPr lang="en-US" sz="2400" dirty="0" err="1"/>
              <a:t>compensazione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123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9">
            <a:extLst>
              <a:ext uri="{FF2B5EF4-FFF2-40B4-BE49-F238E27FC236}">
                <a16:creationId xmlns:a16="http://schemas.microsoft.com/office/drawing/2014/main" id="{4BB7799B-4DA4-4A5F-8F1E-386BA2E0489C}"/>
              </a:ext>
            </a:extLst>
          </p:cNvPr>
          <p:cNvSpPr txBox="1"/>
          <p:nvPr/>
        </p:nvSpPr>
        <p:spPr>
          <a:xfrm>
            <a:off x="259996" y="908720"/>
            <a:ext cx="99404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 a Linfadenite guarita con antibiotico</a:t>
            </a:r>
          </a:p>
          <a:p>
            <a:endParaRPr lang="it-IT" sz="2400" dirty="0"/>
          </a:p>
          <a:p>
            <a:r>
              <a:rPr lang="it-IT" sz="2400" dirty="0"/>
              <a:t>18 mesi: polmonite protratta con scarsa risposta all’antibiotico, </a:t>
            </a:r>
          </a:p>
          <a:p>
            <a:r>
              <a:rPr lang="it-IT" sz="2400" dirty="0"/>
              <a:t>Positività della ricerca </a:t>
            </a:r>
            <a:r>
              <a:rPr lang="it-IT" sz="2400" dirty="0" err="1"/>
              <a:t>antigenenica</a:t>
            </a:r>
            <a:r>
              <a:rPr lang="it-IT" sz="2400" dirty="0"/>
              <a:t> del </a:t>
            </a:r>
            <a:r>
              <a:rPr lang="it-IT" sz="2400" i="1" dirty="0" err="1"/>
              <a:t>galattomannano</a:t>
            </a:r>
            <a:r>
              <a:rPr lang="it-IT" sz="2400" dirty="0"/>
              <a:t> nell’escreato</a:t>
            </a:r>
          </a:p>
          <a:p>
            <a:r>
              <a:rPr lang="it-IT" sz="2400" dirty="0"/>
              <a:t>isolamento di aspergillo e aggiunta di trattamento antifungino </a:t>
            </a:r>
          </a:p>
          <a:p>
            <a:endParaRPr lang="it-IT" sz="2400" dirty="0"/>
          </a:p>
          <a:p>
            <a:r>
              <a:rPr lang="it-IT" sz="2400" dirty="0"/>
              <a:t>Esami: GB 15420/</a:t>
            </a:r>
            <a:r>
              <a:rPr lang="it-IT" sz="2400" dirty="0" err="1"/>
              <a:t>mcL</a:t>
            </a:r>
            <a:r>
              <a:rPr lang="it-IT" sz="2400" dirty="0"/>
              <a:t>, N 9680/</a:t>
            </a:r>
            <a:r>
              <a:rPr lang="it-IT" sz="2400" dirty="0" err="1"/>
              <a:t>mcL</a:t>
            </a:r>
            <a:r>
              <a:rPr lang="it-IT" sz="2400" dirty="0"/>
              <a:t>, L 3240/</a:t>
            </a:r>
            <a:r>
              <a:rPr lang="it-IT" sz="2400" dirty="0" err="1"/>
              <a:t>mcL</a:t>
            </a:r>
            <a:r>
              <a:rPr lang="it-IT" sz="2400" dirty="0"/>
              <a:t>, PCR 94 mg/L</a:t>
            </a:r>
          </a:p>
          <a:p>
            <a:r>
              <a:rPr lang="it-IT" sz="2400" dirty="0"/>
              <a:t>IgG 620 mg/dL, </a:t>
            </a:r>
            <a:r>
              <a:rPr lang="it-IT" sz="2400" dirty="0" err="1"/>
              <a:t>IgA</a:t>
            </a:r>
            <a:r>
              <a:rPr lang="it-IT" sz="2400" dirty="0"/>
              <a:t> 84 mg/dL, IgM 142 mg/dL</a:t>
            </a:r>
          </a:p>
          <a:p>
            <a:endParaRPr lang="it-IT" sz="2400" dirty="0"/>
          </a:p>
          <a:p>
            <a:r>
              <a:rPr lang="it-IT" sz="2400" dirty="0"/>
              <a:t>Normale distribuzione delle sottopopolazioni linfocitarie</a:t>
            </a:r>
          </a:p>
          <a:p>
            <a:endParaRPr lang="it-IT" sz="2400" dirty="0"/>
          </a:p>
          <a:p>
            <a:r>
              <a:rPr lang="it-IT" sz="2400" dirty="0"/>
              <a:t>Difetto di funzione dei neutrofili?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2A94A-61A6-4469-917F-A7DCE664D301}"/>
              </a:ext>
            </a:extLst>
          </p:cNvPr>
          <p:cNvSpPr txBox="1"/>
          <p:nvPr/>
        </p:nvSpPr>
        <p:spPr>
          <a:xfrm>
            <a:off x="263352" y="254469"/>
            <a:ext cx="18002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sz="2400" b="1" dirty="0"/>
              <a:t>SM, m. 2 aa</a:t>
            </a:r>
          </a:p>
        </p:txBody>
      </p:sp>
    </p:spTree>
    <p:extLst>
      <p:ext uri="{BB962C8B-B14F-4D97-AF65-F5344CB8AC3E}">
        <p14:creationId xmlns:p14="http://schemas.microsoft.com/office/powerpoint/2010/main" val="1162018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magine 65">
            <a:extLst>
              <a:ext uri="{FF2B5EF4-FFF2-40B4-BE49-F238E27FC236}">
                <a16:creationId xmlns:a16="http://schemas.microsoft.com/office/drawing/2014/main" id="{8594E8E4-D5E9-4554-9DA3-795DBE1F2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81" y="693759"/>
            <a:ext cx="6303810" cy="6108721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F3363B14-FE4F-4AC9-A1B2-0131E0400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500"/>
          <a:stretch/>
        </p:blipFill>
        <p:spPr>
          <a:xfrm>
            <a:off x="6980927" y="1390211"/>
            <a:ext cx="4495129" cy="4176000"/>
          </a:xfrm>
          <a:prstGeom prst="rect">
            <a:avLst/>
          </a:prstGeom>
        </p:spPr>
      </p:pic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CB6E994D-7F00-4219-AD82-BFFF9301FAAF}"/>
              </a:ext>
            </a:extLst>
          </p:cNvPr>
          <p:cNvSpPr txBox="1"/>
          <p:nvPr/>
        </p:nvSpPr>
        <p:spPr>
          <a:xfrm>
            <a:off x="0" y="914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TEST DEL SUPEROSSIDO (ROI TEST) NELLA CGD</a:t>
            </a:r>
          </a:p>
        </p:txBody>
      </p: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94DDDAAB-1F9C-4782-8B35-D80AC08E1CF2}"/>
              </a:ext>
            </a:extLst>
          </p:cNvPr>
          <p:cNvGrpSpPr/>
          <p:nvPr/>
        </p:nvGrpSpPr>
        <p:grpSpPr>
          <a:xfrm>
            <a:off x="8352472" y="5681027"/>
            <a:ext cx="2326006" cy="1091801"/>
            <a:chOff x="8352472" y="5294947"/>
            <a:chExt cx="2326006" cy="1091801"/>
          </a:xfrm>
        </p:grpSpPr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5E63C733-F2A3-4088-8800-9AEEDE2C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2472" y="5340667"/>
              <a:ext cx="447675" cy="1000125"/>
            </a:xfrm>
            <a:prstGeom prst="rect">
              <a:avLst/>
            </a:prstGeom>
          </p:spPr>
        </p:pic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C421BF78-AACC-4109-AA87-D9BA8CEE3C6F}"/>
                </a:ext>
              </a:extLst>
            </p:cNvPr>
            <p:cNvSpPr txBox="1"/>
            <p:nvPr/>
          </p:nvSpPr>
          <p:spPr>
            <a:xfrm>
              <a:off x="8686800" y="5294947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Ctrl</a:t>
              </a:r>
              <a:r>
                <a:rPr lang="it-IT" dirty="0"/>
                <a:t> sano NS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09BEDC03-A1C2-47C2-8A21-F54B5061CE55}"/>
                </a:ext>
              </a:extLst>
            </p:cNvPr>
            <p:cNvSpPr txBox="1"/>
            <p:nvPr/>
          </p:nvSpPr>
          <p:spPr>
            <a:xfrm>
              <a:off x="8689658" y="5536763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Ctrl</a:t>
              </a:r>
              <a:r>
                <a:rPr lang="it-IT" dirty="0"/>
                <a:t> sano PMA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5CA2BB1E-988E-4146-89FE-7F2461E6D6FB}"/>
                </a:ext>
              </a:extLst>
            </p:cNvPr>
            <p:cNvSpPr txBox="1"/>
            <p:nvPr/>
          </p:nvSpPr>
          <p:spPr>
            <a:xfrm>
              <a:off x="8686800" y="5775600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Paziente NS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CFFAC08C-BBB8-4A8F-8E6F-86BFCAE78713}"/>
                </a:ext>
              </a:extLst>
            </p:cNvPr>
            <p:cNvSpPr txBox="1"/>
            <p:nvPr/>
          </p:nvSpPr>
          <p:spPr>
            <a:xfrm>
              <a:off x="8686800" y="6017416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Paziente PMA</a:t>
              </a:r>
            </a:p>
          </p:txBody>
        </p:sp>
      </p:grp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76B67E89-F87E-44A1-A517-0B2CB508EF5A}"/>
              </a:ext>
            </a:extLst>
          </p:cNvPr>
          <p:cNvSpPr txBox="1"/>
          <p:nvPr/>
        </p:nvSpPr>
        <p:spPr>
          <a:xfrm>
            <a:off x="7371080" y="847172"/>
            <a:ext cx="421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Gate su granulociti (SSC vs FSC)</a:t>
            </a:r>
          </a:p>
        </p:txBody>
      </p:sp>
    </p:spTree>
    <p:extLst>
      <p:ext uri="{BB962C8B-B14F-4D97-AF65-F5344CB8AC3E}">
        <p14:creationId xmlns:p14="http://schemas.microsoft.com/office/powerpoint/2010/main" val="385205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24B3FB-F4B2-4B2E-A1F0-4D90A2597441}"/>
              </a:ext>
            </a:extLst>
          </p:cNvPr>
          <p:cNvSpPr txBox="1"/>
          <p:nvPr/>
        </p:nvSpPr>
        <p:spPr>
          <a:xfrm>
            <a:off x="695400" y="620688"/>
            <a:ext cx="98650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Malattia</a:t>
            </a:r>
            <a:r>
              <a:rPr lang="en-US" sz="3200" b="1" dirty="0"/>
              <a:t> </a:t>
            </a:r>
            <a:r>
              <a:rPr lang="en-US" sz="3200" b="1" dirty="0" err="1"/>
              <a:t>Granulomatosa</a:t>
            </a:r>
            <a:r>
              <a:rPr lang="en-US" sz="3200" b="1" dirty="0"/>
              <a:t> </a:t>
            </a:r>
            <a:r>
              <a:rPr lang="en-US" sz="3200" b="1" dirty="0" err="1"/>
              <a:t>Cronica</a:t>
            </a:r>
            <a:r>
              <a:rPr lang="en-US" sz="3200" b="1" dirty="0"/>
              <a:t> </a:t>
            </a:r>
            <a:br>
              <a:rPr lang="en-US" sz="2800" b="1" dirty="0"/>
            </a:br>
            <a:r>
              <a:rPr lang="en-US" sz="2800" b="1" dirty="0" err="1"/>
              <a:t>Trattamento</a:t>
            </a:r>
            <a:r>
              <a:rPr lang="en-US" sz="2800" b="1" dirty="0"/>
              <a:t>: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Profilassi</a:t>
            </a:r>
            <a:r>
              <a:rPr lang="en-US" sz="2400" dirty="0"/>
              <a:t> </a:t>
            </a:r>
            <a:r>
              <a:rPr lang="en-US" sz="2400" dirty="0" err="1"/>
              <a:t>antibiotica</a:t>
            </a:r>
            <a:r>
              <a:rPr lang="en-US" sz="2400" dirty="0"/>
              <a:t>, con </a:t>
            </a:r>
            <a:r>
              <a:rPr lang="en-US" sz="2400" dirty="0" err="1"/>
              <a:t>compertura</a:t>
            </a:r>
            <a:r>
              <a:rPr lang="en-US" sz="2400" dirty="0"/>
              <a:t> per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germi</a:t>
            </a:r>
            <a:r>
              <a:rPr lang="en-US" sz="2400" dirty="0"/>
              <a:t> </a:t>
            </a:r>
            <a:r>
              <a:rPr lang="en-US" sz="2400" i="1" dirty="0" err="1"/>
              <a:t>catalasi</a:t>
            </a:r>
            <a:r>
              <a:rPr lang="en-US" sz="2400" i="1" dirty="0"/>
              <a:t> positive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Profilassi</a:t>
            </a:r>
            <a:r>
              <a:rPr lang="en-US" sz="2400" dirty="0"/>
              <a:t> </a:t>
            </a:r>
            <a:r>
              <a:rPr lang="en-US" sz="2400" dirty="0" err="1"/>
              <a:t>antifungina</a:t>
            </a:r>
            <a:r>
              <a:rPr lang="en-US" sz="2400" dirty="0"/>
              <a:t> con TDM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Monitoraggio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infezioni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Valutazione</a:t>
            </a:r>
            <a:r>
              <a:rPr lang="en-US" sz="2400" dirty="0"/>
              <a:t> </a:t>
            </a:r>
            <a:r>
              <a:rPr lang="en-US" sz="2400" dirty="0" err="1"/>
              <a:t>clinica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Valutazione</a:t>
            </a:r>
            <a:r>
              <a:rPr lang="en-US" sz="2400" dirty="0"/>
              <a:t> di imagine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Ricerca</a:t>
            </a:r>
            <a:r>
              <a:rPr lang="en-US" sz="2400" dirty="0"/>
              <a:t> </a:t>
            </a:r>
            <a:r>
              <a:rPr lang="en-US" sz="2400" dirty="0" err="1"/>
              <a:t>antigene</a:t>
            </a:r>
            <a:r>
              <a:rPr lang="en-US" sz="2400" dirty="0"/>
              <a:t> </a:t>
            </a:r>
            <a:r>
              <a:rPr lang="en-US" sz="2400" dirty="0" err="1"/>
              <a:t>galattomannano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Monitoraggio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manifestazioni</a:t>
            </a:r>
            <a:r>
              <a:rPr lang="en-US" sz="2400" dirty="0"/>
              <a:t> </a:t>
            </a:r>
            <a:r>
              <a:rPr lang="en-US" sz="2400" dirty="0" err="1"/>
              <a:t>infiammatorie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Emocromo</a:t>
            </a:r>
            <a:r>
              <a:rPr lang="en-US" sz="2400" dirty="0"/>
              <a:t>, PCR, </a:t>
            </a:r>
            <a:r>
              <a:rPr lang="en-US" sz="2400" dirty="0" err="1"/>
              <a:t>calprotectina</a:t>
            </a:r>
            <a:r>
              <a:rPr lang="en-US" sz="2400" dirty="0"/>
              <a:t> </a:t>
            </a:r>
            <a:r>
              <a:rPr lang="en-US" sz="2400" dirty="0" err="1"/>
              <a:t>fecale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Cura</a:t>
            </a:r>
            <a:r>
              <a:rPr lang="en-US" sz="2400" dirty="0"/>
              <a:t> definitive </a:t>
            </a:r>
            <a:r>
              <a:rPr lang="en-US" sz="2400" u="sng" dirty="0"/>
              <a:t>con </a:t>
            </a:r>
            <a:r>
              <a:rPr lang="en-US" sz="2400" u="sng" dirty="0" err="1"/>
              <a:t>trapianto</a:t>
            </a:r>
            <a:r>
              <a:rPr lang="en-US" sz="2400" u="sng" dirty="0"/>
              <a:t> di cellule </a:t>
            </a:r>
            <a:r>
              <a:rPr lang="en-US" sz="2400" u="sng" dirty="0" err="1"/>
              <a:t>staminali</a:t>
            </a:r>
            <a:r>
              <a:rPr lang="en-US" sz="2400" u="sng" dirty="0"/>
              <a:t> </a:t>
            </a:r>
            <a:r>
              <a:rPr lang="en-US" sz="2400" u="sng" dirty="0" err="1"/>
              <a:t>emopoietiche</a:t>
            </a:r>
            <a:r>
              <a:rPr lang="en-US" sz="2400" u="sng" dirty="0"/>
              <a:t> (HSCT)</a:t>
            </a:r>
          </a:p>
        </p:txBody>
      </p:sp>
    </p:spTree>
    <p:extLst>
      <p:ext uri="{BB962C8B-B14F-4D97-AF65-F5344CB8AC3E}">
        <p14:creationId xmlns:p14="http://schemas.microsoft.com/office/powerpoint/2010/main" val="2290812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2224</Words>
  <Application>Microsoft Office PowerPoint</Application>
  <PresentationFormat>Widescreen</PresentationFormat>
  <Paragraphs>463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Courier New</vt:lpstr>
      <vt:lpstr>Herculanum</vt:lpstr>
      <vt:lpstr>MinionPro-Regular</vt:lpstr>
      <vt:lpstr>Symbol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2015-09-19T12:14:38Z</dcterms:created>
  <dcterms:modified xsi:type="dcterms:W3CDTF">2021-12-15T12:12:46Z</dcterms:modified>
</cp:coreProperties>
</file>