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257" r:id="rId2"/>
    <p:sldId id="311" r:id="rId3"/>
    <p:sldId id="312" r:id="rId4"/>
    <p:sldId id="313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3" r:id="rId13"/>
    <p:sldId id="324" r:id="rId14"/>
    <p:sldId id="325" r:id="rId15"/>
    <p:sldId id="326" r:id="rId16"/>
    <p:sldId id="327" r:id="rId17"/>
    <p:sldId id="328" r:id="rId18"/>
    <p:sldId id="329" r:id="rId19"/>
    <p:sldId id="334" r:id="rId20"/>
    <p:sldId id="335" r:id="rId21"/>
    <p:sldId id="330" r:id="rId22"/>
    <p:sldId id="331" r:id="rId23"/>
    <p:sldId id="336" r:id="rId24"/>
    <p:sldId id="332" r:id="rId25"/>
    <p:sldId id="333" r:id="rId26"/>
    <p:sldId id="337" r:id="rId2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4A91B037-0F43-4C67-9278-6AECFEA4055B}">
          <p14:sldIdLst>
            <p14:sldId id="257"/>
            <p14:sldId id="311"/>
            <p14:sldId id="312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29"/>
            <p14:sldId id="334"/>
            <p14:sldId id="335"/>
            <p14:sldId id="330"/>
            <p14:sldId id="331"/>
            <p14:sldId id="336"/>
            <p14:sldId id="332"/>
            <p14:sldId id="333"/>
            <p14:sldId id="337"/>
          </p14:sldIdLst>
        </p14:section>
      </p14:sectionLst>
    </p:ext>
    <p:ext uri="{EFAFB233-063F-42B5-8137-9DF3F51BA10A}">
      <p15:sldGuideLst xmlns:p15="http://schemas.microsoft.com/office/powerpoint/2012/main" xmlns="">
        <p15:guide id="1" pos="3408" userDrawn="1">
          <p15:clr>
            <a:srgbClr val="A4A3A4"/>
          </p15:clr>
        </p15:guide>
        <p15:guide id="2" orient="horz" pos="2784" userDrawn="1">
          <p15:clr>
            <a:srgbClr val="A4A3A4"/>
          </p15:clr>
        </p15:guide>
        <p15:guide id="3" orient="horz" pos="480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  <p15:guide id="5" orient="horz" pos="1200" userDrawn="1">
          <p15:clr>
            <a:srgbClr val="A4A3A4"/>
          </p15:clr>
        </p15:guide>
        <p15:guide id="6" orient="horz" pos="1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quel User" initials="SU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21A23"/>
    <a:srgbClr val="FFB600"/>
    <a:srgbClr val="E2DFCA"/>
    <a:srgbClr val="625D9C"/>
    <a:srgbClr val="F4F2EC"/>
    <a:srgbClr val="000000"/>
    <a:srgbClr val="7564A0"/>
    <a:srgbClr val="373A36"/>
    <a:srgbClr val="9F2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53" autoAdjust="0"/>
    <p:restoredTop sz="94820" autoAdjust="0"/>
  </p:normalViewPr>
  <p:slideViewPr>
    <p:cSldViewPr snapToGrid="0">
      <p:cViewPr>
        <p:scale>
          <a:sx n="77" d="100"/>
          <a:sy n="77" d="100"/>
        </p:scale>
        <p:origin x="-858" y="192"/>
      </p:cViewPr>
      <p:guideLst>
        <p:guide orient="horz" pos="2784"/>
        <p:guide orient="horz" pos="480"/>
        <p:guide orient="horz" pos="1968"/>
        <p:guide orient="horz" pos="1200"/>
        <p:guide orient="horz" pos="1688"/>
        <p:guide pos="3408"/>
      </p:guideLst>
    </p:cSldViewPr>
  </p:slideViewPr>
  <p:outlineViewPr>
    <p:cViewPr>
      <p:scale>
        <a:sx n="33" d="100"/>
        <a:sy n="33" d="100"/>
      </p:scale>
      <p:origin x="0" y="-1441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2721"/>
          </a:xfrm>
          <a:prstGeom prst="rect">
            <a:avLst/>
          </a:prstGeom>
        </p:spPr>
        <p:txBody>
          <a:bodyPr vert="horz" lIns="87304" tIns="43652" rIns="87304" bIns="43652" rtlCol="0"/>
          <a:lstStyle>
            <a:lvl1pPr algn="r">
              <a:defRPr sz="1100"/>
            </a:lvl1pPr>
          </a:lstStyle>
          <a:p>
            <a:fld id="{7CF79C4C-9A95-4F23-B503-12D2C6F00E19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773355"/>
            <a:ext cx="3038145" cy="462720"/>
          </a:xfrm>
          <a:prstGeom prst="rect">
            <a:avLst/>
          </a:prstGeom>
        </p:spPr>
        <p:txBody>
          <a:bodyPr vert="horz" lIns="87304" tIns="43652" rIns="87304" bIns="43652" rtlCol="0" anchor="b"/>
          <a:lstStyle>
            <a:lvl1pPr algn="r">
              <a:defRPr sz="1100"/>
            </a:lvl1pPr>
          </a:lstStyle>
          <a:p>
            <a:fld id="{9BEDD28F-82A9-4FAE-8C69-E41F27D67B02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847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3407"/>
          </a:xfrm>
          <a:prstGeom prst="rect">
            <a:avLst/>
          </a:prstGeom>
        </p:spPr>
        <p:txBody>
          <a:bodyPr vert="horz" lIns="92290" tIns="46144" rIns="92290" bIns="46144" rtlCol="0"/>
          <a:lstStyle>
            <a:lvl1pPr algn="r">
              <a:defRPr sz="1200"/>
            </a:lvl1pPr>
          </a:lstStyle>
          <a:p>
            <a:fld id="{2BE65169-DB50-4446-8324-0D580DBE95C4}" type="datetimeFigureOut">
              <a:rPr lang="en-US" smtClean="0"/>
              <a:t>12/16/2021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0" y="1154113"/>
            <a:ext cx="4152900" cy="3116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4" rIns="92290" bIns="4614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2"/>
            <a:ext cx="5608320" cy="3636705"/>
          </a:xfrm>
          <a:prstGeom prst="rect">
            <a:avLst/>
          </a:prstGeom>
        </p:spPr>
        <p:txBody>
          <a:bodyPr vert="horz" lIns="92290" tIns="46144" rIns="92290" bIns="461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290" tIns="46144" rIns="92290" bIns="46144" rtlCol="0" anchor="b"/>
          <a:lstStyle>
            <a:lvl1pPr algn="r">
              <a:defRPr sz="1200"/>
            </a:lvl1pPr>
          </a:lstStyle>
          <a:p>
            <a:fld id="{30DC0D4C-FD52-4CA4-A998-31C73A5A5BDE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21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8C2E7A-9A5A-4EB7-8387-5CFF5420351C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31115" y="325762"/>
            <a:ext cx="970000" cy="957597"/>
          </a:xfrm>
          <a:prstGeom prst="rect">
            <a:avLst/>
          </a:prstGeom>
        </p:spPr>
      </p:pic>
      <p:grpSp>
        <p:nvGrpSpPr>
          <p:cNvPr id="20" name="Group 19"/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D9DDEA9-6897-2B48-BA6A-9075880AA615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2AD1ADE-6D88-5C48-9EEF-7E081C733011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FE6DE48-1064-2849-AF2D-2E29711B1885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721C002C-853C-D54D-985F-FA80D970FE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32"/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36444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7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F679E89-FC11-4704-8CC8-E8B1BE4095E0}"/>
              </a:ext>
            </a:extLst>
          </p:cNvPr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31115" y="325762"/>
            <a:ext cx="970000" cy="95759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EC86C884-D766-9149-B40E-B86A943DE6D1}"/>
              </a:ext>
            </a:extLst>
          </p:cNvPr>
          <p:cNvCxnSpPr>
            <a:cxnSpLocks/>
          </p:cNvCxnSpPr>
          <p:nvPr userDrawn="1"/>
        </p:nvCxnSpPr>
        <p:spPr>
          <a:xfrm>
            <a:off x="713232" y="4919472"/>
            <a:ext cx="2532888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DCD42FAE-26E3-4DE5-BC8F-C630755CABB5}"/>
              </a:ext>
            </a:extLst>
          </p:cNvPr>
          <p:cNvGrpSpPr/>
          <p:nvPr userDrawn="1"/>
        </p:nvGrpSpPr>
        <p:grpSpPr>
          <a:xfrm>
            <a:off x="331115" y="2099014"/>
            <a:ext cx="3863458" cy="3863458"/>
            <a:chOff x="331115" y="2099014"/>
            <a:chExt cx="3863458" cy="3863458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BC05BDC1-9FD2-487F-96D3-99A60DFF2DF9}"/>
                </a:ext>
              </a:extLst>
            </p:cNvPr>
            <p:cNvSpPr/>
            <p:nvPr userDrawn="1"/>
          </p:nvSpPr>
          <p:spPr>
            <a:xfrm>
              <a:off x="331115" y="2099014"/>
              <a:ext cx="3863458" cy="3863458"/>
            </a:xfrm>
            <a:prstGeom prst="rect">
              <a:avLst/>
            </a:prstGeom>
            <a:solidFill>
              <a:srgbClr val="720F1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3B6C85AF-40BF-481F-B230-2EC2FE116ADE}"/>
                </a:ext>
              </a:extLst>
            </p:cNvPr>
            <p:cNvSpPr/>
            <p:nvPr userDrawn="1"/>
          </p:nvSpPr>
          <p:spPr>
            <a:xfrm>
              <a:off x="467612" y="2368353"/>
              <a:ext cx="3457621" cy="3457621"/>
            </a:xfrm>
            <a:prstGeom prst="rect">
              <a:avLst/>
            </a:prstGeom>
            <a:solidFill>
              <a:srgbClr val="9F224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19C82988-802C-4FB8-98AD-D2FC0A223CD6}"/>
                </a:ext>
              </a:extLst>
            </p:cNvPr>
            <p:cNvSpPr/>
            <p:nvPr userDrawn="1"/>
          </p:nvSpPr>
          <p:spPr>
            <a:xfrm>
              <a:off x="599258" y="2898475"/>
              <a:ext cx="2793799" cy="2792652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50748757-6631-4B8F-B2B2-0A5D2A24C9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714836" y="4918845"/>
              <a:ext cx="2531383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:a16="http://schemas.microsoft.com/office/drawing/2014/main" xmlns="" id="{DB33C924-3FD6-46F3-8F4D-D93347665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788920" cy="1289304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600" b="1">
                <a:solidFill>
                  <a:srgbClr val="FFB6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xmlns="" id="{AFDF1C8C-EF32-4F80-8B3B-9EDA8D988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1792" y="4261104"/>
            <a:ext cx="2788920" cy="457200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2" name="Text Placeholder 32">
            <a:extLst>
              <a:ext uri="{FF2B5EF4-FFF2-40B4-BE49-F238E27FC236}">
                <a16:creationId xmlns:a16="http://schemas.microsoft.com/office/drawing/2014/main" xmlns="" id="{88D52AD4-24DE-462D-AACA-5C2FA46AAB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1792" y="5093208"/>
            <a:ext cx="2788920" cy="576185"/>
          </a:xfrm>
        </p:spPr>
        <p:txBody>
          <a:bodyPr/>
          <a:lstStyle>
            <a:lvl1pPr>
              <a:spcBef>
                <a:spcPts val="0"/>
              </a:spcBef>
              <a:defRPr sz="12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9D86DC85-02AF-42BC-85AD-A7AA80CB2076}"/>
              </a:ext>
            </a:extLst>
          </p:cNvPr>
          <p:cNvCxnSpPr>
            <a:cxnSpLocks/>
          </p:cNvCxnSpPr>
          <p:nvPr userDrawn="1"/>
        </p:nvCxnSpPr>
        <p:spPr>
          <a:xfrm>
            <a:off x="714711" y="4913464"/>
            <a:ext cx="253288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8370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697526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7" y="1280160"/>
            <a:ext cx="6975265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0122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3772" userDrawn="1">
          <p15:clr>
            <a:srgbClr val="FBAE40"/>
          </p15:clr>
        </p15:guide>
        <p15:guide id="2" orient="horz" pos="8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84365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672119" y="1280160"/>
            <a:ext cx="4114800" cy="4707890"/>
          </a:xfrm>
        </p:spPr>
        <p:txBody>
          <a:bodyPr/>
          <a:lstStyle>
            <a:lvl1pPr rtl="0"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  <a:solidFill>
            <a:srgbClr val="FFFFFF">
              <a:alpha val="34902"/>
            </a:srgbClr>
          </a:solidFill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973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6" y="274320"/>
            <a:ext cx="410611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1280160"/>
            <a:ext cx="4114800" cy="470789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636422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7669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8441755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357188" y="4433570"/>
            <a:ext cx="4114800" cy="1554480"/>
          </a:xfr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Tx/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4672119" y="4433570"/>
            <a:ext cx="4114800" cy="1554480"/>
          </a:xfrm>
        </p:spPr>
        <p:txBody>
          <a:bodyPr/>
          <a:lstStyle>
            <a:lvl1pPr marL="0" indent="0" rtl="0">
              <a:spcBef>
                <a:spcPts val="800"/>
              </a:spcBef>
              <a:buFont typeface="Arial" panose="020B0604020202020204" pitchFamily="34" charset="0"/>
              <a:buNone/>
              <a:defRPr sz="1400" b="1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1400">
                <a:solidFill>
                  <a:schemeClr val="tx2"/>
                </a:solidFill>
              </a:defRPr>
            </a:lvl2pPr>
            <a:lvl3pPr marL="230188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3pPr>
            <a:lvl4pPr marL="460375" indent="-228600">
              <a:spcBef>
                <a:spcPts val="800"/>
              </a:spcBef>
              <a:buClrTx/>
              <a:defRPr sz="1400">
                <a:solidFill>
                  <a:schemeClr val="tx2"/>
                </a:solidFill>
              </a:defRPr>
            </a:lvl4pPr>
            <a:lvl5pPr marL="684213" indent="-228600">
              <a:spcBef>
                <a:spcPts val="800"/>
              </a:spcBef>
              <a:buClrTx/>
              <a:defRPr sz="1400"/>
            </a:lvl5pPr>
            <a:lvl6pPr marL="1141413" indent="-227013">
              <a:defRPr sz="1400"/>
            </a:lvl6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70008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804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822960" y="3355848"/>
            <a:ext cx="6858000" cy="26322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spcBef>
                <a:spcPts val="0"/>
              </a:spcBef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994DF0F-078F-4C4A-810D-ABEE40A745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3951" y="2163986"/>
            <a:ext cx="1069848" cy="106984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xmlns="" id="{C5DDFF34-02EA-D742-9BC0-FE557E673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6888" y="1419046"/>
            <a:ext cx="3793501" cy="914400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D86A72B-8D9B-6A49-87EA-947CDF3EF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1" y="283845"/>
            <a:ext cx="999514" cy="999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8F74988-E9D2-5740-8FA8-2BC094BC6E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5807" y="410738"/>
            <a:ext cx="3832696" cy="20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642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957">
          <p15:clr>
            <a:srgbClr val="FBAE40"/>
          </p15:clr>
        </p15:guide>
        <p15:guide id="2" orient="horz" pos="206">
          <p15:clr>
            <a:srgbClr val="FBAE40"/>
          </p15:clr>
        </p15:guide>
        <p15:guide id="3" orient="horz" pos="37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5" name="Footer Placeholder 9">
            <a:extLst>
              <a:ext uri="{FF2B5EF4-FFF2-40B4-BE49-F238E27FC236}">
                <a16:creationId xmlns:a16="http://schemas.microsoft.com/office/drawing/2014/main" xmlns="" id="{91FFC595-1043-FF47-B12D-DE59D6ECDEAF}"/>
              </a:ext>
            </a:extLst>
          </p:cNvPr>
          <p:cNvSpPr txBox="1">
            <a:spLocks/>
          </p:cNvSpPr>
          <p:nvPr userDrawn="1"/>
        </p:nvSpPr>
        <p:spPr>
          <a:xfrm>
            <a:off x="367912" y="6528816"/>
            <a:ext cx="1554480" cy="228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McGraw-Hill Education   </a:t>
            </a:r>
            <a:r>
              <a:rPr lang="en-US" sz="900" b="1" spc="0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endParaRPr lang="en-US" sz="9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56616" y="1371600"/>
            <a:ext cx="8534400" cy="4616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D86A72B-8D9B-6A49-87EA-947CDF3EF8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01" y="283845"/>
            <a:ext cx="999514" cy="999514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72185" y="274321"/>
            <a:ext cx="7430276" cy="82296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73096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0" orient="horz" pos="206" userDrawn="1">
          <p15:clr>
            <a:srgbClr val="FBAE40"/>
          </p15:clr>
        </p15:guide>
        <p15:guide id="2" orient="horz" pos="377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65851" y="6528816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6616" y="274321"/>
            <a:ext cx="6858000" cy="8229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6616" y="1280160"/>
            <a:ext cx="6858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7033" y="6528815"/>
            <a:ext cx="95861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/>
                </a:solidFill>
              </a:defRPr>
            </a:lvl1pPr>
          </a:lstStyle>
          <a:p>
            <a:fld id="{40BFEAB2-FD83-41F2-9787-AD5D1A1760CD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E6E250-D1F9-6444-A77C-4DC8C64A97D7}"/>
              </a:ext>
            </a:extLst>
          </p:cNvPr>
          <p:cNvSpPr/>
          <p:nvPr userDrawn="1"/>
        </p:nvSpPr>
        <p:spPr>
          <a:xfrm>
            <a:off x="0" y="6367263"/>
            <a:ext cx="9144000" cy="5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82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0" r:id="rId2"/>
    <p:sldLayoutId id="2147483665" r:id="rId3"/>
    <p:sldLayoutId id="2147483666" r:id="rId4"/>
    <p:sldLayoutId id="2147483671" r:id="rId5"/>
    <p:sldLayoutId id="2147483669" r:id="rId6"/>
    <p:sldLayoutId id="2147483676" r:id="rId7"/>
    <p:sldLayoutId id="2147483675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30188" indent="-228600" algn="l" defTabSz="914400" rtl="0" eaLnBrk="1" latinLnBrk="0" hangingPunct="1">
        <a:lnSpc>
          <a:spcPct val="100000"/>
        </a:lnSpc>
        <a:spcBef>
          <a:spcPts val="800"/>
        </a:spcBef>
        <a:buClrTx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460375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55613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59" userDrawn="1">
          <p15:clr>
            <a:srgbClr val="F26B43"/>
          </p15:clr>
        </p15:guide>
        <p15:guide id="2" orient="horz" pos="360" userDrawn="1">
          <p15:clr>
            <a:srgbClr val="F26B43"/>
          </p15:clr>
        </p15:guide>
        <p15:guide id="5" pos="2880" userDrawn="1">
          <p15:clr>
            <a:srgbClr val="F26B43"/>
          </p15:clr>
        </p15:guide>
        <p15:guide id="6" pos="288" userDrawn="1">
          <p15:clr>
            <a:srgbClr val="F26B43"/>
          </p15:clr>
        </p15:guide>
        <p15:guide id="7" pos="5472" userDrawn="1">
          <p15:clr>
            <a:srgbClr val="F26B43"/>
          </p15:clr>
        </p15:guide>
        <p15:guide id="9" orient="horz" pos="42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792" y="3008376"/>
            <a:ext cx="2857388" cy="1289304"/>
          </a:xfrm>
        </p:spPr>
        <p:txBody>
          <a:bodyPr/>
          <a:lstStyle/>
          <a:p>
            <a:r>
              <a:rPr lang="en-US" dirty="0">
                <a:solidFill>
                  <a:srgbClr val="FFB600"/>
                </a:solidFill>
              </a:rPr>
              <a:t>Chapter 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792" y="4009644"/>
            <a:ext cx="2788920" cy="457200"/>
          </a:xfrm>
        </p:spPr>
        <p:txBody>
          <a:bodyPr/>
          <a:lstStyle/>
          <a:p>
            <a:r>
              <a:rPr lang="en-US" dirty="0"/>
              <a:t>The Eurozone in crisis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 Economics of European Integration, Sixth Edition</a:t>
            </a:r>
            <a:endParaRPr lang="en-US" b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E5E490-C3A2-48EE-A829-D701E4D31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6" y="907862"/>
            <a:ext cx="3886200" cy="505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6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470418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29031" cy="4890769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Bailout of Greece in May 2010 was motivated as a way to avoid highly dangerous contagious effects but this goal proved elusive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Ireland received a loan in November 2010;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Portugal followed suit with a loan in May 2011.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Contagion within the Eurozone is highly troubling since public indebtedness is not enough to explain why these countries, and not others, have faced the wrath of the financial markets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Possible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additional explanations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indebtedness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no lender of last resort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competiveness</a:t>
            </a:r>
            <a:r>
              <a:rPr lang="en-US" dirty="0">
                <a:latin typeface="Cambria" panose="02040503050406030204" pitchFamily="18" charset="0"/>
              </a:rPr>
              <a:t> issue;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policy mistakes.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0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470418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0E0007C-DB85-4A3A-8375-44D63052C3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203" y="757785"/>
            <a:ext cx="5841593" cy="560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6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631445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32C5598-E72A-4913-AF50-803EF520A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328" y="810536"/>
            <a:ext cx="7631445" cy="523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9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571060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E44245-4ED5-4D48-881F-CDBC32FA68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70" y="890356"/>
            <a:ext cx="8595059" cy="540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85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mistakes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21635"/>
            <a:ext cx="8455915" cy="5168066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Step increases in interest spreads (below) are due to policy decisions that markets perceived as ‘too little, too late’ (e.g., EFSF).</a:t>
            </a:r>
          </a:p>
          <a:p>
            <a:pPr>
              <a:spcBef>
                <a:spcPts val="800"/>
              </a:spcBef>
            </a:pP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74B03DC-E3FB-4B5A-95D1-BF6D81E96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70" y="1603492"/>
            <a:ext cx="7441660" cy="465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9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48139"/>
            <a:ext cx="8489633" cy="501435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Fiscal policy strategy: fiscal austerity as a mean to return to economic growth.</a:t>
            </a:r>
          </a:p>
          <a:p>
            <a:pPr>
              <a:spcBef>
                <a:spcPts val="800"/>
              </a:spcBef>
            </a:pP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9264DC2-3A59-40CD-B9C8-E67453BC11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46" y="1763598"/>
            <a:ext cx="8026508" cy="435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4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043" y="856246"/>
            <a:ext cx="6975837" cy="489076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Fiscal policy was much less expansionary in the Eurozone.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0E3EBC-1686-43AB-9259-D9E8DC2FD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294" y="1348980"/>
            <a:ext cx="8747412" cy="465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1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80160"/>
            <a:ext cx="8429031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‘Bailout Institutions’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Creation of the European Financial Stability Fund (EFSF) for availability of financial resources in case of contagion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Replacement with the European Stability Fund (ESM) in 2012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based in Luxembourg;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lending capacity of 500 billion Euro;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capital can be increased up to 700 billion Euro.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ESM is allowed to lend money for bank rescues under a lighter programme called Precautionary Financial Assistance</a:t>
            </a:r>
            <a:r>
              <a:rPr lang="en-US" dirty="0">
                <a:latin typeface="Cambria" panose="02040503050406030204" pitchFamily="18" charset="0"/>
              </a:rPr>
              <a:t>.</a:t>
            </a: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8B33927-A6E9-4057-A758-BB2DFC10E9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15" y="834697"/>
            <a:ext cx="8677072" cy="51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1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2309" y="1284184"/>
            <a:ext cx="8453816" cy="433197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Like the Federal Reserve and the Bank of England, the Eurosystem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reduced its interest rate to zero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Critics have accused the Eurosystem of being ‘behind the curve’,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reacting slowly to the turn of events rather than being proactive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Within a few weeks,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size of ECB  balance sheet</a:t>
            </a:r>
            <a:r>
              <a:rPr lang="en-US" dirty="0">
                <a:latin typeface="Cambria" panose="02040503050406030204" pitchFamily="18" charset="0"/>
              </a:rPr>
              <a:t>–which measures the total amount of its loans–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increased by an unprecedented 40%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With Quantitative Easing (QE), the ECB was also slower to react</a:t>
            </a:r>
            <a:r>
              <a:rPr lang="en-US" dirty="0">
                <a:latin typeface="Cambria" panose="02040503050406030204" pitchFamily="18" charset="0"/>
              </a:rPr>
              <a:t>: it first allowed its loans to banks to decline.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Then, two years after its counterparts, it also adopted QE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The ECB was very concerned to give the impression that its independence was being eroded.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3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3683" y="1280160"/>
            <a:ext cx="8378837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Following Great Depression,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strict regulation </a:t>
            </a:r>
            <a:r>
              <a:rPr lang="en-US" dirty="0">
                <a:latin typeface="Cambria" panose="02040503050406030204" pitchFamily="18" charset="0"/>
              </a:rPr>
              <a:t>was designed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to limit risk-taking</a:t>
            </a:r>
            <a:r>
              <a:rPr lang="en-US" dirty="0">
                <a:latin typeface="Cambria" panose="02040503050406030204" pitchFamily="18" charset="0"/>
              </a:rPr>
              <a:t> by banks and financial institutions. 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deregulation phase started in the 1980s, followed by a rapid expansion of financial sectors in the USA and </a:t>
            </a:r>
            <a:r>
              <a:rPr lang="en-US" dirty="0" smtClean="0">
                <a:latin typeface="Cambria" panose="02040503050406030204" pitchFamily="18" charset="0"/>
              </a:rPr>
              <a:t>Europe.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B</a:t>
            </a:r>
            <a:r>
              <a:rPr lang="en-US" dirty="0" smtClean="0">
                <a:latin typeface="Cambria" panose="02040503050406030204" pitchFamily="18" charset="0"/>
              </a:rPr>
              <a:t>anks </a:t>
            </a:r>
            <a:r>
              <a:rPr lang="en-US" dirty="0">
                <a:latin typeface="Cambria" panose="02040503050406030204" pitchFamily="18" charset="0"/>
              </a:rPr>
              <a:t>became active investors: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maturity mismatch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currency 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mismatch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Banks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took major risks</a:t>
            </a:r>
            <a:r>
              <a:rPr lang="en-US" dirty="0">
                <a:latin typeface="Cambria" panose="02040503050406030204" pitchFamily="18" charset="0"/>
              </a:rPr>
              <a:t>, implicitly borne by their </a:t>
            </a:r>
            <a:r>
              <a:rPr lang="en-US" dirty="0" smtClean="0">
                <a:latin typeface="Cambria" panose="02040503050406030204" pitchFamily="18" charset="0"/>
              </a:rPr>
              <a:t>governments.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H</a:t>
            </a:r>
            <a:r>
              <a:rPr lang="en-US" dirty="0" smtClean="0">
                <a:solidFill>
                  <a:srgbClr val="FF0000"/>
                </a:solidFill>
                <a:latin typeface="Cambria" panose="02040503050406030204" pitchFamily="18" charset="0"/>
              </a:rPr>
              <a:t>ouse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mortgages in the US to risky people</a:t>
            </a:r>
            <a:r>
              <a:rPr lang="en-US" dirty="0">
                <a:latin typeface="Cambria" panose="02040503050406030204" pitchFamily="18" charset="0"/>
              </a:rPr>
              <a:t>: subprime mortgages, which relied on ever increasing house prices. And these loans were sold to banks, which sold them to other banks (i.e.,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securitization</a:t>
            </a:r>
            <a:r>
              <a:rPr lang="en-US" dirty="0">
                <a:latin typeface="Cambria" panose="02040503050406030204" pitchFamily="18" charset="0"/>
              </a:rPr>
              <a:t>).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2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Policy responses: monetary policy</a:t>
            </a:r>
            <a:br>
              <a:rPr lang="de-DE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4" y="1284829"/>
            <a:ext cx="8429031" cy="433197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 July 2012, its president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Mario Draghi announced that ‘the ECB is ready to do whatever it takes to preserve the euro’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This announcement was understood as a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promise to buy as many crisis countries’ public bonds as necessary</a:t>
            </a:r>
            <a:r>
              <a:rPr lang="en-US" dirty="0">
                <a:latin typeface="Cambria" panose="02040503050406030204" pitchFamily="18" charset="0"/>
              </a:rPr>
              <a:t>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In September 2012, this announcement was formalized with the Open Market Transactions (OMT) programme. This was a drastic step because it could be construed as financing deficits.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Even though the ECB did not actually make any purchases under the OMT programme, the spreads still declined quite dramatically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OMT programme was legally challenged to be not ‘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within the mandate’ of the ECB</a:t>
            </a:r>
            <a:r>
              <a:rPr lang="de-DE" dirty="0">
                <a:latin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European Court of Justice finally ruled in </a:t>
            </a:r>
            <a:r>
              <a:rPr lang="en-US" dirty="0" err="1">
                <a:solidFill>
                  <a:srgbClr val="FF0000"/>
                </a:solidFill>
                <a:latin typeface="Cambria" panose="02040503050406030204" pitchFamily="18" charset="0"/>
              </a:rPr>
              <a:t>favour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 of the ECB</a:t>
            </a:r>
            <a:r>
              <a:rPr lang="en-US" dirty="0">
                <a:latin typeface="Cambria" panose="02040503050406030204" pitchFamily="18" charset="0"/>
              </a:rPr>
              <a:t>. </a:t>
            </a: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10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38" y="186622"/>
            <a:ext cx="6975265" cy="822960"/>
          </a:xfrm>
        </p:spPr>
        <p:txBody>
          <a:bodyPr/>
          <a:lstStyle/>
          <a:p>
            <a:r>
              <a:rPr lang="de-DE" dirty="0"/>
              <a:t>The outcome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48234" y="580140"/>
            <a:ext cx="7343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Eurozone differs from comparable countries:</a:t>
            </a:r>
            <a:endParaRPr lang="de-DE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9BAC61-8FED-4865-9850-CFBB309A3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120" y="941338"/>
            <a:ext cx="5327428" cy="54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60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 outcome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56615" y="828157"/>
            <a:ext cx="46195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Cambria" panose="02040503050406030204" pitchFamily="18" charset="0"/>
              </a:rPr>
              <a:t>Missing the inflation target from below:</a:t>
            </a:r>
            <a:endParaRPr lang="de-DE" sz="2000" dirty="0">
              <a:latin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3CE4BA3-035A-46E2-AA00-2A3DE380E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84" y="1228267"/>
            <a:ext cx="7678432" cy="498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Banks and public debt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80807"/>
            <a:ext cx="8396249" cy="470789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Multiple equilibria</a:t>
            </a:r>
            <a:r>
              <a:rPr lang="en-US" dirty="0">
                <a:latin typeface="Cambria" panose="02040503050406030204" pitchFamily="18" charset="0"/>
              </a:rPr>
              <a:t> as the most serious threat of crisis.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de-DE" dirty="0">
                <a:latin typeface="Cambria" panose="02040503050406030204" pitchFamily="18" charset="0"/>
              </a:rPr>
              <a:t>The </a:t>
            </a:r>
            <a:r>
              <a:rPr lang="en-US" dirty="0">
                <a:latin typeface="Cambria" panose="02040503050406030204" pitchFamily="18" charset="0"/>
              </a:rPr>
              <a:t>‘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doom loop</a:t>
            </a:r>
            <a:r>
              <a:rPr lang="en-US" dirty="0">
                <a:latin typeface="Cambria" panose="02040503050406030204" pitchFamily="18" charset="0"/>
              </a:rPr>
              <a:t>’</a:t>
            </a:r>
            <a:endParaRPr lang="de-DE" dirty="0">
              <a:latin typeface="Cambria" panose="02040503050406030204" pitchFamily="18" charset="0"/>
            </a:endParaRPr>
          </a:p>
          <a:p>
            <a:pPr marL="573088" lvl="1" indent="-342900"/>
            <a:r>
              <a:rPr lang="en-US" i="1" dirty="0">
                <a:latin typeface="Cambria" panose="02040503050406030204" pitchFamily="18" charset="0"/>
              </a:rPr>
              <a:t>Banks were ‘encouraged’ to buy public bonds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as a means of upholding their value</a:t>
            </a:r>
            <a:r>
              <a:rPr lang="en-US" i="1" dirty="0">
                <a:latin typeface="Cambria" panose="02040503050406030204" pitchFamily="18" charset="0"/>
              </a:rPr>
              <a:t>.</a:t>
            </a:r>
          </a:p>
          <a:p>
            <a:pPr marL="573088" lvl="1" indent="-342900"/>
            <a:r>
              <a:rPr lang="de-DE" dirty="0">
                <a:latin typeface="Cambria" panose="02040503050406030204" pitchFamily="18" charset="0"/>
              </a:rPr>
              <a:t>As the crisis deepened, </a:t>
            </a:r>
            <a:r>
              <a:rPr lang="de-DE" dirty="0">
                <a:solidFill>
                  <a:srgbClr val="FF0000"/>
                </a:solidFill>
                <a:latin typeface="Cambria" panose="02040503050406030204" pitchFamily="18" charset="0"/>
              </a:rPr>
              <a:t>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he share of public national debt in the portfolios of banks continuously increased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The doom loop thus locked governments and their banks in a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dangerous embrace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803275" lvl="2" indent="-342900"/>
            <a:r>
              <a:rPr lang="en-US" sz="2000" dirty="0">
                <a:latin typeface="Cambria" panose="02040503050406030204" pitchFamily="18" charset="0"/>
              </a:rPr>
              <a:t>Banks depended on forgiving government supervision, but also on their countries’ public debt reputation;</a:t>
            </a:r>
          </a:p>
          <a:p>
            <a:pPr marL="803275" lvl="2" indent="-342900"/>
            <a:r>
              <a:rPr lang="en-US" sz="2000" dirty="0">
                <a:latin typeface="Cambria" panose="02040503050406030204" pitchFamily="18" charset="0"/>
              </a:rPr>
              <a:t>Governments needed banks to support their bonds and were highly motivated to help them.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6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we learned from the crisis?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68972" y="775208"/>
            <a:ext cx="7165619" cy="5324432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V</a:t>
            </a:r>
            <a:r>
              <a:rPr lang="en-US" sz="1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ery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high debt creates serious difficulties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Limits countercyclical fiscal policy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Cambria" panose="02040503050406030204" pitchFamily="18" charset="0"/>
              </a:rPr>
              <a:t>Possibly challenges </a:t>
            </a:r>
            <a:r>
              <a:rPr lang="en-US" sz="1900" dirty="0">
                <a:latin typeface="Cambria" panose="02040503050406030204" pitchFamily="18" charset="0"/>
              </a:rPr>
              <a:t>monetary policy independence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Possibly limits growth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Eurobonds may have appealing features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Element of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solidarity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Single Eurobond market might </a:t>
            </a: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challenge US Treasury Bonds </a:t>
            </a:r>
            <a:r>
              <a:rPr lang="en-US" sz="1900" dirty="0">
                <a:latin typeface="Cambria" panose="02040503050406030204" pitchFamily="18" charset="0"/>
              </a:rPr>
              <a:t>(as international reserves)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Considered to be </a:t>
            </a:r>
            <a:r>
              <a:rPr lang="en-US" sz="1900" dirty="0" smtClean="0">
                <a:solidFill>
                  <a:srgbClr val="FF0000"/>
                </a:solidFill>
                <a:latin typeface="Cambria" panose="02040503050406030204" pitchFamily="18" charset="0"/>
              </a:rPr>
              <a:t>safe</a:t>
            </a:r>
            <a:endParaRPr lang="en-US" sz="1900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End fragmentation </a:t>
            </a:r>
            <a:r>
              <a:rPr lang="en-US" sz="1900" dirty="0">
                <a:latin typeface="Cambria" panose="02040503050406030204" pitchFamily="18" charset="0"/>
              </a:rPr>
              <a:t>of Eurozone financial market</a:t>
            </a:r>
          </a:p>
          <a:p>
            <a:pPr marL="534988" indent="-173038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0000"/>
                </a:solidFill>
                <a:latin typeface="Cambria" panose="02040503050406030204" pitchFamily="18" charset="0"/>
              </a:rPr>
              <a:t>But, politically unfeasible</a:t>
            </a:r>
            <a:r>
              <a:rPr lang="en-US" sz="1900" dirty="0">
                <a:latin typeface="Cambria" panose="02040503050406030204" pitchFamily="18" charset="0"/>
              </a:rPr>
              <a:t> </a:t>
            </a:r>
            <a:r>
              <a:rPr lang="en-US" sz="1900" dirty="0" smtClean="0">
                <a:latin typeface="Cambria" panose="02040503050406030204" pitchFamily="18" charset="0"/>
              </a:rPr>
              <a:t>(</a:t>
            </a:r>
            <a:r>
              <a:rPr lang="en-US" sz="1900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What about now?</a:t>
            </a:r>
            <a:r>
              <a:rPr lang="en-US" sz="1900" dirty="0" smtClean="0">
                <a:latin typeface="Cambria" panose="02040503050406030204" pitchFamily="18" charset="0"/>
              </a:rPr>
              <a:t>)</a:t>
            </a:r>
            <a:endParaRPr lang="en-US" sz="1900" dirty="0">
              <a:latin typeface="Cambria" panose="02040503050406030204" pitchFamily="18" charset="0"/>
            </a:endParaRP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Debate on debt restructuring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Bank fragility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900" dirty="0">
                <a:latin typeface="Cambria" panose="02040503050406030204" pitchFamily="18" charset="0"/>
              </a:rPr>
              <a:t>Governance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sz="1900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Survival of the euro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4" y="1172182"/>
            <a:ext cx="8654035" cy="4969126"/>
          </a:xfrm>
        </p:spPr>
        <p:txBody>
          <a:bodyPr>
            <a:normAutofit lnSpcReduction="10000"/>
          </a:bodyPr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Some observers argue that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Eurozone is doomed </a:t>
            </a:r>
            <a:r>
              <a:rPr lang="en-US" dirty="0">
                <a:latin typeface="Cambria" panose="02040503050406030204" pitchFamily="18" charset="0"/>
              </a:rPr>
              <a:t>because: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Europe is not an optimum currency area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Lack of fiscal discipline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Countries with high debts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need to grow fast to generate tax revenues</a:t>
            </a:r>
            <a:r>
              <a:rPr lang="en-US" dirty="0">
                <a:latin typeface="Cambria" panose="02040503050406030204" pitchFamily="18" charset="0"/>
              </a:rPr>
              <a:t>. If that is not possible, debt restructuring is unavoidable. </a:t>
            </a:r>
          </a:p>
          <a:p>
            <a:pPr marL="573088" lvl="1" indent="-342900"/>
            <a:r>
              <a:rPr lang="en-US" dirty="0">
                <a:latin typeface="Cambria" panose="02040503050406030204" pitchFamily="18" charset="0"/>
              </a:rPr>
              <a:t>However, defaulting countries typically undergo a sharp exchange rate depreciation, which provides the demand boost that they need to recover and grow. </a:t>
            </a:r>
          </a:p>
          <a:p>
            <a:pPr marL="573088" lvl="1" indent="-342900"/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But there is no room for depreciation in a monetary union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Gap between well-functioning North and badly wounded South plus </a:t>
            </a:r>
            <a:r>
              <a:rPr lang="en-US" i="1" dirty="0">
                <a:latin typeface="Cambria" panose="02040503050406030204" pitchFamily="18" charset="0"/>
              </a:rPr>
              <a:t>solidarity has been </a:t>
            </a:r>
            <a:r>
              <a:rPr lang="en-US" i="1" dirty="0" smtClean="0">
                <a:latin typeface="Cambria" panose="02040503050406030204" pitchFamily="18" charset="0"/>
              </a:rPr>
              <a:t>strained </a:t>
            </a:r>
            <a:r>
              <a:rPr lang="en-US" dirty="0" smtClean="0">
                <a:latin typeface="Cambria" panose="02040503050406030204" pitchFamily="18" charset="0"/>
              </a:rPr>
              <a:t>(</a:t>
            </a:r>
            <a:r>
              <a:rPr lang="en-US" b="1" i="1" dirty="0" smtClean="0">
                <a:solidFill>
                  <a:srgbClr val="00B050"/>
                </a:solidFill>
                <a:latin typeface="Cambria" panose="02040503050406030204" pitchFamily="18" charset="0"/>
              </a:rPr>
              <a:t>what about now?</a:t>
            </a:r>
            <a:r>
              <a:rPr lang="en-US" dirty="0" smtClean="0">
                <a:latin typeface="Cambria" panose="02040503050406030204" pitchFamily="18" charset="0"/>
              </a:rPr>
              <a:t>), </a:t>
            </a:r>
            <a:r>
              <a:rPr lang="en-US" dirty="0">
                <a:latin typeface="Cambria" panose="02040503050406030204" pitchFamily="18" charset="0"/>
              </a:rPr>
              <a:t>thus undermining one of the OCA criteria.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Many international investors do not believe that the euro can survive </a:t>
            </a:r>
            <a:r>
              <a:rPr lang="en-US" dirty="0">
                <a:latin typeface="Cambria" panose="02040503050406030204" pitchFamily="18" charset="0"/>
              </a:rPr>
              <a:t>(self-fulfilling process).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36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Survival of the euro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71155" cy="5206755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Others argue that the euro will survive</a:t>
            </a:r>
            <a:r>
              <a:rPr lang="en-US" dirty="0">
                <a:latin typeface="Cambria" panose="02040503050406030204" pitchFamily="18" charset="0"/>
              </a:rPr>
              <a:t>: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Breakup would have catastrophic implications</a:t>
            </a:r>
            <a:r>
              <a:rPr lang="en-US" dirty="0">
                <a:latin typeface="Cambria" panose="02040503050406030204" pitchFamily="18" charset="0"/>
              </a:rPr>
              <a:t> and this ties countries together.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 new currency would have to be printed and reintroduced. Unclear how to manage this in short time.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It may well be that some countries will have to default, but that does not require an exit from the Eurozone.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No legal procedure for a country to leave the Eurozone exists.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crisis has made it clear that the euro architecture needs to be improved, and solutions do exist</a:t>
            </a:r>
            <a:r>
              <a:rPr lang="en-US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The Eurozone may not be an optimum currency area, but neither is it hugely ill-suited to operate with a common currency</a:t>
            </a:r>
            <a:r>
              <a:rPr lang="en-US" dirty="0">
                <a:latin typeface="Cambria" panose="02040503050406030204" pitchFamily="18" charset="0"/>
              </a:rPr>
              <a:t>. The bigger problem has been the mishandling/political mismanagement of the crisis.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83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F6BBFF5-D231-4169-9930-B51E1280A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98" y="779391"/>
            <a:ext cx="8173603" cy="5533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33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097281"/>
            <a:ext cx="8474965" cy="4707890"/>
          </a:xfrm>
        </p:spPr>
        <p:txBody>
          <a:bodyPr/>
          <a:lstStyle/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When house prices stopped rising, securities lost their ratings, and many of the world’s largest banks (especially in US, UK, France, Germany) faced heavy losses.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April 2007: New Century Financial Corporation (one of the largest US mortgage lenders) declared bankruptcy.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July 2007: Bank Bears Stearns announced that it would stop </a:t>
            </a:r>
            <a:r>
              <a:rPr lang="en-US" dirty="0" err="1">
                <a:latin typeface="Cambria" panose="02040503050406030204" pitchFamily="18" charset="0"/>
              </a:rPr>
              <a:t>honouring</a:t>
            </a:r>
            <a:r>
              <a:rPr lang="en-US" dirty="0">
                <a:latin typeface="Cambria" panose="02040503050406030204" pitchFamily="18" charset="0"/>
              </a:rPr>
              <a:t> the commitments of one of its SPVs.</a:t>
            </a:r>
          </a:p>
          <a:p>
            <a:pPr marL="361950"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→ </a:t>
            </a:r>
            <a:r>
              <a:rPr lang="en-US" b="1" i="1" dirty="0">
                <a:solidFill>
                  <a:srgbClr val="FF0000"/>
                </a:solidFill>
                <a:latin typeface="Cambria" panose="02040503050406030204" pitchFamily="18" charset="0"/>
              </a:rPr>
              <a:t>Banks grew suspicious of one another and stopped their mutual lending that makes up the interbank market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  <a:p>
            <a:pPr marL="361950">
              <a:spcBef>
                <a:spcPts val="800"/>
              </a:spcBef>
            </a:pPr>
            <a:r>
              <a:rPr lang="en-US" i="1" dirty="0">
                <a:latin typeface="Cambria" panose="02040503050406030204" pitchFamily="18" charset="0"/>
              </a:rPr>
              <a:t>→ </a:t>
            </a:r>
            <a:r>
              <a:rPr lang="en-US" i="1" dirty="0">
                <a:solidFill>
                  <a:srgbClr val="FF0000"/>
                </a:solidFill>
                <a:latin typeface="Cambria" panose="02040503050406030204" pitchFamily="18" charset="0"/>
              </a:rPr>
              <a:t>Central banks provided liquidity directly to their banks.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September 2007 – spring of 2008: Several major banks failed.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15 September 2008: Failure of Lehman Brothers triggered the worst financial crisis since 1929.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6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one: the global financial crisis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1200647"/>
            <a:ext cx="8158735" cy="470789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Policy makers (governments and central banks)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followed the lessons learned from the Great Depression</a:t>
            </a:r>
            <a:r>
              <a:rPr lang="en-US" dirty="0">
                <a:latin typeface="Cambria" panose="02040503050406030204" pitchFamily="18" charset="0"/>
              </a:rPr>
              <a:t>: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rescue large financial institutions</a:t>
            </a:r>
            <a:r>
              <a:rPr lang="en-US" dirty="0">
                <a:latin typeface="Cambria" panose="02040503050406030204" pitchFamily="18" charset="0"/>
              </a:rPr>
              <a:t>;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deep distress in the financial system is soon followed by a profound and long-lasting recession;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central banks must provide liquidity</a:t>
            </a:r>
            <a:r>
              <a:rPr lang="en-US" dirty="0">
                <a:latin typeface="Cambria" panose="02040503050406030204" pitchFamily="18" charset="0"/>
              </a:rPr>
              <a:t> to the financial system and adopt sharply expansionary policies; 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governments must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bail out banks</a:t>
            </a:r>
            <a:r>
              <a:rPr lang="en-US" dirty="0">
                <a:latin typeface="Cambria" panose="02040503050406030204" pitchFamily="18" charset="0"/>
              </a:rPr>
              <a:t> and other financial institutions;</a:t>
            </a:r>
          </a:p>
          <a:p>
            <a:pPr marL="342900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mbria" panose="02040503050406030204" pitchFamily="18" charset="0"/>
              </a:rPr>
              <a:t>governments must use </a:t>
            </a:r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</a:rPr>
              <a:t>fiscal policy </a:t>
            </a:r>
            <a:r>
              <a:rPr lang="en-US" dirty="0">
                <a:latin typeface="Cambria" panose="02040503050406030204" pitchFamily="18" charset="0"/>
              </a:rPr>
              <a:t>to prevent a vicious cycle of recession and large budget deficits.</a:t>
            </a:r>
          </a:p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London G20 Summit in 2009 called upon all governments to urgently adopt expansionary policies.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74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38147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844362"/>
            <a:ext cx="8379715" cy="4890769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These actions had dramatic impacts on budget deficits (e.g., in 2010, Irish government spent almost 30% of its GDP on bank bailouts).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8D9E40-7CA8-4616-B56D-103C973F2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650" y="1667322"/>
            <a:ext cx="7418699" cy="448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295015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356615" y="949484"/>
            <a:ext cx="7964425" cy="857250"/>
          </a:xfrm>
        </p:spPr>
        <p:txBody>
          <a:bodyPr/>
          <a:lstStyle/>
          <a:p>
            <a:pPr>
              <a:spcBef>
                <a:spcPts val="800"/>
              </a:spcBef>
            </a:pPr>
            <a:r>
              <a:rPr lang="en-US" dirty="0">
                <a:latin typeface="Cambria" panose="02040503050406030204" pitchFamily="18" charset="0"/>
              </a:rPr>
              <a:t>The recession has been deep but relatively short-lived.</a:t>
            </a:r>
          </a:p>
          <a:p>
            <a:pPr>
              <a:spcBef>
                <a:spcPts val="800"/>
              </a:spcBef>
            </a:pPr>
            <a:endParaRPr lang="de-DE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CC1A76A-C4C1-43B9-BA71-F5F7445BE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319" y="1566931"/>
            <a:ext cx="7295015" cy="434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89906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79513" y="685801"/>
            <a:ext cx="8843717" cy="5843014"/>
          </a:xfrm>
        </p:spPr>
        <p:txBody>
          <a:bodyPr/>
          <a:lstStyle/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However, negative growth and large budget deficits have led to a fast increase in public debts</a:t>
            </a:r>
            <a:r>
              <a:rPr lang="en-US" sz="1800" dirty="0">
                <a:latin typeface="Cambria" panose="02040503050406030204" pitchFamily="18" charset="0"/>
              </a:rPr>
              <a:t>.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FF0000"/>
                </a:solidFill>
                <a:latin typeface="Cambria" panose="02040503050406030204" pitchFamily="18" charset="0"/>
              </a:rPr>
              <a:t>Greece</a:t>
            </a:r>
            <a:r>
              <a:rPr lang="en-US" sz="1800" dirty="0">
                <a:latin typeface="Cambria" panose="02040503050406030204" pitchFamily="18" charset="0"/>
              </a:rPr>
              <a:t>: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Late 2007: public debt at 105% of GDP / late 2009: at 127%.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Early 2010: Greek government in desperate situation.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May 2010: IMF–EU–ECB (called Troika) rescue operation and creation of European Financial Stability Facility (EFSF).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2011: new package from the Troika (conditional loans).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2012, the Troika declared itself disappointed and requested stronger measures in exchange for a new €100 billion loan.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early 2015, a new government was elected after promising to reject the conditions imposed by the Troika: interest rate on Greek bonds jumped.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i="1" dirty="0">
                <a:latin typeface="Cambria" panose="02040503050406030204" pitchFamily="18" charset="0"/>
              </a:rPr>
              <a:t>In July 2015, new loan of €86 billion and a long (up to 30 years) grace period on its </a:t>
            </a:r>
            <a:r>
              <a:rPr lang="en-US" sz="1800" i="1" dirty="0" smtClean="0">
                <a:latin typeface="Cambria" panose="02040503050406030204" pitchFamily="18" charset="0"/>
              </a:rPr>
              <a:t>debt and the government accepted the conditions it had rejected earlier.</a:t>
            </a:r>
            <a:endParaRPr lang="en-US" sz="1800" i="1" dirty="0">
              <a:latin typeface="Cambria" panose="02040503050406030204" pitchFamily="18" charset="0"/>
            </a:endParaRP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In August 2018, this new programme was completed and both sides declared victory. </a:t>
            </a:r>
          </a:p>
          <a:p>
            <a:pPr marL="534988" indent="-173038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sz="1800" dirty="0">
                <a:latin typeface="Cambria" panose="02040503050406030204" pitchFamily="18" charset="0"/>
              </a:rPr>
              <a:t>Yet, at 180 per cent of GDP, the debt is now much higher than it was in 2009.</a:t>
            </a:r>
          </a:p>
          <a:p>
            <a:pPr marL="342900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de-DE" sz="1800" dirty="0">
              <a:latin typeface="Cambria" panose="02040503050406030204" pitchFamily="18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55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615" y="274321"/>
            <a:ext cx="7364027" cy="822960"/>
          </a:xfrm>
        </p:spPr>
        <p:txBody>
          <a:bodyPr/>
          <a:lstStyle/>
          <a:p>
            <a:r>
              <a:rPr lang="en-US" dirty="0"/>
              <a:t>Stage two: the public debt crisis in the Eurozone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Baldwin &amp; Wyplosz, "The Economics of European Integration, Sixth Edition"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0BFEAB2-FD83-41F2-9787-AD5D1A1760C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9091654-F66C-4D2D-A4D3-0B3F6DEBF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2361"/>
            <a:ext cx="9144000" cy="18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1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HE PPT Theme Colors 06 15 18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1A23"/>
      </a:accent1>
      <a:accent2>
        <a:srgbClr val="FFB600"/>
      </a:accent2>
      <a:accent3>
        <a:srgbClr val="625D9C"/>
      </a:accent3>
      <a:accent4>
        <a:srgbClr val="AF1858"/>
      </a:accent4>
      <a:accent5>
        <a:srgbClr val="692146"/>
      </a:accent5>
      <a:accent6>
        <a:srgbClr val="EC7700"/>
      </a:accent6>
      <a:hlink>
        <a:srgbClr val="625D9C"/>
      </a:hlink>
      <a:folHlink>
        <a:srgbClr val="373A3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1" id="{FA1891DD-A5C0-4630-81B1-08D45A7408CF}" vid="{0290D77E-F08B-4974-ADF7-14D29EE16C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MHE_PPT TEMPLATE_V11.FNL_Compressed_July-5-2018</Template>
  <TotalTime>1004</TotalTime>
  <Words>1999</Words>
  <Application>Microsoft Office PowerPoint</Application>
  <PresentationFormat>Presentazione su schermo (4:3)</PresentationFormat>
  <Paragraphs>179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Chapter 19</vt:lpstr>
      <vt:lpstr>Stage one: the global financial crisis</vt:lpstr>
      <vt:lpstr>Stage one: the global financial crisis</vt:lpstr>
      <vt:lpstr>Stage one: the global financial crisis</vt:lpstr>
      <vt:lpstr>Stage one: the global financial crisis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Stage two: the public debt crisis in the Eurozone</vt:lpstr>
      <vt:lpstr>Policy mistakes</vt:lpstr>
      <vt:lpstr>Policy responses</vt:lpstr>
      <vt:lpstr>Policy responses</vt:lpstr>
      <vt:lpstr>Policy responses</vt:lpstr>
      <vt:lpstr>Policy responses: monetary policy </vt:lpstr>
      <vt:lpstr>Policy responses: monetary policy </vt:lpstr>
      <vt:lpstr>Policy responses: monetary policy </vt:lpstr>
      <vt:lpstr>The outcome</vt:lpstr>
      <vt:lpstr>The outcome</vt:lpstr>
      <vt:lpstr>Banks and public debt</vt:lpstr>
      <vt:lpstr>What have we learned from the crisis? </vt:lpstr>
      <vt:lpstr>Survival of the euro</vt:lpstr>
      <vt:lpstr>Survival of the euro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Template: User Notes Delete this slide from final presentation.</dc:title>
  <dc:creator>Simmons, Matthew</dc:creator>
  <cp:lastModifiedBy>Utente</cp:lastModifiedBy>
  <cp:revision>79</cp:revision>
  <cp:lastPrinted>2018-06-20T22:52:35Z</cp:lastPrinted>
  <dcterms:created xsi:type="dcterms:W3CDTF">2018-07-12T13:31:51Z</dcterms:created>
  <dcterms:modified xsi:type="dcterms:W3CDTF">2021-12-16T11:21:33Z</dcterms:modified>
</cp:coreProperties>
</file>