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74" r:id="rId3"/>
    <p:sldId id="267" r:id="rId4"/>
    <p:sldId id="268" r:id="rId5"/>
    <p:sldId id="273" r:id="rId6"/>
    <p:sldId id="259" r:id="rId7"/>
    <p:sldId id="275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7233-DA78-411B-A4CE-E207EF187D49}" type="datetimeFigureOut">
              <a:rPr lang="it-IT" smtClean="0"/>
              <a:t>29/11/2021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A6D1-AF5D-4128-8C65-599782223D4F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3464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7233-DA78-411B-A4CE-E207EF187D49}" type="datetimeFigureOut">
              <a:rPr lang="it-IT" smtClean="0"/>
              <a:t>29/11/2021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A6D1-AF5D-4128-8C65-599782223D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500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7233-DA78-411B-A4CE-E207EF187D49}" type="datetimeFigureOut">
              <a:rPr lang="it-IT" smtClean="0"/>
              <a:t>29/11/2021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A6D1-AF5D-4128-8C65-599782223D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0063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7233-DA78-411B-A4CE-E207EF187D49}" type="datetimeFigureOut">
              <a:rPr lang="it-IT" smtClean="0"/>
              <a:t>29/11/2021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A6D1-AF5D-4128-8C65-599782223D4F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32093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7233-DA78-411B-A4CE-E207EF187D49}" type="datetimeFigureOut">
              <a:rPr lang="it-IT" smtClean="0"/>
              <a:t>29/11/2021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A6D1-AF5D-4128-8C65-599782223D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6800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7233-DA78-411B-A4CE-E207EF187D49}" type="datetimeFigureOut">
              <a:rPr lang="it-IT" smtClean="0"/>
              <a:t>29/11/2021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A6D1-AF5D-4128-8C65-599782223D4F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4153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7233-DA78-411B-A4CE-E207EF187D49}" type="datetimeFigureOut">
              <a:rPr lang="it-IT" smtClean="0"/>
              <a:t>29/11/2021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A6D1-AF5D-4128-8C65-599782223D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5276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7233-DA78-411B-A4CE-E207EF187D49}" type="datetimeFigureOut">
              <a:rPr lang="it-IT" smtClean="0"/>
              <a:t>29/11/2021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A6D1-AF5D-4128-8C65-599782223D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554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7233-DA78-411B-A4CE-E207EF187D49}" type="datetimeFigureOut">
              <a:rPr lang="it-IT" smtClean="0"/>
              <a:t>29/11/2021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A6D1-AF5D-4128-8C65-599782223D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1226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7233-DA78-411B-A4CE-E207EF187D49}" type="datetimeFigureOut">
              <a:rPr lang="it-IT" smtClean="0"/>
              <a:t>29/11/2021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A6D1-AF5D-4128-8C65-599782223D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1245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7233-DA78-411B-A4CE-E207EF187D49}" type="datetimeFigureOut">
              <a:rPr lang="it-IT" smtClean="0"/>
              <a:t>29/11/2021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A6D1-AF5D-4128-8C65-599782223D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3864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7233-DA78-411B-A4CE-E207EF187D49}" type="datetimeFigureOut">
              <a:rPr lang="it-IT" smtClean="0"/>
              <a:t>29/11/2021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A6D1-AF5D-4128-8C65-599782223D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463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7233-DA78-411B-A4CE-E207EF187D49}" type="datetimeFigureOut">
              <a:rPr lang="it-IT" smtClean="0"/>
              <a:t>29/11/2021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A6D1-AF5D-4128-8C65-599782223D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0667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7233-DA78-411B-A4CE-E207EF187D49}" type="datetimeFigureOut">
              <a:rPr lang="it-IT" smtClean="0"/>
              <a:t>29/11/2021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A6D1-AF5D-4128-8C65-599782223D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8220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7233-DA78-411B-A4CE-E207EF187D49}" type="datetimeFigureOut">
              <a:rPr lang="it-IT" smtClean="0"/>
              <a:t>29/11/2021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A6D1-AF5D-4128-8C65-599782223D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3363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7233-DA78-411B-A4CE-E207EF187D49}" type="datetimeFigureOut">
              <a:rPr lang="it-IT" smtClean="0"/>
              <a:t>29/11/2021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A6D1-AF5D-4128-8C65-599782223D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2118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7233-DA78-411B-A4CE-E207EF187D49}" type="datetimeFigureOut">
              <a:rPr lang="it-IT" smtClean="0"/>
              <a:t>29/11/2021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A6D1-AF5D-4128-8C65-599782223D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3197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1B97233-DA78-411B-A4CE-E207EF187D49}" type="datetimeFigureOut">
              <a:rPr lang="it-IT" smtClean="0"/>
              <a:t>29/11/2021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222A6D1-AF5D-4128-8C65-599782223D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86653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687929-1583-44F5-AB1A-215C8AF22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rgbClr val="FFFF00"/>
                </a:solidFill>
              </a:rPr>
              <a:t>La diseguaglianza sociale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4755F43-0D14-43B1-8AA9-A78034455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862" y="221942"/>
            <a:ext cx="11603115" cy="6312023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it-IT" sz="3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it-IT" sz="3600" b="1" dirty="0">
                <a:solidFill>
                  <a:srgbClr val="FF0000"/>
                </a:solidFill>
              </a:rPr>
              <a:t>Metodologia e tecniche della ricerca sociale</a:t>
            </a:r>
          </a:p>
          <a:p>
            <a:pPr marL="0" indent="0" algn="ctr">
              <a:buNone/>
            </a:pPr>
            <a:r>
              <a:rPr lang="it-IT" sz="3600" b="1" dirty="0">
                <a:solidFill>
                  <a:srgbClr val="FF0000"/>
                </a:solidFill>
              </a:rPr>
              <a:t>Lezione introduttiva</a:t>
            </a:r>
          </a:p>
          <a:p>
            <a:pPr marL="0" indent="0">
              <a:buNone/>
            </a:pPr>
            <a:endParaRPr lang="it-IT" sz="2400" b="1" dirty="0">
              <a:solidFill>
                <a:srgbClr val="FF0000"/>
              </a:solidFill>
            </a:endParaRPr>
          </a:p>
          <a:p>
            <a:pPr marL="457200" indent="-457200">
              <a:buAutoNum type="arabicParenR"/>
            </a:pP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68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687929-1583-44F5-AB1A-215C8AF22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rgbClr val="FFFF00"/>
                </a:solidFill>
              </a:rPr>
              <a:t>La diseguaglianza sociale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4755F43-0D14-43B1-8AA9-A78034455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862" y="221942"/>
            <a:ext cx="11603115" cy="6312023"/>
          </a:xfrm>
          <a:solidFill>
            <a:srgbClr val="FFFF99"/>
          </a:solidFill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it-IT" sz="3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2400" dirty="0">
                <a:solidFill>
                  <a:schemeClr val="bg1"/>
                </a:solidFill>
              </a:rPr>
              <a:t>Scopo della ricerca scientifica è quello di aumentare il grado di conoscenza della realtà che, per i sociologi, è la realtà sociale.</a:t>
            </a:r>
          </a:p>
          <a:p>
            <a:pPr marL="0" indent="0">
              <a:buNone/>
            </a:pPr>
            <a:r>
              <a:rPr lang="it-IT" sz="2400" dirty="0">
                <a:solidFill>
                  <a:schemeClr val="bg1"/>
                </a:solidFill>
              </a:rPr>
              <a:t>										speculazione teorica</a:t>
            </a:r>
          </a:p>
          <a:p>
            <a:pPr marL="0" indent="0">
              <a:buNone/>
            </a:pPr>
            <a:r>
              <a:rPr lang="it-IT" sz="2400" dirty="0">
                <a:solidFill>
                  <a:schemeClr val="bg1"/>
                </a:solidFill>
              </a:rPr>
              <a:t>Conoscenza scientifica			ricerca empirica</a:t>
            </a:r>
          </a:p>
          <a:p>
            <a:pPr marL="0" indent="0">
              <a:buNone/>
            </a:pPr>
            <a:r>
              <a:rPr lang="it-IT" sz="2400" dirty="0">
                <a:solidFill>
                  <a:schemeClr val="bg1"/>
                </a:solidFill>
              </a:rPr>
              <a:t>La conoscenza scientifica può essere raggiunta con diversi </a:t>
            </a:r>
            <a:r>
              <a:rPr lang="it-IT" sz="2400" b="1" dirty="0">
                <a:solidFill>
                  <a:srgbClr val="FF0000"/>
                </a:solidFill>
              </a:rPr>
              <a:t>METODI.</a:t>
            </a:r>
            <a:br>
              <a:rPr lang="it-IT" sz="2400" dirty="0">
                <a:solidFill>
                  <a:schemeClr val="bg1"/>
                </a:solidFill>
              </a:rPr>
            </a:br>
            <a:r>
              <a:rPr lang="it-IT" sz="2400" dirty="0">
                <a:solidFill>
                  <a:schemeClr val="bg1"/>
                </a:solidFill>
              </a:rPr>
              <a:t> La </a:t>
            </a:r>
            <a:r>
              <a:rPr lang="it-IT" sz="2400" b="1" dirty="0">
                <a:solidFill>
                  <a:srgbClr val="FF0000"/>
                </a:solidFill>
              </a:rPr>
              <a:t>METODOLOGIA</a:t>
            </a:r>
            <a:r>
              <a:rPr lang="it-IT" sz="2400" dirty="0">
                <a:solidFill>
                  <a:schemeClr val="bg1"/>
                </a:solidFill>
              </a:rPr>
              <a:t> della ricerca sociale si occupa dei problemi legati all’individuazione dei metodi più appropriati da utilizzare in relazione a un particolare problema conoscitivo che vogliamo risolvere.</a:t>
            </a:r>
          </a:p>
          <a:p>
            <a:pPr marL="0" indent="0">
              <a:buNone/>
            </a:pPr>
            <a:r>
              <a:rPr lang="it-IT" sz="2400" dirty="0">
                <a:solidFill>
                  <a:schemeClr val="bg1"/>
                </a:solidFill>
              </a:rPr>
              <a:t>Ogni </a:t>
            </a:r>
            <a:r>
              <a:rPr lang="it-IT" sz="2400" b="1" dirty="0">
                <a:solidFill>
                  <a:srgbClr val="FF0000"/>
                </a:solidFill>
              </a:rPr>
              <a:t>METODO</a:t>
            </a:r>
            <a:r>
              <a:rPr lang="it-IT" sz="2400" dirty="0">
                <a:solidFill>
                  <a:schemeClr val="bg1"/>
                </a:solidFill>
              </a:rPr>
              <a:t> si avvale di diverse </a:t>
            </a:r>
            <a:r>
              <a:rPr lang="it-IT" sz="2400" b="1" dirty="0">
                <a:solidFill>
                  <a:srgbClr val="FF0000"/>
                </a:solidFill>
              </a:rPr>
              <a:t>TECNICHE</a:t>
            </a:r>
            <a:r>
              <a:rPr lang="it-IT" sz="2400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it-IT" sz="2400" dirty="0">
                <a:solidFill>
                  <a:schemeClr val="bg1"/>
                </a:solidFill>
              </a:rPr>
              <a:t>Per distinguere la scienza da altri tipi di conoscenza vi sono due punti chiave che vanno affrontati:</a:t>
            </a:r>
          </a:p>
          <a:p>
            <a:pPr marL="0" indent="0">
              <a:buNone/>
            </a:pPr>
            <a:r>
              <a:rPr lang="it-IT" sz="2400" dirty="0">
                <a:solidFill>
                  <a:schemeClr val="bg1"/>
                </a:solidFill>
              </a:rPr>
              <a:t>1) Il problema della </a:t>
            </a:r>
            <a:r>
              <a:rPr lang="it-IT" sz="2400" b="1" dirty="0">
                <a:solidFill>
                  <a:srgbClr val="FF0000"/>
                </a:solidFill>
              </a:rPr>
              <a:t>FALSIFICAZIONE</a:t>
            </a:r>
          </a:p>
          <a:p>
            <a:pPr marL="0" indent="0">
              <a:buNone/>
            </a:pPr>
            <a:r>
              <a:rPr lang="it-IT" sz="2400" dirty="0">
                <a:solidFill>
                  <a:schemeClr val="bg1"/>
                </a:solidFill>
              </a:rPr>
              <a:t>2) Il problema della </a:t>
            </a:r>
            <a:r>
              <a:rPr lang="it-IT" sz="2400" b="1" dirty="0">
                <a:solidFill>
                  <a:srgbClr val="FF0000"/>
                </a:solidFill>
              </a:rPr>
              <a:t>DELIMITAZIONE</a:t>
            </a:r>
          </a:p>
          <a:p>
            <a:pPr marL="457200" indent="-457200">
              <a:buAutoNum type="arabicParenR"/>
            </a:pPr>
            <a:endParaRPr lang="it-IT" dirty="0">
              <a:solidFill>
                <a:schemeClr val="bg1"/>
              </a:solidFill>
            </a:endParaRP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6943191E-EDB4-42A4-8EE7-FFA8AFF97A67}"/>
              </a:ext>
            </a:extLst>
          </p:cNvPr>
          <p:cNvCxnSpPr/>
          <p:nvPr/>
        </p:nvCxnSpPr>
        <p:spPr>
          <a:xfrm flipV="1">
            <a:off x="3968317" y="1875244"/>
            <a:ext cx="1091953" cy="390617"/>
          </a:xfrm>
          <a:prstGeom prst="straightConnector1">
            <a:avLst/>
          </a:prstGeom>
          <a:ln w="5715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191FEC46-6746-4858-B091-B2A4E2511146}"/>
              </a:ext>
            </a:extLst>
          </p:cNvPr>
          <p:cNvCxnSpPr/>
          <p:nvPr/>
        </p:nvCxnSpPr>
        <p:spPr>
          <a:xfrm>
            <a:off x="3983746" y="2287725"/>
            <a:ext cx="967666" cy="88776"/>
          </a:xfrm>
          <a:prstGeom prst="straightConnector1">
            <a:avLst/>
          </a:prstGeom>
          <a:ln w="5715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4026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687929-1583-44F5-AB1A-215C8AF22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rgbClr val="FFFF00"/>
                </a:solidFill>
              </a:rPr>
              <a:t>La diseguaglianza sociale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4755F43-0D14-43B1-8AA9-A78034455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442" y="463858"/>
            <a:ext cx="11603115" cy="6265415"/>
          </a:xfrm>
          <a:solidFill>
            <a:srgbClr val="FFFF99"/>
          </a:solidFill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it-IT" sz="3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3000" b="1" dirty="0">
                <a:solidFill>
                  <a:srgbClr val="FF0000"/>
                </a:solidFill>
              </a:rPr>
              <a:t>1) Il problema della falsificazione</a:t>
            </a: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Lo scienziato sociale muove da congetture che si deve tentare di confutare.</a:t>
            </a: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Quando i risultati divengono troppo contradditori, si verifica una vera e propria </a:t>
            </a:r>
            <a:r>
              <a:rPr lang="it-IT" b="1" dirty="0">
                <a:solidFill>
                  <a:srgbClr val="FF0000"/>
                </a:solidFill>
              </a:rPr>
              <a:t>RIVOLUZIONE SCIENTIFICA  </a:t>
            </a:r>
            <a:r>
              <a:rPr lang="it-IT" dirty="0">
                <a:solidFill>
                  <a:schemeClr val="bg1"/>
                </a:solidFill>
              </a:rPr>
              <a:t>che porta alla sostituzione del paradigma precedente </a:t>
            </a:r>
          </a:p>
          <a:p>
            <a:pPr marL="0" indent="0">
              <a:buNone/>
            </a:pPr>
            <a:r>
              <a:rPr lang="it-IT" sz="2100" b="1" dirty="0">
                <a:solidFill>
                  <a:srgbClr val="FF0000"/>
                </a:solidFill>
              </a:rPr>
              <a:t>Paradigma</a:t>
            </a:r>
            <a:r>
              <a:rPr lang="it-IT" dirty="0">
                <a:solidFill>
                  <a:schemeClr val="bg1"/>
                </a:solidFill>
              </a:rPr>
              <a:t>: modello, schema di riferimento coerente e articolato di teorie, metodi e procedimenti che contraddistinguono in modo predominante una fase dell’evoluzione di una determinata scienza.</a:t>
            </a: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Tratto distintivo della scienza è che essa prevede la possibilità della sua stessa falsificazione.</a:t>
            </a:r>
          </a:p>
          <a:p>
            <a:pPr marL="0" indent="0">
              <a:buNone/>
            </a:pPr>
            <a:endParaRPr lang="it-IT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it-IT" sz="3000" b="1" dirty="0">
                <a:solidFill>
                  <a:srgbClr val="FF0000"/>
                </a:solidFill>
              </a:rPr>
              <a:t>2) Il problema della delimitazione</a:t>
            </a: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Quali sono i requisiti affinché un’attività di ricerca possa essere considerata scientifica?</a:t>
            </a: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1) Empirica</a:t>
            </a: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2) Decidibile</a:t>
            </a: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3) Pubblica</a:t>
            </a: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4) Ripetibile</a:t>
            </a:r>
          </a:p>
        </p:txBody>
      </p:sp>
    </p:spTree>
    <p:extLst>
      <p:ext uri="{BB962C8B-B14F-4D97-AF65-F5344CB8AC3E}">
        <p14:creationId xmlns:p14="http://schemas.microsoft.com/office/powerpoint/2010/main" val="1833482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687929-1583-44F5-AB1A-215C8AF22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rgbClr val="FFFF00"/>
                </a:solidFill>
              </a:rPr>
              <a:t>La diseguaglianza sociale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4755F43-0D14-43B1-8AA9-A78034455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862" y="221942"/>
            <a:ext cx="11603115" cy="6303145"/>
          </a:xfrm>
          <a:solidFill>
            <a:srgbClr val="FFFF99"/>
          </a:solidFill>
        </p:spPr>
        <p:txBody>
          <a:bodyPr>
            <a:norm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it-IT" sz="3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				</a:t>
            </a:r>
            <a:r>
              <a:rPr lang="it-IT" sz="2400" dirty="0">
                <a:solidFill>
                  <a:schemeClr val="bg1"/>
                </a:solidFill>
              </a:rPr>
              <a:t>										- capacità di migliorare la 																possibilità di DESCRIVERE </a:t>
            </a:r>
          </a:p>
          <a:p>
            <a:pPr marL="0" indent="0">
              <a:buNone/>
            </a:pPr>
            <a:r>
              <a:rPr lang="it-IT" sz="2400" dirty="0">
                <a:solidFill>
                  <a:schemeClr val="bg1"/>
                </a:solidFill>
              </a:rPr>
              <a:t>														i fenomeni sociali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dirty="0">
                <a:solidFill>
                  <a:srgbClr val="FF0000"/>
                </a:solidFill>
              </a:rPr>
              <a:t>Motivazioni di fondo che muovono </a:t>
            </a:r>
            <a:r>
              <a:rPr lang="it-IT" sz="2400" dirty="0">
                <a:solidFill>
                  <a:schemeClr val="bg1"/>
                </a:solidFill>
              </a:rPr>
              <a:t>			- SPIEGARE i fenomeni sociali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dirty="0">
                <a:solidFill>
                  <a:srgbClr val="FF0000"/>
                </a:solidFill>
              </a:rPr>
              <a:t>la ricerca scientifica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>
                <a:solidFill>
                  <a:schemeClr val="bg1"/>
                </a:solidFill>
              </a:rPr>
              <a:t>														- PREVEDERE i fenomeni sociali</a:t>
            </a:r>
          </a:p>
          <a:p>
            <a:pPr marL="0" indent="0">
              <a:buNone/>
            </a:pPr>
            <a:endParaRPr lang="it-IT" sz="2400" dirty="0">
              <a:solidFill>
                <a:schemeClr val="bg1"/>
              </a:solidFill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dirty="0">
                <a:solidFill>
                  <a:srgbClr val="FF0000"/>
                </a:solidFill>
              </a:rPr>
              <a:t>Il processo della ricerca scientifica</a:t>
            </a:r>
          </a:p>
          <a:p>
            <a:pPr marL="0" indent="0">
              <a:buNone/>
            </a:pPr>
            <a:r>
              <a:rPr lang="it-IT" sz="2400" dirty="0">
                <a:solidFill>
                  <a:schemeClr val="bg1"/>
                </a:solidFill>
              </a:rPr>
              <a:t>Il </a:t>
            </a:r>
            <a:r>
              <a:rPr lang="it-IT" sz="2400" b="1" dirty="0">
                <a:solidFill>
                  <a:srgbClr val="FF0000"/>
                </a:solidFill>
              </a:rPr>
              <a:t>METODO SCIENTIFICO </a:t>
            </a:r>
            <a:r>
              <a:rPr lang="it-IT" sz="2400" dirty="0">
                <a:solidFill>
                  <a:schemeClr val="bg1"/>
                </a:solidFill>
              </a:rPr>
              <a:t>è una procedura, una strategia generale che indica una serie di stadi che lo scienziato deve eseguire per raggiungere lo scopo della ricerca. E’ un insieme di </a:t>
            </a:r>
            <a:r>
              <a:rPr lang="it-IT" sz="2400" b="1" dirty="0">
                <a:solidFill>
                  <a:srgbClr val="FF0000"/>
                </a:solidFill>
              </a:rPr>
              <a:t>REGOLE</a:t>
            </a:r>
            <a:r>
              <a:rPr lang="it-IT" sz="2400" dirty="0">
                <a:solidFill>
                  <a:schemeClr val="bg1"/>
                </a:solidFill>
              </a:rPr>
              <a:t>, di </a:t>
            </a:r>
            <a:r>
              <a:rPr lang="it-IT" sz="2400" b="1" dirty="0">
                <a:solidFill>
                  <a:srgbClr val="FF0000"/>
                </a:solidFill>
              </a:rPr>
              <a:t>NORME</a:t>
            </a:r>
            <a:r>
              <a:rPr lang="it-IT" sz="2400" dirty="0">
                <a:solidFill>
                  <a:schemeClr val="bg1"/>
                </a:solidFill>
              </a:rPr>
              <a:t>, di </a:t>
            </a:r>
            <a:r>
              <a:rPr lang="it-IT" sz="2400" b="1" dirty="0">
                <a:solidFill>
                  <a:srgbClr val="FF0000"/>
                </a:solidFill>
              </a:rPr>
              <a:t>RACCOMANDAZIONI</a:t>
            </a:r>
            <a:r>
              <a:rPr lang="it-IT" sz="2400" dirty="0">
                <a:solidFill>
                  <a:schemeClr val="bg1"/>
                </a:solidFill>
              </a:rPr>
              <a:t> per ogni mossa in cui si articola la procedura</a:t>
            </a:r>
          </a:p>
        </p:txBody>
      </p:sp>
      <p:sp>
        <p:nvSpPr>
          <p:cNvPr id="4" name="Parentesi graffa aperta 3">
            <a:extLst>
              <a:ext uri="{FF2B5EF4-FFF2-40B4-BE49-F238E27FC236}">
                <a16:creationId xmlns:a16="http://schemas.microsoft.com/office/drawing/2014/main" id="{FB13486A-9CB8-49BF-9E07-793F5B9BF75F}"/>
              </a:ext>
            </a:extLst>
          </p:cNvPr>
          <p:cNvSpPr/>
          <p:nvPr/>
        </p:nvSpPr>
        <p:spPr>
          <a:xfrm>
            <a:off x="6276513" y="1384917"/>
            <a:ext cx="301840" cy="2672178"/>
          </a:xfrm>
          <a:prstGeom prst="leftBrace">
            <a:avLst/>
          </a:prstGeom>
          <a:ln w="7620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4165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C9601C52-31D2-40D3-A9D0-85233991D3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2458" y="150920"/>
            <a:ext cx="11088209" cy="6373705"/>
          </a:xfrm>
          <a:solidFill>
            <a:srgbClr val="FFFF99"/>
          </a:solidFill>
        </p:spPr>
      </p:pic>
    </p:spTree>
    <p:extLst>
      <p:ext uri="{BB962C8B-B14F-4D97-AF65-F5344CB8AC3E}">
        <p14:creationId xmlns:p14="http://schemas.microsoft.com/office/powerpoint/2010/main" val="1787866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687929-1583-44F5-AB1A-215C8AF22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rgbClr val="FFFF00"/>
                </a:solidFill>
              </a:rPr>
              <a:t>La diseguaglianza sociale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4755F43-0D14-43B1-8AA9-A78034455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442" y="166456"/>
            <a:ext cx="11603115" cy="6525087"/>
          </a:xfrm>
          <a:solidFill>
            <a:srgbClr val="00B050"/>
          </a:solidFill>
        </p:spPr>
        <p:txBody>
          <a:bodyPr>
            <a:norm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it-IT" sz="3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dirty="0">
              <a:solidFill>
                <a:schemeClr val="tx1"/>
              </a:solidFill>
            </a:endParaRPr>
          </a:p>
        </p:txBody>
      </p:sp>
      <p:graphicFrame>
        <p:nvGraphicFramePr>
          <p:cNvPr id="19" name="Oggetto 18">
            <a:extLst>
              <a:ext uri="{FF2B5EF4-FFF2-40B4-BE49-F238E27FC236}">
                <a16:creationId xmlns:a16="http://schemas.microsoft.com/office/drawing/2014/main" id="{300CF30C-55B2-4BBE-8CC6-14AE136F5B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8824401"/>
              </p:ext>
            </p:extLst>
          </p:nvPr>
        </p:nvGraphicFramePr>
        <p:xfrm>
          <a:off x="3151574" y="381740"/>
          <a:ext cx="5309940" cy="62365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Document" r:id="rId3" imgW="6481122" imgH="9089141" progId="Word.Document.8">
                  <p:embed/>
                </p:oleObj>
              </mc:Choice>
              <mc:Fallback>
                <p:oleObj name="Document" r:id="rId3" imgW="6481122" imgH="9089141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51574" y="381740"/>
                        <a:ext cx="5309940" cy="6236564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8846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13E3FC2-CB7E-486E-AE97-FD8A9A837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132" y="696979"/>
            <a:ext cx="10895860" cy="566831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it-IT" b="1" dirty="0">
                <a:solidFill>
                  <a:srgbClr val="FF0000"/>
                </a:solidFill>
              </a:rPr>
              <a:t>Ricerca qualitativa – ricerca quantitativa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b="1" dirty="0">
                <a:solidFill>
                  <a:srgbClr val="FF0000"/>
                </a:solidFill>
              </a:rPr>
              <a:t>Ricerca quantitativa</a:t>
            </a:r>
            <a:r>
              <a:rPr lang="it-IT" dirty="0"/>
              <a:t>: ampio ricorso alla statistica           ricerca survey, disegni 																		sperimentali</a:t>
            </a:r>
          </a:p>
          <a:p>
            <a:pPr marL="0" indent="0">
              <a:buNone/>
            </a:pPr>
            <a:r>
              <a:rPr lang="it-IT" b="1" dirty="0">
                <a:solidFill>
                  <a:srgbClr val="FF0000"/>
                </a:solidFill>
              </a:rPr>
              <a:t>Ricerca qualitativa</a:t>
            </a:r>
            <a:r>
              <a:rPr lang="it-IT" dirty="0"/>
              <a:t>: osservazione partecipante			indagini etnografiche, studi di 														</a:t>
            </a:r>
            <a:r>
              <a:rPr lang="it-IT"/>
              <a:t>		comunità</a:t>
            </a:r>
            <a:r>
              <a:rPr lang="it-IT" dirty="0"/>
              <a:t>, analisi dei piccoli 																gruppi</a:t>
            </a:r>
          </a:p>
          <a:p>
            <a:pPr marL="0" indent="0">
              <a:buNone/>
            </a:pPr>
            <a:r>
              <a:rPr lang="it-IT" b="1" dirty="0">
                <a:solidFill>
                  <a:srgbClr val="FF0000"/>
                </a:solidFill>
              </a:rPr>
              <a:t>Ricerca quantitativa:</a:t>
            </a:r>
          </a:p>
          <a:p>
            <a:pPr marL="457200" indent="-457200">
              <a:buAutoNum type="arabicParenR"/>
            </a:pPr>
            <a:r>
              <a:rPr lang="it-IT" dirty="0"/>
              <a:t>Impiego della matrice dei dati</a:t>
            </a:r>
          </a:p>
          <a:p>
            <a:pPr marL="457200" indent="-457200">
              <a:buAutoNum type="arabicParenR"/>
            </a:pPr>
            <a:r>
              <a:rPr lang="it-IT" dirty="0"/>
              <a:t>Presenza delle definizioni della matrice dei dati (casi per variabili)</a:t>
            </a:r>
          </a:p>
          <a:p>
            <a:pPr marL="457200" indent="-457200">
              <a:buAutoNum type="arabicParenR"/>
            </a:pPr>
            <a:r>
              <a:rPr lang="it-IT" dirty="0"/>
              <a:t>L’impiego della statistica nell’analisi dei dati</a:t>
            </a:r>
          </a:p>
          <a:p>
            <a:pPr marL="0" indent="0">
              <a:buNone/>
            </a:pPr>
            <a:r>
              <a:rPr lang="it-IT" sz="2100" b="1" dirty="0">
                <a:solidFill>
                  <a:srgbClr val="FF0000"/>
                </a:solidFill>
              </a:rPr>
              <a:t>Ricerca qualitativa</a:t>
            </a:r>
            <a:r>
              <a:rPr lang="it-IT" dirty="0"/>
              <a:t>:</a:t>
            </a:r>
          </a:p>
          <a:p>
            <a:pPr marL="457200" indent="-457200">
              <a:buAutoNum type="arabicParenR"/>
            </a:pPr>
            <a:r>
              <a:rPr lang="it-IT" dirty="0"/>
              <a:t>Assenza della matrice dei dati</a:t>
            </a:r>
          </a:p>
          <a:p>
            <a:pPr marL="457200" indent="-457200">
              <a:buAutoNum type="arabicParenR"/>
            </a:pPr>
            <a:r>
              <a:rPr lang="it-IT" dirty="0"/>
              <a:t>La non </a:t>
            </a:r>
            <a:r>
              <a:rPr lang="it-IT" dirty="0" err="1"/>
              <a:t>ispezionabilità</a:t>
            </a:r>
            <a:r>
              <a:rPr lang="it-IT" dirty="0"/>
              <a:t> della base empirica</a:t>
            </a:r>
          </a:p>
          <a:p>
            <a:pPr marL="457200" indent="-457200">
              <a:buAutoNum type="arabicParenR"/>
            </a:pPr>
            <a:r>
              <a:rPr lang="it-IT" dirty="0"/>
              <a:t>Carattere informale delle procedure di analisi dei dati</a:t>
            </a:r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E59C9898-2688-4D6C-A0CB-4AA47FD9BEB3}"/>
              </a:ext>
            </a:extLst>
          </p:cNvPr>
          <p:cNvSpPr/>
          <p:nvPr/>
        </p:nvSpPr>
        <p:spPr>
          <a:xfrm>
            <a:off x="6578354" y="1713391"/>
            <a:ext cx="585926" cy="1597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1D4972B5-1733-4E82-B0C7-5DC500830EEC}"/>
              </a:ext>
            </a:extLst>
          </p:cNvPr>
          <p:cNvSpPr/>
          <p:nvPr/>
        </p:nvSpPr>
        <p:spPr>
          <a:xfrm>
            <a:off x="6405238" y="2299317"/>
            <a:ext cx="736847" cy="1597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0032923"/>
      </p:ext>
    </p:extLst>
  </p:cSld>
  <p:clrMapOvr>
    <a:masterClrMapping/>
  </p:clrMapOvr>
</p:sld>
</file>

<file path=ppt/theme/theme1.xml><?xml version="1.0" encoding="utf-8"?>
<a:theme xmlns:a="http://schemas.openxmlformats.org/drawingml/2006/main" name="Sezione">
  <a:themeElements>
    <a:clrScheme name="Sezion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zion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zion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583</TotalTime>
  <Words>539</Words>
  <Application>Microsoft Office PowerPoint</Application>
  <PresentationFormat>Widescreen</PresentationFormat>
  <Paragraphs>51</Paragraphs>
  <Slides>7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2" baseType="lpstr">
      <vt:lpstr>Century Gothic</vt:lpstr>
      <vt:lpstr>Times New Roman</vt:lpstr>
      <vt:lpstr>Wingdings 3</vt:lpstr>
      <vt:lpstr>Sezione</vt:lpstr>
      <vt:lpstr>Document</vt:lpstr>
      <vt:lpstr>La diseguaglianza sociale</vt:lpstr>
      <vt:lpstr>La diseguaglianza sociale</vt:lpstr>
      <vt:lpstr>La diseguaglianza sociale</vt:lpstr>
      <vt:lpstr>La diseguaglianza sociale</vt:lpstr>
      <vt:lpstr>Presentazione standard di PowerPoint</vt:lpstr>
      <vt:lpstr>La diseguaglianza sociale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Corso di Sociologia Generale –  Corso Avanzato (317SF)  (60 ore – 12 crediti)  A.A. 2020-2021   Prof. Rosemary Serra   </dc:title>
  <dc:creator>SERRA ROSEMARY</dc:creator>
  <cp:lastModifiedBy>SERRA ROSEMARY</cp:lastModifiedBy>
  <cp:revision>27</cp:revision>
  <dcterms:created xsi:type="dcterms:W3CDTF">2020-09-11T10:58:25Z</dcterms:created>
  <dcterms:modified xsi:type="dcterms:W3CDTF">2021-11-29T10:20:38Z</dcterms:modified>
</cp:coreProperties>
</file>