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0"/>
  </p:notesMasterIdLst>
  <p:sldIdLst>
    <p:sldId id="257" r:id="rId2"/>
    <p:sldId id="262" r:id="rId3"/>
    <p:sldId id="546" r:id="rId4"/>
    <p:sldId id="484" r:id="rId5"/>
    <p:sldId id="547" r:id="rId6"/>
    <p:sldId id="549" r:id="rId7"/>
    <p:sldId id="552" r:id="rId8"/>
    <p:sldId id="548" r:id="rId9"/>
    <p:sldId id="553" r:id="rId10"/>
    <p:sldId id="511" r:id="rId11"/>
    <p:sldId id="565" r:id="rId12"/>
    <p:sldId id="557" r:id="rId13"/>
    <p:sldId id="558" r:id="rId14"/>
    <p:sldId id="559" r:id="rId15"/>
    <p:sldId id="560" r:id="rId16"/>
    <p:sldId id="564" r:id="rId17"/>
    <p:sldId id="566" r:id="rId18"/>
    <p:sldId id="561" r:id="rId19"/>
    <p:sldId id="562" r:id="rId20"/>
    <p:sldId id="563" r:id="rId21"/>
    <p:sldId id="567" r:id="rId22"/>
    <p:sldId id="534" r:id="rId23"/>
    <p:sldId id="551" r:id="rId24"/>
    <p:sldId id="378" r:id="rId25"/>
    <p:sldId id="554" r:id="rId26"/>
    <p:sldId id="555" r:id="rId27"/>
    <p:sldId id="556" r:id="rId28"/>
    <p:sldId id="44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32DB9-B531-482D-80D6-606FDB3E18B8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0B2F4-D120-4C2A-8A1E-EE4532AD0B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828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20/12/2021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hyperlink" Target="https://www.youtube.com/watch?v=UUXNF6mj9bs" TargetMode="Externa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nsina.rtp.pt/artigo/nos-portugueses-uma-familia-portuguesa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1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olalisboa.it/articoli-in-portoghese/musicas-portuguesas-nata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r que o Pai Natal se veste de vermelho?">
            <a:extLst>
              <a:ext uri="{FF2B5EF4-FFF2-40B4-BE49-F238E27FC236}">
                <a16:creationId xmlns:a16="http://schemas.microsoft.com/office/drawing/2014/main" id="{F9000E2C-4B8B-4AB3-A518-2C226E2B9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716" y="3334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358DB8-FF44-41CD-B65C-F74BB7DF5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Tradições de natal - Curiosidades POP! </a:t>
            </a:r>
            <a:endParaRPr lang="it-IT" dirty="0"/>
          </a:p>
        </p:txBody>
      </p:sp>
      <p:pic>
        <p:nvPicPr>
          <p:cNvPr id="1026" name="Picture 2" descr="Natal dos Hospitais • A Portuguese Affair">
            <a:extLst>
              <a:ext uri="{FF2B5EF4-FFF2-40B4-BE49-F238E27FC236}">
                <a16:creationId xmlns:a16="http://schemas.microsoft.com/office/drawing/2014/main" id="{F6B35CBE-896E-4737-8697-EB98AE27F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80" y="1886570"/>
            <a:ext cx="3085441" cy="19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36F564-81E2-4BCA-BA3B-3560CDC67A4F}"/>
              </a:ext>
            </a:extLst>
          </p:cNvPr>
          <p:cNvSpPr txBox="1"/>
          <p:nvPr/>
        </p:nvSpPr>
        <p:spPr>
          <a:xfrm>
            <a:off x="1097280" y="2121944"/>
            <a:ext cx="2675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Natal dos Hospitais</a:t>
            </a:r>
            <a:r>
              <a:rPr lang="pt-PT" dirty="0"/>
              <a:t> é um programa organizado pela </a:t>
            </a:r>
            <a:r>
              <a:rPr lang="pt-PT" b="1" dirty="0"/>
              <a:t>RTP</a:t>
            </a:r>
            <a:r>
              <a:rPr lang="pt-PT" dirty="0"/>
              <a:t> para angariar fundos para os hospitais portugueses</a:t>
            </a:r>
            <a:endParaRPr lang="it-IT" dirty="0"/>
          </a:p>
        </p:txBody>
      </p:sp>
      <p:pic>
        <p:nvPicPr>
          <p:cNvPr id="1028" name="Picture 4" descr="Continente - Popota 2020 on Vimeo">
            <a:extLst>
              <a:ext uri="{FF2B5EF4-FFF2-40B4-BE49-F238E27FC236}">
                <a16:creationId xmlns:a16="http://schemas.microsoft.com/office/drawing/2014/main" id="{CFF443CE-E549-428D-970C-DEC2C8897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084" y="1886570"/>
            <a:ext cx="3473956" cy="194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D8D44B2-CA7D-48DD-98D6-41867D3B8017}"/>
              </a:ext>
            </a:extLst>
          </p:cNvPr>
          <p:cNvSpPr txBox="1"/>
          <p:nvPr/>
        </p:nvSpPr>
        <p:spPr>
          <a:xfrm>
            <a:off x="7778084" y="3834092"/>
            <a:ext cx="3616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/>
              <a:t>A </a:t>
            </a:r>
            <a:r>
              <a:rPr lang="pt-PT" b="1" dirty="0" err="1"/>
              <a:t>Popota</a:t>
            </a:r>
            <a:r>
              <a:rPr lang="pt-PT" dirty="0"/>
              <a:t> e a </a:t>
            </a:r>
            <a:r>
              <a:rPr lang="pt-PT" b="1" dirty="0"/>
              <a:t>Leopoldina</a:t>
            </a:r>
            <a:r>
              <a:rPr lang="pt-PT" dirty="0"/>
              <a:t> são personagens da cadeia de supermercados “Continente”.</a:t>
            </a:r>
          </a:p>
          <a:p>
            <a:pPr algn="just"/>
            <a:r>
              <a:rPr lang="pt-PT" dirty="0"/>
              <a:t>Estas personagens fazem parte dos spots televisivos e a canção “Mundo encantado dos brinquedos” é o jingle mais associado ao Natal por pequeninos e graúdos.</a:t>
            </a:r>
            <a:endParaRPr lang="it-IT" dirty="0"/>
          </a:p>
        </p:txBody>
      </p:sp>
      <p:pic>
        <p:nvPicPr>
          <p:cNvPr id="1030" name="Picture 6" descr="Jogos Santa Casa - Jogar - Lotaria Clássica">
            <a:extLst>
              <a:ext uri="{FF2B5EF4-FFF2-40B4-BE49-F238E27FC236}">
                <a16:creationId xmlns:a16="http://schemas.microsoft.com/office/drawing/2014/main" id="{6D29313D-18F2-4211-BA3F-26AE95A42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87" y="4219230"/>
            <a:ext cx="3177393" cy="17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670B38F-ACF6-41F8-97FB-6D062416B311}"/>
              </a:ext>
            </a:extLst>
          </p:cNvPr>
          <p:cNvSpPr txBox="1"/>
          <p:nvPr/>
        </p:nvSpPr>
        <p:spPr>
          <a:xfrm>
            <a:off x="4606715" y="4665088"/>
            <a:ext cx="267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Lotaria de natal </a:t>
            </a:r>
          </a:p>
          <a:p>
            <a:r>
              <a:rPr lang="pt-PT" dirty="0"/>
              <a:t>&lt;&lt;</a:t>
            </a:r>
            <a:r>
              <a:rPr lang="pt-PT" u="sng" dirty="0"/>
              <a:t> “Hoje anda </a:t>
            </a:r>
            <a:r>
              <a:rPr lang="it-IT" u="sng" dirty="0"/>
              <a:t>à roda!&gt;&gt;</a:t>
            </a:r>
            <a:endParaRPr lang="it-IT" dirty="0"/>
          </a:p>
        </p:txBody>
      </p:sp>
      <p:pic>
        <p:nvPicPr>
          <p:cNvPr id="21" name="Immagine 20">
            <a:hlinkClick r:id="rId5"/>
            <a:extLst>
              <a:ext uri="{FF2B5EF4-FFF2-40B4-BE49-F238E27FC236}">
                <a16:creationId xmlns:a16="http://schemas.microsoft.com/office/drawing/2014/main" id="{FC261118-889D-4F38-ACD4-B7A7E9440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1328" y="5530236"/>
            <a:ext cx="720672" cy="72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45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4AB73B-43B5-46F5-B320-30491B8FE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família </a:t>
            </a:r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C8900F5-7451-49E6-9150-8782C21EC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7929" y="3058602"/>
            <a:ext cx="3650975" cy="3646998"/>
          </a:xfrm>
        </p:spPr>
        <p:txBody>
          <a:bodyPr>
            <a:normAutofit/>
          </a:bodyPr>
          <a:lstStyle/>
          <a:p>
            <a:r>
              <a:rPr lang="pt-BR" b="1" u="sng" dirty="0">
                <a:solidFill>
                  <a:srgbClr val="FFFF00"/>
                </a:solidFill>
              </a:rPr>
              <a:t>Outro vocabulário: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Esta é a minha filha (o)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Esta é a minha mulher/ este é o meu marido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Somos casados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minha irmã / irmão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meu cunhado (a)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Sogra/ sogro.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Afilhado/ afilhada</a:t>
            </a:r>
            <a:endParaRPr lang="it-IT" dirty="0"/>
          </a:p>
          <a:p>
            <a:endParaRPr lang="pt-BR" dirty="0"/>
          </a:p>
          <a:p>
            <a:endParaRPr lang="it-IT" dirty="0"/>
          </a:p>
        </p:txBody>
      </p:sp>
      <p:pic>
        <p:nvPicPr>
          <p:cNvPr id="12" name="Picture 2" descr="A minha família, vocabulário ilustrado - My Family Word Mat">
            <a:extLst>
              <a:ext uri="{FF2B5EF4-FFF2-40B4-BE49-F238E27FC236}">
                <a16:creationId xmlns:a16="http://schemas.microsoft.com/office/drawing/2014/main" id="{791C7C0D-D0A6-4580-A677-CEF6D33BB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t="17921" r="22951" b="15736"/>
          <a:stretch/>
        </p:blipFill>
        <p:spPr bwMode="auto">
          <a:xfrm>
            <a:off x="4509711" y="1337144"/>
            <a:ext cx="7079316" cy="44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929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289693F-D0C5-44F0-AFB5-657B30FD7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48" y="355189"/>
            <a:ext cx="10608365" cy="583247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819F43-05E7-4B6E-A560-76AFDE093F2F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54 – unidade 9</a:t>
            </a:r>
            <a:endParaRPr lang="it-IT" dirty="0"/>
          </a:p>
        </p:txBody>
      </p:sp>
      <p:pic>
        <p:nvPicPr>
          <p:cNvPr id="8" name="45 Faixa 45">
            <a:hlinkClick r:id="" action="ppaction://media"/>
            <a:extLst>
              <a:ext uri="{FF2B5EF4-FFF2-40B4-BE49-F238E27FC236}">
                <a16:creationId xmlns:a16="http://schemas.microsoft.com/office/drawing/2014/main" id="{9996C0F1-0736-4323-B3A4-A78D4A49B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374" y="4966253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8274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151C937-71DD-4679-BAC5-25F52BC27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04" y="535892"/>
            <a:ext cx="8655113" cy="32683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273A1E9-9A5A-44EF-85B6-DA577EF910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42" b="11461"/>
          <a:stretch/>
        </p:blipFill>
        <p:spPr>
          <a:xfrm>
            <a:off x="4529360" y="3588026"/>
            <a:ext cx="7662640" cy="254772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189D233-138C-4975-8EF0-CA1E19EE9615}"/>
              </a:ext>
            </a:extLst>
          </p:cNvPr>
          <p:cNvSpPr txBox="1"/>
          <p:nvPr/>
        </p:nvSpPr>
        <p:spPr>
          <a:xfrm>
            <a:off x="634988" y="4552388"/>
            <a:ext cx="3127513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Sim tenho</a:t>
            </a:r>
          </a:p>
          <a:p>
            <a:r>
              <a:rPr lang="pt-PT" dirty="0"/>
              <a:t>Não, não tenho (irmãs/ irmãos)</a:t>
            </a:r>
            <a:endParaRPr lang="it-IT" dirty="0"/>
          </a:p>
        </p:txBody>
      </p:sp>
      <p:sp>
        <p:nvSpPr>
          <p:cNvPr id="7" name="Parentesi graffa aperta 6">
            <a:extLst>
              <a:ext uri="{FF2B5EF4-FFF2-40B4-BE49-F238E27FC236}">
                <a16:creationId xmlns:a16="http://schemas.microsoft.com/office/drawing/2014/main" id="{B2A9E632-7D49-4732-BE3A-1224F6C17498}"/>
              </a:ext>
            </a:extLst>
          </p:cNvPr>
          <p:cNvSpPr/>
          <p:nvPr/>
        </p:nvSpPr>
        <p:spPr>
          <a:xfrm>
            <a:off x="3975652" y="3429000"/>
            <a:ext cx="768626" cy="289310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9EB015-F507-4626-B3D8-2C4E59643B90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54 – unidade 9</a:t>
            </a:r>
            <a:endParaRPr lang="it-IT" dirty="0"/>
          </a:p>
        </p:txBody>
      </p:sp>
      <p:pic>
        <p:nvPicPr>
          <p:cNvPr id="9" name="45 Faixa 45">
            <a:hlinkClick r:id="" action="ppaction://media"/>
            <a:extLst>
              <a:ext uri="{FF2B5EF4-FFF2-40B4-BE49-F238E27FC236}">
                <a16:creationId xmlns:a16="http://schemas.microsoft.com/office/drawing/2014/main" id="{5A491CDF-1279-461A-B328-051DA818D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508" y="1147559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1525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0165AB5-AE94-42A9-8094-530411E54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31" y="1702615"/>
            <a:ext cx="5160869" cy="37978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6ACBA43-0ED5-4884-A915-C43D18E57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448" y="92765"/>
            <a:ext cx="4761501" cy="627128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4BD563-F366-4A8F-9495-49F20E0F0D68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55 – unidade 9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182A40-345E-4045-A53B-C338EBFCDD85}"/>
              </a:ext>
            </a:extLst>
          </p:cNvPr>
          <p:cNvSpPr txBox="1"/>
          <p:nvPr/>
        </p:nvSpPr>
        <p:spPr>
          <a:xfrm>
            <a:off x="909386" y="225287"/>
            <a:ext cx="5018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Completar o Exercício D- página 55</a:t>
            </a:r>
          </a:p>
          <a:p>
            <a:endParaRPr lang="pt-PT" dirty="0"/>
          </a:p>
          <a:p>
            <a:pPr algn="just"/>
            <a:r>
              <a:rPr lang="pt-PT" dirty="0"/>
              <a:t>Conheça os membros e os amigos da família Mendes. Leia as frases e olhe para as imagens. Escreva o nome nas imagens. 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3085E8A-1DFE-4D29-9906-E42E17F4EB56}"/>
              </a:ext>
            </a:extLst>
          </p:cNvPr>
          <p:cNvSpPr txBox="1"/>
          <p:nvPr/>
        </p:nvSpPr>
        <p:spPr>
          <a:xfrm>
            <a:off x="935131" y="5620442"/>
            <a:ext cx="5160869" cy="646331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pt-PT" b="1" dirty="0"/>
              <a:t>1-</a:t>
            </a:r>
          </a:p>
          <a:p>
            <a:r>
              <a:rPr lang="pt-PT" b="1" dirty="0"/>
              <a:t>2-</a:t>
            </a:r>
          </a:p>
          <a:p>
            <a:r>
              <a:rPr lang="pt-PT" b="1" dirty="0"/>
              <a:t>3-</a:t>
            </a:r>
          </a:p>
          <a:p>
            <a:r>
              <a:rPr lang="pt-PT" b="1" dirty="0"/>
              <a:t>4-</a:t>
            </a:r>
          </a:p>
          <a:p>
            <a:r>
              <a:rPr lang="pt-PT" b="1" dirty="0"/>
              <a:t>5-</a:t>
            </a:r>
          </a:p>
          <a:p>
            <a:r>
              <a:rPr lang="pt-PT" b="1" dirty="0"/>
              <a:t>6-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01052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9DE4A3C-3679-4877-9BD6-4E468319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765" y="751910"/>
            <a:ext cx="12192000" cy="506263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51FF16-A774-4C47-8681-70EE51A5D553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56 – unidade 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1800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8A2C616-3A02-49A7-8C8B-759C1EF91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effectLst/>
              </a:rPr>
              <a:t>Família Portuguesa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hlinkClick r:id="rId2"/>
            <a:extLst>
              <a:ext uri="{FF2B5EF4-FFF2-40B4-BE49-F238E27FC236}">
                <a16:creationId xmlns:a16="http://schemas.microsoft.com/office/drawing/2014/main" id="{75AEFC01-E0C8-4CD1-B7B9-FEEBD5C11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2" t="19695" r="17500" b="16119"/>
          <a:stretch/>
        </p:blipFill>
        <p:spPr>
          <a:xfrm>
            <a:off x="4411206" y="2100725"/>
            <a:ext cx="6989638" cy="382299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1F7906-055C-4368-ABB7-05CD2C63AFEE}"/>
              </a:ext>
            </a:extLst>
          </p:cNvPr>
          <p:cNvSpPr txBox="1"/>
          <p:nvPr/>
        </p:nvSpPr>
        <p:spPr>
          <a:xfrm>
            <a:off x="589721" y="6386731"/>
            <a:ext cx="573819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RTP Ensina – Nós Portugueses – Uma Família Portuguesa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E9AD4E-0C24-4C1A-A937-A09CD1FF04C6}"/>
              </a:ext>
            </a:extLst>
          </p:cNvPr>
          <p:cNvSpPr txBox="1"/>
          <p:nvPr/>
        </p:nvSpPr>
        <p:spPr>
          <a:xfrm>
            <a:off x="10495722" y="5640326"/>
            <a:ext cx="1696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/>
              <a:t>Clicar na imagem para ter acesso ao vídeo</a:t>
            </a:r>
            <a:endParaRPr lang="it-IT" sz="1400" b="1" dirty="0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80601D27-26C1-4576-9FE8-A5DF441BFDC3}"/>
              </a:ext>
            </a:extLst>
          </p:cNvPr>
          <p:cNvSpPr/>
          <p:nvPr/>
        </p:nvSpPr>
        <p:spPr>
          <a:xfrm rot="7843889">
            <a:off x="10228854" y="5327721"/>
            <a:ext cx="533736" cy="476575"/>
          </a:xfrm>
          <a:prstGeom prst="downArrow">
            <a:avLst>
              <a:gd name="adj1" fmla="val 50000"/>
              <a:gd name="adj2" fmla="val 472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A8F18FC-F6E4-4164-B5E9-7C4207492E31}"/>
              </a:ext>
            </a:extLst>
          </p:cNvPr>
          <p:cNvSpPr txBox="1"/>
          <p:nvPr/>
        </p:nvSpPr>
        <p:spPr>
          <a:xfrm>
            <a:off x="589721" y="1737360"/>
            <a:ext cx="35434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Perguntas:</a:t>
            </a:r>
            <a:endParaRPr lang="pt-PT" dirty="0"/>
          </a:p>
          <a:p>
            <a:r>
              <a:rPr lang="pt-PT" dirty="0"/>
              <a:t>As famílias portuguesas são grandes ou pequenas?</a:t>
            </a:r>
          </a:p>
          <a:p>
            <a:endParaRPr lang="pt-PT" dirty="0"/>
          </a:p>
          <a:p>
            <a:r>
              <a:rPr lang="pt-PT" dirty="0"/>
              <a:t>Aumentou ou diminuiu o número de pessoas a morar sozinhas?</a:t>
            </a:r>
          </a:p>
          <a:p>
            <a:endParaRPr lang="pt-PT" dirty="0"/>
          </a:p>
          <a:p>
            <a:r>
              <a:rPr lang="pt-PT" b="1" dirty="0"/>
              <a:t>Vocabulário:</a:t>
            </a:r>
          </a:p>
          <a:p>
            <a:endParaRPr lang="pt-PT" b="1" dirty="0"/>
          </a:p>
          <a:p>
            <a:r>
              <a:rPr lang="pt-PT" dirty="0"/>
              <a:t>Agregado familiar</a:t>
            </a:r>
          </a:p>
          <a:p>
            <a:r>
              <a:rPr lang="pt-PT" dirty="0"/>
              <a:t>Diminuição número de filhos</a:t>
            </a:r>
          </a:p>
          <a:p>
            <a:r>
              <a:rPr lang="pt-PT" dirty="0"/>
              <a:t>Crianças</a:t>
            </a:r>
          </a:p>
          <a:p>
            <a:r>
              <a:rPr lang="pt-PT" dirty="0"/>
              <a:t>Isolamento dos idosos</a:t>
            </a:r>
          </a:p>
          <a:p>
            <a:r>
              <a:rPr lang="pt-PT" dirty="0"/>
              <a:t>Brutal aumento dos divórcios</a:t>
            </a:r>
          </a:p>
          <a:p>
            <a:r>
              <a:rPr lang="pt-PT" dirty="0"/>
              <a:t>Pais separados</a:t>
            </a:r>
          </a:p>
          <a:p>
            <a:r>
              <a:rPr lang="pt-PT" dirty="0"/>
              <a:t>Famílias monoparentais</a:t>
            </a:r>
          </a:p>
        </p:txBody>
      </p:sp>
    </p:spTree>
    <p:extLst>
      <p:ext uri="{BB962C8B-B14F-4D97-AF65-F5344CB8AC3E}">
        <p14:creationId xmlns:p14="http://schemas.microsoft.com/office/powerpoint/2010/main" val="1095437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616F3F-42D2-4A37-BE4A-3A992087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Expressão idiomática - acordo ortográfico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23C6E6-2704-4442-8167-2B569A6D4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8896"/>
            <a:ext cx="3832529" cy="2023901"/>
          </a:xfrm>
        </p:spPr>
        <p:txBody>
          <a:bodyPr/>
          <a:lstStyle/>
          <a:p>
            <a:pPr algn="ctr"/>
            <a:r>
              <a:rPr lang="pt-PT" b="1" dirty="0"/>
              <a:t>“Contra factos não há argumentos”</a:t>
            </a:r>
          </a:p>
          <a:p>
            <a:endParaRPr lang="pt-PT" b="1" dirty="0"/>
          </a:p>
          <a:p>
            <a:pPr algn="ctr"/>
            <a:r>
              <a:rPr lang="it-IT" b="1" dirty="0"/>
              <a:t>(ITA) Contro i fatti non ci sono argomenti/ non ci sono dubbi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4433ED1C-271B-4D83-81BE-B729818D1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02" y="2287656"/>
            <a:ext cx="6208643" cy="310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atos Slim Fit | Suits Inc">
            <a:extLst>
              <a:ext uri="{FF2B5EF4-FFF2-40B4-BE49-F238E27FC236}">
                <a16:creationId xmlns:a16="http://schemas.microsoft.com/office/drawing/2014/main" id="{ECC1CACE-B1E7-429E-85E3-647C5491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19" y="3644724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0DBE96-B247-4A75-BAB5-CC92E95C4DA8}"/>
              </a:ext>
            </a:extLst>
          </p:cNvPr>
          <p:cNvSpPr txBox="1"/>
          <p:nvPr/>
        </p:nvSpPr>
        <p:spPr>
          <a:xfrm>
            <a:off x="1688326" y="5927033"/>
            <a:ext cx="265043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FF00"/>
                </a:solidFill>
              </a:rPr>
              <a:t>O fato (PT), o terno (BR)</a:t>
            </a:r>
            <a:endParaRPr 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6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422C055-4EF0-45EE-8BB6-85F6D3037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34"/>
          <a:stretch/>
        </p:blipFill>
        <p:spPr>
          <a:xfrm>
            <a:off x="2050163" y="247711"/>
            <a:ext cx="8568752" cy="586154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EAFBE1-9BFC-4BCB-8342-B03B68E488CE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56 – unidade 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9859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F31C3B3-4015-4DD6-9949-2A9283B4A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43" y="914561"/>
            <a:ext cx="10762259" cy="483688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E7C6D4-C36E-4130-9B13-C79F4004745C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57 – unidade 9</a:t>
            </a:r>
            <a:endParaRPr lang="it-IT" dirty="0"/>
          </a:p>
        </p:txBody>
      </p:sp>
      <p:pic>
        <p:nvPicPr>
          <p:cNvPr id="5" name="46 Faixa 46">
            <a:hlinkClick r:id="" action="ppaction://media"/>
            <a:extLst>
              <a:ext uri="{FF2B5EF4-FFF2-40B4-BE49-F238E27FC236}">
                <a16:creationId xmlns:a16="http://schemas.microsoft.com/office/drawing/2014/main" id="{BB5F2B1F-1EBD-4AED-9D41-5693D63DD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121" y="5032513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6895B5-96B4-4F24-82D0-7BB5B45C93D3}"/>
              </a:ext>
            </a:extLst>
          </p:cNvPr>
          <p:cNvSpPr txBox="1"/>
          <p:nvPr/>
        </p:nvSpPr>
        <p:spPr>
          <a:xfrm>
            <a:off x="569843" y="208166"/>
            <a:ext cx="840187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FF00"/>
                </a:solidFill>
              </a:rPr>
              <a:t>Que pena! – per </a:t>
            </a:r>
            <a:r>
              <a:rPr lang="pt-PT" b="1" dirty="0" err="1">
                <a:solidFill>
                  <a:srgbClr val="FFFF00"/>
                </a:solidFill>
              </a:rPr>
              <a:t>sprimere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>
                <a:solidFill>
                  <a:srgbClr val="FFFF00"/>
                </a:solidFill>
              </a:rPr>
              <a:t>dispiacere</a:t>
            </a:r>
            <a:endParaRPr lang="pt-PT" dirty="0">
              <a:solidFill>
                <a:srgbClr val="FFFF00"/>
              </a:solidFill>
            </a:endParaRPr>
          </a:p>
          <a:p>
            <a:r>
              <a:rPr lang="pt-PT" b="1" dirty="0">
                <a:solidFill>
                  <a:srgbClr val="FFFF00"/>
                </a:solidFill>
              </a:rPr>
              <a:t>Temos pena!  - </a:t>
            </a:r>
            <a:r>
              <a:rPr lang="pt-PT" b="1" u="sng" dirty="0">
                <a:solidFill>
                  <a:srgbClr val="FFFF00"/>
                </a:solidFill>
              </a:rPr>
              <a:t>per </a:t>
            </a:r>
            <a:r>
              <a:rPr lang="pt-PT" b="1" u="sng" dirty="0" err="1">
                <a:solidFill>
                  <a:srgbClr val="FFFF00"/>
                </a:solidFill>
              </a:rPr>
              <a:t>dire</a:t>
            </a:r>
            <a:r>
              <a:rPr lang="pt-PT" b="1" u="sng" dirty="0">
                <a:solidFill>
                  <a:srgbClr val="FFFF00"/>
                </a:solidFill>
              </a:rPr>
              <a:t> a </a:t>
            </a:r>
            <a:r>
              <a:rPr lang="pt-PT" b="1" u="sng" dirty="0" err="1">
                <a:solidFill>
                  <a:srgbClr val="FFFF00"/>
                </a:solidFill>
              </a:rPr>
              <a:t>qualcuno</a:t>
            </a:r>
            <a:r>
              <a:rPr lang="pt-PT" b="1" u="sng" dirty="0">
                <a:solidFill>
                  <a:srgbClr val="FFFF00"/>
                </a:solidFill>
              </a:rPr>
              <a:t> </a:t>
            </a:r>
            <a:r>
              <a:rPr lang="pt-PT" b="1" u="sng" dirty="0" err="1">
                <a:solidFill>
                  <a:srgbClr val="FFFF00"/>
                </a:solidFill>
              </a:rPr>
              <a:t>che</a:t>
            </a:r>
            <a:r>
              <a:rPr lang="pt-PT" b="1" u="sng" dirty="0">
                <a:solidFill>
                  <a:srgbClr val="FFFF00"/>
                </a:solidFill>
              </a:rPr>
              <a:t> non </a:t>
            </a:r>
            <a:r>
              <a:rPr lang="pt-PT" b="1" u="sng" dirty="0" err="1">
                <a:solidFill>
                  <a:srgbClr val="FFFF00"/>
                </a:solidFill>
              </a:rPr>
              <a:t>ci</a:t>
            </a:r>
            <a:r>
              <a:rPr lang="pt-PT" b="1" u="sng" dirty="0">
                <a:solidFill>
                  <a:srgbClr val="FFFF00"/>
                </a:solidFill>
              </a:rPr>
              <a:t> frega/ importa (</a:t>
            </a:r>
            <a:r>
              <a:rPr lang="pt-PT" b="1" u="sng" dirty="0" err="1">
                <a:solidFill>
                  <a:srgbClr val="FFFF00"/>
                </a:solidFill>
              </a:rPr>
              <a:t>dipende</a:t>
            </a:r>
            <a:r>
              <a:rPr lang="pt-PT" b="1" u="sng" dirty="0">
                <a:solidFill>
                  <a:srgbClr val="FFFF00"/>
                </a:solidFill>
              </a:rPr>
              <a:t> </a:t>
            </a:r>
            <a:r>
              <a:rPr lang="pt-PT" b="1" u="sng" dirty="0" err="1">
                <a:solidFill>
                  <a:srgbClr val="FFFF00"/>
                </a:solidFill>
              </a:rPr>
              <a:t>molto</a:t>
            </a:r>
            <a:r>
              <a:rPr lang="pt-PT" b="1" u="sng" dirty="0">
                <a:solidFill>
                  <a:srgbClr val="FFFF00"/>
                </a:solidFill>
              </a:rPr>
              <a:t> </a:t>
            </a:r>
            <a:r>
              <a:rPr lang="pt-PT" b="1" u="sng" dirty="0" err="1">
                <a:solidFill>
                  <a:srgbClr val="FFFF00"/>
                </a:solidFill>
              </a:rPr>
              <a:t>del</a:t>
            </a:r>
            <a:r>
              <a:rPr lang="pt-PT" b="1" u="sng" dirty="0">
                <a:solidFill>
                  <a:srgbClr val="FFFF00"/>
                </a:solidFill>
              </a:rPr>
              <a:t> tono)</a:t>
            </a:r>
            <a:endParaRPr lang="it-IT" b="1" u="sng" dirty="0">
              <a:solidFill>
                <a:srgbClr val="FFFF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235324-8C39-47EA-B120-8BD1D1CC1BDA}"/>
              </a:ext>
            </a:extLst>
          </p:cNvPr>
          <p:cNvSpPr txBox="1"/>
          <p:nvPr/>
        </p:nvSpPr>
        <p:spPr>
          <a:xfrm>
            <a:off x="569843" y="5620273"/>
            <a:ext cx="3896139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FF00"/>
                </a:solidFill>
              </a:rPr>
              <a:t>Que giro! (informal)</a:t>
            </a:r>
          </a:p>
          <a:p>
            <a:r>
              <a:rPr lang="pt-PT" b="1" dirty="0">
                <a:solidFill>
                  <a:srgbClr val="FFFF00"/>
                </a:solidFill>
              </a:rPr>
              <a:t>Que bonito!</a:t>
            </a:r>
            <a:endParaRPr 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°23 e n°24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759" y="2688885"/>
            <a:ext cx="10657398" cy="2726985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Vamos conversar?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Tradições de natal em Portugal.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Verbos que acabam irregulares que acabam em –ir, verbos em -</a:t>
            </a:r>
            <a:r>
              <a:rPr lang="pt-PT" sz="2800" dirty="0" err="1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, e –</a:t>
            </a:r>
            <a:r>
              <a:rPr lang="pt-PT" sz="2800" dirty="0" err="1">
                <a:latin typeface="Arial" panose="020B0604020202020204" pitchFamily="34" charset="0"/>
                <a:cs typeface="Arial" panose="020B0604020202020204" pitchFamily="34" charset="0"/>
              </a:rPr>
              <a:t>uir</a:t>
            </a: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. Exercícios dos verbos irregulares e regulares que acabam em –ir.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A família.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2024324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_________– feira</a:t>
            </a:r>
            <a:r>
              <a:rPr lang="pt-PT" dirty="0"/>
              <a:t>, </a:t>
            </a:r>
            <a:r>
              <a:rPr lang="pt-PT" b="1" dirty="0">
                <a:solidFill>
                  <a:srgbClr val="FF0000"/>
                </a:solidFill>
              </a:rPr>
              <a:t>20 </a:t>
            </a:r>
            <a:r>
              <a:rPr lang="pt-PT" dirty="0"/>
              <a:t>(___________) de </a:t>
            </a:r>
            <a:r>
              <a:rPr lang="pt-PT" b="1" dirty="0">
                <a:solidFill>
                  <a:srgbClr val="FF0000"/>
                </a:solidFill>
              </a:rPr>
              <a:t>dezembro</a:t>
            </a:r>
            <a:r>
              <a:rPr lang="pt-PT" dirty="0"/>
              <a:t> de </a:t>
            </a:r>
            <a:r>
              <a:rPr lang="pt-PT" b="1" dirty="0">
                <a:solidFill>
                  <a:srgbClr val="FF0000"/>
                </a:solidFill>
              </a:rPr>
              <a:t>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E43F85-79AF-4EFC-ABD9-0219AB4CB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minha família</a:t>
            </a:r>
            <a:endParaRPr lang="it-IT" dirty="0"/>
          </a:p>
        </p:txBody>
      </p:sp>
      <p:pic>
        <p:nvPicPr>
          <p:cNvPr id="9218" name="Picture 2" descr="May be an image of cat">
            <a:extLst>
              <a:ext uri="{FF2B5EF4-FFF2-40B4-BE49-F238E27FC236}">
                <a16:creationId xmlns:a16="http://schemas.microsoft.com/office/drawing/2014/main" id="{2B72635D-BB65-4076-B531-5631B2CD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03" y="4242822"/>
            <a:ext cx="1962151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o photo description available.">
            <a:extLst>
              <a:ext uri="{FF2B5EF4-FFF2-40B4-BE49-F238E27FC236}">
                <a16:creationId xmlns:a16="http://schemas.microsoft.com/office/drawing/2014/main" id="{6228C587-9ED2-4383-B962-A9F882C82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7" y="1913395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246733-ED93-4A45-8ED2-715676FB9FF2}"/>
              </a:ext>
            </a:extLst>
          </p:cNvPr>
          <p:cNvSpPr txBox="1"/>
          <p:nvPr/>
        </p:nvSpPr>
        <p:spPr>
          <a:xfrm>
            <a:off x="225743" y="3149475"/>
            <a:ext cx="295523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O</a:t>
            </a:r>
            <a:r>
              <a:rPr lang="it-IT" dirty="0"/>
              <a:t> </a:t>
            </a:r>
            <a:r>
              <a:rPr lang="it-IT" b="1" i="1" dirty="0" err="1"/>
              <a:t>meu</a:t>
            </a:r>
            <a:r>
              <a:rPr lang="it-IT" b="1" dirty="0"/>
              <a:t> </a:t>
            </a:r>
            <a:r>
              <a:rPr lang="it-IT" b="1" dirty="0" err="1">
                <a:solidFill>
                  <a:srgbClr val="FFFF00"/>
                </a:solidFill>
              </a:rPr>
              <a:t>pai</a:t>
            </a:r>
            <a:r>
              <a:rPr lang="it-IT" b="1" dirty="0">
                <a:solidFill>
                  <a:srgbClr val="FFFF00"/>
                </a:solidFill>
              </a:rPr>
              <a:t>/</a:t>
            </a:r>
            <a:r>
              <a:rPr lang="it-IT" b="1" dirty="0" err="1">
                <a:solidFill>
                  <a:srgbClr val="FFFF00"/>
                </a:solidFill>
              </a:rPr>
              <a:t>paizinho</a:t>
            </a:r>
            <a:r>
              <a:rPr lang="it-IT" b="1" dirty="0">
                <a:solidFill>
                  <a:srgbClr val="FFFF00"/>
                </a:solidFill>
              </a:rPr>
              <a:t>/ papi</a:t>
            </a:r>
            <a:r>
              <a:rPr lang="it-IT" b="1" dirty="0"/>
              <a:t> </a:t>
            </a:r>
            <a:r>
              <a:rPr lang="it-IT" i="1" u="sng" dirty="0" err="1"/>
              <a:t>chama</a:t>
            </a:r>
            <a:r>
              <a:rPr lang="it-IT" i="1" u="sng" dirty="0"/>
              <a:t>-se </a:t>
            </a:r>
            <a:r>
              <a:rPr lang="it-IT" dirty="0"/>
              <a:t>José Manuel.</a:t>
            </a:r>
            <a:endParaRPr lang="pt-P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714DBA-38A3-405E-A962-F36ED5B81CB7}"/>
              </a:ext>
            </a:extLst>
          </p:cNvPr>
          <p:cNvSpPr txBox="1"/>
          <p:nvPr/>
        </p:nvSpPr>
        <p:spPr>
          <a:xfrm>
            <a:off x="1907497" y="5701137"/>
            <a:ext cx="295523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As </a:t>
            </a:r>
            <a:r>
              <a:rPr lang="pt-PT" b="1" u="sng" dirty="0">
                <a:solidFill>
                  <a:srgbClr val="FFFF00"/>
                </a:solidFill>
              </a:rPr>
              <a:t>nossas gatas </a:t>
            </a:r>
            <a:r>
              <a:rPr lang="pt-PT" dirty="0"/>
              <a:t>chamam-se Amélia e Pulgosa.</a:t>
            </a:r>
            <a:endParaRPr lang="it-IT" dirty="0"/>
          </a:p>
        </p:txBody>
      </p:sp>
      <p:pic>
        <p:nvPicPr>
          <p:cNvPr id="9222" name="Picture 6" descr="No photo description available.">
            <a:extLst>
              <a:ext uri="{FF2B5EF4-FFF2-40B4-BE49-F238E27FC236}">
                <a16:creationId xmlns:a16="http://schemas.microsoft.com/office/drawing/2014/main" id="{919D6511-BBF0-452B-BEE5-74DAD0D0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98" y="1810499"/>
            <a:ext cx="2796209" cy="209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D32D8C-B2BA-492C-AD56-2003AA88C298}"/>
              </a:ext>
            </a:extLst>
          </p:cNvPr>
          <p:cNvSpPr txBox="1"/>
          <p:nvPr/>
        </p:nvSpPr>
        <p:spPr>
          <a:xfrm>
            <a:off x="3385115" y="3746569"/>
            <a:ext cx="4080036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 minha </a:t>
            </a:r>
            <a:r>
              <a:rPr lang="pt-PT" b="1" dirty="0">
                <a:solidFill>
                  <a:srgbClr val="FFFF00"/>
                </a:solidFill>
              </a:rPr>
              <a:t>irmã/ mana </a:t>
            </a:r>
            <a:r>
              <a:rPr lang="pt-PT" dirty="0"/>
              <a:t>chama-se Jenny.,</a:t>
            </a:r>
          </a:p>
          <a:p>
            <a:endParaRPr lang="pt-PT" dirty="0"/>
          </a:p>
          <a:p>
            <a:r>
              <a:rPr lang="pt-PT" dirty="0" err="1"/>
              <a:t>P.s</a:t>
            </a:r>
            <a:r>
              <a:rPr lang="pt-PT" dirty="0"/>
              <a:t>: ela </a:t>
            </a:r>
            <a:r>
              <a:rPr lang="pt-PT" b="1" dirty="0">
                <a:solidFill>
                  <a:srgbClr val="FFFF00"/>
                </a:solidFill>
              </a:rPr>
              <a:t>não vai gostar </a:t>
            </a:r>
            <a:r>
              <a:rPr lang="pt-PT" dirty="0"/>
              <a:t>de saber que a sua imagem está </a:t>
            </a:r>
            <a:r>
              <a:rPr lang="pt-PT" b="1" dirty="0">
                <a:solidFill>
                  <a:srgbClr val="FFFF00"/>
                </a:solidFill>
              </a:rPr>
              <a:t>num</a:t>
            </a:r>
            <a:r>
              <a:rPr lang="pt-PT" dirty="0"/>
              <a:t> PowerPoint.</a:t>
            </a:r>
            <a:endParaRPr lang="it-IT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6811843-B4EB-4BD2-A560-25D2175D0172}"/>
              </a:ext>
            </a:extLst>
          </p:cNvPr>
          <p:cNvCxnSpPr>
            <a:cxnSpLocks/>
          </p:cNvCxnSpPr>
          <p:nvPr/>
        </p:nvCxnSpPr>
        <p:spPr>
          <a:xfrm>
            <a:off x="5030016" y="4946898"/>
            <a:ext cx="635288" cy="501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B7D36D3-A311-4F38-8173-91D9ACFA4231}"/>
              </a:ext>
            </a:extLst>
          </p:cNvPr>
          <p:cNvSpPr txBox="1"/>
          <p:nvPr/>
        </p:nvSpPr>
        <p:spPr>
          <a:xfrm>
            <a:off x="5665304" y="5516471"/>
            <a:ext cx="167640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Em + um = num</a:t>
            </a:r>
            <a:endParaRPr lang="it-IT" dirty="0"/>
          </a:p>
        </p:txBody>
      </p:sp>
      <p:pic>
        <p:nvPicPr>
          <p:cNvPr id="9224" name="Picture 8" descr="No photo description available.">
            <a:extLst>
              <a:ext uri="{FF2B5EF4-FFF2-40B4-BE49-F238E27FC236}">
                <a16:creationId xmlns:a16="http://schemas.microsoft.com/office/drawing/2014/main" id="{877D0F89-CF43-4163-9F98-7335A22D9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334" y="1945504"/>
            <a:ext cx="3488270" cy="196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42C0DE4-5FD2-457E-97CF-A380C40AE6C6}"/>
              </a:ext>
            </a:extLst>
          </p:cNvPr>
          <p:cNvSpPr txBox="1"/>
          <p:nvPr/>
        </p:nvSpPr>
        <p:spPr>
          <a:xfrm>
            <a:off x="8226334" y="4115800"/>
            <a:ext cx="3488270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Os </a:t>
            </a:r>
            <a:r>
              <a:rPr lang="pt-PT" b="1" u="sng" dirty="0">
                <a:solidFill>
                  <a:srgbClr val="FFFF00"/>
                </a:solidFill>
              </a:rPr>
              <a:t>meus pais </a:t>
            </a:r>
            <a:r>
              <a:rPr lang="pt-PT" dirty="0"/>
              <a:t>(per </a:t>
            </a:r>
            <a:r>
              <a:rPr lang="pt-PT" dirty="0" err="1"/>
              <a:t>dire</a:t>
            </a:r>
            <a:r>
              <a:rPr lang="pt-PT" dirty="0"/>
              <a:t> i miei </a:t>
            </a:r>
            <a:r>
              <a:rPr lang="pt-PT" dirty="0" err="1"/>
              <a:t>genitori</a:t>
            </a:r>
            <a:r>
              <a:rPr lang="pt-PT" dirty="0"/>
              <a:t>) são casados.</a:t>
            </a:r>
          </a:p>
          <a:p>
            <a:endParaRPr lang="pt-PT" dirty="0"/>
          </a:p>
          <a:p>
            <a:r>
              <a:rPr lang="pt-PT" dirty="0"/>
              <a:t>A </a:t>
            </a:r>
            <a:r>
              <a:rPr lang="pt-PT" b="1" u="sng" dirty="0">
                <a:solidFill>
                  <a:srgbClr val="FFFF00"/>
                </a:solidFill>
              </a:rPr>
              <a:t>minha mãe </a:t>
            </a:r>
            <a:r>
              <a:rPr lang="pt-PT" dirty="0"/>
              <a:t>chama-se Maria da Conceição e </a:t>
            </a:r>
            <a:r>
              <a:rPr lang="pt-PT" b="1" u="sng" dirty="0">
                <a:solidFill>
                  <a:srgbClr val="FFFF00"/>
                </a:solidFill>
              </a:rPr>
              <a:t>gosta muito </a:t>
            </a:r>
            <a:r>
              <a:rPr lang="pt-PT" dirty="0"/>
              <a:t>da Madeira </a:t>
            </a:r>
            <a:r>
              <a:rPr lang="pt-PT" b="1" u="sng" dirty="0">
                <a:solidFill>
                  <a:srgbClr val="FFFF00"/>
                </a:solidFill>
              </a:rPr>
              <a:t>a sua terra natal.</a:t>
            </a:r>
            <a:endParaRPr lang="it-IT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95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296E938-32C5-4C3E-A444-5F8E87439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92" y="208374"/>
            <a:ext cx="5206415" cy="59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16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3A0C4BD-50FE-4490-9794-D196C9D63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58952"/>
            <a:ext cx="10058400" cy="3566160"/>
          </a:xfrm>
        </p:spPr>
        <p:txBody>
          <a:bodyPr/>
          <a:lstStyle/>
          <a:p>
            <a:r>
              <a:rPr lang="it-IT" dirty="0" err="1"/>
              <a:t>Ditado</a:t>
            </a:r>
            <a:endParaRPr lang="it-IT" dirty="0"/>
          </a:p>
        </p:txBody>
      </p:sp>
      <p:pic>
        <p:nvPicPr>
          <p:cNvPr id="14338" name="Picture 2" descr="May be an image of indoor">
            <a:extLst>
              <a:ext uri="{FF2B5EF4-FFF2-40B4-BE49-F238E27FC236}">
                <a16:creationId xmlns:a16="http://schemas.microsoft.com/office/drawing/2014/main" id="{F56EF815-7C87-49E0-B7B1-C2A7CFFF4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34" y="285227"/>
            <a:ext cx="5673641" cy="59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C3E706-0790-41C9-B7DF-88C9E089B3A4}"/>
              </a:ext>
            </a:extLst>
          </p:cNvPr>
          <p:cNvSpPr txBox="1"/>
          <p:nvPr/>
        </p:nvSpPr>
        <p:spPr>
          <a:xfrm>
            <a:off x="1739867" y="438292"/>
            <a:ext cx="270125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Quais são as bebidas típicas da tua região?</a:t>
            </a:r>
            <a:endParaRPr lang="it-IT" dirty="0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3A10E90A-35B5-49FE-8343-45290556BD43}"/>
              </a:ext>
            </a:extLst>
          </p:cNvPr>
          <p:cNvSpPr/>
          <p:nvPr/>
        </p:nvSpPr>
        <p:spPr>
          <a:xfrm rot="1941122">
            <a:off x="4505484" y="1181248"/>
            <a:ext cx="822689" cy="4791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4395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itura_20210126" descr="Leitura_20210126">
            <a:hlinkClick r:id="" action="ppaction://media"/>
            <a:extLst>
              <a:ext uri="{FF2B5EF4-FFF2-40B4-BE49-F238E27FC236}">
                <a16:creationId xmlns:a16="http://schemas.microsoft.com/office/drawing/2014/main" id="{C1D9830F-1F1C-420E-99B6-1595FDAE3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2038" y="745468"/>
            <a:ext cx="878245" cy="8782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6" name="Ditado_20210126" descr="Ditado_20210126">
            <a:hlinkClick r:id="" action="ppaction://media"/>
            <a:extLst>
              <a:ext uri="{FF2B5EF4-FFF2-40B4-BE49-F238E27FC236}">
                <a16:creationId xmlns:a16="http://schemas.microsoft.com/office/drawing/2014/main" id="{296382EE-CED0-4853-B9ED-D53D313DA6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2038" y="3429000"/>
            <a:ext cx="878245" cy="8782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663C13-6E60-4DE0-8551-3F433A5FCB5C}"/>
              </a:ext>
            </a:extLst>
          </p:cNvPr>
          <p:cNvSpPr txBox="1"/>
          <p:nvPr/>
        </p:nvSpPr>
        <p:spPr>
          <a:xfrm>
            <a:off x="4550796" y="1323708"/>
            <a:ext cx="2247569" cy="254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LEITURA</a:t>
            </a:r>
          </a:p>
          <a:p>
            <a:pPr>
              <a:lnSpc>
                <a:spcPct val="150000"/>
              </a:lnSpc>
            </a:pPr>
            <a:endParaRPr lang="pt-PT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lnSpc>
                <a:spcPct val="150000"/>
              </a:lnSpc>
            </a:pPr>
            <a:endParaRPr lang="pt-PT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lnSpc>
                <a:spcPct val="150000"/>
              </a:lnSpc>
            </a:pPr>
            <a:endParaRPr lang="pt-PT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lnSpc>
                <a:spcPct val="150000"/>
              </a:lnSpc>
            </a:pPr>
            <a:endParaRPr lang="pt-PT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lnSpc>
                <a:spcPct val="150000"/>
              </a:lnSpc>
            </a:pP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DITADO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2BF784-773C-453B-BC0C-DE3AA175C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2349" y="1243054"/>
            <a:ext cx="5530577" cy="41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2A88271-68E8-D44A-99BA-09287CDEA95E}"/>
              </a:ext>
            </a:extLst>
          </p:cNvPr>
          <p:cNvSpPr txBox="1"/>
          <p:nvPr/>
        </p:nvSpPr>
        <p:spPr>
          <a:xfrm>
            <a:off x="419511" y="485427"/>
            <a:ext cx="11184093" cy="5672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33" dirty="0">
                <a:latin typeface="Baskerville Old Face" panose="020206020805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Querida Marta, </a:t>
            </a:r>
            <a:endParaRPr lang="it-IT" sz="2133" dirty="0">
              <a:latin typeface="Baskerville Old Face" panose="0202060208050502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133" dirty="0">
                <a:latin typeface="Baskerville Old Face" panose="020206020805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2133" dirty="0">
              <a:latin typeface="Baskerville Old Face" panose="0202060208050502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133" dirty="0">
                <a:latin typeface="Baskerville Old Face" panose="020206020805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Como estás? Espero que estejas bem. Sinto-me sempre um pouco aborrecida neste período, por causa das limitações, mas tento ocupar o meu tempo a aprender coisas novas e a cozinhar.  </a:t>
            </a:r>
            <a:endParaRPr lang="it-IT" sz="2133" dirty="0">
              <a:latin typeface="Baskerville Old Face" panose="0202060208050502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133" dirty="0">
                <a:latin typeface="Baskerville Old Face" panose="020206020805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Prometi-te a receita do frango da minha avó Maria, aquela de que tu gostas tanto. Segue aqui a receita.</a:t>
            </a:r>
            <a:endParaRPr lang="it-IT" sz="2133" dirty="0">
              <a:latin typeface="Baskerville Old Face" panose="0202060208050502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133" dirty="0">
                <a:latin typeface="Baskerville Old Face" panose="020206020805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Mergulha os pedaços de frango em leite durante uma hora.</a:t>
            </a:r>
            <a:endParaRPr lang="it-IT" sz="2133" dirty="0">
              <a:latin typeface="Baskerville Old Face" panose="0202060208050502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133" dirty="0">
                <a:latin typeface="Baskerville Old Face" panose="020206020805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Entretanto, prepara a seguinte mistura: pica um pouco de alecrim, adiciona pão ralado e queijo parmesão ralado, sal e pimenta.</a:t>
            </a:r>
            <a:endParaRPr lang="it-IT" sz="2133" dirty="0">
              <a:latin typeface="Baskerville Old Face" panose="0202060208050502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133" dirty="0">
                <a:latin typeface="Baskerville Old Face" panose="020206020805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Pré-aquece o forno a 200 graus.</a:t>
            </a:r>
            <a:endParaRPr lang="it-IT" sz="2133" dirty="0">
              <a:latin typeface="Baskerville Old Face" panose="0202060208050502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133" dirty="0">
                <a:latin typeface="Baskerville Old Face" panose="020206020805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Corta os legumes, coloca-os no tabuleiro do forno e polvilha com uma parte da mistura descrita acima. </a:t>
            </a:r>
            <a:endParaRPr lang="it-IT" sz="2133" dirty="0">
              <a:latin typeface="Baskerville Old Face" panose="0202060208050502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133" dirty="0">
                <a:latin typeface="Baskerville Old Face" panose="020206020805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Agora só falta o frango! Cobre os pedaços de frango com a mistura de pão ralado, parmesão e alecrim e adiciona-o aos legumes.</a:t>
            </a:r>
            <a:endParaRPr lang="it-IT" sz="2133" dirty="0">
              <a:latin typeface="Baskerville Old Face" panose="0202060208050502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133" dirty="0">
                <a:latin typeface="Baskerville Old Face" panose="020206020805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Assa no forno a 200 graus durante cerca de meia hora.</a:t>
            </a:r>
          </a:p>
          <a:p>
            <a:endParaRPr lang="it-IT" sz="2133" dirty="0">
              <a:latin typeface="Baskerville Old Face" panose="0202060208050502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133" dirty="0">
                <a:latin typeface="Baskerville Old Face" panose="020206020805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Espero que gostes. Depois escreve-me a contar como ficou.</a:t>
            </a:r>
            <a:endParaRPr lang="it-IT" sz="2133" dirty="0">
              <a:latin typeface="Baskerville Old Face" panose="0202060208050502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133" dirty="0">
                <a:latin typeface="Baskerville Old Face" panose="020206020805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Um abraço, </a:t>
            </a:r>
            <a:endParaRPr lang="it-IT" sz="2133" dirty="0">
              <a:latin typeface="Baskerville Old Face" panose="0202060208050502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133" dirty="0">
                <a:latin typeface="Baskerville Old Face" panose="020206020805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Ana</a:t>
            </a:r>
            <a:endParaRPr lang="it-IT" sz="2133" dirty="0">
              <a:latin typeface="Baskerville Old Face" panose="0202060208050502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04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9B6E0E-B34F-4080-847F-0B742D54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Ideias para oferecer no natal </a:t>
            </a:r>
            <a:endParaRPr lang="it-IT" dirty="0"/>
          </a:p>
        </p:txBody>
      </p:sp>
      <p:pic>
        <p:nvPicPr>
          <p:cNvPr id="5122" name="Picture 2" descr="May be an image of one or more people and text">
            <a:extLst>
              <a:ext uri="{FF2B5EF4-FFF2-40B4-BE49-F238E27FC236}">
                <a16:creationId xmlns:a16="http://schemas.microsoft.com/office/drawing/2014/main" id="{9967F999-FF92-4D87-A52E-055F83654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5" y="1843867"/>
            <a:ext cx="5755281" cy="391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y be an image of one or more people and text">
            <a:extLst>
              <a:ext uri="{FF2B5EF4-FFF2-40B4-BE49-F238E27FC236}">
                <a16:creationId xmlns:a16="http://schemas.microsoft.com/office/drawing/2014/main" id="{F3E8D9C0-88F9-4D4B-B5D8-3E44B45CC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80" y="1843867"/>
            <a:ext cx="5939104" cy="407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9981C602-2EB1-41A8-A6EE-BA790465A8DE}"/>
              </a:ext>
            </a:extLst>
          </p:cNvPr>
          <p:cNvCxnSpPr>
            <a:cxnSpLocks/>
          </p:cNvCxnSpPr>
          <p:nvPr/>
        </p:nvCxnSpPr>
        <p:spPr>
          <a:xfrm flipV="1">
            <a:off x="8295861" y="1493174"/>
            <a:ext cx="677779" cy="18066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1F5992-3A7D-4640-A1A3-346D59DAC270}"/>
              </a:ext>
            </a:extLst>
          </p:cNvPr>
          <p:cNvSpPr txBox="1"/>
          <p:nvPr/>
        </p:nvSpPr>
        <p:spPr>
          <a:xfrm>
            <a:off x="8295861" y="879844"/>
            <a:ext cx="3739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Presidente da República Portuguesa </a:t>
            </a:r>
            <a:r>
              <a:rPr lang="pt-PT" b="1" dirty="0"/>
              <a:t>Marcelo Rebelo de Sousa</a:t>
            </a:r>
            <a:endParaRPr lang="it-IT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90D21F4-1108-4692-B9C9-4696CA8EEF80}"/>
              </a:ext>
            </a:extLst>
          </p:cNvPr>
          <p:cNvSpPr txBox="1"/>
          <p:nvPr/>
        </p:nvSpPr>
        <p:spPr>
          <a:xfrm>
            <a:off x="477078" y="6395903"/>
            <a:ext cx="6096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Santa Casa </a:t>
            </a:r>
            <a:r>
              <a:rPr lang="it-IT" b="1" i="0" dirty="0" err="1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Misericórdia</a:t>
            </a:r>
            <a:r>
              <a:rPr lang="it-IT" b="1" i="0" dirty="0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it-IT" b="1" i="0" dirty="0" err="1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Azinhaga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4E1BDD-940A-4118-8EDF-5DC1AFE70FE7}"/>
              </a:ext>
            </a:extLst>
          </p:cNvPr>
          <p:cNvSpPr txBox="1"/>
          <p:nvPr/>
        </p:nvSpPr>
        <p:spPr>
          <a:xfrm>
            <a:off x="344557" y="5676118"/>
            <a:ext cx="5567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Cuecas, meias e pijamas são as </a:t>
            </a:r>
            <a:r>
              <a:rPr lang="pt-PT" b="1" u="sng" dirty="0">
                <a:solidFill>
                  <a:srgbClr val="FF0000"/>
                </a:solidFill>
              </a:rPr>
              <a:t>prendas</a:t>
            </a:r>
            <a:r>
              <a:rPr lang="pt-PT" b="1" dirty="0"/>
              <a:t> mais oferecidas pelos nosso avós.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062838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y be an image of one or more people and text">
            <a:extLst>
              <a:ext uri="{FF2B5EF4-FFF2-40B4-BE49-F238E27FC236}">
                <a16:creationId xmlns:a16="http://schemas.microsoft.com/office/drawing/2014/main" id="{EB34348E-6AD5-4F54-8D8A-0FA9CF3BC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2" y="356152"/>
            <a:ext cx="5748131" cy="41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84381F4-B604-4539-B664-2E456F9EF56A}"/>
              </a:ext>
            </a:extLst>
          </p:cNvPr>
          <p:cNvSpPr txBox="1"/>
          <p:nvPr/>
        </p:nvSpPr>
        <p:spPr>
          <a:xfrm>
            <a:off x="366714" y="4448604"/>
            <a:ext cx="54289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/>
              <a:t>Um dos filmes mais esperados do ano é sem dúvida o “</a:t>
            </a:r>
            <a:r>
              <a:rPr lang="pt-PT" b="1" dirty="0"/>
              <a:t>Sozinho em casa</a:t>
            </a:r>
            <a:r>
              <a:rPr lang="pt-PT" dirty="0"/>
              <a:t>” . Outros filmes que fazem parte da tradição de natal dos portugueses são: “Mary </a:t>
            </a:r>
            <a:r>
              <a:rPr lang="pt-PT" dirty="0" err="1"/>
              <a:t>Poppins</a:t>
            </a:r>
            <a:r>
              <a:rPr lang="pt-PT" dirty="0"/>
              <a:t>”, “Harry </a:t>
            </a:r>
            <a:r>
              <a:rPr lang="pt-PT" dirty="0" err="1"/>
              <a:t>Potter</a:t>
            </a:r>
            <a:r>
              <a:rPr lang="pt-PT" dirty="0"/>
              <a:t> e a pedra filosofal” e “O estranho mundo de Jack” só para mencionar alguns.</a:t>
            </a:r>
            <a:endParaRPr lang="it-IT" dirty="0"/>
          </a:p>
        </p:txBody>
      </p:sp>
      <p:pic>
        <p:nvPicPr>
          <p:cNvPr id="6148" name="Picture 4" descr="May be an image of one or more people, indoor and text">
            <a:extLst>
              <a:ext uri="{FF2B5EF4-FFF2-40B4-BE49-F238E27FC236}">
                <a16:creationId xmlns:a16="http://schemas.microsoft.com/office/drawing/2014/main" id="{854E642D-E150-4121-82B0-35D325093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24" y="2081935"/>
            <a:ext cx="6051791" cy="405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4F3A60B-8511-4E77-9426-880AB9D53A5A}"/>
              </a:ext>
            </a:extLst>
          </p:cNvPr>
          <p:cNvSpPr txBox="1"/>
          <p:nvPr/>
        </p:nvSpPr>
        <p:spPr>
          <a:xfrm>
            <a:off x="477078" y="6395903"/>
            <a:ext cx="6096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Santa Casa </a:t>
            </a:r>
            <a:r>
              <a:rPr lang="it-IT" b="1" i="0" dirty="0" err="1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Misericórdia</a:t>
            </a:r>
            <a:r>
              <a:rPr lang="it-IT" b="1" i="0" dirty="0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it-IT" b="1" i="0" dirty="0" err="1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Azinhaga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4E64E5-1542-4BCD-BFCC-E490B7B8BC49}"/>
              </a:ext>
            </a:extLst>
          </p:cNvPr>
          <p:cNvSpPr txBox="1"/>
          <p:nvPr/>
        </p:nvSpPr>
        <p:spPr>
          <a:xfrm>
            <a:off x="6247419" y="923620"/>
            <a:ext cx="550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Como bom português na </a:t>
            </a:r>
            <a:r>
              <a:rPr lang="pt-PT" b="1" dirty="0">
                <a:solidFill>
                  <a:srgbClr val="FF0000"/>
                </a:solidFill>
              </a:rPr>
              <a:t>Consoada </a:t>
            </a:r>
            <a:r>
              <a:rPr lang="pt-PT" dirty="0"/>
              <a:t>– a </a:t>
            </a:r>
            <a:r>
              <a:rPr lang="pt-PT" b="1" u="sng" dirty="0">
                <a:solidFill>
                  <a:srgbClr val="FF0000"/>
                </a:solidFill>
              </a:rPr>
              <a:t>ceia</a:t>
            </a:r>
            <a:r>
              <a:rPr lang="pt-PT" dirty="0"/>
              <a:t> de natal- não podem faltar </a:t>
            </a:r>
            <a:r>
              <a:rPr lang="pt-PT" b="1" u="sng" dirty="0">
                <a:solidFill>
                  <a:srgbClr val="FF0000"/>
                </a:solidFill>
              </a:rPr>
              <a:t>iguarias típicas </a:t>
            </a:r>
            <a:r>
              <a:rPr lang="pt-PT" dirty="0"/>
              <a:t>do </a:t>
            </a:r>
            <a:r>
              <a:rPr lang="pt-PT" b="1" i="1" u="sng" dirty="0"/>
              <a:t>Natal/ natal </a:t>
            </a:r>
            <a:r>
              <a:rPr lang="pt-PT" dirty="0"/>
              <a:t>e os vinhos e licores tão tradicionais nesta época do ano.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6652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y be an image of one or more people and text">
            <a:extLst>
              <a:ext uri="{FF2B5EF4-FFF2-40B4-BE49-F238E27FC236}">
                <a16:creationId xmlns:a16="http://schemas.microsoft.com/office/drawing/2014/main" id="{E1DC42EF-FED6-4318-8761-B3D2F167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8" y="1309319"/>
            <a:ext cx="5713818" cy="403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y be an image of one or more people and indoor">
            <a:extLst>
              <a:ext uri="{FF2B5EF4-FFF2-40B4-BE49-F238E27FC236}">
                <a16:creationId xmlns:a16="http://schemas.microsoft.com/office/drawing/2014/main" id="{CAE62D5E-1D0D-4D42-BC55-CAC1340C5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15" y="1060173"/>
            <a:ext cx="6160086" cy="42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73DA1D-6EE0-498D-95BB-A46E45B85DDE}"/>
              </a:ext>
            </a:extLst>
          </p:cNvPr>
          <p:cNvSpPr txBox="1"/>
          <p:nvPr/>
        </p:nvSpPr>
        <p:spPr>
          <a:xfrm>
            <a:off x="477078" y="6395903"/>
            <a:ext cx="6096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Santa Casa </a:t>
            </a:r>
            <a:r>
              <a:rPr lang="it-IT" b="1" i="0" dirty="0" err="1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Misericórdia</a:t>
            </a:r>
            <a:r>
              <a:rPr lang="it-IT" b="1" i="0" dirty="0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it-IT" b="1" i="0" dirty="0" err="1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Azinhaga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9188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F464AF-0490-443C-A0C2-150DEFFB8CD5}"/>
              </a:ext>
            </a:extLst>
          </p:cNvPr>
          <p:cNvSpPr txBox="1"/>
          <p:nvPr/>
        </p:nvSpPr>
        <p:spPr>
          <a:xfrm>
            <a:off x="637192" y="2432405"/>
            <a:ext cx="28358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2400" b="1" dirty="0"/>
          </a:p>
          <a:p>
            <a:pPr algn="ctr"/>
            <a:r>
              <a:rPr lang="pt-PT" sz="2400" b="1" dirty="0"/>
              <a:t>Obrigada pela vossa atenção!!</a:t>
            </a:r>
          </a:p>
          <a:p>
            <a:pPr algn="ctr"/>
            <a:endParaRPr lang="pt-PT" sz="2400" b="1" dirty="0"/>
          </a:p>
          <a:p>
            <a:pPr algn="ctr"/>
            <a:r>
              <a:rPr lang="pt-PT" sz="2400" b="1" dirty="0"/>
              <a:t>Boas Festas! E Bom Natal!</a:t>
            </a:r>
          </a:p>
          <a:p>
            <a:pPr algn="ctr"/>
            <a:endParaRPr lang="pt-PT" sz="2400" b="1" dirty="0"/>
          </a:p>
        </p:txBody>
      </p:sp>
      <p:pic>
        <p:nvPicPr>
          <p:cNvPr id="3084" name="Picture 12" descr="May be an image of 1 person, outdoors and tree">
            <a:extLst>
              <a:ext uri="{FF2B5EF4-FFF2-40B4-BE49-F238E27FC236}">
                <a16:creationId xmlns:a16="http://schemas.microsoft.com/office/drawing/2014/main" id="{D257243E-FBA3-4096-8C0D-DCBC2CAA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53" y="481404"/>
            <a:ext cx="7376719" cy="553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99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C668DD-F0C5-4033-86EF-79C633ED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pt-PT" dirty="0"/>
            </a:br>
            <a:r>
              <a:rPr lang="pt-PT" dirty="0"/>
              <a:t>No aeroporto </a:t>
            </a:r>
            <a:r>
              <a:rPr lang="it-IT" b="0" i="0" dirty="0">
                <a:solidFill>
                  <a:srgbClr val="E8E7E3"/>
                </a:solidFill>
                <a:effectLst/>
                <a:latin typeface="apple color emoji"/>
              </a:rPr>
              <a:t>✈️</a:t>
            </a:r>
            <a:r>
              <a:rPr lang="pt-PT" dirty="0"/>
              <a:t>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645E5A1-E7DE-4394-9950-2C0AF18240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36792" r="47267" b="45237"/>
          <a:stretch/>
        </p:blipFill>
        <p:spPr>
          <a:xfrm>
            <a:off x="805187" y="2006357"/>
            <a:ext cx="5239301" cy="311428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02493FA-E39B-4FA2-A61F-F85DF5D9CF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55364" r="47980" b="14234"/>
          <a:stretch/>
        </p:blipFill>
        <p:spPr>
          <a:xfrm>
            <a:off x="6147513" y="374928"/>
            <a:ext cx="5550647" cy="57630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9E9D7D-F0A4-4517-A099-BC0839B84386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52</a:t>
            </a:r>
            <a:endParaRPr lang="it-IT" dirty="0"/>
          </a:p>
        </p:txBody>
      </p:sp>
      <p:pic>
        <p:nvPicPr>
          <p:cNvPr id="3" name="41 Faixa 41">
            <a:hlinkClick r:id="" action="ppaction://media"/>
            <a:extLst>
              <a:ext uri="{FF2B5EF4-FFF2-40B4-BE49-F238E27FC236}">
                <a16:creationId xmlns:a16="http://schemas.microsoft.com/office/drawing/2014/main" id="{9F39ADA0-AA81-4C8B-AE75-2F4457DAD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086" y="5144086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884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BC420CA-0C7F-4094-A420-6615176AC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5" t="25008" r="5694" b="62958"/>
          <a:stretch/>
        </p:blipFill>
        <p:spPr>
          <a:xfrm>
            <a:off x="328654" y="2050724"/>
            <a:ext cx="11595652" cy="2494771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BDCA776D-4236-4324-BE27-9A9FC3E1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72134"/>
            <a:ext cx="10058400" cy="1450757"/>
          </a:xfrm>
        </p:spPr>
        <p:txBody>
          <a:bodyPr/>
          <a:lstStyle/>
          <a:p>
            <a:r>
              <a:rPr lang="pt-PT" dirty="0"/>
              <a:t>Presente do indicativo, verbos regulares em –ar, -</a:t>
            </a:r>
            <a:r>
              <a:rPr lang="pt-PT" dirty="0" err="1"/>
              <a:t>er</a:t>
            </a:r>
            <a:r>
              <a:rPr lang="pt-PT" dirty="0"/>
              <a:t>, -ir</a:t>
            </a:r>
            <a:endParaRPr lang="it-IT" dirty="0"/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A64BFE99-E6FB-4637-8377-15FE74329C50}"/>
              </a:ext>
            </a:extLst>
          </p:cNvPr>
          <p:cNvGraphicFramePr>
            <a:graphicFrameLocks noGrp="1"/>
          </p:cNvGraphicFramePr>
          <p:nvPr/>
        </p:nvGraphicFramePr>
        <p:xfrm>
          <a:off x="2155244" y="4673328"/>
          <a:ext cx="848625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250">
                  <a:extLst>
                    <a:ext uri="{9D8B030D-6E8A-4147-A177-3AD203B41FA5}">
                      <a16:colId xmlns:a16="http://schemas.microsoft.com/office/drawing/2014/main" val="871453278"/>
                    </a:ext>
                  </a:extLst>
                </a:gridCol>
                <a:gridCol w="1697250">
                  <a:extLst>
                    <a:ext uri="{9D8B030D-6E8A-4147-A177-3AD203B41FA5}">
                      <a16:colId xmlns:a16="http://schemas.microsoft.com/office/drawing/2014/main" val="3228778504"/>
                    </a:ext>
                  </a:extLst>
                </a:gridCol>
                <a:gridCol w="1697250">
                  <a:extLst>
                    <a:ext uri="{9D8B030D-6E8A-4147-A177-3AD203B41FA5}">
                      <a16:colId xmlns:a16="http://schemas.microsoft.com/office/drawing/2014/main" val="3194487064"/>
                    </a:ext>
                  </a:extLst>
                </a:gridCol>
                <a:gridCol w="1697250">
                  <a:extLst>
                    <a:ext uri="{9D8B030D-6E8A-4147-A177-3AD203B41FA5}">
                      <a16:colId xmlns:a16="http://schemas.microsoft.com/office/drawing/2014/main" val="84905872"/>
                    </a:ext>
                  </a:extLst>
                </a:gridCol>
                <a:gridCol w="1697250">
                  <a:extLst>
                    <a:ext uri="{9D8B030D-6E8A-4147-A177-3AD203B41FA5}">
                      <a16:colId xmlns:a16="http://schemas.microsoft.com/office/drawing/2014/main" val="36404171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/>
                        <a:t>Singular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/>
                        <a:t>Plural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876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1ª pessoa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eu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nós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Amamos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98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2ª pessoa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tu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vós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amais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175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3ª pessoa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ele, ela, você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eles, elas, vocês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amam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55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15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9F049FD-F1B6-426E-A907-2FB4CA370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5" y="1890639"/>
            <a:ext cx="9329530" cy="438270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B9F2A1-4A73-4D40-BCB3-F900DB3098C8}"/>
              </a:ext>
            </a:extLst>
          </p:cNvPr>
          <p:cNvSpPr txBox="1"/>
          <p:nvPr/>
        </p:nvSpPr>
        <p:spPr>
          <a:xfrm>
            <a:off x="436296" y="6426625"/>
            <a:ext cx="539466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Ativa 1 – página 22</a:t>
            </a:r>
            <a:endParaRPr lang="it-IT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E24AA3A0-96A1-4732-951F-BD8A8B920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Verbos irregulares em –ir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A2568DD-D93D-4377-84CB-D2FAF32C4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7600" y="119793"/>
            <a:ext cx="2426329" cy="25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1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071CCB-DB2B-43DF-8091-51129295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BFEFB1-6D04-45BB-AA04-6539B25D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08" y="1889764"/>
            <a:ext cx="10548730" cy="40045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6E9F842-2621-42D6-8224-5346EF91D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07" y="182685"/>
            <a:ext cx="10548731" cy="170707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913FA-09FC-463D-983E-3BE2432F4EE1}"/>
              </a:ext>
            </a:extLst>
          </p:cNvPr>
          <p:cNvSpPr txBox="1"/>
          <p:nvPr/>
        </p:nvSpPr>
        <p:spPr>
          <a:xfrm>
            <a:off x="436296" y="6426625"/>
            <a:ext cx="539466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Ativa 1 – página 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532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AB6CB-525E-47D6-808B-2FF914C0C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Tradições de natal- música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CF38D4-667D-4523-A9D0-C7C1365F9857}"/>
              </a:ext>
            </a:extLst>
          </p:cNvPr>
          <p:cNvSpPr txBox="1"/>
          <p:nvPr/>
        </p:nvSpPr>
        <p:spPr>
          <a:xfrm>
            <a:off x="1097280" y="2056061"/>
            <a:ext cx="5269913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pt-PT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pt-PT" sz="20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25 músicas </a:t>
            </a:r>
            <a:r>
              <a:rPr lang="pt-PT" sz="2000" b="1" spc="-50" dirty="0">
                <a:latin typeface="Calibri Light" panose="020F0302020204030204"/>
                <a:ea typeface="+mj-ea"/>
                <a:cs typeface="+mj-cs"/>
              </a:rPr>
              <a:t>portuguesas </a:t>
            </a:r>
            <a:r>
              <a:rPr kumimoji="0" lang="pt-PT" sz="20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para ouvir no natal</a:t>
            </a:r>
            <a:endParaRPr lang="it-IT" sz="20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FFD933D-2A08-49F2-BC9D-3D930CB92695}"/>
              </a:ext>
            </a:extLst>
          </p:cNvPr>
          <p:cNvSpPr txBox="1"/>
          <p:nvPr/>
        </p:nvSpPr>
        <p:spPr>
          <a:xfrm>
            <a:off x="992027" y="2579009"/>
            <a:ext cx="7500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https://www.olalisboa.it/articoli-in-portoghese/musicas-portuguesas-natal</a:t>
            </a:r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1202D9-2E54-4249-AB7B-C15736812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53" y="2973189"/>
            <a:ext cx="3995201" cy="26586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DEA73A-F3FD-4E45-A54A-59CE3F96A422}"/>
              </a:ext>
            </a:extLst>
          </p:cNvPr>
          <p:cNvSpPr txBox="1"/>
          <p:nvPr/>
        </p:nvSpPr>
        <p:spPr>
          <a:xfrm>
            <a:off x="1489801" y="5730549"/>
            <a:ext cx="368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Coro de santo Amaro de Oeiras</a:t>
            </a:r>
            <a:endParaRPr lang="it-IT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ADC5CA3-4D3B-402C-95AF-4FC7E12AA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486" y="3008805"/>
            <a:ext cx="3496541" cy="26906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4014B9-777B-4D10-AF6D-A1F919971908}"/>
              </a:ext>
            </a:extLst>
          </p:cNvPr>
          <p:cNvSpPr txBox="1"/>
          <p:nvPr/>
        </p:nvSpPr>
        <p:spPr>
          <a:xfrm>
            <a:off x="5329454" y="5721042"/>
            <a:ext cx="6677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/>
              <a:t>Os</a:t>
            </a:r>
            <a:r>
              <a:rPr lang="pt-PT" b="1" dirty="0"/>
              <a:t> Deolinda </a:t>
            </a:r>
            <a:r>
              <a:rPr lang="pt-PT" dirty="0"/>
              <a:t>são uma das bandas portuguesas que têm uma canção de natal no seu repertório.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98BFA6-A9BA-4D5E-8DFA-DEE66BF99670}"/>
              </a:ext>
            </a:extLst>
          </p:cNvPr>
          <p:cNvSpPr txBox="1"/>
          <p:nvPr/>
        </p:nvSpPr>
        <p:spPr>
          <a:xfrm>
            <a:off x="8657392" y="2028539"/>
            <a:ext cx="3167269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rgbClr val="FFFF00"/>
                </a:solidFill>
              </a:rPr>
              <a:t>Eu </a:t>
            </a:r>
            <a:r>
              <a:rPr lang="pt-PT" b="1" i="1" u="sng" dirty="0">
                <a:solidFill>
                  <a:srgbClr val="FFFF00"/>
                </a:solidFill>
              </a:rPr>
              <a:t>ouço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dirty="0">
                <a:solidFill>
                  <a:srgbClr val="FFFF00"/>
                </a:solidFill>
              </a:rPr>
              <a:t>músicas de natal com a minha família</a:t>
            </a:r>
            <a:r>
              <a:rPr lang="pt-PT" dirty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3941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8EB1276-97B0-43EA-950B-8A4186F87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70" y="1864593"/>
            <a:ext cx="8655956" cy="452786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D231C5-1425-49DA-BC93-9E0F1F47BAA9}"/>
              </a:ext>
            </a:extLst>
          </p:cNvPr>
          <p:cNvSpPr txBox="1"/>
          <p:nvPr/>
        </p:nvSpPr>
        <p:spPr>
          <a:xfrm>
            <a:off x="436296" y="6426625"/>
            <a:ext cx="539466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Ativa 1 – página 22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99AD53F-7558-4934-9750-92BC78A8B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47"/>
          <a:stretch/>
        </p:blipFill>
        <p:spPr>
          <a:xfrm>
            <a:off x="1075967" y="242138"/>
            <a:ext cx="9787929" cy="16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2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5AB624-A863-4B5E-AF54-C859CF794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Tradições de natal - madeirenses</a:t>
            </a:r>
            <a:endParaRPr lang="it-IT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3A56E66-02FA-452C-B8A5-6D7AD4FA1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17" y="1969877"/>
            <a:ext cx="2618340" cy="34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B52AB4-25AB-438D-BE5F-5D0F36C6329E}"/>
              </a:ext>
            </a:extLst>
          </p:cNvPr>
          <p:cNvSpPr txBox="1"/>
          <p:nvPr/>
        </p:nvSpPr>
        <p:spPr>
          <a:xfrm>
            <a:off x="469417" y="1969877"/>
            <a:ext cx="14709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Broas de mel</a:t>
            </a:r>
            <a:endParaRPr lang="it-IT" b="1" dirty="0"/>
          </a:p>
        </p:txBody>
      </p:sp>
      <p:pic>
        <p:nvPicPr>
          <p:cNvPr id="4100" name="Picture 4" descr="Cânticos de Natal alegraram Mercado dos Lavradores">
            <a:extLst>
              <a:ext uri="{FF2B5EF4-FFF2-40B4-BE49-F238E27FC236}">
                <a16:creationId xmlns:a16="http://schemas.microsoft.com/office/drawing/2014/main" id="{5ECD636D-D18D-49BC-9427-97C3B34FA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74" y="1870639"/>
            <a:ext cx="5352732" cy="279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F1D40E-6FC9-4FDF-958F-9143AFBA5B0C}"/>
              </a:ext>
            </a:extLst>
          </p:cNvPr>
          <p:cNvSpPr txBox="1"/>
          <p:nvPr/>
        </p:nvSpPr>
        <p:spPr>
          <a:xfrm>
            <a:off x="9041296" y="1831377"/>
            <a:ext cx="2160104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Noite do Mercado – 23 de dezembro</a:t>
            </a:r>
            <a:endParaRPr lang="it-IT" b="1" dirty="0"/>
          </a:p>
        </p:txBody>
      </p:sp>
      <p:pic>
        <p:nvPicPr>
          <p:cNvPr id="4102" name="Picture 6" descr="May be an image of food">
            <a:extLst>
              <a:ext uri="{FF2B5EF4-FFF2-40B4-BE49-F238E27FC236}">
                <a16:creationId xmlns:a16="http://schemas.microsoft.com/office/drawing/2014/main" id="{A6379D68-84CF-4417-89C7-C67F620C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96" y="3267702"/>
            <a:ext cx="3028122" cy="302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B106068-523B-498E-81A5-7E7883985C22}"/>
              </a:ext>
            </a:extLst>
          </p:cNvPr>
          <p:cNvSpPr txBox="1"/>
          <p:nvPr/>
        </p:nvSpPr>
        <p:spPr>
          <a:xfrm>
            <a:off x="9263933" y="3293237"/>
            <a:ext cx="280548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Carne Vinha d’alhos</a:t>
            </a:r>
            <a:endParaRPr lang="it-IT" b="1" dirty="0"/>
          </a:p>
        </p:txBody>
      </p:sp>
      <p:pic>
        <p:nvPicPr>
          <p:cNvPr id="4104" name="Picture 8" descr="No photo description available.">
            <a:extLst>
              <a:ext uri="{FF2B5EF4-FFF2-40B4-BE49-F238E27FC236}">
                <a16:creationId xmlns:a16="http://schemas.microsoft.com/office/drawing/2014/main" id="{6F8CD9D2-AB97-4194-ACA8-9FE25763F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18" y="3330376"/>
            <a:ext cx="3028121" cy="302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B64618-B303-4DF4-B095-7724162F8B9E}"/>
              </a:ext>
            </a:extLst>
          </p:cNvPr>
          <p:cNvSpPr txBox="1"/>
          <p:nvPr/>
        </p:nvSpPr>
        <p:spPr>
          <a:xfrm>
            <a:off x="2136969" y="5989164"/>
            <a:ext cx="473961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PT" b="1" dirty="0"/>
              <a:t>Ver as luzinhas de natal no centro do Funchal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27416421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1073</TotalTime>
  <Words>1042</Words>
  <Application>Microsoft Office PowerPoint</Application>
  <PresentationFormat>Widescreen</PresentationFormat>
  <Paragraphs>147</Paragraphs>
  <Slides>28</Slides>
  <Notes>1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6" baseType="lpstr">
      <vt:lpstr>apple color emoji</vt:lpstr>
      <vt:lpstr>Arial</vt:lpstr>
      <vt:lpstr>Baskerville Old Face</vt:lpstr>
      <vt:lpstr>Calibri</vt:lpstr>
      <vt:lpstr>Calibri Light</vt:lpstr>
      <vt:lpstr>Segoe UI Historic</vt:lpstr>
      <vt:lpstr>Wingdings</vt:lpstr>
      <vt:lpstr>Retrospettivo</vt:lpstr>
      <vt:lpstr>LINGUA E TRADUZIONE PORTOGHESE I</vt:lpstr>
      <vt:lpstr>Sumário da aula n°23 e n°24</vt:lpstr>
      <vt:lpstr> No aeroporto ✈️ </vt:lpstr>
      <vt:lpstr>Presente do indicativo, verbos regulares em –ar, -er, -ir</vt:lpstr>
      <vt:lpstr>Verbos irregulares em –ir</vt:lpstr>
      <vt:lpstr>Presentazione standard di PowerPoint</vt:lpstr>
      <vt:lpstr>Tradições de natal- música</vt:lpstr>
      <vt:lpstr>Presentazione standard di PowerPoint</vt:lpstr>
      <vt:lpstr>Tradições de natal - madeirenses</vt:lpstr>
      <vt:lpstr>Tradições de natal - Curiosidades POP! </vt:lpstr>
      <vt:lpstr>A família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Família Portuguesa</vt:lpstr>
      <vt:lpstr>Expressão idiomática - acordo ortográfico</vt:lpstr>
      <vt:lpstr>Presentazione standard di PowerPoint</vt:lpstr>
      <vt:lpstr>Presentazione standard di PowerPoint</vt:lpstr>
      <vt:lpstr>A minha família</vt:lpstr>
      <vt:lpstr>Presentazione standard di PowerPoint</vt:lpstr>
      <vt:lpstr>Ditado</vt:lpstr>
      <vt:lpstr>Presentazione standard di PowerPoint</vt:lpstr>
      <vt:lpstr>Presentazione standard di PowerPoint</vt:lpstr>
      <vt:lpstr>Ideias para oferecer no natal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18</cp:revision>
  <dcterms:created xsi:type="dcterms:W3CDTF">2021-12-06T20:44:41Z</dcterms:created>
  <dcterms:modified xsi:type="dcterms:W3CDTF">2021-12-20T13:04:03Z</dcterms:modified>
</cp:coreProperties>
</file>