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8" r:id="rId3"/>
    <p:sldId id="259" r:id="rId4"/>
    <p:sldId id="262" r:id="rId5"/>
    <p:sldId id="260" r:id="rId6"/>
    <p:sldId id="257" r:id="rId7"/>
    <p:sldId id="268" r:id="rId8"/>
    <p:sldId id="269" r:id="rId9"/>
    <p:sldId id="264" r:id="rId10"/>
    <p:sldId id="265" r:id="rId11"/>
    <p:sldId id="266" r:id="rId12"/>
    <p:sldId id="270" r:id="rId13"/>
    <p:sldId id="272" r:id="rId14"/>
    <p:sldId id="275" r:id="rId15"/>
    <p:sldId id="273" r:id="rId16"/>
    <p:sldId id="274" r:id="rId17"/>
    <p:sldId id="271" r:id="rId18"/>
    <p:sldId id="276" r:id="rId19"/>
    <p:sldId id="277" r:id="rId20"/>
    <p:sldId id="278" r:id="rId21"/>
    <p:sldId id="279" r:id="rId22"/>
    <p:sldId id="280" r:id="rId2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2910" autoAdjust="0"/>
  </p:normalViewPr>
  <p:slideViewPr>
    <p:cSldViewPr>
      <p:cViewPr varScale="1">
        <p:scale>
          <a:sx n="104" d="100"/>
          <a:sy n="104" d="100"/>
        </p:scale>
        <p:origin x="178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AB3AB0-6EB3-4ADE-8DD8-C9D56990967B}" type="doc">
      <dgm:prSet loTypeId="urn:microsoft.com/office/officeart/2005/8/layout/vList5" loCatId="list" qsTypeId="urn:microsoft.com/office/officeart/2005/8/quickstyle/simple1" qsCatId="simple" csTypeId="urn:microsoft.com/office/officeart/2005/8/colors/accent4_2" csCatId="accent4" phldr="1"/>
      <dgm:spPr/>
      <dgm:t>
        <a:bodyPr/>
        <a:lstStyle/>
        <a:p>
          <a:endParaRPr lang="it-IT"/>
        </a:p>
      </dgm:t>
    </dgm:pt>
    <dgm:pt modelId="{1C82CBC3-513D-4753-8B38-FE56BE7CFEFD}">
      <dgm:prSet phldrT="[Testo]"/>
      <dgm:spPr/>
      <dgm:t>
        <a:bodyPr/>
        <a:lstStyle/>
        <a:p>
          <a:r>
            <a:rPr lang="it-IT" i="1" dirty="0" err="1">
              <a:solidFill>
                <a:schemeClr val="tx1"/>
              </a:solidFill>
            </a:rPr>
            <a:t>Standardizzabilità</a:t>
          </a:r>
          <a:r>
            <a:rPr lang="it-IT" i="1" dirty="0">
              <a:solidFill>
                <a:schemeClr val="tx1"/>
              </a:solidFill>
            </a:rPr>
            <a:t> limitata</a:t>
          </a:r>
          <a:endParaRPr lang="it-IT" dirty="0">
            <a:solidFill>
              <a:schemeClr val="tx1"/>
            </a:solidFill>
          </a:endParaRPr>
        </a:p>
      </dgm:t>
    </dgm:pt>
    <dgm:pt modelId="{D624AA1D-A206-4C2D-8DD1-63A58AB79B90}" type="parTrans" cxnId="{D99E872D-B73C-405A-94C8-D4F85559C3C7}">
      <dgm:prSet/>
      <dgm:spPr/>
      <dgm:t>
        <a:bodyPr/>
        <a:lstStyle/>
        <a:p>
          <a:endParaRPr lang="it-IT">
            <a:solidFill>
              <a:schemeClr val="tx1"/>
            </a:solidFill>
          </a:endParaRPr>
        </a:p>
      </dgm:t>
    </dgm:pt>
    <dgm:pt modelId="{F6D582AD-BBC6-4C77-BF0B-6C492E34FCAD}" type="sibTrans" cxnId="{D99E872D-B73C-405A-94C8-D4F85559C3C7}">
      <dgm:prSet/>
      <dgm:spPr/>
      <dgm:t>
        <a:bodyPr/>
        <a:lstStyle/>
        <a:p>
          <a:endParaRPr lang="it-IT">
            <a:solidFill>
              <a:schemeClr val="tx1"/>
            </a:solidFill>
          </a:endParaRPr>
        </a:p>
      </dgm:t>
    </dgm:pt>
    <dgm:pt modelId="{B467C3CC-836B-4F0E-8584-61D7B3636AB5}">
      <dgm:prSet phldrT="[Testo]"/>
      <dgm:spPr/>
      <dgm:t>
        <a:bodyPr/>
        <a:lstStyle/>
        <a:p>
          <a:r>
            <a:rPr lang="it-IT" i="1" dirty="0">
              <a:solidFill>
                <a:schemeClr val="tx1"/>
              </a:solidFill>
            </a:rPr>
            <a:t>il servizio alla persona consiste in prestazioni ed esperienze, </a:t>
          </a:r>
          <a:r>
            <a:rPr lang="it-IT" dirty="0">
              <a:solidFill>
                <a:schemeClr val="tx1"/>
              </a:solidFill>
            </a:rPr>
            <a:t>per cui raramente si possono stabilire specifiche di produzione per ottenere una qualità uniforme</a:t>
          </a:r>
        </a:p>
      </dgm:t>
    </dgm:pt>
    <dgm:pt modelId="{C7B2350A-C555-4722-95CD-D26ECC248123}" type="parTrans" cxnId="{84FCFBEB-B90B-4503-A0A8-F1EB4C02B650}">
      <dgm:prSet/>
      <dgm:spPr/>
      <dgm:t>
        <a:bodyPr/>
        <a:lstStyle/>
        <a:p>
          <a:endParaRPr lang="it-IT">
            <a:solidFill>
              <a:schemeClr val="tx1"/>
            </a:solidFill>
          </a:endParaRPr>
        </a:p>
      </dgm:t>
    </dgm:pt>
    <dgm:pt modelId="{CEF27404-7E92-4557-B459-EFEE14346109}" type="sibTrans" cxnId="{84FCFBEB-B90B-4503-A0A8-F1EB4C02B650}">
      <dgm:prSet/>
      <dgm:spPr/>
      <dgm:t>
        <a:bodyPr/>
        <a:lstStyle/>
        <a:p>
          <a:endParaRPr lang="it-IT">
            <a:solidFill>
              <a:schemeClr val="tx1"/>
            </a:solidFill>
          </a:endParaRPr>
        </a:p>
      </dgm:t>
    </dgm:pt>
    <dgm:pt modelId="{FCA8A3A6-10BD-40F7-B39F-D26E178093FC}">
      <dgm:prSet phldrT="[Testo]"/>
      <dgm:spPr/>
      <dgm:t>
        <a:bodyPr/>
        <a:lstStyle/>
        <a:p>
          <a:r>
            <a:rPr lang="it-IT" i="1" dirty="0">
              <a:solidFill>
                <a:schemeClr val="tx1"/>
              </a:solidFill>
            </a:rPr>
            <a:t>Contestualità </a:t>
          </a:r>
          <a:endParaRPr lang="it-IT" dirty="0">
            <a:solidFill>
              <a:schemeClr val="tx1"/>
            </a:solidFill>
          </a:endParaRPr>
        </a:p>
      </dgm:t>
    </dgm:pt>
    <dgm:pt modelId="{DBC85498-1D31-480E-8C18-1CF612F7F68E}" type="parTrans" cxnId="{B3E9696D-711B-42D6-8EEA-6BEA2EA76F89}">
      <dgm:prSet/>
      <dgm:spPr/>
      <dgm:t>
        <a:bodyPr/>
        <a:lstStyle/>
        <a:p>
          <a:endParaRPr lang="it-IT">
            <a:solidFill>
              <a:schemeClr val="tx1"/>
            </a:solidFill>
          </a:endParaRPr>
        </a:p>
      </dgm:t>
    </dgm:pt>
    <dgm:pt modelId="{EB600592-9798-4AAA-9F3C-5C37A2F369DE}" type="sibTrans" cxnId="{B3E9696D-711B-42D6-8EEA-6BEA2EA76F89}">
      <dgm:prSet/>
      <dgm:spPr/>
      <dgm:t>
        <a:bodyPr/>
        <a:lstStyle/>
        <a:p>
          <a:endParaRPr lang="it-IT">
            <a:solidFill>
              <a:schemeClr val="tx1"/>
            </a:solidFill>
          </a:endParaRPr>
        </a:p>
      </dgm:t>
    </dgm:pt>
    <dgm:pt modelId="{D4F57124-5B1D-40AA-BE3C-0429819CFCC1}">
      <dgm:prSet phldrT="[Testo]"/>
      <dgm:spPr/>
      <dgm:t>
        <a:bodyPr/>
        <a:lstStyle/>
        <a:p>
          <a:pPr marL="173038" marR="0" indent="-173038" defTabSz="914400" eaLnBrk="1" fontAlgn="auto" latinLnBrk="0" hangingPunct="1">
            <a:lnSpc>
              <a:spcPct val="100000"/>
            </a:lnSpc>
            <a:spcBef>
              <a:spcPts val="0"/>
            </a:spcBef>
            <a:spcAft>
              <a:spcPts val="0"/>
            </a:spcAft>
            <a:buClrTx/>
            <a:buSzTx/>
            <a:buFontTx/>
            <a:buNone/>
            <a:tabLst/>
            <a:defRPr/>
          </a:pPr>
          <a:r>
            <a:rPr lang="it-IT" i="1" dirty="0">
              <a:solidFill>
                <a:schemeClr val="tx1"/>
              </a:solidFill>
            </a:rPr>
            <a:t>l’attività di produzione del servizio e quella di consumo da parte del cliente </a:t>
          </a:r>
          <a:r>
            <a:rPr lang="it-IT" dirty="0">
              <a:solidFill>
                <a:schemeClr val="tx1"/>
              </a:solidFill>
            </a:rPr>
            <a:t>sono simultanee, quindi la valutazione della qualità andrebbe fatta subito</a:t>
          </a:r>
        </a:p>
      </dgm:t>
    </dgm:pt>
    <dgm:pt modelId="{9FB472BA-0C75-4942-835D-E4D4856D3790}" type="parTrans" cxnId="{4C9F1517-E2D8-43D7-9B66-66B70B90186E}">
      <dgm:prSet/>
      <dgm:spPr/>
      <dgm:t>
        <a:bodyPr/>
        <a:lstStyle/>
        <a:p>
          <a:endParaRPr lang="it-IT">
            <a:solidFill>
              <a:schemeClr val="tx1"/>
            </a:solidFill>
          </a:endParaRPr>
        </a:p>
      </dgm:t>
    </dgm:pt>
    <dgm:pt modelId="{40254B8F-4FD9-4DE2-9F16-C6D64E3A6374}" type="sibTrans" cxnId="{4C9F1517-E2D8-43D7-9B66-66B70B90186E}">
      <dgm:prSet/>
      <dgm:spPr/>
      <dgm:t>
        <a:bodyPr/>
        <a:lstStyle/>
        <a:p>
          <a:endParaRPr lang="it-IT">
            <a:solidFill>
              <a:schemeClr val="tx1"/>
            </a:solidFill>
          </a:endParaRPr>
        </a:p>
      </dgm:t>
    </dgm:pt>
    <dgm:pt modelId="{E52E4C71-BF17-446B-84D4-403A8AE06A88}">
      <dgm:prSet phldrT="[Testo]"/>
      <dgm:spPr/>
      <dgm:t>
        <a:bodyPr/>
        <a:lstStyle/>
        <a:p>
          <a:r>
            <a:rPr lang="it-IT" i="1" dirty="0">
              <a:solidFill>
                <a:schemeClr val="tx1"/>
              </a:solidFill>
            </a:rPr>
            <a:t>Eterogeneità: la presenza del fattore umano </a:t>
          </a:r>
          <a:endParaRPr lang="it-IT" dirty="0">
            <a:solidFill>
              <a:schemeClr val="tx1"/>
            </a:solidFill>
          </a:endParaRPr>
        </a:p>
      </dgm:t>
    </dgm:pt>
    <dgm:pt modelId="{BD6F562E-0068-435B-A5F3-FCDF87365C9E}" type="parTrans" cxnId="{C1E11A46-64CB-435F-9178-8FE247DF653D}">
      <dgm:prSet/>
      <dgm:spPr/>
      <dgm:t>
        <a:bodyPr/>
        <a:lstStyle/>
        <a:p>
          <a:endParaRPr lang="it-IT">
            <a:solidFill>
              <a:schemeClr val="tx1"/>
            </a:solidFill>
          </a:endParaRPr>
        </a:p>
      </dgm:t>
    </dgm:pt>
    <dgm:pt modelId="{7931295C-0B6E-4B91-A323-BE638014D547}" type="sibTrans" cxnId="{C1E11A46-64CB-435F-9178-8FE247DF653D}">
      <dgm:prSet/>
      <dgm:spPr/>
      <dgm:t>
        <a:bodyPr/>
        <a:lstStyle/>
        <a:p>
          <a:endParaRPr lang="it-IT">
            <a:solidFill>
              <a:schemeClr val="tx1"/>
            </a:solidFill>
          </a:endParaRPr>
        </a:p>
      </dgm:t>
    </dgm:pt>
    <dgm:pt modelId="{142DE575-FF1B-46E2-AB9F-8A7AC3E7018C}">
      <dgm:prSet phldrT="[Testo]"/>
      <dgm:spPr/>
      <dgm:t>
        <a:bodyPr/>
        <a:lstStyle/>
        <a:p>
          <a:r>
            <a:rPr lang="it-IT" i="1" dirty="0">
              <a:solidFill>
                <a:schemeClr val="tx1"/>
              </a:solidFill>
            </a:rPr>
            <a:t>rende il servizio fortemente </a:t>
          </a:r>
          <a:r>
            <a:rPr lang="it-IT" dirty="0">
              <a:solidFill>
                <a:schemeClr val="tx1"/>
              </a:solidFill>
            </a:rPr>
            <a:t>influenzabile dalle condizioni e dal contesto nel quale di volta in volta viene erogato</a:t>
          </a:r>
        </a:p>
      </dgm:t>
    </dgm:pt>
    <dgm:pt modelId="{C611EF25-928C-45BE-818C-D6A47D517940}" type="parTrans" cxnId="{A9424132-FA63-41C6-8D2B-6D8EA1AC21A1}">
      <dgm:prSet/>
      <dgm:spPr/>
      <dgm:t>
        <a:bodyPr/>
        <a:lstStyle/>
        <a:p>
          <a:endParaRPr lang="it-IT">
            <a:solidFill>
              <a:schemeClr val="tx1"/>
            </a:solidFill>
          </a:endParaRPr>
        </a:p>
      </dgm:t>
    </dgm:pt>
    <dgm:pt modelId="{A1A4A8E8-6010-4037-B7AA-C04D5A8461A4}" type="sibTrans" cxnId="{A9424132-FA63-41C6-8D2B-6D8EA1AC21A1}">
      <dgm:prSet/>
      <dgm:spPr/>
      <dgm:t>
        <a:bodyPr/>
        <a:lstStyle/>
        <a:p>
          <a:endParaRPr lang="it-IT">
            <a:solidFill>
              <a:schemeClr val="tx1"/>
            </a:solidFill>
          </a:endParaRPr>
        </a:p>
      </dgm:t>
    </dgm:pt>
    <dgm:pt modelId="{6BEE0021-A242-4DF3-BB3F-3A1DE5836929}" type="pres">
      <dgm:prSet presAssocID="{0EAB3AB0-6EB3-4ADE-8DD8-C9D56990967B}" presName="Name0" presStyleCnt="0">
        <dgm:presLayoutVars>
          <dgm:dir/>
          <dgm:animLvl val="lvl"/>
          <dgm:resizeHandles val="exact"/>
        </dgm:presLayoutVars>
      </dgm:prSet>
      <dgm:spPr/>
    </dgm:pt>
    <dgm:pt modelId="{972F8875-E72B-4A6B-A35E-E85653EE3D89}" type="pres">
      <dgm:prSet presAssocID="{1C82CBC3-513D-4753-8B38-FE56BE7CFEFD}" presName="linNode" presStyleCnt="0"/>
      <dgm:spPr/>
    </dgm:pt>
    <dgm:pt modelId="{15214722-E3D0-472E-832D-EED3DD8EEB27}" type="pres">
      <dgm:prSet presAssocID="{1C82CBC3-513D-4753-8B38-FE56BE7CFEFD}" presName="parentText" presStyleLbl="node1" presStyleIdx="0" presStyleCnt="3">
        <dgm:presLayoutVars>
          <dgm:chMax val="1"/>
          <dgm:bulletEnabled val="1"/>
        </dgm:presLayoutVars>
      </dgm:prSet>
      <dgm:spPr/>
    </dgm:pt>
    <dgm:pt modelId="{437D9634-43E2-488C-AAF0-258E285088E9}" type="pres">
      <dgm:prSet presAssocID="{1C82CBC3-513D-4753-8B38-FE56BE7CFEFD}" presName="descendantText" presStyleLbl="alignAccFollowNode1" presStyleIdx="0" presStyleCnt="3">
        <dgm:presLayoutVars>
          <dgm:bulletEnabled val="1"/>
        </dgm:presLayoutVars>
      </dgm:prSet>
      <dgm:spPr/>
    </dgm:pt>
    <dgm:pt modelId="{E0AB459D-1A20-40E7-8DFC-E263D18697FA}" type="pres">
      <dgm:prSet presAssocID="{F6D582AD-BBC6-4C77-BF0B-6C492E34FCAD}" presName="sp" presStyleCnt="0"/>
      <dgm:spPr/>
    </dgm:pt>
    <dgm:pt modelId="{78BE0AF6-AC2A-45B7-8A23-77B707356FAB}" type="pres">
      <dgm:prSet presAssocID="{FCA8A3A6-10BD-40F7-B39F-D26E178093FC}" presName="linNode" presStyleCnt="0"/>
      <dgm:spPr/>
    </dgm:pt>
    <dgm:pt modelId="{D3479FC3-8466-4B73-9320-1482D29005CB}" type="pres">
      <dgm:prSet presAssocID="{FCA8A3A6-10BD-40F7-B39F-D26E178093FC}" presName="parentText" presStyleLbl="node1" presStyleIdx="1" presStyleCnt="3">
        <dgm:presLayoutVars>
          <dgm:chMax val="1"/>
          <dgm:bulletEnabled val="1"/>
        </dgm:presLayoutVars>
      </dgm:prSet>
      <dgm:spPr/>
    </dgm:pt>
    <dgm:pt modelId="{EAE16736-A102-40BB-BDEF-503B0FA2190F}" type="pres">
      <dgm:prSet presAssocID="{FCA8A3A6-10BD-40F7-B39F-D26E178093FC}" presName="descendantText" presStyleLbl="alignAccFollowNode1" presStyleIdx="1" presStyleCnt="3">
        <dgm:presLayoutVars>
          <dgm:bulletEnabled val="1"/>
        </dgm:presLayoutVars>
      </dgm:prSet>
      <dgm:spPr/>
    </dgm:pt>
    <dgm:pt modelId="{0B171EBE-88D2-4D42-A9E5-FC939B8EA72A}" type="pres">
      <dgm:prSet presAssocID="{EB600592-9798-4AAA-9F3C-5C37A2F369DE}" presName="sp" presStyleCnt="0"/>
      <dgm:spPr/>
    </dgm:pt>
    <dgm:pt modelId="{139FF06F-0CAF-45A3-845E-7145F4B6A73E}" type="pres">
      <dgm:prSet presAssocID="{E52E4C71-BF17-446B-84D4-403A8AE06A88}" presName="linNode" presStyleCnt="0"/>
      <dgm:spPr/>
    </dgm:pt>
    <dgm:pt modelId="{097D10F5-98DD-409B-8E03-5CF6A258BFCF}" type="pres">
      <dgm:prSet presAssocID="{E52E4C71-BF17-446B-84D4-403A8AE06A88}" presName="parentText" presStyleLbl="node1" presStyleIdx="2" presStyleCnt="3">
        <dgm:presLayoutVars>
          <dgm:chMax val="1"/>
          <dgm:bulletEnabled val="1"/>
        </dgm:presLayoutVars>
      </dgm:prSet>
      <dgm:spPr/>
    </dgm:pt>
    <dgm:pt modelId="{0809EC43-AFE3-4963-93A0-3021106DB7B8}" type="pres">
      <dgm:prSet presAssocID="{E52E4C71-BF17-446B-84D4-403A8AE06A88}" presName="descendantText" presStyleLbl="alignAccFollowNode1" presStyleIdx="2" presStyleCnt="3" custLinFactNeighborY="-1986">
        <dgm:presLayoutVars>
          <dgm:bulletEnabled val="1"/>
        </dgm:presLayoutVars>
      </dgm:prSet>
      <dgm:spPr/>
    </dgm:pt>
  </dgm:ptLst>
  <dgm:cxnLst>
    <dgm:cxn modelId="{9789A70C-A475-4D23-B3FE-90DB383E37D1}" type="presOf" srcId="{1C82CBC3-513D-4753-8B38-FE56BE7CFEFD}" destId="{15214722-E3D0-472E-832D-EED3DD8EEB27}" srcOrd="0" destOrd="0" presId="urn:microsoft.com/office/officeart/2005/8/layout/vList5"/>
    <dgm:cxn modelId="{4C9F1517-E2D8-43D7-9B66-66B70B90186E}" srcId="{FCA8A3A6-10BD-40F7-B39F-D26E178093FC}" destId="{D4F57124-5B1D-40AA-BE3C-0429819CFCC1}" srcOrd="0" destOrd="0" parTransId="{9FB472BA-0C75-4942-835D-E4D4856D3790}" sibTransId="{40254B8F-4FD9-4DE2-9F16-C6D64E3A6374}"/>
    <dgm:cxn modelId="{3BF2E11B-0021-4A67-9B08-F22F2A7FC5C0}" type="presOf" srcId="{0EAB3AB0-6EB3-4ADE-8DD8-C9D56990967B}" destId="{6BEE0021-A242-4DF3-BB3F-3A1DE5836929}" srcOrd="0" destOrd="0" presId="urn:microsoft.com/office/officeart/2005/8/layout/vList5"/>
    <dgm:cxn modelId="{D99E872D-B73C-405A-94C8-D4F85559C3C7}" srcId="{0EAB3AB0-6EB3-4ADE-8DD8-C9D56990967B}" destId="{1C82CBC3-513D-4753-8B38-FE56BE7CFEFD}" srcOrd="0" destOrd="0" parTransId="{D624AA1D-A206-4C2D-8DD1-63A58AB79B90}" sibTransId="{F6D582AD-BBC6-4C77-BF0B-6C492E34FCAD}"/>
    <dgm:cxn modelId="{A9424132-FA63-41C6-8D2B-6D8EA1AC21A1}" srcId="{E52E4C71-BF17-446B-84D4-403A8AE06A88}" destId="{142DE575-FF1B-46E2-AB9F-8A7AC3E7018C}" srcOrd="0" destOrd="0" parTransId="{C611EF25-928C-45BE-818C-D6A47D517940}" sibTransId="{A1A4A8E8-6010-4037-B7AA-C04D5A8461A4}"/>
    <dgm:cxn modelId="{C1E11A46-64CB-435F-9178-8FE247DF653D}" srcId="{0EAB3AB0-6EB3-4ADE-8DD8-C9D56990967B}" destId="{E52E4C71-BF17-446B-84D4-403A8AE06A88}" srcOrd="2" destOrd="0" parTransId="{BD6F562E-0068-435B-A5F3-FCDF87365C9E}" sibTransId="{7931295C-0B6E-4B91-A323-BE638014D547}"/>
    <dgm:cxn modelId="{0A1EE75A-FA7B-4758-992E-D3B236C8B9DF}" type="presOf" srcId="{D4F57124-5B1D-40AA-BE3C-0429819CFCC1}" destId="{EAE16736-A102-40BB-BDEF-503B0FA2190F}" srcOrd="0" destOrd="0" presId="urn:microsoft.com/office/officeart/2005/8/layout/vList5"/>
    <dgm:cxn modelId="{B3E9696D-711B-42D6-8EEA-6BEA2EA76F89}" srcId="{0EAB3AB0-6EB3-4ADE-8DD8-C9D56990967B}" destId="{FCA8A3A6-10BD-40F7-B39F-D26E178093FC}" srcOrd="1" destOrd="0" parTransId="{DBC85498-1D31-480E-8C18-1CF612F7F68E}" sibTransId="{EB600592-9798-4AAA-9F3C-5C37A2F369DE}"/>
    <dgm:cxn modelId="{372B0A73-8784-4D7B-8B1D-5A001ADEE274}" type="presOf" srcId="{E52E4C71-BF17-446B-84D4-403A8AE06A88}" destId="{097D10F5-98DD-409B-8E03-5CF6A258BFCF}" srcOrd="0" destOrd="0" presId="urn:microsoft.com/office/officeart/2005/8/layout/vList5"/>
    <dgm:cxn modelId="{1236A685-D144-46C9-BAB1-D86D7231DA35}" type="presOf" srcId="{142DE575-FF1B-46E2-AB9F-8A7AC3E7018C}" destId="{0809EC43-AFE3-4963-93A0-3021106DB7B8}" srcOrd="0" destOrd="0" presId="urn:microsoft.com/office/officeart/2005/8/layout/vList5"/>
    <dgm:cxn modelId="{F243F39D-68C5-433E-8567-A12F7CD4F7FA}" type="presOf" srcId="{B467C3CC-836B-4F0E-8584-61D7B3636AB5}" destId="{437D9634-43E2-488C-AAF0-258E285088E9}" srcOrd="0" destOrd="0" presId="urn:microsoft.com/office/officeart/2005/8/layout/vList5"/>
    <dgm:cxn modelId="{4C5690DB-C6E1-42D5-A9F7-9976763F64FE}" type="presOf" srcId="{FCA8A3A6-10BD-40F7-B39F-D26E178093FC}" destId="{D3479FC3-8466-4B73-9320-1482D29005CB}" srcOrd="0" destOrd="0" presId="urn:microsoft.com/office/officeart/2005/8/layout/vList5"/>
    <dgm:cxn modelId="{84FCFBEB-B90B-4503-A0A8-F1EB4C02B650}" srcId="{1C82CBC3-513D-4753-8B38-FE56BE7CFEFD}" destId="{B467C3CC-836B-4F0E-8584-61D7B3636AB5}" srcOrd="0" destOrd="0" parTransId="{C7B2350A-C555-4722-95CD-D26ECC248123}" sibTransId="{CEF27404-7E92-4557-B459-EFEE14346109}"/>
    <dgm:cxn modelId="{8F4AF775-2440-447F-94FD-936BB2EB14AD}" type="presParOf" srcId="{6BEE0021-A242-4DF3-BB3F-3A1DE5836929}" destId="{972F8875-E72B-4A6B-A35E-E85653EE3D89}" srcOrd="0" destOrd="0" presId="urn:microsoft.com/office/officeart/2005/8/layout/vList5"/>
    <dgm:cxn modelId="{47D0F4AD-A824-401A-ACB5-7573BC3E4316}" type="presParOf" srcId="{972F8875-E72B-4A6B-A35E-E85653EE3D89}" destId="{15214722-E3D0-472E-832D-EED3DD8EEB27}" srcOrd="0" destOrd="0" presId="urn:microsoft.com/office/officeart/2005/8/layout/vList5"/>
    <dgm:cxn modelId="{AC0AA05C-44D9-4BCF-B5BC-432CAC546F4C}" type="presParOf" srcId="{972F8875-E72B-4A6B-A35E-E85653EE3D89}" destId="{437D9634-43E2-488C-AAF0-258E285088E9}" srcOrd="1" destOrd="0" presId="urn:microsoft.com/office/officeart/2005/8/layout/vList5"/>
    <dgm:cxn modelId="{DFD5ADC4-5E87-4D61-9814-997933F2A6FF}" type="presParOf" srcId="{6BEE0021-A242-4DF3-BB3F-3A1DE5836929}" destId="{E0AB459D-1A20-40E7-8DFC-E263D18697FA}" srcOrd="1" destOrd="0" presId="urn:microsoft.com/office/officeart/2005/8/layout/vList5"/>
    <dgm:cxn modelId="{529D914F-5021-4157-B86F-D96DB832EA22}" type="presParOf" srcId="{6BEE0021-A242-4DF3-BB3F-3A1DE5836929}" destId="{78BE0AF6-AC2A-45B7-8A23-77B707356FAB}" srcOrd="2" destOrd="0" presId="urn:microsoft.com/office/officeart/2005/8/layout/vList5"/>
    <dgm:cxn modelId="{CDB47023-E667-411B-A9D6-93FBECC8EE84}" type="presParOf" srcId="{78BE0AF6-AC2A-45B7-8A23-77B707356FAB}" destId="{D3479FC3-8466-4B73-9320-1482D29005CB}" srcOrd="0" destOrd="0" presId="urn:microsoft.com/office/officeart/2005/8/layout/vList5"/>
    <dgm:cxn modelId="{7C730678-DE77-4281-8980-47A1F6CB4939}" type="presParOf" srcId="{78BE0AF6-AC2A-45B7-8A23-77B707356FAB}" destId="{EAE16736-A102-40BB-BDEF-503B0FA2190F}" srcOrd="1" destOrd="0" presId="urn:microsoft.com/office/officeart/2005/8/layout/vList5"/>
    <dgm:cxn modelId="{7198B622-D72F-4ED8-BE8E-F6B1B8F593E6}" type="presParOf" srcId="{6BEE0021-A242-4DF3-BB3F-3A1DE5836929}" destId="{0B171EBE-88D2-4D42-A9E5-FC939B8EA72A}" srcOrd="3" destOrd="0" presId="urn:microsoft.com/office/officeart/2005/8/layout/vList5"/>
    <dgm:cxn modelId="{8D039C72-860B-426B-934B-A18FE0A23D13}" type="presParOf" srcId="{6BEE0021-A242-4DF3-BB3F-3A1DE5836929}" destId="{139FF06F-0CAF-45A3-845E-7145F4B6A73E}" srcOrd="4" destOrd="0" presId="urn:microsoft.com/office/officeart/2005/8/layout/vList5"/>
    <dgm:cxn modelId="{3009AC7B-0EC6-48D2-9B28-0C728581F955}" type="presParOf" srcId="{139FF06F-0CAF-45A3-845E-7145F4B6A73E}" destId="{097D10F5-98DD-409B-8E03-5CF6A258BFCF}" srcOrd="0" destOrd="0" presId="urn:microsoft.com/office/officeart/2005/8/layout/vList5"/>
    <dgm:cxn modelId="{C10A1A00-C83E-44A3-AD16-BD03FE33C24E}" type="presParOf" srcId="{139FF06F-0CAF-45A3-845E-7145F4B6A73E}" destId="{0809EC43-AFE3-4963-93A0-3021106DB7B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ACE8C7-2E66-4A18-817C-741FC896A105}" type="doc">
      <dgm:prSet loTypeId="urn:microsoft.com/office/officeart/2005/8/layout/vProcess5" loCatId="process" qsTypeId="urn:microsoft.com/office/officeart/2005/8/quickstyle/3d1" qsCatId="3D" csTypeId="urn:microsoft.com/office/officeart/2005/8/colors/accent3_5" csCatId="accent3" phldr="1"/>
      <dgm:spPr/>
      <dgm:t>
        <a:bodyPr/>
        <a:lstStyle/>
        <a:p>
          <a:endParaRPr lang="it-IT"/>
        </a:p>
      </dgm:t>
    </dgm:pt>
    <dgm:pt modelId="{F08E810A-654C-4DD3-AA59-ED50A94A5EE1}">
      <dgm:prSet phldrT="[Testo]" custT="1"/>
      <dgm:spPr/>
      <dgm:t>
        <a:bodyPr rIns="0"/>
        <a:lstStyle/>
        <a:p>
          <a:r>
            <a:rPr lang="it-IT" sz="3200" dirty="0">
              <a:solidFill>
                <a:schemeClr val="tx1"/>
              </a:solidFill>
            </a:rPr>
            <a:t>Concetto</a:t>
          </a:r>
          <a:r>
            <a:rPr lang="it-IT" sz="2400" dirty="0">
              <a:solidFill>
                <a:schemeClr val="tx1"/>
              </a:solidFill>
            </a:rPr>
            <a:t> </a:t>
          </a:r>
          <a:r>
            <a:rPr lang="it-IT" sz="2000" dirty="0">
              <a:solidFill>
                <a:schemeClr val="tx1"/>
              </a:solidFill>
            </a:rPr>
            <a:t>(</a:t>
          </a:r>
          <a:r>
            <a:rPr lang="it-IT" sz="2000" dirty="0" err="1">
              <a:solidFill>
                <a:schemeClr val="tx1"/>
              </a:solidFill>
            </a:rPr>
            <a:t>es</a:t>
          </a:r>
          <a:r>
            <a:rPr lang="it-IT" sz="2000" dirty="0">
              <a:solidFill>
                <a:schemeClr val="tx1"/>
              </a:solidFill>
            </a:rPr>
            <a:t>: qualità del servizio)</a:t>
          </a:r>
          <a:endParaRPr lang="it-IT" sz="2400" dirty="0">
            <a:solidFill>
              <a:schemeClr val="tx1"/>
            </a:solidFill>
          </a:endParaRPr>
        </a:p>
      </dgm:t>
    </dgm:pt>
    <dgm:pt modelId="{32E84ECB-8E74-480A-9DDF-9E955A614A22}" type="parTrans" cxnId="{60CDCF34-477A-402E-86B6-277ACE2A704C}">
      <dgm:prSet/>
      <dgm:spPr/>
      <dgm:t>
        <a:bodyPr/>
        <a:lstStyle/>
        <a:p>
          <a:endParaRPr lang="it-IT">
            <a:solidFill>
              <a:schemeClr val="tx1"/>
            </a:solidFill>
          </a:endParaRPr>
        </a:p>
      </dgm:t>
    </dgm:pt>
    <dgm:pt modelId="{C16E9ED4-EDB1-48D6-98AB-0874F1A1C159}" type="sibTrans" cxnId="{60CDCF34-477A-402E-86B6-277ACE2A704C}">
      <dgm:prSet/>
      <dgm:spPr/>
      <dgm:t>
        <a:bodyPr/>
        <a:lstStyle/>
        <a:p>
          <a:endParaRPr lang="it-IT">
            <a:solidFill>
              <a:schemeClr val="tx1"/>
            </a:solidFill>
          </a:endParaRPr>
        </a:p>
      </dgm:t>
    </dgm:pt>
    <dgm:pt modelId="{B1510B52-3D79-426C-A852-797404509210}">
      <dgm:prSet phldrT="[Testo]" custT="1"/>
      <dgm:spPr/>
      <dgm:t>
        <a:bodyPr/>
        <a:lstStyle/>
        <a:p>
          <a:r>
            <a:rPr lang="it-IT" sz="3200" dirty="0">
              <a:solidFill>
                <a:schemeClr val="tx1"/>
              </a:solidFill>
            </a:rPr>
            <a:t>Dimensioni</a:t>
          </a:r>
          <a:r>
            <a:rPr lang="it-IT" sz="1700" dirty="0">
              <a:solidFill>
                <a:schemeClr val="tx1"/>
              </a:solidFill>
            </a:rPr>
            <a:t> </a:t>
          </a:r>
          <a:r>
            <a:rPr lang="it-IT" sz="2000" dirty="0">
              <a:solidFill>
                <a:schemeClr val="tx1"/>
              </a:solidFill>
            </a:rPr>
            <a:t>(</a:t>
          </a:r>
          <a:r>
            <a:rPr lang="it-IT" sz="2000" dirty="0" err="1">
              <a:solidFill>
                <a:schemeClr val="tx1"/>
              </a:solidFill>
            </a:rPr>
            <a:t>es</a:t>
          </a:r>
          <a:r>
            <a:rPr lang="it-IT" sz="2000" dirty="0">
              <a:solidFill>
                <a:schemeClr val="tx1"/>
              </a:solidFill>
            </a:rPr>
            <a:t>: affidabilità operatori, sicurezza  ambienti,  comfort, adeguatezza orario …)</a:t>
          </a:r>
          <a:endParaRPr lang="it-IT" sz="1700" dirty="0">
            <a:solidFill>
              <a:schemeClr val="tx1"/>
            </a:solidFill>
          </a:endParaRPr>
        </a:p>
      </dgm:t>
    </dgm:pt>
    <dgm:pt modelId="{88B48F4D-86B2-4C1C-AAA4-31525CF02F19}" type="parTrans" cxnId="{36B21AB4-4E3D-4AC4-B153-A19C68B8C08E}">
      <dgm:prSet/>
      <dgm:spPr/>
      <dgm:t>
        <a:bodyPr/>
        <a:lstStyle/>
        <a:p>
          <a:endParaRPr lang="it-IT">
            <a:solidFill>
              <a:schemeClr val="tx1"/>
            </a:solidFill>
          </a:endParaRPr>
        </a:p>
      </dgm:t>
    </dgm:pt>
    <dgm:pt modelId="{93E4335E-A64F-4C48-922C-88965CAAAD1E}" type="sibTrans" cxnId="{36B21AB4-4E3D-4AC4-B153-A19C68B8C08E}">
      <dgm:prSet/>
      <dgm:spPr/>
      <dgm:t>
        <a:bodyPr/>
        <a:lstStyle/>
        <a:p>
          <a:endParaRPr lang="it-IT">
            <a:solidFill>
              <a:schemeClr val="tx1"/>
            </a:solidFill>
          </a:endParaRPr>
        </a:p>
      </dgm:t>
    </dgm:pt>
    <dgm:pt modelId="{1312EAF5-3D68-4AFC-9826-0DB8C5491227}">
      <dgm:prSet phldrT="[Testo]" custT="1"/>
      <dgm:spPr/>
      <dgm:t>
        <a:bodyPr/>
        <a:lstStyle/>
        <a:p>
          <a:r>
            <a:rPr lang="it-IT" sz="3600">
              <a:solidFill>
                <a:schemeClr val="tx1"/>
              </a:solidFill>
            </a:rPr>
            <a:t>Indicatori</a:t>
          </a:r>
          <a:r>
            <a:rPr lang="it-IT" sz="2800">
              <a:solidFill>
                <a:schemeClr val="tx1"/>
              </a:solidFill>
            </a:rPr>
            <a:t> </a:t>
          </a:r>
          <a:r>
            <a:rPr lang="it-IT" sz="2000">
              <a:solidFill>
                <a:schemeClr val="tx1"/>
              </a:solidFill>
            </a:rPr>
            <a:t>(per valutare ciascun fattore)</a:t>
          </a:r>
          <a:endParaRPr lang="it-IT" sz="2800" dirty="0">
            <a:solidFill>
              <a:schemeClr val="tx1"/>
            </a:solidFill>
          </a:endParaRPr>
        </a:p>
      </dgm:t>
    </dgm:pt>
    <dgm:pt modelId="{CDA3A36E-1075-42FD-85FF-05254D8035BA}" type="parTrans" cxnId="{6EDA840E-4D26-4A18-9821-F6B94C42BDC5}">
      <dgm:prSet/>
      <dgm:spPr/>
      <dgm:t>
        <a:bodyPr/>
        <a:lstStyle/>
        <a:p>
          <a:endParaRPr lang="it-IT">
            <a:solidFill>
              <a:schemeClr val="tx1"/>
            </a:solidFill>
          </a:endParaRPr>
        </a:p>
      </dgm:t>
    </dgm:pt>
    <dgm:pt modelId="{62C8065A-E344-4551-8C1B-EC619BA9F5EC}" type="sibTrans" cxnId="{6EDA840E-4D26-4A18-9821-F6B94C42BDC5}">
      <dgm:prSet/>
      <dgm:spPr/>
      <dgm:t>
        <a:bodyPr/>
        <a:lstStyle/>
        <a:p>
          <a:endParaRPr lang="it-IT">
            <a:solidFill>
              <a:schemeClr val="tx1"/>
            </a:solidFill>
          </a:endParaRPr>
        </a:p>
      </dgm:t>
    </dgm:pt>
    <dgm:pt modelId="{6059C62A-242B-44BF-BACE-60B13968C8FB}">
      <dgm:prSet phldrT="[Testo]" custT="1"/>
      <dgm:spPr/>
      <dgm:t>
        <a:bodyPr/>
        <a:lstStyle/>
        <a:p>
          <a:r>
            <a:rPr lang="it-IT" sz="3200" dirty="0">
              <a:solidFill>
                <a:schemeClr val="tx1"/>
              </a:solidFill>
            </a:rPr>
            <a:t>Indice</a:t>
          </a:r>
          <a:r>
            <a:rPr lang="it-IT" sz="2800" dirty="0">
              <a:solidFill>
                <a:schemeClr val="tx1"/>
              </a:solidFill>
            </a:rPr>
            <a:t> </a:t>
          </a:r>
          <a:r>
            <a:rPr lang="it-IT" sz="2000" dirty="0">
              <a:solidFill>
                <a:schemeClr val="tx1"/>
              </a:solidFill>
            </a:rPr>
            <a:t>(sintesi degli indicatori)</a:t>
          </a:r>
          <a:endParaRPr lang="it-IT" sz="2400" dirty="0">
            <a:solidFill>
              <a:schemeClr val="tx1"/>
            </a:solidFill>
          </a:endParaRPr>
        </a:p>
      </dgm:t>
    </dgm:pt>
    <dgm:pt modelId="{BC277BE7-B95C-4515-90E6-F5F93C104CCE}" type="parTrans" cxnId="{8B102DBD-D47D-4B9E-ADED-E7021C8C731C}">
      <dgm:prSet/>
      <dgm:spPr/>
      <dgm:t>
        <a:bodyPr/>
        <a:lstStyle/>
        <a:p>
          <a:endParaRPr lang="it-IT">
            <a:solidFill>
              <a:schemeClr val="tx1"/>
            </a:solidFill>
          </a:endParaRPr>
        </a:p>
      </dgm:t>
    </dgm:pt>
    <dgm:pt modelId="{A3DE0C9D-FB54-4120-9FAD-62992DCD0669}" type="sibTrans" cxnId="{8B102DBD-D47D-4B9E-ADED-E7021C8C731C}">
      <dgm:prSet/>
      <dgm:spPr/>
      <dgm:t>
        <a:bodyPr/>
        <a:lstStyle/>
        <a:p>
          <a:endParaRPr lang="it-IT">
            <a:solidFill>
              <a:schemeClr val="tx1"/>
            </a:solidFill>
          </a:endParaRPr>
        </a:p>
      </dgm:t>
    </dgm:pt>
    <dgm:pt modelId="{41E6EC10-F979-413B-B24C-510CD7B5E77D}" type="pres">
      <dgm:prSet presAssocID="{4FACE8C7-2E66-4A18-817C-741FC896A105}" presName="outerComposite" presStyleCnt="0">
        <dgm:presLayoutVars>
          <dgm:chMax val="5"/>
          <dgm:dir/>
          <dgm:resizeHandles val="exact"/>
        </dgm:presLayoutVars>
      </dgm:prSet>
      <dgm:spPr/>
    </dgm:pt>
    <dgm:pt modelId="{6E32417B-D9A5-4420-94A3-FA86FEBEB62C}" type="pres">
      <dgm:prSet presAssocID="{4FACE8C7-2E66-4A18-817C-741FC896A105}" presName="dummyMaxCanvas" presStyleCnt="0">
        <dgm:presLayoutVars/>
      </dgm:prSet>
      <dgm:spPr/>
    </dgm:pt>
    <dgm:pt modelId="{B9BC76E5-716A-42F1-9EAC-0A565818C216}" type="pres">
      <dgm:prSet presAssocID="{4FACE8C7-2E66-4A18-817C-741FC896A105}" presName="FourNodes_1" presStyleLbl="node1" presStyleIdx="0" presStyleCnt="4">
        <dgm:presLayoutVars>
          <dgm:bulletEnabled val="1"/>
        </dgm:presLayoutVars>
      </dgm:prSet>
      <dgm:spPr/>
    </dgm:pt>
    <dgm:pt modelId="{850B133C-99CC-4D24-A595-C1C7096A151B}" type="pres">
      <dgm:prSet presAssocID="{4FACE8C7-2E66-4A18-817C-741FC896A105}" presName="FourNodes_2" presStyleLbl="node1" presStyleIdx="1" presStyleCnt="4">
        <dgm:presLayoutVars>
          <dgm:bulletEnabled val="1"/>
        </dgm:presLayoutVars>
      </dgm:prSet>
      <dgm:spPr/>
    </dgm:pt>
    <dgm:pt modelId="{CB81939C-4995-4A40-AC19-D37425A47693}" type="pres">
      <dgm:prSet presAssocID="{4FACE8C7-2E66-4A18-817C-741FC896A105}" presName="FourNodes_3" presStyleLbl="node1" presStyleIdx="2" presStyleCnt="4">
        <dgm:presLayoutVars>
          <dgm:bulletEnabled val="1"/>
        </dgm:presLayoutVars>
      </dgm:prSet>
      <dgm:spPr/>
    </dgm:pt>
    <dgm:pt modelId="{5148E5DE-1665-48EF-B946-E2F8ED646E3A}" type="pres">
      <dgm:prSet presAssocID="{4FACE8C7-2E66-4A18-817C-741FC896A105}" presName="FourNodes_4" presStyleLbl="node1" presStyleIdx="3" presStyleCnt="4" custLinFactNeighborY="4183">
        <dgm:presLayoutVars>
          <dgm:bulletEnabled val="1"/>
        </dgm:presLayoutVars>
      </dgm:prSet>
      <dgm:spPr/>
    </dgm:pt>
    <dgm:pt modelId="{88A31EC7-05BC-43E5-8E26-A6D4E213B9A5}" type="pres">
      <dgm:prSet presAssocID="{4FACE8C7-2E66-4A18-817C-741FC896A105}" presName="FourConn_1-2" presStyleLbl="fgAccFollowNode1" presStyleIdx="0" presStyleCnt="3">
        <dgm:presLayoutVars>
          <dgm:bulletEnabled val="1"/>
        </dgm:presLayoutVars>
      </dgm:prSet>
      <dgm:spPr/>
    </dgm:pt>
    <dgm:pt modelId="{D75F010D-BF34-47FD-9422-1DF399F8475A}" type="pres">
      <dgm:prSet presAssocID="{4FACE8C7-2E66-4A18-817C-741FC896A105}" presName="FourConn_2-3" presStyleLbl="fgAccFollowNode1" presStyleIdx="1" presStyleCnt="3">
        <dgm:presLayoutVars>
          <dgm:bulletEnabled val="1"/>
        </dgm:presLayoutVars>
      </dgm:prSet>
      <dgm:spPr/>
    </dgm:pt>
    <dgm:pt modelId="{C7F76F47-BE1B-4965-BB28-033CA4F062B9}" type="pres">
      <dgm:prSet presAssocID="{4FACE8C7-2E66-4A18-817C-741FC896A105}" presName="FourConn_3-4" presStyleLbl="fgAccFollowNode1" presStyleIdx="2" presStyleCnt="3">
        <dgm:presLayoutVars>
          <dgm:bulletEnabled val="1"/>
        </dgm:presLayoutVars>
      </dgm:prSet>
      <dgm:spPr/>
    </dgm:pt>
    <dgm:pt modelId="{A8518ED5-A7E7-4543-8EAE-E64D9A6DA22E}" type="pres">
      <dgm:prSet presAssocID="{4FACE8C7-2E66-4A18-817C-741FC896A105}" presName="FourNodes_1_text" presStyleLbl="node1" presStyleIdx="3" presStyleCnt="4">
        <dgm:presLayoutVars>
          <dgm:bulletEnabled val="1"/>
        </dgm:presLayoutVars>
      </dgm:prSet>
      <dgm:spPr/>
    </dgm:pt>
    <dgm:pt modelId="{4E2BB676-839A-4C81-8627-7CDBED1A066A}" type="pres">
      <dgm:prSet presAssocID="{4FACE8C7-2E66-4A18-817C-741FC896A105}" presName="FourNodes_2_text" presStyleLbl="node1" presStyleIdx="3" presStyleCnt="4">
        <dgm:presLayoutVars>
          <dgm:bulletEnabled val="1"/>
        </dgm:presLayoutVars>
      </dgm:prSet>
      <dgm:spPr/>
    </dgm:pt>
    <dgm:pt modelId="{3AE199EF-CF93-449E-A293-20969AEE2554}" type="pres">
      <dgm:prSet presAssocID="{4FACE8C7-2E66-4A18-817C-741FC896A105}" presName="FourNodes_3_text" presStyleLbl="node1" presStyleIdx="3" presStyleCnt="4">
        <dgm:presLayoutVars>
          <dgm:bulletEnabled val="1"/>
        </dgm:presLayoutVars>
      </dgm:prSet>
      <dgm:spPr/>
    </dgm:pt>
    <dgm:pt modelId="{0B72B93C-1021-45F0-9D26-AA18FAAE0EC4}" type="pres">
      <dgm:prSet presAssocID="{4FACE8C7-2E66-4A18-817C-741FC896A105}" presName="FourNodes_4_text" presStyleLbl="node1" presStyleIdx="3" presStyleCnt="4">
        <dgm:presLayoutVars>
          <dgm:bulletEnabled val="1"/>
        </dgm:presLayoutVars>
      </dgm:prSet>
      <dgm:spPr/>
    </dgm:pt>
  </dgm:ptLst>
  <dgm:cxnLst>
    <dgm:cxn modelId="{6EDA840E-4D26-4A18-9821-F6B94C42BDC5}" srcId="{4FACE8C7-2E66-4A18-817C-741FC896A105}" destId="{1312EAF5-3D68-4AFC-9826-0DB8C5491227}" srcOrd="2" destOrd="0" parTransId="{CDA3A36E-1075-42FD-85FF-05254D8035BA}" sibTransId="{62C8065A-E344-4551-8C1B-EC619BA9F5EC}"/>
    <dgm:cxn modelId="{2BD59E19-381C-4157-9356-A5685C8C44A0}" type="presOf" srcId="{4FACE8C7-2E66-4A18-817C-741FC896A105}" destId="{41E6EC10-F979-413B-B24C-510CD7B5E77D}" srcOrd="0" destOrd="0" presId="urn:microsoft.com/office/officeart/2005/8/layout/vProcess5"/>
    <dgm:cxn modelId="{517D2F2A-A1C2-46C5-9136-E28C8738C468}" type="presOf" srcId="{1312EAF5-3D68-4AFC-9826-0DB8C5491227}" destId="{CB81939C-4995-4A40-AC19-D37425A47693}" srcOrd="0" destOrd="0" presId="urn:microsoft.com/office/officeart/2005/8/layout/vProcess5"/>
    <dgm:cxn modelId="{60CDCF34-477A-402E-86B6-277ACE2A704C}" srcId="{4FACE8C7-2E66-4A18-817C-741FC896A105}" destId="{F08E810A-654C-4DD3-AA59-ED50A94A5EE1}" srcOrd="0" destOrd="0" parTransId="{32E84ECB-8E74-480A-9DDF-9E955A614A22}" sibTransId="{C16E9ED4-EDB1-48D6-98AB-0874F1A1C159}"/>
    <dgm:cxn modelId="{8DA98A43-580B-4806-ACCF-85AF6D7A6EF1}" type="presOf" srcId="{F08E810A-654C-4DD3-AA59-ED50A94A5EE1}" destId="{A8518ED5-A7E7-4543-8EAE-E64D9A6DA22E}" srcOrd="1" destOrd="0" presId="urn:microsoft.com/office/officeart/2005/8/layout/vProcess5"/>
    <dgm:cxn modelId="{BB511A78-5B90-4EC7-83FF-D48A779AE66D}" type="presOf" srcId="{C16E9ED4-EDB1-48D6-98AB-0874F1A1C159}" destId="{88A31EC7-05BC-43E5-8E26-A6D4E213B9A5}" srcOrd="0" destOrd="0" presId="urn:microsoft.com/office/officeart/2005/8/layout/vProcess5"/>
    <dgm:cxn modelId="{C5A19A9C-4218-4861-B4CB-A43477523E2E}" type="presOf" srcId="{B1510B52-3D79-426C-A852-797404509210}" destId="{850B133C-99CC-4D24-A595-C1C7096A151B}" srcOrd="0" destOrd="0" presId="urn:microsoft.com/office/officeart/2005/8/layout/vProcess5"/>
    <dgm:cxn modelId="{53E457A2-B11F-4EA0-AD86-12D5D4E1C6A5}" type="presOf" srcId="{B1510B52-3D79-426C-A852-797404509210}" destId="{4E2BB676-839A-4C81-8627-7CDBED1A066A}" srcOrd="1" destOrd="0" presId="urn:microsoft.com/office/officeart/2005/8/layout/vProcess5"/>
    <dgm:cxn modelId="{817A3BAA-6230-4648-B78A-7C5D4C176459}" type="presOf" srcId="{F08E810A-654C-4DD3-AA59-ED50A94A5EE1}" destId="{B9BC76E5-716A-42F1-9EAC-0A565818C216}" srcOrd="0" destOrd="0" presId="urn:microsoft.com/office/officeart/2005/8/layout/vProcess5"/>
    <dgm:cxn modelId="{E757C0B3-165D-4CF7-8075-F1205CB089FA}" type="presOf" srcId="{1312EAF5-3D68-4AFC-9826-0DB8C5491227}" destId="{3AE199EF-CF93-449E-A293-20969AEE2554}" srcOrd="1" destOrd="0" presId="urn:microsoft.com/office/officeart/2005/8/layout/vProcess5"/>
    <dgm:cxn modelId="{36B21AB4-4E3D-4AC4-B153-A19C68B8C08E}" srcId="{4FACE8C7-2E66-4A18-817C-741FC896A105}" destId="{B1510B52-3D79-426C-A852-797404509210}" srcOrd="1" destOrd="0" parTransId="{88B48F4D-86B2-4C1C-AAA4-31525CF02F19}" sibTransId="{93E4335E-A64F-4C48-922C-88965CAAAD1E}"/>
    <dgm:cxn modelId="{8B102DBD-D47D-4B9E-ADED-E7021C8C731C}" srcId="{4FACE8C7-2E66-4A18-817C-741FC896A105}" destId="{6059C62A-242B-44BF-BACE-60B13968C8FB}" srcOrd="3" destOrd="0" parTransId="{BC277BE7-B95C-4515-90E6-F5F93C104CCE}" sibTransId="{A3DE0C9D-FB54-4120-9FAD-62992DCD0669}"/>
    <dgm:cxn modelId="{E9D2D4D0-1433-4C1A-B239-B2A840CE53A1}" type="presOf" srcId="{6059C62A-242B-44BF-BACE-60B13968C8FB}" destId="{0B72B93C-1021-45F0-9D26-AA18FAAE0EC4}" srcOrd="1" destOrd="0" presId="urn:microsoft.com/office/officeart/2005/8/layout/vProcess5"/>
    <dgm:cxn modelId="{5B128DD1-AA87-4FC1-AFA5-82E0179D0924}" type="presOf" srcId="{62C8065A-E344-4551-8C1B-EC619BA9F5EC}" destId="{C7F76F47-BE1B-4965-BB28-033CA4F062B9}" srcOrd="0" destOrd="0" presId="urn:microsoft.com/office/officeart/2005/8/layout/vProcess5"/>
    <dgm:cxn modelId="{55A078D3-712A-43FE-9795-F6A74C57116A}" type="presOf" srcId="{6059C62A-242B-44BF-BACE-60B13968C8FB}" destId="{5148E5DE-1665-48EF-B946-E2F8ED646E3A}" srcOrd="0" destOrd="0" presId="urn:microsoft.com/office/officeart/2005/8/layout/vProcess5"/>
    <dgm:cxn modelId="{81EE66DF-C5DA-4953-90F3-281DE80D5CF6}" type="presOf" srcId="{93E4335E-A64F-4C48-922C-88965CAAAD1E}" destId="{D75F010D-BF34-47FD-9422-1DF399F8475A}" srcOrd="0" destOrd="0" presId="urn:microsoft.com/office/officeart/2005/8/layout/vProcess5"/>
    <dgm:cxn modelId="{5FFD5D59-A6FE-479F-AF0C-43940FCE631B}" type="presParOf" srcId="{41E6EC10-F979-413B-B24C-510CD7B5E77D}" destId="{6E32417B-D9A5-4420-94A3-FA86FEBEB62C}" srcOrd="0" destOrd="0" presId="urn:microsoft.com/office/officeart/2005/8/layout/vProcess5"/>
    <dgm:cxn modelId="{CE194E32-52E0-490D-8995-02332543BB76}" type="presParOf" srcId="{41E6EC10-F979-413B-B24C-510CD7B5E77D}" destId="{B9BC76E5-716A-42F1-9EAC-0A565818C216}" srcOrd="1" destOrd="0" presId="urn:microsoft.com/office/officeart/2005/8/layout/vProcess5"/>
    <dgm:cxn modelId="{98407A8E-99D0-49B3-B696-5DEC8CEF14CE}" type="presParOf" srcId="{41E6EC10-F979-413B-B24C-510CD7B5E77D}" destId="{850B133C-99CC-4D24-A595-C1C7096A151B}" srcOrd="2" destOrd="0" presId="urn:microsoft.com/office/officeart/2005/8/layout/vProcess5"/>
    <dgm:cxn modelId="{4690D823-3BC6-4576-86B2-F6C59D05CE17}" type="presParOf" srcId="{41E6EC10-F979-413B-B24C-510CD7B5E77D}" destId="{CB81939C-4995-4A40-AC19-D37425A47693}" srcOrd="3" destOrd="0" presId="urn:microsoft.com/office/officeart/2005/8/layout/vProcess5"/>
    <dgm:cxn modelId="{D56BA7AF-9452-4B12-84CE-200A8C5A57C4}" type="presParOf" srcId="{41E6EC10-F979-413B-B24C-510CD7B5E77D}" destId="{5148E5DE-1665-48EF-B946-E2F8ED646E3A}" srcOrd="4" destOrd="0" presId="urn:microsoft.com/office/officeart/2005/8/layout/vProcess5"/>
    <dgm:cxn modelId="{EA5AD3A6-09E2-46E2-AB07-F6AD8BEFD34C}" type="presParOf" srcId="{41E6EC10-F979-413B-B24C-510CD7B5E77D}" destId="{88A31EC7-05BC-43E5-8E26-A6D4E213B9A5}" srcOrd="5" destOrd="0" presId="urn:microsoft.com/office/officeart/2005/8/layout/vProcess5"/>
    <dgm:cxn modelId="{247F2276-C077-4730-8E83-F72F216C58D0}" type="presParOf" srcId="{41E6EC10-F979-413B-B24C-510CD7B5E77D}" destId="{D75F010D-BF34-47FD-9422-1DF399F8475A}" srcOrd="6" destOrd="0" presId="urn:microsoft.com/office/officeart/2005/8/layout/vProcess5"/>
    <dgm:cxn modelId="{F2CDD95F-1130-4C15-8917-2DAE544F51B0}" type="presParOf" srcId="{41E6EC10-F979-413B-B24C-510CD7B5E77D}" destId="{C7F76F47-BE1B-4965-BB28-033CA4F062B9}" srcOrd="7" destOrd="0" presId="urn:microsoft.com/office/officeart/2005/8/layout/vProcess5"/>
    <dgm:cxn modelId="{EDB91A10-CC62-4808-AD1E-614FC22D6B95}" type="presParOf" srcId="{41E6EC10-F979-413B-B24C-510CD7B5E77D}" destId="{A8518ED5-A7E7-4543-8EAE-E64D9A6DA22E}" srcOrd="8" destOrd="0" presId="urn:microsoft.com/office/officeart/2005/8/layout/vProcess5"/>
    <dgm:cxn modelId="{C7FD8F6D-FD7B-454A-962B-3A2E54DD7FC7}" type="presParOf" srcId="{41E6EC10-F979-413B-B24C-510CD7B5E77D}" destId="{4E2BB676-839A-4C81-8627-7CDBED1A066A}" srcOrd="9" destOrd="0" presId="urn:microsoft.com/office/officeart/2005/8/layout/vProcess5"/>
    <dgm:cxn modelId="{C9AFED65-B753-47CD-82E4-D8D7444B6F53}" type="presParOf" srcId="{41E6EC10-F979-413B-B24C-510CD7B5E77D}" destId="{3AE199EF-CF93-449E-A293-20969AEE2554}" srcOrd="10" destOrd="0" presId="urn:microsoft.com/office/officeart/2005/8/layout/vProcess5"/>
    <dgm:cxn modelId="{74853668-14EC-444D-9F08-D0803AE5926C}" type="presParOf" srcId="{41E6EC10-F979-413B-B24C-510CD7B5E77D}" destId="{0B72B93C-1021-45F0-9D26-AA18FAAE0EC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4733545-1978-4B7E-901F-C7AF08812B08}" type="doc">
      <dgm:prSet loTypeId="urn:microsoft.com/office/officeart/2005/8/layout/vList5" loCatId="list" qsTypeId="urn:microsoft.com/office/officeart/2005/8/quickstyle/3d1" qsCatId="3D" csTypeId="urn:microsoft.com/office/officeart/2005/8/colors/accent3_3" csCatId="accent3" phldr="1"/>
      <dgm:spPr/>
      <dgm:t>
        <a:bodyPr/>
        <a:lstStyle/>
        <a:p>
          <a:endParaRPr lang="it-IT"/>
        </a:p>
      </dgm:t>
    </dgm:pt>
    <dgm:pt modelId="{C7ADDDEA-2521-49F0-8A47-CC7C6A99BE95}">
      <dgm:prSet phldrT="[Testo]"/>
      <dgm:spPr/>
      <dgm:t>
        <a:bodyPr/>
        <a:lstStyle/>
        <a:p>
          <a:r>
            <a:rPr lang="it-IT" dirty="0">
              <a:solidFill>
                <a:schemeClr val="tx1"/>
              </a:solidFill>
            </a:rPr>
            <a:t>Significativo</a:t>
          </a:r>
        </a:p>
      </dgm:t>
    </dgm:pt>
    <dgm:pt modelId="{02C4819C-63B9-4ECF-AC1C-C80BEC9E7698}" type="parTrans" cxnId="{73A3D22F-DB64-46AB-B2BA-6EF931D80095}">
      <dgm:prSet/>
      <dgm:spPr/>
      <dgm:t>
        <a:bodyPr/>
        <a:lstStyle/>
        <a:p>
          <a:endParaRPr lang="it-IT">
            <a:solidFill>
              <a:schemeClr val="tx1"/>
            </a:solidFill>
          </a:endParaRPr>
        </a:p>
      </dgm:t>
    </dgm:pt>
    <dgm:pt modelId="{4A4C35F3-AB4E-49CF-BC58-A6976705918F}" type="sibTrans" cxnId="{73A3D22F-DB64-46AB-B2BA-6EF931D80095}">
      <dgm:prSet/>
      <dgm:spPr/>
      <dgm:t>
        <a:bodyPr/>
        <a:lstStyle/>
        <a:p>
          <a:endParaRPr lang="it-IT">
            <a:solidFill>
              <a:schemeClr val="tx1"/>
            </a:solidFill>
          </a:endParaRPr>
        </a:p>
      </dgm:t>
    </dgm:pt>
    <dgm:pt modelId="{882A6ADD-7AF0-459F-A1DC-353E17DBA431}">
      <dgm:prSet phldrT="[Testo]"/>
      <dgm:spPr/>
      <dgm:t>
        <a:bodyPr/>
        <a:lstStyle/>
        <a:p>
          <a:r>
            <a:rPr lang="it-IT" dirty="0">
              <a:solidFill>
                <a:schemeClr val="tx1"/>
              </a:solidFill>
            </a:rPr>
            <a:t>cioè affermare temi rilevanti per l’utenza</a:t>
          </a:r>
        </a:p>
      </dgm:t>
    </dgm:pt>
    <dgm:pt modelId="{F7A4861C-08CE-410B-8624-C2BAB41D3261}" type="parTrans" cxnId="{8171CEF7-80BC-4C92-8C7A-3BEE732F31C3}">
      <dgm:prSet/>
      <dgm:spPr/>
      <dgm:t>
        <a:bodyPr/>
        <a:lstStyle/>
        <a:p>
          <a:endParaRPr lang="it-IT">
            <a:solidFill>
              <a:schemeClr val="tx1"/>
            </a:solidFill>
          </a:endParaRPr>
        </a:p>
      </dgm:t>
    </dgm:pt>
    <dgm:pt modelId="{E6673A01-DD92-4724-ACD4-F29CB428F5AB}" type="sibTrans" cxnId="{8171CEF7-80BC-4C92-8C7A-3BEE732F31C3}">
      <dgm:prSet/>
      <dgm:spPr/>
      <dgm:t>
        <a:bodyPr/>
        <a:lstStyle/>
        <a:p>
          <a:endParaRPr lang="it-IT">
            <a:solidFill>
              <a:schemeClr val="tx1"/>
            </a:solidFill>
          </a:endParaRPr>
        </a:p>
      </dgm:t>
    </dgm:pt>
    <dgm:pt modelId="{2AD14304-8DFC-45B2-8F5C-D7F260609ED8}">
      <dgm:prSet phldrT="[Testo]"/>
      <dgm:spPr/>
      <dgm:t>
        <a:bodyPr/>
        <a:lstStyle/>
        <a:p>
          <a:r>
            <a:rPr lang="it-IT" dirty="0">
              <a:solidFill>
                <a:schemeClr val="tx1"/>
              </a:solidFill>
            </a:rPr>
            <a:t>Valido</a:t>
          </a:r>
        </a:p>
      </dgm:t>
    </dgm:pt>
    <dgm:pt modelId="{862484D7-922C-4508-8FFD-D1460130C473}" type="parTrans" cxnId="{E73D3F52-DD41-467A-BABC-D80FB62CDB6F}">
      <dgm:prSet/>
      <dgm:spPr/>
      <dgm:t>
        <a:bodyPr/>
        <a:lstStyle/>
        <a:p>
          <a:endParaRPr lang="it-IT">
            <a:solidFill>
              <a:schemeClr val="tx1"/>
            </a:solidFill>
          </a:endParaRPr>
        </a:p>
      </dgm:t>
    </dgm:pt>
    <dgm:pt modelId="{8BC094E5-878C-4295-A3F9-7EB0FDF3BA23}" type="sibTrans" cxnId="{E73D3F52-DD41-467A-BABC-D80FB62CDB6F}">
      <dgm:prSet/>
      <dgm:spPr/>
      <dgm:t>
        <a:bodyPr/>
        <a:lstStyle/>
        <a:p>
          <a:endParaRPr lang="it-IT">
            <a:solidFill>
              <a:schemeClr val="tx1"/>
            </a:solidFill>
          </a:endParaRPr>
        </a:p>
      </dgm:t>
    </dgm:pt>
    <dgm:pt modelId="{182251B4-26BE-4BA1-9771-7408437AEEDF}">
      <dgm:prSet phldrT="[Testo]"/>
      <dgm:spPr/>
      <dgm:t>
        <a:bodyPr/>
        <a:lstStyle/>
        <a:p>
          <a:r>
            <a:rPr lang="it-IT" dirty="0">
              <a:solidFill>
                <a:schemeClr val="tx1"/>
              </a:solidFill>
            </a:rPr>
            <a:t>cioè essere accurato e preciso</a:t>
          </a:r>
        </a:p>
      </dgm:t>
    </dgm:pt>
    <dgm:pt modelId="{4A1718EF-8BA4-42BB-ACCD-CE821E0F70AF}" type="parTrans" cxnId="{18607313-0621-46C0-B862-BCD725A48924}">
      <dgm:prSet/>
      <dgm:spPr/>
      <dgm:t>
        <a:bodyPr/>
        <a:lstStyle/>
        <a:p>
          <a:endParaRPr lang="it-IT">
            <a:solidFill>
              <a:schemeClr val="tx1"/>
            </a:solidFill>
          </a:endParaRPr>
        </a:p>
      </dgm:t>
    </dgm:pt>
    <dgm:pt modelId="{27A79635-D83F-4A6A-ADAF-ABCA0CD195AE}" type="sibTrans" cxnId="{18607313-0621-46C0-B862-BCD725A48924}">
      <dgm:prSet/>
      <dgm:spPr/>
      <dgm:t>
        <a:bodyPr/>
        <a:lstStyle/>
        <a:p>
          <a:endParaRPr lang="it-IT">
            <a:solidFill>
              <a:schemeClr val="tx1"/>
            </a:solidFill>
          </a:endParaRPr>
        </a:p>
      </dgm:t>
    </dgm:pt>
    <dgm:pt modelId="{BAA91986-BA5F-4B39-93E0-CB1478F6D4B8}">
      <dgm:prSet phldrT="[Testo]"/>
      <dgm:spPr/>
      <dgm:t>
        <a:bodyPr/>
        <a:lstStyle/>
        <a:p>
          <a:r>
            <a:rPr lang="it-IT" dirty="0">
              <a:solidFill>
                <a:schemeClr val="tx1"/>
              </a:solidFill>
            </a:rPr>
            <a:t>Rilevabile </a:t>
          </a:r>
        </a:p>
      </dgm:t>
    </dgm:pt>
    <dgm:pt modelId="{D7289930-72D4-45DE-91EE-87F8F0D349D0}" type="parTrans" cxnId="{E0FA4A74-A34B-47D4-B4B5-E16A430A1183}">
      <dgm:prSet/>
      <dgm:spPr/>
      <dgm:t>
        <a:bodyPr/>
        <a:lstStyle/>
        <a:p>
          <a:endParaRPr lang="it-IT">
            <a:solidFill>
              <a:schemeClr val="tx1"/>
            </a:solidFill>
          </a:endParaRPr>
        </a:p>
      </dgm:t>
    </dgm:pt>
    <dgm:pt modelId="{5871BB88-502E-4A98-9AAE-C101EE3691DA}" type="sibTrans" cxnId="{E0FA4A74-A34B-47D4-B4B5-E16A430A1183}">
      <dgm:prSet/>
      <dgm:spPr/>
      <dgm:t>
        <a:bodyPr/>
        <a:lstStyle/>
        <a:p>
          <a:endParaRPr lang="it-IT">
            <a:solidFill>
              <a:schemeClr val="tx1"/>
            </a:solidFill>
          </a:endParaRPr>
        </a:p>
      </dgm:t>
    </dgm:pt>
    <dgm:pt modelId="{1F93E305-FCF3-412D-BE54-412AB7A7A729}">
      <dgm:prSet phldrT="[Testo]"/>
      <dgm:spPr/>
      <dgm:t>
        <a:bodyPr/>
        <a:lstStyle/>
        <a:p>
          <a:pPr marL="173038" marR="0" indent="-173038" defTabSz="914400" eaLnBrk="1" fontAlgn="auto" latinLnBrk="0" hangingPunct="1">
            <a:lnSpc>
              <a:spcPct val="100000"/>
            </a:lnSpc>
            <a:spcBef>
              <a:spcPts val="0"/>
            </a:spcBef>
            <a:spcAft>
              <a:spcPts val="0"/>
            </a:spcAft>
            <a:buClrTx/>
            <a:buSzTx/>
            <a:buFontTx/>
            <a:buNone/>
            <a:tabLst/>
            <a:defRPr/>
          </a:pPr>
          <a:r>
            <a:rPr lang="it-IT" dirty="0">
              <a:solidFill>
                <a:schemeClr val="tx1"/>
              </a:solidFill>
            </a:rPr>
            <a:t>i dati devono essere disponibili senza eccessivi costi di raccolta </a:t>
          </a:r>
        </a:p>
      </dgm:t>
    </dgm:pt>
    <dgm:pt modelId="{034365C2-DD69-47E2-AC3E-76E04EA953DD}" type="parTrans" cxnId="{7E35EAA1-E21F-4B87-BB59-0AD6842352F1}">
      <dgm:prSet/>
      <dgm:spPr/>
      <dgm:t>
        <a:bodyPr/>
        <a:lstStyle/>
        <a:p>
          <a:endParaRPr lang="it-IT">
            <a:solidFill>
              <a:schemeClr val="tx1"/>
            </a:solidFill>
          </a:endParaRPr>
        </a:p>
      </dgm:t>
    </dgm:pt>
    <dgm:pt modelId="{5952F2E0-AA05-46ED-814D-D9DECECBEEBC}" type="sibTrans" cxnId="{7E35EAA1-E21F-4B87-BB59-0AD6842352F1}">
      <dgm:prSet/>
      <dgm:spPr/>
      <dgm:t>
        <a:bodyPr/>
        <a:lstStyle/>
        <a:p>
          <a:endParaRPr lang="it-IT">
            <a:solidFill>
              <a:schemeClr val="tx1"/>
            </a:solidFill>
          </a:endParaRPr>
        </a:p>
      </dgm:t>
    </dgm:pt>
    <dgm:pt modelId="{38CF9FF9-2147-4A8D-828A-FC18142655C4}">
      <dgm:prSet phldrT="[Testo]"/>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it-IT" dirty="0">
              <a:solidFill>
                <a:schemeClr val="tx1"/>
              </a:solidFill>
            </a:rPr>
            <a:t>Sensibile</a:t>
          </a:r>
        </a:p>
      </dgm:t>
    </dgm:pt>
    <dgm:pt modelId="{21EC53F8-1EBF-4F88-AEF6-9384C60360B9}" type="parTrans" cxnId="{A23B49EA-7166-409D-BD68-561F44992F1F}">
      <dgm:prSet/>
      <dgm:spPr/>
      <dgm:t>
        <a:bodyPr/>
        <a:lstStyle/>
        <a:p>
          <a:endParaRPr lang="it-IT">
            <a:solidFill>
              <a:schemeClr val="tx1"/>
            </a:solidFill>
          </a:endParaRPr>
        </a:p>
      </dgm:t>
    </dgm:pt>
    <dgm:pt modelId="{06BF9085-1E37-4532-A856-C8D89972737B}" type="sibTrans" cxnId="{A23B49EA-7166-409D-BD68-561F44992F1F}">
      <dgm:prSet/>
      <dgm:spPr/>
      <dgm:t>
        <a:bodyPr/>
        <a:lstStyle/>
        <a:p>
          <a:endParaRPr lang="it-IT">
            <a:solidFill>
              <a:schemeClr val="tx1"/>
            </a:solidFill>
          </a:endParaRPr>
        </a:p>
      </dgm:t>
    </dgm:pt>
    <dgm:pt modelId="{EB9B7077-9CD0-43FC-9CF5-F6080073C38C}">
      <dgm:prSet phldrT="[Testo]"/>
      <dgm:spPr/>
      <dgm:t>
        <a:bodyPr/>
        <a:lstStyle/>
        <a:p>
          <a:pPr marL="173038" marR="0" indent="-173038" defTabSz="914400" eaLnBrk="1" fontAlgn="auto" latinLnBrk="0" hangingPunct="1">
            <a:lnSpc>
              <a:spcPct val="100000"/>
            </a:lnSpc>
            <a:spcBef>
              <a:spcPts val="0"/>
            </a:spcBef>
            <a:spcAft>
              <a:spcPts val="0"/>
            </a:spcAft>
            <a:buClrTx/>
            <a:buSzTx/>
            <a:buFontTx/>
            <a:buNone/>
            <a:tabLst/>
            <a:defRPr/>
          </a:pPr>
          <a:r>
            <a:rPr lang="it-IT" dirty="0">
              <a:solidFill>
                <a:schemeClr val="tx1"/>
              </a:solidFill>
            </a:rPr>
            <a:t>deve registrare i miglioramenti ed i peggioramenti</a:t>
          </a:r>
        </a:p>
      </dgm:t>
    </dgm:pt>
    <dgm:pt modelId="{6DF73D91-8E84-4991-BBF7-6AF9008657FD}" type="parTrans" cxnId="{511CE63D-1ADC-4F12-8754-919C1600DFCD}">
      <dgm:prSet/>
      <dgm:spPr/>
      <dgm:t>
        <a:bodyPr/>
        <a:lstStyle/>
        <a:p>
          <a:endParaRPr lang="it-IT">
            <a:solidFill>
              <a:schemeClr val="tx1"/>
            </a:solidFill>
          </a:endParaRPr>
        </a:p>
      </dgm:t>
    </dgm:pt>
    <dgm:pt modelId="{1D4A316F-71E7-4236-9587-43D6F0C601C8}" type="sibTrans" cxnId="{511CE63D-1ADC-4F12-8754-919C1600DFCD}">
      <dgm:prSet/>
      <dgm:spPr/>
      <dgm:t>
        <a:bodyPr/>
        <a:lstStyle/>
        <a:p>
          <a:endParaRPr lang="it-IT">
            <a:solidFill>
              <a:schemeClr val="tx1"/>
            </a:solidFill>
          </a:endParaRPr>
        </a:p>
      </dgm:t>
    </dgm:pt>
    <dgm:pt modelId="{2E9B8AC4-3345-416A-8972-0685137148A2}" type="pres">
      <dgm:prSet presAssocID="{64733545-1978-4B7E-901F-C7AF08812B08}" presName="Name0" presStyleCnt="0">
        <dgm:presLayoutVars>
          <dgm:dir/>
          <dgm:animLvl val="lvl"/>
          <dgm:resizeHandles val="exact"/>
        </dgm:presLayoutVars>
      </dgm:prSet>
      <dgm:spPr/>
    </dgm:pt>
    <dgm:pt modelId="{6567DB51-C62E-4AD2-920A-2C5A453502A7}" type="pres">
      <dgm:prSet presAssocID="{C7ADDDEA-2521-49F0-8A47-CC7C6A99BE95}" presName="linNode" presStyleCnt="0"/>
      <dgm:spPr/>
    </dgm:pt>
    <dgm:pt modelId="{A6EC8DCC-84EA-468A-A388-A8FF2CD2EF38}" type="pres">
      <dgm:prSet presAssocID="{C7ADDDEA-2521-49F0-8A47-CC7C6A99BE95}" presName="parentText" presStyleLbl="node1" presStyleIdx="0" presStyleCnt="4" custLinFactNeighborX="-1831">
        <dgm:presLayoutVars>
          <dgm:chMax val="1"/>
          <dgm:bulletEnabled val="1"/>
        </dgm:presLayoutVars>
      </dgm:prSet>
      <dgm:spPr/>
    </dgm:pt>
    <dgm:pt modelId="{6FFF4696-6A09-4394-94A1-1C45F2624E68}" type="pres">
      <dgm:prSet presAssocID="{C7ADDDEA-2521-49F0-8A47-CC7C6A99BE95}" presName="descendantText" presStyleLbl="alignAccFollowNode1" presStyleIdx="0" presStyleCnt="4">
        <dgm:presLayoutVars>
          <dgm:bulletEnabled val="1"/>
        </dgm:presLayoutVars>
      </dgm:prSet>
      <dgm:spPr/>
    </dgm:pt>
    <dgm:pt modelId="{2AE21D96-18D0-4169-B795-DDD7A02C4C34}" type="pres">
      <dgm:prSet presAssocID="{4A4C35F3-AB4E-49CF-BC58-A6976705918F}" presName="sp" presStyleCnt="0"/>
      <dgm:spPr/>
    </dgm:pt>
    <dgm:pt modelId="{F80DCFDF-C756-4BAA-8E86-B5970DCD947F}" type="pres">
      <dgm:prSet presAssocID="{2AD14304-8DFC-45B2-8F5C-D7F260609ED8}" presName="linNode" presStyleCnt="0"/>
      <dgm:spPr/>
    </dgm:pt>
    <dgm:pt modelId="{00A6DE38-D1C0-4103-A702-D87CA6A4D775}" type="pres">
      <dgm:prSet presAssocID="{2AD14304-8DFC-45B2-8F5C-D7F260609ED8}" presName="parentText" presStyleLbl="node1" presStyleIdx="1" presStyleCnt="4">
        <dgm:presLayoutVars>
          <dgm:chMax val="1"/>
          <dgm:bulletEnabled val="1"/>
        </dgm:presLayoutVars>
      </dgm:prSet>
      <dgm:spPr/>
    </dgm:pt>
    <dgm:pt modelId="{BD9BEB7F-A91C-40B9-ABD7-64E35CDBE7A3}" type="pres">
      <dgm:prSet presAssocID="{2AD14304-8DFC-45B2-8F5C-D7F260609ED8}" presName="descendantText" presStyleLbl="alignAccFollowNode1" presStyleIdx="1" presStyleCnt="4">
        <dgm:presLayoutVars>
          <dgm:bulletEnabled val="1"/>
        </dgm:presLayoutVars>
      </dgm:prSet>
      <dgm:spPr/>
    </dgm:pt>
    <dgm:pt modelId="{EC0A9BBD-B534-43A7-B105-CDA5BC72C716}" type="pres">
      <dgm:prSet presAssocID="{8BC094E5-878C-4295-A3F9-7EB0FDF3BA23}" presName="sp" presStyleCnt="0"/>
      <dgm:spPr/>
    </dgm:pt>
    <dgm:pt modelId="{8F42A7BE-D931-4391-BF1E-8CC94F4E7155}" type="pres">
      <dgm:prSet presAssocID="{BAA91986-BA5F-4B39-93E0-CB1478F6D4B8}" presName="linNode" presStyleCnt="0"/>
      <dgm:spPr/>
    </dgm:pt>
    <dgm:pt modelId="{FFF381D6-2D75-434A-AA09-88DB67A8B814}" type="pres">
      <dgm:prSet presAssocID="{BAA91986-BA5F-4B39-93E0-CB1478F6D4B8}" presName="parentText" presStyleLbl="node1" presStyleIdx="2" presStyleCnt="4">
        <dgm:presLayoutVars>
          <dgm:chMax val="1"/>
          <dgm:bulletEnabled val="1"/>
        </dgm:presLayoutVars>
      </dgm:prSet>
      <dgm:spPr/>
    </dgm:pt>
    <dgm:pt modelId="{9E8774D4-44F6-490C-936C-D7506C94725E}" type="pres">
      <dgm:prSet presAssocID="{BAA91986-BA5F-4B39-93E0-CB1478F6D4B8}" presName="descendantText" presStyleLbl="alignAccFollowNode1" presStyleIdx="2" presStyleCnt="4">
        <dgm:presLayoutVars>
          <dgm:bulletEnabled val="1"/>
        </dgm:presLayoutVars>
      </dgm:prSet>
      <dgm:spPr/>
    </dgm:pt>
    <dgm:pt modelId="{10B88000-4B67-4E5B-9676-0A46B8711CB3}" type="pres">
      <dgm:prSet presAssocID="{5871BB88-502E-4A98-9AAE-C101EE3691DA}" presName="sp" presStyleCnt="0"/>
      <dgm:spPr/>
    </dgm:pt>
    <dgm:pt modelId="{6A0DE7F2-57D1-4D97-A102-3CC10B2A2AE9}" type="pres">
      <dgm:prSet presAssocID="{38CF9FF9-2147-4A8D-828A-FC18142655C4}" presName="linNode" presStyleCnt="0"/>
      <dgm:spPr/>
    </dgm:pt>
    <dgm:pt modelId="{9E504B51-F7B8-4622-82FF-1FDEC7EB8FB8}" type="pres">
      <dgm:prSet presAssocID="{38CF9FF9-2147-4A8D-828A-FC18142655C4}" presName="parentText" presStyleLbl="node1" presStyleIdx="3" presStyleCnt="4">
        <dgm:presLayoutVars>
          <dgm:chMax val="1"/>
          <dgm:bulletEnabled val="1"/>
        </dgm:presLayoutVars>
      </dgm:prSet>
      <dgm:spPr/>
    </dgm:pt>
    <dgm:pt modelId="{9A903FD5-01F5-4581-A4D7-886F135E9853}" type="pres">
      <dgm:prSet presAssocID="{38CF9FF9-2147-4A8D-828A-FC18142655C4}" presName="descendantText" presStyleLbl="alignAccFollowNode1" presStyleIdx="3" presStyleCnt="4">
        <dgm:presLayoutVars>
          <dgm:bulletEnabled val="1"/>
        </dgm:presLayoutVars>
      </dgm:prSet>
      <dgm:spPr/>
    </dgm:pt>
  </dgm:ptLst>
  <dgm:cxnLst>
    <dgm:cxn modelId="{18607313-0621-46C0-B862-BCD725A48924}" srcId="{2AD14304-8DFC-45B2-8F5C-D7F260609ED8}" destId="{182251B4-26BE-4BA1-9771-7408437AEEDF}" srcOrd="0" destOrd="0" parTransId="{4A1718EF-8BA4-42BB-ACCD-CE821E0F70AF}" sibTransId="{27A79635-D83F-4A6A-ADAF-ABCA0CD195AE}"/>
    <dgm:cxn modelId="{90401C17-726D-40F6-A836-CB8B5E5CBCA2}" type="presOf" srcId="{64733545-1978-4B7E-901F-C7AF08812B08}" destId="{2E9B8AC4-3345-416A-8972-0685137148A2}" srcOrd="0" destOrd="0" presId="urn:microsoft.com/office/officeart/2005/8/layout/vList5"/>
    <dgm:cxn modelId="{A6615F28-6420-4490-B232-D68186677048}" type="presOf" srcId="{C7ADDDEA-2521-49F0-8A47-CC7C6A99BE95}" destId="{A6EC8DCC-84EA-468A-A388-A8FF2CD2EF38}" srcOrd="0" destOrd="0" presId="urn:microsoft.com/office/officeart/2005/8/layout/vList5"/>
    <dgm:cxn modelId="{04C66728-1668-4548-B8B0-55445FAF061B}" type="presOf" srcId="{EB9B7077-9CD0-43FC-9CF5-F6080073C38C}" destId="{9A903FD5-01F5-4581-A4D7-886F135E9853}" srcOrd="0" destOrd="0" presId="urn:microsoft.com/office/officeart/2005/8/layout/vList5"/>
    <dgm:cxn modelId="{73A3D22F-DB64-46AB-B2BA-6EF931D80095}" srcId="{64733545-1978-4B7E-901F-C7AF08812B08}" destId="{C7ADDDEA-2521-49F0-8A47-CC7C6A99BE95}" srcOrd="0" destOrd="0" parTransId="{02C4819C-63B9-4ECF-AC1C-C80BEC9E7698}" sibTransId="{4A4C35F3-AB4E-49CF-BC58-A6976705918F}"/>
    <dgm:cxn modelId="{511CE63D-1ADC-4F12-8754-919C1600DFCD}" srcId="{38CF9FF9-2147-4A8D-828A-FC18142655C4}" destId="{EB9B7077-9CD0-43FC-9CF5-F6080073C38C}" srcOrd="0" destOrd="0" parTransId="{6DF73D91-8E84-4991-BBF7-6AF9008657FD}" sibTransId="{1D4A316F-71E7-4236-9587-43D6F0C601C8}"/>
    <dgm:cxn modelId="{90CD1840-685A-45E4-B6F1-E2EDFA40CA98}" type="presOf" srcId="{2AD14304-8DFC-45B2-8F5C-D7F260609ED8}" destId="{00A6DE38-D1C0-4103-A702-D87CA6A4D775}" srcOrd="0" destOrd="0" presId="urn:microsoft.com/office/officeart/2005/8/layout/vList5"/>
    <dgm:cxn modelId="{E73D3F52-DD41-467A-BABC-D80FB62CDB6F}" srcId="{64733545-1978-4B7E-901F-C7AF08812B08}" destId="{2AD14304-8DFC-45B2-8F5C-D7F260609ED8}" srcOrd="1" destOrd="0" parTransId="{862484D7-922C-4508-8FFD-D1460130C473}" sibTransId="{8BC094E5-878C-4295-A3F9-7EB0FDF3BA23}"/>
    <dgm:cxn modelId="{54380C60-43FF-475F-BDB8-CC03CD9AE212}" type="presOf" srcId="{BAA91986-BA5F-4B39-93E0-CB1478F6D4B8}" destId="{FFF381D6-2D75-434A-AA09-88DB67A8B814}" srcOrd="0" destOrd="0" presId="urn:microsoft.com/office/officeart/2005/8/layout/vList5"/>
    <dgm:cxn modelId="{E0FA4A74-A34B-47D4-B4B5-E16A430A1183}" srcId="{64733545-1978-4B7E-901F-C7AF08812B08}" destId="{BAA91986-BA5F-4B39-93E0-CB1478F6D4B8}" srcOrd="2" destOrd="0" parTransId="{D7289930-72D4-45DE-91EE-87F8F0D349D0}" sibTransId="{5871BB88-502E-4A98-9AAE-C101EE3691DA}"/>
    <dgm:cxn modelId="{0198E295-AAB1-4C82-A936-8847A49C620D}" type="presOf" srcId="{1F93E305-FCF3-412D-BE54-412AB7A7A729}" destId="{9E8774D4-44F6-490C-936C-D7506C94725E}" srcOrd="0" destOrd="0" presId="urn:microsoft.com/office/officeart/2005/8/layout/vList5"/>
    <dgm:cxn modelId="{7E35EAA1-E21F-4B87-BB59-0AD6842352F1}" srcId="{BAA91986-BA5F-4B39-93E0-CB1478F6D4B8}" destId="{1F93E305-FCF3-412D-BE54-412AB7A7A729}" srcOrd="0" destOrd="0" parTransId="{034365C2-DD69-47E2-AC3E-76E04EA953DD}" sibTransId="{5952F2E0-AA05-46ED-814D-D9DECECBEEBC}"/>
    <dgm:cxn modelId="{937391A6-5A33-4F27-8834-AA2D9C5D8DE1}" type="presOf" srcId="{882A6ADD-7AF0-459F-A1DC-353E17DBA431}" destId="{6FFF4696-6A09-4394-94A1-1C45F2624E68}" srcOrd="0" destOrd="0" presId="urn:microsoft.com/office/officeart/2005/8/layout/vList5"/>
    <dgm:cxn modelId="{46E566C0-9123-4B99-BA27-468744067FA8}" type="presOf" srcId="{38CF9FF9-2147-4A8D-828A-FC18142655C4}" destId="{9E504B51-F7B8-4622-82FF-1FDEC7EB8FB8}" srcOrd="0" destOrd="0" presId="urn:microsoft.com/office/officeart/2005/8/layout/vList5"/>
    <dgm:cxn modelId="{444AD7DC-CDE7-4D27-8C15-4065F733BA60}" type="presOf" srcId="{182251B4-26BE-4BA1-9771-7408437AEEDF}" destId="{BD9BEB7F-A91C-40B9-ABD7-64E35CDBE7A3}" srcOrd="0" destOrd="0" presId="urn:microsoft.com/office/officeart/2005/8/layout/vList5"/>
    <dgm:cxn modelId="{A23B49EA-7166-409D-BD68-561F44992F1F}" srcId="{64733545-1978-4B7E-901F-C7AF08812B08}" destId="{38CF9FF9-2147-4A8D-828A-FC18142655C4}" srcOrd="3" destOrd="0" parTransId="{21EC53F8-1EBF-4F88-AEF6-9384C60360B9}" sibTransId="{06BF9085-1E37-4532-A856-C8D89972737B}"/>
    <dgm:cxn modelId="{8171CEF7-80BC-4C92-8C7A-3BEE732F31C3}" srcId="{C7ADDDEA-2521-49F0-8A47-CC7C6A99BE95}" destId="{882A6ADD-7AF0-459F-A1DC-353E17DBA431}" srcOrd="0" destOrd="0" parTransId="{F7A4861C-08CE-410B-8624-C2BAB41D3261}" sibTransId="{E6673A01-DD92-4724-ACD4-F29CB428F5AB}"/>
    <dgm:cxn modelId="{55B5E4A4-1A44-48BD-8E95-4572A4155A84}" type="presParOf" srcId="{2E9B8AC4-3345-416A-8972-0685137148A2}" destId="{6567DB51-C62E-4AD2-920A-2C5A453502A7}" srcOrd="0" destOrd="0" presId="urn:microsoft.com/office/officeart/2005/8/layout/vList5"/>
    <dgm:cxn modelId="{793E62FB-A1A9-440D-A17E-2B66388400EA}" type="presParOf" srcId="{6567DB51-C62E-4AD2-920A-2C5A453502A7}" destId="{A6EC8DCC-84EA-468A-A388-A8FF2CD2EF38}" srcOrd="0" destOrd="0" presId="urn:microsoft.com/office/officeart/2005/8/layout/vList5"/>
    <dgm:cxn modelId="{E15C4F79-F679-4811-9FE0-E0A1CA9CD433}" type="presParOf" srcId="{6567DB51-C62E-4AD2-920A-2C5A453502A7}" destId="{6FFF4696-6A09-4394-94A1-1C45F2624E68}" srcOrd="1" destOrd="0" presId="urn:microsoft.com/office/officeart/2005/8/layout/vList5"/>
    <dgm:cxn modelId="{C3527B5F-948C-4DD4-BE7D-58E4816DE27A}" type="presParOf" srcId="{2E9B8AC4-3345-416A-8972-0685137148A2}" destId="{2AE21D96-18D0-4169-B795-DDD7A02C4C34}" srcOrd="1" destOrd="0" presId="urn:microsoft.com/office/officeart/2005/8/layout/vList5"/>
    <dgm:cxn modelId="{E9C24760-25C1-4ECA-974B-5AC92010EC4A}" type="presParOf" srcId="{2E9B8AC4-3345-416A-8972-0685137148A2}" destId="{F80DCFDF-C756-4BAA-8E86-B5970DCD947F}" srcOrd="2" destOrd="0" presId="urn:microsoft.com/office/officeart/2005/8/layout/vList5"/>
    <dgm:cxn modelId="{BB8E8CB9-868A-4078-BE81-5667282E758F}" type="presParOf" srcId="{F80DCFDF-C756-4BAA-8E86-B5970DCD947F}" destId="{00A6DE38-D1C0-4103-A702-D87CA6A4D775}" srcOrd="0" destOrd="0" presId="urn:microsoft.com/office/officeart/2005/8/layout/vList5"/>
    <dgm:cxn modelId="{FCCB0DB7-7000-4825-87F2-25FDEFF2C4F1}" type="presParOf" srcId="{F80DCFDF-C756-4BAA-8E86-B5970DCD947F}" destId="{BD9BEB7F-A91C-40B9-ABD7-64E35CDBE7A3}" srcOrd="1" destOrd="0" presId="urn:microsoft.com/office/officeart/2005/8/layout/vList5"/>
    <dgm:cxn modelId="{CFF60CC8-7118-41FF-9405-D663830BBCC2}" type="presParOf" srcId="{2E9B8AC4-3345-416A-8972-0685137148A2}" destId="{EC0A9BBD-B534-43A7-B105-CDA5BC72C716}" srcOrd="3" destOrd="0" presId="urn:microsoft.com/office/officeart/2005/8/layout/vList5"/>
    <dgm:cxn modelId="{C99F82FC-B43B-4468-8858-771FD076F8FC}" type="presParOf" srcId="{2E9B8AC4-3345-416A-8972-0685137148A2}" destId="{8F42A7BE-D931-4391-BF1E-8CC94F4E7155}" srcOrd="4" destOrd="0" presId="urn:microsoft.com/office/officeart/2005/8/layout/vList5"/>
    <dgm:cxn modelId="{C7D2BBD8-230A-4DC3-B326-80960451F2AF}" type="presParOf" srcId="{8F42A7BE-D931-4391-BF1E-8CC94F4E7155}" destId="{FFF381D6-2D75-434A-AA09-88DB67A8B814}" srcOrd="0" destOrd="0" presId="urn:microsoft.com/office/officeart/2005/8/layout/vList5"/>
    <dgm:cxn modelId="{897B95A7-2293-4215-807A-B1A4EE0C2D03}" type="presParOf" srcId="{8F42A7BE-D931-4391-BF1E-8CC94F4E7155}" destId="{9E8774D4-44F6-490C-936C-D7506C94725E}" srcOrd="1" destOrd="0" presId="urn:microsoft.com/office/officeart/2005/8/layout/vList5"/>
    <dgm:cxn modelId="{5694C24C-D7AB-436B-8B93-AF57D6E75EF5}" type="presParOf" srcId="{2E9B8AC4-3345-416A-8972-0685137148A2}" destId="{10B88000-4B67-4E5B-9676-0A46B8711CB3}" srcOrd="5" destOrd="0" presId="urn:microsoft.com/office/officeart/2005/8/layout/vList5"/>
    <dgm:cxn modelId="{8CE05F3B-BBD7-4C65-A3FF-F0BB0324A5C3}" type="presParOf" srcId="{2E9B8AC4-3345-416A-8972-0685137148A2}" destId="{6A0DE7F2-57D1-4D97-A102-3CC10B2A2AE9}" srcOrd="6" destOrd="0" presId="urn:microsoft.com/office/officeart/2005/8/layout/vList5"/>
    <dgm:cxn modelId="{225FD3EB-E253-4968-B8A8-ABCC4DBC3074}" type="presParOf" srcId="{6A0DE7F2-57D1-4D97-A102-3CC10B2A2AE9}" destId="{9E504B51-F7B8-4622-82FF-1FDEC7EB8FB8}" srcOrd="0" destOrd="0" presId="urn:microsoft.com/office/officeart/2005/8/layout/vList5"/>
    <dgm:cxn modelId="{B7BBA1B2-5713-479C-BB0B-A2738E77F74B}" type="presParOf" srcId="{6A0DE7F2-57D1-4D97-A102-3CC10B2A2AE9}" destId="{9A903FD5-01F5-4581-A4D7-886F135E985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4FEB7F-4B8B-4F42-80E6-ADF40F9E97A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it-IT"/>
        </a:p>
      </dgm:t>
    </dgm:pt>
    <dgm:pt modelId="{D362D432-22D7-49BE-8DC7-BE6DED4C3B28}">
      <dgm:prSet phldrT="[Testo]" custT="1"/>
      <dgm:spPr/>
      <dgm:t>
        <a:bodyPr/>
        <a:lstStyle/>
        <a:p>
          <a:r>
            <a:rPr lang="it-IT" sz="3200" dirty="0"/>
            <a:t>Indicatori dell’offerta </a:t>
          </a:r>
          <a:r>
            <a:rPr lang="it-IT" sz="2800" dirty="0"/>
            <a:t>(indicatori “oggettivi”)</a:t>
          </a:r>
        </a:p>
      </dgm:t>
    </dgm:pt>
    <dgm:pt modelId="{F01D1292-BF8B-4569-B08B-186667DBB3EE}" type="parTrans" cxnId="{DCF02DAE-248E-41F2-88DF-B9D3BDC48B89}">
      <dgm:prSet/>
      <dgm:spPr/>
      <dgm:t>
        <a:bodyPr/>
        <a:lstStyle/>
        <a:p>
          <a:endParaRPr lang="it-IT"/>
        </a:p>
      </dgm:t>
    </dgm:pt>
    <dgm:pt modelId="{423C04F0-B41E-4BE9-B660-1793B6A9181D}" type="sibTrans" cxnId="{DCF02DAE-248E-41F2-88DF-B9D3BDC48B89}">
      <dgm:prSet/>
      <dgm:spPr/>
      <dgm:t>
        <a:bodyPr/>
        <a:lstStyle/>
        <a:p>
          <a:endParaRPr lang="it-IT"/>
        </a:p>
      </dgm:t>
    </dgm:pt>
    <dgm:pt modelId="{5B3236B5-B38E-4EA2-B1C0-8CD94A98B81E}">
      <dgm:prSet phldrT="[Testo]"/>
      <dgm:spPr/>
      <dgm:t>
        <a:bodyPr/>
        <a:lstStyle/>
        <a:p>
          <a:r>
            <a:rPr lang="it-IT" dirty="0"/>
            <a:t>statistiche che rappresentano i fatti in maniera indipendente dalle valutazioni personali</a:t>
          </a:r>
        </a:p>
      </dgm:t>
    </dgm:pt>
    <dgm:pt modelId="{DBBE83D1-4978-4317-8FCE-9CDDC1E4EEAE}" type="parTrans" cxnId="{7BCD21C8-3607-49A4-866D-5B04F2D473B3}">
      <dgm:prSet/>
      <dgm:spPr/>
      <dgm:t>
        <a:bodyPr/>
        <a:lstStyle/>
        <a:p>
          <a:endParaRPr lang="it-IT"/>
        </a:p>
      </dgm:t>
    </dgm:pt>
    <dgm:pt modelId="{4DB7E874-0A6E-48FD-BA36-22B8ACC1E3C1}" type="sibTrans" cxnId="{7BCD21C8-3607-49A4-866D-5B04F2D473B3}">
      <dgm:prSet/>
      <dgm:spPr/>
      <dgm:t>
        <a:bodyPr/>
        <a:lstStyle/>
        <a:p>
          <a:endParaRPr lang="it-IT"/>
        </a:p>
      </dgm:t>
    </dgm:pt>
    <dgm:pt modelId="{3531A489-9575-4DA9-9B6A-697B72849EB8}">
      <dgm:prSet phldrT="[Testo]"/>
      <dgm:spPr/>
      <dgm:t>
        <a:bodyPr/>
        <a:lstStyle/>
        <a:p>
          <a:r>
            <a:rPr lang="it-IT" dirty="0"/>
            <a:t>costruiti con dati statistici relativi ad eventi direttamente rilevabili e suscettibili di un controllo diretto di veridicità e di attendibilità</a:t>
          </a:r>
        </a:p>
      </dgm:t>
    </dgm:pt>
    <dgm:pt modelId="{37E15D46-976A-4402-8CE3-B600790AA168}" type="parTrans" cxnId="{7AF8FD2D-5E2F-46DF-923F-D5CB2ADC0011}">
      <dgm:prSet/>
      <dgm:spPr/>
      <dgm:t>
        <a:bodyPr/>
        <a:lstStyle/>
        <a:p>
          <a:endParaRPr lang="it-IT"/>
        </a:p>
      </dgm:t>
    </dgm:pt>
    <dgm:pt modelId="{E1255D29-E3F3-4B4B-91E4-A4BB43F136FC}" type="sibTrans" cxnId="{7AF8FD2D-5E2F-46DF-923F-D5CB2ADC0011}">
      <dgm:prSet/>
      <dgm:spPr/>
      <dgm:t>
        <a:bodyPr/>
        <a:lstStyle/>
        <a:p>
          <a:endParaRPr lang="it-IT"/>
        </a:p>
      </dgm:t>
    </dgm:pt>
    <dgm:pt modelId="{AF761A16-2CAC-4EB6-879E-CBA5F348728F}">
      <dgm:prSet phldrT="[Testo]" custT="1"/>
      <dgm:spPr/>
      <dgm:t>
        <a:bodyPr/>
        <a:lstStyle/>
        <a:p>
          <a:r>
            <a:rPr lang="it-IT" sz="3200" dirty="0"/>
            <a:t>Indicatori della domanda </a:t>
          </a:r>
          <a:r>
            <a:rPr lang="it-IT" sz="2800" dirty="0"/>
            <a:t>(indicatori “soggettivi”)</a:t>
          </a:r>
        </a:p>
      </dgm:t>
    </dgm:pt>
    <dgm:pt modelId="{09F33B57-13E2-42D4-97B1-E5FB76060727}" type="parTrans" cxnId="{78AF1DDC-D4C3-4832-9D8F-5634C94AF8CA}">
      <dgm:prSet/>
      <dgm:spPr/>
      <dgm:t>
        <a:bodyPr/>
        <a:lstStyle/>
        <a:p>
          <a:endParaRPr lang="it-IT"/>
        </a:p>
      </dgm:t>
    </dgm:pt>
    <dgm:pt modelId="{701C07FE-5595-4DA1-B2EF-1E9E52849A4A}" type="sibTrans" cxnId="{78AF1DDC-D4C3-4832-9D8F-5634C94AF8CA}">
      <dgm:prSet/>
      <dgm:spPr/>
      <dgm:t>
        <a:bodyPr/>
        <a:lstStyle/>
        <a:p>
          <a:endParaRPr lang="it-IT"/>
        </a:p>
      </dgm:t>
    </dgm:pt>
    <dgm:pt modelId="{65836FE1-AE9B-4479-BD5A-AFCA3794EF85}">
      <dgm:prSet phldrT="[Testo]"/>
      <dgm:spPr/>
      <dgm:t>
        <a:bodyPr/>
        <a:lstStyle/>
        <a:p>
          <a:r>
            <a:rPr lang="it-IT" dirty="0"/>
            <a:t>evidenziano l’esperienza e la valutazione individuale degli utenti</a:t>
          </a:r>
        </a:p>
      </dgm:t>
    </dgm:pt>
    <dgm:pt modelId="{8E99158F-3443-48B3-BB9A-B8896CE6D9DD}" type="parTrans" cxnId="{09BDC47C-0E44-478E-AA22-94DC9410E2E0}">
      <dgm:prSet/>
      <dgm:spPr/>
      <dgm:t>
        <a:bodyPr/>
        <a:lstStyle/>
        <a:p>
          <a:endParaRPr lang="it-IT"/>
        </a:p>
      </dgm:t>
    </dgm:pt>
    <dgm:pt modelId="{5E8BAE4C-1D7A-4281-A061-5B6562B53A10}" type="sibTrans" cxnId="{09BDC47C-0E44-478E-AA22-94DC9410E2E0}">
      <dgm:prSet/>
      <dgm:spPr/>
      <dgm:t>
        <a:bodyPr/>
        <a:lstStyle/>
        <a:p>
          <a:endParaRPr lang="it-IT"/>
        </a:p>
      </dgm:t>
    </dgm:pt>
    <dgm:pt modelId="{F6C0D349-C1C5-4532-A0C2-A93FC7A2C2F3}">
      <dgm:prSet phldrT="[Testo]"/>
      <dgm:spPr/>
      <dgm:t>
        <a:bodyPr/>
        <a:lstStyle/>
        <a:p>
          <a:r>
            <a:rPr lang="it-IT" dirty="0"/>
            <a:t>vengono costruiti attraverso delle indagini quantitative sulla qualità percepita (indagini di </a:t>
          </a:r>
          <a:r>
            <a:rPr lang="it-IT" dirty="0" err="1"/>
            <a:t>Customer</a:t>
          </a:r>
          <a:r>
            <a:rPr lang="it-IT" dirty="0"/>
            <a:t> </a:t>
          </a:r>
          <a:r>
            <a:rPr lang="it-IT" dirty="0" err="1"/>
            <a:t>Satisfaction</a:t>
          </a:r>
          <a:r>
            <a:rPr lang="it-IT" dirty="0"/>
            <a:t>)</a:t>
          </a:r>
        </a:p>
      </dgm:t>
    </dgm:pt>
    <dgm:pt modelId="{AC78EE6F-D1B7-4B9B-8008-D451FBC4F07D}" type="parTrans" cxnId="{C72C316F-6FCF-473E-8228-F4AE066348F8}">
      <dgm:prSet/>
      <dgm:spPr/>
      <dgm:t>
        <a:bodyPr/>
        <a:lstStyle/>
        <a:p>
          <a:endParaRPr lang="it-IT"/>
        </a:p>
      </dgm:t>
    </dgm:pt>
    <dgm:pt modelId="{430CFF13-F10D-47DE-90B6-CDEC70047057}" type="sibTrans" cxnId="{C72C316F-6FCF-473E-8228-F4AE066348F8}">
      <dgm:prSet/>
      <dgm:spPr/>
      <dgm:t>
        <a:bodyPr/>
        <a:lstStyle/>
        <a:p>
          <a:endParaRPr lang="it-IT"/>
        </a:p>
      </dgm:t>
    </dgm:pt>
    <dgm:pt modelId="{D0BEF4D9-8095-B04E-BCFB-F2B8F179550C}">
      <dgm:prSet phldrT="[Testo]"/>
      <dgm:spPr/>
      <dgm:t>
        <a:bodyPr/>
        <a:lstStyle/>
        <a:p>
          <a:r>
            <a:rPr lang="it-IT" dirty="0"/>
            <a:t>Es: minori in affido che hanno un titolo di studio a 16 anni </a:t>
          </a:r>
        </a:p>
      </dgm:t>
    </dgm:pt>
    <dgm:pt modelId="{CDFBB649-E476-F24F-9A87-7626EA87D534}" type="parTrans" cxnId="{3F16F4D8-04F6-0841-B232-EE8F513328DB}">
      <dgm:prSet/>
      <dgm:spPr/>
      <dgm:t>
        <a:bodyPr/>
        <a:lstStyle/>
        <a:p>
          <a:endParaRPr lang="it-IT"/>
        </a:p>
      </dgm:t>
    </dgm:pt>
    <dgm:pt modelId="{764F1286-ABBF-D344-BCE1-A6194E15A2EB}" type="sibTrans" cxnId="{3F16F4D8-04F6-0841-B232-EE8F513328DB}">
      <dgm:prSet/>
      <dgm:spPr/>
      <dgm:t>
        <a:bodyPr/>
        <a:lstStyle/>
        <a:p>
          <a:endParaRPr lang="it-IT"/>
        </a:p>
      </dgm:t>
    </dgm:pt>
    <dgm:pt modelId="{8652F3BD-2FC9-4827-80E7-C36F064AAF6E}" type="pres">
      <dgm:prSet presAssocID="{8E4FEB7F-4B8B-4F42-80E6-ADF40F9E97A3}" presName="Name0" presStyleCnt="0">
        <dgm:presLayoutVars>
          <dgm:dir/>
          <dgm:animLvl val="lvl"/>
          <dgm:resizeHandles val="exact"/>
        </dgm:presLayoutVars>
      </dgm:prSet>
      <dgm:spPr/>
    </dgm:pt>
    <dgm:pt modelId="{E359F852-8F70-4BB5-BCEB-1E6AE277FD5F}" type="pres">
      <dgm:prSet presAssocID="{D362D432-22D7-49BE-8DC7-BE6DED4C3B28}" presName="composite" presStyleCnt="0"/>
      <dgm:spPr/>
    </dgm:pt>
    <dgm:pt modelId="{84D53051-9BCB-4FBB-B0CE-D285F2675326}" type="pres">
      <dgm:prSet presAssocID="{D362D432-22D7-49BE-8DC7-BE6DED4C3B28}" presName="parTx" presStyleLbl="alignNode1" presStyleIdx="0" presStyleCnt="2">
        <dgm:presLayoutVars>
          <dgm:chMax val="0"/>
          <dgm:chPref val="0"/>
          <dgm:bulletEnabled val="1"/>
        </dgm:presLayoutVars>
      </dgm:prSet>
      <dgm:spPr/>
    </dgm:pt>
    <dgm:pt modelId="{EECBF767-9066-4EA2-AF2F-D16922DD630F}" type="pres">
      <dgm:prSet presAssocID="{D362D432-22D7-49BE-8DC7-BE6DED4C3B28}" presName="desTx" presStyleLbl="alignAccFollowNode1" presStyleIdx="0" presStyleCnt="2">
        <dgm:presLayoutVars>
          <dgm:bulletEnabled val="1"/>
        </dgm:presLayoutVars>
      </dgm:prSet>
      <dgm:spPr/>
    </dgm:pt>
    <dgm:pt modelId="{A7ABAC95-3D02-46FB-84F4-EB8AC117BFBA}" type="pres">
      <dgm:prSet presAssocID="{423C04F0-B41E-4BE9-B660-1793B6A9181D}" presName="space" presStyleCnt="0"/>
      <dgm:spPr/>
    </dgm:pt>
    <dgm:pt modelId="{48C67C7B-24E6-485C-BAFA-B98494D8E6A3}" type="pres">
      <dgm:prSet presAssocID="{AF761A16-2CAC-4EB6-879E-CBA5F348728F}" presName="composite" presStyleCnt="0"/>
      <dgm:spPr/>
    </dgm:pt>
    <dgm:pt modelId="{53D098AD-1540-4907-B879-B60B1D0292A1}" type="pres">
      <dgm:prSet presAssocID="{AF761A16-2CAC-4EB6-879E-CBA5F348728F}" presName="parTx" presStyleLbl="alignNode1" presStyleIdx="1" presStyleCnt="2">
        <dgm:presLayoutVars>
          <dgm:chMax val="0"/>
          <dgm:chPref val="0"/>
          <dgm:bulletEnabled val="1"/>
        </dgm:presLayoutVars>
      </dgm:prSet>
      <dgm:spPr/>
    </dgm:pt>
    <dgm:pt modelId="{0F98CD2E-1C7D-4739-AB6D-4B02544A1082}" type="pres">
      <dgm:prSet presAssocID="{AF761A16-2CAC-4EB6-879E-CBA5F348728F}" presName="desTx" presStyleLbl="alignAccFollowNode1" presStyleIdx="1" presStyleCnt="2">
        <dgm:presLayoutVars>
          <dgm:bulletEnabled val="1"/>
        </dgm:presLayoutVars>
      </dgm:prSet>
      <dgm:spPr/>
    </dgm:pt>
  </dgm:ptLst>
  <dgm:cxnLst>
    <dgm:cxn modelId="{7AF8FD2D-5E2F-46DF-923F-D5CB2ADC0011}" srcId="{D362D432-22D7-49BE-8DC7-BE6DED4C3B28}" destId="{3531A489-9575-4DA9-9B6A-697B72849EB8}" srcOrd="1" destOrd="0" parTransId="{37E15D46-976A-4402-8CE3-B600790AA168}" sibTransId="{E1255D29-E3F3-4B4B-91E4-A4BB43F136FC}"/>
    <dgm:cxn modelId="{F96C4D3D-D87C-4AA6-97C4-D40A173D0AD9}" type="presOf" srcId="{5B3236B5-B38E-4EA2-B1C0-8CD94A98B81E}" destId="{EECBF767-9066-4EA2-AF2F-D16922DD630F}" srcOrd="0" destOrd="0" presId="urn:microsoft.com/office/officeart/2005/8/layout/hList1"/>
    <dgm:cxn modelId="{6907734C-A4D6-4CE5-9DB8-4B6122354902}" type="presOf" srcId="{65836FE1-AE9B-4479-BD5A-AFCA3794EF85}" destId="{0F98CD2E-1C7D-4739-AB6D-4B02544A1082}" srcOrd="0" destOrd="0" presId="urn:microsoft.com/office/officeart/2005/8/layout/hList1"/>
    <dgm:cxn modelId="{C61E5A60-830B-4882-B942-05F9DD437D82}" type="presOf" srcId="{3531A489-9575-4DA9-9B6A-697B72849EB8}" destId="{EECBF767-9066-4EA2-AF2F-D16922DD630F}" srcOrd="0" destOrd="1" presId="urn:microsoft.com/office/officeart/2005/8/layout/hList1"/>
    <dgm:cxn modelId="{335B5763-1E39-4F1B-8D2B-CB5F0A155069}" type="presOf" srcId="{D362D432-22D7-49BE-8DC7-BE6DED4C3B28}" destId="{84D53051-9BCB-4FBB-B0CE-D285F2675326}" srcOrd="0" destOrd="0" presId="urn:microsoft.com/office/officeart/2005/8/layout/hList1"/>
    <dgm:cxn modelId="{C72C316F-6FCF-473E-8228-F4AE066348F8}" srcId="{AF761A16-2CAC-4EB6-879E-CBA5F348728F}" destId="{F6C0D349-C1C5-4532-A0C2-A93FC7A2C2F3}" srcOrd="1" destOrd="0" parTransId="{AC78EE6F-D1B7-4B9B-8008-D451FBC4F07D}" sibTransId="{430CFF13-F10D-47DE-90B6-CDEC70047057}"/>
    <dgm:cxn modelId="{09BDC47C-0E44-478E-AA22-94DC9410E2E0}" srcId="{AF761A16-2CAC-4EB6-879E-CBA5F348728F}" destId="{65836FE1-AE9B-4479-BD5A-AFCA3794EF85}" srcOrd="0" destOrd="0" parTransId="{8E99158F-3443-48B3-BB9A-B8896CE6D9DD}" sibTransId="{5E8BAE4C-1D7A-4281-A061-5B6562B53A10}"/>
    <dgm:cxn modelId="{E373D28E-C19D-4C47-83EB-373F3516B957}" type="presOf" srcId="{F6C0D349-C1C5-4532-A0C2-A93FC7A2C2F3}" destId="{0F98CD2E-1C7D-4739-AB6D-4B02544A1082}" srcOrd="0" destOrd="1" presId="urn:microsoft.com/office/officeart/2005/8/layout/hList1"/>
    <dgm:cxn modelId="{E4AF5A9B-6B7A-8647-A52E-B9FA7DAF169F}" type="presOf" srcId="{D0BEF4D9-8095-B04E-BCFB-F2B8F179550C}" destId="{EECBF767-9066-4EA2-AF2F-D16922DD630F}" srcOrd="0" destOrd="2" presId="urn:microsoft.com/office/officeart/2005/8/layout/hList1"/>
    <dgm:cxn modelId="{EC099F9D-84B9-47C7-939D-4EAEAAD97D12}" type="presOf" srcId="{8E4FEB7F-4B8B-4F42-80E6-ADF40F9E97A3}" destId="{8652F3BD-2FC9-4827-80E7-C36F064AAF6E}" srcOrd="0" destOrd="0" presId="urn:microsoft.com/office/officeart/2005/8/layout/hList1"/>
    <dgm:cxn modelId="{C1E85CA1-9104-49AD-9690-95371D1F58E9}" type="presOf" srcId="{AF761A16-2CAC-4EB6-879E-CBA5F348728F}" destId="{53D098AD-1540-4907-B879-B60B1D0292A1}" srcOrd="0" destOrd="0" presId="urn:microsoft.com/office/officeart/2005/8/layout/hList1"/>
    <dgm:cxn modelId="{DCF02DAE-248E-41F2-88DF-B9D3BDC48B89}" srcId="{8E4FEB7F-4B8B-4F42-80E6-ADF40F9E97A3}" destId="{D362D432-22D7-49BE-8DC7-BE6DED4C3B28}" srcOrd="0" destOrd="0" parTransId="{F01D1292-BF8B-4569-B08B-186667DBB3EE}" sibTransId="{423C04F0-B41E-4BE9-B660-1793B6A9181D}"/>
    <dgm:cxn modelId="{7BCD21C8-3607-49A4-866D-5B04F2D473B3}" srcId="{D362D432-22D7-49BE-8DC7-BE6DED4C3B28}" destId="{5B3236B5-B38E-4EA2-B1C0-8CD94A98B81E}" srcOrd="0" destOrd="0" parTransId="{DBBE83D1-4978-4317-8FCE-9CDDC1E4EEAE}" sibTransId="{4DB7E874-0A6E-48FD-BA36-22B8ACC1E3C1}"/>
    <dgm:cxn modelId="{3F16F4D8-04F6-0841-B232-EE8F513328DB}" srcId="{D362D432-22D7-49BE-8DC7-BE6DED4C3B28}" destId="{D0BEF4D9-8095-B04E-BCFB-F2B8F179550C}" srcOrd="2" destOrd="0" parTransId="{CDFBB649-E476-F24F-9A87-7626EA87D534}" sibTransId="{764F1286-ABBF-D344-BCE1-A6194E15A2EB}"/>
    <dgm:cxn modelId="{78AF1DDC-D4C3-4832-9D8F-5634C94AF8CA}" srcId="{8E4FEB7F-4B8B-4F42-80E6-ADF40F9E97A3}" destId="{AF761A16-2CAC-4EB6-879E-CBA5F348728F}" srcOrd="1" destOrd="0" parTransId="{09F33B57-13E2-42D4-97B1-E5FB76060727}" sibTransId="{701C07FE-5595-4DA1-B2EF-1E9E52849A4A}"/>
    <dgm:cxn modelId="{D2DD5BD3-3CCE-4D21-86E7-D5428BFB3443}" type="presParOf" srcId="{8652F3BD-2FC9-4827-80E7-C36F064AAF6E}" destId="{E359F852-8F70-4BB5-BCEB-1E6AE277FD5F}" srcOrd="0" destOrd="0" presId="urn:microsoft.com/office/officeart/2005/8/layout/hList1"/>
    <dgm:cxn modelId="{5E29F309-B027-4A8A-8592-235B97E0A1B7}" type="presParOf" srcId="{E359F852-8F70-4BB5-BCEB-1E6AE277FD5F}" destId="{84D53051-9BCB-4FBB-B0CE-D285F2675326}" srcOrd="0" destOrd="0" presId="urn:microsoft.com/office/officeart/2005/8/layout/hList1"/>
    <dgm:cxn modelId="{E7381952-18F3-4285-BE8F-130EBA18D480}" type="presParOf" srcId="{E359F852-8F70-4BB5-BCEB-1E6AE277FD5F}" destId="{EECBF767-9066-4EA2-AF2F-D16922DD630F}" srcOrd="1" destOrd="0" presId="urn:microsoft.com/office/officeart/2005/8/layout/hList1"/>
    <dgm:cxn modelId="{196E95E4-80EF-4921-BF2C-0428775A9EFE}" type="presParOf" srcId="{8652F3BD-2FC9-4827-80E7-C36F064AAF6E}" destId="{A7ABAC95-3D02-46FB-84F4-EB8AC117BFBA}" srcOrd="1" destOrd="0" presId="urn:microsoft.com/office/officeart/2005/8/layout/hList1"/>
    <dgm:cxn modelId="{C6670791-4897-486E-BCD9-339908777D0F}" type="presParOf" srcId="{8652F3BD-2FC9-4827-80E7-C36F064AAF6E}" destId="{48C67C7B-24E6-485C-BAFA-B98494D8E6A3}" srcOrd="2" destOrd="0" presId="urn:microsoft.com/office/officeart/2005/8/layout/hList1"/>
    <dgm:cxn modelId="{B6F558CC-ED45-456A-90C1-7E62B781F45B}" type="presParOf" srcId="{48C67C7B-24E6-485C-BAFA-B98494D8E6A3}" destId="{53D098AD-1540-4907-B879-B60B1D0292A1}" srcOrd="0" destOrd="0" presId="urn:microsoft.com/office/officeart/2005/8/layout/hList1"/>
    <dgm:cxn modelId="{101C69D6-3930-49E1-BD2A-A4492522D565}" type="presParOf" srcId="{48C67C7B-24E6-485C-BAFA-B98494D8E6A3}" destId="{0F98CD2E-1C7D-4739-AB6D-4B02544A108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7D9634-43E2-488C-AAF0-258E285088E9}">
      <dsp:nvSpPr>
        <dsp:cNvPr id="0" name=""/>
        <dsp:cNvSpPr/>
      </dsp:nvSpPr>
      <dsp:spPr>
        <a:xfrm rot="5400000">
          <a:off x="4803803" y="-1799828"/>
          <a:ext cx="1176673" cy="5074955"/>
        </a:xfrm>
        <a:prstGeom prst="round2SameRect">
          <a:avLst/>
        </a:prstGeom>
        <a:solidFill>
          <a:schemeClr val="accent4">
            <a:alpha val="90000"/>
            <a:tint val="40000"/>
            <a:hueOff val="0"/>
            <a:satOff val="0"/>
            <a:lumOff val="0"/>
            <a:alphaOff val="0"/>
          </a:schemeClr>
        </a:solidFill>
        <a:ln w="1905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it-IT" sz="1800" i="1" kern="1200" dirty="0">
              <a:solidFill>
                <a:schemeClr val="tx1"/>
              </a:solidFill>
            </a:rPr>
            <a:t>il servizio alla persona consiste in prestazioni ed esperienze, </a:t>
          </a:r>
          <a:r>
            <a:rPr lang="it-IT" sz="1800" kern="1200" dirty="0">
              <a:solidFill>
                <a:schemeClr val="tx1"/>
              </a:solidFill>
            </a:rPr>
            <a:t>per cui raramente si possono stabilire specifiche di produzione per ottenere una qualità uniforme</a:t>
          </a:r>
        </a:p>
      </dsp:txBody>
      <dsp:txXfrm rot="-5400000">
        <a:off x="2854662" y="206753"/>
        <a:ext cx="5017515" cy="1061793"/>
      </dsp:txXfrm>
    </dsp:sp>
    <dsp:sp modelId="{15214722-E3D0-472E-832D-EED3DD8EEB27}">
      <dsp:nvSpPr>
        <dsp:cNvPr id="0" name=""/>
        <dsp:cNvSpPr/>
      </dsp:nvSpPr>
      <dsp:spPr>
        <a:xfrm>
          <a:off x="0" y="2228"/>
          <a:ext cx="2854662" cy="1470841"/>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it-IT" sz="2700" i="1" kern="1200" dirty="0" err="1">
              <a:solidFill>
                <a:schemeClr val="tx1"/>
              </a:solidFill>
            </a:rPr>
            <a:t>Standardizzabilità</a:t>
          </a:r>
          <a:r>
            <a:rPr lang="it-IT" sz="2700" i="1" kern="1200" dirty="0">
              <a:solidFill>
                <a:schemeClr val="tx1"/>
              </a:solidFill>
            </a:rPr>
            <a:t> limitata</a:t>
          </a:r>
          <a:endParaRPr lang="it-IT" sz="2700" kern="1200" dirty="0">
            <a:solidFill>
              <a:schemeClr val="tx1"/>
            </a:solidFill>
          </a:endParaRPr>
        </a:p>
      </dsp:txBody>
      <dsp:txXfrm>
        <a:off x="71801" y="74029"/>
        <a:ext cx="2711060" cy="1327239"/>
      </dsp:txXfrm>
    </dsp:sp>
    <dsp:sp modelId="{EAE16736-A102-40BB-BDEF-503B0FA2190F}">
      <dsp:nvSpPr>
        <dsp:cNvPr id="0" name=""/>
        <dsp:cNvSpPr/>
      </dsp:nvSpPr>
      <dsp:spPr>
        <a:xfrm rot="5400000">
          <a:off x="4803803" y="-255444"/>
          <a:ext cx="1176673" cy="5074955"/>
        </a:xfrm>
        <a:prstGeom prst="round2SameRect">
          <a:avLst/>
        </a:prstGeom>
        <a:solidFill>
          <a:schemeClr val="accent4">
            <a:alpha val="90000"/>
            <a:tint val="40000"/>
            <a:hueOff val="0"/>
            <a:satOff val="0"/>
            <a:lumOff val="0"/>
            <a:alphaOff val="0"/>
          </a:schemeClr>
        </a:solidFill>
        <a:ln w="1905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3038" marR="0" lvl="1" indent="-173038" algn="l" defTabSz="914400" eaLnBrk="1" fontAlgn="auto" latinLnBrk="0" hangingPunct="1">
            <a:lnSpc>
              <a:spcPct val="100000"/>
            </a:lnSpc>
            <a:spcBef>
              <a:spcPct val="0"/>
            </a:spcBef>
            <a:spcAft>
              <a:spcPts val="0"/>
            </a:spcAft>
            <a:buClrTx/>
            <a:buSzTx/>
            <a:buFontTx/>
            <a:buNone/>
            <a:tabLst/>
            <a:defRPr/>
          </a:pPr>
          <a:r>
            <a:rPr lang="it-IT" sz="1800" i="1" kern="1200" dirty="0">
              <a:solidFill>
                <a:schemeClr val="tx1"/>
              </a:solidFill>
            </a:rPr>
            <a:t>l’attività di produzione del servizio e quella di consumo da parte del cliente </a:t>
          </a:r>
          <a:r>
            <a:rPr lang="it-IT" sz="1800" kern="1200" dirty="0">
              <a:solidFill>
                <a:schemeClr val="tx1"/>
              </a:solidFill>
            </a:rPr>
            <a:t>sono simultanee, quindi la valutazione della qualità andrebbe fatta subito</a:t>
          </a:r>
        </a:p>
      </dsp:txBody>
      <dsp:txXfrm rot="-5400000">
        <a:off x="2854662" y="1751137"/>
        <a:ext cx="5017515" cy="1061793"/>
      </dsp:txXfrm>
    </dsp:sp>
    <dsp:sp modelId="{D3479FC3-8466-4B73-9320-1482D29005CB}">
      <dsp:nvSpPr>
        <dsp:cNvPr id="0" name=""/>
        <dsp:cNvSpPr/>
      </dsp:nvSpPr>
      <dsp:spPr>
        <a:xfrm>
          <a:off x="0" y="1546612"/>
          <a:ext cx="2854662" cy="1470841"/>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it-IT" sz="2700" i="1" kern="1200" dirty="0">
              <a:solidFill>
                <a:schemeClr val="tx1"/>
              </a:solidFill>
            </a:rPr>
            <a:t>Contestualità </a:t>
          </a:r>
          <a:endParaRPr lang="it-IT" sz="2700" kern="1200" dirty="0">
            <a:solidFill>
              <a:schemeClr val="tx1"/>
            </a:solidFill>
          </a:endParaRPr>
        </a:p>
      </dsp:txBody>
      <dsp:txXfrm>
        <a:off x="71801" y="1618413"/>
        <a:ext cx="2711060" cy="1327239"/>
      </dsp:txXfrm>
    </dsp:sp>
    <dsp:sp modelId="{0809EC43-AFE3-4963-93A0-3021106DB7B8}">
      <dsp:nvSpPr>
        <dsp:cNvPr id="0" name=""/>
        <dsp:cNvSpPr/>
      </dsp:nvSpPr>
      <dsp:spPr>
        <a:xfrm rot="5400000">
          <a:off x="4803803" y="1265570"/>
          <a:ext cx="1176673" cy="5074955"/>
        </a:xfrm>
        <a:prstGeom prst="round2SameRect">
          <a:avLst/>
        </a:prstGeom>
        <a:solidFill>
          <a:schemeClr val="accent4">
            <a:alpha val="90000"/>
            <a:tint val="40000"/>
            <a:hueOff val="0"/>
            <a:satOff val="0"/>
            <a:lumOff val="0"/>
            <a:alphaOff val="0"/>
          </a:schemeClr>
        </a:solidFill>
        <a:ln w="19050" cap="flat" cmpd="sng" algn="ctr">
          <a:solidFill>
            <a:schemeClr val="accent4">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it-IT" sz="1800" i="1" kern="1200" dirty="0">
              <a:solidFill>
                <a:schemeClr val="tx1"/>
              </a:solidFill>
            </a:rPr>
            <a:t>rende il servizio fortemente </a:t>
          </a:r>
          <a:r>
            <a:rPr lang="it-IT" sz="1800" kern="1200" dirty="0">
              <a:solidFill>
                <a:schemeClr val="tx1"/>
              </a:solidFill>
            </a:rPr>
            <a:t>influenzabile dalle condizioni e dal contesto nel quale di volta in volta viene erogato</a:t>
          </a:r>
        </a:p>
      </dsp:txBody>
      <dsp:txXfrm rot="-5400000">
        <a:off x="2854662" y="3272151"/>
        <a:ext cx="5017515" cy="1061793"/>
      </dsp:txXfrm>
    </dsp:sp>
    <dsp:sp modelId="{097D10F5-98DD-409B-8E03-5CF6A258BFCF}">
      <dsp:nvSpPr>
        <dsp:cNvPr id="0" name=""/>
        <dsp:cNvSpPr/>
      </dsp:nvSpPr>
      <dsp:spPr>
        <a:xfrm>
          <a:off x="0" y="3090995"/>
          <a:ext cx="2854662" cy="1470841"/>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marL="0" lvl="0" indent="0" algn="ctr" defTabSz="1200150">
            <a:lnSpc>
              <a:spcPct val="90000"/>
            </a:lnSpc>
            <a:spcBef>
              <a:spcPct val="0"/>
            </a:spcBef>
            <a:spcAft>
              <a:spcPct val="35000"/>
            </a:spcAft>
            <a:buNone/>
          </a:pPr>
          <a:r>
            <a:rPr lang="it-IT" sz="2700" i="1" kern="1200" dirty="0">
              <a:solidFill>
                <a:schemeClr val="tx1"/>
              </a:solidFill>
            </a:rPr>
            <a:t>Eterogeneità: la presenza del fattore umano </a:t>
          </a:r>
          <a:endParaRPr lang="it-IT" sz="2700" kern="1200" dirty="0">
            <a:solidFill>
              <a:schemeClr val="tx1"/>
            </a:solidFill>
          </a:endParaRPr>
        </a:p>
      </dsp:txBody>
      <dsp:txXfrm>
        <a:off x="71801" y="3162796"/>
        <a:ext cx="2711060" cy="13272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BC76E5-716A-42F1-9EAC-0A565818C216}">
      <dsp:nvSpPr>
        <dsp:cNvPr id="0" name=""/>
        <dsp:cNvSpPr/>
      </dsp:nvSpPr>
      <dsp:spPr>
        <a:xfrm>
          <a:off x="0" y="0"/>
          <a:ext cx="5657889" cy="1028545"/>
        </a:xfrm>
        <a:prstGeom prst="roundRect">
          <a:avLst>
            <a:gd name="adj" fmla="val 10000"/>
          </a:avLst>
        </a:prstGeom>
        <a:gradFill rotWithShape="0">
          <a:gsLst>
            <a:gs pos="0">
              <a:schemeClr val="accent3">
                <a:alpha val="90000"/>
                <a:hueOff val="0"/>
                <a:satOff val="0"/>
                <a:lumOff val="0"/>
                <a:alphaOff val="0"/>
                <a:shade val="63000"/>
              </a:schemeClr>
            </a:gs>
            <a:gs pos="30000">
              <a:schemeClr val="accent3">
                <a:alpha val="90000"/>
                <a:hueOff val="0"/>
                <a:satOff val="0"/>
                <a:lumOff val="0"/>
                <a:alphaOff val="0"/>
                <a:shade val="90000"/>
                <a:satMod val="110000"/>
              </a:schemeClr>
            </a:gs>
            <a:gs pos="45000">
              <a:schemeClr val="accent3">
                <a:alpha val="90000"/>
                <a:hueOff val="0"/>
                <a:satOff val="0"/>
                <a:lumOff val="0"/>
                <a:alphaOff val="0"/>
                <a:shade val="100000"/>
                <a:satMod val="118000"/>
              </a:schemeClr>
            </a:gs>
            <a:gs pos="55000">
              <a:schemeClr val="accent3">
                <a:alpha val="90000"/>
                <a:hueOff val="0"/>
                <a:satOff val="0"/>
                <a:lumOff val="0"/>
                <a:alphaOff val="0"/>
                <a:shade val="100000"/>
                <a:satMod val="118000"/>
              </a:schemeClr>
            </a:gs>
            <a:gs pos="73000">
              <a:schemeClr val="accent3">
                <a:alpha val="90000"/>
                <a:hueOff val="0"/>
                <a:satOff val="0"/>
                <a:lumOff val="0"/>
                <a:alphaOff val="0"/>
                <a:shade val="90000"/>
                <a:satMod val="110000"/>
              </a:schemeClr>
            </a:gs>
            <a:gs pos="100000">
              <a:schemeClr val="accent3">
                <a:alpha val="90000"/>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0" bIns="121920" numCol="1" spcCol="1270" anchor="ctr" anchorCtr="0">
          <a:noAutofit/>
        </a:bodyPr>
        <a:lstStyle/>
        <a:p>
          <a:pPr marL="0" lvl="0" indent="0" algn="l" defTabSz="1422400">
            <a:lnSpc>
              <a:spcPct val="90000"/>
            </a:lnSpc>
            <a:spcBef>
              <a:spcPct val="0"/>
            </a:spcBef>
            <a:spcAft>
              <a:spcPct val="35000"/>
            </a:spcAft>
            <a:buNone/>
          </a:pPr>
          <a:r>
            <a:rPr lang="it-IT" sz="3200" kern="1200" dirty="0">
              <a:solidFill>
                <a:schemeClr val="tx1"/>
              </a:solidFill>
            </a:rPr>
            <a:t>Concetto</a:t>
          </a:r>
          <a:r>
            <a:rPr lang="it-IT" sz="2400" kern="1200" dirty="0">
              <a:solidFill>
                <a:schemeClr val="tx1"/>
              </a:solidFill>
            </a:rPr>
            <a:t> </a:t>
          </a:r>
          <a:r>
            <a:rPr lang="it-IT" sz="2000" kern="1200" dirty="0">
              <a:solidFill>
                <a:schemeClr val="tx1"/>
              </a:solidFill>
            </a:rPr>
            <a:t>(</a:t>
          </a:r>
          <a:r>
            <a:rPr lang="it-IT" sz="2000" kern="1200" dirty="0" err="1">
              <a:solidFill>
                <a:schemeClr val="tx1"/>
              </a:solidFill>
            </a:rPr>
            <a:t>es</a:t>
          </a:r>
          <a:r>
            <a:rPr lang="it-IT" sz="2000" kern="1200" dirty="0">
              <a:solidFill>
                <a:schemeClr val="tx1"/>
              </a:solidFill>
            </a:rPr>
            <a:t>: qualità del servizio)</a:t>
          </a:r>
          <a:endParaRPr lang="it-IT" sz="2400" kern="1200" dirty="0">
            <a:solidFill>
              <a:schemeClr val="tx1"/>
            </a:solidFill>
          </a:endParaRPr>
        </a:p>
      </dsp:txBody>
      <dsp:txXfrm>
        <a:off x="30125" y="30125"/>
        <a:ext cx="4461097" cy="968295"/>
      </dsp:txXfrm>
    </dsp:sp>
    <dsp:sp modelId="{850B133C-99CC-4D24-A595-C1C7096A151B}">
      <dsp:nvSpPr>
        <dsp:cNvPr id="0" name=""/>
        <dsp:cNvSpPr/>
      </dsp:nvSpPr>
      <dsp:spPr>
        <a:xfrm>
          <a:off x="473848" y="1215553"/>
          <a:ext cx="5657889" cy="1028545"/>
        </a:xfrm>
        <a:prstGeom prst="roundRect">
          <a:avLst>
            <a:gd name="adj" fmla="val 10000"/>
          </a:avLst>
        </a:prstGeom>
        <a:gradFill rotWithShape="0">
          <a:gsLst>
            <a:gs pos="0">
              <a:schemeClr val="accent3">
                <a:alpha val="90000"/>
                <a:hueOff val="0"/>
                <a:satOff val="0"/>
                <a:lumOff val="0"/>
                <a:alphaOff val="-13333"/>
                <a:shade val="63000"/>
              </a:schemeClr>
            </a:gs>
            <a:gs pos="30000">
              <a:schemeClr val="accent3">
                <a:alpha val="90000"/>
                <a:hueOff val="0"/>
                <a:satOff val="0"/>
                <a:lumOff val="0"/>
                <a:alphaOff val="-13333"/>
                <a:shade val="90000"/>
                <a:satMod val="110000"/>
              </a:schemeClr>
            </a:gs>
            <a:gs pos="45000">
              <a:schemeClr val="accent3">
                <a:alpha val="90000"/>
                <a:hueOff val="0"/>
                <a:satOff val="0"/>
                <a:lumOff val="0"/>
                <a:alphaOff val="-13333"/>
                <a:shade val="100000"/>
                <a:satMod val="118000"/>
              </a:schemeClr>
            </a:gs>
            <a:gs pos="55000">
              <a:schemeClr val="accent3">
                <a:alpha val="90000"/>
                <a:hueOff val="0"/>
                <a:satOff val="0"/>
                <a:lumOff val="0"/>
                <a:alphaOff val="-13333"/>
                <a:shade val="100000"/>
                <a:satMod val="118000"/>
              </a:schemeClr>
            </a:gs>
            <a:gs pos="73000">
              <a:schemeClr val="accent3">
                <a:alpha val="90000"/>
                <a:hueOff val="0"/>
                <a:satOff val="0"/>
                <a:lumOff val="0"/>
                <a:alphaOff val="-13333"/>
                <a:shade val="90000"/>
                <a:satMod val="110000"/>
              </a:schemeClr>
            </a:gs>
            <a:gs pos="100000">
              <a:schemeClr val="accent3">
                <a:alpha val="90000"/>
                <a:hueOff val="0"/>
                <a:satOff val="0"/>
                <a:lumOff val="0"/>
                <a:alphaOff val="-13333"/>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it-IT" sz="3200" kern="1200" dirty="0">
              <a:solidFill>
                <a:schemeClr val="tx1"/>
              </a:solidFill>
            </a:rPr>
            <a:t>Dimensioni</a:t>
          </a:r>
          <a:r>
            <a:rPr lang="it-IT" sz="1700" kern="1200" dirty="0">
              <a:solidFill>
                <a:schemeClr val="tx1"/>
              </a:solidFill>
            </a:rPr>
            <a:t> </a:t>
          </a:r>
          <a:r>
            <a:rPr lang="it-IT" sz="2000" kern="1200" dirty="0">
              <a:solidFill>
                <a:schemeClr val="tx1"/>
              </a:solidFill>
            </a:rPr>
            <a:t>(</a:t>
          </a:r>
          <a:r>
            <a:rPr lang="it-IT" sz="2000" kern="1200" dirty="0" err="1">
              <a:solidFill>
                <a:schemeClr val="tx1"/>
              </a:solidFill>
            </a:rPr>
            <a:t>es</a:t>
          </a:r>
          <a:r>
            <a:rPr lang="it-IT" sz="2000" kern="1200" dirty="0">
              <a:solidFill>
                <a:schemeClr val="tx1"/>
              </a:solidFill>
            </a:rPr>
            <a:t>: affidabilità operatori, sicurezza  ambienti,  comfort, adeguatezza orario …)</a:t>
          </a:r>
          <a:endParaRPr lang="it-IT" sz="1700" kern="1200" dirty="0">
            <a:solidFill>
              <a:schemeClr val="tx1"/>
            </a:solidFill>
          </a:endParaRPr>
        </a:p>
      </dsp:txBody>
      <dsp:txXfrm>
        <a:off x="503973" y="1245678"/>
        <a:ext cx="4455236" cy="968295"/>
      </dsp:txXfrm>
    </dsp:sp>
    <dsp:sp modelId="{CB81939C-4995-4A40-AC19-D37425A47693}">
      <dsp:nvSpPr>
        <dsp:cNvPr id="0" name=""/>
        <dsp:cNvSpPr/>
      </dsp:nvSpPr>
      <dsp:spPr>
        <a:xfrm>
          <a:off x="940624" y="2431107"/>
          <a:ext cx="5657889" cy="1028545"/>
        </a:xfrm>
        <a:prstGeom prst="roundRect">
          <a:avLst>
            <a:gd name="adj" fmla="val 10000"/>
          </a:avLst>
        </a:prstGeom>
        <a:gradFill rotWithShape="0">
          <a:gsLst>
            <a:gs pos="0">
              <a:schemeClr val="accent3">
                <a:alpha val="90000"/>
                <a:hueOff val="0"/>
                <a:satOff val="0"/>
                <a:lumOff val="0"/>
                <a:alphaOff val="-26667"/>
                <a:shade val="63000"/>
              </a:schemeClr>
            </a:gs>
            <a:gs pos="30000">
              <a:schemeClr val="accent3">
                <a:alpha val="90000"/>
                <a:hueOff val="0"/>
                <a:satOff val="0"/>
                <a:lumOff val="0"/>
                <a:alphaOff val="-26667"/>
                <a:shade val="90000"/>
                <a:satMod val="110000"/>
              </a:schemeClr>
            </a:gs>
            <a:gs pos="45000">
              <a:schemeClr val="accent3">
                <a:alpha val="90000"/>
                <a:hueOff val="0"/>
                <a:satOff val="0"/>
                <a:lumOff val="0"/>
                <a:alphaOff val="-26667"/>
                <a:shade val="100000"/>
                <a:satMod val="118000"/>
              </a:schemeClr>
            </a:gs>
            <a:gs pos="55000">
              <a:schemeClr val="accent3">
                <a:alpha val="90000"/>
                <a:hueOff val="0"/>
                <a:satOff val="0"/>
                <a:lumOff val="0"/>
                <a:alphaOff val="-26667"/>
                <a:shade val="100000"/>
                <a:satMod val="118000"/>
              </a:schemeClr>
            </a:gs>
            <a:gs pos="73000">
              <a:schemeClr val="accent3">
                <a:alpha val="90000"/>
                <a:hueOff val="0"/>
                <a:satOff val="0"/>
                <a:lumOff val="0"/>
                <a:alphaOff val="-26667"/>
                <a:shade val="90000"/>
                <a:satMod val="110000"/>
              </a:schemeClr>
            </a:gs>
            <a:gs pos="100000">
              <a:schemeClr val="accent3">
                <a:alpha val="90000"/>
                <a:hueOff val="0"/>
                <a:satOff val="0"/>
                <a:lumOff val="0"/>
                <a:alphaOff val="-26667"/>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it-IT" sz="3600" kern="1200">
              <a:solidFill>
                <a:schemeClr val="tx1"/>
              </a:solidFill>
            </a:rPr>
            <a:t>Indicatori</a:t>
          </a:r>
          <a:r>
            <a:rPr lang="it-IT" sz="2800" kern="1200">
              <a:solidFill>
                <a:schemeClr val="tx1"/>
              </a:solidFill>
            </a:rPr>
            <a:t> </a:t>
          </a:r>
          <a:r>
            <a:rPr lang="it-IT" sz="2000" kern="1200">
              <a:solidFill>
                <a:schemeClr val="tx1"/>
              </a:solidFill>
            </a:rPr>
            <a:t>(per valutare ciascun fattore)</a:t>
          </a:r>
          <a:endParaRPr lang="it-IT" sz="2800" kern="1200" dirty="0">
            <a:solidFill>
              <a:schemeClr val="tx1"/>
            </a:solidFill>
          </a:endParaRPr>
        </a:p>
      </dsp:txBody>
      <dsp:txXfrm>
        <a:off x="970749" y="2461232"/>
        <a:ext cx="4462309" cy="968295"/>
      </dsp:txXfrm>
    </dsp:sp>
    <dsp:sp modelId="{5148E5DE-1665-48EF-B946-E2F8ED646E3A}">
      <dsp:nvSpPr>
        <dsp:cNvPr id="0" name=""/>
        <dsp:cNvSpPr/>
      </dsp:nvSpPr>
      <dsp:spPr>
        <a:xfrm>
          <a:off x="1414472" y="3646660"/>
          <a:ext cx="5657889" cy="1028545"/>
        </a:xfrm>
        <a:prstGeom prst="roundRect">
          <a:avLst>
            <a:gd name="adj" fmla="val 10000"/>
          </a:avLst>
        </a:prstGeom>
        <a:gradFill rotWithShape="0">
          <a:gsLst>
            <a:gs pos="0">
              <a:schemeClr val="accent3">
                <a:alpha val="90000"/>
                <a:hueOff val="0"/>
                <a:satOff val="0"/>
                <a:lumOff val="0"/>
                <a:alphaOff val="-40000"/>
                <a:shade val="63000"/>
              </a:schemeClr>
            </a:gs>
            <a:gs pos="30000">
              <a:schemeClr val="accent3">
                <a:alpha val="90000"/>
                <a:hueOff val="0"/>
                <a:satOff val="0"/>
                <a:lumOff val="0"/>
                <a:alphaOff val="-40000"/>
                <a:shade val="90000"/>
                <a:satMod val="110000"/>
              </a:schemeClr>
            </a:gs>
            <a:gs pos="45000">
              <a:schemeClr val="accent3">
                <a:alpha val="90000"/>
                <a:hueOff val="0"/>
                <a:satOff val="0"/>
                <a:lumOff val="0"/>
                <a:alphaOff val="-40000"/>
                <a:shade val="100000"/>
                <a:satMod val="118000"/>
              </a:schemeClr>
            </a:gs>
            <a:gs pos="55000">
              <a:schemeClr val="accent3">
                <a:alpha val="90000"/>
                <a:hueOff val="0"/>
                <a:satOff val="0"/>
                <a:lumOff val="0"/>
                <a:alphaOff val="-40000"/>
                <a:shade val="100000"/>
                <a:satMod val="118000"/>
              </a:schemeClr>
            </a:gs>
            <a:gs pos="73000">
              <a:schemeClr val="accent3">
                <a:alpha val="90000"/>
                <a:hueOff val="0"/>
                <a:satOff val="0"/>
                <a:lumOff val="0"/>
                <a:alphaOff val="-40000"/>
                <a:shade val="90000"/>
                <a:satMod val="110000"/>
              </a:schemeClr>
            </a:gs>
            <a:gs pos="100000">
              <a:schemeClr val="accent3">
                <a:alpha val="90000"/>
                <a:hueOff val="0"/>
                <a:satOff val="0"/>
                <a:lumOff val="0"/>
                <a:alphaOff val="-4000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it-IT" sz="3200" kern="1200" dirty="0">
              <a:solidFill>
                <a:schemeClr val="tx1"/>
              </a:solidFill>
            </a:rPr>
            <a:t>Indice</a:t>
          </a:r>
          <a:r>
            <a:rPr lang="it-IT" sz="2800" kern="1200" dirty="0">
              <a:solidFill>
                <a:schemeClr val="tx1"/>
              </a:solidFill>
            </a:rPr>
            <a:t> </a:t>
          </a:r>
          <a:r>
            <a:rPr lang="it-IT" sz="2000" kern="1200" dirty="0">
              <a:solidFill>
                <a:schemeClr val="tx1"/>
              </a:solidFill>
            </a:rPr>
            <a:t>(sintesi degli indicatori)</a:t>
          </a:r>
          <a:endParaRPr lang="it-IT" sz="2400" kern="1200" dirty="0">
            <a:solidFill>
              <a:schemeClr val="tx1"/>
            </a:solidFill>
          </a:endParaRPr>
        </a:p>
      </dsp:txBody>
      <dsp:txXfrm>
        <a:off x="1444597" y="3676785"/>
        <a:ext cx="4455236" cy="968295"/>
      </dsp:txXfrm>
    </dsp:sp>
    <dsp:sp modelId="{88A31EC7-05BC-43E5-8E26-A6D4E213B9A5}">
      <dsp:nvSpPr>
        <dsp:cNvPr id="0" name=""/>
        <dsp:cNvSpPr/>
      </dsp:nvSpPr>
      <dsp:spPr>
        <a:xfrm>
          <a:off x="4989335" y="787772"/>
          <a:ext cx="668554" cy="668554"/>
        </a:xfrm>
        <a:prstGeom prst="downArrow">
          <a:avLst>
            <a:gd name="adj1" fmla="val 55000"/>
            <a:gd name="adj2" fmla="val 45000"/>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it-IT" sz="3000" kern="1200">
            <a:solidFill>
              <a:schemeClr val="tx1"/>
            </a:solidFill>
          </a:endParaRPr>
        </a:p>
      </dsp:txBody>
      <dsp:txXfrm>
        <a:off x="5139760" y="787772"/>
        <a:ext cx="367704" cy="503087"/>
      </dsp:txXfrm>
    </dsp:sp>
    <dsp:sp modelId="{D75F010D-BF34-47FD-9422-1DF399F8475A}">
      <dsp:nvSpPr>
        <dsp:cNvPr id="0" name=""/>
        <dsp:cNvSpPr/>
      </dsp:nvSpPr>
      <dsp:spPr>
        <a:xfrm>
          <a:off x="5463183" y="2003325"/>
          <a:ext cx="668554" cy="668554"/>
        </a:xfrm>
        <a:prstGeom prst="downArrow">
          <a:avLst>
            <a:gd name="adj1" fmla="val 55000"/>
            <a:gd name="adj2" fmla="val 45000"/>
          </a:avLst>
        </a:prstGeom>
        <a:solidFill>
          <a:schemeClr val="accent3">
            <a:alpha val="90000"/>
            <a:tint val="40000"/>
            <a:hueOff val="0"/>
            <a:satOff val="0"/>
            <a:lumOff val="0"/>
            <a:alphaOff val="-20000"/>
          </a:schemeClr>
        </a:solidFill>
        <a:ln w="9525" cap="flat" cmpd="sng" algn="ctr">
          <a:solidFill>
            <a:schemeClr val="accent3">
              <a:alpha val="90000"/>
              <a:tint val="40000"/>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it-IT" sz="3000" kern="1200">
            <a:solidFill>
              <a:schemeClr val="tx1"/>
            </a:solidFill>
          </a:endParaRPr>
        </a:p>
      </dsp:txBody>
      <dsp:txXfrm>
        <a:off x="5613608" y="2003325"/>
        <a:ext cx="367704" cy="503087"/>
      </dsp:txXfrm>
    </dsp:sp>
    <dsp:sp modelId="{C7F76F47-BE1B-4965-BB28-033CA4F062B9}">
      <dsp:nvSpPr>
        <dsp:cNvPr id="0" name=""/>
        <dsp:cNvSpPr/>
      </dsp:nvSpPr>
      <dsp:spPr>
        <a:xfrm>
          <a:off x="5929959" y="3218879"/>
          <a:ext cx="668554" cy="668554"/>
        </a:xfrm>
        <a:prstGeom prst="downArrow">
          <a:avLst>
            <a:gd name="adj1" fmla="val 55000"/>
            <a:gd name="adj2" fmla="val 45000"/>
          </a:avLst>
        </a:prstGeom>
        <a:solidFill>
          <a:schemeClr val="accent3">
            <a:alpha val="90000"/>
            <a:tint val="40000"/>
            <a:hueOff val="0"/>
            <a:satOff val="0"/>
            <a:lumOff val="0"/>
            <a:alphaOff val="-40000"/>
          </a:schemeClr>
        </a:solidFill>
        <a:ln w="9525" cap="flat" cmpd="sng" algn="ctr">
          <a:solidFill>
            <a:schemeClr val="accent3">
              <a:alpha val="90000"/>
              <a:tint val="40000"/>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endParaRPr lang="it-IT" sz="3000" kern="1200">
            <a:solidFill>
              <a:schemeClr val="tx1"/>
            </a:solidFill>
          </a:endParaRPr>
        </a:p>
      </dsp:txBody>
      <dsp:txXfrm>
        <a:off x="6080384" y="3218879"/>
        <a:ext cx="367704" cy="5030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FF4696-6A09-4394-94A1-1C45F2624E68}">
      <dsp:nvSpPr>
        <dsp:cNvPr id="0" name=""/>
        <dsp:cNvSpPr/>
      </dsp:nvSpPr>
      <dsp:spPr>
        <a:xfrm rot="5400000">
          <a:off x="4434051" y="-1779579"/>
          <a:ext cx="782637" cy="4541524"/>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it-IT" sz="2000" kern="1200" dirty="0">
              <a:solidFill>
                <a:schemeClr val="tx1"/>
              </a:solidFill>
            </a:rPr>
            <a:t>cioè affermare temi rilevanti per l’utenza</a:t>
          </a:r>
        </a:p>
      </dsp:txBody>
      <dsp:txXfrm rot="-5400000">
        <a:off x="2554608" y="138069"/>
        <a:ext cx="4503319" cy="706227"/>
      </dsp:txXfrm>
    </dsp:sp>
    <dsp:sp modelId="{A6EC8DCC-84EA-468A-A388-A8FF2CD2EF38}">
      <dsp:nvSpPr>
        <dsp:cNvPr id="0" name=""/>
        <dsp:cNvSpPr/>
      </dsp:nvSpPr>
      <dsp:spPr>
        <a:xfrm>
          <a:off x="0" y="2033"/>
          <a:ext cx="2554607" cy="978296"/>
        </a:xfrm>
        <a:prstGeom prst="roundRect">
          <a:avLst/>
        </a:prstGeom>
        <a:gradFill rotWithShape="0">
          <a:gsLst>
            <a:gs pos="0">
              <a:schemeClr val="accent3">
                <a:shade val="80000"/>
                <a:hueOff val="0"/>
                <a:satOff val="0"/>
                <a:lumOff val="0"/>
                <a:alphaOff val="0"/>
                <a:shade val="63000"/>
              </a:schemeClr>
            </a:gs>
            <a:gs pos="30000">
              <a:schemeClr val="accent3">
                <a:shade val="80000"/>
                <a:hueOff val="0"/>
                <a:satOff val="0"/>
                <a:lumOff val="0"/>
                <a:alphaOff val="0"/>
                <a:shade val="90000"/>
                <a:satMod val="110000"/>
              </a:schemeClr>
            </a:gs>
            <a:gs pos="45000">
              <a:schemeClr val="accent3">
                <a:shade val="80000"/>
                <a:hueOff val="0"/>
                <a:satOff val="0"/>
                <a:lumOff val="0"/>
                <a:alphaOff val="0"/>
                <a:shade val="100000"/>
                <a:satMod val="118000"/>
              </a:schemeClr>
            </a:gs>
            <a:gs pos="55000">
              <a:schemeClr val="accent3">
                <a:shade val="80000"/>
                <a:hueOff val="0"/>
                <a:satOff val="0"/>
                <a:lumOff val="0"/>
                <a:alphaOff val="0"/>
                <a:shade val="100000"/>
                <a:satMod val="118000"/>
              </a:schemeClr>
            </a:gs>
            <a:gs pos="73000">
              <a:schemeClr val="accent3">
                <a:shade val="80000"/>
                <a:hueOff val="0"/>
                <a:satOff val="0"/>
                <a:lumOff val="0"/>
                <a:alphaOff val="0"/>
                <a:shade val="90000"/>
                <a:satMod val="110000"/>
              </a:schemeClr>
            </a:gs>
            <a:gs pos="100000">
              <a:schemeClr val="accent3">
                <a:shade val="80000"/>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it-IT" sz="3400" kern="1200" dirty="0">
              <a:solidFill>
                <a:schemeClr val="tx1"/>
              </a:solidFill>
            </a:rPr>
            <a:t>Significativo</a:t>
          </a:r>
        </a:p>
      </dsp:txBody>
      <dsp:txXfrm>
        <a:off x="47756" y="49789"/>
        <a:ext cx="2459095" cy="882784"/>
      </dsp:txXfrm>
    </dsp:sp>
    <dsp:sp modelId="{BD9BEB7F-A91C-40B9-ABD7-64E35CDBE7A3}">
      <dsp:nvSpPr>
        <dsp:cNvPr id="0" name=""/>
        <dsp:cNvSpPr/>
      </dsp:nvSpPr>
      <dsp:spPr>
        <a:xfrm rot="5400000">
          <a:off x="4434051" y="-752368"/>
          <a:ext cx="782637" cy="4541524"/>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it-IT" sz="2000" kern="1200" dirty="0">
              <a:solidFill>
                <a:schemeClr val="tx1"/>
              </a:solidFill>
            </a:rPr>
            <a:t>cioè essere accurato e preciso</a:t>
          </a:r>
        </a:p>
      </dsp:txBody>
      <dsp:txXfrm rot="-5400000">
        <a:off x="2554608" y="1165280"/>
        <a:ext cx="4503319" cy="706227"/>
      </dsp:txXfrm>
    </dsp:sp>
    <dsp:sp modelId="{00A6DE38-D1C0-4103-A702-D87CA6A4D775}">
      <dsp:nvSpPr>
        <dsp:cNvPr id="0" name=""/>
        <dsp:cNvSpPr/>
      </dsp:nvSpPr>
      <dsp:spPr>
        <a:xfrm>
          <a:off x="0" y="1029245"/>
          <a:ext cx="2554607" cy="978296"/>
        </a:xfrm>
        <a:prstGeom prst="roundRect">
          <a:avLst/>
        </a:prstGeom>
        <a:gradFill rotWithShape="0">
          <a:gsLst>
            <a:gs pos="0">
              <a:schemeClr val="accent3">
                <a:shade val="80000"/>
                <a:hueOff val="15854"/>
                <a:satOff val="2829"/>
                <a:lumOff val="6470"/>
                <a:alphaOff val="0"/>
                <a:shade val="63000"/>
              </a:schemeClr>
            </a:gs>
            <a:gs pos="30000">
              <a:schemeClr val="accent3">
                <a:shade val="80000"/>
                <a:hueOff val="15854"/>
                <a:satOff val="2829"/>
                <a:lumOff val="6470"/>
                <a:alphaOff val="0"/>
                <a:shade val="90000"/>
                <a:satMod val="110000"/>
              </a:schemeClr>
            </a:gs>
            <a:gs pos="45000">
              <a:schemeClr val="accent3">
                <a:shade val="80000"/>
                <a:hueOff val="15854"/>
                <a:satOff val="2829"/>
                <a:lumOff val="6470"/>
                <a:alphaOff val="0"/>
                <a:shade val="100000"/>
                <a:satMod val="118000"/>
              </a:schemeClr>
            </a:gs>
            <a:gs pos="55000">
              <a:schemeClr val="accent3">
                <a:shade val="80000"/>
                <a:hueOff val="15854"/>
                <a:satOff val="2829"/>
                <a:lumOff val="6470"/>
                <a:alphaOff val="0"/>
                <a:shade val="100000"/>
                <a:satMod val="118000"/>
              </a:schemeClr>
            </a:gs>
            <a:gs pos="73000">
              <a:schemeClr val="accent3">
                <a:shade val="80000"/>
                <a:hueOff val="15854"/>
                <a:satOff val="2829"/>
                <a:lumOff val="6470"/>
                <a:alphaOff val="0"/>
                <a:shade val="90000"/>
                <a:satMod val="110000"/>
              </a:schemeClr>
            </a:gs>
            <a:gs pos="100000">
              <a:schemeClr val="accent3">
                <a:shade val="80000"/>
                <a:hueOff val="15854"/>
                <a:satOff val="2829"/>
                <a:lumOff val="6470"/>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it-IT" sz="3400" kern="1200" dirty="0">
              <a:solidFill>
                <a:schemeClr val="tx1"/>
              </a:solidFill>
            </a:rPr>
            <a:t>Valido</a:t>
          </a:r>
        </a:p>
      </dsp:txBody>
      <dsp:txXfrm>
        <a:off x="47756" y="1077001"/>
        <a:ext cx="2459095" cy="882784"/>
      </dsp:txXfrm>
    </dsp:sp>
    <dsp:sp modelId="{9E8774D4-44F6-490C-936C-D7506C94725E}">
      <dsp:nvSpPr>
        <dsp:cNvPr id="0" name=""/>
        <dsp:cNvSpPr/>
      </dsp:nvSpPr>
      <dsp:spPr>
        <a:xfrm rot="5400000">
          <a:off x="4434051" y="274843"/>
          <a:ext cx="782637" cy="4541524"/>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38100" rIns="76200" bIns="38100" numCol="1" spcCol="1270" anchor="ctr" anchorCtr="0">
          <a:noAutofit/>
        </a:bodyPr>
        <a:lstStyle/>
        <a:p>
          <a:pPr marL="173038" marR="0" lvl="1" indent="-173038" algn="l" defTabSz="914400" eaLnBrk="1" fontAlgn="auto" latinLnBrk="0" hangingPunct="1">
            <a:lnSpc>
              <a:spcPct val="100000"/>
            </a:lnSpc>
            <a:spcBef>
              <a:spcPct val="0"/>
            </a:spcBef>
            <a:spcAft>
              <a:spcPts val="0"/>
            </a:spcAft>
            <a:buClrTx/>
            <a:buSzTx/>
            <a:buFontTx/>
            <a:buNone/>
            <a:tabLst/>
            <a:defRPr/>
          </a:pPr>
          <a:r>
            <a:rPr lang="it-IT" sz="2000" kern="1200" dirty="0">
              <a:solidFill>
                <a:schemeClr val="tx1"/>
              </a:solidFill>
            </a:rPr>
            <a:t>i dati devono essere disponibili senza eccessivi costi di raccolta </a:t>
          </a:r>
        </a:p>
      </dsp:txBody>
      <dsp:txXfrm rot="-5400000">
        <a:off x="2554608" y="2192492"/>
        <a:ext cx="4503319" cy="706227"/>
      </dsp:txXfrm>
    </dsp:sp>
    <dsp:sp modelId="{FFF381D6-2D75-434A-AA09-88DB67A8B814}">
      <dsp:nvSpPr>
        <dsp:cNvPr id="0" name=""/>
        <dsp:cNvSpPr/>
      </dsp:nvSpPr>
      <dsp:spPr>
        <a:xfrm>
          <a:off x="0" y="2056457"/>
          <a:ext cx="2554607" cy="978296"/>
        </a:xfrm>
        <a:prstGeom prst="roundRect">
          <a:avLst/>
        </a:prstGeom>
        <a:gradFill rotWithShape="0">
          <a:gsLst>
            <a:gs pos="0">
              <a:schemeClr val="accent3">
                <a:shade val="80000"/>
                <a:hueOff val="31707"/>
                <a:satOff val="5659"/>
                <a:lumOff val="12939"/>
                <a:alphaOff val="0"/>
                <a:shade val="63000"/>
              </a:schemeClr>
            </a:gs>
            <a:gs pos="30000">
              <a:schemeClr val="accent3">
                <a:shade val="80000"/>
                <a:hueOff val="31707"/>
                <a:satOff val="5659"/>
                <a:lumOff val="12939"/>
                <a:alphaOff val="0"/>
                <a:shade val="90000"/>
                <a:satMod val="110000"/>
              </a:schemeClr>
            </a:gs>
            <a:gs pos="45000">
              <a:schemeClr val="accent3">
                <a:shade val="80000"/>
                <a:hueOff val="31707"/>
                <a:satOff val="5659"/>
                <a:lumOff val="12939"/>
                <a:alphaOff val="0"/>
                <a:shade val="100000"/>
                <a:satMod val="118000"/>
              </a:schemeClr>
            </a:gs>
            <a:gs pos="55000">
              <a:schemeClr val="accent3">
                <a:shade val="80000"/>
                <a:hueOff val="31707"/>
                <a:satOff val="5659"/>
                <a:lumOff val="12939"/>
                <a:alphaOff val="0"/>
                <a:shade val="100000"/>
                <a:satMod val="118000"/>
              </a:schemeClr>
            </a:gs>
            <a:gs pos="73000">
              <a:schemeClr val="accent3">
                <a:shade val="80000"/>
                <a:hueOff val="31707"/>
                <a:satOff val="5659"/>
                <a:lumOff val="12939"/>
                <a:alphaOff val="0"/>
                <a:shade val="90000"/>
                <a:satMod val="110000"/>
              </a:schemeClr>
            </a:gs>
            <a:gs pos="100000">
              <a:schemeClr val="accent3">
                <a:shade val="80000"/>
                <a:hueOff val="31707"/>
                <a:satOff val="5659"/>
                <a:lumOff val="12939"/>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it-IT" sz="3400" kern="1200" dirty="0">
              <a:solidFill>
                <a:schemeClr val="tx1"/>
              </a:solidFill>
            </a:rPr>
            <a:t>Rilevabile </a:t>
          </a:r>
        </a:p>
      </dsp:txBody>
      <dsp:txXfrm>
        <a:off x="47756" y="2104213"/>
        <a:ext cx="2459095" cy="882784"/>
      </dsp:txXfrm>
    </dsp:sp>
    <dsp:sp modelId="{9A903FD5-01F5-4581-A4D7-886F135E9853}">
      <dsp:nvSpPr>
        <dsp:cNvPr id="0" name=""/>
        <dsp:cNvSpPr/>
      </dsp:nvSpPr>
      <dsp:spPr>
        <a:xfrm rot="5400000">
          <a:off x="4434051" y="1302055"/>
          <a:ext cx="782637" cy="4541524"/>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76200" tIns="38100" rIns="76200" bIns="38100" numCol="1" spcCol="1270" anchor="ctr" anchorCtr="0">
          <a:noAutofit/>
        </a:bodyPr>
        <a:lstStyle/>
        <a:p>
          <a:pPr marL="173038" marR="0" lvl="1" indent="-173038" algn="l" defTabSz="914400" eaLnBrk="1" fontAlgn="auto" latinLnBrk="0" hangingPunct="1">
            <a:lnSpc>
              <a:spcPct val="100000"/>
            </a:lnSpc>
            <a:spcBef>
              <a:spcPct val="0"/>
            </a:spcBef>
            <a:spcAft>
              <a:spcPts val="0"/>
            </a:spcAft>
            <a:buClrTx/>
            <a:buSzTx/>
            <a:buFontTx/>
            <a:buNone/>
            <a:tabLst/>
            <a:defRPr/>
          </a:pPr>
          <a:r>
            <a:rPr lang="it-IT" sz="2000" kern="1200" dirty="0">
              <a:solidFill>
                <a:schemeClr val="tx1"/>
              </a:solidFill>
            </a:rPr>
            <a:t>deve registrare i miglioramenti ed i peggioramenti</a:t>
          </a:r>
        </a:p>
      </dsp:txBody>
      <dsp:txXfrm rot="-5400000">
        <a:off x="2554608" y="3219704"/>
        <a:ext cx="4503319" cy="706227"/>
      </dsp:txXfrm>
    </dsp:sp>
    <dsp:sp modelId="{9E504B51-F7B8-4622-82FF-1FDEC7EB8FB8}">
      <dsp:nvSpPr>
        <dsp:cNvPr id="0" name=""/>
        <dsp:cNvSpPr/>
      </dsp:nvSpPr>
      <dsp:spPr>
        <a:xfrm>
          <a:off x="0" y="3083669"/>
          <a:ext cx="2554607" cy="978296"/>
        </a:xfrm>
        <a:prstGeom prst="roundRect">
          <a:avLst/>
        </a:prstGeom>
        <a:gradFill rotWithShape="0">
          <a:gsLst>
            <a:gs pos="0">
              <a:schemeClr val="accent3">
                <a:shade val="80000"/>
                <a:hueOff val="47561"/>
                <a:satOff val="8488"/>
                <a:lumOff val="19409"/>
                <a:alphaOff val="0"/>
                <a:shade val="63000"/>
              </a:schemeClr>
            </a:gs>
            <a:gs pos="30000">
              <a:schemeClr val="accent3">
                <a:shade val="80000"/>
                <a:hueOff val="47561"/>
                <a:satOff val="8488"/>
                <a:lumOff val="19409"/>
                <a:alphaOff val="0"/>
                <a:shade val="90000"/>
                <a:satMod val="110000"/>
              </a:schemeClr>
            </a:gs>
            <a:gs pos="45000">
              <a:schemeClr val="accent3">
                <a:shade val="80000"/>
                <a:hueOff val="47561"/>
                <a:satOff val="8488"/>
                <a:lumOff val="19409"/>
                <a:alphaOff val="0"/>
                <a:shade val="100000"/>
                <a:satMod val="118000"/>
              </a:schemeClr>
            </a:gs>
            <a:gs pos="55000">
              <a:schemeClr val="accent3">
                <a:shade val="80000"/>
                <a:hueOff val="47561"/>
                <a:satOff val="8488"/>
                <a:lumOff val="19409"/>
                <a:alphaOff val="0"/>
                <a:shade val="100000"/>
                <a:satMod val="118000"/>
              </a:schemeClr>
            </a:gs>
            <a:gs pos="73000">
              <a:schemeClr val="accent3">
                <a:shade val="80000"/>
                <a:hueOff val="47561"/>
                <a:satOff val="8488"/>
                <a:lumOff val="19409"/>
                <a:alphaOff val="0"/>
                <a:shade val="90000"/>
                <a:satMod val="110000"/>
              </a:schemeClr>
            </a:gs>
            <a:gs pos="100000">
              <a:schemeClr val="accent3">
                <a:shade val="80000"/>
                <a:hueOff val="47561"/>
                <a:satOff val="8488"/>
                <a:lumOff val="19409"/>
                <a:alphaOff val="0"/>
                <a:shade val="63000"/>
              </a:schemeClr>
            </a:gs>
          </a:gsLst>
          <a:lin ang="950000" scaled="1"/>
        </a:gradFill>
        <a:ln>
          <a:noFill/>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64770" rIns="129540" bIns="6477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it-IT" sz="3400" kern="1200" dirty="0">
              <a:solidFill>
                <a:schemeClr val="tx1"/>
              </a:solidFill>
            </a:rPr>
            <a:t>Sensibile</a:t>
          </a:r>
        </a:p>
      </dsp:txBody>
      <dsp:txXfrm>
        <a:off x="47756" y="3131425"/>
        <a:ext cx="2459095" cy="88278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D53051-9BCB-4FBB-B0CE-D285F2675326}">
      <dsp:nvSpPr>
        <dsp:cNvPr id="0" name=""/>
        <dsp:cNvSpPr/>
      </dsp:nvSpPr>
      <dsp:spPr>
        <a:xfrm>
          <a:off x="40" y="56566"/>
          <a:ext cx="3845569" cy="153822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it-IT" sz="3200" kern="1200" dirty="0"/>
            <a:t>Indicatori dell’offerta </a:t>
          </a:r>
          <a:r>
            <a:rPr lang="it-IT" sz="2800" kern="1200" dirty="0"/>
            <a:t>(indicatori “oggettivi”)</a:t>
          </a:r>
        </a:p>
      </dsp:txBody>
      <dsp:txXfrm>
        <a:off x="40" y="56566"/>
        <a:ext cx="3845569" cy="1538227"/>
      </dsp:txXfrm>
    </dsp:sp>
    <dsp:sp modelId="{EECBF767-9066-4EA2-AF2F-D16922DD630F}">
      <dsp:nvSpPr>
        <dsp:cNvPr id="0" name=""/>
        <dsp:cNvSpPr/>
      </dsp:nvSpPr>
      <dsp:spPr>
        <a:xfrm>
          <a:off x="40" y="1594793"/>
          <a:ext cx="3845569" cy="3285765"/>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it-IT" sz="2100" kern="1200" dirty="0"/>
            <a:t>statistiche che rappresentano i fatti in maniera indipendente dalle valutazioni personali</a:t>
          </a:r>
        </a:p>
        <a:p>
          <a:pPr marL="228600" lvl="1" indent="-228600" algn="l" defTabSz="933450">
            <a:lnSpc>
              <a:spcPct val="90000"/>
            </a:lnSpc>
            <a:spcBef>
              <a:spcPct val="0"/>
            </a:spcBef>
            <a:spcAft>
              <a:spcPct val="15000"/>
            </a:spcAft>
            <a:buChar char="•"/>
          </a:pPr>
          <a:r>
            <a:rPr lang="it-IT" sz="2100" kern="1200" dirty="0"/>
            <a:t>costruiti con dati statistici relativi ad eventi direttamente rilevabili e suscettibili di un controllo diretto di veridicità e di attendibilità</a:t>
          </a:r>
        </a:p>
        <a:p>
          <a:pPr marL="228600" lvl="1" indent="-228600" algn="l" defTabSz="933450">
            <a:lnSpc>
              <a:spcPct val="90000"/>
            </a:lnSpc>
            <a:spcBef>
              <a:spcPct val="0"/>
            </a:spcBef>
            <a:spcAft>
              <a:spcPct val="15000"/>
            </a:spcAft>
            <a:buChar char="•"/>
          </a:pPr>
          <a:r>
            <a:rPr lang="it-IT" sz="2100" kern="1200" dirty="0"/>
            <a:t>Es: minori in affido che hanno un titolo di studio a 16 anni </a:t>
          </a:r>
        </a:p>
      </dsp:txBody>
      <dsp:txXfrm>
        <a:off x="40" y="1594793"/>
        <a:ext cx="3845569" cy="3285765"/>
      </dsp:txXfrm>
    </dsp:sp>
    <dsp:sp modelId="{53D098AD-1540-4907-B879-B60B1D0292A1}">
      <dsp:nvSpPr>
        <dsp:cNvPr id="0" name=""/>
        <dsp:cNvSpPr/>
      </dsp:nvSpPr>
      <dsp:spPr>
        <a:xfrm>
          <a:off x="4383989" y="56566"/>
          <a:ext cx="3845569" cy="1538227"/>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it-IT" sz="3200" kern="1200" dirty="0"/>
            <a:t>Indicatori della domanda </a:t>
          </a:r>
          <a:r>
            <a:rPr lang="it-IT" sz="2800" kern="1200" dirty="0"/>
            <a:t>(indicatori “soggettivi”)</a:t>
          </a:r>
        </a:p>
      </dsp:txBody>
      <dsp:txXfrm>
        <a:off x="4383989" y="56566"/>
        <a:ext cx="3845569" cy="1538227"/>
      </dsp:txXfrm>
    </dsp:sp>
    <dsp:sp modelId="{0F98CD2E-1C7D-4739-AB6D-4B02544A1082}">
      <dsp:nvSpPr>
        <dsp:cNvPr id="0" name=""/>
        <dsp:cNvSpPr/>
      </dsp:nvSpPr>
      <dsp:spPr>
        <a:xfrm>
          <a:off x="4383989" y="1594793"/>
          <a:ext cx="3845569" cy="3285765"/>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it-IT" sz="2100" kern="1200" dirty="0"/>
            <a:t>evidenziano l’esperienza e la valutazione individuale degli utenti</a:t>
          </a:r>
        </a:p>
        <a:p>
          <a:pPr marL="228600" lvl="1" indent="-228600" algn="l" defTabSz="933450">
            <a:lnSpc>
              <a:spcPct val="90000"/>
            </a:lnSpc>
            <a:spcBef>
              <a:spcPct val="0"/>
            </a:spcBef>
            <a:spcAft>
              <a:spcPct val="15000"/>
            </a:spcAft>
            <a:buChar char="•"/>
          </a:pPr>
          <a:r>
            <a:rPr lang="it-IT" sz="2100" kern="1200" dirty="0"/>
            <a:t>vengono costruiti attraverso delle indagini quantitative sulla qualità percepita (indagini di </a:t>
          </a:r>
          <a:r>
            <a:rPr lang="it-IT" sz="2100" kern="1200" dirty="0" err="1"/>
            <a:t>Customer</a:t>
          </a:r>
          <a:r>
            <a:rPr lang="it-IT" sz="2100" kern="1200" dirty="0"/>
            <a:t> </a:t>
          </a:r>
          <a:r>
            <a:rPr lang="it-IT" sz="2100" kern="1200" dirty="0" err="1"/>
            <a:t>Satisfaction</a:t>
          </a:r>
          <a:r>
            <a:rPr lang="it-IT" sz="2100" kern="1200" dirty="0"/>
            <a:t>)</a:t>
          </a:r>
        </a:p>
      </dsp:txBody>
      <dsp:txXfrm>
        <a:off x="4383989" y="1594793"/>
        <a:ext cx="3845569" cy="328576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5B70B4-7DCA-4980-95E4-A820C91CF475}" type="datetimeFigureOut">
              <a:rPr lang="it-IT" smtClean="0"/>
              <a:pPr/>
              <a:t>06/01/21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4ABE92-CE4C-41FA-A523-C03DF4A3D145}" type="slidenum">
              <a:rPr lang="it-IT" smtClean="0"/>
              <a:pPr/>
              <a:t>‹N›</a:t>
            </a:fld>
            <a:endParaRPr lang="it-IT"/>
          </a:p>
        </p:txBody>
      </p:sp>
    </p:spTree>
    <p:extLst>
      <p:ext uri="{BB962C8B-B14F-4D97-AF65-F5344CB8AC3E}">
        <p14:creationId xmlns:p14="http://schemas.microsoft.com/office/powerpoint/2010/main" val="176634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it-IT"/>
              <a:t>Fare clic per modificare lo stile del titolo</a:t>
            </a:r>
            <a:endParaRPr kumimoji="0" lang="en-US"/>
          </a:p>
        </p:txBody>
      </p:sp>
      <p:sp>
        <p:nvSpPr>
          <p:cNvPr id="9" name="Sottotito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28" name="Segnaposto data 27"/>
          <p:cNvSpPr>
            <a:spLocks noGrp="1"/>
          </p:cNvSpPr>
          <p:nvPr>
            <p:ph type="dt" sz="half" idx="10"/>
          </p:nvPr>
        </p:nvSpPr>
        <p:spPr>
          <a:xfrm>
            <a:off x="6400800" y="6355080"/>
            <a:ext cx="2286000" cy="365760"/>
          </a:xfrm>
        </p:spPr>
        <p:txBody>
          <a:bodyPr/>
          <a:lstStyle>
            <a:lvl1pPr>
              <a:defRPr sz="1400"/>
            </a:lvl1pPr>
          </a:lstStyle>
          <a:p>
            <a:fld id="{9505CC9D-5B59-4FC5-8EAD-38F33AF56616}" type="datetime1">
              <a:rPr lang="it-IT" smtClean="0"/>
              <a:pPr/>
              <a:t>06/01/21</a:t>
            </a:fld>
            <a:endParaRPr lang="it-IT"/>
          </a:p>
        </p:txBody>
      </p:sp>
      <p:sp>
        <p:nvSpPr>
          <p:cNvPr id="17" name="Segnaposto piè di pagina 16"/>
          <p:cNvSpPr>
            <a:spLocks noGrp="1"/>
          </p:cNvSpPr>
          <p:nvPr>
            <p:ph type="ftr" sz="quarter" idx="11"/>
          </p:nvPr>
        </p:nvSpPr>
        <p:spPr>
          <a:xfrm>
            <a:off x="2898648" y="6355080"/>
            <a:ext cx="3474720" cy="365760"/>
          </a:xfrm>
        </p:spPr>
        <p:txBody>
          <a:bodyPr/>
          <a:lstStyle/>
          <a:p>
            <a:endParaRPr lang="it-IT"/>
          </a:p>
        </p:txBody>
      </p:sp>
      <p:sp>
        <p:nvSpPr>
          <p:cNvPr id="29" name="Segnaposto numero diapositiva 28"/>
          <p:cNvSpPr>
            <a:spLocks noGrp="1"/>
          </p:cNvSpPr>
          <p:nvPr>
            <p:ph type="sldNum" sz="quarter" idx="12"/>
          </p:nvPr>
        </p:nvSpPr>
        <p:spPr>
          <a:xfrm>
            <a:off x="1216152" y="6355080"/>
            <a:ext cx="1219200" cy="365760"/>
          </a:xfrm>
        </p:spPr>
        <p:txBody>
          <a:bodyPr/>
          <a:lstStyle/>
          <a:p>
            <a:fld id="{E650C16B-892A-499A-BDE6-D6602628D073}" type="slidenum">
              <a:rPr lang="it-IT" smtClean="0"/>
              <a:pPr/>
              <a:t>‹N›</a:t>
            </a:fld>
            <a:endParaRPr lang="it-IT"/>
          </a:p>
        </p:txBody>
      </p:sp>
      <p:sp>
        <p:nvSpPr>
          <p:cNvPr id="21" name="Rettangolo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ttangolo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ttangolo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tangolo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08A02B90-29CC-4E76-BB58-63CE5E2730A5}" type="datetime1">
              <a:rPr lang="it-IT" smtClean="0"/>
              <a:pPr/>
              <a:t>06/01/21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650C16B-892A-499A-BDE6-D6602628D073}"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EFCA675E-207B-4269-86F1-E19CD222467B}" type="datetime1">
              <a:rPr lang="it-IT" smtClean="0"/>
              <a:pPr/>
              <a:t>06/01/21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650C16B-892A-499A-BDE6-D6602628D073}" type="slidenum">
              <a:rPr lang="it-IT" smtClean="0"/>
              <a:pPr/>
              <a:t>‹N›</a:t>
            </a:fld>
            <a:endParaRPr lang="it-IT"/>
          </a:p>
        </p:txBody>
      </p:sp>
      <p:sp>
        <p:nvSpPr>
          <p:cNvPr id="7" name="Connettore 1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olo isosce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ttore 1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4" name="Segnaposto data 3"/>
          <p:cNvSpPr>
            <a:spLocks noGrp="1"/>
          </p:cNvSpPr>
          <p:nvPr>
            <p:ph type="dt" sz="half" idx="10"/>
          </p:nvPr>
        </p:nvSpPr>
        <p:spPr/>
        <p:txBody>
          <a:bodyPr/>
          <a:lstStyle/>
          <a:p>
            <a:fld id="{DF7B8AD3-93EB-452F-B5B0-934D8270F01B}" type="datetime1">
              <a:rPr lang="it-IT" smtClean="0"/>
              <a:pPr/>
              <a:t>06/01/21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650C16B-892A-499A-BDE6-D6602628D073}" type="slidenum">
              <a:rPr lang="it-IT" smtClean="0"/>
              <a:pPr/>
              <a:t>‹N›</a:t>
            </a:fld>
            <a:endParaRPr lang="it-IT"/>
          </a:p>
        </p:txBody>
      </p:sp>
      <p:sp>
        <p:nvSpPr>
          <p:cNvPr id="8" name="Segnaposto contenuto 7"/>
          <p:cNvSpPr>
            <a:spLocks noGrp="1"/>
          </p:cNvSpPr>
          <p:nvPr>
            <p:ph sz="quarter" idx="1"/>
          </p:nvPr>
        </p:nvSpPr>
        <p:spPr>
          <a:xfrm>
            <a:off x="457200" y="1219200"/>
            <a:ext cx="8229600" cy="493776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a:xfrm>
            <a:off x="6400800" y="6355080"/>
            <a:ext cx="2286000" cy="365760"/>
          </a:xfrm>
        </p:spPr>
        <p:txBody>
          <a:bodyPr/>
          <a:lstStyle/>
          <a:p>
            <a:fld id="{57173C43-A2D9-4D66-87B4-EB99DC1DE140}" type="datetime1">
              <a:rPr lang="it-IT" smtClean="0"/>
              <a:pPr/>
              <a:t>06/01/21</a:t>
            </a:fld>
            <a:endParaRPr lang="it-IT"/>
          </a:p>
        </p:txBody>
      </p:sp>
      <p:sp>
        <p:nvSpPr>
          <p:cNvPr id="5" name="Segnaposto piè di pagina 4"/>
          <p:cNvSpPr>
            <a:spLocks noGrp="1"/>
          </p:cNvSpPr>
          <p:nvPr>
            <p:ph type="ftr" sz="quarter" idx="11"/>
          </p:nvPr>
        </p:nvSpPr>
        <p:spPr>
          <a:xfrm>
            <a:off x="2898648" y="6355080"/>
            <a:ext cx="3474720" cy="365760"/>
          </a:xfrm>
        </p:spPr>
        <p:txBody>
          <a:bodyPr/>
          <a:lstStyle/>
          <a:p>
            <a:endParaRPr lang="it-IT"/>
          </a:p>
        </p:txBody>
      </p:sp>
      <p:sp>
        <p:nvSpPr>
          <p:cNvPr id="6" name="Segnaposto numero diapositiva 5"/>
          <p:cNvSpPr>
            <a:spLocks noGrp="1"/>
          </p:cNvSpPr>
          <p:nvPr>
            <p:ph type="sldNum" sz="quarter" idx="12"/>
          </p:nvPr>
        </p:nvSpPr>
        <p:spPr>
          <a:xfrm>
            <a:off x="1069848" y="6355080"/>
            <a:ext cx="1520952" cy="365760"/>
          </a:xfrm>
        </p:spPr>
        <p:txBody>
          <a:bodyPr/>
          <a:lstStyle/>
          <a:p>
            <a:fld id="{E650C16B-892A-499A-BDE6-D6602628D073}" type="slidenum">
              <a:rPr lang="it-IT" smtClean="0"/>
              <a:pPr/>
              <a:t>‹N›</a:t>
            </a:fld>
            <a:endParaRPr lang="it-IT"/>
          </a:p>
        </p:txBody>
      </p:sp>
      <p:sp>
        <p:nvSpPr>
          <p:cNvPr id="7" name="Rettangolo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a:t>Fare clic per modificare lo stile del titolo</a:t>
            </a:r>
            <a:endParaRPr kumimoji="0" lang="en-US"/>
          </a:p>
        </p:txBody>
      </p:sp>
      <p:sp>
        <p:nvSpPr>
          <p:cNvPr id="5" name="Segnaposto data 4"/>
          <p:cNvSpPr>
            <a:spLocks noGrp="1"/>
          </p:cNvSpPr>
          <p:nvPr>
            <p:ph type="dt" sz="half" idx="10"/>
          </p:nvPr>
        </p:nvSpPr>
        <p:spPr/>
        <p:txBody>
          <a:bodyPr/>
          <a:lstStyle/>
          <a:p>
            <a:fld id="{BA73C854-9404-4874-9557-724B8B762EE0}" type="datetime1">
              <a:rPr lang="it-IT" smtClean="0"/>
              <a:pPr/>
              <a:t>06/01/21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650C16B-892A-499A-BDE6-D6602628D073}" type="slidenum">
              <a:rPr lang="it-IT" smtClean="0"/>
              <a:pPr/>
              <a:t>‹N›</a:t>
            </a:fld>
            <a:endParaRPr lang="it-IT"/>
          </a:p>
        </p:txBody>
      </p:sp>
      <p:sp>
        <p:nvSpPr>
          <p:cNvPr id="9" name="Segnaposto contenuto 8"/>
          <p:cNvSpPr>
            <a:spLocks noGrp="1"/>
          </p:cNvSpPr>
          <p:nvPr>
            <p:ph sz="quarter" idx="1"/>
          </p:nvPr>
        </p:nvSpPr>
        <p:spPr>
          <a:xfrm>
            <a:off x="457200" y="1219200"/>
            <a:ext cx="4041648" cy="493776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1" name="Segnaposto contenuto 10"/>
          <p:cNvSpPr>
            <a:spLocks noGrp="1"/>
          </p:cNvSpPr>
          <p:nvPr>
            <p:ph sz="quarter" idx="2"/>
          </p:nvPr>
        </p:nvSpPr>
        <p:spPr>
          <a:xfrm>
            <a:off x="4632198" y="1216152"/>
            <a:ext cx="4041648" cy="493776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nchor="ctr"/>
          <a:lstStyle>
            <a:lvl1pPr>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7" name="Segnaposto data 6"/>
          <p:cNvSpPr>
            <a:spLocks noGrp="1"/>
          </p:cNvSpPr>
          <p:nvPr>
            <p:ph type="dt" sz="half" idx="10"/>
          </p:nvPr>
        </p:nvSpPr>
        <p:spPr/>
        <p:txBody>
          <a:bodyPr/>
          <a:lstStyle/>
          <a:p>
            <a:fld id="{3039D0A8-A04D-44FC-9697-EF290A324938}" type="datetime1">
              <a:rPr lang="it-IT" smtClean="0"/>
              <a:pPr/>
              <a:t>06/01/21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650C16B-892A-499A-BDE6-D6602628D073}" type="slidenum">
              <a:rPr lang="it-IT" smtClean="0"/>
              <a:pPr/>
              <a:t>‹N›</a:t>
            </a:fld>
            <a:endParaRPr lang="it-IT"/>
          </a:p>
        </p:txBody>
      </p:sp>
      <p:sp>
        <p:nvSpPr>
          <p:cNvPr id="11" name="Segnaposto contenuto 10"/>
          <p:cNvSpPr>
            <a:spLocks noGrp="1"/>
          </p:cNvSpPr>
          <p:nvPr>
            <p:ph sz="quarter" idx="2"/>
          </p:nvPr>
        </p:nvSpPr>
        <p:spPr>
          <a:xfrm>
            <a:off x="457200" y="2133600"/>
            <a:ext cx="4038600" cy="40386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13" name="Segnaposto contenuto 12"/>
          <p:cNvSpPr>
            <a:spLocks noGrp="1"/>
          </p:cNvSpPr>
          <p:nvPr>
            <p:ph sz="quarter" idx="4"/>
          </p:nvPr>
        </p:nvSpPr>
        <p:spPr>
          <a:xfrm>
            <a:off x="4648200" y="2133600"/>
            <a:ext cx="4038600" cy="40386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D62809E4-6CD0-4FA6-A45D-9B50D96712D5}" type="datetime1">
              <a:rPr lang="it-IT" smtClean="0"/>
              <a:pPr/>
              <a:t>06/01/21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650C16B-892A-499A-BDE6-D6602628D073}" type="slidenum">
              <a:rPr lang="it-IT" smtClean="0"/>
              <a:pPr/>
              <a:t>‹N›</a:t>
            </a:fld>
            <a:endParaRPr lang="it-IT"/>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0349040-BC41-42FE-8C13-501142F7FFC5}" type="datetime1">
              <a:rPr lang="it-IT" smtClean="0"/>
              <a:pPr/>
              <a:t>06/01/21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650C16B-892A-499A-BDE6-D6602628D073}" type="slidenum">
              <a:rPr lang="it-IT" smtClean="0"/>
              <a:pPr/>
              <a:t>‹N›</a:t>
            </a:fld>
            <a:endParaRPr lang="it-IT"/>
          </a:p>
        </p:txBody>
      </p:sp>
      <p:sp>
        <p:nvSpPr>
          <p:cNvPr id="5" name="Connettore 1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a:t>Fare clic per modificare stili del testo dello schema</a:t>
            </a:r>
          </a:p>
        </p:txBody>
      </p:sp>
      <p:sp>
        <p:nvSpPr>
          <p:cNvPr id="5" name="Segnaposto data 4"/>
          <p:cNvSpPr>
            <a:spLocks noGrp="1"/>
          </p:cNvSpPr>
          <p:nvPr>
            <p:ph type="dt" sz="half" idx="10"/>
          </p:nvPr>
        </p:nvSpPr>
        <p:spPr/>
        <p:txBody>
          <a:bodyPr/>
          <a:lstStyle/>
          <a:p>
            <a:fld id="{768887AA-E841-443C-B5F5-B2257A28CD0A}" type="datetime1">
              <a:rPr lang="it-IT" smtClean="0"/>
              <a:pPr/>
              <a:t>06/01/21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650C16B-892A-499A-BDE6-D6602628D073}" type="slidenum">
              <a:rPr lang="it-IT" smtClean="0"/>
              <a:pPr/>
              <a:t>‹N›</a:t>
            </a:fld>
            <a:endParaRPr lang="it-IT"/>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ttore 1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contenuto 11"/>
          <p:cNvSpPr>
            <a:spLocks noGrp="1"/>
          </p:cNvSpPr>
          <p:nvPr>
            <p:ph sz="quarter" idx="1"/>
          </p:nvPr>
        </p:nvSpPr>
        <p:spPr>
          <a:xfrm>
            <a:off x="304800" y="304800"/>
            <a:ext cx="5715000" cy="5715000"/>
          </a:xfrm>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it-IT"/>
              <a:t>Fare clic per modificare lo stile del titolo</a:t>
            </a:r>
            <a:endParaRPr kumimoji="0" lang="en-US"/>
          </a:p>
        </p:txBody>
      </p:sp>
      <p:sp>
        <p:nvSpPr>
          <p:cNvPr id="3" name="Segnaposto immagin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it-IT"/>
              <a:t>Fare clic sull'icona per inserire un'immagine</a:t>
            </a:r>
            <a:endParaRPr kumimoji="0" lang="en-US" dirty="0"/>
          </a:p>
        </p:txBody>
      </p:sp>
      <p:sp>
        <p:nvSpPr>
          <p:cNvPr id="4" name="Segnaposto testo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5" name="Segnaposto data 4"/>
          <p:cNvSpPr>
            <a:spLocks noGrp="1"/>
          </p:cNvSpPr>
          <p:nvPr>
            <p:ph type="dt" sz="half" idx="10"/>
          </p:nvPr>
        </p:nvSpPr>
        <p:spPr/>
        <p:txBody>
          <a:bodyPr/>
          <a:lstStyle/>
          <a:p>
            <a:fld id="{0181CD36-D9EA-4257-BCE0-D34E4C6C163D}" type="datetime1">
              <a:rPr lang="it-IT" smtClean="0"/>
              <a:pPr/>
              <a:t>06/01/21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650C16B-892A-499A-BDE6-D6602628D073}" type="slidenum">
              <a:rPr lang="it-IT" smtClean="0"/>
              <a:pPr/>
              <a:t>‹N›</a:t>
            </a:fld>
            <a:endParaRPr lang="it-IT"/>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152400"/>
            <a:ext cx="8229600" cy="990600"/>
          </a:xfrm>
          <a:prstGeom prst="rect">
            <a:avLst/>
          </a:prstGeom>
        </p:spPr>
        <p:txBody>
          <a:bodyPr vert="horz" anchor="b" anchorCtr="0">
            <a:normAutofit/>
          </a:bodyPr>
          <a:lstStyle/>
          <a:p>
            <a:r>
              <a:rPr kumimoji="0" lang="it-IT"/>
              <a:t>Fare clic per modificare lo stile del titolo</a:t>
            </a:r>
            <a:endParaRPr kumimoji="0" lang="en-US"/>
          </a:p>
        </p:txBody>
      </p:sp>
      <p:sp>
        <p:nvSpPr>
          <p:cNvPr id="13" name="Segnaposto testo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4" name="Segnaposto data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F4CEDC7-727C-43DD-8C7E-F161727DC25E}" type="datetime1">
              <a:rPr lang="it-IT" smtClean="0"/>
              <a:pPr/>
              <a:t>06/01/21</a:t>
            </a:fld>
            <a:endParaRPr lang="it-IT"/>
          </a:p>
        </p:txBody>
      </p:sp>
      <p:sp>
        <p:nvSpPr>
          <p:cNvPr id="3" name="Segnaposto piè di pagina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it-IT"/>
          </a:p>
        </p:txBody>
      </p:sp>
      <p:sp>
        <p:nvSpPr>
          <p:cNvPr id="23" name="Segnaposto numero diapositiva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650C16B-892A-499A-BDE6-D6602628D073}" type="slidenum">
              <a:rPr lang="it-IT" smtClean="0"/>
              <a:pPr/>
              <a:t>‹N›</a:t>
            </a:fld>
            <a:endParaRPr lang="it-IT"/>
          </a:p>
        </p:txBody>
      </p:sp>
      <p:sp>
        <p:nvSpPr>
          <p:cNvPr id="28" name="Connettore 1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ttore 1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isosce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latin typeface="Calibri" pitchFamily="34" charset="0"/>
              </a:rPr>
              <a:t>Introduzione alla misurazione della qualità dei servizi</a:t>
            </a:r>
          </a:p>
        </p:txBody>
      </p:sp>
      <p:sp>
        <p:nvSpPr>
          <p:cNvPr id="3" name="Sottotitolo 2"/>
          <p:cNvSpPr>
            <a:spLocks noGrp="1"/>
          </p:cNvSpPr>
          <p:nvPr>
            <p:ph type="subTitle" idx="1"/>
          </p:nvPr>
        </p:nvSpPr>
        <p:spPr/>
        <p:txBody>
          <a:bodyPr>
            <a:normAutofit fontScale="70000" lnSpcReduction="20000"/>
          </a:bodyPr>
          <a:lstStyle/>
          <a:p>
            <a:r>
              <a:rPr lang="it-IT" dirty="0"/>
              <a:t>A cura di </a:t>
            </a:r>
            <a:r>
              <a:rPr lang="it-IT" dirty="0" err="1"/>
              <a:t>G.Modugno</a:t>
            </a:r>
            <a:endParaRPr lang="it-IT" dirty="0"/>
          </a:p>
          <a:p>
            <a:r>
              <a:rPr lang="it-IT" dirty="0"/>
              <a:t>Università di Trieste</a:t>
            </a:r>
          </a:p>
        </p:txBody>
      </p:sp>
      <p:sp>
        <p:nvSpPr>
          <p:cNvPr id="4" name="Segnaposto numero diapositiva 3"/>
          <p:cNvSpPr>
            <a:spLocks noGrp="1"/>
          </p:cNvSpPr>
          <p:nvPr>
            <p:ph type="sldNum" sz="quarter" idx="12"/>
          </p:nvPr>
        </p:nvSpPr>
        <p:spPr/>
        <p:txBody>
          <a:bodyPr/>
          <a:lstStyle/>
          <a:p>
            <a:fld id="{E650C16B-892A-499A-BDE6-D6602628D073}" type="slidenum">
              <a:rPr lang="it-IT" smtClean="0"/>
              <a:pPr/>
              <a:t>1</a:t>
            </a:fld>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900" dirty="0"/>
              <a:t>La raccolta dei dati tramite indagine campionaria</a:t>
            </a:r>
            <a:r>
              <a:rPr lang="it-IT" sz="2700" dirty="0"/>
              <a:t> </a:t>
            </a:r>
            <a:br>
              <a:rPr lang="it-IT" sz="2700" dirty="0"/>
            </a:br>
            <a:r>
              <a:rPr lang="it-IT" sz="1600" dirty="0"/>
              <a:t>(cfr. </a:t>
            </a:r>
            <a:r>
              <a:rPr lang="it-IT" sz="1600" dirty="0" err="1"/>
              <a:t>C.Davino</a:t>
            </a:r>
            <a:r>
              <a:rPr lang="it-IT" sz="1600" dirty="0"/>
              <a:t>: </a:t>
            </a:r>
            <a:r>
              <a:rPr lang="it-IT" sz="1600" i="1" dirty="0"/>
              <a:t>Strumenti statistici per la misurazione della qualità dei servizi</a:t>
            </a:r>
            <a:r>
              <a:rPr lang="it-IT" sz="1600" dirty="0"/>
              <a:t>)</a:t>
            </a:r>
            <a:endParaRPr lang="it-IT" sz="2700" dirty="0"/>
          </a:p>
        </p:txBody>
      </p:sp>
      <p:sp>
        <p:nvSpPr>
          <p:cNvPr id="3" name="Segnaposto contenuto 2"/>
          <p:cNvSpPr>
            <a:spLocks noGrp="1"/>
          </p:cNvSpPr>
          <p:nvPr>
            <p:ph sz="quarter" idx="1"/>
          </p:nvPr>
        </p:nvSpPr>
        <p:spPr>
          <a:xfrm>
            <a:off x="457200" y="1268760"/>
            <a:ext cx="8229600" cy="5328592"/>
          </a:xfrm>
        </p:spPr>
        <p:txBody>
          <a:bodyPr>
            <a:normAutofit fontScale="70000" lnSpcReduction="20000"/>
          </a:bodyPr>
          <a:lstStyle/>
          <a:p>
            <a:pPr algn="just">
              <a:lnSpc>
                <a:spcPct val="120000"/>
              </a:lnSpc>
            </a:pPr>
            <a:r>
              <a:rPr lang="it-IT" i="1" dirty="0"/>
              <a:t>Interrogare: </a:t>
            </a:r>
            <a:r>
              <a:rPr lang="it-IT" i="1" dirty="0">
                <a:solidFill>
                  <a:schemeClr val="accent2">
                    <a:lumMod val="50000"/>
                  </a:schemeClr>
                </a:solidFill>
              </a:rPr>
              <a:t>l’indagine campionaria viene realizzata mediante interviste (</a:t>
            </a:r>
            <a:r>
              <a:rPr lang="it-IT" dirty="0">
                <a:solidFill>
                  <a:schemeClr val="accent2">
                    <a:lumMod val="50000"/>
                  </a:schemeClr>
                </a:solidFill>
              </a:rPr>
              <a:t>faccia a faccia, telefoniche, ecc.) </a:t>
            </a:r>
          </a:p>
          <a:p>
            <a:pPr algn="just">
              <a:lnSpc>
                <a:spcPct val="120000"/>
              </a:lnSpc>
            </a:pPr>
            <a:r>
              <a:rPr lang="it-IT" i="1" dirty="0"/>
              <a:t>Gli stessi individui oggetto della ricerca</a:t>
            </a:r>
            <a:r>
              <a:rPr lang="it-IT" i="1" dirty="0">
                <a:solidFill>
                  <a:schemeClr val="accent2">
                    <a:lumMod val="50000"/>
                  </a:schemeClr>
                </a:solidFill>
              </a:rPr>
              <a:t>: l’indagine campionaria non prevede interviste a “testimoni privilegiati” </a:t>
            </a:r>
            <a:r>
              <a:rPr lang="it-IT" dirty="0">
                <a:solidFill>
                  <a:schemeClr val="accent2">
                    <a:lumMod val="50000"/>
                  </a:schemeClr>
                </a:solidFill>
              </a:rPr>
              <a:t>ma ai diretti fruitori del servizio ovvero i clienti.</a:t>
            </a:r>
          </a:p>
          <a:p>
            <a:pPr algn="just">
              <a:lnSpc>
                <a:spcPct val="120000"/>
              </a:lnSpc>
            </a:pPr>
            <a:r>
              <a:rPr lang="it-IT" i="1" dirty="0"/>
              <a:t>Appartenenti ad un campione rappresentativo: </a:t>
            </a:r>
            <a:r>
              <a:rPr lang="it-IT" i="1" dirty="0">
                <a:solidFill>
                  <a:schemeClr val="accent2">
                    <a:lumMod val="50000"/>
                  </a:schemeClr>
                </a:solidFill>
              </a:rPr>
              <a:t>il gruppo di soggetti intervistati deve essere in grado di riprodurre su scala ridotta le caratteristiche dell’intera popolazione oggetto di studio. La rappresentatività di un campione viene garantita dall’utilizzo di tecniche di campionamento probabilistico.</a:t>
            </a:r>
          </a:p>
          <a:p>
            <a:pPr algn="just">
              <a:lnSpc>
                <a:spcPct val="120000"/>
              </a:lnSpc>
            </a:pPr>
            <a:r>
              <a:rPr lang="it-IT" i="1" dirty="0"/>
              <a:t>Tramite una procedura standardizzata di interrogazione: </a:t>
            </a:r>
            <a:r>
              <a:rPr lang="it-IT" i="1" dirty="0">
                <a:solidFill>
                  <a:schemeClr val="accent2">
                    <a:lumMod val="50000"/>
                  </a:schemeClr>
                </a:solidFill>
              </a:rPr>
              <a:t>è necessario porre a tutti i soggetti le stesse domande nella stessa formulazione per garantire la possibilità di confrontare e sintetizzare le risposte.</a:t>
            </a:r>
          </a:p>
          <a:p>
            <a:pPr algn="just">
              <a:lnSpc>
                <a:spcPct val="120000"/>
              </a:lnSpc>
            </a:pPr>
            <a:r>
              <a:rPr lang="it-IT" i="1" dirty="0"/>
              <a:t>Per studiare le relazioni tra le variabili osservate: </a:t>
            </a:r>
            <a:r>
              <a:rPr lang="it-IT" i="1" dirty="0">
                <a:solidFill>
                  <a:schemeClr val="accent2">
                    <a:lumMod val="50000"/>
                  </a:schemeClr>
                </a:solidFill>
              </a:rPr>
              <a:t>l’indagine campionaria non si limita ad accertare la sola esistenza e/o consistenza di un fenomeno (sondaggio), ma si interroga sulle sue origini, sulle interrelazioni, sui fenomeni connessi, ecc...</a:t>
            </a:r>
          </a:p>
          <a:p>
            <a:pPr>
              <a:lnSpc>
                <a:spcPct val="120000"/>
              </a:lnSpc>
              <a:buNone/>
            </a:pPr>
            <a:endParaRPr lang="it-IT" sz="1600" dirty="0">
              <a:solidFill>
                <a:schemeClr val="bg2">
                  <a:lumMod val="50000"/>
                </a:schemeClr>
              </a:solidFill>
            </a:endParaRPr>
          </a:p>
          <a:p>
            <a:pPr marL="0" indent="0">
              <a:lnSpc>
                <a:spcPct val="120000"/>
              </a:lnSpc>
              <a:buNone/>
            </a:pPr>
            <a:r>
              <a:rPr lang="it-IT" sz="2300" dirty="0"/>
              <a:t>C. </a:t>
            </a:r>
            <a:r>
              <a:rPr lang="it-IT" sz="2300" dirty="0" err="1"/>
              <a:t>Davino</a:t>
            </a:r>
            <a:r>
              <a:rPr lang="it-IT" sz="2300" dirty="0"/>
              <a:t>: in (K. </a:t>
            </a:r>
            <a:r>
              <a:rPr lang="it-IT" sz="2300" dirty="0" err="1"/>
              <a:t>Giusepponi</a:t>
            </a:r>
            <a:r>
              <a:rPr lang="it-IT" sz="2300" dirty="0"/>
              <a:t> a cura di) </a:t>
            </a:r>
            <a:r>
              <a:rPr lang="it-IT" sz="2300" i="1" dirty="0"/>
              <a:t>Gestione e controllo nelle Pubbliche Amministrazioni. Strumenti operativi e percorsi di innovazione, </a:t>
            </a:r>
            <a:r>
              <a:rPr lang="it-IT" sz="2300" dirty="0" err="1"/>
              <a:t>Giuffrè</a:t>
            </a:r>
            <a:r>
              <a:rPr lang="it-IT" sz="2300" dirty="0"/>
              <a:t> Editore.</a:t>
            </a:r>
            <a:endParaRPr lang="it-IT" sz="2300" dirty="0">
              <a:solidFill>
                <a:schemeClr val="bg2">
                  <a:lumMod val="50000"/>
                </a:schemeClr>
              </a:solidFill>
            </a:endParaRPr>
          </a:p>
        </p:txBody>
      </p:sp>
      <p:sp>
        <p:nvSpPr>
          <p:cNvPr id="4" name="Segnaposto numero diapositiva 3"/>
          <p:cNvSpPr>
            <a:spLocks noGrp="1"/>
          </p:cNvSpPr>
          <p:nvPr>
            <p:ph type="sldNum" sz="quarter" idx="12"/>
          </p:nvPr>
        </p:nvSpPr>
        <p:spPr/>
        <p:txBody>
          <a:bodyPr/>
          <a:lstStyle/>
          <a:p>
            <a:fld id="{E650C16B-892A-499A-BDE6-D6602628D073}" type="slidenum">
              <a:rPr lang="it-IT" smtClean="0"/>
              <a:pPr/>
              <a:t>10</a:t>
            </a:fld>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struttura del questionario</a:t>
            </a:r>
          </a:p>
        </p:txBody>
      </p:sp>
      <p:sp>
        <p:nvSpPr>
          <p:cNvPr id="3" name="Segnaposto contenuto 2"/>
          <p:cNvSpPr>
            <a:spLocks noGrp="1"/>
          </p:cNvSpPr>
          <p:nvPr>
            <p:ph sz="quarter" idx="1"/>
          </p:nvPr>
        </p:nvSpPr>
        <p:spPr>
          <a:xfrm>
            <a:off x="457200" y="1348760"/>
            <a:ext cx="8401080" cy="4937760"/>
          </a:xfrm>
        </p:spPr>
        <p:txBody>
          <a:bodyPr>
            <a:noAutofit/>
          </a:bodyPr>
          <a:lstStyle/>
          <a:p>
            <a:pPr>
              <a:spcAft>
                <a:spcPts val="600"/>
              </a:spcAft>
            </a:pPr>
            <a:r>
              <a:rPr lang="it-IT" sz="2000" dirty="0"/>
              <a:t>Occorre considerare il fatto che la risposta viene influenzata dalla struttura del questionario e dal modo in cui viene formulata la domanda</a:t>
            </a:r>
          </a:p>
          <a:p>
            <a:pPr>
              <a:spcAft>
                <a:spcPts val="600"/>
              </a:spcAft>
            </a:pPr>
            <a:r>
              <a:rPr lang="it-IT" sz="2000" dirty="0"/>
              <a:t>Normalmente il questionario si struttura in tre parti:</a:t>
            </a:r>
          </a:p>
          <a:p>
            <a:pPr lvl="1">
              <a:spcAft>
                <a:spcPts val="600"/>
              </a:spcAft>
            </a:pPr>
            <a:r>
              <a:rPr lang="it-IT" sz="2000" b="1" u="sng" dirty="0"/>
              <a:t>Domande socio-anagrafiche</a:t>
            </a:r>
            <a:r>
              <a:rPr lang="it-IT" sz="2000" dirty="0"/>
              <a:t>: riguardano sia caratteristiche permanenti (per es. genere, luogo di nascita) che non permanenti (per es. professione, stato civile).</a:t>
            </a:r>
          </a:p>
          <a:p>
            <a:pPr lvl="1">
              <a:spcAft>
                <a:spcPts val="600"/>
              </a:spcAft>
            </a:pPr>
            <a:r>
              <a:rPr lang="it-IT" sz="2000" b="1" u="sng" dirty="0"/>
              <a:t>Domande relative ad atteggiamenti</a:t>
            </a:r>
            <a:r>
              <a:rPr lang="it-IT" sz="2000" dirty="0"/>
              <a:t>: si propongono di rilevare opinioni, motivazioni, valutazioni, giudizi, ecc.</a:t>
            </a:r>
          </a:p>
          <a:p>
            <a:pPr lvl="1">
              <a:spcAft>
                <a:spcPts val="600"/>
              </a:spcAft>
            </a:pPr>
            <a:r>
              <a:rPr lang="it-IT" sz="2000" b="1" u="sng" dirty="0"/>
              <a:t>Domande relative a comportamenti:</a:t>
            </a:r>
            <a:r>
              <a:rPr lang="it-IT" sz="2000" dirty="0"/>
              <a:t> si propongono di rilevare azioni e comportamenti osservabili.</a:t>
            </a:r>
          </a:p>
          <a:p>
            <a:pPr>
              <a:spcAft>
                <a:spcPts val="600"/>
              </a:spcAft>
            </a:pPr>
            <a:r>
              <a:rPr lang="it-IT" sz="2000" dirty="0"/>
              <a:t>La strutturazione concreta del questionario dipende dalle specifiche ipotesi di ricerca.  Ad esempio, in una rilevazione di </a:t>
            </a:r>
            <a:r>
              <a:rPr lang="it-IT" sz="2000" dirty="0" err="1"/>
              <a:t>Customer</a:t>
            </a:r>
            <a:r>
              <a:rPr lang="it-IT" sz="2000" dirty="0"/>
              <a:t> </a:t>
            </a:r>
            <a:r>
              <a:rPr lang="it-IT" sz="2000" dirty="0" err="1"/>
              <a:t>Satisfaction</a:t>
            </a:r>
            <a:r>
              <a:rPr lang="it-IT" sz="2000" dirty="0"/>
              <a:t>, la sezione relativa alla rilevazione degli atteggiamenti assume un ruolo cruciale</a:t>
            </a:r>
          </a:p>
          <a:p>
            <a:pPr>
              <a:spcAft>
                <a:spcPts val="600"/>
              </a:spcAft>
            </a:pPr>
            <a:endParaRPr lang="it-IT" sz="2000" dirty="0"/>
          </a:p>
        </p:txBody>
      </p:sp>
      <p:sp>
        <p:nvSpPr>
          <p:cNvPr id="4" name="Segnaposto numero diapositiva 3"/>
          <p:cNvSpPr>
            <a:spLocks noGrp="1"/>
          </p:cNvSpPr>
          <p:nvPr>
            <p:ph type="sldNum" sz="quarter" idx="12"/>
          </p:nvPr>
        </p:nvSpPr>
        <p:spPr/>
        <p:txBody>
          <a:bodyPr/>
          <a:lstStyle/>
          <a:p>
            <a:fld id="{E650C16B-892A-499A-BDE6-D6602628D073}" type="slidenum">
              <a:rPr lang="it-IT" smtClean="0"/>
              <a:pPr/>
              <a:t>11</a:t>
            </a:fld>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tipologie di domande: </a:t>
            </a:r>
            <a:br>
              <a:rPr lang="it-IT" dirty="0"/>
            </a:br>
            <a:r>
              <a:rPr lang="it-IT" dirty="0"/>
              <a:t>le domande semanticamente autonome</a:t>
            </a:r>
          </a:p>
        </p:txBody>
      </p:sp>
      <p:sp>
        <p:nvSpPr>
          <p:cNvPr id="3" name="Segnaposto numero diapositiva 2"/>
          <p:cNvSpPr>
            <a:spLocks noGrp="1"/>
          </p:cNvSpPr>
          <p:nvPr>
            <p:ph type="sldNum" sz="quarter" idx="12"/>
          </p:nvPr>
        </p:nvSpPr>
        <p:spPr/>
        <p:txBody>
          <a:bodyPr/>
          <a:lstStyle/>
          <a:p>
            <a:fld id="{E650C16B-892A-499A-BDE6-D6602628D073}" type="slidenum">
              <a:rPr lang="it-IT" smtClean="0"/>
              <a:pPr/>
              <a:t>12</a:t>
            </a:fld>
            <a:endParaRPr lang="it-IT"/>
          </a:p>
        </p:txBody>
      </p:sp>
      <p:pic>
        <p:nvPicPr>
          <p:cNvPr id="1026" name="Picture 2"/>
          <p:cNvPicPr>
            <a:picLocks noChangeAspect="1" noChangeArrowheads="1"/>
          </p:cNvPicPr>
          <p:nvPr/>
        </p:nvPicPr>
        <p:blipFill>
          <a:blip r:embed="rId2" cstate="print"/>
          <a:srcRect/>
          <a:stretch>
            <a:fillRect/>
          </a:stretch>
        </p:blipFill>
        <p:spPr bwMode="auto">
          <a:xfrm>
            <a:off x="433388" y="2071678"/>
            <a:ext cx="8277225" cy="338139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 tipologie di domande: </a:t>
            </a:r>
            <a:br>
              <a:rPr lang="it-IT" dirty="0"/>
            </a:br>
            <a:r>
              <a:rPr lang="it-IT" dirty="0"/>
              <a:t>le domande a parziale autonomia semantica</a:t>
            </a:r>
          </a:p>
        </p:txBody>
      </p:sp>
      <p:sp>
        <p:nvSpPr>
          <p:cNvPr id="3" name="Segnaposto numero diapositiva 2"/>
          <p:cNvSpPr>
            <a:spLocks noGrp="1"/>
          </p:cNvSpPr>
          <p:nvPr>
            <p:ph type="sldNum" sz="quarter" idx="12"/>
          </p:nvPr>
        </p:nvSpPr>
        <p:spPr/>
        <p:txBody>
          <a:bodyPr/>
          <a:lstStyle/>
          <a:p>
            <a:fld id="{E650C16B-892A-499A-BDE6-D6602628D073}" type="slidenum">
              <a:rPr lang="it-IT" smtClean="0"/>
              <a:pPr/>
              <a:t>13</a:t>
            </a:fld>
            <a:endParaRPr lang="it-IT"/>
          </a:p>
        </p:txBody>
      </p:sp>
      <p:sp>
        <p:nvSpPr>
          <p:cNvPr id="4" name="Segnaposto contenuto 3"/>
          <p:cNvSpPr>
            <a:spLocks noGrp="1"/>
          </p:cNvSpPr>
          <p:nvPr>
            <p:ph sz="quarter" idx="1"/>
          </p:nvPr>
        </p:nvSpPr>
        <p:spPr>
          <a:xfrm>
            <a:off x="457200" y="1219200"/>
            <a:ext cx="8229600" cy="3495684"/>
          </a:xfrm>
        </p:spPr>
        <p:txBody>
          <a:bodyPr>
            <a:normAutofit/>
          </a:bodyPr>
          <a:lstStyle/>
          <a:p>
            <a:pPr>
              <a:spcBef>
                <a:spcPts val="0"/>
              </a:spcBef>
              <a:spcAft>
                <a:spcPts val="600"/>
              </a:spcAft>
            </a:pPr>
            <a:r>
              <a:rPr lang="it-IT" sz="2000" dirty="0"/>
              <a:t>Il significato di ogni categoria è solo parzialmente autonomo dalle altre.</a:t>
            </a:r>
          </a:p>
          <a:p>
            <a:pPr>
              <a:spcBef>
                <a:spcPts val="0"/>
              </a:spcBef>
              <a:spcAft>
                <a:spcPts val="600"/>
              </a:spcAft>
            </a:pPr>
            <a:r>
              <a:rPr lang="it-IT" sz="2000" dirty="0"/>
              <a:t>Una delle questioni più dibattute è quella relativa all’opportunità di inserire un’opzione centrale tra le modalità di risposta; senza un’opzione centrale si costringe l’intervistato a schierarsi ma, in alcuni casi, esistono effettivamente delle posizioni intermedie.</a:t>
            </a:r>
          </a:p>
          <a:p>
            <a:pPr>
              <a:spcBef>
                <a:spcPts val="0"/>
              </a:spcBef>
              <a:spcAft>
                <a:spcPts val="600"/>
              </a:spcAft>
            </a:pPr>
            <a:r>
              <a:rPr lang="it-IT" sz="2000" dirty="0"/>
              <a:t>Un’altra questione importante è la scelta del numero di categorie di risposta, non esiste una soluzione al problema ma solo qualche considerazione di buon senso: se la scala è costituita da poche domande conviene offrire all’intervistato una vasta gamma di possibilità di risposta (5 o 7) che vanno ridotte in caso di un numero elevato di domande.</a:t>
            </a:r>
          </a:p>
        </p:txBody>
      </p:sp>
      <p:pic>
        <p:nvPicPr>
          <p:cNvPr id="3074" name="Picture 2"/>
          <p:cNvPicPr>
            <a:picLocks noChangeAspect="1" noChangeArrowheads="1"/>
          </p:cNvPicPr>
          <p:nvPr/>
        </p:nvPicPr>
        <p:blipFill>
          <a:blip r:embed="rId2" cstate="print"/>
          <a:srcRect/>
          <a:stretch>
            <a:fillRect/>
          </a:stretch>
        </p:blipFill>
        <p:spPr bwMode="auto">
          <a:xfrm>
            <a:off x="985841" y="4572008"/>
            <a:ext cx="7586687" cy="1936462"/>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Un’indagine di CS in un servizio ADI </a:t>
            </a:r>
            <a:r>
              <a:rPr lang="it-IT" sz="2700" dirty="0"/>
              <a:t>(assistenza domiciliare integrata)</a:t>
            </a:r>
            <a:r>
              <a:rPr lang="it-IT" dirty="0"/>
              <a:t> </a:t>
            </a:r>
          </a:p>
        </p:txBody>
      </p:sp>
      <p:sp>
        <p:nvSpPr>
          <p:cNvPr id="3" name="Segnaposto numero diapositiva 2"/>
          <p:cNvSpPr>
            <a:spLocks noGrp="1"/>
          </p:cNvSpPr>
          <p:nvPr>
            <p:ph type="sldNum" sz="quarter" idx="12"/>
          </p:nvPr>
        </p:nvSpPr>
        <p:spPr/>
        <p:txBody>
          <a:bodyPr/>
          <a:lstStyle/>
          <a:p>
            <a:fld id="{E650C16B-892A-499A-BDE6-D6602628D073}" type="slidenum">
              <a:rPr lang="it-IT" smtClean="0"/>
              <a:pPr/>
              <a:t>14</a:t>
            </a:fld>
            <a:endParaRPr lang="it-IT"/>
          </a:p>
        </p:txBody>
      </p:sp>
      <p:pic>
        <p:nvPicPr>
          <p:cNvPr id="5122" name="Picture 2"/>
          <p:cNvPicPr>
            <a:picLocks noChangeAspect="1" noChangeArrowheads="1"/>
          </p:cNvPicPr>
          <p:nvPr/>
        </p:nvPicPr>
        <p:blipFill>
          <a:blip r:embed="rId2" cstate="print"/>
          <a:srcRect/>
          <a:stretch>
            <a:fillRect/>
          </a:stretch>
        </p:blipFill>
        <p:spPr bwMode="auto">
          <a:xfrm>
            <a:off x="857224" y="1285859"/>
            <a:ext cx="7358113" cy="510541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Scale auto-ancoranti</a:t>
            </a:r>
          </a:p>
        </p:txBody>
      </p:sp>
      <p:sp>
        <p:nvSpPr>
          <p:cNvPr id="3" name="Segnaposto numero diapositiva 2"/>
          <p:cNvSpPr>
            <a:spLocks noGrp="1"/>
          </p:cNvSpPr>
          <p:nvPr>
            <p:ph type="sldNum" sz="quarter" idx="12"/>
          </p:nvPr>
        </p:nvSpPr>
        <p:spPr/>
        <p:txBody>
          <a:bodyPr/>
          <a:lstStyle/>
          <a:p>
            <a:fld id="{E650C16B-892A-499A-BDE6-D6602628D073}" type="slidenum">
              <a:rPr lang="it-IT" smtClean="0"/>
              <a:pPr/>
              <a:t>15</a:t>
            </a:fld>
            <a:endParaRPr lang="it-IT"/>
          </a:p>
        </p:txBody>
      </p:sp>
      <p:sp>
        <p:nvSpPr>
          <p:cNvPr id="4" name="Segnaposto contenuto 3"/>
          <p:cNvSpPr>
            <a:spLocks noGrp="1"/>
          </p:cNvSpPr>
          <p:nvPr>
            <p:ph sz="quarter" idx="1"/>
          </p:nvPr>
        </p:nvSpPr>
        <p:spPr>
          <a:xfrm>
            <a:off x="457200" y="1290638"/>
            <a:ext cx="8229600" cy="2570410"/>
          </a:xfrm>
        </p:spPr>
        <p:txBody>
          <a:bodyPr>
            <a:normAutofit/>
          </a:bodyPr>
          <a:lstStyle/>
          <a:p>
            <a:pPr>
              <a:spcBef>
                <a:spcPts val="0"/>
              </a:spcBef>
              <a:spcAft>
                <a:spcPts val="1200"/>
              </a:spcAft>
            </a:pPr>
            <a:r>
              <a:rPr lang="it-IT" sz="2000" dirty="0"/>
              <a:t>Le scale auto-ancoranti superano il precedente inconveniente dal momento che all’intervistato viene proposto un continuum all’interno del quale deve collocarsi ed in cui solo le due categorie estreme sono dotate di significato.  </a:t>
            </a:r>
          </a:p>
          <a:p>
            <a:pPr>
              <a:spcBef>
                <a:spcPts val="0"/>
              </a:spcBef>
              <a:spcAft>
                <a:spcPts val="1200"/>
              </a:spcAft>
            </a:pPr>
            <a:r>
              <a:rPr lang="it-IT" sz="2000" dirty="0"/>
              <a:t>Il continuum può essere rappresentato da caselle, da cifre, da un segmento (che viene successivamente misurato in fase di codifica e trasformato in numero.) </a:t>
            </a:r>
          </a:p>
        </p:txBody>
      </p:sp>
      <p:pic>
        <p:nvPicPr>
          <p:cNvPr id="4098" name="Picture 2"/>
          <p:cNvPicPr>
            <a:picLocks noChangeAspect="1" noChangeArrowheads="1"/>
          </p:cNvPicPr>
          <p:nvPr/>
        </p:nvPicPr>
        <p:blipFill>
          <a:blip r:embed="rId2" cstate="print"/>
          <a:srcRect/>
          <a:stretch>
            <a:fillRect/>
          </a:stretch>
        </p:blipFill>
        <p:spPr bwMode="auto">
          <a:xfrm>
            <a:off x="700088" y="3717032"/>
            <a:ext cx="7976368" cy="2355174"/>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Scale </a:t>
            </a:r>
            <a:r>
              <a:rPr lang="it-IT" dirty="0" err="1"/>
              <a:t>Likert</a:t>
            </a:r>
            <a:endParaRPr lang="it-IT" dirty="0"/>
          </a:p>
        </p:txBody>
      </p:sp>
      <p:sp>
        <p:nvSpPr>
          <p:cNvPr id="3" name="Segnaposto numero diapositiva 2"/>
          <p:cNvSpPr>
            <a:spLocks noGrp="1"/>
          </p:cNvSpPr>
          <p:nvPr>
            <p:ph type="sldNum" sz="quarter" idx="12"/>
          </p:nvPr>
        </p:nvSpPr>
        <p:spPr/>
        <p:txBody>
          <a:bodyPr/>
          <a:lstStyle/>
          <a:p>
            <a:fld id="{E650C16B-892A-499A-BDE6-D6602628D073}" type="slidenum">
              <a:rPr lang="it-IT" smtClean="0"/>
              <a:pPr/>
              <a:t>16</a:t>
            </a:fld>
            <a:endParaRPr lang="it-IT"/>
          </a:p>
        </p:txBody>
      </p:sp>
      <p:sp>
        <p:nvSpPr>
          <p:cNvPr id="4" name="Segnaposto contenuto 3"/>
          <p:cNvSpPr>
            <a:spLocks noGrp="1"/>
          </p:cNvSpPr>
          <p:nvPr>
            <p:ph sz="quarter" idx="1"/>
          </p:nvPr>
        </p:nvSpPr>
        <p:spPr>
          <a:xfrm>
            <a:off x="457200" y="1486858"/>
            <a:ext cx="8229600" cy="5013976"/>
          </a:xfrm>
        </p:spPr>
        <p:txBody>
          <a:bodyPr>
            <a:normAutofit fontScale="77500" lnSpcReduction="20000"/>
          </a:bodyPr>
          <a:lstStyle/>
          <a:p>
            <a:pPr>
              <a:lnSpc>
                <a:spcPct val="120000"/>
              </a:lnSpc>
              <a:spcAft>
                <a:spcPts val="1200"/>
              </a:spcAft>
            </a:pPr>
            <a:r>
              <a:rPr lang="it-IT" dirty="0"/>
              <a:t>Una tecnica di scala molto diffusa è la scala di </a:t>
            </a:r>
            <a:r>
              <a:rPr lang="it-IT" dirty="0" err="1"/>
              <a:t>Likert</a:t>
            </a:r>
            <a:r>
              <a:rPr lang="it-IT" dirty="0"/>
              <a:t> detta anche scala additiva in quanto basata sul concetto di attribuire un punteggio complessivo attraverso la somma dei punteggi attribuiti a singole prove. </a:t>
            </a:r>
          </a:p>
          <a:p>
            <a:pPr>
              <a:lnSpc>
                <a:spcPct val="120000"/>
              </a:lnSpc>
              <a:spcAft>
                <a:spcPts val="1200"/>
              </a:spcAft>
            </a:pPr>
            <a:r>
              <a:rPr lang="it-IT" dirty="0"/>
              <a:t>ES: se l’obiettivo è quello di rilevare il livello di soddisfazione dei clienti che usufruiscono di un certo servizio, dopo aver individuato le dimensioni del concetto analizzato, ciascun intervistato fornirà la sua valutazione su ciascuna dimensione utilizzando domande a parziale autonomia semantica. In particolare, vengono presentate all’intervistato una serie di affermazioni che descrivono il servizio per ognuna delle quali egli deve dire se ed in che misura è d’accordo. </a:t>
            </a:r>
          </a:p>
          <a:p>
            <a:pPr>
              <a:lnSpc>
                <a:spcPct val="120000"/>
              </a:lnSpc>
              <a:spcAft>
                <a:spcPts val="1200"/>
              </a:spcAft>
            </a:pPr>
            <a:r>
              <a:rPr lang="it-IT" dirty="0"/>
              <a:t>Dopo la codifica numerica delle risposte, si calcolerà il livello di soddisfazione di ciascun cliente attraverso la somma dei giudizi formulati su ciascuna dimensione.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L’analisi SERVQUAL</a:t>
            </a:r>
          </a:p>
        </p:txBody>
      </p:sp>
      <p:sp>
        <p:nvSpPr>
          <p:cNvPr id="3" name="Segnaposto numero diapositiva 2"/>
          <p:cNvSpPr>
            <a:spLocks noGrp="1"/>
          </p:cNvSpPr>
          <p:nvPr>
            <p:ph type="sldNum" sz="quarter" idx="12"/>
          </p:nvPr>
        </p:nvSpPr>
        <p:spPr/>
        <p:txBody>
          <a:bodyPr/>
          <a:lstStyle/>
          <a:p>
            <a:fld id="{E650C16B-892A-499A-BDE6-D6602628D073}" type="slidenum">
              <a:rPr lang="it-IT" smtClean="0"/>
              <a:pPr/>
              <a:t>17</a:t>
            </a:fld>
            <a:endParaRPr lang="it-IT"/>
          </a:p>
        </p:txBody>
      </p:sp>
      <p:sp>
        <p:nvSpPr>
          <p:cNvPr id="6" name="Segnaposto contenuto 5"/>
          <p:cNvSpPr>
            <a:spLocks noGrp="1"/>
          </p:cNvSpPr>
          <p:nvPr>
            <p:ph sz="quarter" idx="1"/>
          </p:nvPr>
        </p:nvSpPr>
        <p:spPr>
          <a:xfrm>
            <a:off x="457200" y="1196752"/>
            <a:ext cx="8229600" cy="5297800"/>
          </a:xfrm>
        </p:spPr>
        <p:txBody>
          <a:bodyPr>
            <a:normAutofit fontScale="70000" lnSpcReduction="20000"/>
          </a:bodyPr>
          <a:lstStyle/>
          <a:p>
            <a:pPr>
              <a:lnSpc>
                <a:spcPct val="120000"/>
              </a:lnSpc>
              <a:spcAft>
                <a:spcPts val="600"/>
              </a:spcAft>
            </a:pPr>
            <a:r>
              <a:rPr lang="it-IT" dirty="0"/>
              <a:t>Sono stati identificati dieci fattori (o dimensioni) chiave per la misurazione della qualità di un servizio. I dieci fattori sono stati poi ricondotti ai seguenti cinque dal momento che tra alcuni di essi c’era forte correlazione:</a:t>
            </a:r>
          </a:p>
          <a:p>
            <a:pPr marL="514350" indent="-514350">
              <a:lnSpc>
                <a:spcPct val="120000"/>
              </a:lnSpc>
              <a:spcAft>
                <a:spcPts val="600"/>
              </a:spcAft>
              <a:buFont typeface="+mj-lt"/>
              <a:buAutoNum type="arabicPeriod"/>
            </a:pPr>
            <a:r>
              <a:rPr lang="it-IT" i="1" dirty="0"/>
              <a:t>Aspetti tangibili: si riferiscono agli aspetti delle strutture fisiche, delle attrezzature, del personale e </a:t>
            </a:r>
            <a:r>
              <a:rPr lang="it-IT" dirty="0"/>
              <a:t>degli strumenti di comunicazione.</a:t>
            </a:r>
          </a:p>
          <a:p>
            <a:pPr marL="514350" indent="-514350">
              <a:lnSpc>
                <a:spcPct val="120000"/>
              </a:lnSpc>
              <a:spcAft>
                <a:spcPts val="600"/>
              </a:spcAft>
              <a:buFont typeface="+mj-lt"/>
              <a:buAutoNum type="arabicPeriod"/>
            </a:pPr>
            <a:r>
              <a:rPr lang="it-IT" i="1" dirty="0"/>
              <a:t>Affidabilità: indica la capacità di prestare il servizio promesso in modo affidabile e preciso.</a:t>
            </a:r>
          </a:p>
          <a:p>
            <a:pPr marL="514350" indent="-514350">
              <a:lnSpc>
                <a:spcPct val="120000"/>
              </a:lnSpc>
              <a:spcAft>
                <a:spcPts val="600"/>
              </a:spcAft>
              <a:buFont typeface="+mj-lt"/>
              <a:buAutoNum type="arabicPeriod"/>
            </a:pPr>
            <a:r>
              <a:rPr lang="it-IT" i="1" dirty="0"/>
              <a:t>Capacità di risposta: è la volontà di aiutare i clienti e di fornire il servizio con prontezza.</a:t>
            </a:r>
          </a:p>
          <a:p>
            <a:pPr marL="514350" indent="-514350">
              <a:lnSpc>
                <a:spcPct val="120000"/>
              </a:lnSpc>
              <a:spcAft>
                <a:spcPts val="600"/>
              </a:spcAft>
              <a:buFont typeface="+mj-lt"/>
              <a:buAutoNum type="arabicPeriod"/>
            </a:pPr>
            <a:r>
              <a:rPr lang="it-IT" i="1" dirty="0"/>
              <a:t>Capacità di rassicurazione: è sinonimo di competenza e cortesia dei dipendenti ed include anche la </a:t>
            </a:r>
            <a:r>
              <a:rPr lang="it-IT" dirty="0"/>
              <a:t>capacità degli stessi di ispirare fiducia e sicurezza.</a:t>
            </a:r>
          </a:p>
          <a:p>
            <a:pPr marL="514350" indent="-514350">
              <a:lnSpc>
                <a:spcPct val="120000"/>
              </a:lnSpc>
              <a:spcAft>
                <a:spcPts val="600"/>
              </a:spcAft>
              <a:buFont typeface="+mj-lt"/>
              <a:buAutoNum type="arabicPeriod"/>
            </a:pPr>
            <a:r>
              <a:rPr lang="it-IT" i="1" dirty="0"/>
              <a:t>Empatia: indica l’assistenza premurosa e individualizzata che l’ente presta ai clienti.</a:t>
            </a:r>
          </a:p>
          <a:p>
            <a:pPr>
              <a:lnSpc>
                <a:spcPct val="120000"/>
              </a:lnSpc>
              <a:spcAft>
                <a:spcPts val="600"/>
              </a:spcAft>
            </a:pPr>
            <a:r>
              <a:rPr lang="it-IT" dirty="0"/>
              <a:t>Secondo il modello SERVQUAL l’indagine si svolge in due momenti: una prima analisi delle aspettative dei clienti ed una seconda sulle percezioni. Le relative due sezioni del questionario hanno la stessa struttura per un totale di </a:t>
            </a:r>
            <a:r>
              <a:rPr lang="it-IT" u="sng" dirty="0"/>
              <a:t>22 domande </a:t>
            </a:r>
            <a:r>
              <a:rPr lang="it-IT" dirty="0"/>
              <a:t>(attributi o </a:t>
            </a:r>
            <a:r>
              <a:rPr lang="it-IT" i="1" dirty="0"/>
              <a:t>item) suddivise nei 5 fattori.</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Dalle interviste ai dati</a:t>
            </a:r>
          </a:p>
        </p:txBody>
      </p:sp>
      <p:sp>
        <p:nvSpPr>
          <p:cNvPr id="3" name="Segnaposto numero diapositiva 2"/>
          <p:cNvSpPr>
            <a:spLocks noGrp="1"/>
          </p:cNvSpPr>
          <p:nvPr>
            <p:ph type="sldNum" sz="quarter" idx="12"/>
          </p:nvPr>
        </p:nvSpPr>
        <p:spPr/>
        <p:txBody>
          <a:bodyPr/>
          <a:lstStyle/>
          <a:p>
            <a:fld id="{E650C16B-892A-499A-BDE6-D6602628D073}" type="slidenum">
              <a:rPr lang="it-IT" smtClean="0"/>
              <a:pPr/>
              <a:t>18</a:t>
            </a:fld>
            <a:endParaRPr lang="it-IT"/>
          </a:p>
        </p:txBody>
      </p:sp>
      <p:sp>
        <p:nvSpPr>
          <p:cNvPr id="4" name="Segnaposto contenuto 3"/>
          <p:cNvSpPr>
            <a:spLocks noGrp="1"/>
          </p:cNvSpPr>
          <p:nvPr>
            <p:ph sz="quarter" idx="1"/>
          </p:nvPr>
        </p:nvSpPr>
        <p:spPr>
          <a:xfrm>
            <a:off x="457200" y="1360936"/>
            <a:ext cx="8229600" cy="1924048"/>
          </a:xfrm>
        </p:spPr>
        <p:txBody>
          <a:bodyPr>
            <a:normAutofit/>
          </a:bodyPr>
          <a:lstStyle/>
          <a:p>
            <a:r>
              <a:rPr lang="it-IT" sz="2400" dirty="0"/>
              <a:t>Un’ulteriore sezione del questionario ha come obiettivo quello di indagare l’importanza di ciascun fattore per gli intervistati, richiedendo l’assegnazione di un totale di 100 punti alle cinque dimensioni.</a:t>
            </a:r>
          </a:p>
        </p:txBody>
      </p:sp>
      <p:grpSp>
        <p:nvGrpSpPr>
          <p:cNvPr id="7" name="Gruppo 6"/>
          <p:cNvGrpSpPr/>
          <p:nvPr/>
        </p:nvGrpSpPr>
        <p:grpSpPr>
          <a:xfrm>
            <a:off x="827584" y="2996952"/>
            <a:ext cx="6647154" cy="3301115"/>
            <a:chOff x="827584" y="2996952"/>
            <a:chExt cx="6647154" cy="3301115"/>
          </a:xfrm>
        </p:grpSpPr>
        <p:pic>
          <p:nvPicPr>
            <p:cNvPr id="6146" name="Picture 2"/>
            <p:cNvPicPr>
              <a:picLocks noChangeAspect="1" noChangeArrowheads="1"/>
            </p:cNvPicPr>
            <p:nvPr/>
          </p:nvPicPr>
          <p:blipFill>
            <a:blip r:embed="rId2" cstate="print"/>
            <a:srcRect/>
            <a:stretch>
              <a:fillRect/>
            </a:stretch>
          </p:blipFill>
          <p:spPr bwMode="auto">
            <a:xfrm>
              <a:off x="1259632" y="2996952"/>
              <a:ext cx="6215106" cy="3301115"/>
            </a:xfrm>
            <a:prstGeom prst="rect">
              <a:avLst/>
            </a:prstGeom>
            <a:noFill/>
            <a:ln w="9525">
              <a:noFill/>
              <a:miter lim="800000"/>
              <a:headEnd/>
              <a:tailEnd/>
            </a:ln>
          </p:spPr>
        </p:pic>
        <p:sp>
          <p:nvSpPr>
            <p:cNvPr id="6" name="CasellaDiTesto 5"/>
            <p:cNvSpPr txBox="1"/>
            <p:nvPr/>
          </p:nvSpPr>
          <p:spPr>
            <a:xfrm>
              <a:off x="827584" y="3717032"/>
              <a:ext cx="461665" cy="2015069"/>
            </a:xfrm>
            <a:prstGeom prst="rect">
              <a:avLst/>
            </a:prstGeom>
            <a:noFill/>
          </p:spPr>
          <p:txBody>
            <a:bodyPr vert="vert270" wrap="square" rtlCol="0" anchor="ctr" anchorCtr="0">
              <a:spAutoFit/>
            </a:bodyPr>
            <a:lstStyle/>
            <a:p>
              <a:r>
                <a:rPr lang="it-IT" dirty="0"/>
                <a:t>Soggetti intervistati</a:t>
              </a: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Come si arriva alla valutazione finale</a:t>
            </a:r>
          </a:p>
        </p:txBody>
      </p:sp>
      <p:sp>
        <p:nvSpPr>
          <p:cNvPr id="3" name="Segnaposto numero diapositiva 2"/>
          <p:cNvSpPr>
            <a:spLocks noGrp="1"/>
          </p:cNvSpPr>
          <p:nvPr>
            <p:ph type="sldNum" sz="quarter" idx="12"/>
          </p:nvPr>
        </p:nvSpPr>
        <p:spPr/>
        <p:txBody>
          <a:bodyPr/>
          <a:lstStyle/>
          <a:p>
            <a:fld id="{E650C16B-892A-499A-BDE6-D6602628D073}" type="slidenum">
              <a:rPr lang="it-IT" smtClean="0"/>
              <a:pPr/>
              <a:t>19</a:t>
            </a:fld>
            <a:endParaRPr lang="it-IT"/>
          </a:p>
        </p:txBody>
      </p:sp>
      <p:sp>
        <p:nvSpPr>
          <p:cNvPr id="4" name="Segnaposto contenuto 3"/>
          <p:cNvSpPr>
            <a:spLocks noGrp="1"/>
          </p:cNvSpPr>
          <p:nvPr>
            <p:ph sz="quarter" idx="1"/>
          </p:nvPr>
        </p:nvSpPr>
        <p:spPr>
          <a:xfrm>
            <a:off x="457200" y="1277322"/>
            <a:ext cx="8329642" cy="5176014"/>
          </a:xfrm>
        </p:spPr>
        <p:txBody>
          <a:bodyPr>
            <a:normAutofit fontScale="70000" lnSpcReduction="20000"/>
          </a:bodyPr>
          <a:lstStyle/>
          <a:p>
            <a:pPr>
              <a:lnSpc>
                <a:spcPct val="120000"/>
              </a:lnSpc>
            </a:pPr>
            <a:r>
              <a:rPr lang="it-IT" dirty="0"/>
              <a:t>La misurazione della qualità dei servizi secondo il modello SERVQUAL avviene calcolando la differenza tra i punteggi che i clienti attribuiscono alle coppie di proposizioni relative alle aspettative e alle percezioni:</a:t>
            </a:r>
          </a:p>
          <a:p>
            <a:pPr>
              <a:lnSpc>
                <a:spcPct val="120000"/>
              </a:lnSpc>
            </a:pPr>
            <a:endParaRPr lang="it-IT" dirty="0"/>
          </a:p>
          <a:p>
            <a:pPr>
              <a:lnSpc>
                <a:spcPct val="120000"/>
              </a:lnSpc>
              <a:buNone/>
            </a:pPr>
            <a:r>
              <a:rPr lang="it-IT" sz="2300" b="1" dirty="0" err="1"/>
              <a:t>Punt</a:t>
            </a:r>
            <a:r>
              <a:rPr lang="it-IT" sz="2300" b="1" dirty="0"/>
              <a:t>. SERVQUAL = Punteggio sulle percezioni – Punteggio sulle aspettative</a:t>
            </a:r>
          </a:p>
          <a:p>
            <a:pPr>
              <a:lnSpc>
                <a:spcPct val="120000"/>
              </a:lnSpc>
              <a:buNone/>
            </a:pPr>
            <a:endParaRPr lang="it-IT" sz="2300" b="1" dirty="0"/>
          </a:p>
          <a:p>
            <a:pPr>
              <a:lnSpc>
                <a:spcPct val="120000"/>
              </a:lnSpc>
            </a:pPr>
            <a:r>
              <a:rPr lang="it-IT" dirty="0"/>
              <a:t>La qualità del servizio può essere valutata per ciascuna dimensione o globalmente.  </a:t>
            </a:r>
          </a:p>
          <a:p>
            <a:pPr>
              <a:lnSpc>
                <a:spcPct val="120000"/>
              </a:lnSpc>
            </a:pPr>
            <a:r>
              <a:rPr lang="it-IT" dirty="0"/>
              <a:t>Nel primo caso, una volta calcolati i punteggi SERVQUAL si procederà a calcolare per ciascun cliente il punteggio medio attribuito alla specifica dimensione considerata. Successivamente, sommando i punteggi medi e dividendoli per il totale degli intervistati si otterrà la valutazione della qualità dell’aspetto considerato.</a:t>
            </a:r>
          </a:p>
          <a:p>
            <a:pPr>
              <a:lnSpc>
                <a:spcPct val="120000"/>
              </a:lnSpc>
            </a:pPr>
            <a:r>
              <a:rPr lang="it-IT" dirty="0"/>
              <a:t>Per misurare globalmente la qualità del servizio, invece, si procederà a calcolare la media dei punteggi riguardanti le cinque dimensioni. </a:t>
            </a:r>
          </a:p>
          <a:p>
            <a:pPr>
              <a:lnSpc>
                <a:spcPct val="120000"/>
              </a:lnSpc>
            </a:pPr>
            <a:r>
              <a:rPr lang="it-IT" dirty="0"/>
              <a:t>Oltre alla media semplice è possibile anche utilizzare la media ponderata; i pesi sono rappresentati dall’importanza relativa che i clienti attribuiscono a ciascuna dimensione.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Difficoltà nel misurare la qualità dei servizi</a:t>
            </a:r>
          </a:p>
        </p:txBody>
      </p:sp>
      <p:graphicFrame>
        <p:nvGraphicFramePr>
          <p:cNvPr id="4" name="Diagramma 3"/>
          <p:cNvGraphicFramePr/>
          <p:nvPr>
            <p:extLst>
              <p:ext uri="{D42A27DB-BD31-4B8C-83A1-F6EECF244321}">
                <p14:modId xmlns:p14="http://schemas.microsoft.com/office/powerpoint/2010/main" val="1871660560"/>
              </p:ext>
            </p:extLst>
          </p:nvPr>
        </p:nvGraphicFramePr>
        <p:xfrm>
          <a:off x="642910" y="1571612"/>
          <a:ext cx="7929618" cy="4564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numero diapositiva 4"/>
          <p:cNvSpPr>
            <a:spLocks noGrp="1"/>
          </p:cNvSpPr>
          <p:nvPr>
            <p:ph type="sldNum" sz="quarter" idx="12"/>
          </p:nvPr>
        </p:nvSpPr>
        <p:spPr/>
        <p:txBody>
          <a:bodyPr/>
          <a:lstStyle/>
          <a:p>
            <a:fld id="{E650C16B-892A-499A-BDE6-D6602628D073}" type="slidenum">
              <a:rPr lang="it-IT" smtClean="0"/>
              <a:pPr/>
              <a:t>2</a:t>
            </a:fld>
            <a:endParaRPr lang="it-I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Lo score ponderato</a:t>
            </a:r>
          </a:p>
        </p:txBody>
      </p:sp>
      <p:sp>
        <p:nvSpPr>
          <p:cNvPr id="3" name="Segnaposto numero diapositiva 2"/>
          <p:cNvSpPr>
            <a:spLocks noGrp="1"/>
          </p:cNvSpPr>
          <p:nvPr>
            <p:ph type="sldNum" sz="quarter" idx="12"/>
          </p:nvPr>
        </p:nvSpPr>
        <p:spPr/>
        <p:txBody>
          <a:bodyPr/>
          <a:lstStyle/>
          <a:p>
            <a:fld id="{E650C16B-892A-499A-BDE6-D6602628D073}" type="slidenum">
              <a:rPr lang="it-IT" smtClean="0"/>
              <a:pPr/>
              <a:t>20</a:t>
            </a:fld>
            <a:endParaRPr lang="it-IT"/>
          </a:p>
        </p:txBody>
      </p:sp>
      <p:pic>
        <p:nvPicPr>
          <p:cNvPr id="7170" name="Picture 2"/>
          <p:cNvPicPr>
            <a:picLocks noChangeAspect="1" noChangeArrowheads="1"/>
          </p:cNvPicPr>
          <p:nvPr/>
        </p:nvPicPr>
        <p:blipFill>
          <a:blip r:embed="rId2" cstate="print"/>
          <a:srcRect/>
          <a:stretch>
            <a:fillRect/>
          </a:stretch>
        </p:blipFill>
        <p:spPr bwMode="auto">
          <a:xfrm>
            <a:off x="1285852" y="1345580"/>
            <a:ext cx="6572296" cy="4563684"/>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Uno schema per valutare punti di forza e debolezza del servizio</a:t>
            </a:r>
          </a:p>
        </p:txBody>
      </p:sp>
      <p:sp>
        <p:nvSpPr>
          <p:cNvPr id="3" name="Segnaposto numero diapositiva 2"/>
          <p:cNvSpPr>
            <a:spLocks noGrp="1"/>
          </p:cNvSpPr>
          <p:nvPr>
            <p:ph type="sldNum" sz="quarter" idx="12"/>
          </p:nvPr>
        </p:nvSpPr>
        <p:spPr/>
        <p:txBody>
          <a:bodyPr/>
          <a:lstStyle/>
          <a:p>
            <a:fld id="{E650C16B-892A-499A-BDE6-D6602628D073}" type="slidenum">
              <a:rPr lang="it-IT" smtClean="0"/>
              <a:pPr/>
              <a:t>21</a:t>
            </a:fld>
            <a:endParaRPr lang="it-IT"/>
          </a:p>
        </p:txBody>
      </p:sp>
      <p:pic>
        <p:nvPicPr>
          <p:cNvPr id="9218" name="Picture 2"/>
          <p:cNvPicPr>
            <a:picLocks noChangeAspect="1" noChangeArrowheads="1"/>
          </p:cNvPicPr>
          <p:nvPr/>
        </p:nvPicPr>
        <p:blipFill>
          <a:blip r:embed="rId2" cstate="print"/>
          <a:srcRect/>
          <a:stretch>
            <a:fillRect/>
          </a:stretch>
        </p:blipFill>
        <p:spPr bwMode="auto">
          <a:xfrm>
            <a:off x="1428728" y="1400174"/>
            <a:ext cx="6824825" cy="5100659"/>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a:t>Un esempio</a:t>
            </a:r>
          </a:p>
        </p:txBody>
      </p:sp>
      <p:sp>
        <p:nvSpPr>
          <p:cNvPr id="3" name="Segnaposto numero diapositiva 2"/>
          <p:cNvSpPr>
            <a:spLocks noGrp="1"/>
          </p:cNvSpPr>
          <p:nvPr>
            <p:ph type="sldNum" sz="quarter" idx="12"/>
          </p:nvPr>
        </p:nvSpPr>
        <p:spPr/>
        <p:txBody>
          <a:bodyPr/>
          <a:lstStyle/>
          <a:p>
            <a:fld id="{E650C16B-892A-499A-BDE6-D6602628D073}" type="slidenum">
              <a:rPr lang="it-IT" smtClean="0"/>
              <a:pPr/>
              <a:t>22</a:t>
            </a:fld>
            <a:endParaRPr lang="it-IT"/>
          </a:p>
        </p:txBody>
      </p:sp>
      <p:sp>
        <p:nvSpPr>
          <p:cNvPr id="10" name="Segnaposto contenuto 9"/>
          <p:cNvSpPr>
            <a:spLocks noGrp="1"/>
          </p:cNvSpPr>
          <p:nvPr>
            <p:ph sz="quarter" idx="4"/>
          </p:nvPr>
        </p:nvSpPr>
        <p:spPr>
          <a:xfrm>
            <a:off x="5600736" y="2071678"/>
            <a:ext cx="3257544" cy="4038600"/>
          </a:xfrm>
        </p:spPr>
        <p:txBody>
          <a:bodyPr>
            <a:normAutofit/>
          </a:bodyPr>
          <a:lstStyle/>
          <a:p>
            <a:pPr marL="265113" indent="0" algn="ctr">
              <a:buNone/>
            </a:pPr>
            <a:r>
              <a:rPr lang="it-IT" sz="2000" dirty="0"/>
              <a:t>La mappa rappresenta il giudizio sull’esperienza del </a:t>
            </a:r>
            <a:r>
              <a:rPr lang="it-IT" sz="2000" i="1" dirty="0"/>
              <a:t>care </a:t>
            </a:r>
            <a:r>
              <a:rPr lang="it-IT" sz="2000" i="1" dirty="0" err="1"/>
              <a:t>giver</a:t>
            </a:r>
            <a:r>
              <a:rPr lang="it-IT" sz="2000" i="1" dirty="0"/>
              <a:t> </a:t>
            </a:r>
            <a:r>
              <a:rPr lang="it-IT" sz="2000" dirty="0"/>
              <a:t>circa l’accessibilità e il collegamento al servizio in termini di reperibilità telefonica del personale sanitario e di pronta disponibilità anche al di fuori delle visite programmate.</a:t>
            </a:r>
          </a:p>
        </p:txBody>
      </p:sp>
      <p:pic>
        <p:nvPicPr>
          <p:cNvPr id="8194" name="Picture 2"/>
          <p:cNvPicPr>
            <a:picLocks noChangeAspect="1" noChangeArrowheads="1"/>
          </p:cNvPicPr>
          <p:nvPr/>
        </p:nvPicPr>
        <p:blipFill>
          <a:blip r:embed="rId2" cstate="print"/>
          <a:srcRect/>
          <a:stretch>
            <a:fillRect/>
          </a:stretch>
        </p:blipFill>
        <p:spPr bwMode="auto">
          <a:xfrm>
            <a:off x="357190" y="1419224"/>
            <a:ext cx="5643570" cy="472442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Necessità di scomporre i concetti complessi</a:t>
            </a:r>
          </a:p>
        </p:txBody>
      </p:sp>
      <p:graphicFrame>
        <p:nvGraphicFramePr>
          <p:cNvPr id="4" name="Diagramma 3"/>
          <p:cNvGraphicFramePr/>
          <p:nvPr>
            <p:extLst>
              <p:ext uri="{D42A27DB-BD31-4B8C-83A1-F6EECF244321}">
                <p14:modId xmlns:p14="http://schemas.microsoft.com/office/powerpoint/2010/main" val="3132503905"/>
              </p:ext>
            </p:extLst>
          </p:nvPr>
        </p:nvGraphicFramePr>
        <p:xfrm>
          <a:off x="928662" y="1468438"/>
          <a:ext cx="7072362" cy="4675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numero diapositiva 4"/>
          <p:cNvSpPr>
            <a:spLocks noGrp="1"/>
          </p:cNvSpPr>
          <p:nvPr>
            <p:ph type="sldNum" sz="quarter" idx="12"/>
          </p:nvPr>
        </p:nvSpPr>
        <p:spPr/>
        <p:txBody>
          <a:bodyPr/>
          <a:lstStyle/>
          <a:p>
            <a:fld id="{E650C16B-892A-499A-BDE6-D6602628D073}" type="slidenum">
              <a:rPr lang="it-IT" smtClean="0"/>
              <a:pPr/>
              <a:t>3</a:t>
            </a:fld>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Dal “concetto” all’indice di qualità del servizio</a:t>
            </a:r>
          </a:p>
        </p:txBody>
      </p:sp>
      <p:pic>
        <p:nvPicPr>
          <p:cNvPr id="1026" name="Picture 2"/>
          <p:cNvPicPr>
            <a:picLocks noChangeAspect="1" noChangeArrowheads="1"/>
          </p:cNvPicPr>
          <p:nvPr/>
        </p:nvPicPr>
        <p:blipFill>
          <a:blip r:embed="rId2" cstate="print"/>
          <a:srcRect/>
          <a:stretch>
            <a:fillRect/>
          </a:stretch>
        </p:blipFill>
        <p:spPr bwMode="auto">
          <a:xfrm>
            <a:off x="426400" y="1785926"/>
            <a:ext cx="8217566" cy="3514742"/>
          </a:xfrm>
          <a:prstGeom prst="rect">
            <a:avLst/>
          </a:prstGeom>
          <a:noFill/>
          <a:ln w="9525">
            <a:noFill/>
            <a:miter lim="800000"/>
            <a:headEnd/>
            <a:tailEnd/>
          </a:ln>
        </p:spPr>
      </p:pic>
      <p:sp>
        <p:nvSpPr>
          <p:cNvPr id="4" name="Segnaposto numero diapositiva 3"/>
          <p:cNvSpPr>
            <a:spLocks noGrp="1"/>
          </p:cNvSpPr>
          <p:nvPr>
            <p:ph type="sldNum" sz="quarter" idx="12"/>
          </p:nvPr>
        </p:nvSpPr>
        <p:spPr/>
        <p:txBody>
          <a:bodyPr/>
          <a:lstStyle/>
          <a:p>
            <a:fld id="{E650C16B-892A-499A-BDE6-D6602628D073}" type="slidenum">
              <a:rPr lang="it-IT" smtClean="0"/>
              <a:pPr/>
              <a:t>4</a:t>
            </a:fld>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scelta degli indicatori </a:t>
            </a:r>
          </a:p>
        </p:txBody>
      </p:sp>
      <p:sp>
        <p:nvSpPr>
          <p:cNvPr id="3" name="Segnaposto contenuto 2"/>
          <p:cNvSpPr>
            <a:spLocks noGrp="1"/>
          </p:cNvSpPr>
          <p:nvPr>
            <p:ph sz="quarter" idx="1"/>
          </p:nvPr>
        </p:nvSpPr>
        <p:spPr>
          <a:xfrm>
            <a:off x="457200" y="1219200"/>
            <a:ext cx="8229600" cy="566726"/>
          </a:xfrm>
        </p:spPr>
        <p:txBody>
          <a:bodyPr/>
          <a:lstStyle/>
          <a:p>
            <a:pPr>
              <a:buNone/>
            </a:pPr>
            <a:r>
              <a:rPr lang="it-IT" dirty="0"/>
              <a:t>Un buon indicatore di qualità deve essere:</a:t>
            </a:r>
          </a:p>
          <a:p>
            <a:pPr>
              <a:buNone/>
            </a:pPr>
            <a:endParaRPr lang="it-IT" dirty="0"/>
          </a:p>
          <a:p>
            <a:pPr>
              <a:buNone/>
            </a:pPr>
            <a:endParaRPr lang="it-IT" dirty="0"/>
          </a:p>
        </p:txBody>
      </p:sp>
      <p:graphicFrame>
        <p:nvGraphicFramePr>
          <p:cNvPr id="4" name="Diagramma 3"/>
          <p:cNvGraphicFramePr/>
          <p:nvPr>
            <p:extLst>
              <p:ext uri="{D42A27DB-BD31-4B8C-83A1-F6EECF244321}">
                <p14:modId xmlns:p14="http://schemas.microsoft.com/office/powerpoint/2010/main" val="3444850230"/>
              </p:ext>
            </p:extLst>
          </p:nvPr>
        </p:nvGraphicFramePr>
        <p:xfrm>
          <a:off x="833454" y="2008206"/>
          <a:ext cx="709613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numero diapositiva 4"/>
          <p:cNvSpPr>
            <a:spLocks noGrp="1"/>
          </p:cNvSpPr>
          <p:nvPr>
            <p:ph type="sldNum" sz="quarter" idx="12"/>
          </p:nvPr>
        </p:nvSpPr>
        <p:spPr/>
        <p:txBody>
          <a:bodyPr/>
          <a:lstStyle/>
          <a:p>
            <a:fld id="{E650C16B-892A-499A-BDE6-D6602628D073}" type="slidenum">
              <a:rPr lang="it-IT" smtClean="0"/>
              <a:pPr/>
              <a:t>5</a:t>
            </a:fld>
            <a:endParaRPr lang="it-I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Categorie di indicatori</a:t>
            </a:r>
          </a:p>
        </p:txBody>
      </p:sp>
      <p:graphicFrame>
        <p:nvGraphicFramePr>
          <p:cNvPr id="4" name="Segnaposto contenuto 3"/>
          <p:cNvGraphicFramePr>
            <a:graphicFrameLocks noGrp="1"/>
          </p:cNvGraphicFramePr>
          <p:nvPr>
            <p:ph sz="quarter" idx="1"/>
            <p:extLst>
              <p:ext uri="{D42A27DB-BD31-4B8C-83A1-F6EECF244321}">
                <p14:modId xmlns:p14="http://schemas.microsoft.com/office/powerpoint/2010/main" val="646583029"/>
              </p:ext>
            </p:extLst>
          </p:nvPr>
        </p:nvGraphicFramePr>
        <p:xfrm>
          <a:off x="457200" y="1300187"/>
          <a:ext cx="8229600" cy="4937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egnaposto numero diapositiva 4"/>
          <p:cNvSpPr>
            <a:spLocks noGrp="1"/>
          </p:cNvSpPr>
          <p:nvPr>
            <p:ph type="sldNum" sz="quarter" idx="12"/>
          </p:nvPr>
        </p:nvSpPr>
        <p:spPr/>
        <p:txBody>
          <a:bodyPr/>
          <a:lstStyle/>
          <a:p>
            <a:fld id="{E650C16B-892A-499A-BDE6-D6602628D073}" type="slidenum">
              <a:rPr lang="it-IT" smtClean="0"/>
              <a:pPr/>
              <a:t>6</a:t>
            </a:fld>
            <a:endParaRPr lang="it-I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274638"/>
            <a:ext cx="7772400" cy="654050"/>
          </a:xfrm>
        </p:spPr>
        <p:txBody>
          <a:bodyPr>
            <a:normAutofit/>
          </a:bodyPr>
          <a:lstStyle/>
          <a:p>
            <a:pPr fontAlgn="auto">
              <a:spcAft>
                <a:spcPts val="0"/>
              </a:spcAft>
              <a:defRPr/>
            </a:pPr>
            <a:r>
              <a:rPr lang="it-IT" dirty="0"/>
              <a:t>Diversi concetti di qualità?</a:t>
            </a:r>
          </a:p>
        </p:txBody>
      </p:sp>
      <p:sp>
        <p:nvSpPr>
          <p:cNvPr id="3" name="Segnaposto numero diapositiva 2"/>
          <p:cNvSpPr>
            <a:spLocks noGrp="1"/>
          </p:cNvSpPr>
          <p:nvPr>
            <p:ph type="sldNum" sz="quarter" idx="12"/>
          </p:nvPr>
        </p:nvSpPr>
        <p:spPr/>
        <p:txBody>
          <a:bodyPr/>
          <a:lstStyle/>
          <a:p>
            <a:pPr>
              <a:defRPr/>
            </a:pPr>
            <a:fld id="{3408B175-C1EA-4317-A6EA-4AA79F62CCF1}" type="slidenum">
              <a:rPr lang="it-IT"/>
              <a:pPr>
                <a:defRPr/>
              </a:pPr>
              <a:t>7</a:t>
            </a:fld>
            <a:endParaRPr lang="it-IT"/>
          </a:p>
        </p:txBody>
      </p:sp>
      <p:graphicFrame>
        <p:nvGraphicFramePr>
          <p:cNvPr id="5" name="Segnaposto contenuto 4"/>
          <p:cNvGraphicFramePr>
            <a:graphicFrameLocks noGrp="1"/>
          </p:cNvGraphicFramePr>
          <p:nvPr>
            <p:ph sz="quarter" idx="1"/>
            <p:extLst>
              <p:ext uri="{D42A27DB-BD31-4B8C-83A1-F6EECF244321}">
                <p14:modId xmlns:p14="http://schemas.microsoft.com/office/powerpoint/2010/main" val="748513357"/>
              </p:ext>
            </p:extLst>
          </p:nvPr>
        </p:nvGraphicFramePr>
        <p:xfrm>
          <a:off x="500063" y="1439863"/>
          <a:ext cx="8186767" cy="4734693"/>
        </p:xfrm>
        <a:graphic>
          <a:graphicData uri="http://schemas.openxmlformats.org/drawingml/2006/table">
            <a:tbl>
              <a:tblPr firstRow="1" bandRow="1">
                <a:tableStyleId>{5C22544A-7EE6-4342-B048-85BDC9FD1C3A}</a:tableStyleId>
              </a:tblPr>
              <a:tblGrid>
                <a:gridCol w="1857359">
                  <a:extLst>
                    <a:ext uri="{9D8B030D-6E8A-4147-A177-3AD203B41FA5}">
                      <a16:colId xmlns:a16="http://schemas.microsoft.com/office/drawing/2014/main" val="20000"/>
                    </a:ext>
                  </a:extLst>
                </a:gridCol>
                <a:gridCol w="1785950">
                  <a:extLst>
                    <a:ext uri="{9D8B030D-6E8A-4147-A177-3AD203B41FA5}">
                      <a16:colId xmlns:a16="http://schemas.microsoft.com/office/drawing/2014/main" val="20001"/>
                    </a:ext>
                  </a:extLst>
                </a:gridCol>
                <a:gridCol w="4543458">
                  <a:extLst>
                    <a:ext uri="{9D8B030D-6E8A-4147-A177-3AD203B41FA5}">
                      <a16:colId xmlns:a16="http://schemas.microsoft.com/office/drawing/2014/main" val="20002"/>
                    </a:ext>
                  </a:extLst>
                </a:gridCol>
              </a:tblGrid>
              <a:tr h="711333">
                <a:tc>
                  <a:txBody>
                    <a:bodyPr/>
                    <a:lstStyle/>
                    <a:p>
                      <a:endParaRPr lang="it-IT" b="1" dirty="0"/>
                    </a:p>
                  </a:txBody>
                  <a:tcPr anchor="ctr" anchorCtr="1"/>
                </a:tc>
                <a:tc>
                  <a:txBody>
                    <a:bodyPr/>
                    <a:lstStyle/>
                    <a:p>
                      <a:pPr algn="ctr"/>
                      <a:r>
                        <a:rPr lang="it-IT" sz="1600" dirty="0"/>
                        <a:t>SOGGETTO</a:t>
                      </a:r>
                      <a:r>
                        <a:rPr lang="it-IT" sz="1600" baseline="0" dirty="0"/>
                        <a:t> CONSIDERATO</a:t>
                      </a:r>
                      <a:endParaRPr lang="it-IT" sz="1600" dirty="0"/>
                    </a:p>
                  </a:txBody>
                  <a:tcPr anchor="ctr"/>
                </a:tc>
                <a:tc>
                  <a:txBody>
                    <a:bodyPr/>
                    <a:lstStyle/>
                    <a:p>
                      <a:pPr algn="ctr"/>
                      <a:r>
                        <a:rPr lang="it-IT" dirty="0"/>
                        <a:t>OGGETTO d’ INDAGINE</a:t>
                      </a:r>
                    </a:p>
                  </a:txBody>
                  <a:tcPr anchor="ctr"/>
                </a:tc>
                <a:extLst>
                  <a:ext uri="{0D108BD9-81ED-4DB2-BD59-A6C34878D82A}">
                    <a16:rowId xmlns:a16="http://schemas.microsoft.com/office/drawing/2014/main" val="10000"/>
                  </a:ext>
                </a:extLst>
              </a:tr>
              <a:tr h="931740">
                <a:tc>
                  <a:txBody>
                    <a:bodyPr/>
                    <a:lstStyle/>
                    <a:p>
                      <a:pPr algn="ctr"/>
                      <a:r>
                        <a:rPr lang="it-IT" b="1" dirty="0"/>
                        <a:t>QUALITÀ</a:t>
                      </a:r>
                      <a:r>
                        <a:rPr lang="it-IT" b="1" baseline="0" dirty="0"/>
                        <a:t> ATTESA</a:t>
                      </a:r>
                      <a:endParaRPr lang="it-IT" b="1" dirty="0"/>
                    </a:p>
                  </a:txBody>
                  <a:tcPr anchor="ctr" anchorCtr="1"/>
                </a:tc>
                <a:tc>
                  <a:txBody>
                    <a:bodyPr/>
                    <a:lstStyle/>
                    <a:p>
                      <a:r>
                        <a:rPr lang="it-IT" dirty="0"/>
                        <a:t>UTENTE</a:t>
                      </a:r>
                      <a:r>
                        <a:rPr lang="it-IT" baseline="0" dirty="0"/>
                        <a:t> </a:t>
                      </a:r>
                      <a:endParaRPr lang="it-IT" dirty="0"/>
                    </a:p>
                  </a:txBody>
                  <a:tcPr anchor="ctr" anchorCtr="1"/>
                </a:tc>
                <a:tc>
                  <a:txBody>
                    <a:bodyPr/>
                    <a:lstStyle/>
                    <a:p>
                      <a:pPr algn="ctr"/>
                      <a:r>
                        <a:rPr kumimoji="0" lang="it-IT" sz="1800" kern="1200" baseline="0" dirty="0">
                          <a:solidFill>
                            <a:schemeClr val="dk1"/>
                          </a:solidFill>
                          <a:latin typeface="+mn-lt"/>
                          <a:ea typeface="+mn-ea"/>
                          <a:cs typeface="+mn-cs"/>
                        </a:rPr>
                        <a:t>Individuare: cosa desidera l’utente, quali sono i bisogni impliciti, espliciti e latenti, gli elementi di valutazione e di giudizio sulla qualità del servizio</a:t>
                      </a:r>
                      <a:endParaRPr lang="it-IT" dirty="0"/>
                    </a:p>
                  </a:txBody>
                  <a:tcPr/>
                </a:tc>
                <a:extLst>
                  <a:ext uri="{0D108BD9-81ED-4DB2-BD59-A6C34878D82A}">
                    <a16:rowId xmlns:a16="http://schemas.microsoft.com/office/drawing/2014/main" val="10001"/>
                  </a:ext>
                </a:extLst>
              </a:tr>
              <a:tr h="71133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sz="1800" b="1" dirty="0"/>
                        <a:t>QUALITÀ</a:t>
                      </a:r>
                      <a:r>
                        <a:rPr lang="it-IT" sz="1800" b="1" baseline="0" dirty="0"/>
                        <a:t> PROGETTATA</a:t>
                      </a:r>
                      <a:endParaRPr lang="it-IT" sz="1800" b="1" dirty="0"/>
                    </a:p>
                  </a:txBody>
                  <a:tcPr anchor="ctr" anchorCtr="1"/>
                </a:tc>
                <a:tc>
                  <a:txBody>
                    <a:bodyPr/>
                    <a:lstStyle/>
                    <a:p>
                      <a:r>
                        <a:rPr lang="it-IT" dirty="0"/>
                        <a:t>ENTE</a:t>
                      </a:r>
                    </a:p>
                  </a:txBody>
                  <a:tcPr anchor="ctr" anchorCtr="1"/>
                </a:tc>
                <a:tc>
                  <a:txBody>
                    <a:bodyPr/>
                    <a:lstStyle/>
                    <a:p>
                      <a:pPr algn="ctr"/>
                      <a:r>
                        <a:rPr kumimoji="0" lang="it-IT" sz="1800" kern="1200" baseline="0" dirty="0">
                          <a:solidFill>
                            <a:schemeClr val="dk1"/>
                          </a:solidFill>
                          <a:latin typeface="+mn-lt"/>
                          <a:ea typeface="+mn-ea"/>
                          <a:cs typeface="+mn-cs"/>
                        </a:rPr>
                        <a:t>Individuare che cosa l’ente intende dare al cittadino e come. Per questo si individuano le tipologie di cittadini (i segmenti), i target di posizionamento, gli standard operativi da assicurare; si progettano le caratteristiche del servizio.</a:t>
                      </a:r>
                    </a:p>
                    <a:p>
                      <a:pPr algn="ctr"/>
                      <a:r>
                        <a:rPr kumimoji="0" lang="it-IT" sz="1800" kern="1200" baseline="0" dirty="0">
                          <a:solidFill>
                            <a:schemeClr val="dk1"/>
                          </a:solidFill>
                          <a:latin typeface="+mn-lt"/>
                          <a:ea typeface="+mn-ea"/>
                          <a:cs typeface="+mn-cs"/>
                        </a:rPr>
                        <a:t>Comprende anche la qualità promessa che incide sul livello delle attese (es.: carte dei servizi) e definisce gli impegni che l’ente assume nei confronti dei cittadini.</a:t>
                      </a:r>
                      <a:endParaRPr lang="it-IT"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274638"/>
            <a:ext cx="7772400" cy="654050"/>
          </a:xfrm>
        </p:spPr>
        <p:txBody>
          <a:bodyPr>
            <a:normAutofit/>
          </a:bodyPr>
          <a:lstStyle/>
          <a:p>
            <a:pPr fontAlgn="auto">
              <a:spcAft>
                <a:spcPts val="0"/>
              </a:spcAft>
              <a:defRPr/>
            </a:pPr>
            <a:r>
              <a:rPr lang="it-IT" dirty="0"/>
              <a:t>Diversi concetti di qualità?</a:t>
            </a:r>
          </a:p>
        </p:txBody>
      </p:sp>
      <p:sp>
        <p:nvSpPr>
          <p:cNvPr id="3" name="Segnaposto numero diapositiva 2"/>
          <p:cNvSpPr>
            <a:spLocks noGrp="1"/>
          </p:cNvSpPr>
          <p:nvPr>
            <p:ph type="sldNum" sz="quarter" idx="12"/>
          </p:nvPr>
        </p:nvSpPr>
        <p:spPr/>
        <p:txBody>
          <a:bodyPr/>
          <a:lstStyle/>
          <a:p>
            <a:pPr>
              <a:defRPr/>
            </a:pPr>
            <a:fld id="{A87B7374-E94F-4BE6-A631-5A32EC1495EC}" type="slidenum">
              <a:rPr lang="it-IT"/>
              <a:pPr>
                <a:defRPr/>
              </a:pPr>
              <a:t>8</a:t>
            </a:fld>
            <a:endParaRPr lang="it-IT"/>
          </a:p>
        </p:txBody>
      </p:sp>
      <p:graphicFrame>
        <p:nvGraphicFramePr>
          <p:cNvPr id="5" name="Segnaposto contenuto 4"/>
          <p:cNvGraphicFramePr>
            <a:graphicFrameLocks noGrp="1"/>
          </p:cNvGraphicFramePr>
          <p:nvPr>
            <p:ph sz="quarter" idx="1"/>
            <p:extLst>
              <p:ext uri="{D42A27DB-BD31-4B8C-83A1-F6EECF244321}">
                <p14:modId xmlns:p14="http://schemas.microsoft.com/office/powerpoint/2010/main" val="2453336077"/>
              </p:ext>
            </p:extLst>
          </p:nvPr>
        </p:nvGraphicFramePr>
        <p:xfrm>
          <a:off x="385763" y="946451"/>
          <a:ext cx="8329641" cy="5461115"/>
        </p:xfrm>
        <a:graphic>
          <a:graphicData uri="http://schemas.openxmlformats.org/drawingml/2006/table">
            <a:tbl>
              <a:tblPr firstRow="1" bandRow="1">
                <a:tableStyleId>{5C22544A-7EE6-4342-B048-85BDC9FD1C3A}</a:tableStyleId>
              </a:tblPr>
              <a:tblGrid>
                <a:gridCol w="1828783">
                  <a:extLst>
                    <a:ext uri="{9D8B030D-6E8A-4147-A177-3AD203B41FA5}">
                      <a16:colId xmlns:a16="http://schemas.microsoft.com/office/drawing/2014/main" val="20000"/>
                    </a:ext>
                  </a:extLst>
                </a:gridCol>
                <a:gridCol w="2000264">
                  <a:extLst>
                    <a:ext uri="{9D8B030D-6E8A-4147-A177-3AD203B41FA5}">
                      <a16:colId xmlns:a16="http://schemas.microsoft.com/office/drawing/2014/main" val="20001"/>
                    </a:ext>
                  </a:extLst>
                </a:gridCol>
                <a:gridCol w="4500594">
                  <a:extLst>
                    <a:ext uri="{9D8B030D-6E8A-4147-A177-3AD203B41FA5}">
                      <a16:colId xmlns:a16="http://schemas.microsoft.com/office/drawing/2014/main" val="20002"/>
                    </a:ext>
                  </a:extLst>
                </a:gridCol>
              </a:tblGrid>
              <a:tr h="620532">
                <a:tc>
                  <a:txBody>
                    <a:bodyPr/>
                    <a:lstStyle/>
                    <a:p>
                      <a:endParaRPr lang="it-IT" b="1" dirty="0"/>
                    </a:p>
                  </a:txBody>
                  <a:tcPr anchor="ctr" anchorCtr="1"/>
                </a:tc>
                <a:tc>
                  <a:txBody>
                    <a:bodyPr/>
                    <a:lstStyle/>
                    <a:p>
                      <a:pPr algn="ctr"/>
                      <a:r>
                        <a:rPr lang="it-IT" dirty="0"/>
                        <a:t>SOGGETTO</a:t>
                      </a:r>
                      <a:r>
                        <a:rPr lang="it-IT" baseline="0" dirty="0"/>
                        <a:t> CONSIDERATO</a:t>
                      </a:r>
                      <a:endParaRPr lang="it-IT" dirty="0"/>
                    </a:p>
                  </a:txBody>
                  <a:tcPr anchor="ctr"/>
                </a:tc>
                <a:tc>
                  <a:txBody>
                    <a:bodyPr/>
                    <a:lstStyle/>
                    <a:p>
                      <a:pPr algn="ctr"/>
                      <a:r>
                        <a:rPr lang="it-IT" dirty="0"/>
                        <a:t>OGGETTO d’ INDAGINE</a:t>
                      </a:r>
                    </a:p>
                  </a:txBody>
                  <a:tcPr anchor="ctr"/>
                </a:tc>
                <a:extLst>
                  <a:ext uri="{0D108BD9-81ED-4DB2-BD59-A6C34878D82A}">
                    <a16:rowId xmlns:a16="http://schemas.microsoft.com/office/drawing/2014/main" val="10000"/>
                  </a:ext>
                </a:extLst>
              </a:tr>
              <a:tr h="1322222">
                <a:tc>
                  <a:txBody>
                    <a:bodyPr/>
                    <a:lstStyle/>
                    <a:p>
                      <a:pPr algn="ctr"/>
                      <a:r>
                        <a:rPr lang="it-IT" b="1" dirty="0"/>
                        <a:t>QUALITÀ</a:t>
                      </a:r>
                      <a:r>
                        <a:rPr lang="it-IT" b="1" baseline="0" dirty="0"/>
                        <a:t> PRESTATA</a:t>
                      </a:r>
                      <a:endParaRPr lang="it-IT" b="1" dirty="0"/>
                    </a:p>
                  </a:txBody>
                  <a:tcPr anchor="ctr" anchorCtr="1"/>
                </a:tc>
                <a:tc>
                  <a:txBody>
                    <a:bodyPr/>
                    <a:lstStyle/>
                    <a:p>
                      <a:r>
                        <a:rPr lang="it-IT" dirty="0"/>
                        <a:t>ENTE</a:t>
                      </a:r>
                    </a:p>
                  </a:txBody>
                  <a:tcPr anchor="ctr" anchorCtr="1"/>
                </a:tc>
                <a:tc>
                  <a:txBody>
                    <a:bodyPr/>
                    <a:lstStyle/>
                    <a:p>
                      <a:pPr algn="ctr"/>
                      <a:r>
                        <a:rPr lang="it-IT" sz="1800" dirty="0"/>
                        <a:t>la finalità principale è quella di presidiare sistematicamente le prestazioni del sistema di erogazione del servizio per verificare che cosa l’amministrazione eroga realmente, in rapporto agli standard definiti.</a:t>
                      </a:r>
                      <a:endParaRPr lang="it-IT" dirty="0"/>
                    </a:p>
                  </a:txBody>
                  <a:tcPr anchor="ctr"/>
                </a:tc>
                <a:extLst>
                  <a:ext uri="{0D108BD9-81ED-4DB2-BD59-A6C34878D82A}">
                    <a16:rowId xmlns:a16="http://schemas.microsoft.com/office/drawing/2014/main" val="10001"/>
                  </a:ext>
                </a:extLst>
              </a:tr>
              <a:tr h="231388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b="1" dirty="0"/>
                        <a:t>QUALITÀ</a:t>
                      </a:r>
                      <a:r>
                        <a:rPr lang="it-IT" b="1"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lang="it-IT" b="1" baseline="0" dirty="0"/>
                        <a:t>PERCEPITA</a:t>
                      </a:r>
                      <a:endParaRPr lang="it-IT" b="1" dirty="0"/>
                    </a:p>
                  </a:txBody>
                  <a:tcPr anchor="ctr" anchorCtr="1"/>
                </a:tc>
                <a:tc>
                  <a:txBody>
                    <a:bodyPr/>
                    <a:lstStyle/>
                    <a:p>
                      <a:r>
                        <a:rPr lang="it-IT" dirty="0"/>
                        <a:t>UTENTE</a:t>
                      </a:r>
                    </a:p>
                  </a:txBody>
                  <a:tcPr anchor="ctr" anchorCtr="1"/>
                </a:tc>
                <a:tc>
                  <a:txBody>
                    <a:bodyPr/>
                    <a:lstStyle/>
                    <a:p>
                      <a:pPr algn="ctr"/>
                      <a:r>
                        <a:rPr lang="it-IT" sz="1800" dirty="0"/>
                        <a:t>il riferimento è di nuovo il cittadino, le sue percezioni</a:t>
                      </a:r>
                      <a:r>
                        <a:rPr lang="it-IT" sz="1800" baseline="0" dirty="0"/>
                        <a:t> e</a:t>
                      </a:r>
                      <a:r>
                        <a:rPr lang="it-IT" sz="1800" dirty="0"/>
                        <a:t> valutazioni sul servizio ricevuto, il suo grado di soddisfazione a livello globale e di ogni fattore di qualità o singolo elemento del sistema di erogazione. Questo momento completa la valutazione della qualità prestata con il riscontro degli elementi del servizio non standardizzabili e di difficile valutazione interna (</a:t>
                      </a:r>
                      <a:r>
                        <a:rPr lang="it-IT" sz="1800" dirty="0" err="1"/>
                        <a:t>es</a:t>
                      </a:r>
                      <a:r>
                        <a:rPr lang="it-IT" sz="1800" dirty="0"/>
                        <a:t>: cortesia del personale).</a:t>
                      </a:r>
                      <a:endParaRPr kumimoji="0" lang="it-IT" sz="1800" kern="1200" baseline="0" dirty="0">
                        <a:solidFill>
                          <a:schemeClr val="dk1"/>
                        </a:solidFill>
                        <a:latin typeface="+mn-lt"/>
                        <a:ea typeface="+mn-ea"/>
                        <a:cs typeface="+mn-cs"/>
                      </a:endParaRPr>
                    </a:p>
                  </a:txBody>
                  <a:tcPr anchor="ctr"/>
                </a:tc>
                <a:extLst>
                  <a:ext uri="{0D108BD9-81ED-4DB2-BD59-A6C34878D82A}">
                    <a16:rowId xmlns:a16="http://schemas.microsoft.com/office/drawing/2014/main" val="10002"/>
                  </a:ext>
                </a:extLst>
              </a:tr>
              <a:tr h="79767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it-IT" b="1" dirty="0"/>
                        <a:t>QUALITÀ</a:t>
                      </a:r>
                      <a:r>
                        <a:rPr lang="it-IT" b="1"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lang="it-IT" sz="1600" b="1" baseline="0" dirty="0"/>
                        <a:t>PARAGONATA</a:t>
                      </a:r>
                      <a:endParaRPr lang="it-IT" sz="1600" b="1" dirty="0"/>
                    </a:p>
                  </a:txBody>
                  <a:tcPr anchor="ctr" anchorCtr="1"/>
                </a:tc>
                <a:tc>
                  <a:txBody>
                    <a:bodyPr/>
                    <a:lstStyle/>
                    <a:p>
                      <a:r>
                        <a:rPr lang="it-IT" dirty="0"/>
                        <a:t>ALTRE</a:t>
                      </a:r>
                      <a:r>
                        <a:rPr lang="it-IT" baseline="0" dirty="0"/>
                        <a:t> STRUTTURE</a:t>
                      </a:r>
                      <a:endParaRPr lang="it-IT" dirty="0"/>
                    </a:p>
                  </a:txBody>
                  <a:tcPr anchor="ctr" anchorCtr="1"/>
                </a:tc>
                <a:tc>
                  <a:txBody>
                    <a:bodyPr/>
                    <a:lstStyle/>
                    <a:p>
                      <a:pPr algn="ctr"/>
                      <a:r>
                        <a:rPr lang="it-IT" sz="1800" dirty="0"/>
                        <a:t>il riferimento è posto verso altre strutture che erogano gli stessi servizi o verso altri enti</a:t>
                      </a:r>
                      <a:endParaRPr kumimoji="0" lang="it-IT" sz="1800" kern="1200" baseline="0" dirty="0">
                        <a:solidFill>
                          <a:schemeClr val="dk1"/>
                        </a:solidFill>
                        <a:latin typeface="+mn-lt"/>
                        <a:ea typeface="+mn-ea"/>
                        <a:cs typeface="+mn-cs"/>
                      </a:endParaRPr>
                    </a:p>
                  </a:txBody>
                  <a:tcPr anchor="ctr"/>
                </a:tc>
                <a:extLst>
                  <a:ext uri="{0D108BD9-81ED-4DB2-BD59-A6C34878D82A}">
                    <a16:rowId xmlns:a16="http://schemas.microsoft.com/office/drawing/2014/main" val="1000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fasi del processo di controllo</a:t>
            </a:r>
          </a:p>
        </p:txBody>
      </p:sp>
      <p:sp>
        <p:nvSpPr>
          <p:cNvPr id="3" name="Segnaposto contenuto 2"/>
          <p:cNvSpPr>
            <a:spLocks noGrp="1"/>
          </p:cNvSpPr>
          <p:nvPr>
            <p:ph sz="quarter" idx="1"/>
          </p:nvPr>
        </p:nvSpPr>
        <p:spPr>
          <a:xfrm>
            <a:off x="457200" y="1571612"/>
            <a:ext cx="8229600" cy="4585348"/>
          </a:xfrm>
        </p:spPr>
        <p:txBody>
          <a:bodyPr/>
          <a:lstStyle/>
          <a:p>
            <a:pPr marL="514350" indent="-514350">
              <a:buFont typeface="+mj-lt"/>
              <a:buAutoNum type="arabicPeriod"/>
            </a:pPr>
            <a:r>
              <a:rPr lang="it-IT" dirty="0"/>
              <a:t>Definizione del problema: cosa vogliamo conoscere, misurare? </a:t>
            </a:r>
          </a:p>
          <a:p>
            <a:pPr marL="514350" indent="-514350">
              <a:buFont typeface="+mj-lt"/>
              <a:buAutoNum type="arabicPeriod"/>
            </a:pPr>
            <a:r>
              <a:rPr lang="it-IT" dirty="0"/>
              <a:t>Raccolta dei dati</a:t>
            </a:r>
          </a:p>
          <a:p>
            <a:pPr marL="514350" indent="-514350">
              <a:buFont typeface="+mj-lt"/>
              <a:buAutoNum type="arabicPeriod"/>
            </a:pPr>
            <a:r>
              <a:rPr lang="it-IT" dirty="0"/>
              <a:t>Scelta del metodo di analisi</a:t>
            </a:r>
          </a:p>
          <a:p>
            <a:pPr marL="514350" indent="-514350">
              <a:buFont typeface="+mj-lt"/>
              <a:buAutoNum type="arabicPeriod"/>
            </a:pPr>
            <a:r>
              <a:rPr lang="it-IT" dirty="0"/>
              <a:t>Interpretazione dei risultati</a:t>
            </a:r>
          </a:p>
        </p:txBody>
      </p:sp>
      <p:sp>
        <p:nvSpPr>
          <p:cNvPr id="4" name="Segnaposto numero diapositiva 3"/>
          <p:cNvSpPr>
            <a:spLocks noGrp="1"/>
          </p:cNvSpPr>
          <p:nvPr>
            <p:ph type="sldNum" sz="quarter" idx="12"/>
          </p:nvPr>
        </p:nvSpPr>
        <p:spPr/>
        <p:txBody>
          <a:bodyPr/>
          <a:lstStyle/>
          <a:p>
            <a:fld id="{E650C16B-892A-499A-BDE6-D6602628D073}" type="slidenum">
              <a:rPr lang="it-IT" smtClean="0"/>
              <a:pPr/>
              <a:t>9</a:t>
            </a:fld>
            <a:endParaRPr lang="it-IT"/>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tellite">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603</TotalTime>
  <Words>1708</Words>
  <Application>Microsoft Macintosh PowerPoint</Application>
  <PresentationFormat>Presentazione su schermo (4:3)</PresentationFormat>
  <Paragraphs>137</Paragraphs>
  <Slides>22</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22</vt:i4>
      </vt:variant>
    </vt:vector>
  </HeadingPairs>
  <TitlesOfParts>
    <vt:vector size="28" baseType="lpstr">
      <vt:lpstr>Bookman Old Style</vt:lpstr>
      <vt:lpstr>Calibri</vt:lpstr>
      <vt:lpstr>Gill Sans MT</vt:lpstr>
      <vt:lpstr>Wingdings</vt:lpstr>
      <vt:lpstr>Wingdings 3</vt:lpstr>
      <vt:lpstr>Satellite</vt:lpstr>
      <vt:lpstr>Introduzione alla misurazione della qualità dei servizi</vt:lpstr>
      <vt:lpstr>Difficoltà nel misurare la qualità dei servizi</vt:lpstr>
      <vt:lpstr>Necessità di scomporre i concetti complessi</vt:lpstr>
      <vt:lpstr>Dal “concetto” all’indice di qualità del servizio</vt:lpstr>
      <vt:lpstr>La scelta degli indicatori </vt:lpstr>
      <vt:lpstr>Categorie di indicatori</vt:lpstr>
      <vt:lpstr>Diversi concetti di qualità?</vt:lpstr>
      <vt:lpstr>Diversi concetti di qualità?</vt:lpstr>
      <vt:lpstr>Le fasi del processo di controllo</vt:lpstr>
      <vt:lpstr>La raccolta dei dati tramite indagine campionaria  (cfr. C.Davino: Strumenti statistici per la misurazione della qualità dei servizi)</vt:lpstr>
      <vt:lpstr>La struttura del questionario</vt:lpstr>
      <vt:lpstr>Le tipologie di domande:  le domande semanticamente autonome</vt:lpstr>
      <vt:lpstr>Le tipologie di domande:  le domande a parziale autonomia semantica</vt:lpstr>
      <vt:lpstr>Un’indagine di CS in un servizio ADI (assistenza domiciliare integrata) </vt:lpstr>
      <vt:lpstr>Scale auto-ancoranti</vt:lpstr>
      <vt:lpstr>Scale Likert</vt:lpstr>
      <vt:lpstr>L’analisi SERVQUAL</vt:lpstr>
      <vt:lpstr>Dalle interviste ai dati</vt:lpstr>
      <vt:lpstr>Come si arriva alla valutazione finale</vt:lpstr>
      <vt:lpstr>Lo score ponderato</vt:lpstr>
      <vt:lpstr>Uno schema per valutare punti di forza e debolezza del servizio</vt:lpstr>
      <vt:lpstr>Un esempio</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Strumenti per la misurazione della qualità dei servizi</dc:title>
  <dc:creator> </dc:creator>
  <cp:lastModifiedBy>Modugno Guido</cp:lastModifiedBy>
  <cp:revision>20</cp:revision>
  <dcterms:created xsi:type="dcterms:W3CDTF">2010-02-01T16:33:19Z</dcterms:created>
  <dcterms:modified xsi:type="dcterms:W3CDTF">2021-01-06T21:21:11Z</dcterms:modified>
</cp:coreProperties>
</file>