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2"/>
  </p:notesMasterIdLst>
  <p:sldIdLst>
    <p:sldId id="379" r:id="rId2"/>
    <p:sldId id="306" r:id="rId3"/>
    <p:sldId id="257" r:id="rId4"/>
    <p:sldId id="324" r:id="rId5"/>
    <p:sldId id="325" r:id="rId6"/>
    <p:sldId id="321" r:id="rId7"/>
    <p:sldId id="327" r:id="rId8"/>
    <p:sldId id="263" r:id="rId9"/>
    <p:sldId id="269" r:id="rId10"/>
    <p:sldId id="270" r:id="rId11"/>
    <p:sldId id="271" r:id="rId12"/>
    <p:sldId id="326" r:id="rId13"/>
    <p:sldId id="311" r:id="rId14"/>
    <p:sldId id="272" r:id="rId15"/>
    <p:sldId id="273" r:id="rId16"/>
    <p:sldId id="309" r:id="rId17"/>
    <p:sldId id="314" r:id="rId18"/>
    <p:sldId id="274" r:id="rId19"/>
    <p:sldId id="278" r:id="rId20"/>
    <p:sldId id="291" r:id="rId21"/>
    <p:sldId id="329" r:id="rId22"/>
    <p:sldId id="312" r:id="rId23"/>
    <p:sldId id="286" r:id="rId24"/>
    <p:sldId id="288" r:id="rId25"/>
    <p:sldId id="330" r:id="rId26"/>
    <p:sldId id="308" r:id="rId27"/>
    <p:sldId id="307" r:id="rId28"/>
    <p:sldId id="293" r:id="rId29"/>
    <p:sldId id="320" r:id="rId30"/>
    <p:sldId id="310" r:id="rId31"/>
    <p:sldId id="262" r:id="rId32"/>
    <p:sldId id="259" r:id="rId33"/>
    <p:sldId id="294" r:id="rId34"/>
    <p:sldId id="313" r:id="rId35"/>
    <p:sldId id="317" r:id="rId36"/>
    <p:sldId id="295" r:id="rId37"/>
    <p:sldId id="297" r:id="rId38"/>
    <p:sldId id="298" r:id="rId39"/>
    <p:sldId id="296" r:id="rId40"/>
    <p:sldId id="304" r:id="rId41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71"/>
    <p:restoredTop sz="94715"/>
  </p:normalViewPr>
  <p:slideViewPr>
    <p:cSldViewPr>
      <p:cViewPr varScale="1">
        <p:scale>
          <a:sx n="122" d="100"/>
          <a:sy n="122" d="100"/>
        </p:scale>
        <p:origin x="1768" y="1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5" d="100"/>
        <a:sy n="115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Arial Black" panose="020B0A04020102020204" pitchFamily="34" charset="0"/>
                <a:cs typeface="Arial Unicode MS" pitchFamily="32" charset="0"/>
              </a:defRPr>
            </a:lvl1pPr>
          </a:lstStyle>
          <a:p>
            <a:endParaRPr lang="it-IT" altLang="it-IT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Arial Black" panose="020B0A04020102020204" pitchFamily="34" charset="0"/>
                <a:cs typeface="Arial Unicode MS" pitchFamily="32" charset="0"/>
              </a:defRPr>
            </a:lvl1pPr>
          </a:lstStyle>
          <a:p>
            <a:endParaRPr lang="it-IT" altLang="it-IT"/>
          </a:p>
        </p:txBody>
      </p:sp>
      <p:sp>
        <p:nvSpPr>
          <p:cNvPr id="2054" name="Rectangle 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7238" cy="3424238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5" name="Rectangle 7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4438" cy="411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Arial Black" panose="020B0A04020102020204" pitchFamily="34" charset="0"/>
                <a:cs typeface="Arial Unicode MS" pitchFamily="32" charset="0"/>
              </a:defRPr>
            </a:lvl1pPr>
          </a:lstStyle>
          <a:p>
            <a:endParaRPr lang="it-IT" altLang="it-IT"/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Arial Black" panose="020B0A04020102020204" pitchFamily="34" charset="0"/>
                <a:cs typeface="Arial Unicode MS" pitchFamily="32" charset="0"/>
              </a:defRPr>
            </a:lvl1pPr>
          </a:lstStyle>
          <a:p>
            <a:fld id="{812B7B58-0134-4E9C-B9FA-A817880117B8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F107B4A-7531-4FFA-9AC6-BEC10FED462C}" type="slidenum">
              <a:rPr lang="it-IT" altLang="it-IT"/>
              <a:pPr/>
              <a:t>3</a:t>
            </a:fld>
            <a:endParaRPr lang="it-IT" altLang="it-IT"/>
          </a:p>
        </p:txBody>
      </p:sp>
      <p:sp>
        <p:nvSpPr>
          <p:cNvPr id="552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CABEE4C-6921-43E7-B9AC-3072B5E48330}" type="slidenum">
              <a:rPr lang="it-IT" altLang="it-IT"/>
              <a:pPr/>
              <a:t>22</a:t>
            </a:fld>
            <a:endParaRPr lang="it-IT" altLang="it-IT"/>
          </a:p>
        </p:txBody>
      </p:sp>
      <p:sp>
        <p:nvSpPr>
          <p:cNvPr id="798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77060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4403C7C-A4EE-46BB-920B-A416FD3D4F6A}" type="slidenum">
              <a:rPr lang="it-IT" altLang="it-IT"/>
              <a:pPr/>
              <a:t>23</a:t>
            </a:fld>
            <a:endParaRPr lang="it-IT" altLang="it-IT"/>
          </a:p>
        </p:txBody>
      </p:sp>
      <p:sp>
        <p:nvSpPr>
          <p:cNvPr id="849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0E7BE7B-9EC0-4EBA-AB14-D3C44F7215A0}" type="slidenum">
              <a:rPr lang="it-IT" altLang="it-IT"/>
              <a:pPr/>
              <a:t>24</a:t>
            </a:fld>
            <a:endParaRPr lang="it-IT" altLang="it-IT"/>
          </a:p>
        </p:txBody>
      </p:sp>
      <p:sp>
        <p:nvSpPr>
          <p:cNvPr id="870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80A8F5D-1C17-4EBF-BEF6-9732277C3B04}" type="slidenum">
              <a:rPr lang="it-IT" altLang="it-IT"/>
              <a:pPr/>
              <a:t>28</a:t>
            </a:fld>
            <a:endParaRPr lang="it-IT" altLang="it-IT"/>
          </a:p>
        </p:txBody>
      </p:sp>
      <p:sp>
        <p:nvSpPr>
          <p:cNvPr id="921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39317F8-9193-4CA3-A27F-C048098B79AE}" type="slidenum">
              <a:rPr lang="it-IT" altLang="it-IT"/>
              <a:pPr/>
              <a:t>31</a:t>
            </a:fld>
            <a:endParaRPr lang="it-IT" altLang="it-IT"/>
          </a:p>
        </p:txBody>
      </p:sp>
      <p:sp>
        <p:nvSpPr>
          <p:cNvPr id="1361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61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549437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B4B0425-9DE0-4646-8958-19552613857C}" type="slidenum">
              <a:rPr lang="it-IT" altLang="it-IT"/>
              <a:pPr/>
              <a:t>32</a:t>
            </a:fld>
            <a:endParaRPr lang="it-IT" altLang="it-IT"/>
          </a:p>
        </p:txBody>
      </p:sp>
      <p:sp>
        <p:nvSpPr>
          <p:cNvPr id="1331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8850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7B88C15-4E7D-4A6B-9619-8DC0314E6F23}" type="slidenum">
              <a:rPr lang="it-IT" altLang="it-IT"/>
              <a:pPr/>
              <a:t>33</a:t>
            </a:fld>
            <a:endParaRPr lang="it-IT" altLang="it-IT"/>
          </a:p>
        </p:txBody>
      </p:sp>
      <p:sp>
        <p:nvSpPr>
          <p:cNvPr id="931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31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7B88C15-4E7D-4A6B-9619-8DC0314E6F23}" type="slidenum">
              <a:rPr lang="it-IT" altLang="it-IT"/>
              <a:pPr/>
              <a:t>34</a:t>
            </a:fld>
            <a:endParaRPr lang="it-IT" altLang="it-IT"/>
          </a:p>
        </p:txBody>
      </p:sp>
      <p:sp>
        <p:nvSpPr>
          <p:cNvPr id="931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31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836063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7B88C15-4E7D-4A6B-9619-8DC0314E6F23}" type="slidenum">
              <a:rPr lang="it-IT" altLang="it-IT"/>
              <a:pPr/>
              <a:t>35</a:t>
            </a:fld>
            <a:endParaRPr lang="it-IT" altLang="it-IT"/>
          </a:p>
        </p:txBody>
      </p:sp>
      <p:sp>
        <p:nvSpPr>
          <p:cNvPr id="931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31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005261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D14348C-330B-496A-88B7-019D341C115C}" type="slidenum">
              <a:rPr lang="it-IT" altLang="it-IT"/>
              <a:pPr/>
              <a:t>36</a:t>
            </a:fld>
            <a:endParaRPr lang="it-IT" altLang="it-IT"/>
          </a:p>
        </p:txBody>
      </p:sp>
      <p:sp>
        <p:nvSpPr>
          <p:cNvPr id="942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42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32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9235163-0172-47CE-A83F-A3C8C1F3B44F}" type="slidenum">
              <a:rPr lang="it-IT" altLang="it-IT"/>
              <a:pPr/>
              <a:t>9</a:t>
            </a:fld>
            <a:endParaRPr lang="it-IT" altLang="it-IT"/>
          </a:p>
        </p:txBody>
      </p:sp>
      <p:sp>
        <p:nvSpPr>
          <p:cNvPr id="675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32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949E0FF-F650-454B-B255-F04A223E1198}" type="slidenum">
              <a:rPr lang="it-IT" altLang="it-IT"/>
              <a:pPr/>
              <a:t>37</a:t>
            </a:fld>
            <a:endParaRPr lang="it-IT" altLang="it-IT"/>
          </a:p>
        </p:txBody>
      </p:sp>
      <p:sp>
        <p:nvSpPr>
          <p:cNvPr id="962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62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32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53BFC58-A551-46B6-980F-1D19776B95F8}" type="slidenum">
              <a:rPr lang="it-IT" altLang="it-IT"/>
              <a:pPr/>
              <a:t>38</a:t>
            </a:fld>
            <a:endParaRPr lang="it-IT" altLang="it-IT"/>
          </a:p>
        </p:txBody>
      </p:sp>
      <p:sp>
        <p:nvSpPr>
          <p:cNvPr id="972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72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336BB5F-A6AA-4AD0-959F-A17E88D8170F}" type="slidenum">
              <a:rPr lang="it-IT" altLang="it-IT"/>
              <a:pPr/>
              <a:t>39</a:t>
            </a:fld>
            <a:endParaRPr lang="it-IT" altLang="it-IT"/>
          </a:p>
        </p:txBody>
      </p:sp>
      <p:sp>
        <p:nvSpPr>
          <p:cNvPr id="952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52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B3ADF0B-1B45-4FA0-85C2-28079D7BE220}" type="slidenum">
              <a:rPr lang="it-IT" altLang="it-IT"/>
              <a:pPr/>
              <a:t>40</a:t>
            </a:fld>
            <a:endParaRPr lang="it-IT" altLang="it-IT"/>
          </a:p>
        </p:txBody>
      </p:sp>
      <p:sp>
        <p:nvSpPr>
          <p:cNvPr id="1034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34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32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204F761-57EE-484D-A948-4E413FECED2D}" type="slidenum">
              <a:rPr lang="it-IT" altLang="it-IT"/>
              <a:pPr/>
              <a:t>10</a:t>
            </a:fld>
            <a:endParaRPr lang="it-IT" altLang="it-IT"/>
          </a:p>
        </p:txBody>
      </p:sp>
      <p:sp>
        <p:nvSpPr>
          <p:cNvPr id="686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2B34E8F-39BA-4444-A4AA-865336972FF8}" type="slidenum">
              <a:rPr lang="it-IT" altLang="it-IT"/>
              <a:pPr/>
              <a:t>11</a:t>
            </a:fld>
            <a:endParaRPr lang="it-IT" altLang="it-IT"/>
          </a:p>
        </p:txBody>
      </p:sp>
      <p:sp>
        <p:nvSpPr>
          <p:cNvPr id="696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80B0416-4B65-4D5F-83BB-E2B5D07159B2}" type="slidenum">
              <a:rPr lang="it-IT" altLang="it-IT"/>
              <a:pPr/>
              <a:t>14</a:t>
            </a:fld>
            <a:endParaRPr lang="it-IT" altLang="it-IT"/>
          </a:p>
        </p:txBody>
      </p:sp>
      <p:sp>
        <p:nvSpPr>
          <p:cNvPr id="706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8544ACE-A03A-49FB-A746-9B0DEAD08C96}" type="slidenum">
              <a:rPr lang="it-IT" altLang="it-IT"/>
              <a:pPr/>
              <a:t>15</a:t>
            </a:fld>
            <a:endParaRPr lang="it-IT" altLang="it-IT"/>
          </a:p>
        </p:txBody>
      </p:sp>
      <p:sp>
        <p:nvSpPr>
          <p:cNvPr id="716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6CE439C-DFBF-468A-A6E8-69FB1B1DC3AE}" type="slidenum">
              <a:rPr lang="it-IT" altLang="it-IT"/>
              <a:pPr/>
              <a:t>18</a:t>
            </a:fld>
            <a:endParaRPr lang="it-IT" altLang="it-IT"/>
          </a:p>
        </p:txBody>
      </p:sp>
      <p:sp>
        <p:nvSpPr>
          <p:cNvPr id="727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5DB9B07-DCE8-41A2-BF3F-41F12E705476}" type="slidenum">
              <a:rPr lang="it-IT" altLang="it-IT"/>
              <a:pPr/>
              <a:t>19</a:t>
            </a:fld>
            <a:endParaRPr lang="it-IT" altLang="it-IT"/>
          </a:p>
        </p:txBody>
      </p:sp>
      <p:sp>
        <p:nvSpPr>
          <p:cNvPr id="768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950555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0AFEF50-6F35-4F92-A51A-4DF6C26940E4}" type="slidenum">
              <a:rPr lang="it-IT" altLang="it-IT"/>
              <a:pPr/>
              <a:t>20</a:t>
            </a:fld>
            <a:endParaRPr lang="it-IT" altLang="it-IT"/>
          </a:p>
        </p:txBody>
      </p:sp>
      <p:sp>
        <p:nvSpPr>
          <p:cNvPr id="901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77777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F2956F7-A332-40AC-9122-C7271F3B093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45477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1EA1E24-B193-43CD-B773-8B94DD7A3C1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87064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1925" y="463550"/>
            <a:ext cx="1941513" cy="57483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463550"/>
            <a:ext cx="5673725" cy="57483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20AF3AD-45E1-411D-B911-AEEEE104986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35195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463550"/>
            <a:ext cx="7767638" cy="1430338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0238" cy="455613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0838" cy="455613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0238" cy="455613"/>
          </a:xfrm>
        </p:spPr>
        <p:txBody>
          <a:bodyPr/>
          <a:lstStyle>
            <a:lvl1pPr>
              <a:defRPr/>
            </a:lvl1pPr>
          </a:lstStyle>
          <a:p>
            <a:fld id="{C7B6A674-DD5E-4311-9586-69781E79018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71744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935762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986484C-2B6B-44EF-83AB-4E5E76827A0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34443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432B4F4-F603-4C4D-9491-27489DC6474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3127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6825" cy="42306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5025" y="1981200"/>
            <a:ext cx="3808413" cy="42306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BB3D7E9-EA6C-4285-9715-9CE66168AF8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91697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DF636BD-8DB7-4C51-A336-89F1CE3F31D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019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0370721-B18D-4DFB-934C-10C467B20FD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3370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229B68D-D92B-43B2-B2FA-E504D555C0C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8524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D379340-EF2B-4470-9CAF-C08D49C74F7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169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1BB843E-F796-4E3F-9323-857ECBBA882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07059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3550"/>
            <a:ext cx="7767638" cy="143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7638" cy="423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900238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00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0838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00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0238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00"/>
                </a:solidFill>
              </a:defRPr>
            </a:lvl1pPr>
          </a:lstStyle>
          <a:p>
            <a:fld id="{339F43CC-DF5A-4920-8090-13E3395578A3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SimSun" panose="02010600030101010101" pitchFamily="2" charset="-122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SimSun" panose="02010600030101010101" pitchFamily="2" charset="-122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SimSun" panose="02010600030101010101" pitchFamily="2" charset="-122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SimSun" panose="02010600030101010101" pitchFamily="2" charset="-122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SimSun" panose="02010600030101010101" pitchFamily="2" charset="-122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SimSun" panose="02010600030101010101" pitchFamily="2" charset="-122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SimSun" panose="02010600030101010101" pitchFamily="2" charset="-122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SimSun" panose="02010600030101010101" pitchFamily="2" charset="-122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id="{1034BB17-1013-8D4D-8CD2-D072EF1E0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2420888"/>
            <a:ext cx="7769225" cy="1431925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ARGOMENTI PROPEDEUTICI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al modulo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SEMEIOTICA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O </a:t>
            </a:r>
            <a:r>
              <a:rPr lang="it-IT" dirty="0" err="1">
                <a:solidFill>
                  <a:schemeClr val="tx1"/>
                </a:solidFill>
              </a:rPr>
              <a:t>R</a:t>
            </a:r>
            <a:r>
              <a:rPr lang="it-IT" dirty="0">
                <a:solidFill>
                  <a:schemeClr val="tx1"/>
                </a:solidFill>
              </a:rPr>
              <a:t> L</a:t>
            </a:r>
          </a:p>
        </p:txBody>
      </p:sp>
    </p:spTree>
    <p:extLst>
      <p:ext uri="{BB962C8B-B14F-4D97-AF65-F5344CB8AC3E}">
        <p14:creationId xmlns:p14="http://schemas.microsoft.com/office/powerpoint/2010/main" val="37425384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9144000" cy="587375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000" b="1" dirty="0">
                <a:solidFill>
                  <a:schemeClr val="tx1"/>
                </a:solidFill>
                <a:latin typeface="Cooper Black" panose="0208090404030B020404" pitchFamily="18" charset="77"/>
                <a:cs typeface="Gurmukhi MN" panose="02020600050405020304" pitchFamily="18" charset="0"/>
              </a:rPr>
              <a:t>STRUTTURA della TRACHEA 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1413" y="981075"/>
            <a:ext cx="4192587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6092" t="1735" b="750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212523" y="981075"/>
            <a:ext cx="4392613" cy="5665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18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TONACA MUCOSA:</a:t>
            </a:r>
          </a:p>
          <a:p>
            <a:pPr>
              <a:buClrTx/>
              <a:buFontTx/>
              <a:buNone/>
            </a:pPr>
            <a:r>
              <a:rPr lang="it-IT" altLang="it-IT" sz="18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Epitelio Cilindrico </a:t>
            </a:r>
            <a:r>
              <a:rPr lang="it-IT" altLang="it-IT" sz="1800" b="1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Pseudostratificato</a:t>
            </a:r>
            <a:r>
              <a:rPr lang="it-IT" altLang="it-IT" sz="18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Ciliato con Cellule Caliciformi Mucipare</a:t>
            </a:r>
          </a:p>
          <a:p>
            <a:pPr>
              <a:buClrTx/>
              <a:buFontTx/>
              <a:buNone/>
            </a:pPr>
            <a:r>
              <a:rPr lang="it-IT" altLang="it-IT" sz="18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Lamina Propria di Tessuto Connettivo Lasso </a:t>
            </a:r>
          </a:p>
          <a:p>
            <a:pPr>
              <a:buClrTx/>
              <a:buFontTx/>
              <a:buNone/>
            </a:pPr>
            <a:endParaRPr lang="it-IT" altLang="it-IT" sz="1800" b="1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>
              <a:buClrTx/>
              <a:buFontTx/>
              <a:buNone/>
            </a:pPr>
            <a:r>
              <a:rPr lang="it-IT" altLang="it-IT" sz="18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TONACA SOTTOMUCOSA</a:t>
            </a:r>
          </a:p>
          <a:p>
            <a:pPr>
              <a:buClrTx/>
              <a:buFontTx/>
              <a:buNone/>
            </a:pPr>
            <a:r>
              <a:rPr lang="it-IT" altLang="it-IT" sz="18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con Ghiandole a Secrezione Siero-Mucosa</a:t>
            </a:r>
          </a:p>
          <a:p>
            <a:pPr>
              <a:buClrTx/>
              <a:buFontTx/>
              <a:buNone/>
            </a:pPr>
            <a:endParaRPr lang="it-IT" altLang="it-IT" sz="1800" b="1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>
              <a:buClrTx/>
              <a:buFontTx/>
              <a:buNone/>
            </a:pPr>
            <a:r>
              <a:rPr lang="it-IT" altLang="it-IT" sz="18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ANELLO CARTILAGINEO IALINO</a:t>
            </a:r>
          </a:p>
          <a:p>
            <a:pPr>
              <a:buClrTx/>
              <a:buFontTx/>
              <a:buNone/>
            </a:pPr>
            <a:r>
              <a:rPr lang="it-IT" altLang="it-IT" sz="18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Posteriormente incompleto</a:t>
            </a:r>
          </a:p>
          <a:p>
            <a:pPr>
              <a:buClrTx/>
              <a:buFontTx/>
              <a:buNone/>
            </a:pPr>
            <a:endParaRPr lang="it-IT" altLang="it-IT" sz="1800" b="1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>
              <a:buClrTx/>
              <a:buFontTx/>
              <a:buNone/>
            </a:pPr>
            <a:r>
              <a:rPr lang="it-IT" altLang="it-IT" sz="18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Nella parte posteriore dell’ anello (incompleto) si trova TESSUTO FIBROELASTICO in rapporto con Tessuto MUSCOLARE LISCIO (MUSCOLO TRACHEO-ESOFAGEO</a:t>
            </a:r>
            <a:r>
              <a:rPr lang="it-IT" alt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8263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0563" y="3398838"/>
            <a:ext cx="4643437" cy="345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4" defTabSz="321457">
              <a:defRPr sz="1800"/>
            </a:pPr>
            <a:r>
              <a:rPr sz="703">
                <a:latin typeface="+mn-lt"/>
                <a:ea typeface="+mn-ea"/>
                <a:sym typeface="Helvetica"/>
              </a:rPr>
              <a:t>K.L. Moore, A.F. Dalley, A.M.R. Agur                                                                      </a:t>
            </a:r>
            <a:r>
              <a:rPr sz="703" b="1">
                <a:latin typeface="+mn-lt"/>
                <a:ea typeface="+mn-ea"/>
                <a:sym typeface="Helvetica"/>
              </a:rPr>
              <a:t>Anatomia umana a orientamento clinico </a:t>
            </a:r>
            <a:r>
              <a:rPr sz="703">
                <a:latin typeface="+mn-lt"/>
                <a:ea typeface="+mn-ea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11" name="image142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1732" y="673400"/>
            <a:ext cx="6820536" cy="55112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1635437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68C3A1-07B4-1D42-839E-0EFEEDA5D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564904"/>
            <a:ext cx="7767638" cy="1430338"/>
          </a:xfrm>
        </p:spPr>
        <p:txBody>
          <a:bodyPr/>
          <a:lstStyle/>
          <a:p>
            <a:r>
              <a:rPr lang="it-IT" sz="4000" b="1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</a:t>
            </a:r>
            <a:r>
              <a:rPr lang="it-IT" sz="40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O L M O </a:t>
            </a:r>
            <a:r>
              <a:rPr lang="it-IT" sz="4000" b="1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N</a:t>
            </a:r>
            <a:r>
              <a:rPr lang="it-IT" sz="40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I</a:t>
            </a:r>
          </a:p>
        </p:txBody>
      </p:sp>
    </p:spTree>
    <p:extLst>
      <p:ext uri="{BB962C8B-B14F-4D97-AF65-F5344CB8AC3E}">
        <p14:creationId xmlns:p14="http://schemas.microsoft.com/office/powerpoint/2010/main" val="15557758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915400" cy="8382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Cooper Black" panose="0208090404030B020404" pitchFamily="18" charset="77"/>
                <a:cs typeface="Gurmukhi MN" panose="02020600050405020304" pitchFamily="18" charset="0"/>
              </a:rPr>
              <a:t>POLMONI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909638"/>
            <a:ext cx="6581775" cy="594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9583"/>
            <a:ext cx="9144000" cy="762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POLMONI</a:t>
            </a:r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576" y="836712"/>
            <a:ext cx="7920880" cy="5544616"/>
          </a:xfrm>
          <a:ln/>
        </p:spPr>
        <p:txBody>
          <a:bodyPr/>
          <a:lstStyle/>
          <a:p>
            <a:pPr marL="0" indent="0"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Sono ORGANI PIENI, PARI, in cui avvengono gli SCAMBI GASSOSI tra ARIA e SANGUE, al fine di garantirne l’ Ossigenazione e l’ Asportazione dell’ Anidride Carbonica.</a:t>
            </a:r>
          </a:p>
          <a:p>
            <a:pPr marL="341313" indent="-338138"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it-IT" altLang="it-IT" sz="26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0" indent="0"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Sono contenuti nelle LOGGE PLEURO-POLMONARI della CAVITA’ TORACICA, che, a loro volta, sono separate dalla interposizione del MEDIASTINO.</a:t>
            </a:r>
          </a:p>
          <a:p>
            <a:pPr marL="0" indent="0"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Riferimenti Scheletrici: l’ APICE POLMONARE »sconfina» nella Regione Cervicale SUPERIORMENTE alla 1a Costa. La BASE corrisponde alla 7a Costa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4" defTabSz="321457">
              <a:defRPr sz="1800"/>
            </a:pPr>
            <a:r>
              <a:rPr sz="703">
                <a:latin typeface="+mj-lt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>
                <a:latin typeface="+mj-lt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>
                <a:latin typeface="+mj-lt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200" name="image54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2602" y="598289"/>
            <a:ext cx="7518797" cy="548282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3891698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4" defTabSz="321457">
              <a:defRPr sz="1800"/>
            </a:pPr>
            <a:r>
              <a:rPr sz="703">
                <a:latin typeface="+mj-lt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>
                <a:latin typeface="+mj-lt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>
                <a:latin typeface="+mj-lt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215" name="image59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3344" y="818485"/>
            <a:ext cx="7977312" cy="522103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02383126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8763" y="228600"/>
            <a:ext cx="6537325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xfrm>
            <a:off x="-228600" y="116632"/>
            <a:ext cx="9372600" cy="762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ooper Black" panose="0208090404030B020404" pitchFamily="18" charset="77"/>
                <a:cs typeface="Gurmukhi MN" panose="02020600050405020304" pitchFamily="18" charset="0"/>
              </a:rPr>
              <a:t>POLMONI</a:t>
            </a:r>
            <a:br>
              <a:rPr lang="it-IT" altLang="it-IT" sz="3200" b="1" dirty="0">
                <a:solidFill>
                  <a:schemeClr val="tx1"/>
                </a:solidFill>
                <a:latin typeface="Cooper Black" panose="0208090404030B020404" pitchFamily="18" charset="77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/>
                </a:solidFill>
                <a:latin typeface="Cooper Black" panose="0208090404030B020404" pitchFamily="18" charset="77"/>
                <a:cs typeface="Gurmukhi MN" panose="02020600050405020304" pitchFamily="18" charset="0"/>
              </a:rPr>
              <a:t>ANATOMIA  MACROSCOPICA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27584" y="1004502"/>
            <a:ext cx="8208912" cy="5664857"/>
          </a:xfrm>
          <a:ln/>
        </p:spPr>
        <p:txBody>
          <a:bodyPr/>
          <a:lstStyle/>
          <a:p>
            <a:pPr marL="4763" indent="0">
              <a:spcBef>
                <a:spcPts val="700"/>
              </a:spcBef>
              <a:buClr>
                <a:srgbClr val="FFFF00"/>
              </a:buClr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La FORMA dei Polmoni può essere schematizzata come un  CONO in cui sia asportata la Porzione Mediale.</a:t>
            </a:r>
          </a:p>
          <a:p>
            <a:pPr marL="4763" indent="0">
              <a:spcBef>
                <a:spcPts val="700"/>
              </a:spcBef>
              <a:buClr>
                <a:srgbClr val="FFFF00"/>
              </a:buClr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Il Polmone DESTRO ha un peso sui 680 g, mentre il SINISTRO attorno ai 620 g.</a:t>
            </a:r>
          </a:p>
          <a:p>
            <a:pPr marL="4763" indent="0">
              <a:spcBef>
                <a:spcPts val="700"/>
              </a:spcBef>
              <a:buClr>
                <a:srgbClr val="FFFF00"/>
              </a:buClr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Il Volume Totale di aria presente nei due polmoni è circa 1500 cm</a:t>
            </a:r>
            <a:r>
              <a:rPr lang="it-IT" altLang="it-IT" sz="2400" b="1" baseline="30000" dirty="0">
                <a:solidFill>
                  <a:schemeClr val="tx1"/>
                </a:solidFill>
                <a:latin typeface="Chalkboard SE" panose="03050602040202020205" pitchFamily="66" charset="77"/>
              </a:rPr>
              <a:t>3</a:t>
            </a:r>
            <a:r>
              <a:rPr lang="it-IT" alt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.</a:t>
            </a:r>
          </a:p>
          <a:p>
            <a:pPr marL="4763" indent="0">
              <a:spcBef>
                <a:spcPts val="700"/>
              </a:spcBef>
              <a:buClr>
                <a:srgbClr val="FFFF00"/>
              </a:buClr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it-IT" altLang="it-IT" sz="2400" b="1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4763" indent="0">
              <a:spcBef>
                <a:spcPts val="700"/>
              </a:spcBef>
              <a:buClr>
                <a:srgbClr val="FFFF00"/>
              </a:buClr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Hanno una consistenza molle e spugnosa.</a:t>
            </a:r>
          </a:p>
          <a:p>
            <a:pPr marL="4763" indent="0">
              <a:spcBef>
                <a:spcPts val="700"/>
              </a:spcBef>
              <a:buClr>
                <a:srgbClr val="FFFF00"/>
              </a:buClr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it-IT" altLang="it-IT" sz="2400" b="1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4763" indent="0">
              <a:spcBef>
                <a:spcPts val="700"/>
              </a:spcBef>
              <a:buClr>
                <a:srgbClr val="FFFF00"/>
              </a:buClr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Il COLORE varia da ROSSO BRUNO alla nascita, a ROSEO nel bambino, BIANCASTRO nell’ adulto ad un COLORE PIU’ SCURO nell’ età più AVANZATA causa ANTRACOSI (da particelle CARBONIOSE inalate)</a:t>
            </a:r>
          </a:p>
          <a:p>
            <a:pPr marL="4763" indent="0">
              <a:spcBef>
                <a:spcPts val="700"/>
              </a:spcBef>
              <a:buClr>
                <a:srgbClr val="FFFF00"/>
              </a:buClr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it-IT" altLang="it-IT" sz="28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4763" indent="0">
              <a:spcBef>
                <a:spcPts val="700"/>
              </a:spcBef>
              <a:buClr>
                <a:srgbClr val="FFFF00"/>
              </a:buClr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it-IT" altLang="it-IT" sz="28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41313" indent="-336550">
              <a:spcBef>
                <a:spcPts val="700"/>
              </a:spcBef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it-IT" altLang="it-IT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1778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FE36282F-3F93-F544-A136-DA6AC57B5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2564904"/>
            <a:ext cx="7767638" cy="1430338"/>
          </a:xfrm>
        </p:spPr>
        <p:txBody>
          <a:bodyPr/>
          <a:lstStyle/>
          <a:p>
            <a:r>
              <a:rPr lang="it-IT" sz="40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SISTEMA  RESPIRATORIO</a:t>
            </a:r>
          </a:p>
        </p:txBody>
      </p:sp>
    </p:spTree>
    <p:extLst>
      <p:ext uri="{BB962C8B-B14F-4D97-AF65-F5344CB8AC3E}">
        <p14:creationId xmlns:p14="http://schemas.microsoft.com/office/powerpoint/2010/main" val="10741579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ooper Black" panose="0208090404030B020404" pitchFamily="18" charset="77"/>
                <a:cs typeface="Gurmukhi MN" panose="02020600050405020304" pitchFamily="18" charset="0"/>
              </a:rPr>
              <a:t>SUPERFICIE  DEI  POLMONI</a:t>
            </a:r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536" y="907156"/>
            <a:ext cx="5159127" cy="5611514"/>
          </a:xfrm>
          <a:ln/>
        </p:spPr>
        <p:txBody>
          <a:bodyPr/>
          <a:lstStyle/>
          <a:p>
            <a:pPr marL="0" indent="0">
              <a:spcBef>
                <a:spcPts val="700"/>
              </a:spcBef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La superficie dei POLMONI è percorsa da SCISSURE</a:t>
            </a:r>
          </a:p>
          <a:p>
            <a:pPr marL="0" indent="0">
              <a:spcBef>
                <a:spcPts val="700"/>
              </a:spcBef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it-IT" altLang="it-IT" sz="26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0" indent="0">
              <a:spcBef>
                <a:spcPts val="700"/>
              </a:spcBef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Il POLMONE DESTRO presenta DUE SCISSURE che lo dividono in TRE LOBI (Superiore, Medio, Inferiore)</a:t>
            </a:r>
          </a:p>
          <a:p>
            <a:pPr marL="0" indent="0">
              <a:spcBef>
                <a:spcPts val="700"/>
              </a:spcBef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Il POLMONE SINISTRO presenta UNA SOLA SCISSURA che lo divide in DUE LOBI (Superiore, Inferiore). </a:t>
            </a: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4663" y="1773238"/>
            <a:ext cx="3589337" cy="429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776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63801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4" defTabSz="321457">
              <a:defRPr sz="1800"/>
            </a:pPr>
            <a:r>
              <a:rPr sz="703">
                <a:latin typeface="+mj-lt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>
                <a:latin typeface="+mj-lt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>
                <a:latin typeface="+mj-lt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209" name="image57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505" y="116632"/>
            <a:ext cx="4608511" cy="3816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58.tif">
            <a:extLst>
              <a:ext uri="{FF2B5EF4-FFF2-40B4-BE49-F238E27FC236}">
                <a16:creationId xmlns:a16="http://schemas.microsoft.com/office/drawing/2014/main" id="{72A5DC87-D999-9B40-A27B-1396F8D79A32}"/>
              </a:ext>
            </a:extLst>
          </p:cNvPr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03848" y="3254667"/>
            <a:ext cx="5760639" cy="3429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62009144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ooper Black" panose="0208090404030B020404" pitchFamily="18" charset="77"/>
                <a:cs typeface="Gurmukhi MN" panose="02020600050405020304" pitchFamily="18" charset="0"/>
              </a:rPr>
              <a:t>ILO DEL POLMONE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77826" y="533400"/>
            <a:ext cx="3978274" cy="6324600"/>
          </a:xfrm>
          <a:ln/>
        </p:spPr>
        <p:txBody>
          <a:bodyPr/>
          <a:lstStyle/>
          <a:p>
            <a:pPr marL="341313" indent="-336550">
              <a:lnSpc>
                <a:spcPct val="90000"/>
              </a:lnSpc>
              <a:spcBef>
                <a:spcPts val="600"/>
              </a:spcBef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it-IT" altLang="it-IT" sz="2400" dirty="0">
              <a:latin typeface="Arial Black" panose="020B0A04020102020204" pitchFamily="34" charset="0"/>
            </a:endParaRPr>
          </a:p>
          <a:p>
            <a:pPr marL="4763" indent="0">
              <a:lnSpc>
                <a:spcPct val="90000"/>
              </a:lnSpc>
              <a:spcBef>
                <a:spcPts val="600"/>
              </a:spcBef>
              <a:buClr>
                <a:srgbClr val="FFFF00"/>
              </a:buClr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it-IT" altLang="it-IT" sz="2100" b="1" dirty="0">
                <a:solidFill>
                  <a:schemeClr val="tx1"/>
                </a:solidFill>
                <a:latin typeface="Chalkboard SE" panose="03050602040202020205" pitchFamily="66" charset="77"/>
              </a:rPr>
              <a:t>Si localizza sulla Faccia Mediale rivolta verso il MEDIASTINO</a:t>
            </a:r>
          </a:p>
          <a:p>
            <a:pPr marL="4763" indent="0">
              <a:lnSpc>
                <a:spcPct val="90000"/>
              </a:lnSpc>
              <a:spcBef>
                <a:spcPts val="600"/>
              </a:spcBef>
              <a:buClr>
                <a:srgbClr val="FFFF00"/>
              </a:buClr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it-IT" altLang="it-IT" sz="2100" b="1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4763" indent="0">
              <a:lnSpc>
                <a:spcPct val="90000"/>
              </a:lnSpc>
              <a:spcBef>
                <a:spcPts val="600"/>
              </a:spcBef>
              <a:buClr>
                <a:srgbClr val="FFFF00"/>
              </a:buClr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it-IT" altLang="it-IT" sz="2100" b="1" dirty="0">
                <a:solidFill>
                  <a:schemeClr val="tx1"/>
                </a:solidFill>
                <a:latin typeface="Chalkboard SE" panose="03050602040202020205" pitchFamily="66" charset="77"/>
              </a:rPr>
              <a:t>A livello dell’ Ilo si riscontrano i VASI Sanguiferi POLMONARI e BRONCHIALI e LINFATICI ed i BRONCHI (che penetrano nel Parenchima dei Polmoni).</a:t>
            </a:r>
          </a:p>
          <a:p>
            <a:pPr marL="4763" indent="0">
              <a:lnSpc>
                <a:spcPct val="90000"/>
              </a:lnSpc>
              <a:spcBef>
                <a:spcPts val="600"/>
              </a:spcBef>
              <a:buClr>
                <a:srgbClr val="FFFF00"/>
              </a:buClr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it-IT" altLang="it-IT" sz="2100" b="1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4763" indent="0">
              <a:lnSpc>
                <a:spcPct val="90000"/>
              </a:lnSpc>
              <a:spcBef>
                <a:spcPts val="600"/>
              </a:spcBef>
              <a:buClr>
                <a:srgbClr val="FFFF00"/>
              </a:buClr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it-IT" altLang="it-IT" sz="2100" b="1" dirty="0">
                <a:solidFill>
                  <a:schemeClr val="tx1"/>
                </a:solidFill>
                <a:latin typeface="Chalkboard SE" panose="03050602040202020205" pitchFamily="66" charset="77"/>
              </a:rPr>
              <a:t>Sulla Faccia Mediale di entrambi i Polmoni si descrive l’ INCISURA (o FOSSA) CARDIACA, più profonda a SINISTRA</a:t>
            </a:r>
          </a:p>
          <a:p>
            <a:pPr marL="341313" indent="-336550">
              <a:lnSpc>
                <a:spcPct val="90000"/>
              </a:lnSpc>
              <a:spcBef>
                <a:spcPts val="600"/>
              </a:spcBef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it-IT" altLang="it-IT" sz="2400" dirty="0">
              <a:latin typeface="Arial Black" panose="020B0A04020102020204" pitchFamily="34" charset="0"/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screen">
            <a:lum bright="-6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5488" y="765175"/>
            <a:ext cx="4608512" cy="590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6000"/>
                  </a:blip>
                  <a:srcRect l="19164" r="20226" b="341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4551363" y="793750"/>
            <a:ext cx="4191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>
                <a:solidFill>
                  <a:srgbClr val="FF3300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6227763" y="765175"/>
            <a:ext cx="4000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>
                <a:solidFill>
                  <a:srgbClr val="FF3300"/>
                </a:solidFill>
                <a:latin typeface="Arial Black" panose="020B0A04020102020204" pitchFamily="34" charset="0"/>
              </a:rPr>
              <a:t>P</a:t>
            </a: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4716463" y="3716338"/>
            <a:ext cx="4000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>
                <a:solidFill>
                  <a:srgbClr val="FF3300"/>
                </a:solidFill>
                <a:latin typeface="Arial Black" panose="020B0A04020102020204" pitchFamily="34" charset="0"/>
              </a:rPr>
              <a:t>P</a:t>
            </a:r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6084888" y="3716338"/>
            <a:ext cx="4191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>
                <a:solidFill>
                  <a:srgbClr val="FF3300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28680" name="Line 8"/>
          <p:cNvSpPr>
            <a:spLocks noChangeShapeType="1"/>
          </p:cNvSpPr>
          <p:nvPr/>
        </p:nvSpPr>
        <p:spPr bwMode="auto">
          <a:xfrm>
            <a:off x="4572000" y="3789363"/>
            <a:ext cx="4572000" cy="1587"/>
          </a:xfrm>
          <a:prstGeom prst="line">
            <a:avLst/>
          </a:prstGeom>
          <a:noFill/>
          <a:ln w="5724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7359650" y="3168650"/>
            <a:ext cx="15684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  <a:latin typeface="Arial Black" panose="020B0A04020102020204" pitchFamily="34" charset="0"/>
              </a:rPr>
              <a:t>DESTRO</a:t>
            </a:r>
          </a:p>
        </p:txBody>
      </p:sp>
      <p:sp>
        <p:nvSpPr>
          <p:cNvPr id="28682" name="Text Box 10"/>
          <p:cNvSpPr txBox="1">
            <a:spLocks noChangeArrowheads="1"/>
          </p:cNvSpPr>
          <p:nvPr/>
        </p:nvSpPr>
        <p:spPr bwMode="auto">
          <a:xfrm>
            <a:off x="7359650" y="6192838"/>
            <a:ext cx="18240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  <a:latin typeface="Arial Black" panose="020B0A04020102020204" pitchFamily="34" charset="0"/>
              </a:rPr>
              <a:t>SINISTRO</a:t>
            </a:r>
          </a:p>
        </p:txBody>
      </p:sp>
    </p:spTree>
    <p:extLst>
      <p:ext uri="{BB962C8B-B14F-4D97-AF65-F5344CB8AC3E}">
        <p14:creationId xmlns:p14="http://schemas.microsoft.com/office/powerpoint/2010/main" val="25354519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ooper Black" panose="0208090404030B020404" pitchFamily="18" charset="77"/>
                <a:cs typeface="Gurmukhi MN" panose="02020600050405020304" pitchFamily="18" charset="0"/>
              </a:rPr>
              <a:t>ULTERIORI SUDDIVISIONI dei POLMONI</a:t>
            </a: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51620" y="1196752"/>
            <a:ext cx="6840760" cy="5979368"/>
          </a:xfrm>
          <a:ln/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700"/>
              </a:spcBef>
              <a:buClr>
                <a:srgbClr val="FFFF00"/>
              </a:buClr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Comic Sans MS" panose="030F0902030302020204" pitchFamily="66" charset="0"/>
              </a:rPr>
              <a:t>LOBI: determinati dalle Scissure, rappresentano il PRIMO ORDINE di SUDDIVISIONE dei POLMONI</a:t>
            </a:r>
          </a:p>
          <a:p>
            <a:pPr marL="3175" indent="0">
              <a:lnSpc>
                <a:spcPct val="90000"/>
              </a:lnSpc>
              <a:spcBef>
                <a:spcPts val="700"/>
              </a:spcBef>
              <a:buClrTx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4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0" indent="0">
              <a:lnSpc>
                <a:spcPct val="90000"/>
              </a:lnSpc>
              <a:spcBef>
                <a:spcPts val="700"/>
              </a:spcBef>
              <a:buClr>
                <a:srgbClr val="FFFF00"/>
              </a:buClr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Comic Sans MS" panose="030F0902030302020204" pitchFamily="66" charset="0"/>
              </a:rPr>
              <a:t>ZONE o SEGMENTI: parti di parenchima polmonare relative a VASCOLARIZZAZIONE e VENTILAZIONE INDIPENDENTI. </a:t>
            </a:r>
          </a:p>
          <a:p>
            <a:pPr marL="0" indent="0">
              <a:lnSpc>
                <a:spcPct val="90000"/>
              </a:lnSpc>
              <a:spcBef>
                <a:spcPts val="700"/>
              </a:spcBef>
              <a:buClr>
                <a:srgbClr val="FFFF00"/>
              </a:buClr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4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175" indent="0">
              <a:lnSpc>
                <a:spcPct val="90000"/>
              </a:lnSpc>
              <a:spcBef>
                <a:spcPts val="700"/>
              </a:spcBef>
              <a:buClrTx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Comic Sans MS" panose="030F0902030302020204" pitchFamily="66" charset="0"/>
              </a:rPr>
              <a:t>LOBULI: Suddivisioni rilevanti per quanto concerne l’ Anatomia Microscopica dell’ organo.</a:t>
            </a:r>
          </a:p>
          <a:p>
            <a:pPr marL="3175" indent="0">
              <a:lnSpc>
                <a:spcPct val="90000"/>
              </a:lnSpc>
              <a:spcBef>
                <a:spcPts val="700"/>
              </a:spcBef>
              <a:buClrTx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4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39725" indent="-336550">
              <a:lnSpc>
                <a:spcPct val="90000"/>
              </a:lnSpc>
              <a:spcBef>
                <a:spcPts val="700"/>
              </a:spcBef>
              <a:buClrTx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400" dirty="0">
              <a:latin typeface="Arial Black" panose="020B0A04020102020204" pitchFamily="34" charset="0"/>
            </a:endParaRPr>
          </a:p>
          <a:p>
            <a:pPr marL="339725" indent="-336550">
              <a:lnSpc>
                <a:spcPct val="90000"/>
              </a:lnSpc>
              <a:spcBef>
                <a:spcPts val="700"/>
              </a:spcBef>
              <a:buClrTx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4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355" y="0"/>
            <a:ext cx="3428550" cy="299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3817" y="1"/>
            <a:ext cx="3593508" cy="299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250825" y="5373688"/>
            <a:ext cx="4398963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>
                <a:solidFill>
                  <a:srgbClr val="FFFFFF"/>
                </a:solidFill>
                <a:latin typeface="Arial Black" panose="020B0A04020102020204" pitchFamily="34" charset="0"/>
              </a:rPr>
              <a:t>PROIEZIONE ANTERIORE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52738CD-76EE-FB4D-9C5D-5F89C200A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3423514"/>
            <a:ext cx="4308005" cy="3073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397A7C82-70E3-2B4B-9E89-8886CC2B4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3448076"/>
            <a:ext cx="3923928" cy="2853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5F0666-FD33-AE4D-8653-110F3EFD5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988840"/>
            <a:ext cx="7767638" cy="1430338"/>
          </a:xfrm>
        </p:spPr>
        <p:txBody>
          <a:bodyPr/>
          <a:lstStyle/>
          <a:p>
            <a:r>
              <a:rPr lang="it-IT" b="1" dirty="0">
                <a:solidFill>
                  <a:schemeClr val="tx1"/>
                </a:solidFill>
                <a:latin typeface="Cooper Black" panose="0208090404030B020404" pitchFamily="18" charset="77"/>
              </a:rPr>
              <a:t>PLEURE  POLMONARI</a:t>
            </a:r>
          </a:p>
        </p:txBody>
      </p:sp>
    </p:spTree>
    <p:extLst>
      <p:ext uri="{BB962C8B-B14F-4D97-AF65-F5344CB8AC3E}">
        <p14:creationId xmlns:p14="http://schemas.microsoft.com/office/powerpoint/2010/main" val="28159215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4" defTabSz="321457">
              <a:defRPr sz="1800"/>
            </a:pPr>
            <a:r>
              <a:rPr sz="703">
                <a:latin typeface="+mj-lt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>
                <a:latin typeface="+mj-lt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>
                <a:latin typeface="+mj-lt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97" name="image53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9404" y="746256"/>
            <a:ext cx="8285192" cy="536548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76794810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4" defTabSz="321457">
              <a:defRPr sz="1800"/>
            </a:pPr>
            <a:r>
              <a:rPr sz="703">
                <a:latin typeface="+mj-lt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>
                <a:latin typeface="+mj-lt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>
                <a:latin typeface="+mj-lt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94" name="image52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1560" y="260649"/>
            <a:ext cx="8064896" cy="642301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6047293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198437"/>
            <a:ext cx="91440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ooper Black" panose="0208090404030B020404" pitchFamily="18" charset="77"/>
                <a:cs typeface="Gurmukhi MN" panose="02020600050405020304" pitchFamily="18" charset="0"/>
              </a:rPr>
              <a:t>PLEURE (SIEROSE PLEURICHE)</a:t>
            </a:r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5304" y="836712"/>
            <a:ext cx="4355976" cy="5472112"/>
          </a:xfrm>
          <a:ln/>
        </p:spPr>
        <p:txBody>
          <a:bodyPr/>
          <a:lstStyle/>
          <a:p>
            <a:pPr marL="339725" indent="-338138">
              <a:lnSpc>
                <a:spcPct val="80000"/>
              </a:lnSpc>
              <a:spcBef>
                <a:spcPts val="70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endParaRPr lang="it-IT" altLang="it-IT" sz="800" dirty="0">
              <a:latin typeface="Arial Black" panose="020B0A04020102020204" pitchFamily="34" charset="0"/>
            </a:endParaRPr>
          </a:p>
          <a:p>
            <a:pPr marL="1588" indent="0">
              <a:lnSpc>
                <a:spcPct val="80000"/>
              </a:lnSpc>
              <a:spcBef>
                <a:spcPts val="700"/>
              </a:spcBef>
              <a:buClr>
                <a:srgbClr val="FFFF00"/>
              </a:buClr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2000" b="1" dirty="0">
                <a:solidFill>
                  <a:schemeClr val="tx1"/>
                </a:solidFill>
                <a:latin typeface="Copperplate" panose="02000504000000020004" pitchFamily="2" charset="77"/>
              </a:rPr>
              <a:t>I Polmoni sono avvolti dalle PLEURE</a:t>
            </a:r>
          </a:p>
          <a:p>
            <a:pPr marL="1588" indent="0">
              <a:lnSpc>
                <a:spcPct val="80000"/>
              </a:lnSpc>
              <a:spcBef>
                <a:spcPts val="700"/>
              </a:spcBef>
              <a:buClr>
                <a:srgbClr val="FFFF00"/>
              </a:buClr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2000" b="1" dirty="0">
                <a:solidFill>
                  <a:schemeClr val="tx1"/>
                </a:solidFill>
                <a:latin typeface="Copperplate" panose="02000504000000020004" pitchFamily="2" charset="77"/>
              </a:rPr>
              <a:t>Sono SACCHE SIEROSE che rivestono ciascuno </a:t>
            </a:r>
          </a:p>
          <a:p>
            <a:pPr marL="3175" indent="0">
              <a:lnSpc>
                <a:spcPct val="80000"/>
              </a:lnSpc>
              <a:spcBef>
                <a:spcPts val="700"/>
              </a:spcBef>
              <a:buClrTx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2000" b="1" dirty="0">
                <a:solidFill>
                  <a:schemeClr val="tx1"/>
                </a:solidFill>
                <a:latin typeface="Copperplate" panose="02000504000000020004" pitchFamily="2" charset="77"/>
              </a:rPr>
              <a:t>     dei polmoni</a:t>
            </a:r>
          </a:p>
          <a:p>
            <a:pPr marL="1588" indent="0">
              <a:lnSpc>
                <a:spcPct val="80000"/>
              </a:lnSpc>
              <a:spcBef>
                <a:spcPts val="700"/>
              </a:spcBef>
              <a:buClr>
                <a:srgbClr val="FFFF00"/>
              </a:buClr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2000" b="1" dirty="0">
                <a:solidFill>
                  <a:schemeClr val="tx1"/>
                </a:solidFill>
                <a:latin typeface="Copperplate" panose="02000504000000020004" pitchFamily="2" charset="77"/>
              </a:rPr>
              <a:t>Constano di :</a:t>
            </a:r>
          </a:p>
          <a:p>
            <a:pPr marL="3175" indent="0">
              <a:lnSpc>
                <a:spcPct val="80000"/>
              </a:lnSpc>
              <a:spcBef>
                <a:spcPts val="700"/>
              </a:spcBef>
              <a:buClrTx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2000" b="1" dirty="0">
                <a:solidFill>
                  <a:schemeClr val="tx1"/>
                </a:solidFill>
                <a:latin typeface="Copperplate" panose="02000504000000020004" pitchFamily="2" charset="77"/>
              </a:rPr>
              <a:t>   - PLEURA VISCERALE, che intimamente riveste i polmoni</a:t>
            </a:r>
          </a:p>
          <a:p>
            <a:pPr marL="3175" indent="0">
              <a:lnSpc>
                <a:spcPct val="80000"/>
              </a:lnSpc>
              <a:spcBef>
                <a:spcPts val="700"/>
              </a:spcBef>
              <a:buClrTx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2000" b="1" dirty="0">
                <a:solidFill>
                  <a:schemeClr val="tx1"/>
                </a:solidFill>
                <a:latin typeface="Copperplate" panose="02000504000000020004" pitchFamily="2" charset="77"/>
              </a:rPr>
              <a:t>   - PLEURA PARIETALE: aderisce alle pareti toraciche</a:t>
            </a:r>
          </a:p>
          <a:p>
            <a:pPr marL="3175" indent="0">
              <a:lnSpc>
                <a:spcPct val="80000"/>
              </a:lnSpc>
              <a:spcBef>
                <a:spcPts val="700"/>
              </a:spcBef>
              <a:buClrTx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endParaRPr lang="it-IT" altLang="it-IT" sz="2000" b="1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175" indent="0">
              <a:lnSpc>
                <a:spcPct val="80000"/>
              </a:lnSpc>
              <a:spcBef>
                <a:spcPts val="700"/>
              </a:spcBef>
              <a:buClrTx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2000" b="1" dirty="0">
                <a:solidFill>
                  <a:schemeClr val="tx1"/>
                </a:solidFill>
                <a:latin typeface="Copperplate" panose="02000504000000020004" pitchFamily="2" charset="77"/>
              </a:rPr>
              <a:t>Tra le due si delimita la CAVITA’ PLEURICA: spazio virtuale tra le due pleure parietale e viscerale, contenente LIQUIDO PLEURICO che facilita lo scorrimento dei polmoni rispetto le pareti toraciche</a:t>
            </a: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1772816"/>
            <a:ext cx="4450845" cy="3177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636" r="7774" b="2228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EE746C-1C6F-AA4B-A8AC-3C856FEE2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5410"/>
            <a:ext cx="7767638" cy="1027326"/>
          </a:xfrm>
        </p:spPr>
        <p:txBody>
          <a:bodyPr/>
          <a:lstStyle/>
          <a:p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PLEURE (Sierose Pleuriche)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9A26C2A-AA9D-8049-A00E-6BB432FEA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908720"/>
            <a:ext cx="8136904" cy="5517232"/>
          </a:xfrm>
        </p:spPr>
        <p:txBody>
          <a:bodyPr/>
          <a:lstStyle/>
          <a:p>
            <a:r>
              <a:rPr 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Le PLEURE costituiscono le LOGGE PLEURICHE che presentano i seguenti RECESSI (o SENI), che permettono l’ Espansione dei Polmoni nella funzione respiratoria:</a:t>
            </a:r>
          </a:p>
          <a:p>
            <a:endParaRPr lang="it-IT" sz="2800" b="1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457200" indent="-457200">
              <a:buFontTx/>
              <a:buChar char="-"/>
            </a:pPr>
            <a:r>
              <a:rPr 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SENO PLEURICO COSTO-DIAFRAMMATICO, posto inferiormente alla Base Polmonare;</a:t>
            </a:r>
          </a:p>
          <a:p>
            <a:pPr marL="0" indent="0"/>
            <a:endParaRPr lang="it-IT" sz="2800" b="1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r>
              <a:rPr 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- SENO PLEURICO COSTO-MEDIASTINICO, localizzato Medialmente, in rapporto con la Sierosa Pericardica.</a:t>
            </a:r>
          </a:p>
        </p:txBody>
      </p:sp>
    </p:spTree>
    <p:extLst>
      <p:ext uri="{BB962C8B-B14F-4D97-AF65-F5344CB8AC3E}">
        <p14:creationId xmlns:p14="http://schemas.microsoft.com/office/powerpoint/2010/main" val="4137775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SISTEMA RESPIRATORIO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1520" y="1213173"/>
            <a:ext cx="3816350" cy="4608512"/>
          </a:xfrm>
          <a:ln/>
        </p:spPr>
        <p:txBody>
          <a:bodyPr/>
          <a:lstStyle/>
          <a:p>
            <a:pPr marL="457200" indent="-457200">
              <a:spcBef>
                <a:spcPts val="7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Consta di ORGANI CAVI (VIE AEREE o AERIFERE) deputati a garantire il FLUSSO DI ARIA verso e dai POLMONI (ORGANI PIENI), nei quali avvengono gli scambi gassosi con le cellule del sangue a ciò adibite (eritrociti)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738" y="1341438"/>
            <a:ext cx="5148262" cy="449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4" defTabSz="321457">
              <a:defRPr sz="1800"/>
            </a:pPr>
            <a:r>
              <a:rPr sz="703">
                <a:latin typeface="+mj-lt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>
                <a:latin typeface="+mj-lt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>
                <a:latin typeface="+mj-lt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203" name="image55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7642" y="1760149"/>
            <a:ext cx="8208717" cy="333770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87333472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Cooper Black" panose="0208090404030B020404" pitchFamily="18" charset="77"/>
                <a:cs typeface="Gurmukhi MN" panose="02020600050405020304" pitchFamily="18" charset="0"/>
              </a:rPr>
              <a:t>SEZIONI MORFO-FUNZIONALI DEL SISTEMA CIRCOLATORIO SANGUIFERO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536" y="1143000"/>
            <a:ext cx="8352928" cy="5562600"/>
          </a:xfrm>
          <a:ln/>
        </p:spPr>
        <p:txBody>
          <a:bodyPr/>
          <a:lstStyle/>
          <a:p>
            <a:pPr marL="323850" indent="-32385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23850" algn="l"/>
                <a:tab pos="428625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CIRCOLAZIONE SISTEMICA o GRANDE CIRCOLAZIONE</a:t>
            </a:r>
          </a:p>
          <a:p>
            <a:pPr marL="323850" indent="-3048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23850" algn="l"/>
                <a:tab pos="428625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   - APPORTA OSSIGENO e METABOLITI AI   </a:t>
            </a:r>
          </a:p>
          <a:p>
            <a:pPr marL="323850" indent="-3048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23850" algn="l"/>
                <a:tab pos="428625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    VARI DISTRETTI CORPOREI</a:t>
            </a:r>
          </a:p>
          <a:p>
            <a:pPr marL="323850" indent="-3048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23850" algn="l"/>
                <a:tab pos="428625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  - NE ASPORTA ANIDRIDE CARBONICA e </a:t>
            </a:r>
          </a:p>
          <a:p>
            <a:pPr marL="323850" indent="-3048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23850" algn="l"/>
                <a:tab pos="428625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    CATABOLITI</a:t>
            </a:r>
          </a:p>
          <a:p>
            <a:pPr marL="323850" indent="-3048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23850" algn="l"/>
                <a:tab pos="428625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</a:tabLst>
            </a:pPr>
            <a:endParaRPr lang="it-IT" altLang="it-IT" sz="2800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323850" indent="-32385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23850" algn="l"/>
                <a:tab pos="428625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CIRCOLAZIONE POLMONARE o PICCOLA CIRCOLAZIONE</a:t>
            </a:r>
          </a:p>
          <a:p>
            <a:pPr marL="323850" indent="-3048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23850" algn="l"/>
                <a:tab pos="428625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   - VEICOLA IL SANGUE AI POLMONI PER LA </a:t>
            </a:r>
          </a:p>
          <a:p>
            <a:pPr marL="323850" indent="-3048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23850" algn="l"/>
                <a:tab pos="428625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     SUA OSSIGENAZIONE</a:t>
            </a:r>
          </a:p>
          <a:p>
            <a:pPr marL="323850" indent="-304800">
              <a:lnSpc>
                <a:spcPct val="90000"/>
              </a:lnSpc>
              <a:spcBef>
                <a:spcPts val="700"/>
              </a:spcBef>
              <a:buClrTx/>
              <a:buSzPct val="80000"/>
              <a:buFontTx/>
              <a:buNone/>
              <a:tabLst>
                <a:tab pos="323850" algn="l"/>
                <a:tab pos="428625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</a:tabLst>
            </a:pPr>
            <a:r>
              <a:rPr lang="it-IT" altLang="it-IT" sz="3000" dirty="0">
                <a:solidFill>
                  <a:schemeClr val="tx1"/>
                </a:solidFill>
                <a:latin typeface="Chalkboard SE" panose="03050602040202020205" pitchFamily="66" charset="77"/>
              </a:rPr>
              <a:t>   </a:t>
            </a:r>
          </a:p>
          <a:p>
            <a:pPr marL="323850" indent="-304800">
              <a:lnSpc>
                <a:spcPct val="90000"/>
              </a:lnSpc>
              <a:spcBef>
                <a:spcPts val="700"/>
              </a:spcBef>
              <a:buClrTx/>
              <a:buSzPct val="80000"/>
              <a:buFontTx/>
              <a:buNone/>
              <a:tabLst>
                <a:tab pos="323850" algn="l"/>
                <a:tab pos="428625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</a:tabLst>
            </a:pPr>
            <a:endParaRPr lang="it-IT" altLang="it-IT" sz="2800" dirty="0">
              <a:solidFill>
                <a:srgbClr val="00FFFF"/>
              </a:solidFill>
              <a:latin typeface="Arial Black" panose="020B0A04020102020204" pitchFamily="34" charset="0"/>
            </a:endParaRPr>
          </a:p>
          <a:p>
            <a:pPr marL="323850" indent="-304800">
              <a:lnSpc>
                <a:spcPct val="90000"/>
              </a:lnSpc>
              <a:spcBef>
                <a:spcPts val="600"/>
              </a:spcBef>
              <a:buClrTx/>
              <a:buSzPct val="80000"/>
              <a:buFontTx/>
              <a:buNone/>
              <a:tabLst>
                <a:tab pos="323850" algn="l"/>
                <a:tab pos="428625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</a:tabLst>
            </a:pPr>
            <a:r>
              <a:rPr lang="it-IT" altLang="it-IT" sz="2400" dirty="0">
                <a:latin typeface="Arial Black" panose="020B0A04020102020204" pitchFamily="34" charset="0"/>
              </a:rPr>
              <a:t>   </a:t>
            </a:r>
          </a:p>
          <a:p>
            <a:pPr marL="323850" indent="-304800">
              <a:lnSpc>
                <a:spcPct val="90000"/>
              </a:lnSpc>
              <a:spcBef>
                <a:spcPts val="600"/>
              </a:spcBef>
              <a:buClrTx/>
              <a:buSzPct val="80000"/>
              <a:buFontTx/>
              <a:buNone/>
              <a:tabLst>
                <a:tab pos="323850" algn="l"/>
                <a:tab pos="428625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</a:tabLst>
            </a:pPr>
            <a:endParaRPr lang="it-IT" altLang="it-IT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0756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2388" y="71438"/>
            <a:ext cx="4679950" cy="676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708" t="2780" r="4375" b="1045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5919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10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ooper Black" panose="0208090404030B020404" pitchFamily="18" charset="77"/>
                <a:cs typeface="Gurmukhi MN" panose="02020600050405020304" pitchFamily="18" charset="0"/>
              </a:rPr>
              <a:t>POLMONI</a:t>
            </a:r>
            <a:br>
              <a:rPr lang="it-IT" altLang="it-IT" sz="3200" b="1" dirty="0">
                <a:solidFill>
                  <a:schemeClr val="tx1"/>
                </a:solidFill>
                <a:latin typeface="Cooper Black" panose="0208090404030B020404" pitchFamily="18" charset="77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/>
                </a:solidFill>
                <a:latin typeface="Cooper Black" panose="0208090404030B020404" pitchFamily="18" charset="77"/>
                <a:cs typeface="Gurmukhi MN" panose="02020600050405020304" pitchFamily="18" charset="0"/>
              </a:rPr>
              <a:t>VASCOLARIZZAZIONE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11560" y="1143000"/>
            <a:ext cx="8227640" cy="5715000"/>
          </a:xfrm>
          <a:ln/>
        </p:spPr>
        <p:txBody>
          <a:bodyPr/>
          <a:lstStyle/>
          <a:p>
            <a:pPr marL="0" indent="0">
              <a:spcBef>
                <a:spcPts val="700"/>
              </a:spcBef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Presentano una DUPLICE IRRORAZIONE sanguifera, UNA derivante della GRANDE CIRCOLAZIONE, l’ ALTRA derivante dalla PICCOLA CIRCOLAZIONE</a:t>
            </a:r>
          </a:p>
          <a:p>
            <a:pPr marL="3175" indent="0">
              <a:spcBef>
                <a:spcPts val="700"/>
              </a:spcBef>
              <a:buClrTx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it-IT" altLang="it-IT" sz="2800" b="1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0" indent="0">
              <a:spcBef>
                <a:spcPts val="700"/>
              </a:spcBef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L’ una è una circolazione NUTRITIZIA, che apporta OSSIGENO e METABOLITI al PARENCHIMA POLMONARE, l’ altra è una circolazione FUNZIONALE che è deputata all’ OSSIGENAZIONE del sangue nell’ ambito degli ALVEOLI POLMONARI.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07170" y="472108"/>
            <a:ext cx="8432030" cy="5715000"/>
          </a:xfrm>
          <a:ln/>
        </p:spPr>
        <p:txBody>
          <a:bodyPr/>
          <a:lstStyle/>
          <a:p>
            <a:pPr marL="0" indent="0" algn="ctr">
              <a:spcBef>
                <a:spcPts val="700"/>
              </a:spcBef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CIRCOLAZIONE POLMONARE </a:t>
            </a:r>
          </a:p>
          <a:p>
            <a:pPr marL="0" indent="0" algn="ctr">
              <a:spcBef>
                <a:spcPts val="700"/>
              </a:spcBef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(Piccola Circolazione)</a:t>
            </a:r>
          </a:p>
          <a:p>
            <a:pPr marL="0" indent="0">
              <a:spcBef>
                <a:spcPts val="700"/>
              </a:spcBef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L’ apporto di SANGUE NON OSSIGENATO proviene dalle ARTERIE POLMONARI (che si originano dal TRONCO ARTERIOSO POLMONARE) e, seguendo le Ramificazioni Bronchiali Intrapolmonari, penetrano nei LOBULI POLMONARI e raggiungono gli ALVEOLI, dove formano Microcircoli. Da essi, si dipartono le Ramificazioni Venose Polmonari, che veicolano il Sangue Ossigenato, tramite le 4 VENE POLMONARI, all’ Atrio Sinistro del Cuore. </a:t>
            </a:r>
          </a:p>
        </p:txBody>
      </p:sp>
    </p:spTree>
    <p:extLst>
      <p:ext uri="{BB962C8B-B14F-4D97-AF65-F5344CB8AC3E}">
        <p14:creationId xmlns:p14="http://schemas.microsoft.com/office/powerpoint/2010/main" val="33961848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552" y="476672"/>
            <a:ext cx="8227640" cy="5715000"/>
          </a:xfrm>
          <a:ln/>
        </p:spPr>
        <p:txBody>
          <a:bodyPr/>
          <a:lstStyle/>
          <a:p>
            <a:pPr marL="0" indent="0" algn="ctr">
              <a:spcBef>
                <a:spcPts val="700"/>
              </a:spcBef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700" b="1" dirty="0">
                <a:solidFill>
                  <a:schemeClr val="tx1"/>
                </a:solidFill>
                <a:latin typeface="Comic Sans MS" panose="030F0902030302020204" pitchFamily="66" charset="0"/>
              </a:rPr>
              <a:t>CIRCOLAZIONE BRONCHIALE </a:t>
            </a:r>
          </a:p>
          <a:p>
            <a:pPr marL="0" indent="0" algn="ctr">
              <a:spcBef>
                <a:spcPts val="700"/>
              </a:spcBef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700" b="1" dirty="0">
                <a:solidFill>
                  <a:schemeClr val="tx1"/>
                </a:solidFill>
                <a:latin typeface="Comic Sans MS" panose="030F0902030302020204" pitchFamily="66" charset="0"/>
              </a:rPr>
              <a:t>(dalla Grande Circolazione)</a:t>
            </a:r>
          </a:p>
          <a:p>
            <a:pPr marL="0" indent="0">
              <a:spcBef>
                <a:spcPts val="700"/>
              </a:spcBef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700" b="1" dirty="0">
                <a:solidFill>
                  <a:schemeClr val="tx1"/>
                </a:solidFill>
                <a:latin typeface="Comic Sans MS" panose="030F0902030302020204" pitchFamily="66" charset="0"/>
              </a:rPr>
              <a:t>Per garantire l’ Ossigenazione dei Tessuti Polmonari nelle aree di parenchima dove non è possibile uno scambio diretto con l’ aria degli Alveoli, è necessaria l’ IRRORAZIONE da parte delle Arterie BRONCHIALI. Le </a:t>
            </a:r>
            <a:r>
              <a:rPr lang="it-IT" altLang="it-IT" sz="27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piu’</a:t>
            </a:r>
            <a:r>
              <a:rPr lang="it-IT" altLang="it-IT" sz="2700" b="1" dirty="0">
                <a:solidFill>
                  <a:schemeClr val="tx1"/>
                </a:solidFill>
                <a:latin typeface="Comic Sans MS" panose="030F0902030302020204" pitchFamily="66" charset="0"/>
              </a:rPr>
              <a:t> fini ramificazioni NON penetrano nei Lobuli Polmonari Il Sangue Refluo del Circolo Bronchiale, tramite le VENE BRONCHIALI, affluisce al SISTEMA VENOSO AZYGOS-EMIAZYGOS, per confluire nella VENA CAVA SUPERIORE.</a:t>
            </a:r>
          </a:p>
        </p:txBody>
      </p:sp>
    </p:spTree>
    <p:extLst>
      <p:ext uri="{BB962C8B-B14F-4D97-AF65-F5344CB8AC3E}">
        <p14:creationId xmlns:p14="http://schemas.microsoft.com/office/powerpoint/2010/main" val="9937739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211638" cy="1433513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ooper Black" panose="0208090404030B020404" pitchFamily="18" charset="77"/>
                <a:cs typeface="Gurmukhi MN" panose="02020600050405020304" pitchFamily="18" charset="0"/>
              </a:rPr>
              <a:t>STRUTTURA DEL PARENCHIMA POLMONARE</a:t>
            </a:r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665287"/>
            <a:ext cx="4284663" cy="5373687"/>
          </a:xfrm>
          <a:ln/>
        </p:spPr>
        <p:txBody>
          <a:bodyPr/>
          <a:lstStyle/>
          <a:p>
            <a:pPr indent="-339725">
              <a:lnSpc>
                <a:spcPct val="90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Il PARENCHIMA del POLMONE è costituito dalle RAMIFICAZIONI INTRAPOLMONARI dei BRONCHI, dai DOTTI ALVEOLARI, dai SACCHI ALVEOLARI e dagli ALVEOLI POLMONARI, nonché dalle RAMIFICAZIONI VASCOLARI SANGUIFERE</a:t>
            </a: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4663" y="0"/>
            <a:ext cx="4859337" cy="333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4663" y="3357563"/>
            <a:ext cx="4859337" cy="350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6192837" cy="1008062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  <a:t>RAMIFICAZIONI  BRONCHIALI</a:t>
            </a:r>
          </a:p>
        </p:txBody>
      </p:sp>
      <p:sp>
        <p:nvSpPr>
          <p:cNvPr id="450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528" y="1052513"/>
            <a:ext cx="6590035" cy="5589587"/>
          </a:xfrm>
          <a:ln/>
        </p:spPr>
        <p:txBody>
          <a:bodyPr/>
          <a:lstStyle/>
          <a:p>
            <a:pPr indent="-339725">
              <a:lnSpc>
                <a:spcPct val="90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300" b="1" dirty="0">
                <a:solidFill>
                  <a:schemeClr val="tx1"/>
                </a:solidFill>
                <a:latin typeface="Comic Sans MS" panose="030F0902030302020204" pitchFamily="66" charset="0"/>
              </a:rPr>
              <a:t>Le seguenti RAMIFICAZIONI BRONCHIALI danno luogo a strutture di calibro via via INFERIORE </a:t>
            </a:r>
          </a:p>
          <a:p>
            <a:pPr indent="-339725">
              <a:lnSpc>
                <a:spcPct val="90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300" b="1" dirty="0">
                <a:solidFill>
                  <a:schemeClr val="tx1"/>
                </a:solidFill>
                <a:latin typeface="Comic Sans MS" panose="030F0902030302020204" pitchFamily="66" charset="0"/>
              </a:rPr>
              <a:t>BRONCHI EXTRAPOLMONARI</a:t>
            </a:r>
          </a:p>
          <a:p>
            <a:pPr indent="-339725">
              <a:lnSpc>
                <a:spcPct val="90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300" b="1" dirty="0">
                <a:solidFill>
                  <a:schemeClr val="tx1"/>
                </a:solidFill>
                <a:latin typeface="Comic Sans MS" panose="030F0902030302020204" pitchFamily="66" charset="0"/>
              </a:rPr>
              <a:t> BRONCHI LOBARI (o SECONDARI): essi danno luogo fino a 12-15 Divisioni dicotomiche.</a:t>
            </a:r>
          </a:p>
          <a:p>
            <a:pPr indent="-339725">
              <a:lnSpc>
                <a:spcPct val="90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300" b="1" dirty="0">
                <a:solidFill>
                  <a:schemeClr val="tx1"/>
                </a:solidFill>
                <a:latin typeface="Comic Sans MS" panose="030F0902030302020204" pitchFamily="66" charset="0"/>
              </a:rPr>
              <a:t>I rami terminali di queste suddivisioni sono i </a:t>
            </a:r>
            <a:r>
              <a:rPr lang="it-IT" altLang="it-IT" sz="23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BRONCHIOLI,che</a:t>
            </a:r>
            <a:r>
              <a:rPr lang="it-IT" altLang="it-IT" sz="2300" b="1" dirty="0">
                <a:solidFill>
                  <a:schemeClr val="tx1"/>
                </a:solidFill>
                <a:latin typeface="Comic Sans MS" panose="030F0902030302020204" pitchFamily="66" charset="0"/>
              </a:rPr>
              <a:t> penetrano nei LOBULI, dove ciascuno si ramifica nei BRONCHIOLI TERMINALI e, poi, nei BRONCHIOLI RESPIRATORI.</a:t>
            </a:r>
          </a:p>
          <a:p>
            <a:pPr indent="-339725">
              <a:lnSpc>
                <a:spcPct val="90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300" b="1" dirty="0">
                <a:solidFill>
                  <a:schemeClr val="tx1"/>
                </a:solidFill>
                <a:latin typeface="Comic Sans MS" panose="030F0902030302020204" pitchFamily="66" charset="0"/>
              </a:rPr>
              <a:t>I BRONCHIOLI RESPIRATORI danno luogo ai SACCHI ALVEOLARI, contenenti gli ALVEOLI </a:t>
            </a:r>
          </a:p>
          <a:p>
            <a:pPr indent="-339725">
              <a:lnSpc>
                <a:spcPct val="90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2400" dirty="0">
              <a:latin typeface="Arial" panose="020B0604020202020204" pitchFamily="34" charset="0"/>
            </a:endParaRP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 cstate="screen">
            <a:lum bright="-12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9925" y="0"/>
            <a:ext cx="21240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6000"/>
                  </a:blip>
                  <a:srcRect r="69206" b="694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5638" y="2438189"/>
            <a:ext cx="3408362" cy="444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4">
            <a:lum bright="-18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879" y="260648"/>
            <a:ext cx="59578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6052463" y="549275"/>
            <a:ext cx="2866787" cy="1110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2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RAMIFICAZIONI</a:t>
            </a:r>
          </a:p>
          <a:p>
            <a:pPr algn="ctr">
              <a:buClrTx/>
              <a:buFontTx/>
              <a:buNone/>
            </a:pPr>
            <a:r>
              <a:rPr lang="it-IT" altLang="it-IT" sz="2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BRONCHIALI</a:t>
            </a:r>
          </a:p>
          <a:p>
            <a:pPr algn="ctr">
              <a:buClrTx/>
              <a:buFontTx/>
              <a:buNone/>
            </a:pPr>
            <a:r>
              <a:rPr lang="it-IT" altLang="it-IT" sz="2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INTRAPOLMONARI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6100" y="1214438"/>
            <a:ext cx="4787900" cy="564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16413" cy="450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981910-2CF1-574E-BC1D-D09D610AC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1844824"/>
            <a:ext cx="7767638" cy="1430338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  <a:latin typeface="Cooper Black" panose="0208090404030B020404" pitchFamily="18" charset="77"/>
              </a:rPr>
              <a:t>T </a:t>
            </a:r>
            <a:r>
              <a:rPr lang="it-IT" dirty="0" err="1">
                <a:solidFill>
                  <a:schemeClr val="tx1"/>
                </a:solidFill>
                <a:latin typeface="Cooper Black" panose="0208090404030B020404" pitchFamily="18" charset="77"/>
              </a:rPr>
              <a:t>R</a:t>
            </a:r>
            <a:r>
              <a:rPr lang="it-IT" dirty="0">
                <a:solidFill>
                  <a:schemeClr val="tx1"/>
                </a:solidFill>
                <a:latin typeface="Cooper Black" panose="0208090404030B020404" pitchFamily="18" charset="77"/>
              </a:rPr>
              <a:t> A C H E A</a:t>
            </a:r>
          </a:p>
        </p:txBody>
      </p:sp>
    </p:spTree>
    <p:extLst>
      <p:ext uri="{BB962C8B-B14F-4D97-AF65-F5344CB8AC3E}">
        <p14:creationId xmlns:p14="http://schemas.microsoft.com/office/powerpoint/2010/main" val="16704143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81075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ALVEOLI POLMONARI </a:t>
            </a:r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836613"/>
            <a:ext cx="4572000" cy="5661025"/>
          </a:xfrm>
          <a:ln/>
        </p:spPr>
        <p:txBody>
          <a:bodyPr/>
          <a:lstStyle/>
          <a:p>
            <a:pPr indent="-339725">
              <a:lnSpc>
                <a:spcPct val="80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800" b="1" dirty="0">
                <a:solidFill>
                  <a:schemeClr val="tx1"/>
                </a:solidFill>
                <a:latin typeface="Comic Sans MS" panose="030F0902030302020204" pitchFamily="66" charset="0"/>
              </a:rPr>
              <a:t>Condividono la MEMBRANA BASALE con quella dei CAPILLARI SANGUIFERI</a:t>
            </a:r>
          </a:p>
          <a:p>
            <a:pPr indent="-339725">
              <a:lnSpc>
                <a:spcPct val="80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18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indent="-339725">
              <a:lnSpc>
                <a:spcPct val="80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800" b="1" dirty="0">
                <a:solidFill>
                  <a:schemeClr val="tx1"/>
                </a:solidFill>
                <a:latin typeface="Comic Sans MS" panose="030F0902030302020204" pitchFamily="66" charset="0"/>
              </a:rPr>
              <a:t>Consta di un EPITELIO PAVIMENTOSO MONOSTRATIFICATO con:</a:t>
            </a:r>
          </a:p>
          <a:p>
            <a:pPr indent="-339725">
              <a:lnSpc>
                <a:spcPct val="80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18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39725" indent="-336550">
              <a:lnSpc>
                <a:spcPct val="80000"/>
              </a:lnSpc>
              <a:buFont typeface="Arial Black" panose="020B0A04020102020204" pitchFamily="34" charset="0"/>
              <a:buChar char="-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800" b="1" dirty="0">
                <a:solidFill>
                  <a:schemeClr val="tx1"/>
                </a:solidFill>
                <a:latin typeface="Comic Sans MS" panose="030F0902030302020204" pitchFamily="66" charset="0"/>
              </a:rPr>
              <a:t>PNEUMOCITI di TIPO I (o di Primo Ordine) estremamente sottili e con GIUNZIONI OCCLUDENTI. Sono coinvolte negli SCAMBI GASSOSI.</a:t>
            </a:r>
          </a:p>
          <a:p>
            <a:pPr indent="-339725">
              <a:lnSpc>
                <a:spcPct val="80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18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39725" indent="-336550">
              <a:lnSpc>
                <a:spcPct val="80000"/>
              </a:lnSpc>
              <a:buFont typeface="Arial Black" panose="020B0A04020102020204" pitchFamily="34" charset="0"/>
              <a:buChar char="-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800" b="1" dirty="0">
                <a:solidFill>
                  <a:schemeClr val="tx1"/>
                </a:solidFill>
                <a:latin typeface="Comic Sans MS" panose="030F0902030302020204" pitchFamily="66" charset="0"/>
              </a:rPr>
              <a:t>PNEUMOCITI di TIPO II (o di Secondo Ordine). Contengono i CORPI LAMELLARI contenenti il SURFATTANTE, che abbassa la Tensione Superficiale degli Alveoli impedendone il </a:t>
            </a:r>
            <a:r>
              <a:rPr lang="it-IT" altLang="it-IT" sz="18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Collassamento</a:t>
            </a:r>
            <a:endParaRPr lang="it-IT" altLang="it-IT" sz="18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41313" indent="-339725">
              <a:lnSpc>
                <a:spcPct val="80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18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39725" indent="-336550">
              <a:lnSpc>
                <a:spcPct val="80000"/>
              </a:lnSpc>
              <a:buFont typeface="Arial Black" panose="020B0A04020102020204" pitchFamily="34" charset="0"/>
              <a:buChar char="-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800" b="1" dirty="0">
                <a:solidFill>
                  <a:schemeClr val="tx1"/>
                </a:solidFill>
                <a:latin typeface="Comic Sans MS" panose="030F0902030302020204" pitchFamily="66" charset="0"/>
              </a:rPr>
              <a:t>MACROFAGI ALVEOLARI (o CELLULE della POLVERE)</a:t>
            </a: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7900" y="3852863"/>
            <a:ext cx="4356100" cy="300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463" y="908050"/>
            <a:ext cx="4427537" cy="294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372C82-132C-D944-A0EB-679E63C8D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42" y="-233586"/>
            <a:ext cx="7767638" cy="1430338"/>
          </a:xfrm>
        </p:spPr>
        <p:txBody>
          <a:bodyPr/>
          <a:lstStyle/>
          <a:p>
            <a: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  <a:t>T </a:t>
            </a:r>
            <a:r>
              <a:rPr lang="it-IT" sz="3600" dirty="0" err="1">
                <a:solidFill>
                  <a:schemeClr val="tx1"/>
                </a:solidFill>
                <a:latin typeface="Cooper Black" panose="0208090404030B020404" pitchFamily="18" charset="77"/>
              </a:rPr>
              <a:t>R</a:t>
            </a:r>
            <a: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  <a:t> A C H E 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15EC785-A38E-1249-90C5-AFC453127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042" y="908720"/>
            <a:ext cx="8147430" cy="5661248"/>
          </a:xfrm>
        </p:spPr>
        <p:txBody>
          <a:bodyPr/>
          <a:lstStyle/>
          <a:p>
            <a:r>
              <a:rPr lang="it-IT" sz="2800" b="1" dirty="0">
                <a:solidFill>
                  <a:schemeClr val="tx1"/>
                </a:solidFill>
                <a:latin typeface="Copperplate" panose="02000504000000020004" pitchFamily="2" charset="77"/>
              </a:rPr>
              <a:t>Organo Cavo delle Vie Aeree</a:t>
            </a:r>
          </a:p>
          <a:p>
            <a:r>
              <a:rPr lang="it-IT" sz="2800" b="1" dirty="0">
                <a:solidFill>
                  <a:schemeClr val="tx1"/>
                </a:solidFill>
                <a:latin typeface="Copperplate" panose="02000504000000020004" pitchFamily="2" charset="77"/>
              </a:rPr>
              <a:t>Fa seguito alla Laringe a livello di C6 nella Regione Cervicale.</a:t>
            </a:r>
          </a:p>
          <a:p>
            <a:r>
              <a:rPr lang="it-IT" sz="2800" b="1" dirty="0">
                <a:solidFill>
                  <a:schemeClr val="tx1"/>
                </a:solidFill>
                <a:latin typeface="Copperplate" panose="02000504000000020004" pitchFamily="2" charset="77"/>
              </a:rPr>
              <a:t>Procede </a:t>
            </a:r>
            <a:r>
              <a:rPr lang="it-IT" sz="2800" b="1" dirty="0" err="1">
                <a:solidFill>
                  <a:schemeClr val="tx1"/>
                </a:solidFill>
                <a:latin typeface="Copperplate" panose="02000504000000020004" pitchFamily="2" charset="77"/>
              </a:rPr>
              <a:t>caudalmente</a:t>
            </a:r>
            <a:r>
              <a:rPr lang="it-IT" sz="2800" b="1" dirty="0">
                <a:solidFill>
                  <a:schemeClr val="tx1"/>
                </a:solidFill>
                <a:latin typeface="Copperplate" panose="02000504000000020004" pitchFamily="2" charset="77"/>
              </a:rPr>
              <a:t> nel Mediastino anteriormente all’ Esofago fino a livello di T4, dove si biforca nei BRONCHI EXTRAPOLMONARI (Grossi Bronchi).</a:t>
            </a:r>
          </a:p>
        </p:txBody>
      </p:sp>
    </p:spTree>
    <p:extLst>
      <p:ext uri="{BB962C8B-B14F-4D97-AF65-F5344CB8AC3E}">
        <p14:creationId xmlns:p14="http://schemas.microsoft.com/office/powerpoint/2010/main" val="2270422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FE58739-DC45-D648-89CF-2A3A2C694F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6390" y="0"/>
            <a:ext cx="55912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203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372C82-132C-D944-A0EB-679E63C8D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42" y="-171400"/>
            <a:ext cx="7767638" cy="1224136"/>
          </a:xfrm>
        </p:spPr>
        <p:txBody>
          <a:bodyPr/>
          <a:lstStyle/>
          <a:p>
            <a: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  <a:t>RAPPORTI DELLA TRACHEA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15EC785-A38E-1249-90C5-AFC453127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042" y="908720"/>
            <a:ext cx="8147430" cy="5661248"/>
          </a:xfrm>
        </p:spPr>
        <p:txBody>
          <a:bodyPr/>
          <a:lstStyle/>
          <a:p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Contrae rapporti con Organi Cervicali e Toracici.</a:t>
            </a:r>
          </a:p>
          <a:p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POSTERIORMENTE si localizza l’ ESOFAGO, al quale è connessa tramite il Muscolo </a:t>
            </a:r>
            <a:r>
              <a:rPr lang="it-IT" sz="2600" b="1" dirty="0" err="1">
                <a:solidFill>
                  <a:schemeClr val="tx1"/>
                </a:solidFill>
                <a:latin typeface="Chalkboard SE" panose="03050602040202020205" pitchFamily="66" charset="77"/>
              </a:rPr>
              <a:t>Tracheo</a:t>
            </a:r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-Esofageo.</a:t>
            </a:r>
          </a:p>
          <a:p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LATERALMENTE c’è il FASCIO VASCOLO-NERVOSO del COLLO (Arteria Carotide, Vena Giugulare Interna e Nervo Vago).</a:t>
            </a:r>
          </a:p>
          <a:p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ANTERIORMENTE la GHIANDOLA Endocrina TIROIDE e, </a:t>
            </a:r>
            <a:r>
              <a:rPr lang="it-IT" sz="2600" b="1" dirty="0" err="1">
                <a:solidFill>
                  <a:schemeClr val="tx1"/>
                </a:solidFill>
                <a:latin typeface="Chalkboard SE" panose="03050602040202020205" pitchFamily="66" charset="77"/>
              </a:rPr>
              <a:t>piu’</a:t>
            </a:r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</a:t>
            </a:r>
            <a:r>
              <a:rPr lang="it-IT" sz="2600" b="1" dirty="0" err="1">
                <a:solidFill>
                  <a:schemeClr val="tx1"/>
                </a:solidFill>
                <a:latin typeface="Chalkboard SE" panose="03050602040202020205" pitchFamily="66" charset="77"/>
              </a:rPr>
              <a:t>caudalmente</a:t>
            </a:r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, l’ ARCO AORTICO</a:t>
            </a:r>
          </a:p>
          <a:p>
            <a:endParaRPr lang="it-IT" sz="2600" b="1" dirty="0">
              <a:solidFill>
                <a:schemeClr val="tx1"/>
              </a:solidFill>
              <a:latin typeface="Chalkboard SE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86243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4" defTabSz="321457">
              <a:defRPr sz="1800"/>
            </a:pPr>
            <a:r>
              <a:rPr sz="703">
                <a:latin typeface="+mn-lt"/>
                <a:ea typeface="+mn-ea"/>
                <a:sym typeface="Helvetica"/>
              </a:rPr>
              <a:t>K.L. Moore, A.F. Dalley, A.M.R. Agur                                                                      </a:t>
            </a:r>
            <a:r>
              <a:rPr sz="703" b="1">
                <a:latin typeface="+mn-lt"/>
                <a:ea typeface="+mn-ea"/>
                <a:sym typeface="Helvetica"/>
              </a:rPr>
              <a:t>Anatomia umana a orientamento clinico </a:t>
            </a:r>
            <a:r>
              <a:rPr sz="703">
                <a:latin typeface="+mn-lt"/>
                <a:ea typeface="+mn-ea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2" name="image68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504" y="0"/>
            <a:ext cx="3888432" cy="3672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69.tif">
            <a:extLst>
              <a:ext uri="{FF2B5EF4-FFF2-40B4-BE49-F238E27FC236}">
                <a16:creationId xmlns:a16="http://schemas.microsoft.com/office/drawing/2014/main" id="{8697547A-7384-1F4F-A517-878300727BF4}"/>
              </a:ext>
            </a:extLst>
          </p:cNvPr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60032" y="0"/>
            <a:ext cx="4113971" cy="3168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70.tif">
            <a:extLst>
              <a:ext uri="{FF2B5EF4-FFF2-40B4-BE49-F238E27FC236}">
                <a16:creationId xmlns:a16="http://schemas.microsoft.com/office/drawing/2014/main" id="{98FEC8FB-1F22-4445-9349-01D39DA93056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776" y="3573016"/>
            <a:ext cx="4248472" cy="289431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121824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5175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ooper Black" panose="0208090404030B020404" pitchFamily="18" charset="77"/>
                <a:cs typeface="Gurmukhi MN" panose="02020600050405020304" pitchFamily="18" charset="0"/>
              </a:rPr>
              <a:t>STRUTTURA  DELLA  TRACHEA 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536" y="1052513"/>
            <a:ext cx="5255964" cy="5616575"/>
          </a:xfrm>
          <a:ln/>
        </p:spPr>
        <p:txBody>
          <a:bodyPr/>
          <a:lstStyle/>
          <a:p>
            <a:pPr indent="-339725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La sua impalcatura è data dalla sovrapposizione di 18-20 ANELLI di CARTILAGINE IALINA, incompleti posteriormente.</a:t>
            </a:r>
          </a:p>
          <a:p>
            <a:pPr indent="-339725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Tale «incompletezza» posteriore viene «riempita» dal cosiddetto Muscolo TRACHEO-ESOFAGEO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2438" y="981075"/>
            <a:ext cx="3611562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51683" b="1018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Times New Roman"/>
        <a:ea typeface="SimSun"/>
        <a:cs typeface=""/>
      </a:majorFont>
      <a:minorFont>
        <a:latin typeface="Times New Roman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15938</TotalTime>
  <Words>1360</Words>
  <Application>Microsoft Macintosh PowerPoint</Application>
  <PresentationFormat>Presentazione su schermo (4:3)</PresentationFormat>
  <Paragraphs>163</Paragraphs>
  <Slides>40</Slides>
  <Notes>23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40</vt:i4>
      </vt:variant>
    </vt:vector>
  </HeadingPairs>
  <TitlesOfParts>
    <vt:vector size="54" baseType="lpstr">
      <vt:lpstr>Arial Unicode MS</vt:lpstr>
      <vt:lpstr>SimSun</vt:lpstr>
      <vt:lpstr>Arial</vt:lpstr>
      <vt:lpstr>Arial Black</vt:lpstr>
      <vt:lpstr>Chalkboard SE</vt:lpstr>
      <vt:lpstr>Comic Sans MS</vt:lpstr>
      <vt:lpstr>Cooper Black</vt:lpstr>
      <vt:lpstr>Copperplate</vt:lpstr>
      <vt:lpstr>Copperplate Gothic Bold</vt:lpstr>
      <vt:lpstr>Gurmukhi MN</vt:lpstr>
      <vt:lpstr>Helvetica</vt:lpstr>
      <vt:lpstr>Times New Roman</vt:lpstr>
      <vt:lpstr>Wingdings</vt:lpstr>
      <vt:lpstr>Tema di Office</vt:lpstr>
      <vt:lpstr>ARGOMENTI PROPEDEUTICI  al modulo SEMEIOTICA  O R L</vt:lpstr>
      <vt:lpstr>SISTEMA  RESPIRATORIO</vt:lpstr>
      <vt:lpstr>SISTEMA RESPIRATORIO</vt:lpstr>
      <vt:lpstr>T R A C H E A</vt:lpstr>
      <vt:lpstr>T R A C H E A</vt:lpstr>
      <vt:lpstr>Presentazione standard di PowerPoint</vt:lpstr>
      <vt:lpstr>RAPPORTI DELLA TRACHEA</vt:lpstr>
      <vt:lpstr>Presentazione standard di PowerPoint</vt:lpstr>
      <vt:lpstr>STRUTTURA  DELLA  TRACHEA </vt:lpstr>
      <vt:lpstr>STRUTTURA della TRACHEA </vt:lpstr>
      <vt:lpstr>Presentazione standard di PowerPoint</vt:lpstr>
      <vt:lpstr>Presentazione standard di PowerPoint</vt:lpstr>
      <vt:lpstr>P O L M O N I</vt:lpstr>
      <vt:lpstr>POLMONI</vt:lpstr>
      <vt:lpstr>POLMONI</vt:lpstr>
      <vt:lpstr>Presentazione standard di PowerPoint</vt:lpstr>
      <vt:lpstr>Presentazione standard di PowerPoint</vt:lpstr>
      <vt:lpstr>Presentazione standard di PowerPoint</vt:lpstr>
      <vt:lpstr>POLMONI ANATOMIA  MACROSCOPICA</vt:lpstr>
      <vt:lpstr>SUPERFICIE  DEI  POLMONI</vt:lpstr>
      <vt:lpstr>Presentazione standard di PowerPoint</vt:lpstr>
      <vt:lpstr>ILO DEL POLMONE</vt:lpstr>
      <vt:lpstr>ULTERIORI SUDDIVISIONI dei POLMONI</vt:lpstr>
      <vt:lpstr>Presentazione standard di PowerPoint</vt:lpstr>
      <vt:lpstr>PLEURE  POLMONARI</vt:lpstr>
      <vt:lpstr>Presentazione standard di PowerPoint</vt:lpstr>
      <vt:lpstr>Presentazione standard di PowerPoint</vt:lpstr>
      <vt:lpstr>PLEURE (SIEROSE PLEURICHE)</vt:lpstr>
      <vt:lpstr>PLEURE (Sierose Pleuriche)</vt:lpstr>
      <vt:lpstr>Presentazione standard di PowerPoint</vt:lpstr>
      <vt:lpstr>SEZIONI MORFO-FUNZIONALI DEL SISTEMA CIRCOLATORIO SANGUIFERO</vt:lpstr>
      <vt:lpstr>Presentazione standard di PowerPoint</vt:lpstr>
      <vt:lpstr>POLMONI VASCOLARIZZAZIONE</vt:lpstr>
      <vt:lpstr>Presentazione standard di PowerPoint</vt:lpstr>
      <vt:lpstr>Presentazione standard di PowerPoint</vt:lpstr>
      <vt:lpstr>STRUTTURA DEL PARENCHIMA POLMONARE</vt:lpstr>
      <vt:lpstr>RAMIFICAZIONI  BRONCHIALI</vt:lpstr>
      <vt:lpstr>Presentazione standard di PowerPoint</vt:lpstr>
      <vt:lpstr>Presentazione standard di PowerPoint</vt:lpstr>
      <vt:lpstr>ALVEOLI POLMONARI 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LARINGE</dc:title>
  <dc:creator>Prof. Vittorio Grill</dc:creator>
  <cp:lastModifiedBy>Utente di Microsoft Office</cp:lastModifiedBy>
  <cp:revision>311</cp:revision>
  <cp:lastPrinted>2019-11-16T17:36:40Z</cp:lastPrinted>
  <dcterms:created xsi:type="dcterms:W3CDTF">2001-03-21T13:10:24Z</dcterms:created>
  <dcterms:modified xsi:type="dcterms:W3CDTF">2021-12-20T15:56:40Z</dcterms:modified>
</cp:coreProperties>
</file>