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9"/>
  </p:notesMasterIdLst>
  <p:sldIdLst>
    <p:sldId id="315" r:id="rId2"/>
    <p:sldId id="256" r:id="rId3"/>
    <p:sldId id="257" r:id="rId4"/>
    <p:sldId id="316" r:id="rId5"/>
    <p:sldId id="344" r:id="rId6"/>
    <p:sldId id="258" r:id="rId7"/>
    <p:sldId id="259" r:id="rId8"/>
    <p:sldId id="299" r:id="rId9"/>
    <p:sldId id="301" r:id="rId10"/>
    <p:sldId id="318" r:id="rId11"/>
    <p:sldId id="319" r:id="rId12"/>
    <p:sldId id="304" r:id="rId13"/>
    <p:sldId id="307" r:id="rId14"/>
    <p:sldId id="320" r:id="rId15"/>
    <p:sldId id="261" r:id="rId16"/>
    <p:sldId id="321" r:id="rId17"/>
    <p:sldId id="322" r:id="rId18"/>
    <p:sldId id="265" r:id="rId19"/>
    <p:sldId id="345" r:id="rId20"/>
    <p:sldId id="325" r:id="rId21"/>
    <p:sldId id="267" r:id="rId22"/>
    <p:sldId id="270" r:id="rId23"/>
    <p:sldId id="271" r:id="rId24"/>
    <p:sldId id="272" r:id="rId25"/>
    <p:sldId id="323" r:id="rId26"/>
    <p:sldId id="324" r:id="rId27"/>
    <p:sldId id="273" r:id="rId28"/>
    <p:sldId id="274" r:id="rId29"/>
    <p:sldId id="275" r:id="rId30"/>
    <p:sldId id="328" r:id="rId31"/>
    <p:sldId id="277" r:id="rId32"/>
    <p:sldId id="332" r:id="rId33"/>
    <p:sldId id="334" r:id="rId34"/>
    <p:sldId id="311" r:id="rId35"/>
    <p:sldId id="336" r:id="rId36"/>
    <p:sldId id="310" r:id="rId37"/>
    <p:sldId id="342" r:id="rId38"/>
    <p:sldId id="285" r:id="rId39"/>
    <p:sldId id="343" r:id="rId40"/>
    <p:sldId id="339" r:id="rId41"/>
    <p:sldId id="340" r:id="rId42"/>
    <p:sldId id="341" r:id="rId43"/>
    <p:sldId id="286" r:id="rId44"/>
    <p:sldId id="288" r:id="rId45"/>
    <p:sldId id="290" r:id="rId46"/>
    <p:sldId id="293" r:id="rId47"/>
    <p:sldId id="294" r:id="rId48"/>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34"/>
    <p:restoredTop sz="94715"/>
  </p:normalViewPr>
  <p:slideViewPr>
    <p:cSldViewPr>
      <p:cViewPr varScale="1">
        <p:scale>
          <a:sx n="122" d="100"/>
          <a:sy n="122" d="100"/>
        </p:scale>
        <p:origin x="1552" y="18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Rectangle 4"/>
          <p:cNvSpPr>
            <a:spLocks noGrp="1" noChangeArrowheads="1"/>
          </p:cNvSpPr>
          <p:nvPr>
            <p:ph type="hdr"/>
          </p:nvPr>
        </p:nvSpPr>
        <p:spPr bwMode="auto">
          <a:xfrm>
            <a:off x="0" y="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3" name="Rectangle 5"/>
          <p:cNvSpPr>
            <a:spLocks noGrp="1" noChangeArrowheads="1"/>
          </p:cNvSpPr>
          <p:nvPr>
            <p:ph type="dt"/>
          </p:nvPr>
        </p:nvSpPr>
        <p:spPr bwMode="auto">
          <a:xfrm>
            <a:off x="3886200" y="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4" name="Rectangle 6"/>
          <p:cNvSpPr>
            <a:spLocks noGrp="1" noRot="1" noChangeAspect="1" noChangeArrowheads="1"/>
          </p:cNvSpPr>
          <p:nvPr>
            <p:ph type="sldImg"/>
          </p:nvPr>
        </p:nvSpPr>
        <p:spPr bwMode="auto">
          <a:xfrm>
            <a:off x="1143000" y="685800"/>
            <a:ext cx="4567238" cy="3424238"/>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5" name="Rectangle 7"/>
          <p:cNvSpPr>
            <a:spLocks noGrp="1" noChangeArrowheads="1"/>
          </p:cNvSpPr>
          <p:nvPr>
            <p:ph type="body"/>
          </p:nvPr>
        </p:nvSpPr>
        <p:spPr bwMode="auto">
          <a:xfrm>
            <a:off x="914400" y="4343400"/>
            <a:ext cx="5024438" cy="411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2056" name="Rectangle 8"/>
          <p:cNvSpPr>
            <a:spLocks noGrp="1" noChangeArrowheads="1"/>
          </p:cNvSpPr>
          <p:nvPr>
            <p:ph type="ftr"/>
          </p:nvPr>
        </p:nvSpPr>
        <p:spPr bwMode="auto">
          <a:xfrm>
            <a:off x="0" y="868680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7" name="Rectangle 9"/>
          <p:cNvSpPr>
            <a:spLocks noGrp="1" noChangeArrowheads="1"/>
          </p:cNvSpPr>
          <p:nvPr>
            <p:ph type="sldNum"/>
          </p:nvPr>
        </p:nvSpPr>
        <p:spPr bwMode="auto">
          <a:xfrm>
            <a:off x="3886200" y="868680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260F712B-81E6-4D59-BFA8-0CF0B6492A57}"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965CD616-E345-483A-8C58-5C41025A73E7}" type="slidenum">
              <a:rPr lang="it-IT" altLang="it-IT"/>
              <a:pPr/>
              <a:t>2</a:t>
            </a:fld>
            <a:endParaRPr lang="it-IT" altLang="it-IT"/>
          </a:p>
        </p:txBody>
      </p:sp>
      <p:sp>
        <p:nvSpPr>
          <p:cNvPr id="460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D9977C8-C853-4945-AB9E-0526920B61DD}" type="slidenum">
              <a:rPr lang="it-IT" altLang="it-IT"/>
              <a:pPr/>
              <a:t>15</a:t>
            </a:fld>
            <a:endParaRPr lang="it-IT" altLang="it-IT"/>
          </a:p>
        </p:txBody>
      </p:sp>
      <p:sp>
        <p:nvSpPr>
          <p:cNvPr id="512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94F29C2-D38D-4073-8BB6-523E1BCFC997}" type="slidenum">
              <a:rPr lang="it-IT" altLang="it-IT"/>
              <a:pPr/>
              <a:t>18</a:t>
            </a:fld>
            <a:endParaRPr lang="it-IT" altLang="it-IT"/>
          </a:p>
        </p:txBody>
      </p:sp>
      <p:sp>
        <p:nvSpPr>
          <p:cNvPr id="552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A9CE2725-743F-4E30-803F-B5DAF8B973A1}" type="slidenum">
              <a:rPr lang="it-IT" altLang="it-IT"/>
              <a:pPr/>
              <a:t>21</a:t>
            </a:fld>
            <a:endParaRPr lang="it-IT" altLang="it-IT"/>
          </a:p>
        </p:txBody>
      </p:sp>
      <p:sp>
        <p:nvSpPr>
          <p:cNvPr id="573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5501024-77F7-447C-B3B3-5327EB91AEFC}" type="slidenum">
              <a:rPr lang="it-IT" altLang="it-IT"/>
              <a:pPr/>
              <a:t>22</a:t>
            </a:fld>
            <a:endParaRPr lang="it-IT" altLang="it-IT"/>
          </a:p>
        </p:txBody>
      </p:sp>
      <p:sp>
        <p:nvSpPr>
          <p:cNvPr id="604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CD6AF3C1-3AB2-425B-B0AE-A9105B895CE4}" type="slidenum">
              <a:rPr lang="it-IT" altLang="it-IT"/>
              <a:pPr/>
              <a:t>23</a:t>
            </a:fld>
            <a:endParaRPr lang="it-IT" altLang="it-IT"/>
          </a:p>
        </p:txBody>
      </p:sp>
      <p:sp>
        <p:nvSpPr>
          <p:cNvPr id="614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6DFA061-9797-458B-8D0E-B401E9C834BD}" type="slidenum">
              <a:rPr lang="it-IT" altLang="it-IT"/>
              <a:pPr/>
              <a:t>24</a:t>
            </a:fld>
            <a:endParaRPr lang="it-IT" altLang="it-IT"/>
          </a:p>
        </p:txBody>
      </p:sp>
      <p:sp>
        <p:nvSpPr>
          <p:cNvPr id="624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773FAE3-AFC7-4D18-B8EF-C219D2FC4424}" type="slidenum">
              <a:rPr lang="it-IT" altLang="it-IT"/>
              <a:pPr/>
              <a:t>27</a:t>
            </a:fld>
            <a:endParaRPr lang="it-IT" altLang="it-IT"/>
          </a:p>
        </p:txBody>
      </p:sp>
      <p:sp>
        <p:nvSpPr>
          <p:cNvPr id="634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699ECF5C-D98B-4D61-BD59-4C1D2303A981}" type="slidenum">
              <a:rPr lang="it-IT" altLang="it-IT"/>
              <a:pPr/>
              <a:t>28</a:t>
            </a:fld>
            <a:endParaRPr lang="it-IT" altLang="it-IT"/>
          </a:p>
        </p:txBody>
      </p:sp>
      <p:sp>
        <p:nvSpPr>
          <p:cNvPr id="645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42C59FF8-9D29-4E31-A833-099C31B2BF43}" type="slidenum">
              <a:rPr lang="it-IT" altLang="it-IT"/>
              <a:pPr/>
              <a:t>29</a:t>
            </a:fld>
            <a:endParaRPr lang="it-IT" altLang="it-IT"/>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AAB1D01-40F8-43C4-87AA-147A5CA3B78F}" type="slidenum">
              <a:rPr lang="it-IT" altLang="it-IT"/>
              <a:pPr/>
              <a:t>31</a:t>
            </a:fld>
            <a:endParaRPr lang="it-IT" altLang="it-IT"/>
          </a:p>
        </p:txBody>
      </p:sp>
      <p:sp>
        <p:nvSpPr>
          <p:cNvPr id="675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914400" y="4329113"/>
            <a:ext cx="5027613" cy="4151312"/>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7200730A-7BD3-435B-8248-3D734FAE89E4}" type="slidenum">
              <a:rPr lang="it-IT" altLang="it-IT"/>
              <a:pPr/>
              <a:t>3</a:t>
            </a:fld>
            <a:endParaRPr lang="it-IT" altLang="it-IT"/>
          </a:p>
        </p:txBody>
      </p:sp>
      <p:sp>
        <p:nvSpPr>
          <p:cNvPr id="47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1C0F0DB7-E15B-46DD-A673-01D2D3823613}"/>
              </a:ext>
            </a:extLst>
          </p:cNvPr>
          <p:cNvSpPr>
            <a:spLocks noGrp="1" noChangeArrowheads="1"/>
          </p:cNvSpPr>
          <p:nvPr>
            <p:ph type="sldNum"/>
          </p:nvPr>
        </p:nvSpPr>
        <p:spPr>
          <a:ln/>
        </p:spPr>
        <p:txBody>
          <a:bodyPr/>
          <a:lstStyle/>
          <a:p>
            <a:fld id="{FC36044F-C462-4A6D-869F-041E0AA41FCD}" type="slidenum">
              <a:rPr lang="it-IT" altLang="it-IT"/>
              <a:pPr/>
              <a:t>34</a:t>
            </a:fld>
            <a:endParaRPr lang="it-IT" altLang="it-IT"/>
          </a:p>
        </p:txBody>
      </p:sp>
      <p:sp>
        <p:nvSpPr>
          <p:cNvPr id="47105" name="Rectangle 1">
            <a:extLst>
              <a:ext uri="{FF2B5EF4-FFF2-40B4-BE49-F238E27FC236}">
                <a16:creationId xmlns:a16="http://schemas.microsoft.com/office/drawing/2014/main" id="{DF5F0EE8-46DE-439F-923F-6CEF3742B44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a:extLst>
              <a:ext uri="{FF2B5EF4-FFF2-40B4-BE49-F238E27FC236}">
                <a16:creationId xmlns:a16="http://schemas.microsoft.com/office/drawing/2014/main" id="{ECFF6F60-B3E4-417A-ACEF-B7E0FC88CBF9}"/>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64888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C457FCED-01EE-45AA-B605-C9B0196B38F6}"/>
              </a:ext>
            </a:extLst>
          </p:cNvPr>
          <p:cNvSpPr>
            <a:spLocks noGrp="1" noChangeArrowheads="1"/>
          </p:cNvSpPr>
          <p:nvPr>
            <p:ph type="sldNum"/>
          </p:nvPr>
        </p:nvSpPr>
        <p:spPr>
          <a:ln/>
        </p:spPr>
        <p:txBody>
          <a:bodyPr/>
          <a:lstStyle/>
          <a:p>
            <a:fld id="{361E4298-A466-4BAA-B128-DB27ADFEDB1F}" type="slidenum">
              <a:rPr lang="it-IT" altLang="it-IT"/>
              <a:pPr/>
              <a:t>36</a:t>
            </a:fld>
            <a:endParaRPr lang="it-IT" altLang="it-IT"/>
          </a:p>
        </p:txBody>
      </p:sp>
      <p:sp>
        <p:nvSpPr>
          <p:cNvPr id="39937" name="Rectangle 1">
            <a:extLst>
              <a:ext uri="{FF2B5EF4-FFF2-40B4-BE49-F238E27FC236}">
                <a16:creationId xmlns:a16="http://schemas.microsoft.com/office/drawing/2014/main" id="{1D1390D0-EE21-47A6-8F8D-7CB05249D41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a:extLst>
              <a:ext uri="{FF2B5EF4-FFF2-40B4-BE49-F238E27FC236}">
                <a16:creationId xmlns:a16="http://schemas.microsoft.com/office/drawing/2014/main" id="{60D50991-B26C-4BBC-B640-EAE2D9AEE13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74728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D71DE47-48B6-AD41-A37E-FE25B17E97A4}"/>
              </a:ext>
            </a:extLst>
          </p:cNvPr>
          <p:cNvSpPr>
            <a:spLocks noGrp="1" noChangeArrowheads="1"/>
          </p:cNvSpPr>
          <p:nvPr>
            <p:ph type="sldNum"/>
          </p:nvPr>
        </p:nvSpPr>
        <p:spPr>
          <a:ln/>
        </p:spPr>
        <p:txBody>
          <a:bodyPr/>
          <a:lstStyle/>
          <a:p>
            <a:fld id="{3115D02F-7F9B-194C-9F92-4F7DFC9B76EF}" type="slidenum">
              <a:rPr lang="it-IT" altLang="it-IT"/>
              <a:pPr/>
              <a:t>37</a:t>
            </a:fld>
            <a:endParaRPr lang="it-IT" altLang="it-IT"/>
          </a:p>
        </p:txBody>
      </p:sp>
      <p:sp>
        <p:nvSpPr>
          <p:cNvPr id="64513" name="Text Box 1">
            <a:extLst>
              <a:ext uri="{FF2B5EF4-FFF2-40B4-BE49-F238E27FC236}">
                <a16:creationId xmlns:a16="http://schemas.microsoft.com/office/drawing/2014/main" id="{E8D362AD-5C6D-C444-8404-FA50B5F92736}"/>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Text Box 2">
            <a:extLst>
              <a:ext uri="{FF2B5EF4-FFF2-40B4-BE49-F238E27FC236}">
                <a16:creationId xmlns:a16="http://schemas.microsoft.com/office/drawing/2014/main" id="{08617F2A-2B01-0F43-BFA4-FDF946A62FA2}"/>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141207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D837700-19CE-9B46-8626-69DEA51D60D2}"/>
              </a:ext>
            </a:extLst>
          </p:cNvPr>
          <p:cNvSpPr>
            <a:spLocks noGrp="1" noChangeArrowheads="1"/>
          </p:cNvSpPr>
          <p:nvPr>
            <p:ph type="sldNum"/>
          </p:nvPr>
        </p:nvSpPr>
        <p:spPr>
          <a:ln/>
        </p:spPr>
        <p:txBody>
          <a:bodyPr/>
          <a:lstStyle/>
          <a:p>
            <a:fld id="{0F250F5A-E0EC-B44D-A5A4-CF2DB106C078}" type="slidenum">
              <a:rPr lang="it-IT" altLang="it-IT"/>
              <a:pPr/>
              <a:t>38</a:t>
            </a:fld>
            <a:endParaRPr lang="it-IT" altLang="it-IT"/>
          </a:p>
        </p:txBody>
      </p:sp>
      <p:sp>
        <p:nvSpPr>
          <p:cNvPr id="66561" name="Text Box 1">
            <a:extLst>
              <a:ext uri="{FF2B5EF4-FFF2-40B4-BE49-F238E27FC236}">
                <a16:creationId xmlns:a16="http://schemas.microsoft.com/office/drawing/2014/main" id="{4F0C6898-31FE-C14D-8B47-058B3AA828C1}"/>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Text Box 2">
            <a:extLst>
              <a:ext uri="{FF2B5EF4-FFF2-40B4-BE49-F238E27FC236}">
                <a16:creationId xmlns:a16="http://schemas.microsoft.com/office/drawing/2014/main" id="{0C57BB0E-B51B-CF4D-8C31-FBE6BBA8AD68}"/>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p>
        </p:txBody>
      </p:sp>
    </p:spTree>
    <p:extLst>
      <p:ext uri="{BB962C8B-B14F-4D97-AF65-F5344CB8AC3E}">
        <p14:creationId xmlns:p14="http://schemas.microsoft.com/office/powerpoint/2010/main" val="983001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38911797-4BCF-0F4C-9D1D-96229CD161F6}"/>
              </a:ext>
            </a:extLst>
          </p:cNvPr>
          <p:cNvSpPr>
            <a:spLocks noGrp="1" noChangeArrowheads="1"/>
          </p:cNvSpPr>
          <p:nvPr>
            <p:ph type="sldNum"/>
          </p:nvPr>
        </p:nvSpPr>
        <p:spPr>
          <a:ln/>
        </p:spPr>
        <p:txBody>
          <a:bodyPr/>
          <a:lstStyle/>
          <a:p>
            <a:fld id="{BFDFD745-CED8-334F-82B7-AACD18D819AE}" type="slidenum">
              <a:rPr lang="it-IT" altLang="it-IT"/>
              <a:pPr/>
              <a:t>39</a:t>
            </a:fld>
            <a:endParaRPr lang="it-IT" altLang="it-IT"/>
          </a:p>
        </p:txBody>
      </p:sp>
      <p:sp>
        <p:nvSpPr>
          <p:cNvPr id="65537" name="Text Box 1">
            <a:extLst>
              <a:ext uri="{FF2B5EF4-FFF2-40B4-BE49-F238E27FC236}">
                <a16:creationId xmlns:a16="http://schemas.microsoft.com/office/drawing/2014/main" id="{F58D7C5A-5B84-3847-A17A-0FA66ACAEB6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Text Box 2">
            <a:extLst>
              <a:ext uri="{FF2B5EF4-FFF2-40B4-BE49-F238E27FC236}">
                <a16:creationId xmlns:a16="http://schemas.microsoft.com/office/drawing/2014/main" id="{E9B32245-6B7C-6D42-AD33-317259D48991}"/>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556598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D800138A-809D-AE49-BC0D-7870A71FEE56}"/>
              </a:ext>
            </a:extLst>
          </p:cNvPr>
          <p:cNvSpPr>
            <a:spLocks noGrp="1" noChangeArrowheads="1"/>
          </p:cNvSpPr>
          <p:nvPr>
            <p:ph type="sldNum"/>
          </p:nvPr>
        </p:nvSpPr>
        <p:spPr>
          <a:ln/>
        </p:spPr>
        <p:txBody>
          <a:bodyPr/>
          <a:lstStyle/>
          <a:p>
            <a:fld id="{02944EC8-DFB4-A349-8C32-F42C1B36D9F0}" type="slidenum">
              <a:rPr lang="it-IT" altLang="it-IT"/>
              <a:pPr/>
              <a:t>40</a:t>
            </a:fld>
            <a:endParaRPr lang="it-IT" altLang="it-IT"/>
          </a:p>
        </p:txBody>
      </p:sp>
      <p:sp>
        <p:nvSpPr>
          <p:cNvPr id="62465" name="Text Box 1">
            <a:extLst>
              <a:ext uri="{FF2B5EF4-FFF2-40B4-BE49-F238E27FC236}">
                <a16:creationId xmlns:a16="http://schemas.microsoft.com/office/drawing/2014/main" id="{A7E24748-66A0-AC4D-9659-D2F3310F2FC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Text Box 2">
            <a:extLst>
              <a:ext uri="{FF2B5EF4-FFF2-40B4-BE49-F238E27FC236}">
                <a16:creationId xmlns:a16="http://schemas.microsoft.com/office/drawing/2014/main" id="{9C5C6934-C66F-794E-B851-A77EBF4D8D0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193403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6779E81C-9003-4BAF-BB4E-7C398E49B347}" type="slidenum">
              <a:rPr lang="it-IT" altLang="it-IT"/>
              <a:pPr/>
              <a:t>43</a:t>
            </a:fld>
            <a:endParaRPr lang="it-IT" altLang="it-IT"/>
          </a:p>
        </p:txBody>
      </p:sp>
      <p:sp>
        <p:nvSpPr>
          <p:cNvPr id="768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85AEDC3F-847B-4543-9601-8460722B63A9}" type="slidenum">
              <a:rPr lang="it-IT" altLang="it-IT"/>
              <a:pPr/>
              <a:t>44</a:t>
            </a:fld>
            <a:endParaRPr lang="it-IT" altLang="it-IT"/>
          </a:p>
        </p:txBody>
      </p:sp>
      <p:sp>
        <p:nvSpPr>
          <p:cNvPr id="788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F491CBE8-2504-4662-8621-423BF6783D10}" type="slidenum">
              <a:rPr lang="it-IT" altLang="it-IT"/>
              <a:pPr/>
              <a:t>45</a:t>
            </a:fld>
            <a:endParaRPr lang="it-IT" altLang="it-IT"/>
          </a:p>
        </p:txBody>
      </p:sp>
      <p:sp>
        <p:nvSpPr>
          <p:cNvPr id="80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10811B97-281D-46C1-9D47-685F16F01090}" type="slidenum">
              <a:rPr lang="it-IT" altLang="it-IT"/>
              <a:pPr/>
              <a:t>46</a:t>
            </a:fld>
            <a:endParaRPr lang="it-IT" altLang="it-IT"/>
          </a:p>
        </p:txBody>
      </p:sp>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BFEEA704-CDD0-416E-BB29-16F92F75F892}" type="slidenum">
              <a:rPr lang="it-IT" altLang="it-IT"/>
              <a:pPr/>
              <a:t>6</a:t>
            </a:fld>
            <a:endParaRPr lang="it-IT" alt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49D9133-E345-4A13-97E2-8DAEE4C748E6}" type="slidenum">
              <a:rPr lang="it-IT" altLang="it-IT"/>
              <a:pPr/>
              <a:t>47</a:t>
            </a:fld>
            <a:endParaRPr lang="it-IT" altLang="it-IT"/>
          </a:p>
        </p:txBody>
      </p:sp>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FD5DD0BF-8C2F-4C0B-A94D-61B8A946CFBB}" type="slidenum">
              <a:rPr lang="it-IT" altLang="it-IT"/>
              <a:pPr/>
              <a:t>7</a:t>
            </a:fld>
            <a:endParaRPr lang="it-IT" altLang="it-IT"/>
          </a:p>
        </p:txBody>
      </p:sp>
      <p:sp>
        <p:nvSpPr>
          <p:cNvPr id="491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914400" y="4338638"/>
            <a:ext cx="5029200" cy="4133850"/>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A99A7377-2DAA-4922-9E27-2AA777CADF58}"/>
              </a:ext>
            </a:extLst>
          </p:cNvPr>
          <p:cNvSpPr>
            <a:spLocks noGrp="1" noChangeArrowheads="1"/>
          </p:cNvSpPr>
          <p:nvPr>
            <p:ph type="sldNum"/>
          </p:nvPr>
        </p:nvSpPr>
        <p:spPr>
          <a:ln/>
        </p:spPr>
        <p:txBody>
          <a:bodyPr/>
          <a:lstStyle/>
          <a:p>
            <a:fld id="{D1904C92-6461-4EC0-ACEF-237A8C13303A}" type="slidenum">
              <a:rPr lang="it-IT" altLang="it-IT"/>
              <a:pPr/>
              <a:t>8</a:t>
            </a:fld>
            <a:endParaRPr lang="it-IT" altLang="it-IT"/>
          </a:p>
        </p:txBody>
      </p:sp>
      <p:sp>
        <p:nvSpPr>
          <p:cNvPr id="76801" name="Rectangle 1">
            <a:extLst>
              <a:ext uri="{FF2B5EF4-FFF2-40B4-BE49-F238E27FC236}">
                <a16:creationId xmlns:a16="http://schemas.microsoft.com/office/drawing/2014/main" id="{98C2C4B1-F910-484E-9C27-53BB66C679F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a:extLst>
              <a:ext uri="{FF2B5EF4-FFF2-40B4-BE49-F238E27FC236}">
                <a16:creationId xmlns:a16="http://schemas.microsoft.com/office/drawing/2014/main" id="{712EF1FD-97D5-460B-90E9-180BC08EEFE2}"/>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160188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F3874478-E2F2-407F-927D-51B41EA63ADF}"/>
              </a:ext>
            </a:extLst>
          </p:cNvPr>
          <p:cNvSpPr>
            <a:spLocks noGrp="1" noChangeArrowheads="1"/>
          </p:cNvSpPr>
          <p:nvPr>
            <p:ph type="sldNum"/>
          </p:nvPr>
        </p:nvSpPr>
        <p:spPr>
          <a:ln/>
        </p:spPr>
        <p:txBody>
          <a:bodyPr/>
          <a:lstStyle/>
          <a:p>
            <a:fld id="{EF762AF2-E772-4F9E-BD0E-46E197C6B288}" type="slidenum">
              <a:rPr lang="it-IT" altLang="it-IT"/>
              <a:pPr/>
              <a:t>9</a:t>
            </a:fld>
            <a:endParaRPr lang="it-IT" altLang="it-IT"/>
          </a:p>
        </p:txBody>
      </p:sp>
      <p:sp>
        <p:nvSpPr>
          <p:cNvPr id="78849" name="Rectangle 1">
            <a:extLst>
              <a:ext uri="{FF2B5EF4-FFF2-40B4-BE49-F238E27FC236}">
                <a16:creationId xmlns:a16="http://schemas.microsoft.com/office/drawing/2014/main" id="{292F6830-CB02-4F99-9A41-64A1C64C067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Rectangle 2">
            <a:extLst>
              <a:ext uri="{FF2B5EF4-FFF2-40B4-BE49-F238E27FC236}">
                <a16:creationId xmlns:a16="http://schemas.microsoft.com/office/drawing/2014/main" id="{E34AF12C-371F-49EE-94BF-3F842A2BAAE6}"/>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81944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DA420434-BF93-476E-8871-B3E862F5349A}"/>
              </a:ext>
            </a:extLst>
          </p:cNvPr>
          <p:cNvSpPr>
            <a:spLocks noGrp="1" noChangeArrowheads="1"/>
          </p:cNvSpPr>
          <p:nvPr>
            <p:ph type="sldNum"/>
          </p:nvPr>
        </p:nvSpPr>
        <p:spPr>
          <a:ln/>
        </p:spPr>
        <p:txBody>
          <a:bodyPr/>
          <a:lstStyle/>
          <a:p>
            <a:fld id="{6A968AAA-A813-4EAD-8411-B277422010AE}" type="slidenum">
              <a:rPr lang="it-IT" altLang="it-IT"/>
              <a:pPr/>
              <a:t>12</a:t>
            </a:fld>
            <a:endParaRPr lang="it-IT" altLang="it-IT"/>
          </a:p>
        </p:txBody>
      </p:sp>
      <p:sp>
        <p:nvSpPr>
          <p:cNvPr id="81921" name="Rectangle 1">
            <a:extLst>
              <a:ext uri="{FF2B5EF4-FFF2-40B4-BE49-F238E27FC236}">
                <a16:creationId xmlns:a16="http://schemas.microsoft.com/office/drawing/2014/main" id="{AA79D9AF-9DB2-4B37-9957-D1EED3C10EE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Rectangle 2">
            <a:extLst>
              <a:ext uri="{FF2B5EF4-FFF2-40B4-BE49-F238E27FC236}">
                <a16:creationId xmlns:a16="http://schemas.microsoft.com/office/drawing/2014/main" id="{E02CA818-5FB6-4CE3-9FF5-26CD0674637C}"/>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523426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BBF0ECC1-163B-4B84-B421-E1BBC5682979}"/>
              </a:ext>
            </a:extLst>
          </p:cNvPr>
          <p:cNvSpPr>
            <a:spLocks noGrp="1" noChangeArrowheads="1"/>
          </p:cNvSpPr>
          <p:nvPr>
            <p:ph type="sldNum"/>
          </p:nvPr>
        </p:nvSpPr>
        <p:spPr>
          <a:ln/>
        </p:spPr>
        <p:txBody>
          <a:bodyPr/>
          <a:lstStyle/>
          <a:p>
            <a:fld id="{0B67F596-34A3-4897-A16D-711E2694B03C}" type="slidenum">
              <a:rPr lang="it-IT" altLang="it-IT"/>
              <a:pPr/>
              <a:t>13</a:t>
            </a:fld>
            <a:endParaRPr lang="it-IT" altLang="it-IT"/>
          </a:p>
        </p:txBody>
      </p:sp>
      <p:sp>
        <p:nvSpPr>
          <p:cNvPr id="84993" name="Rectangle 1">
            <a:extLst>
              <a:ext uri="{FF2B5EF4-FFF2-40B4-BE49-F238E27FC236}">
                <a16:creationId xmlns:a16="http://schemas.microsoft.com/office/drawing/2014/main" id="{E1AFB7B7-0F03-4ABF-85FB-807F6A1B239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a:extLst>
              <a:ext uri="{FF2B5EF4-FFF2-40B4-BE49-F238E27FC236}">
                <a16:creationId xmlns:a16="http://schemas.microsoft.com/office/drawing/2014/main" id="{0B691ABF-0A60-425E-8862-7F68DABB329F}"/>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128229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BAABF512-E5EB-104E-A22C-FC64B3CB6586}"/>
              </a:ext>
            </a:extLst>
          </p:cNvPr>
          <p:cNvSpPr>
            <a:spLocks noGrp="1" noChangeArrowheads="1"/>
          </p:cNvSpPr>
          <p:nvPr>
            <p:ph type="sldNum"/>
          </p:nvPr>
        </p:nvSpPr>
        <p:spPr>
          <a:ln/>
        </p:spPr>
        <p:txBody>
          <a:bodyPr/>
          <a:lstStyle/>
          <a:p>
            <a:fld id="{A8FABBF8-6795-0341-9E82-310E16DC5902}" type="slidenum">
              <a:rPr lang="it-IT" altLang="it-IT"/>
              <a:pPr/>
              <a:t>14</a:t>
            </a:fld>
            <a:endParaRPr lang="it-IT" altLang="it-IT"/>
          </a:p>
        </p:txBody>
      </p:sp>
      <p:sp>
        <p:nvSpPr>
          <p:cNvPr id="88065" name="Text Box 1">
            <a:extLst>
              <a:ext uri="{FF2B5EF4-FFF2-40B4-BE49-F238E27FC236}">
                <a16:creationId xmlns:a16="http://schemas.microsoft.com/office/drawing/2014/main" id="{DE881CF3-F401-E64C-ABAF-9AC07135F6D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Text Box 2">
            <a:extLst>
              <a:ext uri="{FF2B5EF4-FFF2-40B4-BE49-F238E27FC236}">
                <a16:creationId xmlns:a16="http://schemas.microsoft.com/office/drawing/2014/main" id="{96A41032-BF5E-8040-B7A0-638AB01AD198}"/>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97988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F0F15D8-6B64-4263-BC87-C5F03877A2F2}" type="slidenum">
              <a:rPr lang="it-IT" altLang="it-IT"/>
              <a:pPr/>
              <a:t>‹N›</a:t>
            </a:fld>
            <a:endParaRPr lang="it-IT" altLang="it-IT"/>
          </a:p>
        </p:txBody>
      </p:sp>
    </p:spTree>
    <p:extLst>
      <p:ext uri="{BB962C8B-B14F-4D97-AF65-F5344CB8AC3E}">
        <p14:creationId xmlns:p14="http://schemas.microsoft.com/office/powerpoint/2010/main" val="3426896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A247D5E-627D-4906-B9FA-5C049DB4E8C3}" type="slidenum">
              <a:rPr lang="it-IT" altLang="it-IT"/>
              <a:pPr/>
              <a:t>‹N›</a:t>
            </a:fld>
            <a:endParaRPr lang="it-IT" altLang="it-IT"/>
          </a:p>
        </p:txBody>
      </p:sp>
    </p:spTree>
    <p:extLst>
      <p:ext uri="{BB962C8B-B14F-4D97-AF65-F5344CB8AC3E}">
        <p14:creationId xmlns:p14="http://schemas.microsoft.com/office/powerpoint/2010/main" val="4065922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1925" y="609600"/>
            <a:ext cx="1941513" cy="54816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73725" cy="54816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DA2A69C-B54B-4CF8-9297-5C703EE69B07}" type="slidenum">
              <a:rPr lang="it-IT" altLang="it-IT"/>
              <a:pPr/>
              <a:t>‹N›</a:t>
            </a:fld>
            <a:endParaRPr lang="it-IT" altLang="it-IT"/>
          </a:p>
        </p:txBody>
      </p:sp>
    </p:spTree>
    <p:extLst>
      <p:ext uri="{BB962C8B-B14F-4D97-AF65-F5344CB8AC3E}">
        <p14:creationId xmlns:p14="http://schemas.microsoft.com/office/powerpoint/2010/main" val="1472011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67638" cy="1138238"/>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6825" cy="41100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5025" y="1981200"/>
            <a:ext cx="3808413" cy="19780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5025" y="4111625"/>
            <a:ext cx="3808413" cy="19796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p:cNvSpPr>
            <a:spLocks noGrp="1"/>
          </p:cNvSpPr>
          <p:nvPr>
            <p:ph type="dt" idx="10"/>
          </p:nvPr>
        </p:nvSpPr>
        <p:spPr>
          <a:xfrm>
            <a:off x="685800" y="6248400"/>
            <a:ext cx="1900238" cy="452438"/>
          </a:xfrm>
        </p:spPr>
        <p:txBody>
          <a:bodyPr/>
          <a:lstStyle>
            <a:lvl1pPr>
              <a:defRPr/>
            </a:lvl1pPr>
          </a:lstStyle>
          <a:p>
            <a:endParaRPr lang="it-IT" altLang="it-IT"/>
          </a:p>
        </p:txBody>
      </p:sp>
      <p:sp>
        <p:nvSpPr>
          <p:cNvPr id="7" name="Segnaposto piè di pagina 6"/>
          <p:cNvSpPr>
            <a:spLocks noGrp="1"/>
          </p:cNvSpPr>
          <p:nvPr>
            <p:ph type="ftr" idx="11"/>
          </p:nvPr>
        </p:nvSpPr>
        <p:spPr>
          <a:xfrm>
            <a:off x="3124200" y="6248400"/>
            <a:ext cx="2890838" cy="452438"/>
          </a:xfrm>
        </p:spPr>
        <p:txBody>
          <a:bodyPr/>
          <a:lstStyle>
            <a:lvl1pPr>
              <a:defRPr/>
            </a:lvl1pPr>
          </a:lstStyle>
          <a:p>
            <a:endParaRPr lang="it-IT" altLang="it-IT"/>
          </a:p>
        </p:txBody>
      </p:sp>
      <p:sp>
        <p:nvSpPr>
          <p:cNvPr id="8" name="Segnaposto numero diapositiva 7"/>
          <p:cNvSpPr>
            <a:spLocks noGrp="1"/>
          </p:cNvSpPr>
          <p:nvPr>
            <p:ph type="sldNum" idx="12"/>
          </p:nvPr>
        </p:nvSpPr>
        <p:spPr>
          <a:xfrm>
            <a:off x="6553200" y="6248400"/>
            <a:ext cx="1900238" cy="452438"/>
          </a:xfrm>
        </p:spPr>
        <p:txBody>
          <a:bodyPr/>
          <a:lstStyle>
            <a:lvl1pPr>
              <a:defRPr/>
            </a:lvl1pPr>
          </a:lstStyle>
          <a:p>
            <a:fld id="{7002931E-A697-4956-BB6A-D965FCE42514}" type="slidenum">
              <a:rPr lang="it-IT" altLang="it-IT"/>
              <a:pPr/>
              <a:t>‹N›</a:t>
            </a:fld>
            <a:endParaRPr lang="it-IT" altLang="it-IT"/>
          </a:p>
        </p:txBody>
      </p:sp>
    </p:spTree>
    <p:extLst>
      <p:ext uri="{BB962C8B-B14F-4D97-AF65-F5344CB8AC3E}">
        <p14:creationId xmlns:p14="http://schemas.microsoft.com/office/powerpoint/2010/main" val="1461656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D7FCFC-4AC5-4A5E-BE8D-EA95B10D56A2}"/>
              </a:ext>
            </a:extLst>
          </p:cNvPr>
          <p:cNvSpPr>
            <a:spLocks noGrp="1"/>
          </p:cNvSpPr>
          <p:nvPr>
            <p:ph type="title"/>
          </p:nvPr>
        </p:nvSpPr>
        <p:spPr>
          <a:xfrm>
            <a:off x="685800" y="463550"/>
            <a:ext cx="7769225" cy="1431925"/>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9637BE7-F271-41C3-9781-961A7BB5A8E8}"/>
              </a:ext>
            </a:extLst>
          </p:cNvPr>
          <p:cNvSpPr>
            <a:spLocks noGrp="1"/>
          </p:cNvSpPr>
          <p:nvPr>
            <p:ph type="body" sz="half" idx="1"/>
          </p:nvPr>
        </p:nvSpPr>
        <p:spPr>
          <a:xfrm>
            <a:off x="685800" y="1981200"/>
            <a:ext cx="3808413" cy="423227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CF35115-6A74-4BB9-A6A9-F18A438929F9}"/>
              </a:ext>
            </a:extLst>
          </p:cNvPr>
          <p:cNvSpPr>
            <a:spLocks noGrp="1"/>
          </p:cNvSpPr>
          <p:nvPr>
            <p:ph sz="half" idx="2"/>
          </p:nvPr>
        </p:nvSpPr>
        <p:spPr>
          <a:xfrm>
            <a:off x="4646613" y="1981200"/>
            <a:ext cx="3808412" cy="423227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23B73D8-07D6-45CE-83BF-C6A0F8D1B18C}"/>
              </a:ext>
            </a:extLst>
          </p:cNvPr>
          <p:cNvSpPr>
            <a:spLocks noGrp="1"/>
          </p:cNvSpPr>
          <p:nvPr>
            <p:ph type="dt" idx="10"/>
          </p:nvPr>
        </p:nvSpPr>
        <p:spPr>
          <a:xfrm>
            <a:off x="685800" y="6248400"/>
            <a:ext cx="1901825" cy="457200"/>
          </a:xfrm>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3A0E32E2-7672-4BBD-BF70-975DEF6CC6E2}"/>
              </a:ext>
            </a:extLst>
          </p:cNvPr>
          <p:cNvSpPr>
            <a:spLocks noGrp="1"/>
          </p:cNvSpPr>
          <p:nvPr>
            <p:ph type="ftr" idx="11"/>
          </p:nvPr>
        </p:nvSpPr>
        <p:spPr>
          <a:xfrm>
            <a:off x="3124200" y="6248400"/>
            <a:ext cx="2892425" cy="457200"/>
          </a:xfrm>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AA30CE82-A75A-44E1-8386-431102FC12D1}"/>
              </a:ext>
            </a:extLst>
          </p:cNvPr>
          <p:cNvSpPr>
            <a:spLocks noGrp="1"/>
          </p:cNvSpPr>
          <p:nvPr>
            <p:ph type="sldNum" idx="12"/>
          </p:nvPr>
        </p:nvSpPr>
        <p:spPr>
          <a:xfrm>
            <a:off x="6553200" y="6248400"/>
            <a:ext cx="1901825" cy="457200"/>
          </a:xfrm>
        </p:spPr>
        <p:txBody>
          <a:bodyPr/>
          <a:lstStyle>
            <a:lvl1pPr>
              <a:defRPr/>
            </a:lvl1pPr>
          </a:lstStyle>
          <a:p>
            <a:fld id="{9A285B4E-B718-4E26-9CB5-CCAC574892D2}" type="slidenum">
              <a:rPr lang="it-IT" altLang="it-IT"/>
              <a:pPr/>
              <a:t>‹N›</a:t>
            </a:fld>
            <a:endParaRPr lang="it-IT" altLang="it-IT"/>
          </a:p>
        </p:txBody>
      </p:sp>
    </p:spTree>
    <p:extLst>
      <p:ext uri="{BB962C8B-B14F-4D97-AF65-F5344CB8AC3E}">
        <p14:creationId xmlns:p14="http://schemas.microsoft.com/office/powerpoint/2010/main" val="2543440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CEA60C6C-89F5-E24A-8C8A-2F45C6950E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2FB0D7FD-40C6-D445-9074-3CC294B73B0A}"/>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13C28F97-38B2-214B-83A1-BCD06F32050E}" type="slidenum">
              <a:rPr lang="it-IT" altLang="it-IT" sz="800"/>
              <a:pPr algn="ctr"/>
              <a:t>‹N›</a:t>
            </a:fld>
            <a:endParaRPr lang="it-IT" altLang="it-IT" sz="1400"/>
          </a:p>
        </p:txBody>
      </p:sp>
    </p:spTree>
    <p:extLst>
      <p:ext uri="{BB962C8B-B14F-4D97-AF65-F5344CB8AC3E}">
        <p14:creationId xmlns:p14="http://schemas.microsoft.com/office/powerpoint/2010/main" val="4266940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38" name="Titolo Testo"/>
          <p:cNvSpPr txBox="1">
            <a:spLocks noGrp="1"/>
          </p:cNvSpPr>
          <p:nvPr>
            <p:ph type="title"/>
          </p:nvPr>
        </p:nvSpPr>
        <p:spPr>
          <a:prstGeom prst="rect">
            <a:avLst/>
          </a:prstGeom>
        </p:spPr>
        <p:txBody>
          <a:bodyPr/>
          <a:lstStyle/>
          <a:p>
            <a:r>
              <a:t>Titolo Testo</a:t>
            </a:r>
          </a:p>
        </p:txBody>
      </p:sp>
      <p:sp>
        <p:nvSpPr>
          <p:cNvPr id="39" name="Corpo livello uno…"/>
          <p:cNvSpPr txBox="1">
            <a:spLocks noGrp="1"/>
          </p:cNvSpPr>
          <p:nvPr>
            <p:ph type="body" sz="half" idx="1"/>
          </p:nvPr>
        </p:nvSpPr>
        <p:spPr>
          <a:xfrm>
            <a:off x="685799" y="1981200"/>
            <a:ext cx="3812677" cy="4233863"/>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4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70829606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6E4D69E-F511-49F5-A590-7915DD39D488}" type="slidenum">
              <a:rPr lang="it-IT" altLang="it-IT"/>
              <a:pPr/>
              <a:t>‹N›</a:t>
            </a:fld>
            <a:endParaRPr lang="it-IT" altLang="it-IT"/>
          </a:p>
        </p:txBody>
      </p:sp>
    </p:spTree>
    <p:extLst>
      <p:ext uri="{BB962C8B-B14F-4D97-AF65-F5344CB8AC3E}">
        <p14:creationId xmlns:p14="http://schemas.microsoft.com/office/powerpoint/2010/main" val="3514945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F82ADABC-99E6-4F34-84F2-F54CCE02B533}" type="slidenum">
              <a:rPr lang="it-IT" altLang="it-IT"/>
              <a:pPr/>
              <a:t>‹N›</a:t>
            </a:fld>
            <a:endParaRPr lang="it-IT" altLang="it-IT"/>
          </a:p>
        </p:txBody>
      </p:sp>
    </p:spTree>
    <p:extLst>
      <p:ext uri="{BB962C8B-B14F-4D97-AF65-F5344CB8AC3E}">
        <p14:creationId xmlns:p14="http://schemas.microsoft.com/office/powerpoint/2010/main" val="190325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6825" cy="41100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5025" y="1981200"/>
            <a:ext cx="3808413" cy="41100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3A44EF4-266E-48AA-A1D7-AD8FA4453606}" type="slidenum">
              <a:rPr lang="it-IT" altLang="it-IT"/>
              <a:pPr/>
              <a:t>‹N›</a:t>
            </a:fld>
            <a:endParaRPr lang="it-IT" altLang="it-IT"/>
          </a:p>
        </p:txBody>
      </p:sp>
    </p:spTree>
    <p:extLst>
      <p:ext uri="{BB962C8B-B14F-4D97-AF65-F5344CB8AC3E}">
        <p14:creationId xmlns:p14="http://schemas.microsoft.com/office/powerpoint/2010/main" val="2513871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DF79267A-B4F4-4C02-BD30-60477FFF2A5D}" type="slidenum">
              <a:rPr lang="it-IT" altLang="it-IT"/>
              <a:pPr/>
              <a:t>‹N›</a:t>
            </a:fld>
            <a:endParaRPr lang="it-IT" altLang="it-IT"/>
          </a:p>
        </p:txBody>
      </p:sp>
    </p:spTree>
    <p:extLst>
      <p:ext uri="{BB962C8B-B14F-4D97-AF65-F5344CB8AC3E}">
        <p14:creationId xmlns:p14="http://schemas.microsoft.com/office/powerpoint/2010/main" val="2667485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757D0C5F-0F8A-4EBE-B490-0BB8CB065514}" type="slidenum">
              <a:rPr lang="it-IT" altLang="it-IT"/>
              <a:pPr/>
              <a:t>‹N›</a:t>
            </a:fld>
            <a:endParaRPr lang="it-IT" altLang="it-IT"/>
          </a:p>
        </p:txBody>
      </p:sp>
    </p:spTree>
    <p:extLst>
      <p:ext uri="{BB962C8B-B14F-4D97-AF65-F5344CB8AC3E}">
        <p14:creationId xmlns:p14="http://schemas.microsoft.com/office/powerpoint/2010/main" val="958180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BFF59963-797B-47AC-8FAD-2CD5F2DD974E}" type="slidenum">
              <a:rPr lang="it-IT" altLang="it-IT"/>
              <a:pPr/>
              <a:t>‹N›</a:t>
            </a:fld>
            <a:endParaRPr lang="it-IT" altLang="it-IT"/>
          </a:p>
        </p:txBody>
      </p:sp>
    </p:spTree>
    <p:extLst>
      <p:ext uri="{BB962C8B-B14F-4D97-AF65-F5344CB8AC3E}">
        <p14:creationId xmlns:p14="http://schemas.microsoft.com/office/powerpoint/2010/main" val="93092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8D7911F-2767-4824-BB92-A22EF781E78A}" type="slidenum">
              <a:rPr lang="it-IT" altLang="it-IT"/>
              <a:pPr/>
              <a:t>‹N›</a:t>
            </a:fld>
            <a:endParaRPr lang="it-IT" altLang="it-IT"/>
          </a:p>
        </p:txBody>
      </p:sp>
    </p:spTree>
    <p:extLst>
      <p:ext uri="{BB962C8B-B14F-4D97-AF65-F5344CB8AC3E}">
        <p14:creationId xmlns:p14="http://schemas.microsoft.com/office/powerpoint/2010/main" val="1444454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F46331B5-C66E-4756-B591-B5EF221D62A9}" type="slidenum">
              <a:rPr lang="it-IT" altLang="it-IT"/>
              <a:pPr/>
              <a:t>‹N›</a:t>
            </a:fld>
            <a:endParaRPr lang="it-IT" altLang="it-IT"/>
          </a:p>
        </p:txBody>
      </p:sp>
    </p:spTree>
    <p:extLst>
      <p:ext uri="{BB962C8B-B14F-4D97-AF65-F5344CB8AC3E}">
        <p14:creationId xmlns:p14="http://schemas.microsoft.com/office/powerpoint/2010/main" val="2063382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609600"/>
            <a:ext cx="7767638" cy="1138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685800" y="1981200"/>
            <a:ext cx="7767638" cy="411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685800" y="6248400"/>
            <a:ext cx="19002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8" name="Rectangle 4"/>
          <p:cNvSpPr>
            <a:spLocks noGrp="1" noChangeArrowheads="1"/>
          </p:cNvSpPr>
          <p:nvPr>
            <p:ph type="ftr"/>
          </p:nvPr>
        </p:nvSpPr>
        <p:spPr bwMode="auto">
          <a:xfrm>
            <a:off x="3124200" y="6248400"/>
            <a:ext cx="28908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9" name="Rectangle 5"/>
          <p:cNvSpPr>
            <a:spLocks noGrp="1" noChangeArrowheads="1"/>
          </p:cNvSpPr>
          <p:nvPr>
            <p:ph type="sldNum"/>
          </p:nvPr>
        </p:nvSpPr>
        <p:spPr bwMode="auto">
          <a:xfrm>
            <a:off x="6553200" y="6248400"/>
            <a:ext cx="19002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30F0AC95-8D04-4C71-81F9-D0090EC94274}"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5.xml"/><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itolo 1">
            <a:extLst>
              <a:ext uri="{FF2B5EF4-FFF2-40B4-BE49-F238E27FC236}">
                <a16:creationId xmlns:a16="http://schemas.microsoft.com/office/drawing/2014/main" id="{9F7309DE-51BA-4B7A-A4DD-0A4D42BE368D}"/>
              </a:ext>
            </a:extLst>
          </p:cNvPr>
          <p:cNvSpPr>
            <a:spLocks noGrp="1"/>
          </p:cNvSpPr>
          <p:nvPr>
            <p:ph type="ctrTitle"/>
          </p:nvPr>
        </p:nvSpPr>
        <p:spPr>
          <a:xfrm>
            <a:off x="0" y="1122363"/>
            <a:ext cx="9144000" cy="2387600"/>
          </a:xfrm>
        </p:spPr>
        <p:txBody>
          <a:bodyPr/>
          <a:lstStyle/>
          <a:p>
            <a:r>
              <a:rPr lang="it-IT" sz="4000" b="1" dirty="0">
                <a:solidFill>
                  <a:schemeClr val="tx1"/>
                </a:solidFill>
                <a:latin typeface="Gurmukhi MN" panose="02020600050405020304" pitchFamily="18" charset="0"/>
                <a:cs typeface="Gurmukhi MN" panose="02020600050405020304" pitchFamily="18" charset="0"/>
              </a:rPr>
              <a:t>SISTEMA  URINARIO</a:t>
            </a:r>
            <a:br>
              <a:rPr lang="it-IT" sz="4000" b="1" dirty="0">
                <a:solidFill>
                  <a:schemeClr val="tx1"/>
                </a:solidFill>
                <a:latin typeface="Gurmukhi MN" panose="02020600050405020304" pitchFamily="18" charset="0"/>
                <a:cs typeface="Gurmukhi MN" panose="02020600050405020304" pitchFamily="18" charset="0"/>
              </a:rPr>
            </a:br>
            <a:r>
              <a:rPr lang="it-IT" sz="4000" b="1" dirty="0">
                <a:solidFill>
                  <a:schemeClr val="tx1"/>
                </a:solidFill>
                <a:latin typeface="Gurmukhi MN" panose="02020600050405020304" pitchFamily="18" charset="0"/>
                <a:cs typeface="Gurmukhi MN" panose="02020600050405020304" pitchFamily="18" charset="0"/>
              </a:rPr>
              <a:t>Sistema Uropoietico </a:t>
            </a:r>
            <a:br>
              <a:rPr lang="it-IT" sz="4000" b="1" dirty="0">
                <a:solidFill>
                  <a:schemeClr val="tx1"/>
                </a:solidFill>
                <a:latin typeface="Gurmukhi MN" panose="02020600050405020304" pitchFamily="18" charset="0"/>
                <a:cs typeface="Gurmukhi MN" panose="02020600050405020304" pitchFamily="18" charset="0"/>
              </a:rPr>
            </a:br>
            <a:r>
              <a:rPr lang="it-IT" sz="4000" b="1" dirty="0">
                <a:solidFill>
                  <a:schemeClr val="tx1"/>
                </a:solidFill>
                <a:latin typeface="Gurmukhi MN" panose="02020600050405020304" pitchFamily="18" charset="0"/>
                <a:cs typeface="Gurmukhi MN" panose="02020600050405020304" pitchFamily="18" charset="0"/>
              </a:rPr>
              <a:t>Sistema Urinifero (Vie Urinarie)</a:t>
            </a:r>
          </a:p>
        </p:txBody>
      </p:sp>
      <p:pic>
        <p:nvPicPr>
          <p:cNvPr id="4" name="Segnaposto contenuto 3" descr="2601.gif">
            <a:extLst>
              <a:ext uri="{FF2B5EF4-FFF2-40B4-BE49-F238E27FC236}">
                <a16:creationId xmlns:a16="http://schemas.microsoft.com/office/drawing/2014/main" id="{9266F6BD-4A91-4A50-8C18-F148631F1E74}"/>
              </a:ext>
            </a:extLst>
          </p:cNvPr>
          <p:cNvPicPr>
            <a:picLocks noGrp="1" noChangeAspect="1"/>
          </p:cNvPicPr>
          <p:nvPr>
            <p:ph/>
          </p:nvPr>
        </p:nvPicPr>
        <p:blipFill rotWithShape="1">
          <a:blip r:embed="rId2">
            <a:extLst>
              <a:ext uri="{28A0092B-C50C-407E-A947-70E740481C1C}">
                <a14:useLocalDpi xmlns:a14="http://schemas.microsoft.com/office/drawing/2010/main" val="0"/>
              </a:ext>
            </a:extLst>
          </a:blip>
          <a:srcRect l="5317" t="8953" r="50130" b="53670"/>
          <a:stretch/>
        </p:blipFill>
        <p:spPr>
          <a:xfrm>
            <a:off x="2979317" y="3602038"/>
            <a:ext cx="2914861" cy="3067322"/>
          </a:xfrm>
        </p:spPr>
      </p:pic>
    </p:spTree>
    <p:extLst>
      <p:ext uri="{BB962C8B-B14F-4D97-AF65-F5344CB8AC3E}">
        <p14:creationId xmlns:p14="http://schemas.microsoft.com/office/powerpoint/2010/main" val="2006506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47BE4A-5AFF-EE41-B867-7B16D6824828}"/>
              </a:ext>
            </a:extLst>
          </p:cNvPr>
          <p:cNvSpPr>
            <a:spLocks noGrp="1"/>
          </p:cNvSpPr>
          <p:nvPr>
            <p:ph type="title"/>
          </p:nvPr>
        </p:nvSpPr>
        <p:spPr>
          <a:xfrm>
            <a:off x="685800" y="33403"/>
            <a:ext cx="7767638" cy="803309"/>
          </a:xfrm>
        </p:spPr>
        <p:txBody>
          <a:bodyPr/>
          <a:lstStyle/>
          <a:p>
            <a:r>
              <a:rPr lang="it-IT" sz="3200" b="1" dirty="0">
                <a:solidFill>
                  <a:schemeClr val="tx1"/>
                </a:solidFill>
                <a:latin typeface="Gurmukhi MN" panose="02020600050405020304" pitchFamily="18" charset="0"/>
                <a:cs typeface="Gurmukhi MN" panose="02020600050405020304" pitchFamily="18" charset="0"/>
              </a:rPr>
              <a:t>RENE: PRINCIPALI RAPPORTI</a:t>
            </a:r>
          </a:p>
        </p:txBody>
      </p:sp>
      <p:sp>
        <p:nvSpPr>
          <p:cNvPr id="3" name="Segnaposto contenuto 2">
            <a:extLst>
              <a:ext uri="{FF2B5EF4-FFF2-40B4-BE49-F238E27FC236}">
                <a16:creationId xmlns:a16="http://schemas.microsoft.com/office/drawing/2014/main" id="{788781B2-A4E1-BF42-95F1-71FD9424A32D}"/>
              </a:ext>
            </a:extLst>
          </p:cNvPr>
          <p:cNvSpPr>
            <a:spLocks noGrp="1"/>
          </p:cNvSpPr>
          <p:nvPr>
            <p:ph idx="1"/>
          </p:nvPr>
        </p:nvSpPr>
        <p:spPr>
          <a:xfrm>
            <a:off x="395535" y="805913"/>
            <a:ext cx="8352929" cy="5589240"/>
          </a:xfrm>
        </p:spPr>
        <p:txBody>
          <a:bodyPr/>
          <a:lstStyle/>
          <a:p>
            <a:r>
              <a:rPr lang="it-IT" sz="2600" dirty="0">
                <a:solidFill>
                  <a:schemeClr val="tx1"/>
                </a:solidFill>
                <a:latin typeface="Copperplate" panose="02000504000000020004" pitchFamily="2" charset="77"/>
              </a:rPr>
              <a:t>POLO SUPERIORE: GHIANDOLA SURRENALE</a:t>
            </a:r>
          </a:p>
          <a:p>
            <a:r>
              <a:rPr lang="it-IT" sz="2600" dirty="0">
                <a:solidFill>
                  <a:schemeClr val="tx1"/>
                </a:solidFill>
                <a:latin typeface="Copperplate" panose="02000504000000020004" pitchFamily="2" charset="77"/>
              </a:rPr>
              <a:t>POLO INFERIORE: URETERE</a:t>
            </a:r>
          </a:p>
          <a:p>
            <a:r>
              <a:rPr lang="it-IT" sz="2600" dirty="0">
                <a:solidFill>
                  <a:schemeClr val="tx1"/>
                </a:solidFill>
                <a:latin typeface="Copperplate" panose="02000504000000020004" pitchFamily="2" charset="77"/>
              </a:rPr>
              <a:t>MARGINE LATERALE: FASCIA TRASVERSALE</a:t>
            </a:r>
          </a:p>
          <a:p>
            <a:r>
              <a:rPr lang="it-IT" sz="2600" dirty="0">
                <a:solidFill>
                  <a:schemeClr val="tx1"/>
                </a:solidFill>
                <a:latin typeface="Copperplate" panose="02000504000000020004" pitchFamily="2" charset="77"/>
              </a:rPr>
              <a:t>MARGINE MEDIALE: PRESENTA L’ILO, FORMAZIONE TIPICA DI UN ORGANO PIENO DOVE SONO LOCALIZZATI VASI SANGUIFERI E LINFATICI E FORMAZIONI NERVOSE.</a:t>
            </a:r>
          </a:p>
          <a:p>
            <a:r>
              <a:rPr lang="it-IT" sz="2600" dirty="0">
                <a:solidFill>
                  <a:schemeClr val="tx1"/>
                </a:solidFill>
                <a:latin typeface="Copperplate" panose="02000504000000020004" pitchFamily="2" charset="77"/>
              </a:rPr>
              <a:t>FACCIA POSTERIORE: PARETE ADDOMINALE POSTERIORE CON MUSCOLI DIAFRAMMA, QUADRATO DEI LOMBI, TRASVERSO DELL’ADDOME, GRANDE PSOAS, XI e XII COSTA</a:t>
            </a:r>
          </a:p>
          <a:p>
            <a:endParaRPr lang="it-IT" sz="2800" dirty="0">
              <a:solidFill>
                <a:schemeClr val="tx1"/>
              </a:solidFill>
              <a:latin typeface="Copperplate" panose="02000504000000020004" pitchFamily="2" charset="77"/>
            </a:endParaRPr>
          </a:p>
          <a:p>
            <a:endParaRPr lang="it-IT" sz="2800" dirty="0">
              <a:solidFill>
                <a:schemeClr val="tx1"/>
              </a:solidFill>
              <a:latin typeface="Copperplate" panose="02000504000000020004" pitchFamily="2" charset="77"/>
            </a:endParaRPr>
          </a:p>
        </p:txBody>
      </p:sp>
    </p:spTree>
    <p:extLst>
      <p:ext uri="{BB962C8B-B14F-4D97-AF65-F5344CB8AC3E}">
        <p14:creationId xmlns:p14="http://schemas.microsoft.com/office/powerpoint/2010/main" val="3838685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47BE4A-5AFF-EE41-B867-7B16D6824828}"/>
              </a:ext>
            </a:extLst>
          </p:cNvPr>
          <p:cNvSpPr>
            <a:spLocks noGrp="1"/>
          </p:cNvSpPr>
          <p:nvPr>
            <p:ph type="title"/>
          </p:nvPr>
        </p:nvSpPr>
        <p:spPr>
          <a:xfrm>
            <a:off x="685800" y="33403"/>
            <a:ext cx="7767638" cy="803309"/>
          </a:xfrm>
        </p:spPr>
        <p:txBody>
          <a:bodyPr/>
          <a:lstStyle/>
          <a:p>
            <a:r>
              <a:rPr lang="it-IT" sz="3200" b="1" dirty="0">
                <a:solidFill>
                  <a:schemeClr val="tx1"/>
                </a:solidFill>
                <a:latin typeface="Gurmukhi MN" panose="02020600050405020304" pitchFamily="18" charset="0"/>
                <a:cs typeface="Gurmukhi MN" panose="02020600050405020304" pitchFamily="18" charset="0"/>
              </a:rPr>
              <a:t>RENE: PRINCIPALI RAPPORTI</a:t>
            </a:r>
          </a:p>
        </p:txBody>
      </p:sp>
      <p:sp>
        <p:nvSpPr>
          <p:cNvPr id="3" name="Segnaposto contenuto 2">
            <a:extLst>
              <a:ext uri="{FF2B5EF4-FFF2-40B4-BE49-F238E27FC236}">
                <a16:creationId xmlns:a16="http://schemas.microsoft.com/office/drawing/2014/main" id="{788781B2-A4E1-BF42-95F1-71FD9424A32D}"/>
              </a:ext>
            </a:extLst>
          </p:cNvPr>
          <p:cNvSpPr>
            <a:spLocks noGrp="1"/>
          </p:cNvSpPr>
          <p:nvPr>
            <p:ph idx="1"/>
          </p:nvPr>
        </p:nvSpPr>
        <p:spPr>
          <a:xfrm>
            <a:off x="395535" y="805913"/>
            <a:ext cx="8352929" cy="5589240"/>
          </a:xfrm>
        </p:spPr>
        <p:txBody>
          <a:bodyPr/>
          <a:lstStyle/>
          <a:p>
            <a:r>
              <a:rPr lang="it-IT" dirty="0">
                <a:solidFill>
                  <a:schemeClr val="tx1"/>
                </a:solidFill>
                <a:latin typeface="Copperplate" panose="02000504000000020004" pitchFamily="2" charset="77"/>
              </a:rPr>
              <a:t>FACCIA ANTERIORE DIFFERISCE SUI 2 LATI</a:t>
            </a:r>
          </a:p>
          <a:p>
            <a:r>
              <a:rPr lang="it-IT" dirty="0">
                <a:solidFill>
                  <a:schemeClr val="tx1"/>
                </a:solidFill>
                <a:latin typeface="Copperplate" panose="02000504000000020004" pitchFamily="2" charset="77"/>
              </a:rPr>
              <a:t>RENE DESTRO: si rapporta con FEGATO, DUODENO, COLON e INTESTINO TENUE MESENTERIALE.</a:t>
            </a:r>
          </a:p>
          <a:p>
            <a:endParaRPr lang="it-IT" dirty="0">
              <a:solidFill>
                <a:schemeClr val="tx1"/>
              </a:solidFill>
              <a:latin typeface="Copperplate" panose="02000504000000020004" pitchFamily="2" charset="77"/>
            </a:endParaRPr>
          </a:p>
          <a:p>
            <a:r>
              <a:rPr lang="it-IT" dirty="0">
                <a:solidFill>
                  <a:schemeClr val="tx1"/>
                </a:solidFill>
                <a:latin typeface="Copperplate" panose="02000504000000020004" pitchFamily="2" charset="77"/>
              </a:rPr>
              <a:t>RENE SINISTRO: si rapporta con STOMACO, MILZA, PANCREAS, COLON e INTESTINO TENUE MESENTERIALE.</a:t>
            </a:r>
          </a:p>
          <a:p>
            <a:endParaRPr lang="it-IT" sz="2800" dirty="0">
              <a:solidFill>
                <a:schemeClr val="tx1"/>
              </a:solidFill>
              <a:latin typeface="Copperplate" panose="02000504000000020004" pitchFamily="2" charset="77"/>
            </a:endParaRPr>
          </a:p>
        </p:txBody>
      </p:sp>
    </p:spTree>
    <p:extLst>
      <p:ext uri="{BB962C8B-B14F-4D97-AF65-F5344CB8AC3E}">
        <p14:creationId xmlns:p14="http://schemas.microsoft.com/office/powerpoint/2010/main" val="4117041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a:extLst>
              <a:ext uri="{FF2B5EF4-FFF2-40B4-BE49-F238E27FC236}">
                <a16:creationId xmlns:a16="http://schemas.microsoft.com/office/drawing/2014/main" id="{F5FBF42A-A0CB-4138-9D5C-139073C52F36}"/>
              </a:ext>
            </a:extLst>
          </p:cNvPr>
          <p:cNvSpPr>
            <a:spLocks noGrp="1" noChangeArrowheads="1"/>
          </p:cNvSpPr>
          <p:nvPr>
            <p:ph type="title"/>
          </p:nvPr>
        </p:nvSpPr>
        <p:spPr>
          <a:xfrm>
            <a:off x="1259632" y="404664"/>
            <a:ext cx="3995738" cy="176842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RENE</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RAPPORTI PARETE ADDOMINALE POSTERIORE</a:t>
            </a:r>
          </a:p>
        </p:txBody>
      </p:sp>
      <p:pic>
        <p:nvPicPr>
          <p:cNvPr id="26626" name="Picture 2">
            <a:extLst>
              <a:ext uri="{FF2B5EF4-FFF2-40B4-BE49-F238E27FC236}">
                <a16:creationId xmlns:a16="http://schemas.microsoft.com/office/drawing/2014/main" id="{C24F8741-4574-4E50-AD3D-926DD740FA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9" t="5250" r="-669" b="34901"/>
          <a:stretch/>
        </p:blipFill>
        <p:spPr bwMode="auto">
          <a:xfrm>
            <a:off x="5868144" y="121509"/>
            <a:ext cx="3251068" cy="25935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DDE23A66-35A6-7649-B589-8870A1781B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9" t="66149" r="-669" b="2606"/>
          <a:stretch/>
        </p:blipFill>
        <p:spPr bwMode="auto">
          <a:xfrm>
            <a:off x="77518" y="2715025"/>
            <a:ext cx="9127446" cy="4142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D986585B-9A77-4E43-819A-8765D3983E86}"/>
              </a:ext>
            </a:extLst>
          </p:cNvPr>
          <p:cNvSpPr txBox="1"/>
          <p:nvPr/>
        </p:nvSpPr>
        <p:spPr>
          <a:xfrm>
            <a:off x="8460432" y="6565989"/>
            <a:ext cx="585417" cy="307777"/>
          </a:xfrm>
          <a:prstGeom prst="rect">
            <a:avLst/>
          </a:prstGeom>
          <a:noFill/>
        </p:spPr>
        <p:txBody>
          <a:bodyPr wrap="none" rtlCol="0">
            <a:spAutoFit/>
          </a:bodyPr>
          <a:lstStyle/>
          <a:p>
            <a:r>
              <a:rPr lang="it-IT" sz="1400" dirty="0">
                <a:solidFill>
                  <a:schemeClr val="tx1"/>
                </a:solidFill>
              </a:rPr>
              <a:t>psoas</a:t>
            </a:r>
          </a:p>
        </p:txBody>
      </p:sp>
      <p:sp>
        <p:nvSpPr>
          <p:cNvPr id="6" name="CasellaDiTesto 5">
            <a:extLst>
              <a:ext uri="{FF2B5EF4-FFF2-40B4-BE49-F238E27FC236}">
                <a16:creationId xmlns:a16="http://schemas.microsoft.com/office/drawing/2014/main" id="{276FB1AE-8AD3-1E45-8FE2-22A7F07279BA}"/>
              </a:ext>
            </a:extLst>
          </p:cNvPr>
          <p:cNvSpPr txBox="1"/>
          <p:nvPr/>
        </p:nvSpPr>
        <p:spPr>
          <a:xfrm>
            <a:off x="1259632" y="6565989"/>
            <a:ext cx="585417" cy="307777"/>
          </a:xfrm>
          <a:prstGeom prst="rect">
            <a:avLst/>
          </a:prstGeom>
          <a:noFill/>
        </p:spPr>
        <p:txBody>
          <a:bodyPr wrap="none" rtlCol="0">
            <a:spAutoFit/>
          </a:bodyPr>
          <a:lstStyle/>
          <a:p>
            <a:r>
              <a:rPr lang="it-IT" sz="1400" dirty="0">
                <a:solidFill>
                  <a:schemeClr val="tx1"/>
                </a:solidFill>
              </a:rPr>
              <a:t>psoas</a:t>
            </a:r>
          </a:p>
        </p:txBody>
      </p:sp>
    </p:spTree>
    <p:extLst>
      <p:ext uri="{BB962C8B-B14F-4D97-AF65-F5344CB8AC3E}">
        <p14:creationId xmlns:p14="http://schemas.microsoft.com/office/powerpoint/2010/main" val="32970463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a:extLst>
              <a:ext uri="{FF2B5EF4-FFF2-40B4-BE49-F238E27FC236}">
                <a16:creationId xmlns:a16="http://schemas.microsoft.com/office/drawing/2014/main" id="{780414C6-720E-473E-9C4E-D02A4A5EAD13}"/>
              </a:ext>
            </a:extLst>
          </p:cNvPr>
          <p:cNvSpPr>
            <a:spLocks noGrp="1" noChangeArrowheads="1"/>
          </p:cNvSpPr>
          <p:nvPr>
            <p:ph type="title"/>
          </p:nvPr>
        </p:nvSpPr>
        <p:spPr>
          <a:xfrm>
            <a:off x="684213" y="0"/>
            <a:ext cx="7772400" cy="73183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RENE: RAPPORTI ANTERIORI</a:t>
            </a:r>
          </a:p>
        </p:txBody>
      </p:sp>
      <p:pic>
        <p:nvPicPr>
          <p:cNvPr id="29699" name="Picture 3">
            <a:extLst>
              <a:ext uri="{FF2B5EF4-FFF2-40B4-BE49-F238E27FC236}">
                <a16:creationId xmlns:a16="http://schemas.microsoft.com/office/drawing/2014/main" id="{3332D024-A220-4084-B76C-17F56E462BD8}"/>
              </a:ext>
            </a:extLst>
          </p:cNvPr>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l="3287" r="2458" b="14400"/>
          <a:stretch>
            <a:fillRect/>
          </a:stretch>
        </p:blipFill>
        <p:spPr bwMode="auto">
          <a:xfrm>
            <a:off x="117924" y="731839"/>
            <a:ext cx="9026076" cy="6126162"/>
          </a:xfrm>
          <a:prstGeom prst="rect">
            <a:avLst/>
          </a:prstGeom>
          <a:noFill/>
          <a:ln>
            <a:noFill/>
          </a:ln>
          <a:effectLst/>
          <a:extLst>
            <a:ext uri="{909E8E84-426E-40DD-AFC4-6F175D3DCCD1}">
              <a14:hiddenFill xmlns:a14="http://schemas.microsoft.com/office/drawing/2010/main">
                <a:blipFill dpi="0" rotWithShape="0">
                  <a:blip>
                    <a:lum bright="-6000" contrast="6000"/>
                  </a:blip>
                  <a:srcRect l="3287" r="2458" b="1440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85802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675FDC13-41AE-054D-A669-01432CEC1D19}"/>
              </a:ext>
            </a:extLst>
          </p:cNvPr>
          <p:cNvSpPr>
            <a:spLocks noGrp="1" noChangeArrowheads="1"/>
          </p:cNvSpPr>
          <p:nvPr>
            <p:ph type="title"/>
          </p:nvPr>
        </p:nvSpPr>
        <p:spPr>
          <a:xfrm>
            <a:off x="0" y="0"/>
            <a:ext cx="8839200" cy="6206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SEZIONE  FRONTALE</a:t>
            </a:r>
          </a:p>
        </p:txBody>
      </p:sp>
      <p:pic>
        <p:nvPicPr>
          <p:cNvPr id="32770" name="Picture 2">
            <a:extLst>
              <a:ext uri="{FF2B5EF4-FFF2-40B4-BE49-F238E27FC236}">
                <a16:creationId xmlns:a16="http://schemas.microsoft.com/office/drawing/2014/main" id="{5CB5DFCA-9303-734E-B4FB-E1F1EDEE3709}"/>
              </a:ext>
            </a:extLst>
          </p:cNvPr>
          <p:cNvPicPr>
            <a:picLocks noChangeAspect="1" noChangeArrowheads="1"/>
          </p:cNvPicPr>
          <p:nvPr/>
        </p:nvPicPr>
        <p:blipFill rotWithShape="1">
          <a:blip r:embed="rId3">
            <a:lum bright="6000"/>
            <a:extLst>
              <a:ext uri="{28A0092B-C50C-407E-A947-70E740481C1C}">
                <a14:useLocalDpi xmlns:a14="http://schemas.microsoft.com/office/drawing/2010/main" val="0"/>
              </a:ext>
            </a:extLst>
          </a:blip>
          <a:srcRect b="3080"/>
          <a:stretch/>
        </p:blipFill>
        <p:spPr bwMode="auto">
          <a:xfrm>
            <a:off x="2195736" y="620688"/>
            <a:ext cx="5674909" cy="6081597"/>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8E6FA1A8-E385-6444-8FB8-DD36FA7576AD}"/>
              </a:ext>
            </a:extLst>
          </p:cNvPr>
          <p:cNvSpPr txBox="1"/>
          <p:nvPr/>
        </p:nvSpPr>
        <p:spPr>
          <a:xfrm>
            <a:off x="378163" y="2780928"/>
            <a:ext cx="1398140" cy="1569660"/>
          </a:xfrm>
          <a:prstGeom prst="rect">
            <a:avLst/>
          </a:prstGeom>
          <a:noFill/>
          <a:ln w="63500">
            <a:solidFill>
              <a:srgbClr val="FF0000"/>
            </a:solidFill>
          </a:ln>
        </p:spPr>
        <p:txBody>
          <a:bodyPr wrap="none" rtlCol="0">
            <a:spAutoFit/>
          </a:bodyPr>
          <a:lstStyle/>
          <a:p>
            <a:pPr algn="ctr"/>
            <a:r>
              <a:rPr lang="it-IT" b="1" dirty="0">
                <a:solidFill>
                  <a:schemeClr val="tx1"/>
                </a:solidFill>
                <a:latin typeface="Gurmukhi MN" panose="02020600050405020304" pitchFamily="18" charset="0"/>
                <a:cs typeface="Gurmukhi MN" panose="02020600050405020304" pitchFamily="18" charset="0"/>
              </a:rPr>
              <a:t>ILO</a:t>
            </a:r>
          </a:p>
          <a:p>
            <a:pPr algn="ctr"/>
            <a:r>
              <a:rPr lang="it-IT" b="1" dirty="0">
                <a:solidFill>
                  <a:schemeClr val="tx1"/>
                </a:solidFill>
                <a:latin typeface="Gurmukhi MN" panose="02020600050405020304" pitchFamily="18" charset="0"/>
                <a:cs typeface="Gurmukhi MN" panose="02020600050405020304" pitchFamily="18" charset="0"/>
              </a:rPr>
              <a:t>e</a:t>
            </a:r>
          </a:p>
          <a:p>
            <a:pPr algn="ctr"/>
            <a:r>
              <a:rPr lang="it-IT" b="1" dirty="0">
                <a:solidFill>
                  <a:schemeClr val="tx1"/>
                </a:solidFill>
                <a:latin typeface="Gurmukhi MN" panose="02020600050405020304" pitchFamily="18" charset="0"/>
                <a:cs typeface="Gurmukhi MN" panose="02020600050405020304" pitchFamily="18" charset="0"/>
              </a:rPr>
              <a:t>SENO</a:t>
            </a:r>
          </a:p>
          <a:p>
            <a:pPr algn="ctr"/>
            <a:r>
              <a:rPr lang="it-IT" b="1" dirty="0">
                <a:solidFill>
                  <a:schemeClr val="tx1"/>
                </a:solidFill>
                <a:latin typeface="Gurmukhi MN" panose="02020600050405020304" pitchFamily="18" charset="0"/>
                <a:cs typeface="Gurmukhi MN" panose="02020600050405020304" pitchFamily="18" charset="0"/>
              </a:rPr>
              <a:t>RENALE</a:t>
            </a:r>
          </a:p>
        </p:txBody>
      </p:sp>
      <p:sp>
        <p:nvSpPr>
          <p:cNvPr id="3" name="Freccia destra rientrata 2">
            <a:extLst>
              <a:ext uri="{FF2B5EF4-FFF2-40B4-BE49-F238E27FC236}">
                <a16:creationId xmlns:a16="http://schemas.microsoft.com/office/drawing/2014/main" id="{45803155-718E-B549-AE56-940CFAD79C1F}"/>
              </a:ext>
            </a:extLst>
          </p:cNvPr>
          <p:cNvSpPr/>
          <p:nvPr/>
        </p:nvSpPr>
        <p:spPr bwMode="auto">
          <a:xfrm>
            <a:off x="1979712" y="3140968"/>
            <a:ext cx="1440160" cy="208766"/>
          </a:xfrm>
          <a:prstGeom prst="notched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Tree>
    <p:extLst>
      <p:ext uri="{BB962C8B-B14F-4D97-AF65-F5344CB8AC3E}">
        <p14:creationId xmlns:p14="http://schemas.microsoft.com/office/powerpoint/2010/main" val="84011829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0" y="0"/>
            <a:ext cx="9144000" cy="81756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RENE: ASPETTI STRUTTURALI in </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SEZIONE FRONTALE </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7338"/>
            <a:ext cx="4306888" cy="4608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5" name="Picture 3"/>
          <p:cNvPicPr>
            <a:picLocks noChangeAspect="1" noChangeArrowheads="1"/>
          </p:cNvPicPr>
          <p:nvPr/>
        </p:nvPicPr>
        <p:blipFill>
          <a:blip r:embed="rId4">
            <a:lum bright="6000"/>
            <a:extLst>
              <a:ext uri="{28A0092B-C50C-407E-A947-70E740481C1C}">
                <a14:useLocalDpi xmlns:a14="http://schemas.microsoft.com/office/drawing/2010/main" val="0"/>
              </a:ext>
            </a:extLst>
          </a:blip>
          <a:srcRect b="9875"/>
          <a:stretch>
            <a:fillRect/>
          </a:stretch>
        </p:blipFill>
        <p:spPr bwMode="auto">
          <a:xfrm>
            <a:off x="4328222" y="1489948"/>
            <a:ext cx="4716462" cy="4700588"/>
          </a:xfrm>
          <a:prstGeom prst="rect">
            <a:avLst/>
          </a:prstGeom>
          <a:noFill/>
          <a:ln>
            <a:noFill/>
          </a:ln>
          <a:effectLst/>
          <a:extLst>
            <a:ext uri="{909E8E84-426E-40DD-AFC4-6F175D3DCCD1}">
              <a14:hiddenFill xmlns:a14="http://schemas.microsoft.com/office/drawing/2010/main">
                <a:blipFill dpi="0" rotWithShape="0">
                  <a:blip>
                    <a:lum bright="6000"/>
                  </a:blip>
                  <a:srcRect b="987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6" name="Text Box 4"/>
          <p:cNvSpPr txBox="1">
            <a:spLocks noChangeArrowheads="1"/>
          </p:cNvSpPr>
          <p:nvPr/>
        </p:nvSpPr>
        <p:spPr bwMode="auto">
          <a:xfrm>
            <a:off x="2032000" y="962025"/>
            <a:ext cx="4291473"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800" dirty="0">
                <a:solidFill>
                  <a:schemeClr val="tx1"/>
                </a:solidFill>
                <a:latin typeface="Arial Black" panose="020B0A04020102020204" pitchFamily="34" charset="0"/>
              </a:rPr>
              <a:t>Corticale</a:t>
            </a:r>
            <a:r>
              <a:rPr lang="it-IT" altLang="it-IT" sz="2800" dirty="0">
                <a:latin typeface="Arial Black" panose="020B0A04020102020204" pitchFamily="34" charset="0"/>
              </a:rPr>
              <a:t>    </a:t>
            </a:r>
            <a:r>
              <a:rPr lang="it-IT" altLang="it-IT" sz="2800" b="1" dirty="0">
                <a:solidFill>
                  <a:schemeClr val="tx1"/>
                </a:solidFill>
                <a:latin typeface="Arial Black" panose="020B0A04020102020204" pitchFamily="34" charset="0"/>
              </a:rPr>
              <a:t>Midollare</a:t>
            </a:r>
          </a:p>
        </p:txBody>
      </p:sp>
      <p:sp>
        <p:nvSpPr>
          <p:cNvPr id="8197" name="Rectangle 5"/>
          <p:cNvSpPr>
            <a:spLocks noChangeArrowheads="1"/>
          </p:cNvSpPr>
          <p:nvPr/>
        </p:nvSpPr>
        <p:spPr bwMode="auto">
          <a:xfrm>
            <a:off x="0" y="1628775"/>
            <a:ext cx="900113" cy="360363"/>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198" name="Rectangle 6"/>
          <p:cNvSpPr>
            <a:spLocks noChangeArrowheads="1"/>
          </p:cNvSpPr>
          <p:nvPr/>
        </p:nvSpPr>
        <p:spPr bwMode="auto">
          <a:xfrm>
            <a:off x="1908175" y="981075"/>
            <a:ext cx="2087761" cy="576263"/>
          </a:xfrm>
          <a:prstGeom prst="rect">
            <a:avLst/>
          </a:prstGeom>
          <a:noFill/>
          <a:ln w="76320" cap="sq">
            <a:solidFill>
              <a:srgbClr val="FF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199" name="Rectangle 7"/>
          <p:cNvSpPr>
            <a:spLocks noChangeArrowheads="1"/>
          </p:cNvSpPr>
          <p:nvPr/>
        </p:nvSpPr>
        <p:spPr bwMode="auto">
          <a:xfrm>
            <a:off x="4842669" y="1690431"/>
            <a:ext cx="900112" cy="215900"/>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200" name="Rectangle 8"/>
          <p:cNvSpPr>
            <a:spLocks noChangeArrowheads="1"/>
          </p:cNvSpPr>
          <p:nvPr/>
        </p:nvSpPr>
        <p:spPr bwMode="auto">
          <a:xfrm>
            <a:off x="4284663" y="981075"/>
            <a:ext cx="2016125" cy="576263"/>
          </a:xfrm>
          <a:prstGeom prst="rect">
            <a:avLst/>
          </a:prstGeom>
          <a:noFill/>
          <a:ln w="7632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201" name="Rectangle 9"/>
          <p:cNvSpPr>
            <a:spLocks noChangeArrowheads="1"/>
          </p:cNvSpPr>
          <p:nvPr/>
        </p:nvSpPr>
        <p:spPr bwMode="auto">
          <a:xfrm>
            <a:off x="4641151" y="1930747"/>
            <a:ext cx="900112" cy="224630"/>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202" name="Rectangle 10"/>
          <p:cNvSpPr>
            <a:spLocks noChangeArrowheads="1"/>
          </p:cNvSpPr>
          <p:nvPr/>
        </p:nvSpPr>
        <p:spPr bwMode="auto">
          <a:xfrm>
            <a:off x="179388" y="2133600"/>
            <a:ext cx="647700" cy="358775"/>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2" name="Rectangle 7">
            <a:extLst>
              <a:ext uri="{FF2B5EF4-FFF2-40B4-BE49-F238E27FC236}">
                <a16:creationId xmlns:a16="http://schemas.microsoft.com/office/drawing/2014/main" id="{3DBDB5BB-07C9-644D-BB0B-732489BCFBE9}"/>
              </a:ext>
            </a:extLst>
          </p:cNvPr>
          <p:cNvSpPr>
            <a:spLocks noChangeArrowheads="1"/>
          </p:cNvSpPr>
          <p:nvPr/>
        </p:nvSpPr>
        <p:spPr bwMode="auto">
          <a:xfrm>
            <a:off x="8172400" y="5301208"/>
            <a:ext cx="720080" cy="432049"/>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3" name="Rectangle 9">
            <a:extLst>
              <a:ext uri="{FF2B5EF4-FFF2-40B4-BE49-F238E27FC236}">
                <a16:creationId xmlns:a16="http://schemas.microsoft.com/office/drawing/2014/main" id="{926A1F9E-F586-B441-AF6E-C4EA7357ACC4}"/>
              </a:ext>
            </a:extLst>
          </p:cNvPr>
          <p:cNvSpPr>
            <a:spLocks noChangeArrowheads="1"/>
          </p:cNvSpPr>
          <p:nvPr/>
        </p:nvSpPr>
        <p:spPr bwMode="auto">
          <a:xfrm>
            <a:off x="7812360" y="1989138"/>
            <a:ext cx="720080" cy="431750"/>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14" name="Picture 2">
            <a:extLst>
              <a:ext uri="{FF2B5EF4-FFF2-40B4-BE49-F238E27FC236}">
                <a16:creationId xmlns:a16="http://schemas.microsoft.com/office/drawing/2014/main" id="{B4CD9D9E-0C9F-2945-8D45-83D7C9A7E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67045"/>
            <a:ext cx="4306888" cy="4608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Rectangle 9">
            <a:extLst>
              <a:ext uri="{FF2B5EF4-FFF2-40B4-BE49-F238E27FC236}">
                <a16:creationId xmlns:a16="http://schemas.microsoft.com/office/drawing/2014/main" id="{99318FCC-C24A-1443-9002-939373C570FA}"/>
              </a:ext>
            </a:extLst>
          </p:cNvPr>
          <p:cNvSpPr>
            <a:spLocks noChangeArrowheads="1"/>
          </p:cNvSpPr>
          <p:nvPr/>
        </p:nvSpPr>
        <p:spPr bwMode="auto">
          <a:xfrm>
            <a:off x="3419872" y="1930748"/>
            <a:ext cx="576064" cy="366366"/>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16" name="Picture 2">
            <a:extLst>
              <a:ext uri="{FF2B5EF4-FFF2-40B4-BE49-F238E27FC236}">
                <a16:creationId xmlns:a16="http://schemas.microsoft.com/office/drawing/2014/main" id="{583D0548-CF32-2546-8F9F-0A1B9C0134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2024"/>
            <a:ext cx="4306888" cy="4608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Rectangle 9">
            <a:extLst>
              <a:ext uri="{FF2B5EF4-FFF2-40B4-BE49-F238E27FC236}">
                <a16:creationId xmlns:a16="http://schemas.microsoft.com/office/drawing/2014/main" id="{5A339936-4593-7F4C-8178-AA9838C9BA09}"/>
              </a:ext>
            </a:extLst>
          </p:cNvPr>
          <p:cNvSpPr>
            <a:spLocks noChangeArrowheads="1"/>
          </p:cNvSpPr>
          <p:nvPr/>
        </p:nvSpPr>
        <p:spPr bwMode="auto">
          <a:xfrm>
            <a:off x="179388" y="2205013"/>
            <a:ext cx="647700" cy="287362"/>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 name="Rectangle 9">
            <a:extLst>
              <a:ext uri="{FF2B5EF4-FFF2-40B4-BE49-F238E27FC236}">
                <a16:creationId xmlns:a16="http://schemas.microsoft.com/office/drawing/2014/main" id="{78BC3C61-5B00-344D-B587-0C5E9E80DC6A}"/>
              </a:ext>
            </a:extLst>
          </p:cNvPr>
          <p:cNvSpPr>
            <a:spLocks noChangeArrowheads="1"/>
          </p:cNvSpPr>
          <p:nvPr/>
        </p:nvSpPr>
        <p:spPr bwMode="auto">
          <a:xfrm>
            <a:off x="3357961" y="1986015"/>
            <a:ext cx="647700" cy="287362"/>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1" name="Rectangle 7">
            <a:extLst>
              <a:ext uri="{FF2B5EF4-FFF2-40B4-BE49-F238E27FC236}">
                <a16:creationId xmlns:a16="http://schemas.microsoft.com/office/drawing/2014/main" id="{D4B2DA1B-ACF2-9F4D-AA18-ADC53F84EF2D}"/>
              </a:ext>
            </a:extLst>
          </p:cNvPr>
          <p:cNvSpPr>
            <a:spLocks noChangeArrowheads="1"/>
          </p:cNvSpPr>
          <p:nvPr/>
        </p:nvSpPr>
        <p:spPr bwMode="auto">
          <a:xfrm>
            <a:off x="3302870" y="5381180"/>
            <a:ext cx="720080" cy="432049"/>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3" name="Rectangle 7">
            <a:extLst>
              <a:ext uri="{FF2B5EF4-FFF2-40B4-BE49-F238E27FC236}">
                <a16:creationId xmlns:a16="http://schemas.microsoft.com/office/drawing/2014/main" id="{AD8FBDE9-074C-F142-82D7-A2EC8B103378}"/>
              </a:ext>
            </a:extLst>
          </p:cNvPr>
          <p:cNvSpPr>
            <a:spLocks noChangeArrowheads="1"/>
          </p:cNvSpPr>
          <p:nvPr/>
        </p:nvSpPr>
        <p:spPr bwMode="auto">
          <a:xfrm>
            <a:off x="179387" y="1665026"/>
            <a:ext cx="658661" cy="370863"/>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9280E9-2673-794E-8647-9D38DD41010B}"/>
              </a:ext>
            </a:extLst>
          </p:cNvPr>
          <p:cNvSpPr>
            <a:spLocks noGrp="1"/>
          </p:cNvSpPr>
          <p:nvPr>
            <p:ph type="title"/>
          </p:nvPr>
        </p:nvSpPr>
        <p:spPr>
          <a:xfrm>
            <a:off x="0" y="6913"/>
            <a:ext cx="9143999" cy="757791"/>
          </a:xfrm>
        </p:spPr>
        <p:txBody>
          <a:bodyPr/>
          <a:lstStyle/>
          <a:p>
            <a:r>
              <a:rPr lang="it-IT" sz="3200" b="1" dirty="0">
                <a:solidFill>
                  <a:schemeClr val="tx1"/>
                </a:solidFill>
                <a:latin typeface="Gurmukhi MN" panose="02020600050405020304" pitchFamily="18" charset="0"/>
                <a:cs typeface="Gurmukhi MN" panose="02020600050405020304" pitchFamily="18" charset="0"/>
              </a:rPr>
              <a:t>CORTICALE , MIDOLLARE e LOBI RENALI</a:t>
            </a:r>
          </a:p>
        </p:txBody>
      </p:sp>
      <p:sp>
        <p:nvSpPr>
          <p:cNvPr id="3" name="Segnaposto contenuto 2">
            <a:extLst>
              <a:ext uri="{FF2B5EF4-FFF2-40B4-BE49-F238E27FC236}">
                <a16:creationId xmlns:a16="http://schemas.microsoft.com/office/drawing/2014/main" id="{F15507F1-7870-A84E-9341-AC267D178AEB}"/>
              </a:ext>
            </a:extLst>
          </p:cNvPr>
          <p:cNvSpPr>
            <a:spLocks noGrp="1"/>
          </p:cNvSpPr>
          <p:nvPr>
            <p:ph idx="1"/>
          </p:nvPr>
        </p:nvSpPr>
        <p:spPr>
          <a:xfrm>
            <a:off x="323527" y="788991"/>
            <a:ext cx="8496944" cy="5877272"/>
          </a:xfrm>
        </p:spPr>
        <p:txBody>
          <a:bodyPr/>
          <a:lstStyle/>
          <a:p>
            <a:r>
              <a:rPr lang="it-IT" sz="2400" b="1" dirty="0">
                <a:solidFill>
                  <a:schemeClr val="tx1"/>
                </a:solidFill>
                <a:latin typeface="Comic Sans MS" panose="030F0902030302020204" pitchFamily="66" charset="0"/>
              </a:rPr>
              <a:t>Effettuata una Sezione FRONTALE del Rene, vi si possono osservare MACROSCOPICAMENTE:</a:t>
            </a:r>
          </a:p>
          <a:p>
            <a:pPr marL="457200" indent="-457200">
              <a:buFontTx/>
              <a:buChar char="-"/>
            </a:pPr>
            <a:r>
              <a:rPr lang="it-IT" sz="2400" b="1" dirty="0">
                <a:solidFill>
                  <a:schemeClr val="tx1"/>
                </a:solidFill>
                <a:latin typeface="Comic Sans MS" panose="030F0902030302020204" pitchFamily="66" charset="0"/>
              </a:rPr>
              <a:t>ZONA (o Sostanza) CORTICALE, di aspetto PIU’ CHIARO, disposta esternamente in prossimità della Capsula Esterna;</a:t>
            </a:r>
          </a:p>
          <a:p>
            <a:pPr marL="457200" indent="-457200">
              <a:buFontTx/>
              <a:buChar char="-"/>
            </a:pPr>
            <a:r>
              <a:rPr lang="it-IT" sz="2400" b="1" dirty="0">
                <a:solidFill>
                  <a:schemeClr val="tx1"/>
                </a:solidFill>
                <a:latin typeface="Comic Sans MS" panose="030F0902030302020204" pitchFamily="66" charset="0"/>
              </a:rPr>
              <a:t>ZONA (o Sostanza) MIDOLLARE, di aspetto PIU’ SCURO, disposta </a:t>
            </a:r>
            <a:r>
              <a:rPr lang="it-IT" sz="2400" b="1" dirty="0" err="1">
                <a:solidFill>
                  <a:schemeClr val="tx1"/>
                </a:solidFill>
                <a:latin typeface="Comic Sans MS" panose="030F0902030302020204" pitchFamily="66" charset="0"/>
              </a:rPr>
              <a:t>piu’</a:t>
            </a:r>
            <a:r>
              <a:rPr lang="it-IT" sz="2400" b="1" dirty="0">
                <a:solidFill>
                  <a:schemeClr val="tx1"/>
                </a:solidFill>
                <a:latin typeface="Comic Sans MS" panose="030F0902030302020204" pitchFamily="66" charset="0"/>
              </a:rPr>
              <a:t> internamente rispetto alla Capsula, formando le cosiddette PIRAMIDI RENALI.</a:t>
            </a:r>
          </a:p>
          <a:p>
            <a:pPr marL="0" indent="0"/>
            <a:r>
              <a:rPr lang="it-IT" sz="2400" b="1" dirty="0">
                <a:solidFill>
                  <a:schemeClr val="tx1"/>
                </a:solidFill>
                <a:latin typeface="Comic Sans MS" panose="030F0902030302020204" pitchFamily="66" charset="0"/>
              </a:rPr>
              <a:t>Tra una Piramide e l’ altra si dispone CORTICALE a formare le COLONNE RENALI.</a:t>
            </a:r>
            <a:r>
              <a:rPr lang="it-IT" altLang="it-IT" sz="2400" b="1" dirty="0">
                <a:solidFill>
                  <a:schemeClr val="tx1"/>
                </a:solidFill>
                <a:latin typeface="Chalkboard SE" panose="03050602040202020205" pitchFamily="66" charset="77"/>
              </a:rPr>
              <a:t> </a:t>
            </a:r>
          </a:p>
          <a:p>
            <a:pPr marL="0" indent="0"/>
            <a:r>
              <a:rPr lang="it-IT" altLang="it-IT" sz="2400" b="1" dirty="0">
                <a:solidFill>
                  <a:schemeClr val="tx1"/>
                </a:solidFill>
                <a:latin typeface="Chalkboard SE" panose="03050602040202020205" pitchFamily="66" charset="77"/>
              </a:rPr>
              <a:t>LOBO RENALE: è costituito da una PIRAMIDE della MIDOLLARE con la CORTICALE che la circonda sia alla base della piramide stessa, sia lateralmente dalla Corticale delle COLONNE RENALI.</a:t>
            </a:r>
          </a:p>
          <a:p>
            <a:pPr marL="0" indent="0"/>
            <a:endParaRPr lang="it-IT" sz="2400" b="1" dirty="0">
              <a:solidFill>
                <a:schemeClr val="tx1"/>
              </a:solidFill>
              <a:latin typeface="Comic Sans MS" panose="030F0902030302020204" pitchFamily="66" charset="0"/>
            </a:endParaRPr>
          </a:p>
          <a:p>
            <a:pPr marL="0" indent="0"/>
            <a:endParaRPr lang="it-IT" sz="2800" b="1" dirty="0">
              <a:solidFill>
                <a:schemeClr val="tx1"/>
              </a:solidFill>
              <a:latin typeface="Comic Sans MS" panose="030F0902030302020204" pitchFamily="66" charset="0"/>
            </a:endParaRPr>
          </a:p>
          <a:p>
            <a:pPr marL="457200" indent="-457200">
              <a:buFontTx/>
              <a:buChar char="-"/>
            </a:pPr>
            <a:endParaRPr lang="it-IT" sz="2800" b="1" dirty="0">
              <a:solidFill>
                <a:schemeClr val="tx1"/>
              </a:solidFill>
              <a:latin typeface="Comic Sans MS" panose="030F0902030302020204" pitchFamily="66" charset="0"/>
            </a:endParaRPr>
          </a:p>
          <a:p>
            <a:pPr marL="457200" indent="-457200">
              <a:buFontTx/>
              <a:buChar char="-"/>
            </a:pPr>
            <a:endParaRPr lang="it-IT" sz="2800" b="1" dirty="0">
              <a:solidFill>
                <a:schemeClr val="tx1"/>
              </a:solidFill>
              <a:latin typeface="Comic Sans MS" panose="030F0902030302020204" pitchFamily="66" charset="0"/>
            </a:endParaRPr>
          </a:p>
        </p:txBody>
      </p:sp>
    </p:spTree>
    <p:extLst>
      <p:ext uri="{BB962C8B-B14F-4D97-AF65-F5344CB8AC3E}">
        <p14:creationId xmlns:p14="http://schemas.microsoft.com/office/powerpoint/2010/main" val="4254525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0CD3DD-3CF9-8040-8317-9DBDA5922F05}"/>
              </a:ext>
            </a:extLst>
          </p:cNvPr>
          <p:cNvSpPr>
            <a:spLocks noGrp="1"/>
          </p:cNvSpPr>
          <p:nvPr>
            <p:ph type="title"/>
          </p:nvPr>
        </p:nvSpPr>
        <p:spPr>
          <a:xfrm>
            <a:off x="0" y="8351"/>
            <a:ext cx="9144000" cy="972377"/>
          </a:xfrm>
        </p:spPr>
        <p:txBody>
          <a:bodyPr/>
          <a:lstStyle/>
          <a:p>
            <a:r>
              <a:rPr lang="it-IT" sz="3200" b="1" dirty="0">
                <a:solidFill>
                  <a:schemeClr val="tx1"/>
                </a:solidFill>
                <a:latin typeface="Gurmukhi MN" panose="02020600050405020304" pitchFamily="18" charset="0"/>
                <a:cs typeface="Gurmukhi MN" panose="02020600050405020304" pitchFamily="18" charset="0"/>
              </a:rPr>
              <a:t>VASCOLARIZZAZIONE DEL RENE</a:t>
            </a:r>
          </a:p>
        </p:txBody>
      </p:sp>
      <p:sp>
        <p:nvSpPr>
          <p:cNvPr id="3" name="Segnaposto contenuto 2">
            <a:extLst>
              <a:ext uri="{FF2B5EF4-FFF2-40B4-BE49-F238E27FC236}">
                <a16:creationId xmlns:a16="http://schemas.microsoft.com/office/drawing/2014/main" id="{62C33F12-4475-4D44-9C6E-93C3452C9807}"/>
              </a:ext>
            </a:extLst>
          </p:cNvPr>
          <p:cNvSpPr>
            <a:spLocks noGrp="1"/>
          </p:cNvSpPr>
          <p:nvPr>
            <p:ph idx="1"/>
          </p:nvPr>
        </p:nvSpPr>
        <p:spPr>
          <a:xfrm>
            <a:off x="107504" y="980728"/>
            <a:ext cx="9036496" cy="5877272"/>
          </a:xfrm>
        </p:spPr>
        <p:txBody>
          <a:bodyPr/>
          <a:lstStyle/>
          <a:p>
            <a:r>
              <a:rPr lang="it-IT" sz="2800" dirty="0">
                <a:solidFill>
                  <a:schemeClr val="tx1"/>
                </a:solidFill>
                <a:latin typeface="Comic Sans MS" panose="030F0902030302020204" pitchFamily="66" charset="0"/>
              </a:rPr>
              <a:t>La VASCOLARIZZAZIONE SANGUIFERA è essenziale per la comprensione della struttura intima dell’ organo.</a:t>
            </a:r>
          </a:p>
          <a:p>
            <a:r>
              <a:rPr lang="it-IT" sz="2800" dirty="0">
                <a:solidFill>
                  <a:schemeClr val="tx1"/>
                </a:solidFill>
                <a:latin typeface="Comic Sans MS" panose="030F0902030302020204" pitchFamily="66" charset="0"/>
              </a:rPr>
              <a:t>L’ ARTERIA RENALE (ramo pari viscerale dell’ Aorta Addominale) raggiunge l’ ILO e penetra nel SENO RENALE dove si divide nelle ARTERIE SEGMENTALI.</a:t>
            </a:r>
          </a:p>
          <a:p>
            <a:r>
              <a:rPr lang="it-IT" sz="2800" dirty="0">
                <a:solidFill>
                  <a:schemeClr val="tx1"/>
                </a:solidFill>
                <a:latin typeface="Comic Sans MS" panose="030F0902030302020204" pitchFamily="66" charset="0"/>
              </a:rPr>
              <a:t>Sempre nel Seno Renale si localizzano le VENE corrispondenti e fuoriesce poi dall’ Ilo dando origine alla VENA RENALE</a:t>
            </a:r>
          </a:p>
          <a:p>
            <a:r>
              <a:rPr lang="it-IT" sz="2800" dirty="0">
                <a:solidFill>
                  <a:schemeClr val="tx1"/>
                </a:solidFill>
                <a:latin typeface="Comic Sans MS" panose="030F0902030302020204" pitchFamily="66" charset="0"/>
              </a:rPr>
              <a:t>Il DRENAGGIO LINFATICO è di competenza dei LINFONODI AORTICI</a:t>
            </a:r>
          </a:p>
        </p:txBody>
      </p:sp>
    </p:spTree>
    <p:extLst>
      <p:ext uri="{BB962C8B-B14F-4D97-AF65-F5344CB8AC3E}">
        <p14:creationId xmlns:p14="http://schemas.microsoft.com/office/powerpoint/2010/main" val="3874551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a:xfrm>
            <a:off x="0" y="0"/>
            <a:ext cx="9144000" cy="6206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NEFRONE</a:t>
            </a:r>
          </a:p>
        </p:txBody>
      </p:sp>
      <p:sp>
        <p:nvSpPr>
          <p:cNvPr id="12290" name="Rectangle 2"/>
          <p:cNvSpPr>
            <a:spLocks noGrp="1" noChangeArrowheads="1"/>
          </p:cNvSpPr>
          <p:nvPr>
            <p:ph type="body" idx="1"/>
          </p:nvPr>
        </p:nvSpPr>
        <p:spPr>
          <a:xfrm>
            <a:off x="0" y="476672"/>
            <a:ext cx="3619500" cy="5760739"/>
          </a:xfrm>
          <a:ln/>
        </p:spPr>
        <p:txBody>
          <a:bodyPr/>
          <a:lstStyle/>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Unità MORFOFUNZIONALE del RENE</a:t>
            </a:r>
          </a:p>
          <a:p>
            <a:pPr marL="347663">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b="1" dirty="0">
              <a:solidFill>
                <a:schemeClr val="tx1"/>
              </a:solidFill>
              <a:latin typeface="Comic Sans MS" panose="030F0902030302020204" pitchFamily="66" charset="0"/>
            </a:endParaRPr>
          </a:p>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Costituito da:</a:t>
            </a:r>
          </a:p>
          <a:p>
            <a:pPr marL="347663">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b="1" dirty="0">
              <a:solidFill>
                <a:schemeClr val="tx1"/>
              </a:solidFill>
              <a:latin typeface="Comic Sans MS" panose="030F0902030302020204" pitchFamily="66" charset="0"/>
            </a:endParaRPr>
          </a:p>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CORPUSCOLO RENALE con GLOMERULO ARTERIOSO racchiuso nella CAPSULA DI BOWMAN</a:t>
            </a:r>
          </a:p>
          <a:p>
            <a:pPr marL="347663">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b="1" dirty="0">
              <a:solidFill>
                <a:schemeClr val="tx1"/>
              </a:solidFill>
              <a:latin typeface="Comic Sans MS" panose="030F0902030302020204" pitchFamily="66" charset="0"/>
            </a:endParaRPr>
          </a:p>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TUBULO PROSSIMALE, con PORZIONE CONTORTA e PORZIONE RETTILINEA</a:t>
            </a:r>
          </a:p>
          <a:p>
            <a:pPr marL="347663">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b="1" dirty="0">
              <a:solidFill>
                <a:schemeClr val="tx1"/>
              </a:solidFill>
              <a:latin typeface="Comic Sans MS" panose="030F0902030302020204" pitchFamily="66" charset="0"/>
            </a:endParaRPr>
          </a:p>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ANSA DI HENLE con BRACCIO DISCENDENTE e ASCENDENTE</a:t>
            </a:r>
          </a:p>
          <a:p>
            <a:pPr marL="347663">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b="1" dirty="0">
              <a:solidFill>
                <a:schemeClr val="tx1"/>
              </a:solidFill>
              <a:latin typeface="Comic Sans MS" panose="030F0902030302020204" pitchFamily="66" charset="0"/>
            </a:endParaRPr>
          </a:p>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TUBULO DISTALE, con PORZIONE RETTILINEA e PORZIONE CONTORTA</a:t>
            </a:r>
          </a:p>
        </p:txBody>
      </p:sp>
      <p:pic>
        <p:nvPicPr>
          <p:cNvPr id="12291" name="Picture 3"/>
          <p:cNvPicPr>
            <a:picLocks noChangeAspect="1" noChangeArrowheads="1"/>
          </p:cNvPicPr>
          <p:nvPr/>
        </p:nvPicPr>
        <p:blipFill>
          <a:blip r:embed="rId3">
            <a:lum bright="-18000" contrast="24000"/>
            <a:extLst>
              <a:ext uri="{28A0092B-C50C-407E-A947-70E740481C1C}">
                <a14:useLocalDpi xmlns:a14="http://schemas.microsoft.com/office/drawing/2010/main" val="0"/>
              </a:ext>
            </a:extLst>
          </a:blip>
          <a:srcRect l="12253" b="6076"/>
          <a:stretch>
            <a:fillRect/>
          </a:stretch>
        </p:blipFill>
        <p:spPr bwMode="auto">
          <a:xfrm>
            <a:off x="3681413" y="765175"/>
            <a:ext cx="5462587" cy="6092825"/>
          </a:xfrm>
          <a:prstGeom prst="rect">
            <a:avLst/>
          </a:prstGeom>
          <a:noFill/>
          <a:ln>
            <a:noFill/>
          </a:ln>
          <a:effectLst/>
          <a:extLst>
            <a:ext uri="{909E8E84-426E-40DD-AFC4-6F175D3DCCD1}">
              <a14:hiddenFill xmlns:a14="http://schemas.microsoft.com/office/drawing/2010/main">
                <a:blipFill dpi="0" rotWithShape="0">
                  <a:blip>
                    <a:lum bright="-18000" contrast="24000"/>
                  </a:blip>
                  <a:srcRect l="12253" b="607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0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06475" y="0"/>
            <a:ext cx="7131050" cy="6858000"/>
          </a:xfrm>
          <a:prstGeom prst="rect">
            <a:avLst/>
          </a:prstGeom>
          <a:noFill/>
          <a:ln>
            <a:noFill/>
          </a:ln>
        </p:spPr>
      </p:pic>
    </p:spTree>
    <p:extLst>
      <p:ext uri="{BB962C8B-B14F-4D97-AF65-F5344CB8AC3E}">
        <p14:creationId xmlns:p14="http://schemas.microsoft.com/office/powerpoint/2010/main" val="1289075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SISTEMA URINARIO</a:t>
            </a:r>
          </a:p>
        </p:txBody>
      </p:sp>
      <p:sp>
        <p:nvSpPr>
          <p:cNvPr id="3074" name="Rectangle 2"/>
          <p:cNvSpPr>
            <a:spLocks noGrp="1" noChangeArrowheads="1"/>
          </p:cNvSpPr>
          <p:nvPr>
            <p:ph type="body" idx="1"/>
          </p:nvPr>
        </p:nvSpPr>
        <p:spPr>
          <a:xfrm>
            <a:off x="0" y="762000"/>
            <a:ext cx="9144000" cy="5638800"/>
          </a:xfrm>
          <a:ln/>
        </p:spPr>
        <p:txBody>
          <a:bodyPr/>
          <a:lstStyle/>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Si può considerare suddiviso in un</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400" b="1" dirty="0">
              <a:solidFill>
                <a:schemeClr val="tx1"/>
              </a:solidFill>
              <a:latin typeface="Chalkduster" panose="03050602040202020205" pitchFamily="66" charset="77"/>
            </a:endParaRPr>
          </a:p>
          <a:p>
            <a:pPr marL="457200" indent="-457200">
              <a:lnSpc>
                <a:spcPct val="90000"/>
              </a:lnSpc>
              <a:spcBef>
                <a:spcPts val="650"/>
              </a:spcBef>
              <a:buClr>
                <a:schemeClr val="tx1"/>
              </a:buClr>
              <a:buFontTx/>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SISTEMA UROPOIETICO, deputato a produrre l’ URINA DEFINITIVA, costituito dal RENE ed in particolare dalle sue Unità </a:t>
            </a:r>
            <a:r>
              <a:rPr lang="it-IT" altLang="it-IT" sz="2400" b="1" dirty="0" err="1">
                <a:solidFill>
                  <a:schemeClr val="tx1"/>
                </a:solidFill>
                <a:latin typeface="Chalkduster" panose="03050602040202020205" pitchFamily="66" charset="77"/>
              </a:rPr>
              <a:t>Morfofunzionali</a:t>
            </a:r>
            <a:r>
              <a:rPr lang="it-IT" altLang="it-IT" sz="2400" b="1" dirty="0">
                <a:solidFill>
                  <a:schemeClr val="tx1"/>
                </a:solidFill>
                <a:latin typeface="Chalkduster" panose="03050602040202020205" pitchFamily="66" charset="77"/>
              </a:rPr>
              <a:t> dette NEFRONI</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ed un</a:t>
            </a:r>
          </a:p>
          <a:p>
            <a:pPr marL="0" indent="0">
              <a:lnSpc>
                <a:spcPct val="90000"/>
              </a:lnSpc>
              <a:spcBef>
                <a:spcPts val="650"/>
              </a:spcBef>
              <a:buClr>
                <a:schemeClr val="tx1"/>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SISTEMA URINIFERO (Vie Urinarie) per veicolare   </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l’ Urina all’esterno:</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CALICI RENALI</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PELVI RENALE ed URETERE</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VESCICA URINARIA</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URETRA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47E451-F838-AD45-9350-40F3AAF46A26}"/>
              </a:ext>
            </a:extLst>
          </p:cNvPr>
          <p:cNvSpPr>
            <a:spLocks noGrp="1"/>
          </p:cNvSpPr>
          <p:nvPr>
            <p:ph type="title"/>
          </p:nvPr>
        </p:nvSpPr>
        <p:spPr>
          <a:xfrm>
            <a:off x="0" y="116632"/>
            <a:ext cx="9144000" cy="720080"/>
          </a:xfrm>
        </p:spPr>
        <p:txBody>
          <a:bodyPr/>
          <a:lstStyle/>
          <a:p>
            <a:r>
              <a:rPr lang="it-IT" sz="3200" b="1" dirty="0">
                <a:solidFill>
                  <a:schemeClr val="tx1"/>
                </a:solidFill>
                <a:latin typeface="Gurmukhi MN" panose="02020600050405020304" pitchFamily="18" charset="0"/>
                <a:cs typeface="Gurmukhi MN" panose="02020600050405020304" pitchFamily="18" charset="0"/>
              </a:rPr>
              <a:t>CENNI. FUNZIONALI  SUL NEFRONE</a:t>
            </a:r>
          </a:p>
        </p:txBody>
      </p:sp>
      <p:sp>
        <p:nvSpPr>
          <p:cNvPr id="3" name="Segnaposto contenuto 2">
            <a:extLst>
              <a:ext uri="{FF2B5EF4-FFF2-40B4-BE49-F238E27FC236}">
                <a16:creationId xmlns:a16="http://schemas.microsoft.com/office/drawing/2014/main" id="{08786CFF-EB66-944F-B9A2-62AB00B5DCCA}"/>
              </a:ext>
            </a:extLst>
          </p:cNvPr>
          <p:cNvSpPr>
            <a:spLocks noGrp="1"/>
          </p:cNvSpPr>
          <p:nvPr>
            <p:ph idx="1"/>
          </p:nvPr>
        </p:nvSpPr>
        <p:spPr>
          <a:xfrm>
            <a:off x="107504" y="843491"/>
            <a:ext cx="9036496" cy="5661248"/>
          </a:xfrm>
        </p:spPr>
        <p:txBody>
          <a:bodyPr/>
          <a:lstStyle/>
          <a:p>
            <a:r>
              <a:rPr lang="it-IT" sz="2800" b="1" dirty="0">
                <a:solidFill>
                  <a:schemeClr val="tx1"/>
                </a:solidFill>
                <a:latin typeface="Chalkboard SE" panose="03050602040202020205" pitchFamily="66" charset="77"/>
              </a:rPr>
              <a:t>Nel CORPUSCOLO RENALE avviene l’ ULTRAFITRAZIONE con la formazione della </a:t>
            </a:r>
            <a:r>
              <a:rPr lang="it-IT" sz="2800" b="1" dirty="0" err="1">
                <a:solidFill>
                  <a:schemeClr val="tx1"/>
                </a:solidFill>
                <a:latin typeface="Chalkboard SE" panose="03050602040202020205" pitchFamily="66" charset="77"/>
              </a:rPr>
              <a:t>Preurina</a:t>
            </a:r>
            <a:r>
              <a:rPr lang="it-IT" sz="2800" b="1" dirty="0">
                <a:solidFill>
                  <a:schemeClr val="tx1"/>
                </a:solidFill>
                <a:latin typeface="Chalkboard SE" panose="03050602040202020205" pitchFamily="66" charset="77"/>
              </a:rPr>
              <a:t> (circa 180 l/giorno …).</a:t>
            </a:r>
          </a:p>
          <a:p>
            <a:endParaRPr lang="it-IT" sz="2800" b="1" dirty="0">
              <a:solidFill>
                <a:schemeClr val="tx1"/>
              </a:solidFill>
              <a:latin typeface="Chalkboard SE" panose="03050602040202020205" pitchFamily="66" charset="77"/>
            </a:endParaRPr>
          </a:p>
          <a:p>
            <a:r>
              <a:rPr lang="it-IT" sz="2800" b="1" dirty="0">
                <a:solidFill>
                  <a:schemeClr val="tx1"/>
                </a:solidFill>
                <a:latin typeface="Chalkboard SE" panose="03050602040202020205" pitchFamily="66" charset="77"/>
              </a:rPr>
              <a:t>Nel sistema dei TUBULI (non solo del Nefrone, ma anche nei Dotti Collettori) avviene il RIASSORBIMENTO di almeno il 98% della </a:t>
            </a:r>
            <a:r>
              <a:rPr lang="it-IT" sz="2800" b="1" dirty="0" err="1">
                <a:solidFill>
                  <a:schemeClr val="tx1"/>
                </a:solidFill>
                <a:latin typeface="Chalkboard SE" panose="03050602040202020205" pitchFamily="66" charset="77"/>
              </a:rPr>
              <a:t>Preurina</a:t>
            </a:r>
            <a:r>
              <a:rPr lang="it-IT" sz="2800" b="1" dirty="0">
                <a:solidFill>
                  <a:schemeClr val="tx1"/>
                </a:solidFill>
                <a:latin typeface="Chalkboard SE" panose="03050602040202020205" pitchFamily="66" charset="77"/>
              </a:rPr>
              <a:t>, per dar luogo alla URINA DEFINITIVA (circa 1,8-2 l/giorno). Vi avvengono anche meccanismi di SECREZIONE di particolari sostanze (es., Antibiotici).</a:t>
            </a:r>
          </a:p>
          <a:p>
            <a:endParaRPr lang="it-IT" sz="2600" b="1" dirty="0">
              <a:solidFill>
                <a:schemeClr val="tx1"/>
              </a:solidFill>
              <a:latin typeface="Chalkboard SE" panose="03050602040202020205" pitchFamily="66" charset="77"/>
            </a:endParaRPr>
          </a:p>
        </p:txBody>
      </p:sp>
    </p:spTree>
    <p:extLst>
      <p:ext uri="{BB962C8B-B14F-4D97-AF65-F5344CB8AC3E}">
        <p14:creationId xmlns:p14="http://schemas.microsoft.com/office/powerpoint/2010/main" val="3430380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0" y="152400"/>
            <a:ext cx="9144000" cy="53975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CORPUSCOLO  RENALE</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2150"/>
            <a:ext cx="4787900" cy="3105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39" name="Text Box 3"/>
          <p:cNvSpPr txBox="1">
            <a:spLocks noChangeArrowheads="1"/>
          </p:cNvSpPr>
          <p:nvPr/>
        </p:nvSpPr>
        <p:spPr bwMode="auto">
          <a:xfrm>
            <a:off x="4859338" y="692150"/>
            <a:ext cx="4284662" cy="3787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000" b="1" dirty="0">
                <a:solidFill>
                  <a:schemeClr val="tx1"/>
                </a:solidFill>
                <a:latin typeface="Chalkboard SE" panose="03050602040202020205" pitchFamily="66" charset="77"/>
              </a:rPr>
              <a:t>È di forma SFERICA</a:t>
            </a:r>
          </a:p>
          <a:p>
            <a:pPr>
              <a:buClrTx/>
              <a:buFontTx/>
              <a:buNone/>
            </a:pPr>
            <a:r>
              <a:rPr lang="it-IT" altLang="it-IT" sz="2000" b="1" dirty="0">
                <a:solidFill>
                  <a:schemeClr val="tx1"/>
                </a:solidFill>
                <a:latin typeface="Chalkboard SE" panose="03050602040202020205" pitchFamily="66" charset="77"/>
              </a:rPr>
              <a:t>Presenta un POLO VASCOLARE (Arteriole AFFERENTE ed EFFERENTE) ed un POLO URINIFERO (Tubulo Prossimale del Nefrone)</a:t>
            </a:r>
          </a:p>
          <a:p>
            <a:pPr>
              <a:buClrTx/>
              <a:buFontTx/>
              <a:buNone/>
            </a:pPr>
            <a:r>
              <a:rPr lang="it-IT" altLang="it-IT" sz="2000" b="1" dirty="0">
                <a:solidFill>
                  <a:schemeClr val="tx1"/>
                </a:solidFill>
                <a:latin typeface="Chalkboard SE" panose="03050602040202020205" pitchFamily="66" charset="77"/>
              </a:rPr>
              <a:t>Al suo interno contiene il GOMERULO ARTERIOSO, che è un MICROCIRCOLO interposto tra due ARTERIOLE (AFFERENTE ed EFFERENTE), da cui il nome di RETE MIRABILE ARTERIOSA</a:t>
            </a:r>
          </a:p>
        </p:txBody>
      </p:sp>
      <p:sp>
        <p:nvSpPr>
          <p:cNvPr id="14340" name="Text Box 4"/>
          <p:cNvSpPr txBox="1">
            <a:spLocks noChangeArrowheads="1"/>
          </p:cNvSpPr>
          <p:nvPr/>
        </p:nvSpPr>
        <p:spPr bwMode="auto">
          <a:xfrm>
            <a:off x="-9311" y="4482815"/>
            <a:ext cx="9144000" cy="21258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200" b="1" dirty="0">
                <a:solidFill>
                  <a:schemeClr val="tx1"/>
                </a:solidFill>
                <a:latin typeface="Comic Sans MS" panose="030F0902030302020204" pitchFamily="66" charset="0"/>
              </a:rPr>
              <a:t>È rivestito dalla CAPSULA GLOMERULARE DI BOWMAN costituita da:</a:t>
            </a:r>
          </a:p>
          <a:p>
            <a:pPr marL="342900" indent="-342900">
              <a:buClr>
                <a:schemeClr val="tx1"/>
              </a:buClr>
              <a:buFont typeface="Wingdings" pitchFamily="2" charset="2"/>
              <a:buChar char="Ø"/>
            </a:pPr>
            <a:r>
              <a:rPr lang="it-IT" altLang="it-IT" sz="2200" b="1" dirty="0">
                <a:solidFill>
                  <a:schemeClr val="tx1"/>
                </a:solidFill>
                <a:latin typeface="Comic Sans MS" panose="030F0902030302020204" pitchFamily="66" charset="0"/>
              </a:rPr>
              <a:t>FOGLIETTO PARIETALE: Epitelio Pavimentoso Monostratificato</a:t>
            </a:r>
          </a:p>
          <a:p>
            <a:pPr marL="342900" indent="-342900">
              <a:buClr>
                <a:schemeClr val="tx1"/>
              </a:buClr>
              <a:buFont typeface="Wingdings" pitchFamily="2" charset="2"/>
              <a:buChar char="Ø"/>
            </a:pPr>
            <a:r>
              <a:rPr lang="it-IT" altLang="it-IT" sz="2200" b="1" dirty="0">
                <a:solidFill>
                  <a:schemeClr val="tx1"/>
                </a:solidFill>
                <a:latin typeface="Comic Sans MS" panose="030F0902030302020204" pitchFamily="66" charset="0"/>
              </a:rPr>
              <a:t>FOGLIETTO VISCERALE, in cui si descrivono i PODOCITI . Tra i due foglietti, c’è lo SPAZIO di BOWMAN dove si riversa la </a:t>
            </a:r>
            <a:r>
              <a:rPr lang="it-IT" altLang="it-IT" sz="2200" b="1" dirty="0" err="1">
                <a:solidFill>
                  <a:schemeClr val="tx1"/>
                </a:solidFill>
                <a:latin typeface="Comic Sans MS" panose="030F0902030302020204" pitchFamily="66" charset="0"/>
              </a:rPr>
              <a:t>Preurina</a:t>
            </a:r>
            <a:r>
              <a:rPr lang="it-IT" altLang="it-IT" sz="2200" b="1" dirty="0">
                <a:solidFill>
                  <a:schemeClr val="tx1"/>
                </a:solidFill>
                <a:latin typeface="Comic Sans MS" panose="030F0902030302020204" pitchFamily="66" charset="0"/>
              </a:rPr>
              <a:t> dall’ Ultrafiltrazione.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4572000" y="228600"/>
            <a:ext cx="45720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CORPUSCOLI  RENALI</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1213" y="2205038"/>
            <a:ext cx="4522787" cy="4652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t="2052" b="3444"/>
          <a:stretch>
            <a:fillRect/>
          </a:stretch>
        </p:blipFill>
        <p:spPr bwMode="auto">
          <a:xfrm>
            <a:off x="0" y="0"/>
            <a:ext cx="4549775" cy="4652963"/>
          </a:xfrm>
          <a:prstGeom prst="rect">
            <a:avLst/>
          </a:prstGeom>
          <a:noFill/>
          <a:ln>
            <a:noFill/>
          </a:ln>
          <a:effectLst/>
          <a:extLst>
            <a:ext uri="{909E8E84-426E-40DD-AFC4-6F175D3DCCD1}">
              <a14:hiddenFill xmlns:a14="http://schemas.microsoft.com/office/drawing/2010/main">
                <a:blipFill dpi="0" rotWithShape="0">
                  <a:blip/>
                  <a:srcRect t="2052" b="344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108520" y="188913"/>
            <a:ext cx="9252520" cy="685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TUBULI DEL NEFRONE e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TUBULI COLLETTORI</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2513"/>
            <a:ext cx="3444875" cy="4819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5" name="Text Box 3"/>
          <p:cNvSpPr txBox="1">
            <a:spLocks noChangeArrowheads="1"/>
          </p:cNvSpPr>
          <p:nvPr/>
        </p:nvSpPr>
        <p:spPr bwMode="auto">
          <a:xfrm>
            <a:off x="3419475" y="981075"/>
            <a:ext cx="5724525" cy="44033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000" b="1" dirty="0">
                <a:solidFill>
                  <a:schemeClr val="tx1"/>
                </a:solidFill>
                <a:latin typeface="Chalkboard SE" panose="03050602040202020205" pitchFamily="66" charset="77"/>
              </a:rPr>
              <a:t>TUBULO PROSSIMALE: Epitelio Prismatico (Cubico o Cilindrico Basso) Monostratificato con Microvilli (ORLETTO A SPAZZOLA)</a:t>
            </a:r>
          </a:p>
          <a:p>
            <a:pPr>
              <a:buClrTx/>
              <a:buFontTx/>
              <a:buNone/>
            </a:pPr>
            <a:endParaRPr lang="it-IT" altLang="it-IT" sz="2000" b="1" dirty="0">
              <a:solidFill>
                <a:schemeClr val="tx1"/>
              </a:solidFill>
              <a:latin typeface="Chalkboard SE" panose="03050602040202020205" pitchFamily="66" charset="77"/>
            </a:endParaRPr>
          </a:p>
          <a:p>
            <a:pPr>
              <a:buClrTx/>
              <a:buFontTx/>
              <a:buNone/>
            </a:pPr>
            <a:r>
              <a:rPr lang="it-IT" altLang="it-IT" sz="2000" b="1" dirty="0">
                <a:solidFill>
                  <a:schemeClr val="tx1"/>
                </a:solidFill>
                <a:latin typeface="Chalkboard SE" panose="03050602040202020205" pitchFamily="66" charset="77"/>
              </a:rPr>
              <a:t>TUBULO DISTALE: Epitelio Prismatico (Cubico o Cilindrico Basso) Monostratificato con POCHI Microvilli e Labirinto Basale. </a:t>
            </a:r>
          </a:p>
          <a:p>
            <a:pPr>
              <a:buClrTx/>
              <a:buFontTx/>
              <a:buNone/>
            </a:pPr>
            <a:endParaRPr lang="it-IT" altLang="it-IT" sz="2000" b="1" dirty="0">
              <a:solidFill>
                <a:schemeClr val="tx1"/>
              </a:solidFill>
              <a:latin typeface="Chalkboard SE" panose="03050602040202020205" pitchFamily="66" charset="77"/>
            </a:endParaRPr>
          </a:p>
          <a:p>
            <a:pPr>
              <a:buClrTx/>
              <a:buFontTx/>
              <a:buNone/>
            </a:pPr>
            <a:r>
              <a:rPr lang="it-IT" altLang="it-IT" sz="2000" b="1" dirty="0">
                <a:solidFill>
                  <a:schemeClr val="tx1"/>
                </a:solidFill>
                <a:latin typeface="Chalkboard SE" panose="03050602040202020205" pitchFamily="66" charset="77"/>
              </a:rPr>
              <a:t>ANSA DI HENLE:</a:t>
            </a:r>
          </a:p>
          <a:p>
            <a:pPr marL="342900" indent="-342900">
              <a:buClr>
                <a:schemeClr val="tx1"/>
              </a:buClr>
              <a:buFont typeface="Wingdings" pitchFamily="2" charset="2"/>
              <a:buChar char="q"/>
            </a:pPr>
            <a:r>
              <a:rPr lang="it-IT" altLang="it-IT" sz="2000" b="1" dirty="0">
                <a:solidFill>
                  <a:schemeClr val="tx1"/>
                </a:solidFill>
                <a:latin typeface="Chalkboard SE" panose="03050602040202020205" pitchFamily="66" charset="77"/>
              </a:rPr>
              <a:t>TRATTI SPESSI DISCENDENTE e ASCENDENTE come Tubulo Distale</a:t>
            </a:r>
          </a:p>
          <a:p>
            <a:pPr marL="342900" indent="-342900">
              <a:buClr>
                <a:schemeClr val="tx1"/>
              </a:buClr>
              <a:buFont typeface="Wingdings" pitchFamily="2" charset="2"/>
              <a:buChar char="q"/>
            </a:pPr>
            <a:r>
              <a:rPr lang="it-IT" altLang="it-IT" sz="2000" b="1" dirty="0">
                <a:solidFill>
                  <a:schemeClr val="tx1"/>
                </a:solidFill>
                <a:latin typeface="Chalkboard SE" panose="03050602040202020205" pitchFamily="66" charset="77"/>
              </a:rPr>
              <a:t>TRATTI SOTTILI DISCENDENTE ed ASCENDENTE: Epitelio Pavimentoso Monostratificato </a:t>
            </a:r>
          </a:p>
        </p:txBody>
      </p:sp>
      <p:sp>
        <p:nvSpPr>
          <p:cNvPr id="18436" name="Text Box 4"/>
          <p:cNvSpPr txBox="1">
            <a:spLocks noChangeArrowheads="1"/>
          </p:cNvSpPr>
          <p:nvPr/>
        </p:nvSpPr>
        <p:spPr bwMode="auto">
          <a:xfrm>
            <a:off x="250825" y="6237288"/>
            <a:ext cx="7281458" cy="4176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100" b="1" dirty="0">
                <a:solidFill>
                  <a:schemeClr val="tx1"/>
                </a:solidFill>
                <a:latin typeface="Comic Sans MS" panose="030F0902030302020204" pitchFamily="66" charset="0"/>
              </a:rPr>
              <a:t>TUBULI COLLETTORI: Epitelio Cubico Monostratificato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395288" y="0"/>
            <a:ext cx="85344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APPARATO  IUXTAGLOMERULARE</a:t>
            </a:r>
          </a:p>
        </p:txBody>
      </p:sp>
      <p:sp>
        <p:nvSpPr>
          <p:cNvPr id="19458" name="Rectangle 2"/>
          <p:cNvSpPr>
            <a:spLocks noGrp="1" noChangeArrowheads="1"/>
          </p:cNvSpPr>
          <p:nvPr>
            <p:ph type="body" idx="1"/>
          </p:nvPr>
        </p:nvSpPr>
        <p:spPr>
          <a:xfrm>
            <a:off x="92075" y="692696"/>
            <a:ext cx="5076825" cy="5724525"/>
          </a:xfrm>
          <a:ln/>
        </p:spPr>
        <p:txBody>
          <a:bodyPr/>
          <a:lstStyle/>
          <a:p>
            <a:pPr marL="0" indent="0">
              <a:spcBef>
                <a:spcPts val="475"/>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000" b="1" dirty="0">
                <a:solidFill>
                  <a:schemeClr val="tx1"/>
                </a:solidFill>
                <a:latin typeface="Chalkboard SE" panose="03050602040202020205" pitchFamily="66" charset="77"/>
              </a:rPr>
              <a:t>Dispositivo strutturale adibito a registrare la PRESSIONE SANGUIGNA di ULTRAFILTRAZIONE (Cellule </a:t>
            </a:r>
            <a:r>
              <a:rPr lang="it-IT" altLang="it-IT" sz="2000" b="1" dirty="0" err="1">
                <a:solidFill>
                  <a:schemeClr val="tx1"/>
                </a:solidFill>
                <a:latin typeface="Chalkboard SE" panose="03050602040202020205" pitchFamily="66" charset="77"/>
              </a:rPr>
              <a:t>Juxtaglomerulari</a:t>
            </a:r>
            <a:r>
              <a:rPr lang="it-IT" altLang="it-IT" sz="2000" b="1" dirty="0">
                <a:solidFill>
                  <a:schemeClr val="tx1"/>
                </a:solidFill>
                <a:latin typeface="Chalkboard SE" panose="03050602040202020205" pitchFamily="66" charset="77"/>
              </a:rPr>
              <a:t>) e la CONCENTRAZIONE di Na</a:t>
            </a:r>
            <a:r>
              <a:rPr lang="it-IT" altLang="it-IT" sz="2000" b="1" baseline="30000" dirty="0">
                <a:solidFill>
                  <a:schemeClr val="tx1"/>
                </a:solidFill>
                <a:latin typeface="Chalkboard SE" panose="03050602040202020205" pitchFamily="66" charset="77"/>
              </a:rPr>
              <a:t>+  </a:t>
            </a:r>
            <a:r>
              <a:rPr lang="it-IT" altLang="it-IT" sz="2000" b="1" dirty="0">
                <a:solidFill>
                  <a:schemeClr val="tx1"/>
                </a:solidFill>
                <a:latin typeface="Chalkboard SE" panose="03050602040202020205" pitchFamily="66" charset="77"/>
              </a:rPr>
              <a:t>nell’ URINA DEFINITIVA (Macula Densa)</a:t>
            </a:r>
          </a:p>
          <a:p>
            <a:pPr marL="0" indent="0">
              <a:spcBef>
                <a:spcPts val="475"/>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000" b="1" dirty="0">
                <a:solidFill>
                  <a:schemeClr val="tx1"/>
                </a:solidFill>
                <a:latin typeface="Chalkboard SE" panose="03050602040202020205" pitchFamily="66" charset="77"/>
              </a:rPr>
              <a:t>Consta di:</a:t>
            </a:r>
          </a:p>
          <a:p>
            <a:pPr marL="0" indent="0">
              <a:spcBef>
                <a:spcPts val="475"/>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000" b="1" dirty="0">
                <a:solidFill>
                  <a:schemeClr val="tx1"/>
                </a:solidFill>
                <a:latin typeface="Chalkboard SE" panose="03050602040202020205" pitchFamily="66" charset="77"/>
              </a:rPr>
              <a:t>MACULA DENSA nell’ ambito del TUBULO DISTALE</a:t>
            </a:r>
          </a:p>
          <a:p>
            <a:pPr marL="0" indent="0">
              <a:spcBef>
                <a:spcPts val="475"/>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000" b="1" dirty="0">
                <a:solidFill>
                  <a:schemeClr val="tx1"/>
                </a:solidFill>
                <a:latin typeface="Chalkboard SE" panose="03050602040202020205" pitchFamily="66" charset="77"/>
              </a:rPr>
              <a:t>CELLULE JUXTAGLOMERULARI che fanno parte dell’ Arteriola Afferente (prevalentemente) ed Efferente. Secernono RENINA che attiva l’ ANGIOTENSINOGENO plasmatico</a:t>
            </a:r>
          </a:p>
          <a:p>
            <a:pPr marL="0" indent="0">
              <a:spcBef>
                <a:spcPts val="475"/>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000" b="1" dirty="0">
                <a:solidFill>
                  <a:schemeClr val="tx1"/>
                </a:solidFill>
                <a:latin typeface="Chalkboard SE" panose="03050602040202020205" pitchFamily="66" charset="77"/>
              </a:rPr>
              <a:t>CELLULE del MESANGIO EXTRAGLOMERULARE (CELLULE ILARI): trasmettono “informazioni” tra Macula Densa e Cellule </a:t>
            </a:r>
            <a:r>
              <a:rPr lang="it-IT" altLang="it-IT" sz="2000" b="1" dirty="0" err="1">
                <a:solidFill>
                  <a:schemeClr val="tx1"/>
                </a:solidFill>
                <a:latin typeface="Chalkboard SE" panose="03050602040202020205" pitchFamily="66" charset="77"/>
              </a:rPr>
              <a:t>Juxtaglomerulari</a:t>
            </a:r>
            <a:endParaRPr lang="it-IT" altLang="it-IT" sz="2000" b="1" dirty="0">
              <a:solidFill>
                <a:schemeClr val="tx1"/>
              </a:solidFill>
              <a:latin typeface="Chalkboard SE" panose="03050602040202020205" pitchFamily="66" charset="77"/>
            </a:endParaRPr>
          </a:p>
          <a:p>
            <a:pPr marL="338138" indent="-333375">
              <a:spcBef>
                <a:spcPts val="475"/>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dirty="0">
              <a:latin typeface="Arial" panose="020B0604020202020204" pitchFamily="34" charset="0"/>
            </a:endParaRPr>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8900" y="1484313"/>
            <a:ext cx="3975100" cy="4508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4254774-DA0E-5848-BF48-71CCDD77A5A4}"/>
              </a:ext>
            </a:extLst>
          </p:cNvPr>
          <p:cNvSpPr>
            <a:spLocks noGrp="1"/>
          </p:cNvSpPr>
          <p:nvPr>
            <p:ph type="title"/>
          </p:nvPr>
        </p:nvSpPr>
        <p:spPr>
          <a:xfrm>
            <a:off x="179512" y="2636912"/>
            <a:ext cx="8784976" cy="1138238"/>
          </a:xfrm>
        </p:spPr>
        <p:txBody>
          <a:bodyPr/>
          <a:lstStyle/>
          <a:p>
            <a:r>
              <a:rPr lang="it-IT" b="1" dirty="0">
                <a:solidFill>
                  <a:schemeClr val="tx1"/>
                </a:solidFill>
                <a:latin typeface="Gurmukhi MN" panose="02020600050405020304" pitchFamily="18" charset="0"/>
                <a:cs typeface="Gurmukhi MN" panose="02020600050405020304" pitchFamily="18" charset="0"/>
              </a:rPr>
              <a:t>VIE  URINARIE</a:t>
            </a:r>
            <a:br>
              <a:rPr lang="it-IT" b="1" dirty="0">
                <a:solidFill>
                  <a:schemeClr val="tx1"/>
                </a:solidFill>
                <a:latin typeface="Gurmukhi MN" panose="02020600050405020304" pitchFamily="18" charset="0"/>
                <a:cs typeface="Gurmukhi MN" panose="02020600050405020304" pitchFamily="18" charset="0"/>
              </a:rPr>
            </a:br>
            <a:r>
              <a:rPr lang="it-IT" b="1" dirty="0">
                <a:solidFill>
                  <a:schemeClr val="tx1"/>
                </a:solidFill>
                <a:latin typeface="Gurmukhi MN" panose="02020600050405020304" pitchFamily="18" charset="0"/>
                <a:cs typeface="Gurmukhi MN" panose="02020600050405020304" pitchFamily="18" charset="0"/>
              </a:rPr>
              <a:t>Sistema Urinifero</a:t>
            </a:r>
          </a:p>
        </p:txBody>
      </p:sp>
    </p:spTree>
    <p:extLst>
      <p:ext uri="{BB962C8B-B14F-4D97-AF65-F5344CB8AC3E}">
        <p14:creationId xmlns:p14="http://schemas.microsoft.com/office/powerpoint/2010/main" val="25101365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F35CBF7B-CD39-B547-8874-D284D96C450A}"/>
              </a:ext>
            </a:extLst>
          </p:cNvPr>
          <p:cNvSpPr>
            <a:spLocks noGrp="1"/>
          </p:cNvSpPr>
          <p:nvPr>
            <p:ph type="title"/>
          </p:nvPr>
        </p:nvSpPr>
        <p:spPr>
          <a:xfrm>
            <a:off x="0" y="0"/>
            <a:ext cx="9144000" cy="1138238"/>
          </a:xfrm>
        </p:spPr>
        <p:txBody>
          <a:bodyPr/>
          <a:lstStyle/>
          <a:p>
            <a:r>
              <a:rPr lang="it-IT" sz="3200" b="1" dirty="0">
                <a:solidFill>
                  <a:schemeClr val="tx1"/>
                </a:solidFill>
                <a:latin typeface="Gurmukhi MN" panose="02020600050405020304" pitchFamily="18" charset="0"/>
                <a:cs typeface="Gurmukhi MN" panose="02020600050405020304" pitchFamily="18" charset="0"/>
              </a:rPr>
              <a:t>COMPLESSO  CALICO-PIELICO</a:t>
            </a:r>
          </a:p>
        </p:txBody>
      </p:sp>
      <p:sp>
        <p:nvSpPr>
          <p:cNvPr id="4" name="Segnaposto contenuto 3">
            <a:extLst>
              <a:ext uri="{FF2B5EF4-FFF2-40B4-BE49-F238E27FC236}">
                <a16:creationId xmlns:a16="http://schemas.microsoft.com/office/drawing/2014/main" id="{D6C0E952-3095-124F-8570-E91F3EB5ED18}"/>
              </a:ext>
            </a:extLst>
          </p:cNvPr>
          <p:cNvSpPr>
            <a:spLocks noGrp="1"/>
          </p:cNvSpPr>
          <p:nvPr>
            <p:ph idx="1"/>
          </p:nvPr>
        </p:nvSpPr>
        <p:spPr>
          <a:xfrm>
            <a:off x="179512" y="1052736"/>
            <a:ext cx="8964488" cy="5805264"/>
          </a:xfrm>
        </p:spPr>
        <p:txBody>
          <a:bodyPr/>
          <a:lstStyle/>
          <a:p>
            <a:r>
              <a:rPr lang="it-IT" sz="2800" dirty="0">
                <a:solidFill>
                  <a:schemeClr val="tx1"/>
                </a:solidFill>
                <a:latin typeface="Copperplate Gothic Bold" panose="020E0705020206020404" pitchFamily="34" charset="77"/>
              </a:rPr>
              <a:t>Si trova nel Seno Renale ed è costituito dai CALICI MINORI, che »abbracciano» l’ Apice delle Piramidi Midollari, in quella che viene definita la Papilla, a livello della quale si aprono i DOTTI COLLETTORI che scaricano l’ Urina Definitiva</a:t>
            </a:r>
          </a:p>
          <a:p>
            <a:r>
              <a:rPr lang="it-IT" sz="2800" dirty="0">
                <a:solidFill>
                  <a:schemeClr val="tx1"/>
                </a:solidFill>
                <a:latin typeface="Copperplate Gothic Bold" panose="020E0705020206020404" pitchFamily="34" charset="77"/>
              </a:rPr>
              <a:t>I CALICI MINORI convergono in 3 – 4 CALICI MAGGIORI. A loro fa seguito la PELVI (o Bacinetto) RENALE, che si posiziona a livello dell’ Ilo, costituendo il primo tratto dell’ Uretere.</a:t>
            </a:r>
          </a:p>
        </p:txBody>
      </p:sp>
    </p:spTree>
    <p:extLst>
      <p:ext uri="{BB962C8B-B14F-4D97-AF65-F5344CB8AC3E}">
        <p14:creationId xmlns:p14="http://schemas.microsoft.com/office/powerpoint/2010/main" val="579123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0" y="-376239"/>
            <a:ext cx="9144000" cy="1257301"/>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SISTEMA dei CALICI e PELVI RENALE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(complesso “ CALICO-PIELICO ”)</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7338"/>
            <a:ext cx="9144000" cy="5300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57338"/>
            <a:ext cx="4356100" cy="5300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8800" y="1557338"/>
            <a:ext cx="4672013" cy="5300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5" name="Text Box 5"/>
          <p:cNvSpPr txBox="1">
            <a:spLocks noChangeArrowheads="1"/>
          </p:cNvSpPr>
          <p:nvPr/>
        </p:nvSpPr>
        <p:spPr bwMode="auto">
          <a:xfrm>
            <a:off x="6084888" y="1557338"/>
            <a:ext cx="1657350"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400">
                <a:solidFill>
                  <a:srgbClr val="003300"/>
                </a:solidFill>
                <a:latin typeface="Arial Black" panose="020B0A04020102020204" pitchFamily="34" charset="0"/>
              </a:rPr>
              <a:t>CALICI MINORI</a:t>
            </a:r>
          </a:p>
        </p:txBody>
      </p:sp>
      <p:sp>
        <p:nvSpPr>
          <p:cNvPr id="20486" name="Text Box 6"/>
          <p:cNvSpPr txBox="1">
            <a:spLocks noChangeArrowheads="1"/>
          </p:cNvSpPr>
          <p:nvPr/>
        </p:nvSpPr>
        <p:spPr bwMode="auto">
          <a:xfrm>
            <a:off x="5076825" y="4941888"/>
            <a:ext cx="1944688"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400">
                <a:solidFill>
                  <a:srgbClr val="003300"/>
                </a:solidFill>
                <a:latin typeface="Arial Black" panose="020B0A04020102020204" pitchFamily="34" charset="0"/>
              </a:rPr>
              <a:t>CALICI MAGGIORI</a:t>
            </a:r>
          </a:p>
        </p:txBody>
      </p:sp>
      <p:sp>
        <p:nvSpPr>
          <p:cNvPr id="20487" name="Text Box 7"/>
          <p:cNvSpPr txBox="1">
            <a:spLocks noChangeArrowheads="1"/>
          </p:cNvSpPr>
          <p:nvPr/>
        </p:nvSpPr>
        <p:spPr bwMode="auto">
          <a:xfrm>
            <a:off x="4498975" y="1779588"/>
            <a:ext cx="928688"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b="1">
                <a:solidFill>
                  <a:srgbClr val="003300"/>
                </a:solidFill>
                <a:latin typeface="Arial Black" panose="020B0A04020102020204" pitchFamily="34" charset="0"/>
              </a:rPr>
              <a:t>PELVI</a:t>
            </a:r>
          </a:p>
        </p:txBody>
      </p:sp>
      <p:sp>
        <p:nvSpPr>
          <p:cNvPr id="20488" name="Text Box 8"/>
          <p:cNvSpPr txBox="1">
            <a:spLocks noChangeArrowheads="1"/>
          </p:cNvSpPr>
          <p:nvPr/>
        </p:nvSpPr>
        <p:spPr bwMode="auto">
          <a:xfrm>
            <a:off x="6734175" y="2276475"/>
            <a:ext cx="928688"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3300"/>
                </a:solidFill>
                <a:latin typeface="Arial Black" panose="020B0A04020102020204" pitchFamily="34" charset="0"/>
              </a:rPr>
              <a:t>PELVI</a:t>
            </a:r>
          </a:p>
        </p:txBody>
      </p:sp>
      <p:sp>
        <p:nvSpPr>
          <p:cNvPr id="20489" name="Line 9"/>
          <p:cNvSpPr>
            <a:spLocks noChangeShapeType="1"/>
          </p:cNvSpPr>
          <p:nvPr/>
        </p:nvSpPr>
        <p:spPr bwMode="auto">
          <a:xfrm flipH="1" flipV="1">
            <a:off x="5500688" y="3421063"/>
            <a:ext cx="735012" cy="1600200"/>
          </a:xfrm>
          <a:prstGeom prst="line">
            <a:avLst/>
          </a:prstGeom>
          <a:noFill/>
          <a:ln w="38160" cap="flat">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0" name="Line 10"/>
          <p:cNvSpPr>
            <a:spLocks noChangeShapeType="1"/>
          </p:cNvSpPr>
          <p:nvPr/>
        </p:nvSpPr>
        <p:spPr bwMode="auto">
          <a:xfrm flipV="1">
            <a:off x="6300788" y="3349625"/>
            <a:ext cx="1727200" cy="1671638"/>
          </a:xfrm>
          <a:prstGeom prst="line">
            <a:avLst/>
          </a:prstGeom>
          <a:noFill/>
          <a:ln w="38160" cap="flat">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1" name="Line 11"/>
          <p:cNvSpPr>
            <a:spLocks noChangeShapeType="1"/>
          </p:cNvSpPr>
          <p:nvPr/>
        </p:nvSpPr>
        <p:spPr bwMode="auto">
          <a:xfrm flipH="1">
            <a:off x="6148388" y="1844675"/>
            <a:ext cx="376237" cy="1368425"/>
          </a:xfrm>
          <a:prstGeom prst="line">
            <a:avLst/>
          </a:prstGeom>
          <a:noFill/>
          <a:ln w="28440" cap="flat">
            <a:solidFill>
              <a:srgbClr val="00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2" name="Line 12"/>
          <p:cNvSpPr>
            <a:spLocks noChangeShapeType="1"/>
          </p:cNvSpPr>
          <p:nvPr/>
        </p:nvSpPr>
        <p:spPr bwMode="auto">
          <a:xfrm>
            <a:off x="6877050" y="1844675"/>
            <a:ext cx="1439863" cy="360363"/>
          </a:xfrm>
          <a:prstGeom prst="line">
            <a:avLst/>
          </a:prstGeom>
          <a:noFill/>
          <a:ln w="28440" cap="flat">
            <a:solidFill>
              <a:srgbClr val="00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3" name="Line 13"/>
          <p:cNvSpPr>
            <a:spLocks noChangeShapeType="1"/>
          </p:cNvSpPr>
          <p:nvPr/>
        </p:nvSpPr>
        <p:spPr bwMode="auto">
          <a:xfrm>
            <a:off x="4859338" y="2060575"/>
            <a:ext cx="144462" cy="1512888"/>
          </a:xfrm>
          <a:prstGeom prst="line">
            <a:avLst/>
          </a:prstGeom>
          <a:noFill/>
          <a:ln w="76320" cap="flat">
            <a:solidFill>
              <a:srgbClr val="00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4" name="Line 14"/>
          <p:cNvSpPr>
            <a:spLocks noChangeShapeType="1"/>
          </p:cNvSpPr>
          <p:nvPr/>
        </p:nvSpPr>
        <p:spPr bwMode="auto">
          <a:xfrm>
            <a:off x="7164388" y="2565400"/>
            <a:ext cx="360362" cy="863600"/>
          </a:xfrm>
          <a:prstGeom prst="line">
            <a:avLst/>
          </a:prstGeom>
          <a:noFill/>
          <a:ln w="76320" cap="flat">
            <a:solidFill>
              <a:srgbClr val="00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250825" y="10127"/>
            <a:ext cx="8893175" cy="82658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COMPLESSO “CALICO-PIELICO”</a:t>
            </a:r>
          </a:p>
        </p:txBody>
      </p:sp>
      <p:sp>
        <p:nvSpPr>
          <p:cNvPr id="21506" name="Rectangle 2"/>
          <p:cNvSpPr>
            <a:spLocks noGrp="1" noChangeArrowheads="1"/>
          </p:cNvSpPr>
          <p:nvPr>
            <p:ph type="body" idx="1"/>
          </p:nvPr>
        </p:nvSpPr>
        <p:spPr>
          <a:xfrm>
            <a:off x="107504" y="1196752"/>
            <a:ext cx="9036495" cy="5661248"/>
          </a:xfrm>
          <a:ln/>
        </p:spPr>
        <p:txBody>
          <a:bodyPr/>
          <a:lstStyle/>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halkboard SE" panose="03050602040202020205" pitchFamily="66" charset="77"/>
              </a:rPr>
              <a:t>Il Lume delle formazioni costituenti il Complesso </a:t>
            </a:r>
            <a:r>
              <a:rPr lang="it-IT" altLang="it-IT" sz="2800" b="1" dirty="0" err="1">
                <a:solidFill>
                  <a:schemeClr val="tx1"/>
                </a:solidFill>
                <a:latin typeface="Chalkboard SE" panose="03050602040202020205" pitchFamily="66" charset="77"/>
              </a:rPr>
              <a:t>Calico</a:t>
            </a:r>
            <a:r>
              <a:rPr lang="it-IT" altLang="it-IT" sz="2800" b="1" dirty="0">
                <a:solidFill>
                  <a:schemeClr val="tx1"/>
                </a:solidFill>
                <a:latin typeface="Chalkboard SE" panose="03050602040202020205" pitchFamily="66" charset="77"/>
              </a:rPr>
              <a:t>-Pielico è rivestito da una Tonaca Mucosa con EPITELIO di TRANSIZIONE, definito anche come Epitelio Polimorfo (o Plastico), in quanto può modificare sia la sua disposizione in strati, sia l’ altezza delle cellule, sulla base del grado di riempimento della struttura interessata.</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halkboard SE" panose="03050602040202020205" pitchFamily="66" charset="77"/>
              </a:rPr>
              <a:t>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324544" y="188640"/>
            <a:ext cx="86868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URETERE</a:t>
            </a:r>
          </a:p>
        </p:txBody>
      </p:sp>
      <p:sp>
        <p:nvSpPr>
          <p:cNvPr id="22530" name="Rectangle 2"/>
          <p:cNvSpPr>
            <a:spLocks noGrp="1" noChangeArrowheads="1"/>
          </p:cNvSpPr>
          <p:nvPr>
            <p:ph type="body" idx="1"/>
          </p:nvPr>
        </p:nvSpPr>
        <p:spPr>
          <a:xfrm>
            <a:off x="539552" y="1628800"/>
            <a:ext cx="8064896" cy="5715000"/>
          </a:xfrm>
          <a:ln/>
        </p:spPr>
        <p:txBody>
          <a:bodyPr/>
          <a:lstStyle/>
          <a:p>
            <a:pPr marL="341313" indent="-334963">
              <a:spcBef>
                <a:spcPts val="700"/>
              </a:spcBef>
              <a:buClrTx/>
              <a:buSzPct val="45000"/>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Organi cavi, pari che collega la PELVI del Complesso </a:t>
            </a:r>
            <a:r>
              <a:rPr lang="it-IT" altLang="it-IT" sz="2800" dirty="0" err="1">
                <a:solidFill>
                  <a:schemeClr val="tx1"/>
                </a:solidFill>
                <a:latin typeface="Copperplate Gothic Bold" panose="020E0705020206020404" pitchFamily="34" charset="77"/>
              </a:rPr>
              <a:t>Calico</a:t>
            </a:r>
            <a:r>
              <a:rPr lang="it-IT" altLang="it-IT" sz="2800" dirty="0">
                <a:solidFill>
                  <a:schemeClr val="tx1"/>
                </a:solidFill>
                <a:latin typeface="Copperplate Gothic Bold" panose="020E0705020206020404" pitchFamily="34" charset="77"/>
              </a:rPr>
              <a:t>-Pielico con la Vescica Urinaria.</a:t>
            </a:r>
          </a:p>
          <a:p>
            <a:pPr marL="341313" indent="-334963">
              <a:spcBef>
                <a:spcPts val="700"/>
              </a:spcBef>
              <a:buClrTx/>
              <a:buSzPct val="45000"/>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solidFill>
                <a:schemeClr val="tx1"/>
              </a:solidFill>
              <a:latin typeface="Copperplate Gothic Bold" panose="020E0705020206020404" pitchFamily="34" charset="77"/>
            </a:endParaRPr>
          </a:p>
          <a:p>
            <a:pPr marL="341313" indent="-334963">
              <a:spcBef>
                <a:spcPts val="700"/>
              </a:spcBef>
              <a:buClrTx/>
              <a:buSzPct val="45000"/>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Si localizza nello Spazio Retroperitoneale poggiando sulla parete addominale posteriore.</a:t>
            </a:r>
          </a:p>
          <a:p>
            <a:pPr marL="341313" indent="-334963">
              <a:spcBef>
                <a:spcPts val="700"/>
              </a:spcBef>
              <a:buClrTx/>
              <a:buSzPct val="45000"/>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solidFill>
                <a:schemeClr val="tx1"/>
              </a:solidFill>
              <a:latin typeface="Copperplate Gothic Bold" panose="020E0705020206020404" pitchFamily="34" charset="77"/>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476672"/>
            <a:ext cx="3103030" cy="60045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9" name="Picture 3"/>
          <p:cNvPicPr>
            <a:picLocks noChangeAspect="1" noChangeArrowheads="1"/>
          </p:cNvPicPr>
          <p:nvPr/>
        </p:nvPicPr>
        <p:blipFill>
          <a:blip r:embed="rId4">
            <a:lum bright="-6000" contrast="24000"/>
            <a:extLst>
              <a:ext uri="{28A0092B-C50C-407E-A947-70E740481C1C}">
                <a14:useLocalDpi xmlns:a14="http://schemas.microsoft.com/office/drawing/2010/main" val="0"/>
              </a:ext>
            </a:extLst>
          </a:blip>
          <a:srcRect/>
          <a:stretch>
            <a:fillRect/>
          </a:stretch>
        </p:blipFill>
        <p:spPr bwMode="auto">
          <a:xfrm>
            <a:off x="38094" y="476672"/>
            <a:ext cx="5589594" cy="5771728"/>
          </a:xfrm>
          <a:prstGeom prst="rect">
            <a:avLst/>
          </a:prstGeom>
          <a:noFill/>
          <a:ln>
            <a:noFill/>
          </a:ln>
          <a:effectLst/>
          <a:extLst>
            <a:ext uri="{909E8E84-426E-40DD-AFC4-6F175D3DCCD1}">
              <a14:hiddenFill xmlns:a14="http://schemas.microsoft.com/office/drawing/2010/main">
                <a:blipFill dpi="0" rotWithShape="0">
                  <a:blip>
                    <a:lum bright="-6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magine 1">
            <a:extLst>
              <a:ext uri="{FF2B5EF4-FFF2-40B4-BE49-F238E27FC236}">
                <a16:creationId xmlns:a16="http://schemas.microsoft.com/office/drawing/2014/main" id="{C9160088-571F-B14F-88ED-039E83011B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6350" y="241300"/>
            <a:ext cx="40513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9558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xfrm>
            <a:off x="0" y="-30732"/>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URETERE: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LOCALIZZAZIONE TOPOGRAFICA</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196752"/>
            <a:ext cx="3525838" cy="579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5482D6CF-7B79-194B-B192-16C027AD90D9}"/>
              </a:ext>
            </a:extLst>
          </p:cNvPr>
          <p:cNvPicPr>
            <a:picLocks noChangeAspect="1" noChangeArrowheads="1"/>
          </p:cNvPicPr>
          <p:nvPr/>
        </p:nvPicPr>
        <p:blipFill>
          <a:blip r:embed="rId4">
            <a:lum bright="-18000" contrast="24000"/>
            <a:extLst>
              <a:ext uri="{28A0092B-C50C-407E-A947-70E740481C1C}">
                <a14:useLocalDpi xmlns:a14="http://schemas.microsoft.com/office/drawing/2010/main" val="0"/>
              </a:ext>
            </a:extLst>
          </a:blip>
          <a:srcRect/>
          <a:stretch>
            <a:fillRect/>
          </a:stretch>
        </p:blipFill>
        <p:spPr bwMode="auto">
          <a:xfrm>
            <a:off x="-324544" y="1066800"/>
            <a:ext cx="6019800" cy="5472112"/>
          </a:xfrm>
          <a:prstGeom prst="rect">
            <a:avLst/>
          </a:prstGeom>
          <a:noFill/>
          <a:ln>
            <a:noFill/>
          </a:ln>
          <a:effectLst/>
          <a:extLst>
            <a:ext uri="{909E8E84-426E-40DD-AFC4-6F175D3DCCD1}">
              <a14:hiddenFill xmlns:a14="http://schemas.microsoft.com/office/drawing/2010/main">
                <a:blipFill dpi="0" rotWithShape="0">
                  <a:blip>
                    <a:lum bright="-18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EPITELIO di TRANSIZIONE  (od UROTELIO)"/>
          <p:cNvSpPr txBox="1">
            <a:spLocks noGrp="1"/>
          </p:cNvSpPr>
          <p:nvPr>
            <p:ph type="ctrTitle"/>
          </p:nvPr>
        </p:nvSpPr>
        <p:spPr>
          <a:xfrm>
            <a:off x="152400" y="-1"/>
            <a:ext cx="8991600" cy="1143002"/>
          </a:xfrm>
          <a:prstGeom prst="rect">
            <a:avLst/>
          </a:prstGeom>
        </p:spPr>
        <p:txBody>
          <a:bodyPr/>
          <a:lstStyle/>
          <a:p>
            <a:pPr defTabSz="413321">
              <a:tabLst>
                <a:tab pos="406400" algn="l"/>
                <a:tab pos="812800" algn="l"/>
                <a:tab pos="1231900" algn="l"/>
                <a:tab pos="1638300" algn="l"/>
                <a:tab pos="2044700" algn="l"/>
                <a:tab pos="2476500" algn="l"/>
                <a:tab pos="2882900" algn="l"/>
                <a:tab pos="3289300" algn="l"/>
                <a:tab pos="3708400" algn="l"/>
                <a:tab pos="4114800" algn="l"/>
                <a:tab pos="4533900" algn="l"/>
                <a:tab pos="4953000" algn="l"/>
                <a:tab pos="5359400" algn="l"/>
                <a:tab pos="5778500" algn="l"/>
                <a:tab pos="6184900" algn="l"/>
                <a:tab pos="6591300" algn="l"/>
                <a:tab pos="7010400" algn="l"/>
                <a:tab pos="7429500" algn="l"/>
                <a:tab pos="7848600" algn="l"/>
                <a:tab pos="8255000" algn="l"/>
              </a:tabLst>
              <a:defRPr sz="2944">
                <a:latin typeface="Arial Black"/>
                <a:ea typeface="Arial Black"/>
                <a:cs typeface="Arial Black"/>
                <a:sym typeface="Arial Black"/>
              </a:defRPr>
            </a:pPr>
            <a:r>
              <a:rPr sz="3200" b="1" dirty="0">
                <a:solidFill>
                  <a:schemeClr val="tx1"/>
                </a:solidFill>
                <a:latin typeface="Gurmukhi MN" panose="02020600050405020304" pitchFamily="18" charset="0"/>
                <a:cs typeface="Gurmukhi MN" panose="02020600050405020304" pitchFamily="18" charset="0"/>
              </a:rPr>
              <a:t>EPITELIO di TRANSIZIONE </a:t>
            </a:r>
            <a:br>
              <a:rPr sz="3200" b="1" dirty="0">
                <a:solidFill>
                  <a:schemeClr val="tx1"/>
                </a:solidFill>
                <a:latin typeface="Gurmukhi MN" panose="02020600050405020304" pitchFamily="18" charset="0"/>
                <a:cs typeface="Gurmukhi MN" panose="02020600050405020304" pitchFamily="18" charset="0"/>
              </a:rPr>
            </a:br>
            <a:r>
              <a:rPr sz="3200" b="1" dirty="0">
                <a:solidFill>
                  <a:schemeClr val="tx1"/>
                </a:solidFill>
                <a:latin typeface="Gurmukhi MN" panose="02020600050405020304" pitchFamily="18" charset="0"/>
                <a:cs typeface="Gurmukhi MN" panose="02020600050405020304" pitchFamily="18" charset="0"/>
              </a:rPr>
              <a:t>(UROTELIO)</a:t>
            </a:r>
          </a:p>
        </p:txBody>
      </p:sp>
      <p:pic>
        <p:nvPicPr>
          <p:cNvPr id="126" name="image.jpeg" descr="image.jpeg"/>
          <p:cNvPicPr>
            <a:picLocks noChangeAspect="1"/>
          </p:cNvPicPr>
          <p:nvPr/>
        </p:nvPicPr>
        <p:blipFill>
          <a:blip r:embed="rId2">
            <a:extLst/>
          </a:blip>
          <a:srcRect l="3150" t="898" r="1953" b="1968"/>
          <a:stretch>
            <a:fillRect/>
          </a:stretch>
        </p:blipFill>
        <p:spPr>
          <a:xfrm>
            <a:off x="179387" y="1196974"/>
            <a:ext cx="4248151" cy="5329239"/>
          </a:xfrm>
          <a:prstGeom prst="rect">
            <a:avLst/>
          </a:prstGeom>
          <a:ln w="12700">
            <a:miter lim="400000"/>
          </a:ln>
        </p:spPr>
      </p:pic>
      <p:pic>
        <p:nvPicPr>
          <p:cNvPr id="127" name="image.jpeg" descr="image.jpeg"/>
          <p:cNvPicPr>
            <a:picLocks noChangeAspect="1"/>
          </p:cNvPicPr>
          <p:nvPr/>
        </p:nvPicPr>
        <p:blipFill>
          <a:blip r:embed="rId3">
            <a:extLst/>
          </a:blip>
          <a:stretch>
            <a:fillRect/>
          </a:stretch>
        </p:blipFill>
        <p:spPr>
          <a:xfrm>
            <a:off x="4500562" y="981075"/>
            <a:ext cx="4643438" cy="3017838"/>
          </a:xfrm>
          <a:prstGeom prst="rect">
            <a:avLst/>
          </a:prstGeom>
          <a:ln w="12700">
            <a:miter lim="400000"/>
          </a:ln>
        </p:spPr>
      </p:pic>
      <p:pic>
        <p:nvPicPr>
          <p:cNvPr id="128" name="image.jpeg" descr="image.jpeg"/>
          <p:cNvPicPr>
            <a:picLocks noChangeAspect="1"/>
          </p:cNvPicPr>
          <p:nvPr/>
        </p:nvPicPr>
        <p:blipFill>
          <a:blip r:embed="rId4">
            <a:extLst/>
          </a:blip>
          <a:stretch>
            <a:fillRect/>
          </a:stretch>
        </p:blipFill>
        <p:spPr>
          <a:xfrm>
            <a:off x="4679950" y="4146550"/>
            <a:ext cx="4464050" cy="2711450"/>
          </a:xfrm>
          <a:prstGeom prst="rect">
            <a:avLst/>
          </a:prstGeom>
          <a:ln w="12700">
            <a:miter lim="400000"/>
          </a:ln>
        </p:spPr>
      </p:pic>
      <p:sp>
        <p:nvSpPr>
          <p:cNvPr id="129" name="Rilasciato"/>
          <p:cNvSpPr txBox="1"/>
          <p:nvPr/>
        </p:nvSpPr>
        <p:spPr>
          <a:xfrm>
            <a:off x="5776912" y="1081087"/>
            <a:ext cx="1923090" cy="4638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Black"/>
                <a:ea typeface="Arial Black"/>
                <a:cs typeface="Arial Black"/>
                <a:sym typeface="Arial Black"/>
              </a:defRPr>
            </a:lvl1pPr>
          </a:lstStyle>
          <a:p>
            <a:r>
              <a:rPr dirty="0" err="1">
                <a:solidFill>
                  <a:srgbClr val="FF0000"/>
                </a:solidFill>
                <a:latin typeface="Copperplate Gothic Bold" panose="020E0705020206020404" pitchFamily="34" charset="77"/>
              </a:rPr>
              <a:t>Rilasciato</a:t>
            </a:r>
            <a:endParaRPr dirty="0">
              <a:solidFill>
                <a:srgbClr val="FF0000"/>
              </a:solidFill>
              <a:latin typeface="Copperplate Gothic Bold" panose="020E0705020206020404" pitchFamily="34" charset="77"/>
            </a:endParaRPr>
          </a:p>
        </p:txBody>
      </p:sp>
      <p:sp>
        <p:nvSpPr>
          <p:cNvPr id="130" name="Disteso"/>
          <p:cNvSpPr txBox="1"/>
          <p:nvPr/>
        </p:nvSpPr>
        <p:spPr>
          <a:xfrm>
            <a:off x="5795962" y="4149725"/>
            <a:ext cx="1416797" cy="4638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Black"/>
                <a:ea typeface="Arial Black"/>
                <a:cs typeface="Arial Black"/>
                <a:sym typeface="Arial Black"/>
              </a:defRPr>
            </a:lvl1pPr>
          </a:lstStyle>
          <a:p>
            <a:r>
              <a:rPr dirty="0" err="1">
                <a:solidFill>
                  <a:srgbClr val="FF0000"/>
                </a:solidFill>
                <a:latin typeface="Copperplate Gothic Bold" panose="020E0705020206020404" pitchFamily="34" charset="77"/>
              </a:rPr>
              <a:t>Disteso</a:t>
            </a:r>
            <a:endParaRPr dirty="0">
              <a:solidFill>
                <a:srgbClr val="FF0000"/>
              </a:solidFill>
              <a:latin typeface="Copperplate Gothic Bold" panose="020E0705020206020404" pitchFamily="34" charset="77"/>
            </a:endParaRPr>
          </a:p>
        </p:txBody>
      </p:sp>
    </p:spTree>
    <p:extLst>
      <p:ext uri="{BB962C8B-B14F-4D97-AF65-F5344CB8AC3E}">
        <p14:creationId xmlns:p14="http://schemas.microsoft.com/office/powerpoint/2010/main" val="35422728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4888DFE-90D6-B348-89B8-A0C34464CC72}"/>
              </a:ext>
            </a:extLst>
          </p:cNvPr>
          <p:cNvSpPr>
            <a:spLocks noGrp="1"/>
          </p:cNvSpPr>
          <p:nvPr>
            <p:ph type="title"/>
          </p:nvPr>
        </p:nvSpPr>
        <p:spPr>
          <a:xfrm>
            <a:off x="0" y="6913"/>
            <a:ext cx="9144000" cy="1138238"/>
          </a:xfrm>
        </p:spPr>
        <p:txBody>
          <a:bodyPr/>
          <a:lstStyle/>
          <a:p>
            <a:r>
              <a:rPr lang="it-IT" sz="3200" dirty="0">
                <a:solidFill>
                  <a:schemeClr val="tx1"/>
                </a:solidFill>
                <a:latin typeface="Gurmukhi MN" panose="02020600050405020304" pitchFamily="18" charset="0"/>
                <a:cs typeface="Gurmukhi MN" panose="02020600050405020304" pitchFamily="18" charset="0"/>
              </a:rPr>
              <a:t>VESCICA URINARIA</a:t>
            </a:r>
          </a:p>
        </p:txBody>
      </p:sp>
      <p:sp>
        <p:nvSpPr>
          <p:cNvPr id="5" name="Segnaposto contenuto 4">
            <a:extLst>
              <a:ext uri="{FF2B5EF4-FFF2-40B4-BE49-F238E27FC236}">
                <a16:creationId xmlns:a16="http://schemas.microsoft.com/office/drawing/2014/main" id="{0AF26D92-729F-7E44-A2AB-9D9526BDBA37}"/>
              </a:ext>
            </a:extLst>
          </p:cNvPr>
          <p:cNvSpPr>
            <a:spLocks noGrp="1"/>
          </p:cNvSpPr>
          <p:nvPr>
            <p:ph idx="1"/>
          </p:nvPr>
        </p:nvSpPr>
        <p:spPr>
          <a:xfrm>
            <a:off x="467544" y="1145151"/>
            <a:ext cx="8352928" cy="5712849"/>
          </a:xfrm>
        </p:spPr>
        <p:txBody>
          <a:bodyPr/>
          <a:lstStyle/>
          <a:p>
            <a:r>
              <a:rPr lang="it-IT" sz="2800" b="1" dirty="0">
                <a:solidFill>
                  <a:schemeClr val="tx1"/>
                </a:solidFill>
                <a:latin typeface="Chalkboard SE" panose="03050602040202020205" pitchFamily="66" charset="77"/>
              </a:rPr>
              <a:t>Organo CAVO, IMPARI, localizzato nella Regione PELVICA. </a:t>
            </a:r>
          </a:p>
          <a:p>
            <a:r>
              <a:rPr lang="it-IT" sz="2800" b="1" dirty="0">
                <a:solidFill>
                  <a:schemeClr val="tx1"/>
                </a:solidFill>
                <a:latin typeface="Chalkboard SE" panose="03050602040202020205" pitchFamily="66" charset="77"/>
              </a:rPr>
              <a:t>Vi occupa la LOGGIA VESCICALE, delimitata dalla BRANCHE ISCHIO-PUBICHE, dalla SINFISI PUBICA e dal MUSCOLO ELEVATORE DELL’ANO; posteriormente l’ UTERO e la VAGINA nella Femmina e l’INTESTINO RETTO nel Maschio</a:t>
            </a:r>
          </a:p>
          <a:p>
            <a:r>
              <a:rPr lang="it-IT" sz="2800" b="1" dirty="0">
                <a:solidFill>
                  <a:schemeClr val="tx1"/>
                </a:solidFill>
                <a:latin typeface="Chalkboard SE" panose="03050602040202020205" pitchFamily="66" charset="77"/>
              </a:rPr>
              <a:t>È deputata a raccogliere l’ URINA DEFINITIVA come «deposito temporaneo» della stessa, che sarà poi espulsa all’ esterno attraverso l’ Uretra</a:t>
            </a:r>
          </a:p>
        </p:txBody>
      </p:sp>
    </p:spTree>
    <p:extLst>
      <p:ext uri="{BB962C8B-B14F-4D97-AF65-F5344CB8AC3E}">
        <p14:creationId xmlns:p14="http://schemas.microsoft.com/office/powerpoint/2010/main" val="7935724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22E329EF-99B7-492B-A4D7-7CBA5D611B62}"/>
              </a:ext>
            </a:extLst>
          </p:cNvPr>
          <p:cNvSpPr>
            <a:spLocks noGrp="1" noChangeArrowheads="1"/>
          </p:cNvSpPr>
          <p:nvPr>
            <p:ph type="title"/>
          </p:nvPr>
        </p:nvSpPr>
        <p:spPr>
          <a:xfrm>
            <a:off x="228600" y="692696"/>
            <a:ext cx="89154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ASPETTI ANATOMO-MACROSCOPICI</a:t>
            </a:r>
          </a:p>
        </p:txBody>
      </p:sp>
      <p:sp>
        <p:nvSpPr>
          <p:cNvPr id="13314" name="Rectangle 2">
            <a:extLst>
              <a:ext uri="{FF2B5EF4-FFF2-40B4-BE49-F238E27FC236}">
                <a16:creationId xmlns:a16="http://schemas.microsoft.com/office/drawing/2014/main" id="{1507801D-C95D-4542-846B-BB963508E66B}"/>
              </a:ext>
            </a:extLst>
          </p:cNvPr>
          <p:cNvSpPr>
            <a:spLocks noGrp="1" noChangeArrowheads="1"/>
          </p:cNvSpPr>
          <p:nvPr>
            <p:ph type="body" idx="1"/>
          </p:nvPr>
        </p:nvSpPr>
        <p:spPr>
          <a:xfrm>
            <a:off x="653852" y="2060848"/>
            <a:ext cx="8064896" cy="5534744"/>
          </a:xfrm>
          <a:ln/>
        </p:spPr>
        <p:txBody>
          <a:bodyPr/>
          <a:lstStyle/>
          <a:p>
            <a:pPr marL="0" indent="0">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La FORMA della Vescica Urinaria è meglio definibile ad Organo PIENO. In tale condizione, le pareti appaiono DISTESE e viene assunta una FORMA A GLOBO, che tende a superare, SUPERIORMENTE, la SINFISI PUBICA.</a:t>
            </a:r>
          </a:p>
        </p:txBody>
      </p:sp>
    </p:spTree>
    <p:extLst>
      <p:ext uri="{BB962C8B-B14F-4D97-AF65-F5344CB8AC3E}">
        <p14:creationId xmlns:p14="http://schemas.microsoft.com/office/powerpoint/2010/main" val="8533957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3896DD-127F-2F42-9BD5-D184DD2C40FB}"/>
              </a:ext>
            </a:extLst>
          </p:cNvPr>
          <p:cNvSpPr>
            <a:spLocks noGrp="1"/>
          </p:cNvSpPr>
          <p:nvPr>
            <p:ph type="title"/>
          </p:nvPr>
        </p:nvSpPr>
        <p:spPr>
          <a:xfrm>
            <a:off x="-2381" y="6913"/>
            <a:ext cx="9144000" cy="973815"/>
          </a:xfrm>
        </p:spPr>
        <p:txBody>
          <a:bodyPr/>
          <a:lstStyle/>
          <a:p>
            <a:r>
              <a:rPr lang="it-IT" sz="3200" b="1" dirty="0">
                <a:solidFill>
                  <a:schemeClr val="tx1"/>
                </a:solidFill>
                <a:latin typeface="Gurmukhi MN" panose="02020600050405020304" pitchFamily="18" charset="0"/>
                <a:cs typeface="Gurmukhi MN" panose="02020600050405020304" pitchFamily="18" charset="0"/>
              </a:rPr>
              <a:t>VESCICA URINARIA</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PRINCIPALI  RAPPORTI</a:t>
            </a:r>
          </a:p>
        </p:txBody>
      </p:sp>
      <p:sp>
        <p:nvSpPr>
          <p:cNvPr id="3" name="Segnaposto contenuto 2">
            <a:extLst>
              <a:ext uri="{FF2B5EF4-FFF2-40B4-BE49-F238E27FC236}">
                <a16:creationId xmlns:a16="http://schemas.microsoft.com/office/drawing/2014/main" id="{15283B47-A740-DA47-9217-E0316811C266}"/>
              </a:ext>
            </a:extLst>
          </p:cNvPr>
          <p:cNvSpPr>
            <a:spLocks noGrp="1"/>
          </p:cNvSpPr>
          <p:nvPr>
            <p:ph idx="1"/>
          </p:nvPr>
        </p:nvSpPr>
        <p:spPr>
          <a:xfrm>
            <a:off x="107504" y="1145151"/>
            <a:ext cx="9034115" cy="5712849"/>
          </a:xfrm>
        </p:spPr>
        <p:txBody>
          <a:bodyPr/>
          <a:lstStyle/>
          <a:p>
            <a:r>
              <a:rPr lang="it-IT" sz="2400" b="1" dirty="0">
                <a:solidFill>
                  <a:schemeClr val="tx1"/>
                </a:solidFill>
                <a:latin typeface="Copperplate Gothic Bold" panose="020E0705020206020404" pitchFamily="34" charset="77"/>
              </a:rPr>
              <a:t>Nel MASCHIO:</a:t>
            </a:r>
          </a:p>
          <a:p>
            <a:r>
              <a:rPr lang="it-IT" sz="2400" b="1" dirty="0">
                <a:solidFill>
                  <a:schemeClr val="tx1"/>
                </a:solidFill>
                <a:latin typeface="Copperplate Gothic Bold" panose="020E0705020206020404" pitchFamily="34" charset="77"/>
              </a:rPr>
              <a:t>ANTERIORMENTE: Spazio </a:t>
            </a:r>
            <a:r>
              <a:rPr lang="it-IT" sz="2400" b="1" dirty="0" err="1">
                <a:solidFill>
                  <a:schemeClr val="tx1"/>
                </a:solidFill>
                <a:latin typeface="Copperplate Gothic Bold" panose="020E0705020206020404" pitchFamily="34" charset="77"/>
              </a:rPr>
              <a:t>Retropubico</a:t>
            </a:r>
            <a:endParaRPr lang="it-IT" sz="2400" b="1" dirty="0">
              <a:solidFill>
                <a:schemeClr val="tx1"/>
              </a:solidFill>
              <a:latin typeface="Copperplate Gothic Bold" panose="020E0705020206020404" pitchFamily="34" charset="77"/>
            </a:endParaRPr>
          </a:p>
          <a:p>
            <a:r>
              <a:rPr lang="it-IT" sz="2400" b="1" dirty="0">
                <a:solidFill>
                  <a:schemeClr val="tx1"/>
                </a:solidFill>
                <a:latin typeface="Copperplate Gothic Bold" panose="020E0705020206020404" pitchFamily="34" charset="77"/>
              </a:rPr>
              <a:t>LATERALMENTE: Branche Ischio-Pubiche e Muscolo Elevatore dell’ Ano, Dotto Deferente</a:t>
            </a:r>
          </a:p>
          <a:p>
            <a:r>
              <a:rPr lang="it-IT" sz="2400" b="1" dirty="0">
                <a:solidFill>
                  <a:schemeClr val="tx1"/>
                </a:solidFill>
                <a:latin typeface="Copperplate Gothic Bold" panose="020E0705020206020404" pitchFamily="34" charset="77"/>
              </a:rPr>
              <a:t>Inferiormente: PROSTATA</a:t>
            </a:r>
          </a:p>
          <a:p>
            <a:r>
              <a:rPr lang="it-IT" sz="2400" b="1" dirty="0">
                <a:solidFill>
                  <a:schemeClr val="tx1"/>
                </a:solidFill>
                <a:latin typeface="Copperplate Gothic Bold" panose="020E0705020206020404" pitchFamily="34" charset="77"/>
              </a:rPr>
              <a:t>POSTERIORMENTE: Intestino Retto</a:t>
            </a:r>
          </a:p>
          <a:p>
            <a:endParaRPr lang="it-IT" sz="2400" b="1" dirty="0">
              <a:solidFill>
                <a:schemeClr val="tx1"/>
              </a:solidFill>
              <a:latin typeface="Copperplate Gothic Bold" panose="020E0705020206020404" pitchFamily="34" charset="77"/>
            </a:endParaRPr>
          </a:p>
          <a:p>
            <a:r>
              <a:rPr lang="it-IT" sz="2400" b="1" dirty="0">
                <a:solidFill>
                  <a:schemeClr val="tx1"/>
                </a:solidFill>
                <a:latin typeface="Copperplate Gothic Bold" panose="020E0705020206020404" pitchFamily="34" charset="77"/>
              </a:rPr>
              <a:t>Nella FEMMINA:</a:t>
            </a:r>
          </a:p>
          <a:p>
            <a:r>
              <a:rPr lang="it-IT" sz="2400" b="1" dirty="0">
                <a:solidFill>
                  <a:schemeClr val="tx1"/>
                </a:solidFill>
                <a:latin typeface="Copperplate Gothic Bold" panose="020E0705020206020404" pitchFamily="34" charset="77"/>
              </a:rPr>
              <a:t>ANTERIORMENTE: Spazio </a:t>
            </a:r>
            <a:r>
              <a:rPr lang="it-IT" sz="2400" b="1" dirty="0" err="1">
                <a:solidFill>
                  <a:schemeClr val="tx1"/>
                </a:solidFill>
                <a:latin typeface="Copperplate Gothic Bold" panose="020E0705020206020404" pitchFamily="34" charset="77"/>
              </a:rPr>
              <a:t>Retropubico</a:t>
            </a:r>
            <a:endParaRPr lang="it-IT" sz="2400" b="1" dirty="0">
              <a:solidFill>
                <a:schemeClr val="tx1"/>
              </a:solidFill>
              <a:latin typeface="Copperplate Gothic Bold" panose="020E0705020206020404" pitchFamily="34" charset="77"/>
            </a:endParaRPr>
          </a:p>
          <a:p>
            <a:r>
              <a:rPr lang="it-IT" sz="2400" b="1" dirty="0">
                <a:solidFill>
                  <a:schemeClr val="tx1"/>
                </a:solidFill>
                <a:latin typeface="Copperplate Gothic Bold" panose="020E0705020206020404" pitchFamily="34" charset="77"/>
              </a:rPr>
              <a:t>LATERALMENTE: Branche Ischio-Pubiche e Muscolo </a:t>
            </a:r>
            <a:r>
              <a:rPr lang="it-IT" sz="2400" b="1" dirty="0" err="1">
                <a:solidFill>
                  <a:schemeClr val="tx1"/>
                </a:solidFill>
                <a:latin typeface="Copperplate Gothic Bold" panose="020E0705020206020404" pitchFamily="34" charset="77"/>
              </a:rPr>
              <a:t>Elenatore</a:t>
            </a:r>
            <a:r>
              <a:rPr lang="it-IT" sz="2400" b="1" dirty="0">
                <a:solidFill>
                  <a:schemeClr val="tx1"/>
                </a:solidFill>
                <a:latin typeface="Copperplate Gothic Bold" panose="020E0705020206020404" pitchFamily="34" charset="77"/>
              </a:rPr>
              <a:t> dell’ Ano</a:t>
            </a:r>
          </a:p>
          <a:p>
            <a:r>
              <a:rPr lang="it-IT" sz="2400" b="1" dirty="0">
                <a:solidFill>
                  <a:schemeClr val="tx1"/>
                </a:solidFill>
                <a:latin typeface="Copperplate Gothic Bold" panose="020E0705020206020404" pitchFamily="34" charset="77"/>
              </a:rPr>
              <a:t>POSTERIORMENTE: Vagina e Collo dell’ Utero</a:t>
            </a:r>
          </a:p>
        </p:txBody>
      </p:sp>
    </p:spTree>
    <p:extLst>
      <p:ext uri="{BB962C8B-B14F-4D97-AF65-F5344CB8AC3E}">
        <p14:creationId xmlns:p14="http://schemas.microsoft.com/office/powerpoint/2010/main" val="26020088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E6573E15-BD9E-4AEB-A8A9-213A1C5C93B5}"/>
              </a:ext>
            </a:extLst>
          </p:cNvPr>
          <p:cNvSpPr>
            <a:spLocks noGrp="1" noChangeArrowheads="1"/>
          </p:cNvSpPr>
          <p:nvPr>
            <p:ph type="title"/>
          </p:nvPr>
        </p:nvSpPr>
        <p:spPr>
          <a:xfrm>
            <a:off x="304800" y="74613"/>
            <a:ext cx="8686800" cy="10683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 URINARIA: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ASPETTI   ANATOMO-TOPOGRAFICI</a:t>
            </a:r>
          </a:p>
        </p:txBody>
      </p:sp>
      <p:pic>
        <p:nvPicPr>
          <p:cNvPr id="6146" name="Picture 2">
            <a:extLst>
              <a:ext uri="{FF2B5EF4-FFF2-40B4-BE49-F238E27FC236}">
                <a16:creationId xmlns:a16="http://schemas.microsoft.com/office/drawing/2014/main" id="{128DE578-DF0B-49FD-871B-5C75C81F6E7B}"/>
              </a:ext>
            </a:extLst>
          </p:cNvPr>
          <p:cNvPicPr>
            <a:picLocks noChangeAspect="1" noChangeArrowheads="1"/>
          </p:cNvPicPr>
          <p:nvPr/>
        </p:nvPicPr>
        <p:blipFill rotWithShape="1">
          <a:blip r:embed="rId3">
            <a:lum bright="-12000" contrast="18000"/>
            <a:extLst>
              <a:ext uri="{BEBA8EAE-BF5A-486C-A8C5-ECC9F3942E4B}">
                <a14:imgProps xmlns:a14="http://schemas.microsoft.com/office/drawing/2010/main">
                  <a14:imgLayer r:embed="rId4">
                    <a14:imgEffect>
                      <a14:sharpenSoften amount="58000"/>
                    </a14:imgEffect>
                  </a14:imgLayer>
                </a14:imgProps>
              </a:ext>
              <a:ext uri="{28A0092B-C50C-407E-A947-70E740481C1C}">
                <a14:useLocalDpi xmlns:a14="http://schemas.microsoft.com/office/drawing/2010/main" val="0"/>
              </a:ext>
            </a:extLst>
          </a:blip>
          <a:srcRect l="3823" r="1658" b="56315"/>
          <a:stretch/>
        </p:blipFill>
        <p:spPr bwMode="auto">
          <a:xfrm>
            <a:off x="43404" y="1916833"/>
            <a:ext cx="9088954" cy="4941168"/>
          </a:xfrm>
          <a:prstGeom prst="rect">
            <a:avLst/>
          </a:prstGeom>
          <a:noFill/>
          <a:ln>
            <a:noFill/>
          </a:ln>
          <a:effectLst/>
          <a:extLst>
            <a:ext uri="{909E8E84-426E-40DD-AFC4-6F175D3DCCD1}">
              <a14:hiddenFill xmlns:a14="http://schemas.microsoft.com/office/drawing/2010/main">
                <a:blipFill dpi="0" rotWithShape="0">
                  <a:blip>
                    <a:lum bright="-12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06673250-9C39-457E-A7BA-6D9275EA5396}"/>
              </a:ext>
            </a:extLst>
          </p:cNvPr>
          <p:cNvSpPr txBox="1"/>
          <p:nvPr/>
        </p:nvSpPr>
        <p:spPr>
          <a:xfrm>
            <a:off x="1403648" y="1314783"/>
            <a:ext cx="1808508" cy="461665"/>
          </a:xfrm>
          <a:prstGeom prst="rect">
            <a:avLst/>
          </a:prstGeom>
          <a:noFill/>
        </p:spPr>
        <p:txBody>
          <a:bodyPr wrap="none" rtlCol="0">
            <a:spAutoFit/>
          </a:bodyPr>
          <a:lstStyle/>
          <a:p>
            <a:r>
              <a:rPr lang="it-IT" dirty="0">
                <a:latin typeface="Arial Black" panose="020B0A04020102020204" pitchFamily="34" charset="0"/>
              </a:rPr>
              <a:t>MASCHIO</a:t>
            </a:r>
          </a:p>
        </p:txBody>
      </p:sp>
      <p:sp>
        <p:nvSpPr>
          <p:cNvPr id="5" name="CasellaDiTesto 4">
            <a:extLst>
              <a:ext uri="{FF2B5EF4-FFF2-40B4-BE49-F238E27FC236}">
                <a16:creationId xmlns:a16="http://schemas.microsoft.com/office/drawing/2014/main" id="{ADE81E43-F51D-445B-B327-5A04075AB9F3}"/>
              </a:ext>
            </a:extLst>
          </p:cNvPr>
          <p:cNvSpPr txBox="1"/>
          <p:nvPr/>
        </p:nvSpPr>
        <p:spPr>
          <a:xfrm>
            <a:off x="6133824" y="1283385"/>
            <a:ext cx="1805494" cy="461665"/>
          </a:xfrm>
          <a:prstGeom prst="rect">
            <a:avLst/>
          </a:prstGeom>
          <a:noFill/>
        </p:spPr>
        <p:txBody>
          <a:bodyPr wrap="none" rtlCol="0">
            <a:spAutoFit/>
          </a:bodyPr>
          <a:lstStyle/>
          <a:p>
            <a:r>
              <a:rPr lang="it-IT" dirty="0">
                <a:latin typeface="Arial Black" panose="020B0A04020102020204" pitchFamily="34" charset="0"/>
              </a:rPr>
              <a:t>FEMMINA</a:t>
            </a:r>
          </a:p>
        </p:txBody>
      </p:sp>
    </p:spTree>
    <p:extLst>
      <p:ext uri="{BB962C8B-B14F-4D97-AF65-F5344CB8AC3E}">
        <p14:creationId xmlns:p14="http://schemas.microsoft.com/office/powerpoint/2010/main" val="235117648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a:extLst>
              <a:ext uri="{FF2B5EF4-FFF2-40B4-BE49-F238E27FC236}">
                <a16:creationId xmlns:a16="http://schemas.microsoft.com/office/drawing/2014/main" id="{13D8E492-C5AD-2A43-A1DB-384408842DEA}"/>
              </a:ext>
            </a:extLst>
          </p:cNvPr>
          <p:cNvSpPr>
            <a:spLocks noGrp="1" noChangeArrowheads="1"/>
          </p:cNvSpPr>
          <p:nvPr>
            <p:ph type="title"/>
          </p:nvPr>
        </p:nvSpPr>
        <p:spPr>
          <a:xfrm>
            <a:off x="107504" y="152400"/>
            <a:ext cx="9036496"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b="1" dirty="0">
                <a:solidFill>
                  <a:schemeClr val="tx1"/>
                </a:solidFill>
                <a:latin typeface="Comic Sans MS" panose="030F0902030302020204" pitchFamily="66" charset="0"/>
              </a:rPr>
              <a:t>L’ ESAME   CISTOSCOPICO consente di osservare la CONFORMAZIONE INTERNA della VESCICA nel vivente (quando ricorrano esigenze diagnostiche)</a:t>
            </a:r>
          </a:p>
        </p:txBody>
      </p:sp>
      <p:pic>
        <p:nvPicPr>
          <p:cNvPr id="30722" name="Picture 2">
            <a:extLst>
              <a:ext uri="{FF2B5EF4-FFF2-40B4-BE49-F238E27FC236}">
                <a16:creationId xmlns:a16="http://schemas.microsoft.com/office/drawing/2014/main" id="{8827514D-EFA4-454A-A316-FA25E13E65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897063"/>
            <a:ext cx="8763000" cy="4478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07361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9FE634CD-5D7F-E442-A89B-2EE3F9CD91E7}"/>
              </a:ext>
            </a:extLst>
          </p:cNvPr>
          <p:cNvSpPr>
            <a:spLocks noGrp="1" noChangeArrowheads="1"/>
          </p:cNvSpPr>
          <p:nvPr>
            <p:ph type="title"/>
          </p:nvPr>
        </p:nvSpPr>
        <p:spPr>
          <a:xfrm>
            <a:off x="0" y="13276"/>
            <a:ext cx="9144000" cy="103946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CONFIGURAZIONE INTERNA</a:t>
            </a:r>
          </a:p>
        </p:txBody>
      </p:sp>
      <p:sp>
        <p:nvSpPr>
          <p:cNvPr id="32770" name="Rectangle 2">
            <a:extLst>
              <a:ext uri="{FF2B5EF4-FFF2-40B4-BE49-F238E27FC236}">
                <a16:creationId xmlns:a16="http://schemas.microsoft.com/office/drawing/2014/main" id="{8CCAC141-7D5E-1349-A54E-D0FE7D6E2943}"/>
              </a:ext>
            </a:extLst>
          </p:cNvPr>
          <p:cNvSpPr>
            <a:spLocks noGrp="1" noChangeArrowheads="1"/>
          </p:cNvSpPr>
          <p:nvPr>
            <p:ph type="body" idx="1"/>
          </p:nvPr>
        </p:nvSpPr>
        <p:spPr>
          <a:xfrm>
            <a:off x="228600" y="1295400"/>
            <a:ext cx="8763000" cy="5638800"/>
          </a:xfrm>
          <a:ln/>
        </p:spPr>
        <p:txBody>
          <a:bodyPr/>
          <a:lstStyle/>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Può essere osservata direttamente nel VIVENTE mediante CISTOSCOPIA</a:t>
            </a: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Si </a:t>
            </a:r>
            <a:r>
              <a:rPr lang="it-IT" altLang="it-IT" sz="2600" b="1" dirty="0" err="1">
                <a:solidFill>
                  <a:schemeClr val="tx1"/>
                </a:solidFill>
                <a:latin typeface="Chalkboard SE" panose="03050602040202020205" pitchFamily="66" charset="77"/>
              </a:rPr>
              <a:t>puo’</a:t>
            </a:r>
            <a:r>
              <a:rPr lang="it-IT" altLang="it-IT" sz="2600" b="1" dirty="0">
                <a:solidFill>
                  <a:schemeClr val="tx1"/>
                </a:solidFill>
                <a:latin typeface="Chalkboard SE" panose="03050602040202020205" pitchFamily="66" charset="77"/>
              </a:rPr>
              <a:t> notare la presenza di PIEGHE TRASVERSALI.</a:t>
            </a: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Tali pieghe NON sono presenti nella zona del </a:t>
            </a: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TRIGONO VESCICALE, area che ha come vertici il MEATO URETRALE INTERNO e gli orifizi di SBOCCO DEGLI URETERI</a:t>
            </a: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  Il TRIGONO è caratterizzato dal NON PRESENTARE le caratteristiche pieghe, pertanto la sua superficie è liscia. La morfologia suggerisce il suo coinvolgimento nel favorire il deflusso urinario come una sorta di «grondaia» con relativa pendenza.</a:t>
            </a:r>
          </a:p>
        </p:txBody>
      </p:sp>
    </p:spTree>
    <p:extLst>
      <p:ext uri="{BB962C8B-B14F-4D97-AF65-F5344CB8AC3E}">
        <p14:creationId xmlns:p14="http://schemas.microsoft.com/office/powerpoint/2010/main" val="13459165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a:extLst>
              <a:ext uri="{FF2B5EF4-FFF2-40B4-BE49-F238E27FC236}">
                <a16:creationId xmlns:a16="http://schemas.microsoft.com/office/drawing/2014/main" id="{9451CDB6-6FF5-F545-B066-EA2B35B206C2}"/>
              </a:ext>
            </a:extLst>
          </p:cNvPr>
          <p:cNvSpPr>
            <a:spLocks noGrp="1" noChangeArrowheads="1"/>
          </p:cNvSpPr>
          <p:nvPr>
            <p:ph type="title"/>
          </p:nvPr>
        </p:nvSpPr>
        <p:spPr>
          <a:xfrm>
            <a:off x="228600" y="32031"/>
            <a:ext cx="86868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CONFORMAZIONE INTERNA</a:t>
            </a:r>
          </a:p>
        </p:txBody>
      </p:sp>
      <p:pic>
        <p:nvPicPr>
          <p:cNvPr id="31746" name="Picture 2">
            <a:extLst>
              <a:ext uri="{FF2B5EF4-FFF2-40B4-BE49-F238E27FC236}">
                <a16:creationId xmlns:a16="http://schemas.microsoft.com/office/drawing/2014/main" id="{CBCCDABC-B152-A240-A2B3-DA973014F9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99" y="1381124"/>
            <a:ext cx="7070141" cy="53602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19158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4254774-DA0E-5848-BF48-71CCDD77A5A4}"/>
              </a:ext>
            </a:extLst>
          </p:cNvPr>
          <p:cNvSpPr>
            <a:spLocks noGrp="1"/>
          </p:cNvSpPr>
          <p:nvPr>
            <p:ph type="title"/>
          </p:nvPr>
        </p:nvSpPr>
        <p:spPr>
          <a:xfrm>
            <a:off x="611560" y="2636912"/>
            <a:ext cx="7767638" cy="1138238"/>
          </a:xfrm>
        </p:spPr>
        <p:txBody>
          <a:bodyPr/>
          <a:lstStyle/>
          <a:p>
            <a:r>
              <a:rPr lang="it-IT" b="1" dirty="0" err="1">
                <a:solidFill>
                  <a:schemeClr val="tx1"/>
                </a:solidFill>
                <a:latin typeface="Gurmukhi MN" panose="02020600050405020304" pitchFamily="18" charset="0"/>
                <a:cs typeface="Gurmukhi MN" panose="02020600050405020304" pitchFamily="18" charset="0"/>
              </a:rPr>
              <a:t>R</a:t>
            </a:r>
            <a:r>
              <a:rPr lang="it-IT" b="1" dirty="0">
                <a:solidFill>
                  <a:schemeClr val="tx1"/>
                </a:solidFill>
                <a:latin typeface="Gurmukhi MN" panose="02020600050405020304" pitchFamily="18" charset="0"/>
                <a:cs typeface="Gurmukhi MN" panose="02020600050405020304" pitchFamily="18" charset="0"/>
              </a:rPr>
              <a:t>  E  </a:t>
            </a:r>
            <a:r>
              <a:rPr lang="it-IT" b="1" dirty="0" err="1">
                <a:solidFill>
                  <a:schemeClr val="tx1"/>
                </a:solidFill>
                <a:latin typeface="Gurmukhi MN" panose="02020600050405020304" pitchFamily="18" charset="0"/>
                <a:cs typeface="Gurmukhi MN" panose="02020600050405020304" pitchFamily="18" charset="0"/>
              </a:rPr>
              <a:t>N</a:t>
            </a:r>
            <a:r>
              <a:rPr lang="it-IT" b="1" dirty="0">
                <a:solidFill>
                  <a:schemeClr val="tx1"/>
                </a:solidFill>
                <a:latin typeface="Gurmukhi MN" panose="02020600050405020304" pitchFamily="18" charset="0"/>
                <a:cs typeface="Gurmukhi MN" panose="02020600050405020304" pitchFamily="18" charset="0"/>
              </a:rPr>
              <a:t>  E</a:t>
            </a:r>
            <a:br>
              <a:rPr lang="it-IT" b="1" dirty="0">
                <a:solidFill>
                  <a:schemeClr val="tx1"/>
                </a:solidFill>
                <a:latin typeface="Gurmukhi MN" panose="02020600050405020304" pitchFamily="18" charset="0"/>
                <a:cs typeface="Gurmukhi MN" panose="02020600050405020304" pitchFamily="18" charset="0"/>
              </a:rPr>
            </a:br>
            <a:r>
              <a:rPr lang="it-IT" b="1" dirty="0">
                <a:solidFill>
                  <a:schemeClr val="tx1"/>
                </a:solidFill>
                <a:latin typeface="Gurmukhi MN" panose="02020600050405020304" pitchFamily="18" charset="0"/>
                <a:cs typeface="Gurmukhi MN" panose="02020600050405020304" pitchFamily="18" charset="0"/>
              </a:rPr>
              <a:t>Sistema Uropoietico</a:t>
            </a:r>
          </a:p>
        </p:txBody>
      </p:sp>
    </p:spTree>
    <p:extLst>
      <p:ext uri="{BB962C8B-B14F-4D97-AF65-F5344CB8AC3E}">
        <p14:creationId xmlns:p14="http://schemas.microsoft.com/office/powerpoint/2010/main" val="2894893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a:extLst>
              <a:ext uri="{FF2B5EF4-FFF2-40B4-BE49-F238E27FC236}">
                <a16:creationId xmlns:a16="http://schemas.microsoft.com/office/drawing/2014/main" id="{CF16DFC3-1949-0944-A674-4613F22B1885}"/>
              </a:ext>
            </a:extLst>
          </p:cNvPr>
          <p:cNvSpPr>
            <a:spLocks noGrp="1" noChangeArrowheads="1"/>
          </p:cNvSpPr>
          <p:nvPr>
            <p:ph type="title"/>
          </p:nvPr>
        </p:nvSpPr>
        <p:spPr>
          <a:xfrm>
            <a:off x="18773" y="20474"/>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INNERVAZIONE</a:t>
            </a:r>
          </a:p>
        </p:txBody>
      </p:sp>
      <p:sp>
        <p:nvSpPr>
          <p:cNvPr id="28674" name="Rectangle 2">
            <a:extLst>
              <a:ext uri="{FF2B5EF4-FFF2-40B4-BE49-F238E27FC236}">
                <a16:creationId xmlns:a16="http://schemas.microsoft.com/office/drawing/2014/main" id="{31B8CDF4-A821-2545-8C84-9F0AB5D70371}"/>
              </a:ext>
            </a:extLst>
          </p:cNvPr>
          <p:cNvSpPr>
            <a:spLocks noGrp="1" noChangeArrowheads="1"/>
          </p:cNvSpPr>
          <p:nvPr>
            <p:ph type="body" idx="1"/>
          </p:nvPr>
        </p:nvSpPr>
        <p:spPr>
          <a:xfrm>
            <a:off x="683568" y="1149972"/>
            <a:ext cx="7992888" cy="5638800"/>
          </a:xfrm>
          <a:ln/>
        </p:spPr>
        <p:txBody>
          <a:bodyPr/>
          <a:lstStyle/>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300" dirty="0">
                <a:solidFill>
                  <a:schemeClr val="tx1"/>
                </a:solidFill>
                <a:latin typeface="Copperplate Gothic Bold" panose="020E0705020206020404" pitchFamily="34" charset="77"/>
              </a:rPr>
              <a:t>Al PLESSO NERVOSO VESCICALE fanno capo:</a:t>
            </a: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300" dirty="0">
              <a:solidFill>
                <a:schemeClr val="tx1"/>
              </a:solidFill>
              <a:latin typeface="Copperplate Gothic Bold" panose="020E0705020206020404" pitchFamily="34" charset="77"/>
            </a:endParaRP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300" dirty="0">
                <a:solidFill>
                  <a:schemeClr val="tx1"/>
                </a:solidFill>
                <a:latin typeface="Copperplate Gothic Bold" panose="020E0705020206020404" pitchFamily="34" charset="77"/>
              </a:rPr>
              <a:t>   - FIBRE PARASIMPATICHE (da MIELOMERI S2,S3,S4) VISCEROMOTRICI per MUSCOLO DETRUSORE ed INIBENTI la CONTRAZIONE del MUSCOLO SFINTERE INTERNO URETRALE</a:t>
            </a: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300" dirty="0">
              <a:solidFill>
                <a:schemeClr val="tx1"/>
              </a:solidFill>
              <a:latin typeface="Copperplate Gothic Bold" panose="020E0705020206020404" pitchFamily="34" charset="77"/>
            </a:endParaRP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300" dirty="0">
                <a:solidFill>
                  <a:schemeClr val="tx1"/>
                </a:solidFill>
                <a:latin typeface="Copperplate Gothic Bold" panose="020E0705020206020404" pitchFamily="34" charset="77"/>
              </a:rPr>
              <a:t>   - FIBRE ORTOSIMPATICHE (T11-L2) per mantenere contratto lo Sfintere Uretrale Interno </a:t>
            </a: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300" dirty="0">
              <a:solidFill>
                <a:schemeClr val="tx1"/>
              </a:solidFill>
              <a:latin typeface="Copperplate Gothic Bold" panose="020E0705020206020404" pitchFamily="34" charset="77"/>
            </a:endParaRP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300" dirty="0">
                <a:solidFill>
                  <a:schemeClr val="tx1"/>
                </a:solidFill>
                <a:latin typeface="Copperplate Gothic Bold" panose="020E0705020206020404" pitchFamily="34" charset="77"/>
              </a:rPr>
              <a:t>Le FIBRE SENSITIVE (sensazioni di RIEMPIMENTO e DOLORIFICHE) si portano sia ai </a:t>
            </a:r>
            <a:r>
              <a:rPr lang="it-IT" altLang="it-IT" sz="2300" dirty="0" err="1">
                <a:solidFill>
                  <a:schemeClr val="tx1"/>
                </a:solidFill>
                <a:latin typeface="Copperplate Gothic Bold" panose="020E0705020206020404" pitchFamily="34" charset="77"/>
              </a:rPr>
              <a:t>mielomeri</a:t>
            </a:r>
            <a:r>
              <a:rPr lang="it-IT" altLang="it-IT" sz="2300" dirty="0">
                <a:solidFill>
                  <a:schemeClr val="tx1"/>
                </a:solidFill>
                <a:latin typeface="Copperplate Gothic Bold" panose="020E0705020206020404" pitchFamily="34" charset="77"/>
              </a:rPr>
              <a:t> SACRALI, sia a quelli T11-L2 </a:t>
            </a:r>
          </a:p>
        </p:txBody>
      </p:sp>
    </p:spTree>
    <p:extLst>
      <p:ext uri="{BB962C8B-B14F-4D97-AF65-F5344CB8AC3E}">
        <p14:creationId xmlns:p14="http://schemas.microsoft.com/office/powerpoint/2010/main" val="4570387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B8CA4BB5-4FB3-C04B-B8F2-3D102CF8A27B}"/>
              </a:ext>
            </a:extLst>
          </p:cNvPr>
          <p:cNvSpPr>
            <a:spLocks noGrp="1"/>
          </p:cNvSpPr>
          <p:nvPr>
            <p:ph type="title"/>
          </p:nvPr>
        </p:nvSpPr>
        <p:spPr>
          <a:xfrm>
            <a:off x="676356" y="-243408"/>
            <a:ext cx="7767638" cy="1138238"/>
          </a:xfrm>
        </p:spPr>
        <p:txBody>
          <a:bodyPr/>
          <a:lstStyle/>
          <a:p>
            <a:r>
              <a:rPr lang="it-IT" sz="3200" b="1" dirty="0">
                <a:solidFill>
                  <a:schemeClr val="tx1"/>
                </a:solidFill>
                <a:latin typeface="Gurmukhi MN" panose="02020600050405020304" pitchFamily="18" charset="0"/>
                <a:cs typeface="Gurmukhi MN" panose="02020600050405020304" pitchFamily="18" charset="0"/>
              </a:rPr>
              <a:t>URETRA</a:t>
            </a:r>
          </a:p>
        </p:txBody>
      </p:sp>
      <p:sp>
        <p:nvSpPr>
          <p:cNvPr id="5" name="Segnaposto contenuto 4">
            <a:extLst>
              <a:ext uri="{FF2B5EF4-FFF2-40B4-BE49-F238E27FC236}">
                <a16:creationId xmlns:a16="http://schemas.microsoft.com/office/drawing/2014/main" id="{47F71F90-79EB-1445-8998-0D74B2359F1C}"/>
              </a:ext>
            </a:extLst>
          </p:cNvPr>
          <p:cNvSpPr>
            <a:spLocks noGrp="1"/>
          </p:cNvSpPr>
          <p:nvPr>
            <p:ph idx="1"/>
          </p:nvPr>
        </p:nvSpPr>
        <p:spPr>
          <a:xfrm>
            <a:off x="107504" y="894830"/>
            <a:ext cx="9036496" cy="5963170"/>
          </a:xfrm>
        </p:spPr>
        <p:txBody>
          <a:bodyPr/>
          <a:lstStyle/>
          <a:p>
            <a:r>
              <a:rPr lang="it-IT" sz="3000" dirty="0">
                <a:solidFill>
                  <a:schemeClr val="tx1"/>
                </a:solidFill>
                <a:latin typeface="Chalkboard SE" panose="03050602040202020205" pitchFamily="66" charset="77"/>
              </a:rPr>
              <a:t>Organo CAVO, IMPARI e MEDIANO, deputato a veicolare l’ URINA DEFINITIVA dalla Vescica Urinaria all’ ambiente esterno.</a:t>
            </a:r>
          </a:p>
          <a:p>
            <a:r>
              <a:rPr lang="it-IT" sz="3000" dirty="0">
                <a:solidFill>
                  <a:schemeClr val="tx1"/>
                </a:solidFill>
                <a:latin typeface="Chalkboard SE" panose="03050602040202020205" pitchFamily="66" charset="77"/>
              </a:rPr>
              <a:t>Nel MASCHIO costituisce una VIA COMUNE delle VIE URINARIE e delle VIE SPERMATICHE.</a:t>
            </a:r>
          </a:p>
          <a:p>
            <a:r>
              <a:rPr lang="it-IT" sz="3000" dirty="0">
                <a:solidFill>
                  <a:schemeClr val="tx1"/>
                </a:solidFill>
                <a:latin typeface="Chalkboard SE" panose="03050602040202020205" pitchFamily="66" charset="77"/>
              </a:rPr>
              <a:t>Notevole è la DIVERSA LUNGHEZZA tra l’ Uretra Femminile e l’ Uretra Maschile.</a:t>
            </a:r>
          </a:p>
          <a:p>
            <a:r>
              <a:rPr lang="it-IT" sz="3000" dirty="0">
                <a:solidFill>
                  <a:schemeClr val="tx1"/>
                </a:solidFill>
                <a:latin typeface="Chalkboard SE" panose="03050602040202020205" pitchFamily="66" charset="77"/>
              </a:rPr>
              <a:t>Diversi, sono, ovviamente la LOCALIZZAZIONE ed i RAPPORTI nei due sessi.</a:t>
            </a:r>
          </a:p>
        </p:txBody>
      </p:sp>
    </p:spTree>
    <p:extLst>
      <p:ext uri="{BB962C8B-B14F-4D97-AF65-F5344CB8AC3E}">
        <p14:creationId xmlns:p14="http://schemas.microsoft.com/office/powerpoint/2010/main" val="40736597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11"/>
          <p:cNvPicPr>
            <a:picLocks noGrp="1" noChangeAspect="1"/>
          </p:cNvPicPr>
          <p:nvPr isPhoto="1"/>
        </p:nvPicPr>
        <p:blipFill rotWithShape="1">
          <a:blip r:embed="rId2">
            <a:lum/>
            <a:extLst>
              <a:ext uri="{28A0092B-C50C-407E-A947-70E740481C1C}">
                <a14:useLocalDpi xmlns:a14="http://schemas.microsoft.com/office/drawing/2010/main" val="0"/>
              </a:ext>
            </a:extLst>
          </a:blip>
          <a:srcRect t="4062" b="54199"/>
          <a:stretch/>
        </p:blipFill>
        <p:spPr>
          <a:xfrm>
            <a:off x="179512" y="1916832"/>
            <a:ext cx="8427278" cy="3820791"/>
          </a:xfrm>
          <a:prstGeom prst="rect">
            <a:avLst/>
          </a:prstGeom>
          <a:noFill/>
          <a:ln>
            <a:noFill/>
          </a:ln>
        </p:spPr>
      </p:pic>
      <p:pic>
        <p:nvPicPr>
          <p:cNvPr id="3" name="Picture 1" descr="2611">
            <a:extLst>
              <a:ext uri="{FF2B5EF4-FFF2-40B4-BE49-F238E27FC236}">
                <a16:creationId xmlns:a16="http://schemas.microsoft.com/office/drawing/2014/main" id="{E22F6F84-4797-6E4F-86A5-DF35987DA976}"/>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93081" r="68369" b="756"/>
          <a:stretch/>
        </p:blipFill>
        <p:spPr>
          <a:xfrm>
            <a:off x="3394638" y="5274776"/>
            <a:ext cx="1997025" cy="432048"/>
          </a:xfrm>
          <a:prstGeom prst="rect">
            <a:avLst/>
          </a:prstGeom>
          <a:noFill/>
          <a:ln>
            <a:noFill/>
          </a:ln>
        </p:spPr>
      </p:pic>
      <p:sp>
        <p:nvSpPr>
          <p:cNvPr id="4" name="Rectangle 1">
            <a:extLst>
              <a:ext uri="{FF2B5EF4-FFF2-40B4-BE49-F238E27FC236}">
                <a16:creationId xmlns:a16="http://schemas.microsoft.com/office/drawing/2014/main" id="{AE3256E0-41F9-4B49-9606-E7DD2216510E}"/>
              </a:ext>
            </a:extLst>
          </p:cNvPr>
          <p:cNvSpPr txBox="1">
            <a:spLocks noChangeArrowheads="1"/>
          </p:cNvSpPr>
          <p:nvPr/>
        </p:nvSpPr>
        <p:spPr>
          <a:xfrm>
            <a:off x="0" y="111125"/>
            <a:ext cx="9036496" cy="947738"/>
          </a:xfrm>
          <a:prstGeom prst="rect">
            <a:avLst/>
          </a:prstGeom>
          <a:ln/>
        </p:spPr>
        <p:txBody>
          <a:bodyPr/>
          <a:lst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9p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a:solidFill>
                  <a:schemeClr val="tx1"/>
                </a:solidFill>
                <a:latin typeface="Gurmukhi MN" panose="02020600050405020304" pitchFamily="18" charset="0"/>
                <a:cs typeface="Gurmukhi MN" panose="02020600050405020304" pitchFamily="18" charset="0"/>
              </a:rPr>
              <a:t>URETRA MASCHILE e FEMMINILE</a:t>
            </a:r>
            <a:br>
              <a:rPr lang="it-IT" altLang="it-IT" sz="3200" b="1">
                <a:solidFill>
                  <a:schemeClr val="tx1"/>
                </a:solidFill>
                <a:latin typeface="Gurmukhi MN" panose="02020600050405020304" pitchFamily="18" charset="0"/>
                <a:cs typeface="Gurmukhi MN" panose="02020600050405020304" pitchFamily="18" charset="0"/>
              </a:rPr>
            </a:br>
            <a:r>
              <a:rPr lang="it-IT" altLang="it-IT" sz="3200" b="1">
                <a:solidFill>
                  <a:schemeClr val="tx1"/>
                </a:solidFill>
                <a:latin typeface="Gurmukhi MN" panose="02020600050405020304" pitchFamily="18" charset="0"/>
                <a:cs typeface="Gurmukhi MN" panose="02020600050405020304" pitchFamily="18" charset="0"/>
              </a:rPr>
              <a:t>ASPETTI TOPOGRAFICI COMPARATIVI</a:t>
            </a:r>
            <a:endParaRPr lang="it-IT" altLang="it-IT" sz="3200" b="1" dirty="0">
              <a:solidFill>
                <a:schemeClr val="tx1"/>
              </a:solidFill>
              <a:latin typeface="Gurmukhi MN" panose="02020600050405020304" pitchFamily="18" charset="0"/>
              <a:cs typeface="Gurmukhi MN" panose="02020600050405020304" pitchFamily="18" charset="0"/>
            </a:endParaRPr>
          </a:p>
        </p:txBody>
      </p:sp>
    </p:spTree>
    <p:extLst>
      <p:ext uri="{BB962C8B-B14F-4D97-AF65-F5344CB8AC3E}">
        <p14:creationId xmlns:p14="http://schemas.microsoft.com/office/powerpoint/2010/main" val="13978504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304800" y="0"/>
            <a:ext cx="8610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a:t>
            </a:r>
          </a:p>
        </p:txBody>
      </p:sp>
      <p:sp>
        <p:nvSpPr>
          <p:cNvPr id="33794" name="Rectangle 2"/>
          <p:cNvSpPr>
            <a:spLocks noGrp="1" noChangeArrowheads="1"/>
          </p:cNvSpPr>
          <p:nvPr>
            <p:ph type="body" idx="1"/>
          </p:nvPr>
        </p:nvSpPr>
        <p:spPr>
          <a:xfrm>
            <a:off x="304800" y="1219200"/>
            <a:ext cx="8610600" cy="5410200"/>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Lunghezza totale 18 – 20 cm</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Dal MEATO URETRALE INTERNO, attraversa il PAVIMENTO PELVICO ed il PERINEO ANTERIORE, percorre il PENE per terminare al MEATO URETRALE ESTERNO</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Dà passaggio soltanto all’ URINA unicamente nel tratto definito URETRA URINARIA, mentre nella parte più cospicua dà passaggio anche allo SPERMA (URETRA COMUNE)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xfrm>
            <a:off x="609600" y="0"/>
            <a:ext cx="7772400" cy="105273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PORZIONI DELL’</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URETRA MASCHILE e PENE</a:t>
            </a: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28775"/>
            <a:ext cx="8534400" cy="5038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TRATTO PROSTATICO</a:t>
            </a:r>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236663"/>
            <a:ext cx="6019800" cy="53990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152400" y="0"/>
            <a:ext cx="8839200" cy="69269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FEMMINILE</a:t>
            </a:r>
          </a:p>
        </p:txBody>
      </p:sp>
      <p:sp>
        <p:nvSpPr>
          <p:cNvPr id="40962" name="Rectangle 2"/>
          <p:cNvSpPr>
            <a:spLocks noGrp="1" noChangeArrowheads="1"/>
          </p:cNvSpPr>
          <p:nvPr>
            <p:ph type="body" idx="1"/>
          </p:nvPr>
        </p:nvSpPr>
        <p:spPr>
          <a:xfrm>
            <a:off x="539552" y="692696"/>
            <a:ext cx="8136904" cy="5517232"/>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halkboard SE" panose="03050602040202020205" pitchFamily="66" charset="77"/>
              </a:rPr>
              <a:t>L’ URETRA FEMMINILE è molto meno lunga di quella Maschile (circa 4-6 cm)</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halkboard SE" panose="03050602040202020205" pitchFamily="66" charset="77"/>
              </a:rPr>
              <a:t>Ha DECORSO OBLIQUO, con una CONCAVITA’ diretta in AVANTI</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halkboard SE" panose="03050602040202020205" pitchFamily="66" charset="77"/>
              </a:rPr>
              <a:t>Il MEATO URETRALE ESTERNO ha forma VARIABILE (FESSURA LONGITUDINALE o FORMA STELLATA) ed è in stretto rapporto con il GLANDE del CLITORIDE</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halkboard SE" panose="03050602040202020205" pitchFamily="66" charset="77"/>
              </a:rPr>
              <a:t>Vi si possono descrivere una PORZIONE PELVICA ed PORZIONE PERINEALE.</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halkboard SE" panose="03050602040202020205" pitchFamily="66" charset="77"/>
              </a:rPr>
              <a:t>In TUTTA LA SUA LUNGHEZZA, si PONE in INTIMO RAPPORTO con la PARETE ANTERIORE della VAGINA</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solidFill>
                <a:schemeClr val="tx1"/>
              </a:solidFill>
              <a:latin typeface="Copperplate Gothic Bold" panose="020E0705020206020404" pitchFamily="34" charset="77"/>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0" y="73025"/>
            <a:ext cx="9144000" cy="83569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FEMMINILE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ASPETTI ANATOMO-MACROSCOPICI</a:t>
            </a:r>
          </a:p>
        </p:txBody>
      </p:sp>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l="11710"/>
          <a:stretch>
            <a:fillRect/>
          </a:stretch>
        </p:blipFill>
        <p:spPr bwMode="auto">
          <a:xfrm>
            <a:off x="2339752" y="1048306"/>
            <a:ext cx="4789711" cy="5657294"/>
          </a:xfrm>
          <a:prstGeom prst="rect">
            <a:avLst/>
          </a:prstGeom>
          <a:noFill/>
          <a:ln>
            <a:noFill/>
          </a:ln>
          <a:effectLst/>
          <a:extLst>
            <a:ext uri="{909E8E84-426E-40DD-AFC4-6F175D3DCCD1}">
              <a14:hiddenFill xmlns:a14="http://schemas.microsoft.com/office/drawing/2010/main">
                <a:blipFill dpi="0" rotWithShape="0">
                  <a:blip/>
                  <a:srcRect l="1171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0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774700" y="0"/>
            <a:ext cx="7593013" cy="6858000"/>
          </a:xfrm>
          <a:prstGeom prst="rect">
            <a:avLst/>
          </a:prstGeom>
          <a:noFill/>
          <a:ln>
            <a:noFill/>
          </a:ln>
        </p:spPr>
      </p:pic>
    </p:spTree>
    <p:extLst>
      <p:ext uri="{BB962C8B-B14F-4D97-AF65-F5344CB8AC3E}">
        <p14:creationId xmlns:p14="http://schemas.microsoft.com/office/powerpoint/2010/main" val="3084974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RENE: GENERALITA’ TOPOGRAFICHE</a:t>
            </a:r>
          </a:p>
        </p:txBody>
      </p:sp>
      <p:sp>
        <p:nvSpPr>
          <p:cNvPr id="5122" name="Rectangle 2"/>
          <p:cNvSpPr>
            <a:spLocks noGrp="1" noChangeArrowheads="1"/>
          </p:cNvSpPr>
          <p:nvPr>
            <p:ph type="body" idx="1"/>
          </p:nvPr>
        </p:nvSpPr>
        <p:spPr>
          <a:xfrm>
            <a:off x="35100" y="1700808"/>
            <a:ext cx="5651500" cy="6096000"/>
          </a:xfrm>
          <a:ln/>
        </p:spPr>
        <p:txBody>
          <a:bodyPr/>
          <a:lstStyle/>
          <a:p>
            <a:pPr marL="338138" indent="-338138">
              <a:spcBef>
                <a:spcPts val="6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Localizzazione nello SPAZIO RETROPERITONEALE della CAVITA’ ADDOMINALE</a:t>
            </a:r>
          </a:p>
          <a:p>
            <a:pPr marL="338138" indent="-338138">
              <a:spcBef>
                <a:spcPts val="6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RENE DX circa 1.5-2 cm più IN BASSO rispetto al RENE SN</a:t>
            </a:r>
          </a:p>
          <a:p>
            <a:pPr marL="338138" indent="-338138">
              <a:spcBef>
                <a:spcPts val="6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ASSE LONGITUDINALE OBLIQUO in SENSO MEDIO-LATERALE e CRANIO-CAUDALE</a:t>
            </a:r>
          </a:p>
          <a:p>
            <a:pPr marL="341313" indent="-338138">
              <a:spcBef>
                <a:spcPts val="6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400" dirty="0">
              <a:latin typeface="Arial Black" panose="020B0A04020102020204" pitchFamily="34" charset="0"/>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8163" y="1066800"/>
            <a:ext cx="3525837" cy="579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4" name="Line 4"/>
          <p:cNvSpPr>
            <a:spLocks noChangeShapeType="1"/>
          </p:cNvSpPr>
          <p:nvPr/>
        </p:nvSpPr>
        <p:spPr bwMode="auto">
          <a:xfrm flipH="1">
            <a:off x="6511925" y="1773238"/>
            <a:ext cx="585788" cy="1584325"/>
          </a:xfrm>
          <a:prstGeom prst="line">
            <a:avLst/>
          </a:prstGeom>
          <a:noFill/>
          <a:ln w="76320" cap="sq">
            <a:solidFill>
              <a:srgbClr val="FFFF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5125" name="Line 5"/>
          <p:cNvSpPr>
            <a:spLocks noChangeShapeType="1"/>
          </p:cNvSpPr>
          <p:nvPr/>
        </p:nvSpPr>
        <p:spPr bwMode="auto">
          <a:xfrm>
            <a:off x="8101013" y="1989138"/>
            <a:ext cx="503237" cy="1511300"/>
          </a:xfrm>
          <a:prstGeom prst="line">
            <a:avLst/>
          </a:prstGeom>
          <a:noFill/>
          <a:ln w="76320" cap="sq">
            <a:solidFill>
              <a:srgbClr val="FFFF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35343" y="260648"/>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RENE: MEZZI di FISSITA’</a:t>
            </a:r>
          </a:p>
        </p:txBody>
      </p:sp>
      <p:sp>
        <p:nvSpPr>
          <p:cNvPr id="6146" name="Rectangle 2"/>
          <p:cNvSpPr>
            <a:spLocks noGrp="1" noChangeArrowheads="1"/>
          </p:cNvSpPr>
          <p:nvPr>
            <p:ph type="body" idx="1"/>
          </p:nvPr>
        </p:nvSpPr>
        <p:spPr>
          <a:xfrm>
            <a:off x="0" y="1219200"/>
            <a:ext cx="9144000" cy="5638800"/>
          </a:xfrm>
          <a:ln/>
        </p:spPr>
        <p:txBody>
          <a:bodyPr/>
          <a:lstStyle/>
          <a:p>
            <a:pPr marL="339725" indent="-339725">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PEDUNCOLO  VASCOLARE con Arteria e Vena Renale</a:t>
            </a:r>
          </a:p>
          <a:p>
            <a:pPr marL="341313" indent="-339725">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solidFill>
                <a:schemeClr val="tx1"/>
              </a:solidFill>
              <a:latin typeface="Comic Sans MS" panose="030F0902030302020204" pitchFamily="66" charset="0"/>
            </a:endParaRPr>
          </a:p>
          <a:p>
            <a:pPr marL="339725" indent="-339725">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FASCIA FIBROSA PERIRENALE</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   </a:t>
            </a:r>
          </a:p>
          <a:p>
            <a:pPr marL="339725" indent="-339725">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TESSUTO ADIPOSO</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a:extLst>
              <a:ext uri="{FF2B5EF4-FFF2-40B4-BE49-F238E27FC236}">
                <a16:creationId xmlns:a16="http://schemas.microsoft.com/office/drawing/2014/main" id="{607C2B3D-6025-4B71-AB32-7E83B1B2921D}"/>
              </a:ext>
            </a:extLst>
          </p:cNvPr>
          <p:cNvSpPr>
            <a:spLocks noGrp="1" noChangeArrowheads="1"/>
          </p:cNvSpPr>
          <p:nvPr>
            <p:ph type="title"/>
          </p:nvPr>
        </p:nvSpPr>
        <p:spPr>
          <a:xfrm>
            <a:off x="0" y="13276"/>
            <a:ext cx="9144000" cy="654149"/>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FASCIA PERIRENALE</a:t>
            </a:r>
          </a:p>
        </p:txBody>
      </p:sp>
      <p:pic>
        <p:nvPicPr>
          <p:cNvPr id="21506" name="Picture 2">
            <a:extLst>
              <a:ext uri="{FF2B5EF4-FFF2-40B4-BE49-F238E27FC236}">
                <a16:creationId xmlns:a16="http://schemas.microsoft.com/office/drawing/2014/main" id="{713BBD53-79F0-4802-B384-31E070178E3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41000"/>
                    </a14:imgEffect>
                  </a14:imgLayer>
                </a14:imgProps>
              </a:ext>
              <a:ext uri="{28A0092B-C50C-407E-A947-70E740481C1C}">
                <a14:useLocalDpi xmlns:a14="http://schemas.microsoft.com/office/drawing/2010/main" val="0"/>
              </a:ext>
            </a:extLst>
          </a:blip>
          <a:srcRect l="2467" t="2379" b="28874"/>
          <a:stretch>
            <a:fillRect/>
          </a:stretch>
        </p:blipFill>
        <p:spPr bwMode="auto">
          <a:xfrm>
            <a:off x="0" y="1301750"/>
            <a:ext cx="9144000" cy="5556250"/>
          </a:xfrm>
          <a:prstGeom prst="rect">
            <a:avLst/>
          </a:prstGeom>
          <a:noFill/>
          <a:ln>
            <a:noFill/>
          </a:ln>
          <a:effectLst/>
          <a:extLst>
            <a:ext uri="{909E8E84-426E-40DD-AFC4-6F175D3DCCD1}">
              <a14:hiddenFill xmlns:a14="http://schemas.microsoft.com/office/drawing/2010/main">
                <a:blipFill dpi="0" rotWithShape="0">
                  <a:blip/>
                  <a:srcRect l="2467" t="2379" b="2887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9027482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a:extLst>
              <a:ext uri="{FF2B5EF4-FFF2-40B4-BE49-F238E27FC236}">
                <a16:creationId xmlns:a16="http://schemas.microsoft.com/office/drawing/2014/main" id="{5ADEAA53-4E2F-44D2-B52A-C643A4E15000}"/>
              </a:ext>
            </a:extLst>
          </p:cNvPr>
          <p:cNvSpPr>
            <a:spLocks noGrp="1" noChangeArrowheads="1"/>
          </p:cNvSpPr>
          <p:nvPr>
            <p:ph type="title"/>
          </p:nvPr>
        </p:nvSpPr>
        <p:spPr>
          <a:xfrm>
            <a:off x="0" y="0"/>
            <a:ext cx="9144000" cy="82391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RENE: RIFERIMENTI MORFOLOGICI</a:t>
            </a:r>
          </a:p>
        </p:txBody>
      </p:sp>
      <p:sp>
        <p:nvSpPr>
          <p:cNvPr id="23554" name="Rectangle 2">
            <a:extLst>
              <a:ext uri="{FF2B5EF4-FFF2-40B4-BE49-F238E27FC236}">
                <a16:creationId xmlns:a16="http://schemas.microsoft.com/office/drawing/2014/main" id="{798A15EF-6296-43F2-8EF5-2FF475ADBC4B}"/>
              </a:ext>
            </a:extLst>
          </p:cNvPr>
          <p:cNvSpPr>
            <a:spLocks noGrp="1" noChangeArrowheads="1"/>
          </p:cNvSpPr>
          <p:nvPr>
            <p:ph type="body" idx="1"/>
          </p:nvPr>
        </p:nvSpPr>
        <p:spPr>
          <a:xfrm>
            <a:off x="179512" y="620688"/>
            <a:ext cx="3744417" cy="4114800"/>
          </a:xfrm>
          <a:ln/>
        </p:spPr>
        <p:txBody>
          <a:bodyPr/>
          <a:lstStyle/>
          <a:p>
            <a:pPr marL="0" indent="0">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Organo PIENO, PARI, rivestito da una Capsula Fibrosa</a:t>
            </a:r>
          </a:p>
          <a:p>
            <a:pPr marL="0" indent="0">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400" b="1" dirty="0">
              <a:solidFill>
                <a:schemeClr val="tx1"/>
              </a:solidFill>
              <a:latin typeface="Comic Sans MS" panose="030F0902030302020204" pitchFamily="66" charset="0"/>
            </a:endParaRPr>
          </a:p>
          <a:p>
            <a:pPr marL="0" indent="0">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Nell’ ambito dell’ organo (la cui forma ricorda un grosso fagiolo), si possono considerare: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POLO SUPERIORE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POLO INFERIORE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MARGINE MEDIALE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MARGINE LATERALE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FACCIA POSTERIORE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FACCIA ANTERIORE</a:t>
            </a:r>
          </a:p>
        </p:txBody>
      </p:sp>
      <p:pic>
        <p:nvPicPr>
          <p:cNvPr id="23555" name="Picture 3">
            <a:extLst>
              <a:ext uri="{FF2B5EF4-FFF2-40B4-BE49-F238E27FC236}">
                <a16:creationId xmlns:a16="http://schemas.microsoft.com/office/drawing/2014/main" id="{8C716C42-D628-451B-87C1-BBF1E8B3E8DA}"/>
              </a:ext>
            </a:extLst>
          </p:cNvPr>
          <p:cNvPicPr>
            <a:picLocks noChangeAspect="1" noChangeArrowheads="1"/>
          </p:cNvPicPr>
          <p:nvPr/>
        </p:nvPicPr>
        <p:blipFill rotWithShape="1">
          <a:blip r:embed="rId3">
            <a:lum bright="-18000" contrast="6000"/>
            <a:extLst>
              <a:ext uri="{28A0092B-C50C-407E-A947-70E740481C1C}">
                <a14:useLocalDpi xmlns:a14="http://schemas.microsoft.com/office/drawing/2010/main" val="0"/>
              </a:ext>
            </a:extLst>
          </a:blip>
          <a:srcRect b="12853"/>
          <a:stretch/>
        </p:blipFill>
        <p:spPr bwMode="auto">
          <a:xfrm>
            <a:off x="3923929" y="1108555"/>
            <a:ext cx="5220072" cy="5746648"/>
          </a:xfrm>
          <a:prstGeom prst="rect">
            <a:avLst/>
          </a:prstGeom>
          <a:noFill/>
          <a:ln>
            <a:noFill/>
          </a:ln>
          <a:effectLst/>
          <a:extLst>
            <a:ext uri="{909E8E84-426E-40DD-AFC4-6F175D3DCCD1}">
              <a14:hiddenFill xmlns:a14="http://schemas.microsoft.com/office/drawing/2010/main">
                <a:blipFill dpi="0" rotWithShape="0">
                  <a:blip>
                    <a:lum bright="-18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2792011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12228</TotalTime>
  <Words>1650</Words>
  <Application>Microsoft Macintosh PowerPoint</Application>
  <PresentationFormat>Presentazione su schermo (4:3)</PresentationFormat>
  <Paragraphs>214</Paragraphs>
  <Slides>47</Slides>
  <Notes>30</Notes>
  <HiddenSlides>0</HiddenSlides>
  <MMClips>0</MMClips>
  <ScaleCrop>false</ScaleCrop>
  <HeadingPairs>
    <vt:vector size="6" baseType="variant">
      <vt:variant>
        <vt:lpstr>Caratteri utilizzati</vt:lpstr>
      </vt:variant>
      <vt:variant>
        <vt:i4>13</vt:i4>
      </vt:variant>
      <vt:variant>
        <vt:lpstr>Tema</vt:lpstr>
      </vt:variant>
      <vt:variant>
        <vt:i4>1</vt:i4>
      </vt:variant>
      <vt:variant>
        <vt:lpstr>Titoli diapositive</vt:lpstr>
      </vt:variant>
      <vt:variant>
        <vt:i4>47</vt:i4>
      </vt:variant>
    </vt:vector>
  </HeadingPairs>
  <TitlesOfParts>
    <vt:vector size="61" baseType="lpstr">
      <vt:lpstr>Microsoft YaHei</vt:lpstr>
      <vt:lpstr>ＭＳ Ｐゴシック</vt:lpstr>
      <vt:lpstr>Arial</vt:lpstr>
      <vt:lpstr>Arial Black</vt:lpstr>
      <vt:lpstr>Chalkboard SE</vt:lpstr>
      <vt:lpstr>Chalkduster</vt:lpstr>
      <vt:lpstr>Comic Sans MS</vt:lpstr>
      <vt:lpstr>Copperplate</vt:lpstr>
      <vt:lpstr>Copperplate Gothic Bold</vt:lpstr>
      <vt:lpstr>Gurmukhi MN</vt:lpstr>
      <vt:lpstr>Lucida Sans Unicode</vt:lpstr>
      <vt:lpstr>Times New Roman</vt:lpstr>
      <vt:lpstr>Wingdings</vt:lpstr>
      <vt:lpstr>Tema di Office</vt:lpstr>
      <vt:lpstr>SISTEMA  URINARIO Sistema Uropoietico  Sistema Urinifero (Vie Urinarie)</vt:lpstr>
      <vt:lpstr>SISTEMA URINARIO</vt:lpstr>
      <vt:lpstr>Presentazione standard di PowerPoint</vt:lpstr>
      <vt:lpstr>R  E  N  E Sistema Uropoietico</vt:lpstr>
      <vt:lpstr>Presentazione standard di PowerPoint</vt:lpstr>
      <vt:lpstr>RENE: GENERALITA’ TOPOGRAFICHE</vt:lpstr>
      <vt:lpstr>RENE: MEZZI di FISSITA’</vt:lpstr>
      <vt:lpstr>FASCIA PERIRENALE</vt:lpstr>
      <vt:lpstr>RENE: RIFERIMENTI MORFOLOGICI</vt:lpstr>
      <vt:lpstr>RENE: PRINCIPALI RAPPORTI</vt:lpstr>
      <vt:lpstr>RENE: PRINCIPALI RAPPORTI</vt:lpstr>
      <vt:lpstr>RENE RAPPORTI PARETE ADDOMINALE POSTERIORE</vt:lpstr>
      <vt:lpstr>RENE: RAPPORTI ANTERIORI</vt:lpstr>
      <vt:lpstr>SEZIONE  FRONTALE</vt:lpstr>
      <vt:lpstr>RENE: ASPETTI STRUTTURALI in  SEZIONE FRONTALE </vt:lpstr>
      <vt:lpstr>CORTICALE , MIDOLLARE e LOBI RENALI</vt:lpstr>
      <vt:lpstr>VASCOLARIZZAZIONE DEL RENE</vt:lpstr>
      <vt:lpstr>NEFRONE</vt:lpstr>
      <vt:lpstr>Presentazione standard di PowerPoint</vt:lpstr>
      <vt:lpstr>CENNI. FUNZIONALI  SUL NEFRONE</vt:lpstr>
      <vt:lpstr>CORPUSCOLO  RENALE</vt:lpstr>
      <vt:lpstr>CORPUSCOLI  RENALI</vt:lpstr>
      <vt:lpstr>TUBULI DEL NEFRONE e  TUBULI COLLETTORI</vt:lpstr>
      <vt:lpstr>APPARATO  IUXTAGLOMERULARE</vt:lpstr>
      <vt:lpstr>VIE  URINARIE Sistema Urinifero</vt:lpstr>
      <vt:lpstr>COMPLESSO  CALICO-PIELICO</vt:lpstr>
      <vt:lpstr> SISTEMA dei CALICI e PELVI RENALE (complesso “ CALICO-PIELICO ”)</vt:lpstr>
      <vt:lpstr>COMPLESSO “CALICO-PIELICO”</vt:lpstr>
      <vt:lpstr>URETERE</vt:lpstr>
      <vt:lpstr>Presentazione standard di PowerPoint</vt:lpstr>
      <vt:lpstr>URETERE:  LOCALIZZAZIONE TOPOGRAFICA</vt:lpstr>
      <vt:lpstr>EPITELIO di TRANSIZIONE  (UROTELIO)</vt:lpstr>
      <vt:lpstr>VESCICA URINARIA</vt:lpstr>
      <vt:lpstr>VESCICA ASPETTI ANATOMO-MACROSCOPICI</vt:lpstr>
      <vt:lpstr>VESCICA URINARIA PRINCIPALI  RAPPORTI</vt:lpstr>
      <vt:lpstr>VESCICA URINARIA:  ASPETTI   ANATOMO-TOPOGRAFICI</vt:lpstr>
      <vt:lpstr>L’ ESAME   CISTOSCOPICO consente di osservare la CONFORMAZIONE INTERNA della VESCICA nel vivente (quando ricorrano esigenze diagnostiche)</vt:lpstr>
      <vt:lpstr>VESCICA CONFIGURAZIONE INTERNA</vt:lpstr>
      <vt:lpstr>VESCICA  CONFORMAZIONE INTERNA</vt:lpstr>
      <vt:lpstr>VESCICA  INNERVAZIONE</vt:lpstr>
      <vt:lpstr>URETRA</vt:lpstr>
      <vt:lpstr>Presentazione standard di PowerPoint</vt:lpstr>
      <vt:lpstr>URETRA MASCHILE</vt:lpstr>
      <vt:lpstr>PORZIONI DELL’ URETRA MASCHILE e PENE</vt:lpstr>
      <vt:lpstr>URETRA MASCHILE TRATTO PROSTATICO</vt:lpstr>
      <vt:lpstr>URETRA  FEMMINILE</vt:lpstr>
      <vt:lpstr>URETRA FEMMINILE ASPETTI ANATOMO-MACROSCOPICI</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VALVOLA ILEO-CECALE  (ILEO-CECO-COLICA)</dc:title>
  <dc:creator>Vittorio Grill</dc:creator>
  <cp:lastModifiedBy>Utente di Microsoft Office</cp:lastModifiedBy>
  <cp:revision>448</cp:revision>
  <cp:lastPrinted>2020-02-21T08:17:47Z</cp:lastPrinted>
  <dcterms:created xsi:type="dcterms:W3CDTF">2001-04-16T09:29:16Z</dcterms:created>
  <dcterms:modified xsi:type="dcterms:W3CDTF">2021-12-20T21:30:56Z</dcterms:modified>
</cp:coreProperties>
</file>