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715"/>
  </p:normalViewPr>
  <p:slideViewPr>
    <p:cSldViewPr>
      <p:cViewPr varScale="1">
        <p:scale>
          <a:sx n="122" d="100"/>
          <a:sy n="122" d="100"/>
        </p:scale>
        <p:origin x="146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52662BD5-6171-F44F-AF5B-868AC928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918DFD5F-C47D-104F-AA8D-383CE65FA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570C84CA-BA3F-C34C-A49B-2AED8EF8D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43A5153B-902C-BF4B-A3F0-AAF6B826A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6DFF5BF-A7E7-084A-8BC8-F5C402AF9C4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it-IT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7C85767-932C-6E44-9E85-C50E8D25145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0D0A0BF-7570-C346-AB74-578A4D98A48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A1D0F8B-2699-5E43-A195-D7718D4410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25B5436B-ACE0-504B-88E5-3D13A9D8BD1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it-IT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4BB9C21E-63F8-8849-B3E7-2E71F41B54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DC58A9F-E65D-F147-ADD9-EC268CCECD7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2ADBA8E0-AC4A-594A-9683-A565E16C38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22E2E8-9B75-B04E-ADF5-6D5BCFD5720A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2E8AC6D6-D784-E649-8B06-4BBA2F8A242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4981565C-95D1-9543-AFFA-F4F2798527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4822B-8D15-4C44-803C-16AC678A52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E731C7-080A-584D-8150-BBFBC2067DDB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9C4483DB-A48A-774A-B451-7E7F87F8E5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5836F785-D3B5-0F42-9217-EED352EBC0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29113"/>
            <a:ext cx="5029200" cy="41529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B2EF60DE-5F5E-1445-A432-65F847360E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3FF86A-E7ED-2940-B640-4A3C3CC7138F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0777E93D-11ED-D849-A665-63E7098A95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57BF6877-6D43-754A-BF85-E24D08CD8F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29113"/>
            <a:ext cx="5029200" cy="41529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462749C-1BD7-5D43-BD54-CAE3A25F72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42D19C-7209-C24D-9C8B-C320E59FFB8B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E6F872BD-2015-2C45-AD86-684667121AB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E342E95D-16F3-A34F-A6EF-2508A83000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72FA1B1-CEE9-A04A-988E-79EFABE0C1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E37F4-328A-8C4A-8403-B67248207FD3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99FB9853-66D8-0147-802B-606BC508B4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8E157296-A068-E042-82F3-8F2CAD5685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4958EB47-27E1-D041-9896-A02E121CDE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890C6-8BDE-6346-AC10-1138B9516D42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0B825A95-E3AB-F74D-9091-60F084FBA4F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C5F29B98-9A11-354E-A2CA-1CFF0C6A68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D0759022-A9E7-BE4A-80A6-37ADDCD070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17B4B9-4F30-3D40-A775-4174D6377B39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FA33C5BC-9F69-4042-8D51-D49E150E28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4946226E-30DE-5744-9D1A-624128CB87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AB3E3711-A457-2342-8235-ED03B49FAF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AC75AB-1084-B04E-B6F3-D593A5617AE9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D3B35AA2-C6AE-9243-B09E-B2B3D78CB0D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F0F5FBCD-4F90-9345-8D71-AB236F9F72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CB818D9A-4293-9047-BEEA-ADC5C6F240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1C1122-67DE-6942-B867-7B71FB6BC311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EC262071-079F-9548-BC20-D9FA9388FC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85498AC2-777F-9747-9BB7-FD30A79102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61B02755-93E1-BE4E-A5F6-0DF07F8862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BACE95-737F-5547-A6ED-16D1801765E3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9025C495-1A4E-BF46-912E-0EB5084AC8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72783049-67CD-8E4A-97CF-8BF102D1DA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47E92CAD-89D6-A646-9299-C96655FE34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D622A1-1D60-F340-846D-EDA4A6E1ECC6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E5A8E82A-5341-6A44-B1FE-9FB98405DE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93EB58FF-8718-F948-B977-AA28CAB8AF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02B4239D-CDB2-ED4A-B399-CA49D86D01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71D34B-6DD9-D540-A8A7-B2488C122881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10B7CC3E-5ACF-8D40-BEAB-A5BE8F564F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ECF3682-EF31-504D-84BC-016A90E46F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07664DE-DFDF-EF49-BF84-495AC9D1A3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54DF6-09D9-7548-8C19-8FDF4227077D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8CD7AF29-E9B8-BC49-9860-DBF98267F5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B63A89D3-6CA1-6D4D-93F8-457F6B4CEB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3D448D7-1C9F-D04D-8C96-9895E5C4CF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8CBAB0-AEC9-EB43-8913-10862DC2D9FB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6F066429-49A7-8842-B2C0-C8E543BEF39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84E3C1D7-5DEB-1042-9D80-18D379FABB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69AFBDCF-B9BE-714D-9BC8-ED9C3FB044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AC4B6E-1C98-9C42-83D1-B5F08B1523B4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84E1294F-1F30-7241-A800-1A84285F1E0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F5D26871-7603-5148-8D0A-50DE901AB7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50C615F-BAD8-E745-B525-F8804FE470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1EA3CA-E398-ED49-B151-F3DB8BF5FEF5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9E77FF86-6007-5946-B4AB-52C9FDF6E9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42EFAC97-0059-914C-9F2A-6447794012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4A0FA8D-9D6A-AB40-A9C0-6B3620C300A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F4E79F-A594-CF40-AAA9-FDBF6DA146BB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F986D1FF-6175-1941-81CC-FD22ADED1B8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0C36B2E7-08EF-C246-9BFD-8711649C9E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74C4AC2-26A5-0148-B943-DEB78557CE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D132CD-DC94-8B47-A218-5F0CF701F208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2398023D-1F95-1D44-B4E9-709DC51D3D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CD29636B-03BA-F14A-978B-AEEFCC24F4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5FC8620-56BC-6448-8B63-44127A7EA5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551776-7579-E743-82E6-86703102BAAE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763C1D9D-A678-E243-AD1D-DBBAEA5710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E1FB26FC-EE5C-1547-9486-4E4E88EE89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49262803-D54F-0041-8FD7-7DC15F6B42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DA021E-A6AC-4A41-A616-1EE38D2EE86B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A72FC1A5-F329-BC43-83C9-A70D4365F8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5756F307-2289-CF47-B1F5-4297BF8EAF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47AEA49-C04E-AD44-B4A8-2419718F34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DAA7BB-7139-784D-A05B-093DB98768D2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63489" name="Text Box 1">
            <a:extLst>
              <a:ext uri="{FF2B5EF4-FFF2-40B4-BE49-F238E27FC236}">
                <a16:creationId xmlns:a16="http://schemas.microsoft.com/office/drawing/2014/main" id="{6AF5E6E7-1B06-554E-89D6-20979FCFED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66612CC8-A249-A34E-A530-B25DEACC4CA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00ADEA58-2F95-E04E-BEB5-BC31BDDF9B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E1828D-30C1-854B-8D86-D408D742F686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64513" name="Text Box 1">
            <a:extLst>
              <a:ext uri="{FF2B5EF4-FFF2-40B4-BE49-F238E27FC236}">
                <a16:creationId xmlns:a16="http://schemas.microsoft.com/office/drawing/2014/main" id="{068CEBD2-714E-C141-8BFD-073CD16D72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78DD76E5-CB41-0846-BCDC-E25FFE303A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91BEA402-6BF4-4040-AF06-2A3EC45B31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16660C-AD9D-3849-A52A-728C5989F5AB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67C050B1-EC59-7F46-A41A-C7746FB9E5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6BEAC016-DFC1-6E49-B3DE-6B1DCCA5BB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D0BBD40E-39E2-724A-94FE-23AC1CF0EA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9B6DEF-A4BA-6B42-A40E-5E196ACAE05F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CA81653A-5F6C-3E42-864C-33D9802C3C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47518257-CA56-1C4A-B860-EC210CA4F8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ABA73D2-D68D-DB4C-BC8F-FAF489C2FE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4CB4A4-E5F0-0744-B095-5E783F766504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3D342490-58EB-F54E-BFB8-6EA647F064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4C29BE76-43C0-D24D-BB3A-2C7AF6C1A6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1E90065-62FF-2542-A776-6D9599F616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2E0AF9-2A98-2243-8ECC-4434D6023177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2113706F-216A-B644-9587-6FD843436D4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199AFF10-EB4B-F84E-81A3-16269220FC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9EDFC5F-B7A8-1540-A8B8-2F58BDA528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09F284-5EB1-DC48-BF7C-352677CA19EC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D5CCB39E-EB46-754F-A230-76E055EB6B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AB4CF3AF-948C-F348-95BD-0652CB8A94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24539A-0667-5847-8B94-D18173C369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0001E-8864-D647-8210-5FB3D30BB23D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32684682-AD40-414D-BB63-B39C504E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fld id="{79F78776-F420-FC41-9EEF-36D2B543B8B1}" type="slidenum">
              <a:rPr lang="it-IT" altLang="it-IT" sz="1200">
                <a:solidFill>
                  <a:srgbClr val="000000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5</a:t>
            </a:fld>
            <a:endParaRPr lang="it-IT" altLang="it-IT" sz="1200">
              <a:solidFill>
                <a:srgbClr val="000000"/>
              </a:solidFill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4B6669D7-3269-2945-84C9-6B3D3AE48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7D0D7B8C-BEEE-8A4F-8AA3-D0BC36D87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D8B6C745-2969-4343-8ADA-F01C10B42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r">
              <a:buClrTx/>
              <a:buFontTx/>
              <a:buNone/>
            </a:pPr>
            <a:endParaRPr lang="it-IT" altLang="it-IT" sz="1200">
              <a:solidFill>
                <a:srgbClr val="000000"/>
              </a:solidFill>
              <a:latin typeface="Arial Black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1F2289CD-B8BD-374E-A9F9-5EE40EC6BA2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B7DDCF1F-34D4-6448-AAC2-2D68D836B7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353A129-4D13-0A42-BF79-20D0ABFE2B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14EE9D-5E70-564B-AEAF-7439ED54CE57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18948685-E0AC-9549-B563-8CE9CA3679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4D70B191-F481-8442-BBC6-59CC486078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91E7EF02-59CF-F84F-9B4A-B6BA550B910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D60A90-BEFA-4744-9BF1-838BC0710418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41985" name="Text Box 1">
            <a:extLst>
              <a:ext uri="{FF2B5EF4-FFF2-40B4-BE49-F238E27FC236}">
                <a16:creationId xmlns:a16="http://schemas.microsoft.com/office/drawing/2014/main" id="{E43352D0-3021-8849-B286-FBA111651C3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DFBB16B0-19C2-774E-90AC-D0F08BE110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DA13DD77-3DE3-494C-B3E7-751D5DD61A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BDB8DC-9B8E-5C4F-B80C-7F4ADEA0F17B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43009" name="Text Box 1">
            <a:extLst>
              <a:ext uri="{FF2B5EF4-FFF2-40B4-BE49-F238E27FC236}">
                <a16:creationId xmlns:a16="http://schemas.microsoft.com/office/drawing/2014/main" id="{494D3104-D8AC-4A41-95DB-24492F0B481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57108E49-D08B-4B41-A81D-78CE34FECC7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29113"/>
            <a:ext cx="5029200" cy="41529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C07065F8-2BA9-B44B-8F9D-6834715354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D3191A-4414-814C-A25C-0654B30617B7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F957475C-0A54-B34C-867A-D5EBD58B56D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7EA59807-00D6-2D4A-B5A7-FB6535FCCB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79452-C286-EF44-ACBD-118D5EAA1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0F18F1-E804-8A45-9AB6-76D8388C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99F8BF-2F87-4E47-AEC5-0D77B159E2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754DE6-9CB0-E444-B93C-36DD80289D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78ABFA-A71F-A045-8541-EA10A8B990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0060A4-3BF8-864B-A78B-1EA7974BBE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498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2A7F6C-BEE6-4342-ABF6-007154F7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202384-7B5D-8F45-8F87-E5587A427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A2191F-0F98-BC40-8E98-BFDC497C13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1B27A9-BF28-884C-82DF-238F5521E4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003AE-F9C2-4D4B-8633-D104197990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D3C9BF-261F-D044-B5A4-83148F8F24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409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026F0AC-0435-D44C-B4CD-D6AB8D347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0338" y="463550"/>
            <a:ext cx="1941512" cy="57467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75B45D-2FA6-6641-8BFA-98D1AEFD5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2138" cy="57467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D5718B-CC93-1B40-BD3A-5AAEE8F6E8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276E30-BC68-E94A-98C9-1124DC63E8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BF6E6C-6FC8-384D-88AA-CA3A8F1F2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55B319-A597-424E-9194-A386977BD8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597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94277-37DB-4D42-87D6-8218E9C1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3550"/>
            <a:ext cx="7766050" cy="14287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06BDD1-EB49-1B42-A37A-BEBE8A2C98E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8650" cy="4540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59385C-D5CE-5F44-9D38-F7C773845E5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9250" cy="4540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0CD48-4E6A-2C4A-81D6-AE83B73EFFE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8650" cy="454025"/>
          </a:xfrm>
        </p:spPr>
        <p:txBody>
          <a:bodyPr/>
          <a:lstStyle>
            <a:lvl1pPr>
              <a:defRPr/>
            </a:lvl1pPr>
          </a:lstStyle>
          <a:p>
            <a:fld id="{BB3597C1-7617-CC44-87AA-F27D79CE24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980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90232-4339-7B45-A4A7-D7CF4186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D1077F-00A9-184B-AC13-99287530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7F5965-EB91-AC46-A44E-232EBECFD1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2B0325-450D-4940-BD5F-E257B53640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0E7EBF-89EA-EE44-A43E-704DA1DA9B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6B3A97-17A5-0F42-B4F9-0BE5621774C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1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534E0-FCFB-644B-A0B8-5B39AB6E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0BFE0-0552-DC4A-AD14-A907CDE6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2D9234-B231-014B-8CBF-A18CC288FC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F17F7A-D4B1-E74A-8DF7-3BBD91C9B3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90FDF5-97CE-8B4C-9880-00E5B7773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80C05A-C3CB-9642-8012-CC690D9773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03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0856E-445B-AE4D-8C6E-EF9CEF41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C49082-4F19-BD4A-9393-38A2D5944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291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F9378C-D075-4C46-9180-0A27522D7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6825" cy="42291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5BADD2-AF83-1C45-9FD7-ABA22EC448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0A0ABB-8EF1-904B-ABBB-C03184682E3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CD7C83-5640-0C4B-8655-70E6F303A8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66F519-5CB2-F34F-B68C-A69DE488F5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561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98361-1601-2340-A9EA-D1230D0D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A3BE04-E809-C340-9B7D-95DF16279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599E87-2F32-DD48-9FC7-470B43A70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B01FB5-A753-BC44-BC2E-57A3428E6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9717CE-3C29-2042-B295-533E085A9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E2E7FDF-2839-C544-8C2C-654B78419E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4796AB2-FBB3-604A-A684-9D91FB32EC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FAD3C00-F50C-E549-9F11-0C0D7FA8B1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BB7F6D-CF57-C043-86ED-553D53222E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181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33E5D2-D4EB-B94C-BFC6-489295F7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9ECC5B2-FE57-8E4D-ABD1-E0C6B0E7A6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3F49F7-8310-134B-A30F-D402CFC95B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0151FB-F68C-B94F-A470-66246117F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4801DC-D3D9-6341-8A2B-246C8B880E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823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A4FAE2-A46D-2848-AFCA-C19635DBFD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04F321-6361-8446-97B7-ED60B2978A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DFBAB7-2756-D344-B50B-21CD34B016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F2C702-9491-0149-90C0-4AA57D80FA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588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BFB3C-0760-D448-96E0-54887A1D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821413-17F2-F642-BA62-DDB84E93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283DB9-F1E8-9B45-9E2B-91C90601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B43BB0-5CB2-264C-A8FF-D881B6DE5C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173772-774D-A142-9714-FF8AFD09966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F657D5-A7EC-094C-8CA8-7D7CB2F9B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4EF724-142A-5242-BC78-35DB009C9B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93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7ADF6-CC47-7142-A0E8-0B0E0E36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FEC45F-4F62-8145-B2E6-0DE3F7050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2EC66C-3BB1-9941-9D3B-C9E33A5E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6C1ACD-D1E6-6C43-9938-B29E4AD4DA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027D60-F786-2F48-974A-0079B63537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5EA6D3-89E1-C147-94EE-178882A790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E06092-CA74-3F47-AE9E-8C3FC1F3D82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96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E517555-822F-5246-887A-0C557A123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6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0932C05-1575-8B41-AF45-EDDA836E0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60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934A6F-844D-AE4E-A268-8CB5DC302F2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8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F3E8AA-91B4-3F45-86B0-2A028CED2B7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9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DD5BE0-C6D8-D249-B1E7-D44EAFBB80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8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fld id="{6E3F621A-E55A-0B4E-8BBA-85E64788612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80D5AF2D-D237-5B4F-8ABE-BF568F954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17523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SISTEMA</a:t>
            </a:r>
            <a:b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RESPIRATORIO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0BD526D4-AAD3-994C-93C1-21EB94D9CE5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93065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it-IT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DE276EBF-1868-4F44-AF76-878E08C7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040560" cy="39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55A73FAA-B548-774B-B0FE-6E621AE93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4613"/>
            <a:ext cx="9144000" cy="10683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MEMBRANE ELASTICHE DELLA LARINGE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42F0524-ACD6-6747-ACA1-9817AD321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3276600" cy="5310187"/>
          </a:xfrm>
          <a:ln/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Arial Black" panose="020B0604020202020204" pitchFamily="34" charset="0"/>
              </a:rPr>
              <a:t>Tese sotto alla TONACA MUCOSA</a:t>
            </a: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Arial Black" panose="020B0604020202020204" pitchFamily="34" charset="0"/>
              </a:rPr>
              <a:t>Servono a completare il lume dell’organo dove mancano gli elementi cartilaginei</a:t>
            </a: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Arial Black" panose="020B0604020202020204" pitchFamily="34" charset="0"/>
              </a:rPr>
              <a:t>Si descrivono: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000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Arial Black" panose="020B0604020202020204" pitchFamily="34" charset="0"/>
              </a:rPr>
              <a:t>   - MEMBRANE QUADRANGOLARI (o QUADRILATERE), superiormente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000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Arial Black" panose="020B0604020202020204" pitchFamily="34" charset="0"/>
              </a:rPr>
              <a:t>  - CONI ELASTICI, inferiormente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BF273979-0080-1E49-9525-28E94465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11601" r="7884" b="18495"/>
          <a:stretch>
            <a:fillRect/>
          </a:stretch>
        </p:blipFill>
        <p:spPr bwMode="auto">
          <a:xfrm>
            <a:off x="3059113" y="1773238"/>
            <a:ext cx="6084887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58" t="11601" r="7884" b="184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Line 4">
            <a:extLst>
              <a:ext uri="{FF2B5EF4-FFF2-40B4-BE49-F238E27FC236}">
                <a16:creationId xmlns:a16="http://schemas.microsoft.com/office/drawing/2014/main" id="{B96C7415-3506-8B4F-A0E9-F43948662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3500438"/>
            <a:ext cx="719138" cy="1587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F5E12DEE-A1EC-8243-9050-15348B5B6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3500438"/>
            <a:ext cx="647700" cy="3603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72003B43-04CC-3A4E-AE59-073A832EC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3500438"/>
            <a:ext cx="1588" cy="433387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52F2699D-04FC-3E48-8509-A8134743E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2632075"/>
            <a:ext cx="358775" cy="225425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D0C72CB3-D45F-0B4E-BCC1-4BF663FF4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2852738"/>
            <a:ext cx="358775" cy="504825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78FA27D0-E311-E64E-A1E1-7E886AF6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636838"/>
            <a:ext cx="504825" cy="720725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D19019F1-E705-F647-9160-EBE9FFA29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357563"/>
            <a:ext cx="504825" cy="1587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1FE8DC42-F24B-2C44-90E0-D6845534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129088"/>
            <a:ext cx="17335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000">
                <a:solidFill>
                  <a:srgbClr val="000000"/>
                </a:solidFill>
                <a:latin typeface="Arial Black" panose="020B0604020202020204" pitchFamily="34" charset="0"/>
              </a:rPr>
              <a:t>CORDA VOCALE VERA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AA6F90A7-918F-CB4E-84A2-7BF457149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076700"/>
            <a:ext cx="1655763" cy="288925"/>
          </a:xfrm>
          <a:prstGeom prst="rect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78FB9CF5-499C-DC4C-A0BF-06F6BDFC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349500"/>
            <a:ext cx="1522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000">
                <a:solidFill>
                  <a:srgbClr val="000000"/>
                </a:solidFill>
                <a:latin typeface="Arial Black" panose="020B0604020202020204" pitchFamily="34" charset="0"/>
              </a:rPr>
              <a:t>Corda Vocale Falsa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DCF39029-6633-9D4E-A8E0-5F6CC2FC2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276475"/>
            <a:ext cx="1511300" cy="288925"/>
          </a:xfrm>
          <a:prstGeom prst="rect">
            <a:avLst/>
          </a:prstGeom>
          <a:noFill/>
          <a:ln w="93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C5F88D30-8EBB-FE42-9AC7-0DFB2B91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5506812"/>
            <a:ext cx="6516216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Muscolatura Striata Scheletrica, facendo variare le la tensione e la posizione delle corde vocali vere, permette l’emissione dei diversi suoni.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FE1883B-2E6F-B44B-B080-D80CE70E3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62" y="173831"/>
            <a:ext cx="9144000" cy="762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LARINGE </a:t>
            </a:r>
            <a:b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CONFIGURAZIONE  INTERNA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6A31723-7000-8347-AAC9-2F12B1C49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3263900" cy="5410200"/>
          </a:xfrm>
          <a:ln/>
        </p:spPr>
        <p:txBody>
          <a:bodyPr/>
          <a:lstStyle/>
          <a:p>
            <a:pPr marL="336550" indent="-336550">
              <a:lnSpc>
                <a:spcPct val="80000"/>
              </a:lnSpc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 Black" panose="020B0604020202020204" pitchFamily="34" charset="0"/>
              </a:rPr>
              <a:t>APERTURA SUPERIORE o ADITO LARINGEO (</a:t>
            </a:r>
            <a:r>
              <a:rPr lang="it-IT" altLang="it-IT" sz="2400" i="1" dirty="0">
                <a:solidFill>
                  <a:schemeClr val="tx1"/>
                </a:solidFill>
                <a:latin typeface="Arial Black" panose="020B0604020202020204" pitchFamily="34" charset="0"/>
              </a:rPr>
              <a:t>ADITUS AD LARINGEM</a:t>
            </a:r>
            <a:r>
              <a:rPr lang="it-IT" altLang="it-IT" sz="2400" dirty="0">
                <a:solidFill>
                  <a:schemeClr val="tx1"/>
                </a:solidFill>
                <a:latin typeface="Arial Black" panose="020B0604020202020204" pitchFamily="34" charset="0"/>
              </a:rPr>
              <a:t>)</a:t>
            </a:r>
          </a:p>
          <a:p>
            <a:pPr marL="341313" indent="-336550">
              <a:lnSpc>
                <a:spcPct val="80000"/>
              </a:lnSpc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400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marL="336550" indent="-336550">
              <a:lnSpc>
                <a:spcPct val="80000"/>
              </a:lnSpc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 Black" panose="020B0604020202020204" pitchFamily="34" charset="0"/>
              </a:rPr>
              <a:t>CAVITA’ LARINGEA costituita da:</a:t>
            </a:r>
          </a:p>
          <a:p>
            <a:pPr marL="341313" indent="-336550">
              <a:lnSpc>
                <a:spcPct val="80000"/>
              </a:lnSpc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 Black" panose="020B0604020202020204" pitchFamily="34" charset="0"/>
              </a:rPr>
              <a:t>   - VESTIBOLO  LARINGEO</a:t>
            </a:r>
          </a:p>
          <a:p>
            <a:pPr marL="341313" indent="-336550">
              <a:lnSpc>
                <a:spcPct val="80000"/>
              </a:lnSpc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 Black" panose="020B0604020202020204" pitchFamily="34" charset="0"/>
              </a:rPr>
              <a:t>   - SEGMENTO MEDIO</a:t>
            </a:r>
          </a:p>
          <a:p>
            <a:pPr marL="341313" indent="-336550">
              <a:lnSpc>
                <a:spcPct val="80000"/>
              </a:lnSpc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 Black" panose="020B0604020202020204" pitchFamily="34" charset="0"/>
              </a:rPr>
              <a:t>   - SEGMENTO INFERIORE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8D99E7E9-2974-B84C-A426-2A1E08179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/>
          <a:stretch>
            <a:fillRect/>
          </a:stretch>
        </p:blipFill>
        <p:spPr bwMode="auto">
          <a:xfrm>
            <a:off x="3044745" y="1557338"/>
            <a:ext cx="6099255" cy="475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l="27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68622B8-E324-5645-A95B-00E19CCF5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4600" y="784225"/>
            <a:ext cx="2819400" cy="15557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ESAME della LARINGE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A9E59D3-64C2-B743-AD82-59439B63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8763"/>
            <a:ext cx="7239000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CD11FCAA-C6B0-B048-9C41-C641847E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556383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80CB32-3B84-A74B-B480-E62C0820548C}"/>
              </a:ext>
            </a:extLst>
          </p:cNvPr>
          <p:cNvSpPr txBox="1"/>
          <p:nvPr/>
        </p:nvSpPr>
        <p:spPr>
          <a:xfrm>
            <a:off x="-14741" y="4565556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con 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LARINGO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SCOPIO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82939BD-E9CD-1648-9BB1-9645AC86E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TRACHEA e BRONCHI EXTRAPOLMONARI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DA43857-157E-B841-B6DD-85A20EDAE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5651500" cy="5616575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La TRACHEA è un ORGANO CAVO che si estende dalla regione del COLLO al MEDIASTINO del Torace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La sua impalcatura è data dalla sovrapposizione di 18-20 ANELLI di CARTILAGINE IALINA, incompleti posteriormente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A livello della 4°Vertebra Toracica, essa si biforca nei 2 BRONCHI EXTRAPOLMONARI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3309870E-65A7-8C4B-9DBF-48D9994E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3" b="10182"/>
          <a:stretch>
            <a:fillRect/>
          </a:stretch>
        </p:blipFill>
        <p:spPr bwMode="auto">
          <a:xfrm>
            <a:off x="5532438" y="981075"/>
            <a:ext cx="3611562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51683" b="101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B795E52E-3829-C94D-8A63-B7F16DB45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873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STRUTTURA di TRACHEA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BRONCHI EXTRAPOLMONARI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BE3CD87-3EC4-0B4C-AA25-CEFCA830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2" t="1735" b="7506"/>
          <a:stretch>
            <a:fillRect/>
          </a:stretch>
        </p:blipFill>
        <p:spPr bwMode="auto">
          <a:xfrm>
            <a:off x="4951413" y="981075"/>
            <a:ext cx="41925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6092" t="1735" b="75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54EB8F24-E440-C541-B61E-D80FD046D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4392613" cy="558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rPr>
              <a:t>TONACA MUCOSA:</a:t>
            </a:r>
          </a:p>
          <a:p>
            <a:pPr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rPr>
              <a:t>Epitelio Cilindrico </a:t>
            </a:r>
            <a:r>
              <a:rPr lang="it-IT" altLang="it-IT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Pseudostratificato</a:t>
            </a:r>
            <a:r>
              <a: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rPr>
              <a:t> Ciliato con Cellule Caliciformi Mucipare</a:t>
            </a:r>
          </a:p>
          <a:p>
            <a:pPr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rPr>
              <a:t>Lamina Propria di Tessuto Connettivo Lasso </a:t>
            </a:r>
          </a:p>
          <a:p>
            <a:pPr>
              <a:buClrTx/>
              <a:buFontTx/>
              <a:buNone/>
            </a:pPr>
            <a:endParaRPr lang="it-IT" altLang="it-IT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rPr>
              <a:t>TONACA SOTTOMUCOSA</a:t>
            </a:r>
          </a:p>
          <a:p>
            <a:pPr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rPr>
              <a:t>con Ghiandole a Secrezione Siero-Mucosa</a:t>
            </a:r>
          </a:p>
          <a:p>
            <a:pPr>
              <a:buClrTx/>
              <a:buFontTx/>
              <a:buNone/>
            </a:pPr>
            <a:endParaRPr lang="it-IT" altLang="it-IT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rPr>
              <a:t>ANELLO CARTILAGINEO IALINO</a:t>
            </a:r>
          </a:p>
          <a:p>
            <a:pPr>
              <a:buClrTx/>
              <a:buFontTx/>
              <a:buNone/>
            </a:pPr>
            <a:endParaRPr lang="it-IT" altLang="it-IT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Arial" panose="020B0604020202020204" pitchFamily="34" charset="0"/>
              </a:rPr>
              <a:t>Nella parte posteriore dell’ anello (incompleto) si trova TESSUTO FIBROELASTICO in rapporto con Tessuto MUSCOLARE LISCIO (MUSCOLO TRACHEALE)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074BEF1E-1B13-484F-BBD1-DB3E8477B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0063" y="692150"/>
            <a:ext cx="32385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  <a:latin typeface="Arial Black" panose="020B0604020202020204" pitchFamily="34" charset="0"/>
              </a:rPr>
              <a:t>TRACHEA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3283D4F-B59F-D240-B77C-167A4E8F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ACC32F0B-D6F3-3F49-AC7D-41E4C717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98838"/>
            <a:ext cx="4643437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820616ED-80F3-754B-9F4F-46B5A8455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54" y="4489450"/>
            <a:ext cx="3166806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ASPETTI</a:t>
            </a:r>
          </a:p>
          <a:p>
            <a:pPr algn="ctr">
              <a:buClrTx/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ANATOMO-</a:t>
            </a:r>
          </a:p>
          <a:p>
            <a:pPr algn="ctr">
              <a:buClrTx/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MICROSCOPICI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347099B9-6C43-F141-BC6D-4BB3EECA3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POLMONI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872DD5BB-9C8F-624D-AF76-15CCE273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9638"/>
            <a:ext cx="6581775" cy="594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37A98F45-18F9-464F-A7A3-779F682D4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POLMONI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7EADC24-40D2-0148-A3B0-BEEFD10BC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410200"/>
          </a:xfrm>
          <a:ln/>
        </p:spPr>
        <p:txBody>
          <a:bodyPr/>
          <a:lstStyle/>
          <a:p>
            <a:pPr marL="336550" indent="-336550"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duster" panose="03050602040202020205" pitchFamily="66" charset="77"/>
              </a:rPr>
              <a:t>ORGANI PIENI in cui avvengono gli SCAMBI GASSOSI tra ARIA e SANGUE</a:t>
            </a:r>
          </a:p>
          <a:p>
            <a:pPr marL="341313" indent="-336550"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b="1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pPr marL="336550" indent="-336550"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duster" panose="03050602040202020205" pitchFamily="66" charset="77"/>
              </a:rPr>
              <a:t>Sono ORGANI PARI (DESTRO e SINISTRO)</a:t>
            </a:r>
          </a:p>
          <a:p>
            <a:pPr marL="341313" indent="-336550"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b="1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pPr marL="336550" indent="-336550"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duster" panose="03050602040202020205" pitchFamily="66" charset="77"/>
              </a:rPr>
              <a:t>Contenuti nelle LOGGE PLEURO-POLMONARI della CAVITA’ TORACICA, separati dal MEDIASTINO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39591A15-1AAD-C149-81FF-3C5CEA04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28600"/>
            <a:ext cx="653732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878D325B-E68F-1345-A757-B7CCCDB84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50"/>
            <a:ext cx="8991600" cy="10683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POLMONI</a:t>
            </a:r>
            <a:b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CARATTERI MORFOLOGICI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BE4228A-228D-6447-AFB8-B2B9D6F33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464" y="1244269"/>
            <a:ext cx="8748464" cy="5638800"/>
          </a:xfrm>
          <a:ln/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Il COLORE varia da ROSSO BRUNO alla nascita, a ROSEO nel bambino, BIANCASTRO nell’ adulto ad un COLORE PIU’ SCURO nell’ età più AVANZATA causa ANTRACOSI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Consistenza MOLLE e SPUGNOSA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FORMA: cono in cui sia asportata la PARTE MEDIALE</a:t>
            </a:r>
            <a:r>
              <a:rPr lang="it-IT" altLang="it-IT" dirty="0">
                <a:latin typeface="Arial Black" panose="020B0604020202020204" pitchFamily="34" charset="0"/>
              </a:rPr>
              <a:t>.</a:t>
            </a:r>
          </a:p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dirty="0">
              <a:latin typeface="Arial Black" panose="020B0604020202020204" pitchFamily="34" charset="0"/>
            </a:endParaRPr>
          </a:p>
          <a:p>
            <a:pPr marL="339725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dirty="0">
              <a:latin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D0456F82-8E4C-CF44-B5C2-1B710C48E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>
                <a:solidFill>
                  <a:schemeClr val="tx1"/>
                </a:solidFill>
                <a:latin typeface="Chalkboard SE" panose="03050602040202020205" pitchFamily="66" charset="77"/>
              </a:rPr>
              <a:t>SISTEMA  RESPIRATORIO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D5DB5D4-1ADC-D745-AF74-4EE2C4464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4158" y="1108021"/>
            <a:ext cx="3816350" cy="5040560"/>
          </a:xfrm>
          <a:ln/>
        </p:spPr>
        <p:txBody>
          <a:bodyPr/>
          <a:lstStyle/>
          <a:p>
            <a:pPr marL="0" indent="0">
              <a:spcBef>
                <a:spcPts val="700"/>
              </a:spcBef>
              <a:buClr>
                <a:srgbClr val="FFFF00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Consta di ORGANI CAVI (VIE AEREE o AERIFERE) deputati a garantire il FLUSSO DI ARIA verso e dai POLMONI (ORGANI PIENI), nei quali avvengono gli scambi gassosi, a livello delle cellule del sangue a ciò adibite (eritrociti) 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D27887AD-9B78-1646-9CE6-F0E55F50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41438"/>
            <a:ext cx="514826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1A1F53EC-06BF-9245-BE36-C5E0B5930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/>
                </a:solidFill>
                <a:latin typeface="Arial Black" panose="020B0604020202020204" pitchFamily="34" charset="0"/>
              </a:rPr>
              <a:t>SUPERFICIE DEI POLMONI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B8B56CA-A508-F048-89CF-448403600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51770"/>
            <a:ext cx="5795963" cy="5867400"/>
          </a:xfrm>
          <a:ln/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La superficie dei POLMONI è percorsa da SCISSURE</a:t>
            </a: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POLMONE DESTRO presenta DUE SCISSURE che lo dividono in TRE LOBI (Superiore, Medio, Inferiore)</a:t>
            </a: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POLMONE SINISTRO presenta UNA SOLA SCISSURA che lo divide in DUE LOBI (Superiore, Inferiore). 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BE52941B-213E-E540-9753-8271268E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/>
          <a:stretch>
            <a:fillRect/>
          </a:stretch>
        </p:blipFill>
        <p:spPr bwMode="auto">
          <a:xfrm>
            <a:off x="5554663" y="1773238"/>
            <a:ext cx="3589337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7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11AA01AF-DA82-6C4B-A642-B5DC2E3A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762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POLMONI</a:t>
            </a:r>
            <a:br>
              <a:rPr lang="it-IT" altLang="it-IT" sz="3200" b="1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r>
              <a:rPr lang="it-IT" alt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SUDDIVISIONI ANATOMO-MACROSCOPICHE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3EE4AE-E223-C343-956F-74F2A5A4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5398" y="1412776"/>
            <a:ext cx="8568952" cy="7258745"/>
          </a:xfrm>
          <a:ln/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LOBI: rappresentano il PRIMO ORDINE di SUDDIVISIONE dei POLMONI</a:t>
            </a:r>
          </a:p>
          <a:p>
            <a:pPr marL="341313" indent="-33655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ZONE o SEGMENTI: parti di parenchima polmonare relative a VASCOLARIZZAZIONE e VENTILAZIONE INDIPENDENTI, di interesse nelle specialità cliniche chirurgiche.</a:t>
            </a:r>
          </a:p>
          <a:p>
            <a:pPr marL="341313" indent="-33655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LOBULI POLMONARI: suddivisioni rilevanti per quanto concerne l’ anatomia microscopica dell’ organo.</a:t>
            </a:r>
          </a:p>
          <a:p>
            <a:pPr marL="341313" indent="-33655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latin typeface="Arial Black" panose="020B0604020202020204" pitchFamily="34" charset="0"/>
            </a:endParaRPr>
          </a:p>
          <a:p>
            <a:pPr marL="341313" indent="-33655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latin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4CF7A2EC-F072-0A4A-999E-67AF670BF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315416"/>
            <a:ext cx="8610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IRRORAZIONE DEI POLMONI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040F2CC-3260-5A4F-9A71-E56FE8CD7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92696"/>
            <a:ext cx="8610600" cy="5715000"/>
          </a:xfrm>
          <a:ln/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Presentano una DUPLICE IRRORAZIONE sanguifera, UNA derivante della GRANDE CIRCOLAZIONE, l’ ALTRA derivante dalla PICCOLA CIRCOLAZIONE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L’ una è una circolazione NUTRITIZIA, che apporta OSSIGENO e METABOLITI al PARENCHIMA POLMONARE, l’ altra è una circolazione FUNZIONALE che è deputata all’ OSSIGENAZIONE del sangue nell’ ambito degli ALVEOLI POLMONARI.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52D92AC-FD51-9C4E-886B-1BA7DCDC4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11638" cy="1433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STRUTTURA DEL PARENCHIMA POLMONARE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12A163B2-9CCD-1A40-9AFB-B004327F2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4284663" cy="5373687"/>
          </a:xfrm>
          <a:ln/>
        </p:spPr>
        <p:txBody>
          <a:bodyPr/>
          <a:lstStyle/>
          <a:p>
            <a:pPr indent="-338138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900" dirty="0">
                <a:solidFill>
                  <a:schemeClr val="tx1"/>
                </a:solidFill>
                <a:latin typeface="Chalkboard SE" panose="03050602040202020205" pitchFamily="66" charset="77"/>
              </a:rPr>
              <a:t>Il PARENCHIMA del POLMONE è costituito dalle RAMIFICAZIONI INTRAPOLMONARI dei BRONCHI, dai DOTTI ALVEOLARI, dai SACCHI ALVEOLARI e dagli ALVEOLI POLMONARI, nonché dalle RAMIFICAZIONI VASCOLARI SANGUIFERE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B810362-A007-8E4F-8F5E-4B07A799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74495465-F913-4A43-AE85-9D000048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4859337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21BE2DD1-5D9D-3743-B3E9-E84658A87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941888"/>
            <a:ext cx="4030662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Arial Black" panose="020B0604020202020204" pitchFamily="34" charset="0"/>
              </a:rPr>
              <a:t>PARENCHIMA</a:t>
            </a:r>
            <a:br>
              <a:rPr lang="it-IT" altLang="it-IT" sz="3200" b="1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3200" b="1" dirty="0">
                <a:solidFill>
                  <a:schemeClr val="tx1"/>
                </a:solidFill>
                <a:latin typeface="Arial Black" panose="020B0604020202020204" pitchFamily="34" charset="0"/>
              </a:rPr>
              <a:t>POLMONARE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BA2A86C3-5718-5B41-8571-48859C23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14438"/>
            <a:ext cx="4787900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84738EAF-D2BD-064A-B3BC-C925347C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6413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7CCF9AE6-D8C3-3146-96E1-5AA42C708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2" y="-99392"/>
            <a:ext cx="6192837" cy="10080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halkboard SE" panose="03050602040202020205" pitchFamily="66" charset="77"/>
              </a:rPr>
              <a:t>RAMIFICAZIONI BRONCHIALI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3A44891-2C76-4D44-8048-90F4ACAA1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206" y="692696"/>
            <a:ext cx="6553201" cy="5589587"/>
          </a:xfrm>
          <a:ln/>
        </p:spPr>
        <p:txBody>
          <a:bodyPr/>
          <a:lstStyle/>
          <a:p>
            <a:pPr indent="-338138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I 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BRONCHI EXTRAPOLMONARI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(Grossi Bronchi) penetrano nel Polmone a livello dell’ ILO</a:t>
            </a:r>
          </a:p>
          <a:p>
            <a:pPr indent="-338138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Danno origine ai 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BRONCHI LOBARI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(o SECONDARI)</a:t>
            </a:r>
          </a:p>
          <a:p>
            <a:pPr indent="-338138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Essi si suddividono 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DICOTOMICAMENTE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(fino a 12-15 Divisioni).</a:t>
            </a:r>
          </a:p>
          <a:p>
            <a:pPr indent="-338138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I rami terminali di queste suddivisioni sono i </a:t>
            </a:r>
            <a:r>
              <a:rPr lang="it-IT" altLang="it-IT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BRONCHIOLI</a:t>
            </a:r>
            <a:r>
              <a:rPr lang="it-IT" altLang="it-IT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,che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penetrano nei 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LOBULI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, dove ciascuno si ramifica in 5-7 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BRONCHIOLI TERMINALI e, poi, in 4-8 generazioni di BRONCHIOLI RESPIRATORI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indent="-338138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I BRONCHIOLI RESPIRATORI penetrano nell’ 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ACINO POLMONARE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, dove si dilatano nei 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SACCHI ALVEOLARI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, contenenti gli </a:t>
            </a:r>
            <a:r>
              <a:rPr lang="it-IT" altLang="it-IT" sz="2400" b="1" dirty="0">
                <a:solidFill>
                  <a:schemeClr val="tx1"/>
                </a:solidFill>
                <a:latin typeface="Arial" panose="020B0604020202020204" pitchFamily="34" charset="0"/>
              </a:rPr>
              <a:t>ALVEOLI</a:t>
            </a:r>
            <a:r>
              <a:rPr lang="it-IT" altLang="it-IT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indent="-338138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latin typeface="Arial" panose="020B0604020202020204" pitchFamily="34" charset="0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890EB448-7D24-A44E-8885-D3D756DD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2" b="6944"/>
          <a:stretch>
            <a:fillRect/>
          </a:stretch>
        </p:blipFill>
        <p:spPr bwMode="auto">
          <a:xfrm>
            <a:off x="7019925" y="0"/>
            <a:ext cx="2124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 r="69212" b="69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E7AF3A1C-1EDE-B541-8CCF-5F2D4DE15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444625"/>
            <a:ext cx="3600450" cy="18002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latin typeface="Arial Black" panose="020B0604020202020204" pitchFamily="34" charset="0"/>
              </a:rPr>
              <a:t>PARENCHIMA</a:t>
            </a:r>
            <a:br>
              <a:rPr lang="it-IT" altLang="it-IT" sz="2800">
                <a:latin typeface="Arial Black" panose="020B0604020202020204" pitchFamily="34" charset="0"/>
              </a:rPr>
            </a:br>
            <a:r>
              <a:rPr lang="it-IT" altLang="it-IT" sz="2800">
                <a:latin typeface="Arial Black" panose="020B0604020202020204" pitchFamily="34" charset="0"/>
              </a:rPr>
              <a:t>POLMONARE</a:t>
            </a:r>
            <a:br>
              <a:rPr lang="it-IT" altLang="it-IT" sz="2800">
                <a:latin typeface="Arial Black" panose="020B0604020202020204" pitchFamily="34" charset="0"/>
              </a:rPr>
            </a:br>
            <a:r>
              <a:rPr lang="it-IT" altLang="it-IT" sz="2800">
                <a:latin typeface="Arial Black" panose="020B0604020202020204" pitchFamily="34" charset="0"/>
              </a:rPr>
              <a:t>- Schema</a:t>
            </a:r>
            <a:br>
              <a:rPr lang="it-IT" altLang="it-IT" sz="2800">
                <a:latin typeface="Arial Black" panose="020B0604020202020204" pitchFamily="34" charset="0"/>
              </a:rPr>
            </a:br>
            <a:r>
              <a:rPr lang="it-IT" altLang="it-IT" sz="2800">
                <a:latin typeface="Arial Black" panose="020B0604020202020204" pitchFamily="34" charset="0"/>
              </a:rPr>
              <a:t>Strutturale -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803C098D-7E1B-4F42-917F-B9BB0DFC3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408238"/>
            <a:ext cx="3408362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1BCDAF07-9B49-784E-8B53-67C23E3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7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DC25831B-EC57-BB48-8DF5-9CB95078C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450" y="549275"/>
            <a:ext cx="2862813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Chalkboard SE" panose="03050602040202020205" pitchFamily="66" charset="77"/>
              </a:rPr>
              <a:t>RAMIFICAZIONI</a:t>
            </a:r>
          </a:p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Chalkboard SE" panose="03050602040202020205" pitchFamily="66" charset="77"/>
              </a:rPr>
              <a:t>BRONCHIALI</a:t>
            </a:r>
          </a:p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Chalkboard SE" panose="03050602040202020205" pitchFamily="66" charset="77"/>
              </a:rPr>
              <a:t>INTRAPOLMONARI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11E712D2-0F71-A746-BAC9-80CB384F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b="48959"/>
          <a:stretch>
            <a:fillRect/>
          </a:stretch>
        </p:blipFill>
        <p:spPr bwMode="auto">
          <a:xfrm>
            <a:off x="0" y="1717675"/>
            <a:ext cx="91440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85" b="489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126179CA-FDF5-0049-B729-5A6C3D484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Black" panose="020B0604020202020204" pitchFamily="34" charset="0"/>
              </a:rPr>
              <a:t>RAPPRESENTAZIONE</a:t>
            </a:r>
          </a:p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Black" panose="020B0604020202020204" pitchFamily="34" charset="0"/>
              </a:rPr>
              <a:t>SCHEMATICA</a:t>
            </a:r>
          </a:p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Black" panose="020B0604020202020204" pitchFamily="34" charset="0"/>
              </a:rPr>
              <a:t>dai BRONCHIOLI</a:t>
            </a:r>
          </a:p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Black" panose="020B0604020202020204" pitchFamily="34" charset="0"/>
              </a:rPr>
              <a:t>RESPIRATORI agli ALVEOLI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CCE67DE4-4E35-1E40-93D7-2BDE3E8AB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DOTTI ALVEOLARI e SACCHI ALVEOLARI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C8E974D-8A96-6B46-9DF9-9064875DE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4752975" cy="5589588"/>
          </a:xfrm>
          <a:ln/>
        </p:spPr>
        <p:txBody>
          <a:bodyPr/>
          <a:lstStyle/>
          <a:p>
            <a:pPr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Sono rivestiti di </a:t>
            </a:r>
            <a:r>
              <a:rPr lang="it-IT" altLang="it-IT" sz="24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EPITELIO PAVIMENTOSO MONOSTRATIFICATO</a:t>
            </a:r>
            <a:r>
              <a:rPr lang="it-IT" altLang="it-IT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con una LAMINA PROPRIA nella quale sono presenti </a:t>
            </a:r>
            <a:r>
              <a:rPr lang="it-IT" altLang="it-IT" sz="24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FIBROCELLULE MUSCOLARI LISCE</a:t>
            </a:r>
          </a:p>
          <a:p>
            <a:pPr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 Dotti Alveolari si aprono negli </a:t>
            </a:r>
            <a:r>
              <a:rPr lang="it-IT" altLang="it-IT" sz="24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ATRII</a:t>
            </a:r>
            <a:r>
              <a:rPr lang="it-IT" altLang="it-IT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che comunicano con i </a:t>
            </a:r>
            <a:r>
              <a:rPr lang="it-IT" altLang="it-IT" sz="24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SACCHI ALVEOLARI</a:t>
            </a:r>
            <a:r>
              <a:rPr lang="it-IT" altLang="it-IT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che presentano una fitta rete di </a:t>
            </a:r>
            <a:r>
              <a:rPr lang="it-IT" altLang="it-IT" sz="24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FIBRE ELASTICHE</a:t>
            </a:r>
            <a:r>
              <a:rPr lang="it-IT" altLang="it-IT" sz="2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, che permettono l’ espansione durante l’ inspirazione e la conseguente contrazione passiva durante l’ espirazione. 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7C455D14-5701-9447-9123-F5D14FAC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528763"/>
            <a:ext cx="410527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1E7B0DB0-357B-894C-A317-186A3B2D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2133600"/>
            <a:ext cx="925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  <a:latin typeface="Arial Black" panose="020B0604020202020204" pitchFamily="34" charset="0"/>
              </a:rPr>
              <a:t>BRON</a:t>
            </a:r>
          </a:p>
          <a:p>
            <a:pPr algn="ctr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  <a:latin typeface="Arial Black" panose="020B0604020202020204" pitchFamily="34" charset="0"/>
              </a:rPr>
              <a:t>CHIOLO</a:t>
            </a:r>
          </a:p>
          <a:p>
            <a:pPr algn="ctr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  <a:latin typeface="Arial Black" panose="020B0604020202020204" pitchFamily="34" charset="0"/>
              </a:rPr>
              <a:t>RESPIRA</a:t>
            </a:r>
          </a:p>
          <a:p>
            <a:pPr algn="ctr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  <a:latin typeface="Arial Black" panose="020B0604020202020204" pitchFamily="34" charset="0"/>
              </a:rPr>
              <a:t>TORIO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19BE3746-F022-0540-8413-8588A61E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933825"/>
            <a:ext cx="12065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  <a:latin typeface="Arial Black" panose="020B0604020202020204" pitchFamily="34" charset="0"/>
              </a:rPr>
              <a:t>DOTTO</a:t>
            </a:r>
          </a:p>
          <a:p>
            <a:pPr algn="ctr">
              <a:buClrTx/>
              <a:buFontTx/>
              <a:buNone/>
            </a:pPr>
            <a:r>
              <a:rPr lang="it-IT" altLang="it-IT" sz="1200">
                <a:solidFill>
                  <a:srgbClr val="000000"/>
                </a:solidFill>
                <a:latin typeface="Arial Black" panose="020B0604020202020204" pitchFamily="34" charset="0"/>
              </a:rPr>
              <a:t>ALVEOLARE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D1B2CB40-FD3E-904C-A5A2-A6C2B0E3C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69225" cy="8778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ALVEOLI  POLMONARI [1]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22A4CE1-A2F1-2F47-9BE9-2DECD259F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66800"/>
            <a:ext cx="7920236" cy="5732462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Evaginazioni Sacciformi dei BRONCHIOLI RESPIRATORI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Sono reciprocamente separati dal SETTO INTERALVEOLARE, costituito da 2 sottili strati di EPITELIO PAVIMENTOSO MONOSTRATIFICATO, fra i quali sono localizzati CAPILLARI SANGUIFERI, FIBRE ELASTICHE e RETICOLARI, MATRICE e CELLULE dei CONNETTIVI (il cosiddetto «</a:t>
            </a:r>
            <a:r>
              <a:rPr lang="it-IT" altLang="it-IT" sz="2800" b="1" i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INTERSTIZIO POLMONARE» </a:t>
            </a:r>
            <a:r>
              <a:rPr lang="it-IT" alt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4D76C1AD-C00E-DD48-8017-CAA76DBD1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VIE  AEREE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8FDB659-1B6E-A14F-ACDF-90272853D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indent="0">
              <a:spcBef>
                <a:spcPts val="700"/>
              </a:spcBef>
              <a:buClr>
                <a:srgbClr val="FFFF00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Constano di:</a:t>
            </a:r>
          </a:p>
          <a:p>
            <a:pPr marL="0" indent="0">
              <a:spcBef>
                <a:spcPts val="700"/>
              </a:spcBef>
              <a:buClr>
                <a:srgbClr val="FFFF00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4763" indent="0">
              <a:spcBef>
                <a:spcPts val="700"/>
              </a:spcBef>
              <a:buClrTx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NASO e CAVITA’ NASALI</a:t>
            </a:r>
          </a:p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FARINGE</a:t>
            </a:r>
          </a:p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LARINGE</a:t>
            </a:r>
          </a:p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TRACHEA</a:t>
            </a:r>
          </a:p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BRONCHI EXTRAPOLMONARI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5167E568-CBB9-EA43-A5B8-A7D8D2F01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ALVEOLI POLMONARI [2]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F6737A1-A1A4-0340-86A4-0EAFAA25B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4716463" cy="5661025"/>
          </a:xfrm>
          <a:ln/>
        </p:spPr>
        <p:txBody>
          <a:bodyPr/>
          <a:lstStyle/>
          <a:p>
            <a:pPr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Condividono la MEMBRANA BASALE con quella dei CAPILLARI SANGUIFERI</a:t>
            </a:r>
          </a:p>
          <a:p>
            <a:pPr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Consta di un EPITELIO PAVIMENTOSO MONOSTRATIFICATO con:</a:t>
            </a:r>
          </a:p>
          <a:p>
            <a:pPr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8138" indent="-333375">
              <a:lnSpc>
                <a:spcPct val="80000"/>
              </a:lnSpc>
              <a:buFont typeface="Arial Black" panose="020B0604020202020204" pitchFamily="34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PNEUMOCITI di TIPO I (o di Primo Ordine). Sono coinvolti negli SCAMBI GASSOSI.</a:t>
            </a:r>
          </a:p>
          <a:p>
            <a:pPr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8138" indent="-333375">
              <a:lnSpc>
                <a:spcPct val="80000"/>
              </a:lnSpc>
              <a:buFont typeface="Arial Black" panose="020B0604020202020204" pitchFamily="34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PNEUMOCITI di TIPO II (o di Secondo Ordine). Contengono i CORPI LAMELLARI contenenti il SURFATTANTE, che abbassa la Tensione Superficiale degli Alveoli impedendone il </a:t>
            </a:r>
            <a:r>
              <a:rPr lang="it-IT" altLang="it-IT" sz="20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Collassamento</a:t>
            </a:r>
            <a:endParaRPr lang="it-IT" altLang="it-IT" sz="20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41313" indent="-338138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8138" indent="-333375">
              <a:lnSpc>
                <a:spcPct val="80000"/>
              </a:lnSpc>
              <a:buFont typeface="Arial Black" panose="020B0604020202020204" pitchFamily="34" charset="0"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board SE" panose="03050602040202020205" pitchFamily="66" charset="77"/>
              </a:rPr>
              <a:t>MACROFAGI ALVEOLARI (o CELLULE della POLVERE)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2CD0D9A4-A598-404E-8DF3-472F4E1C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52863"/>
            <a:ext cx="435610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8BE5E2C7-A1CD-F94A-A853-8B9E11334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4427537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F6D583CA-6EB5-8040-AD90-D6E42971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52109"/>
          <a:stretch>
            <a:fillRect/>
          </a:stretch>
        </p:blipFill>
        <p:spPr bwMode="auto">
          <a:xfrm>
            <a:off x="0" y="2073275"/>
            <a:ext cx="91440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23" t="521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23531AB5-12A8-B242-822F-37E5A1F28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Black" panose="020B0604020202020204" pitchFamily="34" charset="0"/>
              </a:rPr>
              <a:t>SCHEMA DEI MECCANISMI DI SCAMBIO </a:t>
            </a:r>
          </a:p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Black" panose="020B0604020202020204" pitchFamily="34" charset="0"/>
              </a:rPr>
              <a:t>GASSOSO NEGLI ALVEOLI POLMONARI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57445CDC-7135-E841-9DD5-C761036A6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PLEURE (SIEROSE PLEURICHE)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E480739-2EF9-C643-BC9F-B7E5E3D27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2700338" cy="5472112"/>
          </a:xfrm>
          <a:ln/>
        </p:spPr>
        <p:txBody>
          <a:bodyPr/>
          <a:lstStyle/>
          <a:p>
            <a:pPr marL="339725" indent="-336550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it-IT" altLang="it-IT" sz="800" dirty="0">
              <a:latin typeface="Arial Black" panose="020B0604020202020204" pitchFamily="34" charset="0"/>
            </a:endParaRPr>
          </a:p>
          <a:p>
            <a:pPr marL="336550" indent="-333375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7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 Polmoni sono avvolti dalle PLEURE</a:t>
            </a:r>
          </a:p>
          <a:p>
            <a:pPr marL="336550" indent="-333375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7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Sono SACCHE SIEROSE che rivestono ciascuno </a:t>
            </a:r>
          </a:p>
          <a:p>
            <a:pPr marL="341313" indent="-336550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7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  dei polmoni</a:t>
            </a:r>
          </a:p>
          <a:p>
            <a:pPr marL="336550" indent="-333375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7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Constano di :</a:t>
            </a:r>
          </a:p>
          <a:p>
            <a:pPr marL="341313" indent="-336550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7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- PLEURA VISCERALE, che intimamente riveste i polmoni</a:t>
            </a:r>
          </a:p>
          <a:p>
            <a:pPr marL="341313" indent="-336550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7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  - PLEURA PARIETALE: aderisce alle pareti toraciche</a:t>
            </a:r>
          </a:p>
          <a:p>
            <a:pPr marL="341313" indent="-336550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7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Tra le due si delimita la CAVITA’ PLEURICA: spazio virtuale tra le due pleure, contenente LIQUIDO PLEURICO che facilita lo scorrimento dei polmoni rispetto le pareti toraciche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86207DDC-CC03-7C48-8E32-D5C00662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r="7774" b="22287"/>
          <a:stretch>
            <a:fillRect/>
          </a:stretch>
        </p:blipFill>
        <p:spPr bwMode="auto">
          <a:xfrm>
            <a:off x="2590800" y="1052513"/>
            <a:ext cx="6553200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636" r="7774" b="222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18097CE1-2686-784F-B2DE-FAD02E3F2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964612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NASO ESTERNO e CAVITA’ NASALI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E3391F-B95E-134E-B20C-E965AA11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25550"/>
            <a:ext cx="4110038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42A44B5-7599-E640-9C3F-2BCD52A5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42116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2F7C3D4-BA4B-A34C-BB49-1E93A5A5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24300"/>
            <a:ext cx="36353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21349DDF-F098-7A40-8FFB-32A29008C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731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MUCOSA  OLFATTIVA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BADF440-693F-9F4E-8506-93E11EEB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133600"/>
            <a:ext cx="59753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1EEBB847-156B-DA43-8772-13E2BE874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3419872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CELLULE OLFATTIVE di SCHULZ da cui si originano le FIBRE del NERVO OLFATTIVO, che penetrano nel NEUROCRANIO, per veicolare al SNC la specifica SENSIBILITA’ OLFATTIVA</a:t>
            </a:r>
          </a:p>
          <a:p>
            <a:pPr algn="ctr"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(Sensibilità Viscerale Speciale)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8DF40DEF-B5F8-1346-82F8-75E033161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86800" cy="609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b="1" dirty="0">
                <a:solidFill>
                  <a:schemeClr val="tx1"/>
                </a:solidFill>
                <a:latin typeface="Chalkduster" panose="03050602040202020205" pitchFamily="66" charset="77"/>
              </a:rPr>
              <a:t>LARINGE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CAA4C69-20F9-9A4F-A1E9-D4493A4EF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486400"/>
          </a:xfrm>
          <a:ln/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Organo cavo della regione CERVICALE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Coinvolta nel: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   - PASSAGGIO DELL’ ARIA negli atti respiratori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   - PROCESSO DI FONAZIONE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solidFill>
                <a:schemeClr val="tx1"/>
              </a:solidFill>
              <a:latin typeface="Arial Black" panose="020B0604020202020204" pitchFamily="34" charset="0"/>
            </a:endParaRP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Tra la 4° e la 6° VERT. CERVICALE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11F73566-CC16-684C-A12C-4122D947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D658F848-CE40-3640-AF03-4640C631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4150"/>
            <a:ext cx="45720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7EDB7A37-3927-5B48-962E-5C4B6A99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86800" cy="609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LARINGE</a:t>
            </a:r>
            <a:b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Arial Black" panose="020B0604020202020204" pitchFamily="34" charset="0"/>
              </a:rPr>
              <a:t>ARCHITETTURA GENERALE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2B3F8367-35E6-1647-BEAA-EE3C79908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59624"/>
            <a:ext cx="8382000" cy="5486400"/>
          </a:xfrm>
          <a:ln/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E’ formata da diversi ELEMENTI CARTILAGINEI che si articolano variamente tra loro</a:t>
            </a:r>
          </a:p>
          <a:p>
            <a:pPr marL="341313" indent="-336550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marL="336550" indent="-336550">
              <a:spcBef>
                <a:spcPts val="700"/>
              </a:spcBef>
              <a:buClr>
                <a:schemeClr val="tx1"/>
              </a:buClr>
              <a:buFont typeface="Arial Black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Le CARTILAGINI delimitano una CAVITA’ (LUME) tappezzata da TONACA MUCOSA (Epitelio Cilindrico </a:t>
            </a:r>
            <a:r>
              <a:rPr lang="it-IT" altLang="it-IT" sz="28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Pseudostratificato</a:t>
            </a:r>
            <a:r>
              <a:rPr lang="it-IT" alt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Ciliato), al di sotto della quale si trova una struttura FIBRO-ELASTICA (MEMBRANA QUADRANGOLARE e CONO ELASTICO), che connette in più punti le cartilagini medesime</a:t>
            </a:r>
          </a:p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it-IT" altLang="it-IT" sz="2800" dirty="0">
              <a:latin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E33EE74C-F5B5-ED42-B99E-78FB11383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LARINGE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604020202020204" pitchFamily="34" charset="0"/>
              </a:rPr>
              <a:t>ARCHITETTURA GENERALE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E26B51B-EF1E-4041-8A21-2FDD8DF9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109053"/>
            <a:ext cx="6372200" cy="522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4EA8CDDF-3BDF-684E-8562-47312F0B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5538"/>
            <a:ext cx="3024460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halkduster" panose="03050602040202020205" pitchFamily="66" charset="77"/>
              </a:rPr>
              <a:t>CARTILAGINI LARINGEE</a:t>
            </a:r>
          </a:p>
          <a:p>
            <a:pPr>
              <a:buClrTx/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IMPARI:</a:t>
            </a:r>
          </a:p>
          <a:p>
            <a:pPr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TIROIDE</a:t>
            </a:r>
          </a:p>
          <a:p>
            <a:pPr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CRICOIDE</a:t>
            </a:r>
          </a:p>
          <a:p>
            <a:pPr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EPIGLOTTIDE</a:t>
            </a:r>
          </a:p>
          <a:p>
            <a:pPr>
              <a:buClrTx/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halkduster" panose="03050602040202020205" pitchFamily="66" charset="77"/>
              </a:rPr>
              <a:t>PARI:</a:t>
            </a:r>
          </a:p>
          <a:p>
            <a:pPr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halkduster" panose="03050602040202020205" pitchFamily="66" charset="77"/>
              </a:rPr>
              <a:t>ARITENOIDI</a:t>
            </a:r>
          </a:p>
          <a:p>
            <a:pPr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halkduster" panose="03050602040202020205" pitchFamily="66" charset="77"/>
              </a:rPr>
              <a:t>CORNICULATE</a:t>
            </a:r>
          </a:p>
          <a:p>
            <a:pPr>
              <a:buClrTx/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12362</TotalTime>
  <Words>1113</Words>
  <Application>Microsoft Macintosh PowerPoint</Application>
  <PresentationFormat>Presentazione su schermo (4:3)</PresentationFormat>
  <Paragraphs>190</Paragraphs>
  <Slides>32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2" baseType="lpstr">
      <vt:lpstr>Arial Unicode MS</vt:lpstr>
      <vt:lpstr>SimSun</vt:lpstr>
      <vt:lpstr>Arial</vt:lpstr>
      <vt:lpstr>Arial Black</vt:lpstr>
      <vt:lpstr>Arial Rounded MT Bold</vt:lpstr>
      <vt:lpstr>Chalkboard SE</vt:lpstr>
      <vt:lpstr>Chalkduster</vt:lpstr>
      <vt:lpstr>Copperplate Gothic Bold</vt:lpstr>
      <vt:lpstr>Times New Roman</vt:lpstr>
      <vt:lpstr>Tema di Office</vt:lpstr>
      <vt:lpstr>SISTEMA RESPIRATORIO</vt:lpstr>
      <vt:lpstr>SISTEMA  RESPIRATORIO</vt:lpstr>
      <vt:lpstr>VIE  AEREE</vt:lpstr>
      <vt:lpstr>NASO ESTERNO e CAVITA’ NASALI</vt:lpstr>
      <vt:lpstr>MUCOSA  OLFATTIVA</vt:lpstr>
      <vt:lpstr>LARINGE</vt:lpstr>
      <vt:lpstr>Presentazione standard di PowerPoint</vt:lpstr>
      <vt:lpstr>LARINGE ARCHITETTURA GENERALE</vt:lpstr>
      <vt:lpstr>LARINGE ARCHITETTURA GENERALE</vt:lpstr>
      <vt:lpstr>MEMBRANE ELASTICHE DELLA LARINGE</vt:lpstr>
      <vt:lpstr>LARINGE  CONFIGURAZIONE  INTERNA</vt:lpstr>
      <vt:lpstr>ESAME della LARINGE</vt:lpstr>
      <vt:lpstr>TRACHEA e BRONCHI EXTRAPOLMONARI</vt:lpstr>
      <vt:lpstr>STRUTTURA di TRACHEA e  BRONCHI EXTRAPOLMONARI</vt:lpstr>
      <vt:lpstr>TRACHEA</vt:lpstr>
      <vt:lpstr>POLMONI</vt:lpstr>
      <vt:lpstr>POLMONI</vt:lpstr>
      <vt:lpstr>Presentazione standard di PowerPoint</vt:lpstr>
      <vt:lpstr>POLMONI CARATTERI MORFOLOGICI</vt:lpstr>
      <vt:lpstr>SUPERFICIE DEI POLMONI</vt:lpstr>
      <vt:lpstr>POLMONI SUDDIVISIONI ANATOMO-MACROSCOPICHE</vt:lpstr>
      <vt:lpstr>IRRORAZIONE DEI POLMONI</vt:lpstr>
      <vt:lpstr>STRUTTURA DEL PARENCHIMA POLMONARE</vt:lpstr>
      <vt:lpstr>PARENCHIMA POLMONARE</vt:lpstr>
      <vt:lpstr>RAMIFICAZIONI BRONCHIALI</vt:lpstr>
      <vt:lpstr>PARENCHIMA POLMONARE - Schema Strutturale -</vt:lpstr>
      <vt:lpstr>Presentazione standard di PowerPoint</vt:lpstr>
      <vt:lpstr>DOTTI ALVEOLARI e SACCHI ALVEOLARI</vt:lpstr>
      <vt:lpstr>ALVEOLI  POLMONARI [1]</vt:lpstr>
      <vt:lpstr>ALVEOLI POLMONARI [2]</vt:lpstr>
      <vt:lpstr>Presentazione standard di PowerPoint</vt:lpstr>
      <vt:lpstr>PLEURE (SIEROSE PLEURICHE)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LARINGE</dc:title>
  <dc:creator>Prof. Vittorio Grill</dc:creator>
  <cp:lastModifiedBy>Utente di Microsoft Office</cp:lastModifiedBy>
  <cp:revision>176</cp:revision>
  <cp:lastPrinted>1601-01-01T00:00:00Z</cp:lastPrinted>
  <dcterms:created xsi:type="dcterms:W3CDTF">2001-03-21T13:10:24Z</dcterms:created>
  <dcterms:modified xsi:type="dcterms:W3CDTF">2021-12-21T21:55:06Z</dcterms:modified>
</cp:coreProperties>
</file>