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0" i="0">
                <a:solidFill>
                  <a:srgbClr val="E36F67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0" i="0">
                <a:solidFill>
                  <a:srgbClr val="E36F67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" y="4435144"/>
            <a:ext cx="5171165" cy="58518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0" i="0">
                <a:solidFill>
                  <a:srgbClr val="E36F67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36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6264" y="689567"/>
            <a:ext cx="15355470" cy="3416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E36F67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5793" y="3737683"/>
            <a:ext cx="128364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8.pn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4184" y="5550632"/>
            <a:ext cx="501015" cy="14605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85"/>
              </a:lnSpc>
            </a:pPr>
            <a:r>
              <a:rPr sz="3200" spc="155" dirty="0">
                <a:solidFill>
                  <a:srgbClr val="F5FBF9"/>
                </a:solidFill>
                <a:latin typeface="Gill Sans MT"/>
                <a:cs typeface="Gill Sans MT"/>
              </a:rPr>
              <a:t>CIAP</a:t>
            </a:r>
            <a:r>
              <a:rPr sz="3200" dirty="0">
                <a:solidFill>
                  <a:srgbClr val="F5FBF9"/>
                </a:solidFill>
                <a:latin typeface="Gill Sans MT"/>
                <a:cs typeface="Gill Sans MT"/>
              </a:rPr>
              <a:t>G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4184" y="3275717"/>
            <a:ext cx="501015" cy="2117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85"/>
              </a:lnSpc>
            </a:pPr>
            <a:r>
              <a:rPr sz="3200" spc="300" dirty="0">
                <a:solidFill>
                  <a:srgbClr val="F5FBF9"/>
                </a:solidFill>
                <a:latin typeface="Gill Sans MT"/>
                <a:cs typeface="Gill Sans MT"/>
              </a:rPr>
              <a:t>2021/2022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0690" y="745516"/>
            <a:ext cx="8435975" cy="6525895"/>
          </a:xfrm>
          <a:prstGeom prst="rect">
            <a:avLst/>
          </a:prstGeom>
        </p:spPr>
        <p:txBody>
          <a:bodyPr vert="horz" wrap="square" lIns="0" tIns="415925" rIns="0" bIns="0" rtlCol="0">
            <a:spAutoFit/>
          </a:bodyPr>
          <a:lstStyle/>
          <a:p>
            <a:pPr marL="12700" marR="5080" algn="ctr">
              <a:lnSpc>
                <a:spcPct val="79100"/>
              </a:lnSpc>
              <a:spcBef>
                <a:spcPts val="3275"/>
              </a:spcBef>
            </a:pPr>
            <a:r>
              <a:rPr sz="12650" spc="1255" dirty="0">
                <a:solidFill>
                  <a:srgbClr val="F5FBF9"/>
                </a:solidFill>
                <a:latin typeface="Gill Sans MT"/>
                <a:cs typeface="Gill Sans MT"/>
              </a:rPr>
              <a:t>DIE</a:t>
            </a:r>
            <a:r>
              <a:rPr sz="12650" spc="109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12650" spc="1005" dirty="0">
                <a:solidFill>
                  <a:srgbClr val="F5FBF9"/>
                </a:solidFill>
                <a:latin typeface="Gill Sans MT"/>
                <a:cs typeface="Gill Sans MT"/>
              </a:rPr>
              <a:t>FRAU, </a:t>
            </a:r>
            <a:r>
              <a:rPr sz="12650" spc="-35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12650" spc="1875" dirty="0">
                <a:solidFill>
                  <a:srgbClr val="F5FBF9"/>
                </a:solidFill>
                <a:latin typeface="Gill Sans MT"/>
                <a:cs typeface="Gill Sans MT"/>
              </a:rPr>
              <a:t>FAMILIE </a:t>
            </a:r>
            <a:r>
              <a:rPr sz="12650" spc="188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12650" spc="490" dirty="0">
                <a:solidFill>
                  <a:srgbClr val="F5FBF9"/>
                </a:solidFill>
                <a:latin typeface="Gill Sans MT"/>
                <a:cs typeface="Gill Sans MT"/>
              </a:rPr>
              <a:t>UND </a:t>
            </a:r>
            <a:r>
              <a:rPr sz="12650" spc="495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12650" spc="1260" dirty="0">
                <a:solidFill>
                  <a:srgbClr val="F5FBF9"/>
                </a:solidFill>
                <a:latin typeface="Gill Sans MT"/>
                <a:cs typeface="Gill Sans MT"/>
              </a:rPr>
              <a:t>BERUF</a:t>
            </a:r>
            <a:endParaRPr sz="126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5553" y="9124978"/>
            <a:ext cx="841946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074545" algn="l"/>
                <a:tab pos="2726690" algn="l"/>
                <a:tab pos="4018915" algn="l"/>
                <a:tab pos="5007610" algn="l"/>
                <a:tab pos="6616065" algn="l"/>
              </a:tabLst>
            </a:pPr>
            <a:r>
              <a:rPr sz="2350" spc="240" dirty="0">
                <a:solidFill>
                  <a:srgbClr val="F5FBF9"/>
                </a:solidFill>
                <a:latin typeface="Gill Sans MT"/>
                <a:cs typeface="Gill Sans MT"/>
              </a:rPr>
              <a:t>B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50" dirty="0">
                <a:solidFill>
                  <a:srgbClr val="F5FBF9"/>
                </a:solidFill>
                <a:latin typeface="Gill Sans MT"/>
                <a:cs typeface="Gill Sans MT"/>
              </a:rPr>
              <a:t>E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165" dirty="0">
                <a:solidFill>
                  <a:srgbClr val="F5FBF9"/>
                </a:solidFill>
                <a:latin typeface="Gill Sans MT"/>
                <a:cs typeface="Gill Sans MT"/>
              </a:rPr>
              <a:t>A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160" dirty="0">
                <a:solidFill>
                  <a:srgbClr val="F5FBF9"/>
                </a:solidFill>
                <a:latin typeface="Gill Sans MT"/>
                <a:cs typeface="Gill Sans MT"/>
              </a:rPr>
              <a:t>T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80" dirty="0">
                <a:solidFill>
                  <a:srgbClr val="F5FBF9"/>
                </a:solidFill>
                <a:latin typeface="Gill Sans MT"/>
                <a:cs typeface="Gill Sans MT"/>
              </a:rPr>
              <a:t>R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385" dirty="0">
                <a:solidFill>
                  <a:srgbClr val="F5FBF9"/>
                </a:solidFill>
                <a:latin typeface="Gill Sans MT"/>
                <a:cs typeface="Gill Sans MT"/>
              </a:rPr>
              <a:t>I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130" dirty="0">
                <a:solidFill>
                  <a:srgbClr val="F5FBF9"/>
                </a:solidFill>
                <a:latin typeface="Gill Sans MT"/>
                <a:cs typeface="Gill Sans MT"/>
              </a:rPr>
              <a:t>C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50" dirty="0">
                <a:solidFill>
                  <a:srgbClr val="F5FBF9"/>
                </a:solidFill>
                <a:latin typeface="Gill Sans MT"/>
                <a:cs typeface="Gill Sans MT"/>
              </a:rPr>
              <a:t>E</a:t>
            </a:r>
            <a:r>
              <a:rPr sz="2350" dirty="0">
                <a:solidFill>
                  <a:srgbClr val="F5FBF9"/>
                </a:solidFill>
                <a:latin typeface="Gill Sans MT"/>
                <a:cs typeface="Gill Sans MT"/>
              </a:rPr>
              <a:t>	</a:t>
            </a:r>
            <a:r>
              <a:rPr sz="2350" spc="50" dirty="0">
                <a:solidFill>
                  <a:srgbClr val="F5FBF9"/>
                </a:solidFill>
                <a:latin typeface="Gill Sans MT"/>
                <a:cs typeface="Gill Sans MT"/>
              </a:rPr>
              <a:t>D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50" dirty="0">
                <a:solidFill>
                  <a:srgbClr val="F5FBF9"/>
                </a:solidFill>
                <a:latin typeface="Gill Sans MT"/>
                <a:cs typeface="Gill Sans MT"/>
              </a:rPr>
              <a:t>E</a:t>
            </a:r>
            <a:r>
              <a:rPr sz="2350" dirty="0">
                <a:solidFill>
                  <a:srgbClr val="F5FBF9"/>
                </a:solidFill>
                <a:latin typeface="Gill Sans MT"/>
                <a:cs typeface="Gill Sans MT"/>
              </a:rPr>
              <a:t>	</a:t>
            </a:r>
            <a:r>
              <a:rPr sz="2350" spc="229" dirty="0">
                <a:solidFill>
                  <a:srgbClr val="F5FBF9"/>
                </a:solidFill>
                <a:latin typeface="Gill Sans MT"/>
                <a:cs typeface="Gill Sans MT"/>
              </a:rPr>
              <a:t>V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385" dirty="0">
                <a:solidFill>
                  <a:srgbClr val="F5FBF9"/>
                </a:solidFill>
                <a:latin typeface="Gill Sans MT"/>
                <a:cs typeface="Gill Sans MT"/>
              </a:rPr>
              <a:t>I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70" dirty="0">
                <a:solidFill>
                  <a:srgbClr val="F5FBF9"/>
                </a:solidFill>
                <a:latin typeface="Gill Sans MT"/>
                <a:cs typeface="Gill Sans MT"/>
              </a:rPr>
              <a:t>L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70" dirty="0">
                <a:solidFill>
                  <a:srgbClr val="F5FBF9"/>
                </a:solidFill>
                <a:latin typeface="Gill Sans MT"/>
                <a:cs typeface="Gill Sans MT"/>
              </a:rPr>
              <a:t>L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165" dirty="0">
                <a:solidFill>
                  <a:srgbClr val="F5FBF9"/>
                </a:solidFill>
                <a:latin typeface="Gill Sans MT"/>
                <a:cs typeface="Gill Sans MT"/>
              </a:rPr>
              <a:t>A</a:t>
            </a:r>
            <a:r>
              <a:rPr sz="2350" dirty="0">
                <a:solidFill>
                  <a:srgbClr val="F5FBF9"/>
                </a:solidFill>
                <a:latin typeface="Gill Sans MT"/>
                <a:cs typeface="Gill Sans MT"/>
              </a:rPr>
              <a:t>	</a:t>
            </a:r>
            <a:r>
              <a:rPr sz="2350" spc="40" dirty="0">
                <a:solidFill>
                  <a:srgbClr val="F5FBF9"/>
                </a:solidFill>
                <a:latin typeface="Gill Sans MT"/>
                <a:cs typeface="Gill Sans MT"/>
              </a:rPr>
              <a:t>U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175" dirty="0">
                <a:solidFill>
                  <a:srgbClr val="F5FBF9"/>
                </a:solidFill>
                <a:latin typeface="Gill Sans MT"/>
                <a:cs typeface="Gill Sans MT"/>
              </a:rPr>
              <a:t>N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50" dirty="0">
                <a:solidFill>
                  <a:srgbClr val="F5FBF9"/>
                </a:solidFill>
                <a:latin typeface="Gill Sans MT"/>
                <a:cs typeface="Gill Sans MT"/>
              </a:rPr>
              <a:t>D</a:t>
            </a:r>
            <a:r>
              <a:rPr sz="2350" dirty="0">
                <a:solidFill>
                  <a:srgbClr val="F5FBF9"/>
                </a:solidFill>
                <a:latin typeface="Gill Sans MT"/>
                <a:cs typeface="Gill Sans MT"/>
              </a:rPr>
              <a:t>	</a:t>
            </a:r>
            <a:r>
              <a:rPr sz="2350" spc="160" dirty="0">
                <a:solidFill>
                  <a:srgbClr val="F5FBF9"/>
                </a:solidFill>
                <a:latin typeface="Gill Sans MT"/>
                <a:cs typeface="Gill Sans MT"/>
              </a:rPr>
              <a:t>T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50" dirty="0">
                <a:solidFill>
                  <a:srgbClr val="F5FBF9"/>
                </a:solidFill>
                <a:latin typeface="Gill Sans MT"/>
                <a:cs typeface="Gill Sans MT"/>
              </a:rPr>
              <a:t>E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80" dirty="0">
                <a:solidFill>
                  <a:srgbClr val="F5FBF9"/>
                </a:solidFill>
                <a:latin typeface="Gill Sans MT"/>
                <a:cs typeface="Gill Sans MT"/>
              </a:rPr>
              <a:t>R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50" dirty="0">
                <a:solidFill>
                  <a:srgbClr val="F5FBF9"/>
                </a:solidFill>
                <a:latin typeface="Gill Sans MT"/>
                <a:cs typeface="Gill Sans MT"/>
              </a:rPr>
              <a:t>E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400" dirty="0">
                <a:solidFill>
                  <a:srgbClr val="F5FBF9"/>
                </a:solidFill>
                <a:latin typeface="Gill Sans MT"/>
                <a:cs typeface="Gill Sans MT"/>
              </a:rPr>
              <a:t>S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165" dirty="0">
                <a:solidFill>
                  <a:srgbClr val="F5FBF9"/>
                </a:solidFill>
                <a:latin typeface="Gill Sans MT"/>
                <a:cs typeface="Gill Sans MT"/>
              </a:rPr>
              <a:t>A</a:t>
            </a:r>
            <a:r>
              <a:rPr sz="2350" dirty="0">
                <a:solidFill>
                  <a:srgbClr val="F5FBF9"/>
                </a:solidFill>
                <a:latin typeface="Gill Sans MT"/>
                <a:cs typeface="Gill Sans MT"/>
              </a:rPr>
              <a:t>	</a:t>
            </a:r>
            <a:r>
              <a:rPr sz="2350" spc="250" dirty="0">
                <a:solidFill>
                  <a:srgbClr val="F5FBF9"/>
                </a:solidFill>
                <a:latin typeface="Gill Sans MT"/>
                <a:cs typeface="Gill Sans MT"/>
              </a:rPr>
              <a:t>P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165" dirty="0">
                <a:solidFill>
                  <a:srgbClr val="F5FBF9"/>
                </a:solidFill>
                <a:latin typeface="Gill Sans MT"/>
                <a:cs typeface="Gill Sans MT"/>
              </a:rPr>
              <a:t>A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160" dirty="0">
                <a:solidFill>
                  <a:srgbClr val="F5FBF9"/>
                </a:solidFill>
                <a:latin typeface="Gill Sans MT"/>
                <a:cs typeface="Gill Sans MT"/>
              </a:rPr>
              <a:t>T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50" dirty="0">
                <a:solidFill>
                  <a:srgbClr val="F5FBF9"/>
                </a:solidFill>
                <a:latin typeface="Gill Sans MT"/>
                <a:cs typeface="Gill Sans MT"/>
              </a:rPr>
              <a:t>E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280" dirty="0">
                <a:solidFill>
                  <a:srgbClr val="F5FBF9"/>
                </a:solidFill>
                <a:latin typeface="Gill Sans MT"/>
                <a:cs typeface="Gill Sans MT"/>
              </a:rPr>
              <a:t>R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175" dirty="0">
                <a:solidFill>
                  <a:srgbClr val="F5FBF9"/>
                </a:solidFill>
                <a:latin typeface="Gill Sans MT"/>
                <a:cs typeface="Gill Sans MT"/>
              </a:rPr>
              <a:t>N</a:t>
            </a:r>
            <a:r>
              <a:rPr sz="2350" spc="-300" dirty="0">
                <a:solidFill>
                  <a:srgbClr val="F5FBF9"/>
                </a:solidFill>
                <a:latin typeface="Gill Sans MT"/>
                <a:cs typeface="Gill Sans MT"/>
              </a:rPr>
              <a:t> </a:t>
            </a:r>
            <a:r>
              <a:rPr sz="2350" spc="114" dirty="0">
                <a:solidFill>
                  <a:srgbClr val="F5FBF9"/>
                </a:solidFill>
                <a:latin typeface="Gill Sans MT"/>
                <a:cs typeface="Gill Sans MT"/>
              </a:rPr>
              <a:t>O</a:t>
            </a:r>
            <a:endParaRPr sz="235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1618" y="1864702"/>
            <a:ext cx="38100" cy="6553200"/>
          </a:xfrm>
          <a:custGeom>
            <a:avLst/>
            <a:gdLst/>
            <a:ahLst/>
            <a:cxnLst/>
            <a:rect l="l" t="t" r="r" b="b"/>
            <a:pathLst>
              <a:path w="38100" h="6553200">
                <a:moveTo>
                  <a:pt x="38099" y="6553199"/>
                </a:moveTo>
                <a:lnTo>
                  <a:pt x="0" y="6553199"/>
                </a:lnTo>
                <a:lnTo>
                  <a:pt x="0" y="0"/>
                </a:lnTo>
                <a:lnTo>
                  <a:pt x="38099" y="0"/>
                </a:lnTo>
                <a:lnTo>
                  <a:pt x="38099" y="6553199"/>
                </a:lnTo>
                <a:close/>
              </a:path>
            </a:pathLst>
          </a:custGeom>
          <a:solidFill>
            <a:srgbClr val="F5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50" y="0"/>
            <a:ext cx="3626294" cy="102942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36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23663"/>
            <a:ext cx="1024890" cy="38100"/>
          </a:xfrm>
          <a:custGeom>
            <a:avLst/>
            <a:gdLst/>
            <a:ahLst/>
            <a:cxnLst/>
            <a:rect l="l" t="t" r="r" b="b"/>
            <a:pathLst>
              <a:path w="1024890" h="38100">
                <a:moveTo>
                  <a:pt x="0" y="38099"/>
                </a:moveTo>
                <a:lnTo>
                  <a:pt x="0" y="0"/>
                </a:lnTo>
                <a:lnTo>
                  <a:pt x="1024313" y="0"/>
                </a:lnTo>
                <a:lnTo>
                  <a:pt x="1024313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F5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1865" y="5452678"/>
            <a:ext cx="4476134" cy="483432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976411" y="1961531"/>
            <a:ext cx="1311910" cy="47625"/>
          </a:xfrm>
          <a:custGeom>
            <a:avLst/>
            <a:gdLst/>
            <a:ahLst/>
            <a:cxnLst/>
            <a:rect l="l" t="t" r="r" b="b"/>
            <a:pathLst>
              <a:path w="1311909" h="47625">
                <a:moveTo>
                  <a:pt x="0" y="47624"/>
                </a:moveTo>
                <a:lnTo>
                  <a:pt x="0" y="0"/>
                </a:lnTo>
                <a:lnTo>
                  <a:pt x="1311587" y="0"/>
                </a:lnTo>
                <a:lnTo>
                  <a:pt x="1311587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F5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022" y="2119230"/>
            <a:ext cx="17213580" cy="199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3700" spc="445" dirty="0">
                <a:latin typeface="Gill Sans MT"/>
                <a:cs typeface="Gill Sans MT"/>
              </a:rPr>
              <a:t>In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lang="de-DE" sz="3700" spc="270" dirty="0">
                <a:latin typeface="Gill Sans MT"/>
                <a:cs typeface="Gill Sans MT"/>
              </a:rPr>
              <a:t>der </a:t>
            </a:r>
            <a:r>
              <a:rPr sz="3700" spc="330" dirty="0" err="1">
                <a:latin typeface="Gill Sans MT"/>
                <a:cs typeface="Gill Sans MT"/>
              </a:rPr>
              <a:t>Vergangenheit</a:t>
            </a:r>
            <a:r>
              <a:rPr sz="3700" spc="275" dirty="0">
                <a:latin typeface="Gill Sans MT"/>
                <a:cs typeface="Gill Sans MT"/>
              </a:rPr>
              <a:t> </a:t>
            </a:r>
            <a:r>
              <a:rPr sz="3700" spc="300" dirty="0">
                <a:latin typeface="Gill Sans MT"/>
                <a:cs typeface="Gill Sans MT"/>
              </a:rPr>
              <a:t>mussten</a:t>
            </a:r>
            <a:r>
              <a:rPr sz="3700" spc="275" dirty="0">
                <a:latin typeface="Gill Sans MT"/>
                <a:cs typeface="Gill Sans MT"/>
              </a:rPr>
              <a:t> </a:t>
            </a:r>
            <a:r>
              <a:rPr sz="3700" spc="340" dirty="0">
                <a:latin typeface="Gill Sans MT"/>
                <a:cs typeface="Gill Sans MT"/>
              </a:rPr>
              <a:t>die</a:t>
            </a:r>
            <a:r>
              <a:rPr sz="3700" spc="275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Frauen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60" dirty="0">
                <a:latin typeface="Gill Sans MT"/>
                <a:cs typeface="Gill Sans MT"/>
              </a:rPr>
              <a:t>kochen,</a:t>
            </a:r>
            <a:r>
              <a:rPr sz="3700" spc="275" dirty="0">
                <a:latin typeface="Gill Sans MT"/>
                <a:cs typeface="Gill Sans MT"/>
              </a:rPr>
              <a:t> </a:t>
            </a:r>
            <a:r>
              <a:rPr sz="3700" spc="265" dirty="0">
                <a:latin typeface="Gill Sans MT"/>
                <a:cs typeface="Gill Sans MT"/>
              </a:rPr>
              <a:t>putzen,</a:t>
            </a:r>
            <a:r>
              <a:rPr sz="3700" spc="275" dirty="0">
                <a:latin typeface="Gill Sans MT"/>
                <a:cs typeface="Gill Sans MT"/>
              </a:rPr>
              <a:t> </a:t>
            </a:r>
            <a:r>
              <a:rPr sz="3700" spc="330" dirty="0">
                <a:latin typeface="Gill Sans MT"/>
                <a:cs typeface="Gill Sans MT"/>
              </a:rPr>
              <a:t>bügeln,</a:t>
            </a:r>
            <a:r>
              <a:rPr sz="3700" spc="275" dirty="0">
                <a:latin typeface="Gill Sans MT"/>
                <a:cs typeface="Gill Sans MT"/>
              </a:rPr>
              <a:t> </a:t>
            </a:r>
            <a:r>
              <a:rPr sz="3700" spc="280" dirty="0">
                <a:latin typeface="Gill Sans MT"/>
                <a:cs typeface="Gill Sans MT"/>
              </a:rPr>
              <a:t>waschen,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325" dirty="0">
                <a:latin typeface="Gill Sans MT"/>
                <a:cs typeface="Gill Sans MT"/>
              </a:rPr>
              <a:t>sich </a:t>
            </a:r>
            <a:r>
              <a:rPr sz="3700" spc="-1010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um </a:t>
            </a:r>
            <a:r>
              <a:rPr sz="3700" spc="340" dirty="0">
                <a:latin typeface="Gill Sans MT"/>
                <a:cs typeface="Gill Sans MT"/>
              </a:rPr>
              <a:t>die </a:t>
            </a:r>
            <a:r>
              <a:rPr sz="3700" spc="250" dirty="0">
                <a:latin typeface="Gill Sans MT"/>
                <a:cs typeface="Gill Sans MT"/>
              </a:rPr>
              <a:t>Kinder </a:t>
            </a:r>
            <a:r>
              <a:rPr sz="3700" spc="229" dirty="0">
                <a:latin typeface="Gill Sans MT"/>
                <a:cs typeface="Gill Sans MT"/>
              </a:rPr>
              <a:t>kümmern, </a:t>
            </a:r>
            <a:r>
              <a:rPr sz="3700" spc="335" dirty="0">
                <a:latin typeface="Gill Sans MT"/>
                <a:cs typeface="Gill Sans MT"/>
              </a:rPr>
              <a:t>dem </a:t>
            </a:r>
            <a:r>
              <a:rPr sz="3700" spc="325" dirty="0">
                <a:latin typeface="Gill Sans MT"/>
                <a:cs typeface="Gill Sans MT"/>
              </a:rPr>
              <a:t>Befehl </a:t>
            </a:r>
            <a:r>
              <a:rPr sz="3700" spc="240" dirty="0">
                <a:latin typeface="Gill Sans MT"/>
                <a:cs typeface="Gill Sans MT"/>
              </a:rPr>
              <a:t>ihres </a:t>
            </a:r>
            <a:r>
              <a:rPr sz="3700" spc="430" dirty="0">
                <a:latin typeface="Gill Sans MT"/>
                <a:cs typeface="Gill Sans MT"/>
              </a:rPr>
              <a:t>Mannes </a:t>
            </a:r>
            <a:r>
              <a:rPr sz="3700" spc="330" dirty="0">
                <a:latin typeface="Gill Sans MT"/>
                <a:cs typeface="Gill Sans MT"/>
              </a:rPr>
              <a:t>folgen, </a:t>
            </a:r>
            <a:r>
              <a:rPr sz="3700" spc="310" dirty="0">
                <a:latin typeface="Gill Sans MT"/>
                <a:cs typeface="Gill Sans MT"/>
              </a:rPr>
              <a:t>und </a:t>
            </a:r>
            <a:r>
              <a:rPr sz="3700" spc="290" dirty="0">
                <a:latin typeface="Gill Sans MT"/>
                <a:cs typeface="Gill Sans MT"/>
              </a:rPr>
              <a:t>viel </a:t>
            </a:r>
            <a:r>
              <a:rPr sz="3700" spc="215" dirty="0" err="1">
                <a:latin typeface="Gill Sans MT"/>
                <a:cs typeface="Gill Sans MT"/>
              </a:rPr>
              <a:t>mehr</a:t>
            </a:r>
            <a:r>
              <a:rPr sz="3700" spc="215" dirty="0">
                <a:latin typeface="Gill Sans MT"/>
                <a:cs typeface="Gill Sans MT"/>
              </a:rPr>
              <a:t> </a:t>
            </a:r>
            <a:r>
              <a:rPr lang="de-DE" sz="3700" spc="1580" dirty="0">
                <a:latin typeface="Gill Sans MT"/>
                <a:cs typeface="Gill Sans MT"/>
              </a:rPr>
              <a:t>-</a:t>
            </a:r>
            <a:r>
              <a:rPr sz="3700" spc="-1015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und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90" dirty="0">
                <a:latin typeface="Gill Sans MT"/>
                <a:cs typeface="Gill Sans MT"/>
              </a:rPr>
              <a:t>nichts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90" dirty="0">
                <a:latin typeface="Gill Sans MT"/>
                <a:cs typeface="Gill Sans MT"/>
              </a:rPr>
              <a:t>anderes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60" dirty="0">
                <a:latin typeface="Gill Sans MT"/>
                <a:cs typeface="Gill Sans MT"/>
              </a:rPr>
              <a:t>konnten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40" dirty="0">
                <a:latin typeface="Gill Sans MT"/>
                <a:cs typeface="Gill Sans MT"/>
              </a:rPr>
              <a:t>sie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machen.</a:t>
            </a:r>
            <a:endParaRPr sz="3700" dirty="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80457" y="4002952"/>
            <a:ext cx="2958868" cy="316617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02215" y="4226379"/>
            <a:ext cx="4714874" cy="36194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1445" y="4793705"/>
            <a:ext cx="3414863" cy="20379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50310" y="5143506"/>
            <a:ext cx="4791074" cy="32003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8745" y="257090"/>
            <a:ext cx="17164685" cy="10528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700" spc="595" dirty="0">
                <a:solidFill>
                  <a:srgbClr val="F5FBF9"/>
                </a:solidFill>
              </a:rPr>
              <a:t>Die</a:t>
            </a:r>
            <a:r>
              <a:rPr sz="6700" spc="900" dirty="0">
                <a:solidFill>
                  <a:srgbClr val="F5FBF9"/>
                </a:solidFill>
              </a:rPr>
              <a:t> </a:t>
            </a:r>
            <a:r>
              <a:rPr sz="6700" spc="730" dirty="0">
                <a:solidFill>
                  <a:srgbClr val="F5FBF9"/>
                </a:solidFill>
              </a:rPr>
              <a:t>Frauen</a:t>
            </a:r>
            <a:r>
              <a:rPr sz="6700" spc="905" dirty="0">
                <a:solidFill>
                  <a:srgbClr val="F5FBF9"/>
                </a:solidFill>
              </a:rPr>
              <a:t> </a:t>
            </a:r>
            <a:r>
              <a:rPr sz="6700" spc="685" dirty="0">
                <a:solidFill>
                  <a:srgbClr val="F5FBF9"/>
                </a:solidFill>
              </a:rPr>
              <a:t>in</a:t>
            </a:r>
            <a:r>
              <a:rPr sz="6700" spc="900" dirty="0">
                <a:solidFill>
                  <a:srgbClr val="F5FBF9"/>
                </a:solidFill>
              </a:rPr>
              <a:t> </a:t>
            </a:r>
            <a:r>
              <a:rPr sz="6700" spc="815" dirty="0">
                <a:solidFill>
                  <a:srgbClr val="F5FBF9"/>
                </a:solidFill>
              </a:rPr>
              <a:t>Vergangenheit</a:t>
            </a:r>
            <a:r>
              <a:rPr sz="6700" spc="905" dirty="0">
                <a:solidFill>
                  <a:srgbClr val="F5FBF9"/>
                </a:solidFill>
              </a:rPr>
              <a:t> </a:t>
            </a:r>
            <a:r>
              <a:rPr sz="6700" spc="725" dirty="0">
                <a:solidFill>
                  <a:srgbClr val="F5FBF9"/>
                </a:solidFill>
              </a:rPr>
              <a:t>und</a:t>
            </a:r>
            <a:r>
              <a:rPr sz="6700" spc="900" dirty="0">
                <a:solidFill>
                  <a:srgbClr val="F5FBF9"/>
                </a:solidFill>
              </a:rPr>
              <a:t> </a:t>
            </a:r>
            <a:r>
              <a:rPr sz="6700" spc="690" dirty="0">
                <a:solidFill>
                  <a:srgbClr val="F5FBF9"/>
                </a:solidFill>
              </a:rPr>
              <a:t>heute</a:t>
            </a:r>
            <a:endParaRPr sz="6700"/>
          </a:p>
        </p:txBody>
      </p:sp>
      <p:sp>
        <p:nvSpPr>
          <p:cNvPr id="12" name="object 12"/>
          <p:cNvSpPr txBox="1"/>
          <p:nvPr/>
        </p:nvSpPr>
        <p:spPr>
          <a:xfrm>
            <a:off x="773114" y="8643361"/>
            <a:ext cx="12312015" cy="13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3700" spc="310" dirty="0">
                <a:latin typeface="Gill Sans MT"/>
                <a:cs typeface="Gill Sans MT"/>
              </a:rPr>
              <a:t>Heute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80" dirty="0">
                <a:latin typeface="Gill Sans MT"/>
                <a:cs typeface="Gill Sans MT"/>
              </a:rPr>
              <a:t>können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40" dirty="0">
                <a:latin typeface="Gill Sans MT"/>
                <a:cs typeface="Gill Sans MT"/>
              </a:rPr>
              <a:t>die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Frauen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20" dirty="0">
                <a:latin typeface="Gill Sans MT"/>
                <a:cs typeface="Gill Sans MT"/>
              </a:rPr>
              <a:t>einen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25" dirty="0">
                <a:latin typeface="Gill Sans MT"/>
                <a:cs typeface="Gill Sans MT"/>
              </a:rPr>
              <a:t>anregenden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70" dirty="0">
                <a:latin typeface="Gill Sans MT"/>
                <a:cs typeface="Gill Sans MT"/>
              </a:rPr>
              <a:t>Beruf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und </a:t>
            </a:r>
            <a:r>
              <a:rPr sz="3700" spc="-1010" dirty="0">
                <a:latin typeface="Gill Sans MT"/>
                <a:cs typeface="Gill Sans MT"/>
              </a:rPr>
              <a:t> </a:t>
            </a:r>
            <a:r>
              <a:rPr sz="3700" spc="215" dirty="0">
                <a:latin typeface="Gill Sans MT"/>
                <a:cs typeface="Gill Sans MT"/>
              </a:rPr>
              <a:t>ihre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85" dirty="0">
                <a:latin typeface="Gill Sans MT"/>
                <a:cs typeface="Gill Sans MT"/>
              </a:rPr>
              <a:t>eigene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80" dirty="0">
                <a:latin typeface="Gill Sans MT"/>
                <a:cs typeface="Gill Sans MT"/>
              </a:rPr>
              <a:t>Selbstverwirklichung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verlangen.</a:t>
            </a:r>
            <a:endParaRPr sz="3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9080" marR="5080" indent="-2787015">
              <a:lnSpc>
                <a:spcPct val="116500"/>
              </a:lnSpc>
              <a:spcBef>
                <a:spcPts val="100"/>
              </a:spcBef>
            </a:pPr>
            <a:r>
              <a:rPr spc="275" dirty="0"/>
              <a:t>Wir</a:t>
            </a:r>
            <a:r>
              <a:rPr spc="675" dirty="0"/>
              <a:t> </a:t>
            </a:r>
            <a:r>
              <a:rPr spc="850" dirty="0"/>
              <a:t>bedanken</a:t>
            </a:r>
            <a:r>
              <a:rPr spc="675" dirty="0"/>
              <a:t> </a:t>
            </a:r>
            <a:r>
              <a:rPr spc="810" dirty="0"/>
              <a:t>uns</a:t>
            </a:r>
            <a:r>
              <a:rPr spc="680" dirty="0"/>
              <a:t> </a:t>
            </a:r>
            <a:r>
              <a:rPr spc="565" dirty="0"/>
              <a:t>für</a:t>
            </a:r>
            <a:r>
              <a:rPr spc="675" dirty="0"/>
              <a:t> </a:t>
            </a:r>
            <a:r>
              <a:rPr spc="735" dirty="0"/>
              <a:t>Ihre </a:t>
            </a:r>
            <a:r>
              <a:rPr spc="-2640" dirty="0"/>
              <a:t> </a:t>
            </a:r>
            <a:r>
              <a:rPr spc="720" dirty="0"/>
              <a:t>Aufmerksamkeit!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4391" y="4610207"/>
            <a:ext cx="5633496" cy="56767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0210" y="4226355"/>
            <a:ext cx="5905447" cy="60578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50" y="0"/>
            <a:ext cx="3626294" cy="10294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6427" y="3076616"/>
            <a:ext cx="101791" cy="1017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427" y="3778974"/>
            <a:ext cx="101791" cy="1017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6427" y="4481332"/>
            <a:ext cx="101791" cy="1017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427" y="5183690"/>
            <a:ext cx="101791" cy="1017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6427" y="5886047"/>
            <a:ext cx="101791" cy="1017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427" y="6588405"/>
            <a:ext cx="101791" cy="10179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6427" y="7290763"/>
            <a:ext cx="101791" cy="10179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427" y="7993121"/>
            <a:ext cx="101791" cy="10179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59039" y="2868986"/>
            <a:ext cx="9829800" cy="53594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spc="229" dirty="0">
                <a:latin typeface="Gill Sans MT"/>
                <a:cs typeface="Gill Sans MT"/>
              </a:rPr>
              <a:t>Mutterschutz</a:t>
            </a:r>
            <a:endParaRPr sz="2700">
              <a:latin typeface="Gill Sans MT"/>
              <a:cs typeface="Gill Sans MT"/>
            </a:endParaRPr>
          </a:p>
          <a:p>
            <a:pPr marL="12700" marR="5681345">
              <a:lnSpc>
                <a:spcPct val="170700"/>
              </a:lnSpc>
            </a:pPr>
            <a:r>
              <a:rPr sz="2700" spc="190" dirty="0">
                <a:latin typeface="Gill Sans MT"/>
                <a:cs typeface="Gill Sans MT"/>
              </a:rPr>
              <a:t>Elternzeit </a:t>
            </a:r>
            <a:r>
              <a:rPr sz="2700" spc="245" dirty="0">
                <a:latin typeface="Gill Sans MT"/>
                <a:cs typeface="Gill Sans MT"/>
              </a:rPr>
              <a:t>und </a:t>
            </a:r>
            <a:r>
              <a:rPr sz="2700" spc="229" dirty="0">
                <a:latin typeface="Gill Sans MT"/>
                <a:cs typeface="Gill Sans MT"/>
              </a:rPr>
              <a:t>Elterngeld </a:t>
            </a:r>
            <a:r>
              <a:rPr sz="2700" spc="-740" dirty="0">
                <a:latin typeface="Gill Sans MT"/>
                <a:cs typeface="Gill Sans MT"/>
              </a:rPr>
              <a:t> </a:t>
            </a:r>
            <a:r>
              <a:rPr sz="2700" spc="215" dirty="0">
                <a:latin typeface="Gill Sans MT"/>
                <a:cs typeface="Gill Sans MT"/>
              </a:rPr>
              <a:t>Teilzeit</a:t>
            </a:r>
            <a:r>
              <a:rPr sz="2700" spc="195" dirty="0">
                <a:latin typeface="Gill Sans MT"/>
                <a:cs typeface="Gill Sans MT"/>
              </a:rPr>
              <a:t> </a:t>
            </a:r>
            <a:r>
              <a:rPr sz="2700" spc="245" dirty="0">
                <a:latin typeface="Gill Sans MT"/>
                <a:cs typeface="Gill Sans MT"/>
              </a:rPr>
              <a:t>und</a:t>
            </a:r>
            <a:r>
              <a:rPr sz="2700" spc="200" dirty="0">
                <a:latin typeface="Gill Sans MT"/>
                <a:cs typeface="Gill Sans MT"/>
              </a:rPr>
              <a:t> </a:t>
            </a:r>
            <a:r>
              <a:rPr sz="2700" spc="210" dirty="0">
                <a:latin typeface="Gill Sans MT"/>
                <a:cs typeface="Gill Sans MT"/>
              </a:rPr>
              <a:t>Vollzeit</a:t>
            </a:r>
            <a:endParaRPr sz="2700">
              <a:latin typeface="Gill Sans MT"/>
              <a:cs typeface="Gill Sans MT"/>
            </a:endParaRPr>
          </a:p>
          <a:p>
            <a:pPr marL="12700" marR="3415029">
              <a:lnSpc>
                <a:spcPct val="170700"/>
              </a:lnSpc>
            </a:pPr>
            <a:r>
              <a:rPr sz="2700" spc="260" dirty="0">
                <a:latin typeface="Gill Sans MT"/>
                <a:cs typeface="Gill Sans MT"/>
              </a:rPr>
              <a:t>Allgemeines </a:t>
            </a:r>
            <a:r>
              <a:rPr sz="2700" spc="265" dirty="0">
                <a:latin typeface="Gill Sans MT"/>
                <a:cs typeface="Gill Sans MT"/>
              </a:rPr>
              <a:t>Gleichbehandlungsgesetz </a:t>
            </a:r>
            <a:r>
              <a:rPr sz="2700" spc="-740" dirty="0">
                <a:latin typeface="Gill Sans MT"/>
                <a:cs typeface="Gill Sans MT"/>
              </a:rPr>
              <a:t> </a:t>
            </a:r>
            <a:r>
              <a:rPr sz="2700" spc="229" dirty="0">
                <a:latin typeface="Gill Sans MT"/>
                <a:cs typeface="Gill Sans MT"/>
              </a:rPr>
              <a:t>Frauenquote</a:t>
            </a:r>
            <a:endParaRPr sz="27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290"/>
              </a:spcBef>
            </a:pPr>
            <a:r>
              <a:rPr sz="2700" spc="235" dirty="0">
                <a:latin typeface="Gill Sans MT"/>
                <a:cs typeface="Gill Sans MT"/>
              </a:rPr>
              <a:t>Frauen</a:t>
            </a:r>
            <a:r>
              <a:rPr sz="2700" spc="180" dirty="0">
                <a:latin typeface="Gill Sans MT"/>
                <a:cs typeface="Gill Sans MT"/>
              </a:rPr>
              <a:t> </a:t>
            </a:r>
            <a:r>
              <a:rPr sz="2700" spc="240" dirty="0">
                <a:latin typeface="Gill Sans MT"/>
                <a:cs typeface="Gill Sans MT"/>
              </a:rPr>
              <a:t>in</a:t>
            </a:r>
            <a:r>
              <a:rPr sz="2700" spc="180" dirty="0">
                <a:latin typeface="Gill Sans MT"/>
                <a:cs typeface="Gill Sans MT"/>
              </a:rPr>
              <a:t> </a:t>
            </a:r>
            <a:r>
              <a:rPr sz="2700" spc="245" dirty="0">
                <a:latin typeface="Gill Sans MT"/>
                <a:cs typeface="Gill Sans MT"/>
              </a:rPr>
              <a:t>Spitzenpositionen</a:t>
            </a:r>
            <a:endParaRPr sz="2700">
              <a:latin typeface="Gill Sans MT"/>
              <a:cs typeface="Gill Sans MT"/>
            </a:endParaRPr>
          </a:p>
          <a:p>
            <a:pPr marL="12700" marR="5080">
              <a:lnSpc>
                <a:spcPct val="170700"/>
              </a:lnSpc>
            </a:pPr>
            <a:r>
              <a:rPr sz="2700" spc="204" dirty="0">
                <a:latin typeface="Gill Sans MT"/>
                <a:cs typeface="Gill Sans MT"/>
              </a:rPr>
              <a:t>Unterschiede</a:t>
            </a:r>
            <a:r>
              <a:rPr sz="2700" spc="210" dirty="0">
                <a:latin typeface="Gill Sans MT"/>
                <a:cs typeface="Gill Sans MT"/>
              </a:rPr>
              <a:t> </a:t>
            </a:r>
            <a:r>
              <a:rPr sz="2700" spc="225" dirty="0">
                <a:latin typeface="Gill Sans MT"/>
                <a:cs typeface="Gill Sans MT"/>
              </a:rPr>
              <a:t>zwischen</a:t>
            </a:r>
            <a:r>
              <a:rPr sz="2700" spc="210" dirty="0">
                <a:latin typeface="Gill Sans MT"/>
                <a:cs typeface="Gill Sans MT"/>
              </a:rPr>
              <a:t> </a:t>
            </a:r>
            <a:r>
              <a:rPr sz="2700" spc="280" dirty="0">
                <a:latin typeface="Gill Sans MT"/>
                <a:cs typeface="Gill Sans MT"/>
              </a:rPr>
              <a:t>Männern</a:t>
            </a:r>
            <a:r>
              <a:rPr sz="2700" spc="210" dirty="0">
                <a:latin typeface="Gill Sans MT"/>
                <a:cs typeface="Gill Sans MT"/>
              </a:rPr>
              <a:t> </a:t>
            </a:r>
            <a:r>
              <a:rPr sz="2700" spc="245" dirty="0">
                <a:latin typeface="Gill Sans MT"/>
                <a:cs typeface="Gill Sans MT"/>
              </a:rPr>
              <a:t>und</a:t>
            </a:r>
            <a:r>
              <a:rPr sz="2700" spc="210" dirty="0">
                <a:latin typeface="Gill Sans MT"/>
                <a:cs typeface="Gill Sans MT"/>
              </a:rPr>
              <a:t> </a:t>
            </a:r>
            <a:r>
              <a:rPr sz="2700" spc="235" dirty="0">
                <a:latin typeface="Gill Sans MT"/>
                <a:cs typeface="Gill Sans MT"/>
              </a:rPr>
              <a:t>Frauen</a:t>
            </a:r>
            <a:r>
              <a:rPr sz="2700" spc="210" dirty="0">
                <a:latin typeface="Gill Sans MT"/>
                <a:cs typeface="Gill Sans MT"/>
              </a:rPr>
              <a:t> </a:t>
            </a:r>
            <a:r>
              <a:rPr sz="2700" spc="270" dirty="0">
                <a:latin typeface="Gill Sans MT"/>
                <a:cs typeface="Gill Sans MT"/>
              </a:rPr>
              <a:t>bei</a:t>
            </a:r>
            <a:r>
              <a:rPr sz="2700" spc="210" dirty="0">
                <a:latin typeface="Gill Sans MT"/>
                <a:cs typeface="Gill Sans MT"/>
              </a:rPr>
              <a:t> </a:t>
            </a:r>
            <a:r>
              <a:rPr sz="2700" spc="270" dirty="0">
                <a:latin typeface="Gill Sans MT"/>
                <a:cs typeface="Gill Sans MT"/>
              </a:rPr>
              <a:t>dem</a:t>
            </a:r>
            <a:r>
              <a:rPr sz="2700" spc="215" dirty="0">
                <a:latin typeface="Gill Sans MT"/>
                <a:cs typeface="Gill Sans MT"/>
              </a:rPr>
              <a:t> </a:t>
            </a:r>
            <a:r>
              <a:rPr sz="2700" spc="235" dirty="0">
                <a:latin typeface="Gill Sans MT"/>
                <a:cs typeface="Gill Sans MT"/>
              </a:rPr>
              <a:t>Lohn </a:t>
            </a:r>
            <a:r>
              <a:rPr sz="2700" spc="-740" dirty="0">
                <a:latin typeface="Gill Sans MT"/>
                <a:cs typeface="Gill Sans MT"/>
              </a:rPr>
              <a:t> </a:t>
            </a:r>
            <a:r>
              <a:rPr sz="2700" spc="235" dirty="0">
                <a:latin typeface="Gill Sans MT"/>
                <a:cs typeface="Gill Sans MT"/>
              </a:rPr>
              <a:t>Frauen</a:t>
            </a:r>
            <a:r>
              <a:rPr sz="2700" spc="200" dirty="0">
                <a:latin typeface="Gill Sans MT"/>
                <a:cs typeface="Gill Sans MT"/>
              </a:rPr>
              <a:t> </a:t>
            </a:r>
            <a:r>
              <a:rPr sz="2700" spc="240" dirty="0">
                <a:latin typeface="Gill Sans MT"/>
                <a:cs typeface="Gill Sans MT"/>
              </a:rPr>
              <a:t>in</a:t>
            </a:r>
            <a:r>
              <a:rPr sz="2700" spc="204" dirty="0">
                <a:latin typeface="Gill Sans MT"/>
                <a:cs typeface="Gill Sans MT"/>
              </a:rPr>
              <a:t> </a:t>
            </a:r>
            <a:r>
              <a:rPr sz="2700" spc="260" dirty="0">
                <a:latin typeface="Gill Sans MT"/>
                <a:cs typeface="Gill Sans MT"/>
              </a:rPr>
              <a:t>Vergangenheit</a:t>
            </a:r>
            <a:r>
              <a:rPr sz="2700" spc="204" dirty="0">
                <a:latin typeface="Gill Sans MT"/>
                <a:cs typeface="Gill Sans MT"/>
              </a:rPr>
              <a:t> </a:t>
            </a:r>
            <a:r>
              <a:rPr sz="2700" spc="245" dirty="0">
                <a:latin typeface="Gill Sans MT"/>
                <a:cs typeface="Gill Sans MT"/>
              </a:rPr>
              <a:t>und</a:t>
            </a:r>
            <a:r>
              <a:rPr sz="2700" spc="204" dirty="0">
                <a:latin typeface="Gill Sans MT"/>
                <a:cs typeface="Gill Sans MT"/>
              </a:rPr>
              <a:t> </a:t>
            </a:r>
            <a:r>
              <a:rPr sz="2700" spc="220" dirty="0">
                <a:latin typeface="Gill Sans MT"/>
                <a:cs typeface="Gill Sans MT"/>
              </a:rPr>
              <a:t>heute</a:t>
            </a:r>
            <a:endParaRPr sz="270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304847" y="2753917"/>
            <a:ext cx="6771640" cy="6845934"/>
            <a:chOff x="11304847" y="2753917"/>
            <a:chExt cx="6771640" cy="6845934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80228" y="6103763"/>
              <a:ext cx="3495674" cy="34956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04847" y="2753917"/>
              <a:ext cx="3895724" cy="389572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11284" y="125081"/>
            <a:ext cx="12452350" cy="240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9670" marR="5080" indent="-2427605">
              <a:lnSpc>
                <a:spcPct val="115700"/>
              </a:lnSpc>
              <a:spcBef>
                <a:spcPts val="100"/>
              </a:spcBef>
              <a:tabLst>
                <a:tab pos="6276340" algn="l"/>
              </a:tabLst>
            </a:pPr>
            <a:r>
              <a:rPr sz="6750" spc="355" dirty="0"/>
              <a:t>Unser</a:t>
            </a:r>
            <a:r>
              <a:rPr sz="6750" spc="725" dirty="0"/>
              <a:t> </a:t>
            </a:r>
            <a:r>
              <a:rPr sz="6750" spc="530" dirty="0"/>
              <a:t>Referat	</a:t>
            </a:r>
            <a:r>
              <a:rPr sz="6750" spc="535" dirty="0"/>
              <a:t>gliedert</a:t>
            </a:r>
            <a:r>
              <a:rPr sz="6750" spc="450" dirty="0"/>
              <a:t> </a:t>
            </a:r>
            <a:r>
              <a:rPr sz="6750" spc="595" dirty="0"/>
              <a:t>sich</a:t>
            </a:r>
            <a:r>
              <a:rPr sz="6750" spc="445" dirty="0"/>
              <a:t> </a:t>
            </a:r>
            <a:r>
              <a:rPr sz="6750" spc="565" dirty="0"/>
              <a:t>in </a:t>
            </a:r>
            <a:r>
              <a:rPr sz="6750" spc="-1860" dirty="0"/>
              <a:t> </a:t>
            </a:r>
            <a:r>
              <a:rPr sz="6750" spc="550" dirty="0"/>
              <a:t>acht</a:t>
            </a:r>
            <a:r>
              <a:rPr sz="6750" spc="475" dirty="0"/>
              <a:t> </a:t>
            </a:r>
            <a:r>
              <a:rPr sz="6750" spc="375" dirty="0"/>
              <a:t>Unterpunkte:</a:t>
            </a:r>
            <a:endParaRPr sz="67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91485"/>
            <a:ext cx="3104515" cy="38100"/>
          </a:xfrm>
          <a:custGeom>
            <a:avLst/>
            <a:gdLst/>
            <a:ahLst/>
            <a:cxnLst/>
            <a:rect l="l" t="t" r="r" b="b"/>
            <a:pathLst>
              <a:path w="3104515" h="38100">
                <a:moveTo>
                  <a:pt x="0" y="38099"/>
                </a:moveTo>
                <a:lnTo>
                  <a:pt x="0" y="0"/>
                </a:lnTo>
                <a:lnTo>
                  <a:pt x="3103976" y="0"/>
                </a:lnTo>
                <a:lnTo>
                  <a:pt x="3103976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E36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216757" y="430"/>
            <a:ext cx="7071359" cy="10106660"/>
            <a:chOff x="11216757" y="430"/>
            <a:chExt cx="7071359" cy="10106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21873" y="430"/>
              <a:ext cx="3366126" cy="40408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6757" y="1877310"/>
              <a:ext cx="4800599" cy="822959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902" y="5143501"/>
            <a:ext cx="4629113" cy="29013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54072" y="5732669"/>
            <a:ext cx="2233927" cy="4268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7873" y="6337853"/>
            <a:ext cx="5924549" cy="29241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14202" y="2074476"/>
            <a:ext cx="10584815" cy="2654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3700" spc="240" dirty="0">
                <a:latin typeface="Gill Sans MT"/>
                <a:cs typeface="Gill Sans MT"/>
              </a:rPr>
              <a:t>Die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70" dirty="0">
                <a:latin typeface="Gill Sans MT"/>
                <a:cs typeface="Gill Sans MT"/>
              </a:rPr>
              <a:t>Mütter,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40" dirty="0">
                <a:latin typeface="Gill Sans MT"/>
                <a:cs typeface="Gill Sans MT"/>
              </a:rPr>
              <a:t>die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54" dirty="0">
                <a:latin typeface="Gill Sans MT"/>
                <a:cs typeface="Gill Sans MT"/>
              </a:rPr>
              <a:t>arbeiten,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25" dirty="0">
                <a:latin typeface="Gill Sans MT"/>
                <a:cs typeface="Gill Sans MT"/>
              </a:rPr>
              <a:t>werden</a:t>
            </a:r>
            <a:r>
              <a:rPr sz="3700" spc="265" dirty="0">
                <a:latin typeface="Gill Sans MT"/>
                <a:cs typeface="Gill Sans MT"/>
              </a:rPr>
              <a:t> von </a:t>
            </a:r>
            <a:r>
              <a:rPr sz="3700" spc="335" dirty="0">
                <a:latin typeface="Gill Sans MT"/>
                <a:cs typeface="Gill Sans MT"/>
              </a:rPr>
              <a:t>dem </a:t>
            </a:r>
            <a:r>
              <a:rPr sz="3700" spc="340" dirty="0">
                <a:latin typeface="Gill Sans MT"/>
                <a:cs typeface="Gill Sans MT"/>
              </a:rPr>
              <a:t> </a:t>
            </a:r>
            <a:r>
              <a:rPr sz="3700" spc="290" dirty="0">
                <a:latin typeface="Gill Sans MT"/>
                <a:cs typeface="Gill Sans MT"/>
              </a:rPr>
              <a:t>Gesetz </a:t>
            </a:r>
            <a:r>
              <a:rPr sz="3700" spc="300" dirty="0">
                <a:latin typeface="Gill Sans MT"/>
                <a:cs typeface="Gill Sans MT"/>
              </a:rPr>
              <a:t>geschützt. </a:t>
            </a:r>
            <a:r>
              <a:rPr sz="3700" spc="330" dirty="0">
                <a:latin typeface="Gill Sans MT"/>
                <a:cs typeface="Gill Sans MT"/>
              </a:rPr>
              <a:t>Ein Beispiel </a:t>
            </a:r>
            <a:r>
              <a:rPr sz="3700" spc="280" dirty="0">
                <a:latin typeface="Gill Sans MT"/>
                <a:cs typeface="Gill Sans MT"/>
              </a:rPr>
              <a:t>dafür </a:t>
            </a:r>
            <a:r>
              <a:rPr sz="3700" spc="275" dirty="0">
                <a:latin typeface="Gill Sans MT"/>
                <a:cs typeface="Gill Sans MT"/>
              </a:rPr>
              <a:t>ist </a:t>
            </a:r>
            <a:r>
              <a:rPr sz="3700" spc="370" dirty="0">
                <a:latin typeface="Gill Sans MT"/>
                <a:cs typeface="Gill Sans MT"/>
              </a:rPr>
              <a:t>das </a:t>
            </a:r>
            <a:r>
              <a:rPr sz="3700" spc="375" dirty="0">
                <a:latin typeface="Gill Sans MT"/>
                <a:cs typeface="Gill Sans MT"/>
              </a:rPr>
              <a:t> </a:t>
            </a:r>
            <a:r>
              <a:rPr sz="3700" spc="290" dirty="0">
                <a:latin typeface="Gill Sans MT"/>
                <a:cs typeface="Gill Sans MT"/>
              </a:rPr>
              <a:t>Gesetz </a:t>
            </a:r>
            <a:r>
              <a:rPr sz="3700" spc="295" dirty="0">
                <a:latin typeface="Gill Sans MT"/>
                <a:cs typeface="Gill Sans MT"/>
              </a:rPr>
              <a:t>zum </a:t>
            </a:r>
            <a:r>
              <a:rPr sz="3700" spc="275" dirty="0">
                <a:latin typeface="Gill Sans MT"/>
                <a:cs typeface="Gill Sans MT"/>
              </a:rPr>
              <a:t>Mutterschutz, </a:t>
            </a:r>
            <a:r>
              <a:rPr sz="3700" spc="370" dirty="0">
                <a:latin typeface="Gill Sans MT"/>
                <a:cs typeface="Gill Sans MT"/>
              </a:rPr>
              <a:t>das </a:t>
            </a:r>
            <a:r>
              <a:rPr sz="3700" spc="340" dirty="0">
                <a:latin typeface="Gill Sans MT"/>
                <a:cs typeface="Gill Sans MT"/>
              </a:rPr>
              <a:t>die </a:t>
            </a:r>
            <a:r>
              <a:rPr sz="3700" spc="295" dirty="0">
                <a:latin typeface="Gill Sans MT"/>
                <a:cs typeface="Gill Sans MT"/>
              </a:rPr>
              <a:t>Mütter </a:t>
            </a:r>
            <a:r>
              <a:rPr sz="3700" spc="350" dirty="0">
                <a:latin typeface="Gill Sans MT"/>
                <a:cs typeface="Gill Sans MT"/>
              </a:rPr>
              <a:t>bei </a:t>
            </a:r>
            <a:r>
              <a:rPr sz="3700" spc="355" dirty="0">
                <a:latin typeface="Gill Sans MT"/>
                <a:cs typeface="Gill Sans MT"/>
              </a:rPr>
              <a:t> </a:t>
            </a:r>
            <a:r>
              <a:rPr sz="3700" spc="210" dirty="0">
                <a:latin typeface="Gill Sans MT"/>
                <a:cs typeface="Gill Sans MT"/>
              </a:rPr>
              <a:t>der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29" dirty="0">
                <a:latin typeface="Gill Sans MT"/>
                <a:cs typeface="Gill Sans MT"/>
              </a:rPr>
              <a:t>Arbeit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und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35" dirty="0">
                <a:latin typeface="Gill Sans MT"/>
                <a:cs typeface="Gill Sans MT"/>
              </a:rPr>
              <a:t>auch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in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10" dirty="0">
                <a:latin typeface="Gill Sans MT"/>
                <a:cs typeface="Gill Sans MT"/>
              </a:rPr>
              <a:t>der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40" dirty="0">
                <a:latin typeface="Gill Sans MT"/>
                <a:cs typeface="Gill Sans MT"/>
              </a:rPr>
              <a:t>Ausbildung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50" dirty="0">
                <a:latin typeface="Gill Sans MT"/>
                <a:cs typeface="Gill Sans MT"/>
              </a:rPr>
              <a:t>schützt.</a:t>
            </a:r>
            <a:endParaRPr sz="37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43166" y="416810"/>
            <a:ext cx="965327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285" dirty="0"/>
              <a:t>Der</a:t>
            </a:r>
            <a:r>
              <a:rPr sz="9000" spc="590" dirty="0"/>
              <a:t> </a:t>
            </a:r>
            <a:r>
              <a:rPr sz="9000" spc="715" dirty="0"/>
              <a:t>Mutterschutz</a:t>
            </a:r>
            <a:endParaRPr sz="9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36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383597" y="1272486"/>
            <a:ext cx="2904490" cy="9009380"/>
            <a:chOff x="15383597" y="1272486"/>
            <a:chExt cx="2904490" cy="9009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7972" y="1272486"/>
              <a:ext cx="2750028" cy="90092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383597" y="1545681"/>
              <a:ext cx="2904490" cy="47625"/>
            </a:xfrm>
            <a:custGeom>
              <a:avLst/>
              <a:gdLst/>
              <a:ahLst/>
              <a:cxnLst/>
              <a:rect l="l" t="t" r="r" b="b"/>
              <a:pathLst>
                <a:path w="2904490" h="47625">
                  <a:moveTo>
                    <a:pt x="2904403" y="0"/>
                  </a:moveTo>
                  <a:lnTo>
                    <a:pt x="2904403" y="47624"/>
                  </a:lnTo>
                  <a:lnTo>
                    <a:pt x="0" y="47624"/>
                  </a:lnTo>
                  <a:lnTo>
                    <a:pt x="0" y="0"/>
                  </a:lnTo>
                  <a:lnTo>
                    <a:pt x="2904403" y="0"/>
                  </a:lnTo>
                  <a:close/>
                </a:path>
              </a:pathLst>
            </a:custGeom>
            <a:solidFill>
              <a:srgbClr val="F5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1616764"/>
            <a:ext cx="2362200" cy="38100"/>
          </a:xfrm>
          <a:custGeom>
            <a:avLst/>
            <a:gdLst/>
            <a:ahLst/>
            <a:cxnLst/>
            <a:rect l="l" t="t" r="r" b="b"/>
            <a:pathLst>
              <a:path w="2362200" h="38100">
                <a:moveTo>
                  <a:pt x="2361644" y="0"/>
                </a:moveTo>
                <a:lnTo>
                  <a:pt x="2361644" y="38099"/>
                </a:lnTo>
                <a:lnTo>
                  <a:pt x="0" y="38099"/>
                </a:lnTo>
                <a:lnTo>
                  <a:pt x="0" y="0"/>
                </a:lnTo>
                <a:lnTo>
                  <a:pt x="2361644" y="0"/>
                </a:lnTo>
                <a:close/>
              </a:path>
            </a:pathLst>
          </a:custGeom>
          <a:solidFill>
            <a:srgbClr val="F5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75595" y="6796542"/>
            <a:ext cx="2219324" cy="2171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970" y="4501295"/>
            <a:ext cx="6886574" cy="45910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7272" y="6727218"/>
            <a:ext cx="5895974" cy="33146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0501" y="2599470"/>
            <a:ext cx="142875" cy="1428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18886" y="2242594"/>
            <a:ext cx="15511714" cy="13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3700" spc="220" dirty="0">
                <a:latin typeface="Gill Sans MT"/>
                <a:cs typeface="Gill Sans MT"/>
              </a:rPr>
              <a:t>Elternzeit: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15" dirty="0">
                <a:latin typeface="Gill Sans MT"/>
                <a:cs typeface="Gill Sans MT"/>
              </a:rPr>
              <a:t>dank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335" dirty="0">
                <a:latin typeface="Gill Sans MT"/>
                <a:cs typeface="Gill Sans MT"/>
              </a:rPr>
              <a:t>dem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90" dirty="0">
                <a:latin typeface="Gill Sans MT"/>
                <a:cs typeface="Gill Sans MT"/>
              </a:rPr>
              <a:t>Gesetz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165" dirty="0">
                <a:latin typeface="Gill Sans MT"/>
                <a:cs typeface="Gill Sans MT"/>
              </a:rPr>
              <a:t>zur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35" dirty="0">
                <a:latin typeface="Gill Sans MT"/>
                <a:cs typeface="Gill Sans MT"/>
              </a:rPr>
              <a:t>Elterzeit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80" dirty="0">
                <a:latin typeface="Gill Sans MT"/>
                <a:cs typeface="Gill Sans MT"/>
              </a:rPr>
              <a:t>können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Mütter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und </a:t>
            </a:r>
            <a:r>
              <a:rPr sz="3700" spc="315" dirty="0">
                <a:latin typeface="Gill Sans MT"/>
                <a:cs typeface="Gill Sans MT"/>
              </a:rPr>
              <a:t> </a:t>
            </a:r>
            <a:r>
              <a:rPr sz="3700" spc="235" dirty="0">
                <a:latin typeface="Gill Sans MT"/>
                <a:cs typeface="Gill Sans MT"/>
              </a:rPr>
              <a:t>Väter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30" dirty="0">
                <a:latin typeface="Gill Sans MT"/>
                <a:cs typeface="Gill Sans MT"/>
              </a:rPr>
              <a:t>eine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90" dirty="0">
                <a:latin typeface="Gill Sans MT"/>
                <a:cs typeface="Gill Sans MT"/>
              </a:rPr>
              <a:t>Arbeitspause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305" dirty="0">
                <a:latin typeface="Gill Sans MT"/>
                <a:cs typeface="Gill Sans MT"/>
              </a:rPr>
              <a:t>machen,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um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15" dirty="0">
                <a:latin typeface="Gill Sans MT"/>
                <a:cs typeface="Gill Sans MT"/>
              </a:rPr>
              <a:t>ihre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50" dirty="0">
                <a:latin typeface="Gill Sans MT"/>
                <a:cs typeface="Gill Sans MT"/>
              </a:rPr>
              <a:t>Kinder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80" dirty="0">
                <a:latin typeface="Gill Sans MT"/>
                <a:cs typeface="Gill Sans MT"/>
              </a:rPr>
              <a:t>zu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60" dirty="0" err="1">
                <a:latin typeface="Gill Sans MT"/>
                <a:cs typeface="Gill Sans MT"/>
              </a:rPr>
              <a:t>betreuen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und</a:t>
            </a:r>
            <a:r>
              <a:rPr lang="de-DE" sz="3700" spc="310" dirty="0">
                <a:latin typeface="Gill Sans MT"/>
                <a:cs typeface="Gill Sans MT"/>
              </a:rPr>
              <a:t> zu</a:t>
            </a:r>
            <a:endParaRPr sz="3700" dirty="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886" y="3650427"/>
            <a:ext cx="205549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345" dirty="0">
                <a:latin typeface="Gill Sans MT"/>
                <a:cs typeface="Gill Sans MT"/>
              </a:rPr>
              <a:t>e</a:t>
            </a:r>
            <a:r>
              <a:rPr sz="3700" spc="-60" dirty="0">
                <a:latin typeface="Gill Sans MT"/>
                <a:cs typeface="Gill Sans MT"/>
              </a:rPr>
              <a:t>r</a:t>
            </a:r>
            <a:r>
              <a:rPr sz="3700" spc="265" dirty="0">
                <a:latin typeface="Gill Sans MT"/>
                <a:cs typeface="Gill Sans MT"/>
              </a:rPr>
              <a:t>z</a:t>
            </a:r>
            <a:r>
              <a:rPr sz="3700" spc="325" dirty="0">
                <a:latin typeface="Gill Sans MT"/>
                <a:cs typeface="Gill Sans MT"/>
              </a:rPr>
              <a:t>i</a:t>
            </a:r>
            <a:r>
              <a:rPr sz="3700" spc="345" dirty="0">
                <a:latin typeface="Gill Sans MT"/>
                <a:cs typeface="Gill Sans MT"/>
              </a:rPr>
              <a:t>e</a:t>
            </a:r>
            <a:r>
              <a:rPr sz="3700" spc="250" dirty="0">
                <a:latin typeface="Gill Sans MT"/>
                <a:cs typeface="Gill Sans MT"/>
              </a:rPr>
              <a:t>h</a:t>
            </a:r>
            <a:r>
              <a:rPr sz="3700" spc="345" dirty="0">
                <a:latin typeface="Gill Sans MT"/>
                <a:cs typeface="Gill Sans MT"/>
              </a:rPr>
              <a:t>e</a:t>
            </a:r>
            <a:r>
              <a:rPr sz="3700" spc="290" dirty="0">
                <a:latin typeface="Gill Sans MT"/>
                <a:cs typeface="Gill Sans MT"/>
              </a:rPr>
              <a:t>n</a:t>
            </a:r>
            <a:r>
              <a:rPr sz="3700" spc="180" dirty="0">
                <a:latin typeface="Gill Sans MT"/>
                <a:cs typeface="Gill Sans MT"/>
              </a:rPr>
              <a:t>.</a:t>
            </a:r>
            <a:endParaRPr sz="37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77564" y="407137"/>
            <a:ext cx="10733405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100" spc="470" dirty="0">
                <a:solidFill>
                  <a:srgbClr val="F5FBF9"/>
                </a:solidFill>
              </a:rPr>
              <a:t>Elternzeit</a:t>
            </a:r>
            <a:r>
              <a:rPr sz="7100" spc="495" dirty="0">
                <a:solidFill>
                  <a:srgbClr val="F5FBF9"/>
                </a:solidFill>
              </a:rPr>
              <a:t> </a:t>
            </a:r>
            <a:r>
              <a:rPr sz="7100" spc="600" dirty="0">
                <a:solidFill>
                  <a:srgbClr val="F5FBF9"/>
                </a:solidFill>
              </a:rPr>
              <a:t>und</a:t>
            </a:r>
            <a:r>
              <a:rPr sz="7100" spc="500" dirty="0">
                <a:solidFill>
                  <a:srgbClr val="F5FBF9"/>
                </a:solidFill>
              </a:rPr>
              <a:t> </a:t>
            </a:r>
            <a:r>
              <a:rPr sz="7100" spc="560" dirty="0">
                <a:solidFill>
                  <a:srgbClr val="F5FBF9"/>
                </a:solidFill>
              </a:rPr>
              <a:t>Elterngeld</a:t>
            </a:r>
            <a:endParaRPr sz="7100"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65085" y="4094559"/>
            <a:ext cx="142875" cy="14287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89855" marR="5080">
              <a:lnSpc>
                <a:spcPct val="116599"/>
              </a:lnSpc>
              <a:spcBef>
                <a:spcPts val="95"/>
              </a:spcBef>
            </a:pPr>
            <a:r>
              <a:rPr spc="265" dirty="0"/>
              <a:t>Elterngeld:</a:t>
            </a:r>
            <a:r>
              <a:rPr spc="254" dirty="0"/>
              <a:t> </a:t>
            </a:r>
            <a:r>
              <a:rPr spc="370" dirty="0"/>
              <a:t>das</a:t>
            </a:r>
            <a:r>
              <a:rPr spc="254" dirty="0"/>
              <a:t> </a:t>
            </a:r>
            <a:r>
              <a:rPr spc="290" dirty="0"/>
              <a:t>Gesetz</a:t>
            </a:r>
            <a:r>
              <a:rPr spc="254" dirty="0"/>
              <a:t> </a:t>
            </a:r>
            <a:r>
              <a:rPr spc="215" dirty="0"/>
              <a:t>unterstützt </a:t>
            </a:r>
            <a:r>
              <a:rPr spc="-1010" dirty="0"/>
              <a:t> </a:t>
            </a:r>
            <a:r>
              <a:rPr spc="210" dirty="0"/>
              <a:t>Eltern, </a:t>
            </a:r>
            <a:r>
              <a:rPr spc="340" dirty="0"/>
              <a:t>die </a:t>
            </a:r>
            <a:r>
              <a:rPr spc="325" dirty="0"/>
              <a:t>sich </a:t>
            </a:r>
            <a:r>
              <a:rPr spc="335" dirty="0"/>
              <a:t>nach </a:t>
            </a:r>
            <a:r>
              <a:rPr spc="210" dirty="0"/>
              <a:t>der </a:t>
            </a:r>
            <a:r>
              <a:rPr spc="229" dirty="0"/>
              <a:t>Geburt </a:t>
            </a:r>
            <a:r>
              <a:rPr spc="235" dirty="0"/>
              <a:t> </a:t>
            </a:r>
            <a:r>
              <a:rPr spc="310" dirty="0"/>
              <a:t>um </a:t>
            </a:r>
            <a:r>
              <a:rPr spc="370" dirty="0"/>
              <a:t>das </a:t>
            </a:r>
            <a:r>
              <a:rPr spc="300" dirty="0"/>
              <a:t>Kind </a:t>
            </a:r>
            <a:r>
              <a:rPr spc="245" dirty="0"/>
              <a:t>kümmern </a:t>
            </a:r>
            <a:r>
              <a:rPr spc="310" dirty="0"/>
              <a:t>und </a:t>
            </a:r>
            <a:r>
              <a:rPr spc="315" dirty="0"/>
              <a:t> </a:t>
            </a:r>
            <a:r>
              <a:rPr spc="330" dirty="0"/>
              <a:t>deshalb</a:t>
            </a:r>
            <a:r>
              <a:rPr spc="254" dirty="0"/>
              <a:t> </a:t>
            </a:r>
            <a:r>
              <a:rPr spc="280" dirty="0"/>
              <a:t>nicht</a:t>
            </a:r>
            <a:r>
              <a:rPr spc="260" dirty="0"/>
              <a:t> </a:t>
            </a:r>
            <a:r>
              <a:rPr spc="275" dirty="0"/>
              <a:t>arbeiten</a:t>
            </a:r>
            <a:r>
              <a:rPr spc="254" dirty="0"/>
              <a:t> </a:t>
            </a:r>
            <a:r>
              <a:rPr spc="265" dirty="0"/>
              <a:t>können.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80510" y="2311006"/>
            <a:ext cx="4307840" cy="38100"/>
          </a:xfrm>
          <a:custGeom>
            <a:avLst/>
            <a:gdLst/>
            <a:ahLst/>
            <a:cxnLst/>
            <a:rect l="l" t="t" r="r" b="b"/>
            <a:pathLst>
              <a:path w="4307840" h="38100">
                <a:moveTo>
                  <a:pt x="4307489" y="0"/>
                </a:moveTo>
                <a:lnTo>
                  <a:pt x="4307489" y="38099"/>
                </a:lnTo>
                <a:lnTo>
                  <a:pt x="0" y="38099"/>
                </a:lnTo>
                <a:lnTo>
                  <a:pt x="0" y="0"/>
                </a:lnTo>
                <a:lnTo>
                  <a:pt x="4307489" y="0"/>
                </a:lnTo>
                <a:close/>
              </a:path>
            </a:pathLst>
          </a:custGeom>
          <a:solidFill>
            <a:srgbClr val="E36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6528" y="2738714"/>
            <a:ext cx="7411654" cy="7548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5129" y="5538838"/>
            <a:ext cx="7943849" cy="43433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612" y="707508"/>
            <a:ext cx="17384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585" dirty="0"/>
              <a:t>Mehr</a:t>
            </a:r>
            <a:r>
              <a:rPr sz="6000" spc="430" dirty="0"/>
              <a:t> </a:t>
            </a:r>
            <a:r>
              <a:rPr sz="6000" spc="480" dirty="0"/>
              <a:t>Frauen</a:t>
            </a:r>
            <a:r>
              <a:rPr sz="6000" spc="434" dirty="0"/>
              <a:t> </a:t>
            </a:r>
            <a:r>
              <a:rPr sz="6000" spc="505" dirty="0"/>
              <a:t>in</a:t>
            </a:r>
            <a:r>
              <a:rPr sz="6000" spc="430" dirty="0"/>
              <a:t> </a:t>
            </a:r>
            <a:r>
              <a:rPr sz="6000" spc="450" dirty="0"/>
              <a:t>Teilzeit</a:t>
            </a:r>
            <a:r>
              <a:rPr sz="6000" spc="434" dirty="0"/>
              <a:t> </a:t>
            </a:r>
            <a:r>
              <a:rPr sz="6000" spc="505" dirty="0"/>
              <a:t>und</a:t>
            </a:r>
            <a:r>
              <a:rPr sz="6000" spc="434" dirty="0"/>
              <a:t> </a:t>
            </a:r>
            <a:r>
              <a:rPr sz="6000" spc="465" dirty="0"/>
              <a:t>weniger</a:t>
            </a:r>
            <a:r>
              <a:rPr sz="6000" spc="430" dirty="0"/>
              <a:t> </a:t>
            </a:r>
            <a:r>
              <a:rPr sz="6000" spc="505" dirty="0"/>
              <a:t>in</a:t>
            </a:r>
            <a:r>
              <a:rPr sz="6000" spc="434" dirty="0"/>
              <a:t> Vollzeit</a:t>
            </a:r>
            <a:endParaRPr sz="6000"/>
          </a:p>
        </p:txBody>
      </p:sp>
      <p:sp>
        <p:nvSpPr>
          <p:cNvPr id="7" name="object 7"/>
          <p:cNvSpPr txBox="1"/>
          <p:nvPr/>
        </p:nvSpPr>
        <p:spPr>
          <a:xfrm>
            <a:off x="231612" y="1820556"/>
            <a:ext cx="11233150" cy="2826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6080">
              <a:lnSpc>
                <a:spcPct val="116599"/>
              </a:lnSpc>
              <a:spcBef>
                <a:spcPts val="95"/>
              </a:spcBef>
            </a:pPr>
            <a:r>
              <a:rPr sz="3700" spc="445" dirty="0">
                <a:latin typeface="Gill Sans MT"/>
                <a:cs typeface="Gill Sans MT"/>
              </a:rPr>
              <a:t>In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80" dirty="0">
                <a:latin typeface="Gill Sans MT"/>
                <a:cs typeface="Gill Sans MT"/>
              </a:rPr>
              <a:t>Deutschland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75" dirty="0">
                <a:latin typeface="Gill Sans MT"/>
                <a:cs typeface="Gill Sans MT"/>
              </a:rPr>
              <a:t>arbeiten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15" dirty="0">
                <a:latin typeface="Gill Sans MT"/>
                <a:cs typeface="Gill Sans MT"/>
              </a:rPr>
              <a:t>mehr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Frauen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in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80" dirty="0">
                <a:latin typeface="Gill Sans MT"/>
                <a:cs typeface="Gill Sans MT"/>
              </a:rPr>
              <a:t>Teilz</a:t>
            </a:r>
            <a:r>
              <a:rPr lang="de-DE" sz="3700" spc="280" dirty="0">
                <a:latin typeface="Gill Sans MT"/>
                <a:cs typeface="Gill Sans MT"/>
              </a:rPr>
              <a:t>ei</a:t>
            </a:r>
            <a:r>
              <a:rPr sz="3700" spc="280" dirty="0">
                <a:latin typeface="Gill Sans MT"/>
                <a:cs typeface="Gill Sans MT"/>
              </a:rPr>
              <a:t>t </a:t>
            </a:r>
            <a:r>
              <a:rPr sz="3700" spc="-1015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und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85" dirty="0">
                <a:latin typeface="Gill Sans MT"/>
                <a:cs typeface="Gill Sans MT"/>
              </a:rPr>
              <a:t>weniger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in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54" dirty="0">
                <a:latin typeface="Gill Sans MT"/>
                <a:cs typeface="Gill Sans MT"/>
              </a:rPr>
              <a:t>Vollzeit.</a:t>
            </a:r>
            <a:endParaRPr sz="3700" dirty="0">
              <a:latin typeface="Gill Sans MT"/>
              <a:cs typeface="Gill Sans MT"/>
            </a:endParaRPr>
          </a:p>
          <a:p>
            <a:pPr marL="12700" marR="5080">
              <a:lnSpc>
                <a:spcPct val="116599"/>
              </a:lnSpc>
              <a:spcBef>
                <a:spcPts val="1355"/>
              </a:spcBef>
              <a:tabLst>
                <a:tab pos="2473960" algn="l"/>
              </a:tabLst>
            </a:pPr>
            <a:r>
              <a:rPr sz="3700" u="heavy" spc="2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Gründe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1700" spc="1995" dirty="0">
                <a:latin typeface="Arial"/>
                <a:cs typeface="Arial"/>
              </a:rPr>
              <a:t>→	</a:t>
            </a:r>
            <a:r>
              <a:rPr sz="3700" spc="210" dirty="0">
                <a:latin typeface="Gill Sans MT"/>
                <a:cs typeface="Gill Sans MT"/>
              </a:rPr>
              <a:t>der</a:t>
            </a:r>
            <a:r>
              <a:rPr sz="3700" spc="250" dirty="0">
                <a:latin typeface="Gill Sans MT"/>
                <a:cs typeface="Gill Sans MT"/>
              </a:rPr>
              <a:t> </a:t>
            </a:r>
            <a:r>
              <a:rPr sz="3700" spc="470" dirty="0">
                <a:latin typeface="Gill Sans MT"/>
                <a:cs typeface="Gill Sans MT"/>
              </a:rPr>
              <a:t>Mangel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355" dirty="0">
                <a:latin typeface="Gill Sans MT"/>
                <a:cs typeface="Gill Sans MT"/>
              </a:rPr>
              <a:t>an</a:t>
            </a:r>
            <a:r>
              <a:rPr sz="3700" spc="250" dirty="0">
                <a:latin typeface="Gill Sans MT"/>
                <a:cs typeface="Gill Sans MT"/>
              </a:rPr>
              <a:t> </a:t>
            </a:r>
            <a:r>
              <a:rPr sz="3700" spc="400" dirty="0">
                <a:latin typeface="Gill Sans MT"/>
                <a:cs typeface="Gill Sans MT"/>
              </a:rPr>
              <a:t>genügend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275" dirty="0">
                <a:latin typeface="Gill Sans MT"/>
                <a:cs typeface="Gill Sans MT"/>
              </a:rPr>
              <a:t>Kindergärten </a:t>
            </a:r>
            <a:r>
              <a:rPr sz="3700" spc="-1015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und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10" dirty="0">
                <a:latin typeface="Gill Sans MT"/>
                <a:cs typeface="Gill Sans MT"/>
              </a:rPr>
              <a:t>der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470" dirty="0">
                <a:latin typeface="Gill Sans MT"/>
                <a:cs typeface="Gill Sans MT"/>
              </a:rPr>
              <a:t>Mangel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55" dirty="0">
                <a:latin typeface="Gill Sans MT"/>
                <a:cs typeface="Gill Sans MT"/>
              </a:rPr>
              <a:t>an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75" dirty="0">
                <a:latin typeface="Gill Sans MT"/>
                <a:cs typeface="Gill Sans MT"/>
              </a:rPr>
              <a:t>Personal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in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30" dirty="0">
                <a:latin typeface="Gill Sans MT"/>
                <a:cs typeface="Gill Sans MT"/>
              </a:rPr>
              <a:t>den</a:t>
            </a:r>
            <a:r>
              <a:rPr sz="3700" spc="265" dirty="0">
                <a:latin typeface="Gill Sans MT"/>
                <a:cs typeface="Gill Sans MT"/>
              </a:rPr>
              <a:t> Kindergärten.</a:t>
            </a:r>
            <a:endParaRPr sz="37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9210" y="1028390"/>
            <a:ext cx="3279140" cy="38100"/>
          </a:xfrm>
          <a:custGeom>
            <a:avLst/>
            <a:gdLst/>
            <a:ahLst/>
            <a:cxnLst/>
            <a:rect l="l" t="t" r="r" b="b"/>
            <a:pathLst>
              <a:path w="3279140" h="38100">
                <a:moveTo>
                  <a:pt x="3278789" y="0"/>
                </a:moveTo>
                <a:lnTo>
                  <a:pt x="3278789" y="38099"/>
                </a:lnTo>
                <a:lnTo>
                  <a:pt x="0" y="38099"/>
                </a:lnTo>
                <a:lnTo>
                  <a:pt x="0" y="0"/>
                </a:lnTo>
                <a:lnTo>
                  <a:pt x="3278789" y="0"/>
                </a:lnTo>
                <a:close/>
              </a:path>
            </a:pathLst>
          </a:custGeom>
          <a:solidFill>
            <a:srgbClr val="E36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959514" y="1612300"/>
            <a:ext cx="13328650" cy="8674735"/>
            <a:chOff x="4959514" y="1612300"/>
            <a:chExt cx="13328650" cy="8674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6910" y="1612300"/>
              <a:ext cx="7191088" cy="86745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9514" y="6536310"/>
              <a:ext cx="9534524" cy="35909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8106" y="2880583"/>
            <a:ext cx="14770735" cy="453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245" dirty="0">
                <a:latin typeface="Gill Sans MT"/>
                <a:cs typeface="Gill Sans MT"/>
              </a:rPr>
              <a:t>''Männer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und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Frauen</a:t>
            </a:r>
            <a:r>
              <a:rPr sz="3700" spc="275" dirty="0">
                <a:latin typeface="Gill Sans MT"/>
                <a:cs typeface="Gill Sans MT"/>
              </a:rPr>
              <a:t> </a:t>
            </a:r>
            <a:r>
              <a:rPr sz="3700" spc="325" dirty="0">
                <a:latin typeface="Gill Sans MT"/>
                <a:cs typeface="Gill Sans MT"/>
              </a:rPr>
              <a:t>sind</a:t>
            </a:r>
            <a:r>
              <a:rPr sz="3700" spc="270" dirty="0">
                <a:latin typeface="Gill Sans MT"/>
                <a:cs typeface="Gill Sans MT"/>
              </a:rPr>
              <a:t> gleichberechtigt''</a:t>
            </a:r>
            <a:endParaRPr sz="3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50">
              <a:latin typeface="Gill Sans MT"/>
              <a:cs typeface="Gill Sans MT"/>
            </a:endParaRPr>
          </a:p>
          <a:p>
            <a:pPr marL="12700" marR="5080">
              <a:lnSpc>
                <a:spcPct val="116599"/>
              </a:lnSpc>
            </a:pPr>
            <a:r>
              <a:rPr sz="3700" spc="229" dirty="0">
                <a:latin typeface="Gill Sans MT"/>
                <a:cs typeface="Gill Sans MT"/>
              </a:rPr>
              <a:t>''Niemand </a:t>
            </a:r>
            <a:r>
              <a:rPr sz="3700" spc="275" dirty="0">
                <a:latin typeface="Gill Sans MT"/>
                <a:cs typeface="Gill Sans MT"/>
              </a:rPr>
              <a:t>darf </a:t>
            </a:r>
            <a:r>
              <a:rPr sz="3700" spc="345" dirty="0">
                <a:latin typeface="Gill Sans MT"/>
                <a:cs typeface="Gill Sans MT"/>
              </a:rPr>
              <a:t>wegen </a:t>
            </a:r>
            <a:r>
              <a:rPr sz="3700" spc="335" dirty="0">
                <a:latin typeface="Gill Sans MT"/>
                <a:cs typeface="Gill Sans MT"/>
              </a:rPr>
              <a:t>seines </a:t>
            </a:r>
            <a:r>
              <a:rPr sz="3700" spc="290" dirty="0">
                <a:latin typeface="Gill Sans MT"/>
                <a:cs typeface="Gill Sans MT"/>
              </a:rPr>
              <a:t>Geschlechtes, </a:t>
            </a:r>
            <a:r>
              <a:rPr sz="3700" spc="265" dirty="0">
                <a:latin typeface="Gill Sans MT"/>
                <a:cs typeface="Gill Sans MT"/>
              </a:rPr>
              <a:t>seiner </a:t>
            </a:r>
            <a:r>
              <a:rPr sz="3700" spc="320" dirty="0">
                <a:latin typeface="Gill Sans MT"/>
                <a:cs typeface="Gill Sans MT"/>
              </a:rPr>
              <a:t>Abstammung, </a:t>
            </a:r>
            <a:r>
              <a:rPr sz="3700" spc="325" dirty="0">
                <a:latin typeface="Gill Sans MT"/>
                <a:cs typeface="Gill Sans MT"/>
              </a:rPr>
              <a:t> </a:t>
            </a:r>
            <a:r>
              <a:rPr sz="3700" spc="265" dirty="0">
                <a:latin typeface="Gill Sans MT"/>
                <a:cs typeface="Gill Sans MT"/>
              </a:rPr>
              <a:t>seiner </a:t>
            </a:r>
            <a:r>
              <a:rPr sz="3700" spc="330" dirty="0">
                <a:latin typeface="Gill Sans MT"/>
                <a:cs typeface="Gill Sans MT"/>
              </a:rPr>
              <a:t>Rasse, </a:t>
            </a:r>
            <a:r>
              <a:rPr sz="3700" spc="265" dirty="0">
                <a:latin typeface="Gill Sans MT"/>
                <a:cs typeface="Gill Sans MT"/>
              </a:rPr>
              <a:t>seiner </a:t>
            </a:r>
            <a:r>
              <a:rPr sz="3700" spc="305" dirty="0">
                <a:latin typeface="Gill Sans MT"/>
                <a:cs typeface="Gill Sans MT"/>
              </a:rPr>
              <a:t>Sprache, </a:t>
            </a:r>
            <a:r>
              <a:rPr sz="3700" spc="265" dirty="0">
                <a:latin typeface="Gill Sans MT"/>
                <a:cs typeface="Gill Sans MT"/>
              </a:rPr>
              <a:t>seiner </a:t>
            </a:r>
            <a:r>
              <a:rPr sz="3700" spc="325" dirty="0">
                <a:latin typeface="Gill Sans MT"/>
                <a:cs typeface="Gill Sans MT"/>
              </a:rPr>
              <a:t>Heimat </a:t>
            </a:r>
            <a:r>
              <a:rPr sz="3700" spc="310" dirty="0">
                <a:latin typeface="Gill Sans MT"/>
                <a:cs typeface="Gill Sans MT"/>
              </a:rPr>
              <a:t>und </a:t>
            </a:r>
            <a:r>
              <a:rPr sz="3700" spc="240" dirty="0">
                <a:latin typeface="Gill Sans MT"/>
                <a:cs typeface="Gill Sans MT"/>
              </a:rPr>
              <a:t>Herkunft, </a:t>
            </a:r>
            <a:r>
              <a:rPr sz="3700" spc="335" dirty="0">
                <a:latin typeface="Gill Sans MT"/>
                <a:cs typeface="Gill Sans MT"/>
              </a:rPr>
              <a:t>seines </a:t>
            </a:r>
            <a:r>
              <a:rPr sz="3700" spc="-1015" dirty="0">
                <a:latin typeface="Gill Sans MT"/>
                <a:cs typeface="Gill Sans MT"/>
              </a:rPr>
              <a:t> </a:t>
            </a:r>
            <a:r>
              <a:rPr sz="3700" spc="300" dirty="0">
                <a:latin typeface="Gill Sans MT"/>
                <a:cs typeface="Gill Sans MT"/>
              </a:rPr>
              <a:t>Glaubens, </a:t>
            </a:r>
            <a:r>
              <a:rPr sz="3700" spc="265" dirty="0">
                <a:latin typeface="Gill Sans MT"/>
                <a:cs typeface="Gill Sans MT"/>
              </a:rPr>
              <a:t>seiner </a:t>
            </a:r>
            <a:r>
              <a:rPr sz="3700" spc="305" dirty="0">
                <a:latin typeface="Gill Sans MT"/>
                <a:cs typeface="Gill Sans MT"/>
              </a:rPr>
              <a:t>religiösen </a:t>
            </a:r>
            <a:r>
              <a:rPr sz="3700" spc="215" dirty="0">
                <a:latin typeface="Gill Sans MT"/>
                <a:cs typeface="Gill Sans MT"/>
              </a:rPr>
              <a:t>oder </a:t>
            </a:r>
            <a:r>
              <a:rPr sz="3700" spc="300" dirty="0">
                <a:latin typeface="Gill Sans MT"/>
                <a:cs typeface="Gill Sans MT"/>
              </a:rPr>
              <a:t>politischen </a:t>
            </a:r>
            <a:r>
              <a:rPr sz="3700" spc="340" dirty="0">
                <a:latin typeface="Gill Sans MT"/>
                <a:cs typeface="Gill Sans MT"/>
              </a:rPr>
              <a:t>Anschauungen </a:t>
            </a:r>
            <a:r>
              <a:rPr sz="3700" spc="345" dirty="0">
                <a:latin typeface="Gill Sans MT"/>
                <a:cs typeface="Gill Sans MT"/>
              </a:rPr>
              <a:t> </a:t>
            </a:r>
            <a:r>
              <a:rPr sz="3700" spc="325" dirty="0">
                <a:latin typeface="Gill Sans MT"/>
                <a:cs typeface="Gill Sans MT"/>
              </a:rPr>
              <a:t>benachteiligt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15" dirty="0">
                <a:latin typeface="Gill Sans MT"/>
                <a:cs typeface="Gill Sans MT"/>
              </a:rPr>
              <a:t>oder</a:t>
            </a:r>
            <a:endParaRPr sz="37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700" spc="280" dirty="0">
                <a:latin typeface="Gill Sans MT"/>
                <a:cs typeface="Gill Sans MT"/>
              </a:rPr>
              <a:t>bevorzugt</a:t>
            </a:r>
            <a:r>
              <a:rPr sz="3700" spc="215" dirty="0">
                <a:latin typeface="Gill Sans MT"/>
                <a:cs typeface="Gill Sans MT"/>
              </a:rPr>
              <a:t> </a:t>
            </a:r>
            <a:r>
              <a:rPr sz="3700" spc="145" dirty="0">
                <a:latin typeface="Gill Sans MT"/>
                <a:cs typeface="Gill Sans MT"/>
              </a:rPr>
              <a:t>werden''</a:t>
            </a:r>
            <a:endParaRPr sz="37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3519" y="172395"/>
            <a:ext cx="14276705" cy="1983105"/>
          </a:xfrm>
          <a:prstGeom prst="rect">
            <a:avLst/>
          </a:prstGeom>
        </p:spPr>
        <p:txBody>
          <a:bodyPr vert="horz" wrap="square" lIns="0" tIns="301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75"/>
              </a:spcBef>
            </a:pPr>
            <a:r>
              <a:rPr sz="6100" spc="555" dirty="0"/>
              <a:t>Allgemeines</a:t>
            </a:r>
            <a:r>
              <a:rPr sz="6100" spc="390" dirty="0"/>
              <a:t> </a:t>
            </a:r>
            <a:r>
              <a:rPr sz="6100" spc="560" dirty="0"/>
              <a:t>Gleichbehandlungsgesetz</a:t>
            </a:r>
            <a:endParaRPr sz="6100"/>
          </a:p>
          <a:p>
            <a:pPr marL="266700">
              <a:lnSpc>
                <a:spcPct val="100000"/>
              </a:lnSpc>
              <a:spcBef>
                <a:spcPts val="1380"/>
              </a:spcBef>
            </a:pPr>
            <a:r>
              <a:rPr sz="3700" spc="140" dirty="0">
                <a:solidFill>
                  <a:srgbClr val="000000"/>
                </a:solidFill>
              </a:rPr>
              <a:t>''Alle</a:t>
            </a:r>
            <a:r>
              <a:rPr sz="3700" spc="265" dirty="0">
                <a:solidFill>
                  <a:srgbClr val="000000"/>
                </a:solidFill>
              </a:rPr>
              <a:t> </a:t>
            </a:r>
            <a:r>
              <a:rPr sz="3700" spc="395" dirty="0">
                <a:solidFill>
                  <a:srgbClr val="000000"/>
                </a:solidFill>
              </a:rPr>
              <a:t>Menschen</a:t>
            </a:r>
            <a:r>
              <a:rPr sz="3700" spc="270" dirty="0">
                <a:solidFill>
                  <a:srgbClr val="000000"/>
                </a:solidFill>
              </a:rPr>
              <a:t> </a:t>
            </a:r>
            <a:r>
              <a:rPr sz="3700" spc="325" dirty="0">
                <a:solidFill>
                  <a:srgbClr val="000000"/>
                </a:solidFill>
              </a:rPr>
              <a:t>sind</a:t>
            </a:r>
            <a:r>
              <a:rPr sz="3700" spc="265" dirty="0">
                <a:solidFill>
                  <a:srgbClr val="000000"/>
                </a:solidFill>
              </a:rPr>
              <a:t> </a:t>
            </a:r>
            <a:r>
              <a:rPr sz="3700" spc="145" dirty="0">
                <a:solidFill>
                  <a:srgbClr val="000000"/>
                </a:solidFill>
              </a:rPr>
              <a:t>vor</a:t>
            </a:r>
            <a:r>
              <a:rPr sz="3700" spc="270" dirty="0">
                <a:solidFill>
                  <a:srgbClr val="000000"/>
                </a:solidFill>
              </a:rPr>
              <a:t> </a:t>
            </a:r>
            <a:r>
              <a:rPr sz="3700" spc="335" dirty="0">
                <a:solidFill>
                  <a:srgbClr val="000000"/>
                </a:solidFill>
              </a:rPr>
              <a:t>dem</a:t>
            </a:r>
            <a:r>
              <a:rPr sz="3700" spc="265" dirty="0">
                <a:solidFill>
                  <a:srgbClr val="000000"/>
                </a:solidFill>
              </a:rPr>
              <a:t> </a:t>
            </a:r>
            <a:r>
              <a:rPr sz="3700" spc="290" dirty="0">
                <a:solidFill>
                  <a:srgbClr val="000000"/>
                </a:solidFill>
              </a:rPr>
              <a:t>Gesetz</a:t>
            </a:r>
            <a:r>
              <a:rPr sz="3700" spc="270" dirty="0">
                <a:solidFill>
                  <a:srgbClr val="000000"/>
                </a:solidFill>
              </a:rPr>
              <a:t> </a:t>
            </a:r>
            <a:r>
              <a:rPr sz="3700" spc="245" dirty="0">
                <a:solidFill>
                  <a:srgbClr val="000000"/>
                </a:solidFill>
              </a:rPr>
              <a:t>gleich''</a:t>
            </a:r>
            <a:endParaRPr sz="3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36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47327"/>
            <a:ext cx="3719829" cy="38100"/>
          </a:xfrm>
          <a:custGeom>
            <a:avLst/>
            <a:gdLst/>
            <a:ahLst/>
            <a:cxnLst/>
            <a:rect l="l" t="t" r="r" b="b"/>
            <a:pathLst>
              <a:path w="3719829" h="38100">
                <a:moveTo>
                  <a:pt x="0" y="38099"/>
                </a:moveTo>
                <a:lnTo>
                  <a:pt x="0" y="0"/>
                </a:lnTo>
                <a:lnTo>
                  <a:pt x="3719324" y="0"/>
                </a:lnTo>
                <a:lnTo>
                  <a:pt x="3719324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F5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33" y="1394058"/>
            <a:ext cx="3385088" cy="88929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18360" y="1501093"/>
            <a:ext cx="14160500" cy="2654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3700" spc="240" dirty="0">
                <a:latin typeface="Gill Sans MT"/>
                <a:cs typeface="Gill Sans MT"/>
              </a:rPr>
              <a:t>Die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90" dirty="0">
                <a:latin typeface="Gill Sans MT"/>
                <a:cs typeface="Gill Sans MT"/>
              </a:rPr>
              <a:t>Frauenquote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75" dirty="0">
                <a:latin typeface="Gill Sans MT"/>
                <a:cs typeface="Gill Sans MT"/>
              </a:rPr>
              <a:t>ist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30" dirty="0">
                <a:latin typeface="Gill Sans MT"/>
                <a:cs typeface="Gill Sans MT"/>
              </a:rPr>
              <a:t>eine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300" dirty="0">
                <a:latin typeface="Gill Sans MT"/>
                <a:cs typeface="Gill Sans MT"/>
              </a:rPr>
              <a:t>Vorgabe,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340" dirty="0">
                <a:latin typeface="Gill Sans MT"/>
                <a:cs typeface="Gill Sans MT"/>
              </a:rPr>
              <a:t>die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05" dirty="0">
                <a:latin typeface="Gill Sans MT"/>
                <a:cs typeface="Gill Sans MT"/>
              </a:rPr>
              <a:t>festlegt,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360" dirty="0">
                <a:latin typeface="Gill Sans MT"/>
                <a:cs typeface="Gill Sans MT"/>
              </a:rPr>
              <a:t>dass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Frauen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80" dirty="0">
                <a:latin typeface="Gill Sans MT"/>
                <a:cs typeface="Gill Sans MT"/>
              </a:rPr>
              <a:t>zu </a:t>
            </a:r>
            <a:r>
              <a:rPr sz="3700" spc="-1015" dirty="0">
                <a:latin typeface="Gill Sans MT"/>
                <a:cs typeface="Gill Sans MT"/>
              </a:rPr>
              <a:t> </a:t>
            </a:r>
            <a:r>
              <a:rPr sz="3700" spc="325" dirty="0">
                <a:latin typeface="Gill Sans MT"/>
                <a:cs typeface="Gill Sans MT"/>
              </a:rPr>
              <a:t>einem </a:t>
            </a:r>
            <a:r>
              <a:rPr sz="3700" spc="295" dirty="0">
                <a:latin typeface="Gill Sans MT"/>
                <a:cs typeface="Gill Sans MT"/>
              </a:rPr>
              <a:t>bestimmten </a:t>
            </a:r>
            <a:r>
              <a:rPr sz="3700" spc="345" dirty="0">
                <a:latin typeface="Gill Sans MT"/>
                <a:cs typeface="Gill Sans MT"/>
              </a:rPr>
              <a:t>Mindestanteil </a:t>
            </a:r>
            <a:r>
              <a:rPr sz="3700" spc="310" dirty="0">
                <a:latin typeface="Gill Sans MT"/>
                <a:cs typeface="Gill Sans MT"/>
              </a:rPr>
              <a:t>in </a:t>
            </a:r>
            <a:r>
              <a:rPr sz="3700" spc="270" dirty="0">
                <a:latin typeface="Gill Sans MT"/>
                <a:cs typeface="Gill Sans MT"/>
              </a:rPr>
              <a:t>Vorständen </a:t>
            </a:r>
            <a:r>
              <a:rPr sz="3700" spc="310" dirty="0">
                <a:latin typeface="Gill Sans MT"/>
                <a:cs typeface="Gill Sans MT"/>
              </a:rPr>
              <a:t>und </a:t>
            </a:r>
            <a:r>
              <a:rPr sz="3700" spc="315" dirty="0">
                <a:latin typeface="Gill Sans MT"/>
                <a:cs typeface="Gill Sans MT"/>
              </a:rPr>
              <a:t> </a:t>
            </a:r>
            <a:r>
              <a:rPr sz="3700" spc="275" dirty="0">
                <a:latin typeface="Gill Sans MT"/>
                <a:cs typeface="Gill Sans MT"/>
              </a:rPr>
              <a:t>Aufsichtsräten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195" dirty="0">
                <a:latin typeface="Gill Sans MT"/>
                <a:cs typeface="Gill Sans MT"/>
              </a:rPr>
              <a:t>vertreten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30" dirty="0">
                <a:latin typeface="Gill Sans MT"/>
                <a:cs typeface="Gill Sans MT"/>
              </a:rPr>
              <a:t>sein</a:t>
            </a:r>
            <a:endParaRPr sz="37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700" spc="300" dirty="0">
                <a:latin typeface="Gill Sans MT"/>
                <a:cs typeface="Gill Sans MT"/>
              </a:rPr>
              <a:t>müssen.</a:t>
            </a:r>
            <a:endParaRPr sz="370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36677" y="3041130"/>
            <a:ext cx="15451455" cy="6138545"/>
            <a:chOff x="2836677" y="3041130"/>
            <a:chExt cx="15451455" cy="61385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1658" y="3041130"/>
              <a:ext cx="7246341" cy="42005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6677" y="4457307"/>
              <a:ext cx="8591549" cy="38766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91674" y="9141350"/>
              <a:ext cx="1114425" cy="38100"/>
            </a:xfrm>
            <a:custGeom>
              <a:avLst/>
              <a:gdLst/>
              <a:ahLst/>
              <a:cxnLst/>
              <a:rect l="l" t="t" r="r" b="b"/>
              <a:pathLst>
                <a:path w="1114425" h="38100">
                  <a:moveTo>
                    <a:pt x="1113857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1113857" y="0"/>
                  </a:lnTo>
                  <a:lnTo>
                    <a:pt x="1113857" y="3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11550" y="336659"/>
            <a:ext cx="81622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525" dirty="0">
                <a:solidFill>
                  <a:srgbClr val="F5FBF9"/>
                </a:solidFill>
              </a:rPr>
              <a:t>Die</a:t>
            </a:r>
            <a:r>
              <a:rPr sz="8000" spc="520" dirty="0">
                <a:solidFill>
                  <a:srgbClr val="F5FBF9"/>
                </a:solidFill>
              </a:rPr>
              <a:t> </a:t>
            </a:r>
            <a:r>
              <a:rPr sz="8000" spc="630" dirty="0">
                <a:solidFill>
                  <a:srgbClr val="F5FBF9"/>
                </a:solidFill>
              </a:rPr>
              <a:t>Frauenquote</a:t>
            </a:r>
            <a:endParaRPr sz="8000"/>
          </a:p>
        </p:txBody>
      </p:sp>
      <p:sp>
        <p:nvSpPr>
          <p:cNvPr id="11" name="object 11"/>
          <p:cNvSpPr txBox="1"/>
          <p:nvPr/>
        </p:nvSpPr>
        <p:spPr>
          <a:xfrm>
            <a:off x="3132592" y="8536824"/>
            <a:ext cx="13365480" cy="13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  <a:tabLst>
                <a:tab pos="2971165" algn="l"/>
              </a:tabLst>
            </a:pPr>
            <a:r>
              <a:rPr sz="3700" u="heavy" spc="3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Hau</a:t>
            </a:r>
            <a:r>
              <a:rPr sz="3700" spc="310" dirty="0">
                <a:latin typeface="Gill Sans MT"/>
                <a:cs typeface="Gill Sans MT"/>
              </a:rPr>
              <a:t>ptziel</a:t>
            </a:r>
            <a:r>
              <a:rPr sz="3700" spc="285" dirty="0">
                <a:latin typeface="Gill Sans MT"/>
                <a:cs typeface="Gill Sans MT"/>
              </a:rPr>
              <a:t> </a:t>
            </a:r>
            <a:r>
              <a:rPr sz="1700" spc="1995" dirty="0">
                <a:latin typeface="Arial"/>
                <a:cs typeface="Arial"/>
              </a:rPr>
              <a:t>→	</a:t>
            </a:r>
            <a:r>
              <a:rPr sz="3700" spc="340" dirty="0">
                <a:latin typeface="Gill Sans MT"/>
                <a:cs typeface="Gill Sans MT"/>
              </a:rPr>
              <a:t>die </a:t>
            </a:r>
            <a:r>
              <a:rPr sz="3700" spc="310" dirty="0">
                <a:latin typeface="Gill Sans MT"/>
                <a:cs typeface="Gill Sans MT"/>
              </a:rPr>
              <a:t>Gleichstellung </a:t>
            </a:r>
            <a:r>
              <a:rPr sz="3700" spc="265" dirty="0">
                <a:latin typeface="Gill Sans MT"/>
                <a:cs typeface="Gill Sans MT"/>
              </a:rPr>
              <a:t>von </a:t>
            </a:r>
            <a:r>
              <a:rPr sz="3700" spc="295" dirty="0">
                <a:latin typeface="Gill Sans MT"/>
                <a:cs typeface="Gill Sans MT"/>
              </a:rPr>
              <a:t>Frauen </a:t>
            </a:r>
            <a:r>
              <a:rPr sz="3700" spc="310" dirty="0">
                <a:latin typeface="Gill Sans MT"/>
                <a:cs typeface="Gill Sans MT"/>
              </a:rPr>
              <a:t>in </a:t>
            </a:r>
            <a:r>
              <a:rPr sz="3700" spc="295" dirty="0">
                <a:latin typeface="Gill Sans MT"/>
                <a:cs typeface="Gill Sans MT"/>
              </a:rPr>
              <a:t>Gesellschaft, </a:t>
            </a:r>
            <a:r>
              <a:rPr sz="3700" spc="-1010" dirty="0">
                <a:latin typeface="Gill Sans MT"/>
                <a:cs typeface="Gill Sans MT"/>
              </a:rPr>
              <a:t> </a:t>
            </a:r>
            <a:r>
              <a:rPr sz="3700" spc="265" dirty="0">
                <a:latin typeface="Gill Sans MT"/>
                <a:cs typeface="Gill Sans MT"/>
              </a:rPr>
              <a:t>Politik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und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35" dirty="0">
                <a:latin typeface="Gill Sans MT"/>
                <a:cs typeface="Gill Sans MT"/>
              </a:rPr>
              <a:t>Wirtschaft.</a:t>
            </a:r>
            <a:endParaRPr sz="3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181" y="569152"/>
            <a:ext cx="1221613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620" dirty="0"/>
              <a:t>Frauen</a:t>
            </a:r>
            <a:r>
              <a:rPr sz="7000" spc="635" dirty="0"/>
              <a:t> </a:t>
            </a:r>
            <a:r>
              <a:rPr sz="7000" spc="625" dirty="0"/>
              <a:t>in</a:t>
            </a:r>
            <a:r>
              <a:rPr sz="7000" spc="640" dirty="0"/>
              <a:t> </a:t>
            </a:r>
            <a:r>
              <a:rPr sz="7000" spc="660" dirty="0"/>
              <a:t>Spitzenpositionen</a:t>
            </a:r>
            <a:endParaRPr sz="7000"/>
          </a:p>
        </p:txBody>
      </p:sp>
      <p:sp>
        <p:nvSpPr>
          <p:cNvPr id="3" name="object 3"/>
          <p:cNvSpPr/>
          <p:nvPr/>
        </p:nvSpPr>
        <p:spPr>
          <a:xfrm>
            <a:off x="9106135" y="2164056"/>
            <a:ext cx="38100" cy="6657975"/>
          </a:xfrm>
          <a:custGeom>
            <a:avLst/>
            <a:gdLst/>
            <a:ahLst/>
            <a:cxnLst/>
            <a:rect l="l" t="t" r="r" b="b"/>
            <a:pathLst>
              <a:path w="38100" h="6657975">
                <a:moveTo>
                  <a:pt x="38099" y="6657974"/>
                </a:moveTo>
                <a:lnTo>
                  <a:pt x="0" y="6657974"/>
                </a:lnTo>
                <a:lnTo>
                  <a:pt x="0" y="0"/>
                </a:lnTo>
                <a:lnTo>
                  <a:pt x="38099" y="0"/>
                </a:lnTo>
                <a:lnTo>
                  <a:pt x="38099" y="6657974"/>
                </a:lnTo>
                <a:close/>
              </a:path>
            </a:pathLst>
          </a:custGeom>
          <a:solidFill>
            <a:srgbClr val="E36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1285" y="0"/>
            <a:ext cx="3117565" cy="27304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184291"/>
            <a:ext cx="4166120" cy="21086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082" y="4758844"/>
            <a:ext cx="4524374" cy="2819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0506" y="6231749"/>
            <a:ext cx="3829049" cy="38290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618509" y="4758844"/>
            <a:ext cx="8457565" cy="5114925"/>
            <a:chOff x="9618509" y="4758844"/>
            <a:chExt cx="8457565" cy="511492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8509" y="6901404"/>
              <a:ext cx="5324474" cy="29717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79775" y="4758844"/>
              <a:ext cx="4295774" cy="28193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62386" y="4979247"/>
              <a:ext cx="2356642" cy="147290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16000" y="1860055"/>
            <a:ext cx="6192520" cy="2654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3700" spc="360" dirty="0">
                <a:latin typeface="Gill Sans MT"/>
                <a:cs typeface="Gill Sans MT"/>
              </a:rPr>
              <a:t>Angela</a:t>
            </a:r>
            <a:r>
              <a:rPr sz="3700" spc="250" dirty="0">
                <a:latin typeface="Gill Sans MT"/>
                <a:cs typeface="Gill Sans MT"/>
              </a:rPr>
              <a:t> </a:t>
            </a:r>
            <a:r>
              <a:rPr sz="3700" spc="330" dirty="0">
                <a:latin typeface="Gill Sans MT"/>
                <a:cs typeface="Gill Sans MT"/>
              </a:rPr>
              <a:t>Merkel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275" dirty="0">
                <a:latin typeface="Gill Sans MT"/>
                <a:cs typeface="Gill Sans MT"/>
              </a:rPr>
              <a:t>ist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340" dirty="0">
                <a:latin typeface="Gill Sans MT"/>
                <a:cs typeface="Gill Sans MT"/>
              </a:rPr>
              <a:t>die</a:t>
            </a:r>
            <a:r>
              <a:rPr sz="3700" spc="250" dirty="0">
                <a:latin typeface="Gill Sans MT"/>
                <a:cs typeface="Gill Sans MT"/>
              </a:rPr>
              <a:t> </a:t>
            </a:r>
            <a:r>
              <a:rPr sz="3700" spc="225" dirty="0">
                <a:latin typeface="Gill Sans MT"/>
                <a:cs typeface="Gill Sans MT"/>
              </a:rPr>
              <a:t>erste </a:t>
            </a:r>
            <a:r>
              <a:rPr sz="3700" spc="-1010" dirty="0">
                <a:latin typeface="Gill Sans MT"/>
                <a:cs typeface="Gill Sans MT"/>
              </a:rPr>
              <a:t> </a:t>
            </a:r>
            <a:r>
              <a:rPr sz="3700" spc="250" dirty="0">
                <a:latin typeface="Gill Sans MT"/>
                <a:cs typeface="Gill Sans MT"/>
              </a:rPr>
              <a:t>Frau, </a:t>
            </a:r>
            <a:r>
              <a:rPr sz="3700" spc="340" dirty="0">
                <a:latin typeface="Gill Sans MT"/>
                <a:cs typeface="Gill Sans MT"/>
              </a:rPr>
              <a:t>die </a:t>
            </a:r>
            <a:r>
              <a:rPr sz="3700" spc="285" dirty="0">
                <a:latin typeface="Gill Sans MT"/>
                <a:cs typeface="Gill Sans MT"/>
              </a:rPr>
              <a:t>Bundeskanzlerin </a:t>
            </a:r>
            <a:r>
              <a:rPr sz="3700" spc="290" dirty="0">
                <a:latin typeface="Gill Sans MT"/>
                <a:cs typeface="Gill Sans MT"/>
              </a:rPr>
              <a:t> </a:t>
            </a:r>
            <a:r>
              <a:rPr sz="3700" spc="175" dirty="0">
                <a:latin typeface="Gill Sans MT"/>
                <a:cs typeface="Gill Sans MT"/>
              </a:rPr>
              <a:t>wird. </a:t>
            </a:r>
            <a:r>
              <a:rPr sz="3700" spc="430" dirty="0">
                <a:latin typeface="Gill Sans MT"/>
                <a:cs typeface="Gill Sans MT"/>
              </a:rPr>
              <a:t>Sie </a:t>
            </a:r>
            <a:r>
              <a:rPr sz="3700" spc="275" dirty="0">
                <a:latin typeface="Gill Sans MT"/>
                <a:cs typeface="Gill Sans MT"/>
              </a:rPr>
              <a:t>ist </a:t>
            </a:r>
            <a:r>
              <a:rPr sz="3700" spc="325" dirty="0">
                <a:latin typeface="Gill Sans MT"/>
                <a:cs typeface="Gill Sans MT"/>
              </a:rPr>
              <a:t>im </a:t>
            </a:r>
            <a:r>
              <a:rPr sz="3700" spc="235" dirty="0">
                <a:latin typeface="Gill Sans MT"/>
                <a:cs typeface="Gill Sans MT"/>
              </a:rPr>
              <a:t>Amt </a:t>
            </a:r>
            <a:r>
              <a:rPr sz="3700" spc="290" dirty="0">
                <a:latin typeface="Gill Sans MT"/>
                <a:cs typeface="Gill Sans MT"/>
              </a:rPr>
              <a:t>seit </a:t>
            </a:r>
            <a:r>
              <a:rPr sz="3700" spc="295" dirty="0">
                <a:latin typeface="Gill Sans MT"/>
                <a:cs typeface="Gill Sans MT"/>
              </a:rPr>
              <a:t> </a:t>
            </a:r>
            <a:r>
              <a:rPr sz="3700" spc="254" dirty="0">
                <a:latin typeface="Gill Sans MT"/>
                <a:cs typeface="Gill Sans MT"/>
              </a:rPr>
              <a:t>2005.</a:t>
            </a:r>
            <a:endParaRPr sz="37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05809" y="1860740"/>
            <a:ext cx="7622540" cy="2654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599"/>
              </a:lnSpc>
              <a:spcBef>
                <a:spcPts val="95"/>
              </a:spcBef>
            </a:pPr>
            <a:r>
              <a:rPr sz="3700" spc="400" dirty="0">
                <a:latin typeface="Gill Sans MT"/>
                <a:cs typeface="Gill Sans MT"/>
              </a:rPr>
              <a:t>Maria </a:t>
            </a:r>
            <a:r>
              <a:rPr sz="3700" spc="315" dirty="0">
                <a:latin typeface="Gill Sans MT"/>
                <a:cs typeface="Gill Sans MT"/>
              </a:rPr>
              <a:t>Elisabetta </a:t>
            </a:r>
            <a:r>
              <a:rPr sz="3700" spc="229" dirty="0">
                <a:latin typeface="Gill Sans MT"/>
                <a:cs typeface="Gill Sans MT"/>
              </a:rPr>
              <a:t>Alberti </a:t>
            </a:r>
            <a:r>
              <a:rPr sz="3700" spc="295" dirty="0">
                <a:latin typeface="Gill Sans MT"/>
                <a:cs typeface="Gill Sans MT"/>
              </a:rPr>
              <a:t>Casellati </a:t>
            </a:r>
            <a:r>
              <a:rPr sz="3700" spc="-1015" dirty="0">
                <a:latin typeface="Gill Sans MT"/>
                <a:cs typeface="Gill Sans MT"/>
              </a:rPr>
              <a:t> </a:t>
            </a:r>
            <a:r>
              <a:rPr sz="3700" spc="275" dirty="0">
                <a:latin typeface="Gill Sans MT"/>
                <a:cs typeface="Gill Sans MT"/>
              </a:rPr>
              <a:t>ist </a:t>
            </a:r>
            <a:r>
              <a:rPr sz="3700" spc="340" dirty="0">
                <a:latin typeface="Gill Sans MT"/>
                <a:cs typeface="Gill Sans MT"/>
              </a:rPr>
              <a:t>die </a:t>
            </a:r>
            <a:r>
              <a:rPr sz="3700" spc="225" dirty="0">
                <a:latin typeface="Gill Sans MT"/>
                <a:cs typeface="Gill Sans MT"/>
              </a:rPr>
              <a:t>erste </a:t>
            </a:r>
            <a:r>
              <a:rPr sz="3700" spc="250" dirty="0">
                <a:latin typeface="Gill Sans MT"/>
                <a:cs typeface="Gill Sans MT"/>
              </a:rPr>
              <a:t>Frau, </a:t>
            </a:r>
            <a:r>
              <a:rPr sz="3700" spc="340" dirty="0">
                <a:latin typeface="Gill Sans MT"/>
                <a:cs typeface="Gill Sans MT"/>
              </a:rPr>
              <a:t>die </a:t>
            </a:r>
            <a:r>
              <a:rPr sz="3700" spc="285" dirty="0">
                <a:latin typeface="Gill Sans MT"/>
                <a:cs typeface="Gill Sans MT"/>
              </a:rPr>
              <a:t>Präsidentin </a:t>
            </a:r>
            <a:r>
              <a:rPr sz="3700" spc="-1015" dirty="0">
                <a:latin typeface="Gill Sans MT"/>
                <a:cs typeface="Gill Sans MT"/>
              </a:rPr>
              <a:t> </a:t>
            </a:r>
            <a:r>
              <a:rPr sz="3700" spc="345" dirty="0">
                <a:latin typeface="Gill Sans MT"/>
                <a:cs typeface="Gill Sans MT"/>
              </a:rPr>
              <a:t>des</a:t>
            </a:r>
            <a:r>
              <a:rPr sz="3700" spc="250" dirty="0">
                <a:latin typeface="Gill Sans MT"/>
                <a:cs typeface="Gill Sans MT"/>
              </a:rPr>
              <a:t> </a:t>
            </a:r>
            <a:r>
              <a:rPr sz="3700" spc="360" dirty="0">
                <a:latin typeface="Gill Sans MT"/>
                <a:cs typeface="Gill Sans MT"/>
              </a:rPr>
              <a:t>Senats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210" dirty="0">
                <a:latin typeface="Gill Sans MT"/>
                <a:cs typeface="Gill Sans MT"/>
              </a:rPr>
              <a:t>der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325" dirty="0">
                <a:latin typeface="Gill Sans MT"/>
                <a:cs typeface="Gill Sans MT"/>
              </a:rPr>
              <a:t>Republik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175" dirty="0">
                <a:latin typeface="Gill Sans MT"/>
                <a:cs typeface="Gill Sans MT"/>
              </a:rPr>
              <a:t>wird.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430" dirty="0">
                <a:latin typeface="Gill Sans MT"/>
                <a:cs typeface="Gill Sans MT"/>
              </a:rPr>
              <a:t>Sie </a:t>
            </a:r>
            <a:r>
              <a:rPr sz="3700" spc="-1019" dirty="0">
                <a:latin typeface="Gill Sans MT"/>
                <a:cs typeface="Gill Sans MT"/>
              </a:rPr>
              <a:t> </a:t>
            </a:r>
            <a:r>
              <a:rPr sz="3700" spc="275" dirty="0">
                <a:latin typeface="Gill Sans MT"/>
                <a:cs typeface="Gill Sans MT"/>
              </a:rPr>
              <a:t>ist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25" dirty="0">
                <a:latin typeface="Gill Sans MT"/>
                <a:cs typeface="Gill Sans MT"/>
              </a:rPr>
              <a:t>im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35" dirty="0">
                <a:latin typeface="Gill Sans MT"/>
                <a:cs typeface="Gill Sans MT"/>
              </a:rPr>
              <a:t>Amt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90" dirty="0">
                <a:latin typeface="Gill Sans MT"/>
                <a:cs typeface="Gill Sans MT"/>
              </a:rPr>
              <a:t>seit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65" dirty="0">
                <a:latin typeface="Gill Sans MT"/>
                <a:cs typeface="Gill Sans MT"/>
              </a:rPr>
              <a:t>2018.</a:t>
            </a:r>
            <a:endParaRPr sz="3700">
              <a:latin typeface="Gill Sans MT"/>
              <a:cs typeface="Gill Sans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04642" y="4184737"/>
            <a:ext cx="2439139" cy="15890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3277" y="5"/>
            <a:ext cx="4064676" cy="33469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955629" y="2863149"/>
            <a:ext cx="6657975" cy="38100"/>
          </a:xfrm>
          <a:custGeom>
            <a:avLst/>
            <a:gdLst/>
            <a:ahLst/>
            <a:cxnLst/>
            <a:rect l="l" t="t" r="r" b="b"/>
            <a:pathLst>
              <a:path w="6657975" h="38100">
                <a:moveTo>
                  <a:pt x="0" y="38099"/>
                </a:moveTo>
                <a:lnTo>
                  <a:pt x="0" y="0"/>
                </a:lnTo>
                <a:lnTo>
                  <a:pt x="6657974" y="0"/>
                </a:lnTo>
                <a:lnTo>
                  <a:pt x="6657974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E36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922" y="5868989"/>
            <a:ext cx="6677024" cy="394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72851" y="2455830"/>
            <a:ext cx="6457949" cy="36385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0443" y="90128"/>
            <a:ext cx="13346430" cy="236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3345" marR="5080" indent="-1351280">
              <a:lnSpc>
                <a:spcPct val="116500"/>
              </a:lnSpc>
              <a:spcBef>
                <a:spcPts val="95"/>
              </a:spcBef>
              <a:tabLst>
                <a:tab pos="9758045" algn="l"/>
              </a:tabLst>
            </a:pPr>
            <a:r>
              <a:rPr sz="6600" spc="75" dirty="0"/>
              <a:t>U</a:t>
            </a:r>
            <a:r>
              <a:rPr sz="6600" spc="530" dirty="0"/>
              <a:t>n</a:t>
            </a:r>
            <a:r>
              <a:rPr sz="6600" spc="275" dirty="0"/>
              <a:t>t</a:t>
            </a:r>
            <a:r>
              <a:rPr sz="6600" spc="625" dirty="0"/>
              <a:t>e</a:t>
            </a:r>
            <a:r>
              <a:rPr sz="6600" spc="-95" dirty="0"/>
              <a:t>r</a:t>
            </a:r>
            <a:r>
              <a:rPr sz="6600" spc="625" dirty="0"/>
              <a:t>s</a:t>
            </a:r>
            <a:r>
              <a:rPr sz="6600" spc="695" dirty="0"/>
              <a:t>c</a:t>
            </a:r>
            <a:r>
              <a:rPr sz="6600" spc="455" dirty="0"/>
              <a:t>h</a:t>
            </a:r>
            <a:r>
              <a:rPr sz="6600" spc="585" dirty="0"/>
              <a:t>i</a:t>
            </a:r>
            <a:r>
              <a:rPr sz="6600" spc="625" dirty="0"/>
              <a:t>e</a:t>
            </a:r>
            <a:r>
              <a:rPr sz="6600" spc="620" dirty="0"/>
              <a:t>d</a:t>
            </a:r>
            <a:r>
              <a:rPr sz="6600" spc="625" dirty="0"/>
              <a:t>e</a:t>
            </a:r>
            <a:r>
              <a:rPr sz="6600" spc="475" dirty="0"/>
              <a:t> </a:t>
            </a:r>
            <a:r>
              <a:rPr sz="6600" spc="480" dirty="0"/>
              <a:t>z</a:t>
            </a:r>
            <a:r>
              <a:rPr sz="6600" spc="175" dirty="0"/>
              <a:t>w</a:t>
            </a:r>
            <a:r>
              <a:rPr sz="6600" spc="585" dirty="0"/>
              <a:t>i</a:t>
            </a:r>
            <a:r>
              <a:rPr sz="6600" spc="625" dirty="0"/>
              <a:t>s</a:t>
            </a:r>
            <a:r>
              <a:rPr sz="6600" spc="695" dirty="0"/>
              <a:t>c</a:t>
            </a:r>
            <a:r>
              <a:rPr sz="6600" spc="455" dirty="0"/>
              <a:t>h</a:t>
            </a:r>
            <a:r>
              <a:rPr sz="6600" spc="625" dirty="0"/>
              <a:t>e</a:t>
            </a:r>
            <a:r>
              <a:rPr sz="6600" spc="530" dirty="0"/>
              <a:t>n</a:t>
            </a:r>
            <a:r>
              <a:rPr sz="6600" dirty="0"/>
              <a:t>	</a:t>
            </a:r>
            <a:r>
              <a:rPr sz="6600" spc="1614" dirty="0"/>
              <a:t>M</a:t>
            </a:r>
            <a:r>
              <a:rPr sz="6600" spc="745" dirty="0"/>
              <a:t>ä</a:t>
            </a:r>
            <a:r>
              <a:rPr sz="6600" spc="530" dirty="0"/>
              <a:t>nn</a:t>
            </a:r>
            <a:r>
              <a:rPr sz="6600" spc="625" dirty="0"/>
              <a:t>e</a:t>
            </a:r>
            <a:r>
              <a:rPr sz="6600" spc="-95" dirty="0"/>
              <a:t>r</a:t>
            </a:r>
            <a:r>
              <a:rPr sz="6600" spc="375" dirty="0"/>
              <a:t>n  </a:t>
            </a:r>
            <a:r>
              <a:rPr sz="6600" spc="560" dirty="0"/>
              <a:t>und</a:t>
            </a:r>
            <a:r>
              <a:rPr sz="6600" spc="470" dirty="0"/>
              <a:t> </a:t>
            </a:r>
            <a:r>
              <a:rPr sz="6600" spc="535" dirty="0"/>
              <a:t>Frauen</a:t>
            </a:r>
            <a:r>
              <a:rPr sz="6600" spc="470" dirty="0"/>
              <a:t> </a:t>
            </a:r>
            <a:r>
              <a:rPr sz="6600" spc="630" dirty="0"/>
              <a:t>bei</a:t>
            </a:r>
            <a:r>
              <a:rPr sz="6600" spc="470" dirty="0"/>
              <a:t> </a:t>
            </a:r>
            <a:r>
              <a:rPr sz="6600" spc="605" dirty="0"/>
              <a:t>dem</a:t>
            </a:r>
            <a:r>
              <a:rPr sz="6600" spc="470" dirty="0"/>
              <a:t> </a:t>
            </a:r>
            <a:r>
              <a:rPr sz="6600" spc="540" dirty="0"/>
              <a:t>Lohn</a:t>
            </a:r>
            <a:endParaRPr sz="66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597" y="5356895"/>
            <a:ext cx="142875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2815" y="6746515"/>
            <a:ext cx="142875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2815" y="7403740"/>
            <a:ext cx="142875" cy="1428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0222" y="3028344"/>
            <a:ext cx="17696180" cy="4701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095490">
              <a:lnSpc>
                <a:spcPct val="116599"/>
              </a:lnSpc>
              <a:spcBef>
                <a:spcPts val="95"/>
              </a:spcBef>
            </a:pPr>
            <a:r>
              <a:rPr sz="3700" spc="270" dirty="0">
                <a:latin typeface="Gill Sans MT"/>
                <a:cs typeface="Gill Sans MT"/>
              </a:rPr>
              <a:t>Das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45" dirty="0">
                <a:latin typeface="Gill Sans MT"/>
                <a:cs typeface="Gill Sans MT"/>
              </a:rPr>
              <a:t>Problem,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60" dirty="0">
                <a:latin typeface="Gill Sans MT"/>
                <a:cs typeface="Gill Sans MT"/>
              </a:rPr>
              <a:t>dass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65" dirty="0">
                <a:latin typeface="Gill Sans MT"/>
                <a:cs typeface="Gill Sans MT"/>
              </a:rPr>
              <a:t>Männer</a:t>
            </a:r>
            <a:r>
              <a:rPr sz="3700" spc="265" dirty="0">
                <a:latin typeface="Gill Sans MT"/>
                <a:cs typeface="Gill Sans MT"/>
              </a:rPr>
              <a:t> oft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15" dirty="0">
                <a:latin typeface="Gill Sans MT"/>
                <a:cs typeface="Gill Sans MT"/>
              </a:rPr>
              <a:t>mehr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335" dirty="0">
                <a:latin typeface="Gill Sans MT"/>
                <a:cs typeface="Gill Sans MT"/>
              </a:rPr>
              <a:t>als</a:t>
            </a:r>
            <a:r>
              <a:rPr sz="3700" spc="265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Frauen </a:t>
            </a:r>
            <a:r>
              <a:rPr sz="3700" spc="-1015" dirty="0">
                <a:latin typeface="Gill Sans MT"/>
                <a:cs typeface="Gill Sans MT"/>
              </a:rPr>
              <a:t> </a:t>
            </a:r>
            <a:r>
              <a:rPr sz="3700" spc="260" dirty="0">
                <a:latin typeface="Gill Sans MT"/>
                <a:cs typeface="Gill Sans MT"/>
              </a:rPr>
              <a:t>verdienen, </a:t>
            </a:r>
            <a:r>
              <a:rPr sz="3700" spc="275" dirty="0">
                <a:latin typeface="Gill Sans MT"/>
                <a:cs typeface="Gill Sans MT"/>
              </a:rPr>
              <a:t>ist </a:t>
            </a:r>
            <a:r>
              <a:rPr sz="3700" spc="220" dirty="0">
                <a:latin typeface="Gill Sans MT"/>
                <a:cs typeface="Gill Sans MT"/>
              </a:rPr>
              <a:t>sehr </a:t>
            </a:r>
            <a:r>
              <a:rPr sz="3700" spc="310" dirty="0">
                <a:latin typeface="Gill Sans MT"/>
                <a:cs typeface="Gill Sans MT"/>
              </a:rPr>
              <a:t>beunruhigend und </a:t>
            </a:r>
            <a:r>
              <a:rPr sz="3700" spc="270" dirty="0">
                <a:latin typeface="Gill Sans MT"/>
                <a:cs typeface="Gill Sans MT"/>
              </a:rPr>
              <a:t>hat </a:t>
            </a:r>
            <a:r>
              <a:rPr sz="3700" spc="275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verschiedene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215" dirty="0">
                <a:latin typeface="Gill Sans MT"/>
                <a:cs typeface="Gill Sans MT"/>
              </a:rPr>
              <a:t>Gründe:</a:t>
            </a:r>
            <a:endParaRPr sz="3700">
              <a:latin typeface="Gill Sans MT"/>
              <a:cs typeface="Gill Sans MT"/>
            </a:endParaRPr>
          </a:p>
          <a:p>
            <a:pPr marL="810895">
              <a:lnSpc>
                <a:spcPct val="100000"/>
              </a:lnSpc>
              <a:spcBef>
                <a:spcPts val="735"/>
              </a:spcBef>
            </a:pPr>
            <a:r>
              <a:rPr sz="3700" spc="265" dirty="0">
                <a:latin typeface="Gill Sans MT"/>
                <a:cs typeface="Gill Sans MT"/>
              </a:rPr>
              <a:t>oft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275" dirty="0">
                <a:latin typeface="Gill Sans MT"/>
                <a:cs typeface="Gill Sans MT"/>
              </a:rPr>
              <a:t>arbeiten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40" dirty="0">
                <a:latin typeface="Gill Sans MT"/>
                <a:cs typeface="Gill Sans MT"/>
              </a:rPr>
              <a:t>die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Frauen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in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265" dirty="0">
                <a:latin typeface="Gill Sans MT"/>
                <a:cs typeface="Gill Sans MT"/>
              </a:rPr>
              <a:t>schlechter</a:t>
            </a:r>
            <a:endParaRPr sz="3700">
              <a:latin typeface="Gill Sans MT"/>
              <a:cs typeface="Gill Sans MT"/>
            </a:endParaRPr>
          </a:p>
          <a:p>
            <a:pPr marL="6918959">
              <a:lnSpc>
                <a:spcPct val="100000"/>
              </a:lnSpc>
              <a:spcBef>
                <a:spcPts val="735"/>
              </a:spcBef>
            </a:pPr>
            <a:r>
              <a:rPr sz="3700" spc="295" dirty="0">
                <a:latin typeface="Gill Sans MT"/>
                <a:cs typeface="Gill Sans MT"/>
              </a:rPr>
              <a:t>bezahlten</a:t>
            </a:r>
            <a:r>
              <a:rPr sz="3700" spc="235" dirty="0">
                <a:latin typeface="Gill Sans MT"/>
                <a:cs typeface="Gill Sans MT"/>
              </a:rPr>
              <a:t> </a:t>
            </a:r>
            <a:r>
              <a:rPr sz="3700" spc="285" dirty="0">
                <a:latin typeface="Gill Sans MT"/>
                <a:cs typeface="Gill Sans MT"/>
              </a:rPr>
              <a:t>Berufen</a:t>
            </a:r>
            <a:endParaRPr sz="3700">
              <a:latin typeface="Gill Sans MT"/>
              <a:cs typeface="Gill Sans MT"/>
            </a:endParaRPr>
          </a:p>
          <a:p>
            <a:pPr marL="7213600">
              <a:lnSpc>
                <a:spcPct val="100000"/>
              </a:lnSpc>
              <a:spcBef>
                <a:spcPts val="1330"/>
              </a:spcBef>
            </a:pPr>
            <a:r>
              <a:rPr sz="3700" spc="265" dirty="0">
                <a:latin typeface="Gill Sans MT"/>
                <a:cs typeface="Gill Sans MT"/>
              </a:rPr>
              <a:t>oft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275" dirty="0">
                <a:latin typeface="Gill Sans MT"/>
                <a:cs typeface="Gill Sans MT"/>
              </a:rPr>
              <a:t>arbeiten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340" dirty="0">
                <a:latin typeface="Gill Sans MT"/>
                <a:cs typeface="Gill Sans MT"/>
              </a:rPr>
              <a:t>die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Frauen</a:t>
            </a:r>
            <a:r>
              <a:rPr sz="3700" spc="260" dirty="0">
                <a:latin typeface="Gill Sans MT"/>
                <a:cs typeface="Gill Sans MT"/>
              </a:rPr>
              <a:t> </a:t>
            </a:r>
            <a:r>
              <a:rPr sz="3700" spc="310" dirty="0">
                <a:latin typeface="Gill Sans MT"/>
                <a:cs typeface="Gill Sans MT"/>
              </a:rPr>
              <a:t>in</a:t>
            </a:r>
            <a:r>
              <a:rPr sz="3700" spc="254" dirty="0">
                <a:latin typeface="Gill Sans MT"/>
                <a:cs typeface="Gill Sans MT"/>
              </a:rPr>
              <a:t> </a:t>
            </a:r>
            <a:r>
              <a:rPr sz="3700" spc="280" dirty="0">
                <a:latin typeface="Gill Sans MT"/>
                <a:cs typeface="Gill Sans MT"/>
              </a:rPr>
              <a:t>Teilzeit</a:t>
            </a:r>
            <a:endParaRPr sz="3700">
              <a:latin typeface="Gill Sans MT"/>
              <a:cs typeface="Gill Sans MT"/>
            </a:endParaRPr>
          </a:p>
          <a:p>
            <a:pPr marL="7213600">
              <a:lnSpc>
                <a:spcPct val="100000"/>
              </a:lnSpc>
              <a:spcBef>
                <a:spcPts val="735"/>
              </a:spcBef>
            </a:pPr>
            <a:r>
              <a:rPr sz="3700" spc="340" dirty="0">
                <a:latin typeface="Gill Sans MT"/>
                <a:cs typeface="Gill Sans MT"/>
              </a:rPr>
              <a:t>die</a:t>
            </a:r>
            <a:r>
              <a:rPr sz="3700" spc="270" dirty="0">
                <a:latin typeface="Gill Sans MT"/>
                <a:cs typeface="Gill Sans MT"/>
              </a:rPr>
              <a:t> </a:t>
            </a:r>
            <a:r>
              <a:rPr sz="3700" spc="295" dirty="0">
                <a:latin typeface="Gill Sans MT"/>
                <a:cs typeface="Gill Sans MT"/>
              </a:rPr>
              <a:t>Frauen</a:t>
            </a:r>
            <a:r>
              <a:rPr sz="3700" spc="275" dirty="0">
                <a:latin typeface="Gill Sans MT"/>
                <a:cs typeface="Gill Sans MT"/>
              </a:rPr>
              <a:t> </a:t>
            </a:r>
            <a:r>
              <a:rPr sz="3700" spc="335" dirty="0">
                <a:latin typeface="Gill Sans MT"/>
                <a:cs typeface="Gill Sans MT"/>
              </a:rPr>
              <a:t>haben</a:t>
            </a:r>
            <a:r>
              <a:rPr sz="3700" spc="270" dirty="0">
                <a:latin typeface="Gill Sans MT"/>
                <a:cs typeface="Gill Sans MT"/>
              </a:rPr>
              <a:t> schlechtere</a:t>
            </a:r>
            <a:r>
              <a:rPr sz="3700" spc="275" dirty="0">
                <a:latin typeface="Gill Sans MT"/>
                <a:cs typeface="Gill Sans MT"/>
              </a:rPr>
              <a:t> </a:t>
            </a:r>
            <a:r>
              <a:rPr sz="3700" spc="254" dirty="0">
                <a:latin typeface="Gill Sans MT"/>
                <a:cs typeface="Gill Sans MT"/>
              </a:rPr>
              <a:t>Karrierechancen</a:t>
            </a:r>
            <a:endParaRPr sz="3700">
              <a:latin typeface="Gill Sans MT"/>
              <a:cs typeface="Gill Sans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24045" y="7909793"/>
            <a:ext cx="3963837" cy="237716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7525" y="7698503"/>
            <a:ext cx="4818606" cy="25884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449</Words>
  <Application>Microsoft Office PowerPoint</Application>
  <PresentationFormat>Benutzerdefiniert</PresentationFormat>
  <Paragraphs>42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Office Theme</vt:lpstr>
      <vt:lpstr>PowerPoint-Präsentation</vt:lpstr>
      <vt:lpstr>Unser Referat gliedert sich in  acht Unterpunkte:</vt:lpstr>
      <vt:lpstr>Der Mutterschutz</vt:lpstr>
      <vt:lpstr>Elternzeit und Elterngeld</vt:lpstr>
      <vt:lpstr>Mehr Frauen in Teilzeit und weniger in Vollzeit</vt:lpstr>
      <vt:lpstr>Allgemeines Gleichbehandlungsgesetz ''Alle Menschen sind vor dem Gesetz gleich''</vt:lpstr>
      <vt:lpstr>Die Frauenquote</vt:lpstr>
      <vt:lpstr>Frauen in Spitzenpositionen</vt:lpstr>
      <vt:lpstr>Unterschiede zwischen Männern  und Frauen bei dem Lohn</vt:lpstr>
      <vt:lpstr>Die Frauen in Vergangenheit und heute</vt:lpstr>
      <vt:lpstr>Wir bedanken uns für Ihre 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littsssle bit of body text</dc:title>
  <dc:creator>teresa paterno</dc:creator>
  <cp:keywords>DAEw8sR-nv8,BAEw8d0WEJQ</cp:keywords>
  <cp:lastModifiedBy>GAERTIG- BRESSAN ANNE-KATHRIN</cp:lastModifiedBy>
  <cp:revision>2</cp:revision>
  <dcterms:created xsi:type="dcterms:W3CDTF">2021-12-28T13:11:43Z</dcterms:created>
  <dcterms:modified xsi:type="dcterms:W3CDTF">2022-01-03T11:59:03Z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2021-12-28T00:00:00Z</vt:filetime>
  </property>
  <property fmtid="{D5CDD505-2E9C-101B-9397-08002B2CF9AE}" pid="3" name="Creator">
    <vt:lpwstr>Canva</vt:lpwstr>
  </property>
  <property fmtid="{D5CDD505-2E9C-101B-9397-08002B2CF9AE}" pid="4" name="LastSaved">
    <vt:filetime>2021-12-28T00:00:00Z</vt:filetime>
  </property>
</Properties>
</file>