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eg" ContentType="image/jpeg"/>
  <Override PartName="/ppt/media/image4.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 name="Shape 24"/>
          <p:cNvSpPr/>
          <p:nvPr>
            <p:ph type="sldImg"/>
          </p:nvPr>
        </p:nvSpPr>
        <p:spPr>
          <a:xfrm>
            <a:off x="1143000" y="685800"/>
            <a:ext cx="4572000" cy="3429000"/>
          </a:xfrm>
          <a:prstGeom prst="rect">
            <a:avLst/>
          </a:prstGeom>
        </p:spPr>
        <p:txBody>
          <a:bodyPr/>
          <a:lstStyle/>
          <a:p>
            <a:pPr/>
          </a:p>
        </p:txBody>
      </p:sp>
      <p:sp>
        <p:nvSpPr>
          <p:cNvPr id="25" name="Shape 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 name="Shape 34"/>
          <p:cNvSpPr/>
          <p:nvPr>
            <p:ph type="sldImg"/>
          </p:nvPr>
        </p:nvSpPr>
        <p:spPr>
          <a:prstGeom prst="rect">
            <a:avLst/>
          </a:prstGeom>
        </p:spPr>
        <p:txBody>
          <a:bodyPr/>
          <a:lstStyle/>
          <a:p>
            <a:pPr/>
          </a:p>
        </p:txBody>
      </p:sp>
      <p:sp>
        <p:nvSpPr>
          <p:cNvPr id="35" name="Shape 35"/>
          <p:cNvSpPr/>
          <p:nvPr>
            <p:ph type="body" sz="quarter" idx="1"/>
          </p:nvPr>
        </p:nvSpPr>
        <p:spPr>
          <a:prstGeom prst="rect">
            <a:avLst/>
          </a:prstGeom>
        </p:spPr>
        <p:txBody>
          <a:bodyPr/>
          <a:lstStyle/>
          <a:p>
            <a:pPr/>
            <a:r>
              <a:t>HOW LONG LASTING???</a:t>
            </a:r>
          </a:p>
          <a:p>
            <a:pPr/>
            <a:r>
              <a:t>aby from other human beings - a few weeks to a few months</a:t>
            </a:r>
          </a:p>
          <a:p>
            <a:pPr/>
          </a:p>
          <a:p>
            <a:pPr/>
            <a:r>
              <a:t>IgG from mom 3-6months</a:t>
            </a:r>
          </a:p>
          <a:p>
            <a:pPr/>
            <a:r>
              <a:t>	used for:	botulism</a:t>
            </a:r>
          </a:p>
          <a:p>
            <a:pPr/>
            <a:r>
              <a:t>			diphtheria</a:t>
            </a:r>
          </a:p>
          <a:p>
            <a:pPr/>
            <a:r>
              <a:t>			hepatitis</a:t>
            </a:r>
          </a:p>
          <a:p>
            <a:pPr/>
            <a:r>
              <a:t>			measles</a:t>
            </a:r>
          </a:p>
          <a:p>
            <a:pPr/>
            <a:r>
              <a:t>			rabies</a:t>
            </a:r>
          </a:p>
          <a:p>
            <a:pPr/>
            <a:r>
              <a:t>			snake/spiders bites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a:p>
        </p:txBody>
      </p:sp>
      <p:sp>
        <p:nvSpPr>
          <p:cNvPr id="51" name="Shape 51"/>
          <p:cNvSpPr/>
          <p:nvPr>
            <p:ph type="body" sz="quarter" idx="1"/>
          </p:nvPr>
        </p:nvSpPr>
        <p:spPr>
          <a:prstGeom prst="rect">
            <a:avLst/>
          </a:prstGeom>
        </p:spPr>
        <p:txBody>
          <a:bodyPr/>
          <a:lstStyle/>
          <a:p>
            <a:pPr/>
            <a:r>
              <a:t>HOW LONG LASTING???</a:t>
            </a:r>
          </a:p>
          <a:p>
            <a:pPr/>
            <a:r>
              <a:t>aby from other human beings - a few weeks to a few months</a:t>
            </a:r>
          </a:p>
          <a:p>
            <a:pPr/>
          </a:p>
          <a:p>
            <a:pPr/>
            <a:r>
              <a:t>IgG from mom 3-6months</a:t>
            </a:r>
          </a:p>
          <a:p>
            <a:pPr/>
            <a:r>
              <a:t>	used for:	botulism</a:t>
            </a:r>
          </a:p>
          <a:p>
            <a:pPr/>
            <a:r>
              <a:t>			diphtheria</a:t>
            </a:r>
          </a:p>
          <a:p>
            <a:pPr/>
            <a:r>
              <a:t>			hepatitis</a:t>
            </a:r>
          </a:p>
          <a:p>
            <a:pPr/>
            <a:r>
              <a:t>			measles</a:t>
            </a:r>
          </a:p>
          <a:p>
            <a:pPr/>
            <a:r>
              <a:t>			rabies</a:t>
            </a:r>
          </a:p>
          <a:p>
            <a:pPr/>
            <a:r>
              <a:t>			snake/spiders bites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a:p>
        </p:txBody>
      </p:sp>
      <p:sp>
        <p:nvSpPr>
          <p:cNvPr id="56" name="Shape 56"/>
          <p:cNvSpPr/>
          <p:nvPr>
            <p:ph type="body" sz="quarter" idx="1"/>
          </p:nvPr>
        </p:nvSpPr>
        <p:spPr>
          <a:prstGeom prst="rect">
            <a:avLst/>
          </a:prstGeom>
        </p:spPr>
        <p:txBody>
          <a:bodyPr/>
          <a:lstStyle/>
          <a:p>
            <a:pPr/>
            <a:r>
              <a:t>Regardless of the nature of the immunizing substance, the mechanism of active immunization is the same:</a:t>
            </a:r>
          </a:p>
          <a:p>
            <a:pPr/>
            <a:r>
              <a:t>When administred, the immune system recognizes it as foreign and produces antibodies or cytotoxic Tcells or both AND memory cells.  The immune response is the same as the one that occurs during the course of a disease.  The disease doesn’t occur because whole organisms aren’t used or (if whole orgare used) they have been weaked so that they are no longer virulent.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a:r>
              <a:t>Problem:  These microbes are dead!  Living organisms, b/c they replicate in the body, usually elicit a more robust immune response and are more likely than killed organisms to cause production of memory cells.  Living organism provide longer stimulation of the immune system.  Despite this limitation, there have been a number of effective killed microbe vaccines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Attenuation is usually achieved by modfying the growth conditions or manipulating microbial genes in a way that eliminates virulence factors.</a:t>
            </a:r>
          </a:p>
          <a:p>
            <a:pPr/>
          </a:p>
          <a:p>
            <a:pPr/>
            <a:r>
              <a:t>Attenuation methods include long-term cultivation, selection of mutant strains that grow at lower (or higher) temperatures, passage of the microbe through unnatural hosts or tissue culture</a:t>
            </a:r>
          </a:p>
          <a:p>
            <a:pPr/>
          </a:p>
          <a:p>
            <a:pPr/>
            <a:r>
              <a:t>TB vaccine was obtained after 13 years of subculturing an agent of bovine TB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side effects - both live and dead whole cell vaccines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Provide an alternative to whole microbes vaccines in cases where the Whole microbes are toxic.  Subunit vaccines have two drawbacks. </a:t>
            </a:r>
          </a:p>
          <a:p>
            <a:pPr/>
            <a:r>
              <a:t>COST: it is much more expensive to extract and purify isolated antigens than to use intact microbes.  </a:t>
            </a:r>
          </a:p>
          <a:p>
            <a:pPr/>
            <a:r>
              <a:t>BOOSTERS: must be administered more than once to mimic the repeated stimulation of the immune system by a living organism.  </a:t>
            </a:r>
          </a:p>
          <a:p>
            <a:pPr/>
          </a:p>
          <a:p>
            <a:pPr/>
            <a:r>
              <a:t>Their safety has made them very popular.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DTp - p was killed bacteria for whooping cough (Bordetella pertussis)</a:t>
            </a:r>
          </a:p>
          <a:p>
            <a:pPr/>
            <a:r>
              <a:t>aP - acellular pertussis is now a toxoid - as effective as killed whole cells</a:t>
            </a:r>
          </a:p>
          <a:p>
            <a:pPr/>
          </a:p>
          <a:p>
            <a:pPr/>
            <a:r>
              <a:t>Usually require a series of injections (boosters) b/c cannot replicate -  THIS IS A PROBLEM!!</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Titolo Testo</a:t>
            </a:r>
          </a:p>
        </p:txBody>
      </p:sp>
      <p:sp>
        <p:nvSpPr>
          <p:cNvPr id="3" name="Corpo livello uno…"/>
          <p:cNvSpPr txBox="1"/>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8384894" y="6245225"/>
            <a:ext cx="301907" cy="288822"/>
          </a:xfrm>
          <a:prstGeom prst="rect">
            <a:avLst/>
          </a:prstGeom>
          <a:ln w="12700">
            <a:miter lim="400000"/>
          </a:ln>
        </p:spPr>
        <p:txBody>
          <a:bodyPr wrap="none" lIns="45718" tIns="45718" rIns="45718" bIns="45718">
            <a:spAutoFit/>
          </a:bodyPr>
          <a:lstStyle>
            <a:lvl1pPr algn="r">
              <a:defRPr b="0" sz="1400">
                <a:latin typeface="+mj-lt"/>
                <a:ea typeface="+mj-ea"/>
                <a:cs typeface="+mj-cs"/>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5pPr>
      <a:lvl6pPr marL="0" marR="0" indent="2286000" algn="l" defTabSz="914400" rtl="0" latinLnBrk="0">
        <a:lnSpc>
          <a:spcPct val="100000"/>
        </a:lnSpc>
        <a:spcBef>
          <a:spcPts val="700"/>
        </a:spcBef>
        <a:spcAft>
          <a:spcPts val="0"/>
        </a:spcAft>
        <a:buClrTx/>
        <a:buSzTx/>
        <a:buFontTx/>
        <a:buNone/>
        <a:tabLst/>
        <a:defRPr b="0" baseline="0" cap="none" i="0" spc="0" strike="noStrike" sz="3200" u="none">
          <a:solidFill>
            <a:srgbClr val="000000"/>
          </a:solidFill>
          <a:uFillTx/>
          <a:latin typeface="+mj-lt"/>
          <a:ea typeface="+mj-ea"/>
          <a:cs typeface="+mj-cs"/>
          <a:sym typeface="Arial"/>
        </a:defRPr>
      </a:lvl6pPr>
      <a:lvl7pPr marL="0" marR="0" indent="2743200" algn="l" defTabSz="914400" rtl="0" latinLnBrk="0">
        <a:lnSpc>
          <a:spcPct val="100000"/>
        </a:lnSpc>
        <a:spcBef>
          <a:spcPts val="700"/>
        </a:spcBef>
        <a:spcAft>
          <a:spcPts val="0"/>
        </a:spcAft>
        <a:buClrTx/>
        <a:buSzTx/>
        <a:buFontTx/>
        <a:buNone/>
        <a:tabLst/>
        <a:defRPr b="0" baseline="0" cap="none" i="0" spc="0" strike="noStrike" sz="3200" u="none">
          <a:solidFill>
            <a:srgbClr val="000000"/>
          </a:solidFill>
          <a:uFillTx/>
          <a:latin typeface="+mj-lt"/>
          <a:ea typeface="+mj-ea"/>
          <a:cs typeface="+mj-cs"/>
          <a:sym typeface="Arial"/>
        </a:defRPr>
      </a:lvl7pPr>
      <a:lvl8pPr marL="0" marR="0" indent="3200400" algn="l" defTabSz="914400" rtl="0" latinLnBrk="0">
        <a:lnSpc>
          <a:spcPct val="100000"/>
        </a:lnSpc>
        <a:spcBef>
          <a:spcPts val="700"/>
        </a:spcBef>
        <a:spcAft>
          <a:spcPts val="0"/>
        </a:spcAft>
        <a:buClrTx/>
        <a:buSzTx/>
        <a:buFontTx/>
        <a:buNone/>
        <a:tabLst/>
        <a:defRPr b="0" baseline="0" cap="none" i="0" spc="0" strike="noStrike" sz="3200" u="none">
          <a:solidFill>
            <a:srgbClr val="000000"/>
          </a:solidFill>
          <a:uFillTx/>
          <a:latin typeface="+mj-lt"/>
          <a:ea typeface="+mj-ea"/>
          <a:cs typeface="+mj-cs"/>
          <a:sym typeface="Arial"/>
        </a:defRPr>
      </a:lvl8pPr>
      <a:lvl9pPr marL="0" marR="0" indent="3657600" algn="l" defTabSz="914400" rtl="0" latinLnBrk="0">
        <a:lnSpc>
          <a:spcPct val="100000"/>
        </a:lnSpc>
        <a:spcBef>
          <a:spcPts val="700"/>
        </a:spcBef>
        <a:spcAft>
          <a:spcPts val="0"/>
        </a:spcAft>
        <a:buClrTx/>
        <a:buSzTx/>
        <a:buFontTx/>
        <a:buNone/>
        <a:tabLst/>
        <a:defRPr b="0" baseline="0" cap="none" i="0" spc="0" strike="noStrike" sz="32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 name="Prevention and Control –  passive and active immunization"/>
          <p:cNvSpPr txBox="1"/>
          <p:nvPr>
            <p:ph type="title" idx="4294967295"/>
          </p:nvPr>
        </p:nvSpPr>
        <p:spPr>
          <a:xfrm>
            <a:off x="-2" y="1425575"/>
            <a:ext cx="9144004" cy="1470025"/>
          </a:xfrm>
          <a:prstGeom prst="rect">
            <a:avLst/>
          </a:prstGeom>
        </p:spPr>
        <p:txBody>
          <a:bodyPr>
            <a:normAutofit fontScale="100000" lnSpcReduction="0"/>
          </a:bodyPr>
          <a:lstStyle/>
          <a:p>
            <a:pPr>
              <a:defRPr b="1"/>
            </a:pPr>
            <a:r>
              <a:t>Prevention and Control –</a:t>
            </a:r>
            <a:br/>
            <a:r>
              <a:t> passive and active immunization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Childhood vaccines"/>
          <p:cNvSpPr txBox="1"/>
          <p:nvPr>
            <p:ph type="title" idx="4294967295"/>
          </p:nvPr>
        </p:nvSpPr>
        <p:spPr>
          <a:xfrm>
            <a:off x="685800" y="304800"/>
            <a:ext cx="7772400" cy="762000"/>
          </a:xfrm>
          <a:prstGeom prst="rect">
            <a:avLst/>
          </a:prstGeom>
        </p:spPr>
        <p:txBody>
          <a:bodyPr>
            <a:normAutofit fontScale="100000" lnSpcReduction="0"/>
          </a:bodyPr>
          <a:lstStyle>
            <a:lvl1pPr>
              <a:defRPr b="1"/>
            </a:lvl1pPr>
          </a:lstStyle>
          <a:p>
            <a:pPr/>
            <a:r>
              <a:t>Childhood vaccines</a:t>
            </a:r>
          </a:p>
        </p:txBody>
      </p:sp>
      <p:sp>
        <p:nvSpPr>
          <p:cNvPr id="65" name="7 major vaccines:…"/>
          <p:cNvSpPr txBox="1"/>
          <p:nvPr>
            <p:ph type="body" idx="4294967295"/>
          </p:nvPr>
        </p:nvSpPr>
        <p:spPr>
          <a:xfrm>
            <a:off x="685800" y="1295400"/>
            <a:ext cx="7772400" cy="4495800"/>
          </a:xfrm>
          <a:prstGeom prst="rect">
            <a:avLst/>
          </a:prstGeom>
        </p:spPr>
        <p:txBody>
          <a:bodyPr>
            <a:normAutofit fontScale="100000" lnSpcReduction="0"/>
          </a:bodyPr>
          <a:lstStyle/>
          <a:p>
            <a:pPr>
              <a:spcBef>
                <a:spcPts val="600"/>
              </a:spcBef>
              <a:buChar char="•"/>
              <a:defRPr sz="2800"/>
            </a:pPr>
            <a:r>
              <a:t>7 major vaccines:</a:t>
            </a:r>
          </a:p>
          <a:p>
            <a:pPr lvl="1" marL="742950" indent="-285750">
              <a:spcBef>
                <a:spcPts val="0"/>
              </a:spcBef>
              <a:defRPr b="1" sz="2400"/>
            </a:pPr>
            <a:r>
              <a:t>HepB</a:t>
            </a:r>
          </a:p>
          <a:p>
            <a:pPr lvl="1" marL="742950" indent="-285750">
              <a:spcBef>
                <a:spcPts val="0"/>
              </a:spcBef>
              <a:defRPr b="1" sz="2400"/>
            </a:pPr>
            <a:r>
              <a:t>DTaP (</a:t>
            </a:r>
            <a:r>
              <a:rPr b="0"/>
              <a:t>Diphtheria, Tetanus, Pertussis)</a:t>
            </a:r>
          </a:p>
          <a:p>
            <a:pPr lvl="1" marL="742950" indent="-285750">
              <a:spcBef>
                <a:spcPts val="0"/>
              </a:spcBef>
              <a:defRPr b="1" sz="2400"/>
            </a:pPr>
            <a:r>
              <a:t>IPV </a:t>
            </a:r>
            <a:r>
              <a:rPr b="0"/>
              <a:t>(smallpox /vaiolo)</a:t>
            </a:r>
          </a:p>
          <a:p>
            <a:pPr lvl="1" marL="742950" indent="-285750">
              <a:spcBef>
                <a:spcPts val="0"/>
              </a:spcBef>
              <a:defRPr b="1" sz="2400"/>
            </a:pPr>
            <a:r>
              <a:t>MMR (</a:t>
            </a:r>
            <a:r>
              <a:rPr b="0"/>
              <a:t>measles, mumps, and rubella </a:t>
            </a:r>
            <a:r>
              <a:rPr b="0" sz="2800"/>
              <a:t>/ morbillo, parotite, rosolia</a:t>
            </a:r>
            <a:r>
              <a:rPr b="0"/>
              <a:t>)</a:t>
            </a:r>
          </a:p>
          <a:p>
            <a:pPr lvl="1" marL="742950" indent="-285750">
              <a:spcBef>
                <a:spcPts val="0"/>
              </a:spcBef>
              <a:defRPr b="1" sz="2400"/>
            </a:pPr>
            <a:r>
              <a:t>Hib (</a:t>
            </a:r>
            <a:r>
              <a:rPr b="0"/>
              <a:t>Haemophilus influenzae type B)</a:t>
            </a:r>
          </a:p>
          <a:p>
            <a:pPr lvl="1" marL="742950" indent="-285750">
              <a:spcBef>
                <a:spcPts val="0"/>
              </a:spcBef>
              <a:defRPr b="1" sz="2400"/>
            </a:pPr>
            <a:r>
              <a:t>Var </a:t>
            </a:r>
            <a:r>
              <a:rPr b="0"/>
              <a:t>(Varicella)</a:t>
            </a:r>
          </a:p>
          <a:p>
            <a:pPr lvl="1" marL="742950" indent="-285750">
              <a:spcBef>
                <a:spcPts val="0"/>
              </a:spcBef>
              <a:defRPr b="1" sz="2400"/>
            </a:pPr>
            <a:r>
              <a:t>PCV (</a:t>
            </a:r>
            <a:r>
              <a:rPr b="0"/>
              <a:t>Pneumococcal Conjugate Vaccine)</a:t>
            </a:r>
          </a:p>
          <a:p>
            <a:pPr lvl="1" marL="0" indent="457200">
              <a:spcBef>
                <a:spcPts val="0"/>
              </a:spcBef>
              <a:buSzTx/>
              <a:buNone/>
              <a:defRPr sz="2400"/>
            </a:pPr>
            <a:endParaRPr b="1"/>
          </a:p>
          <a:p>
            <a:pPr lvl="1" marL="0" indent="457200">
              <a:spcBef>
                <a:spcPts val="0"/>
              </a:spcBef>
              <a:buSzTx/>
              <a:buNone/>
              <a:defRPr sz="2400"/>
            </a:pPr>
            <a:r>
              <a:t>*children require booster shots for most…</a:t>
            </a:r>
          </a:p>
          <a:p>
            <a:pPr lvl="1" marL="0" indent="457200">
              <a:spcBef>
                <a:spcPts val="0"/>
              </a:spcBef>
              <a:buSzTx/>
              <a:buNone/>
              <a:defRPr sz="2400"/>
            </a:pPr>
            <a:r>
              <a:t>(American Academy of Pediatrics, 2002)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 name="Table 18-3.jpeg" descr="Table 18-3.jpeg"/>
          <p:cNvPicPr>
            <a:picLocks noChangeAspect="1"/>
          </p:cNvPicPr>
          <p:nvPr/>
        </p:nvPicPr>
        <p:blipFill>
          <a:blip r:embed="rId2">
            <a:extLst/>
          </a:blip>
          <a:srcRect l="2519" t="2379" r="1112" b="2379"/>
          <a:stretch>
            <a:fillRect/>
          </a:stretch>
        </p:blipFill>
        <p:spPr>
          <a:xfrm>
            <a:off x="516807" y="1343766"/>
            <a:ext cx="8230574" cy="3714856"/>
          </a:xfrm>
          <a:prstGeom prst="rect">
            <a:avLst/>
          </a:prstGeom>
          <a:ln w="12700">
            <a:miter lim="400000"/>
          </a:ln>
        </p:spPr>
      </p:pic>
      <p:sp>
        <p:nvSpPr>
          <p:cNvPr id="68" name="Childhood vaccines"/>
          <p:cNvSpPr txBox="1"/>
          <p:nvPr>
            <p:ph type="title" idx="4294967295"/>
          </p:nvPr>
        </p:nvSpPr>
        <p:spPr>
          <a:xfrm>
            <a:off x="685800" y="304800"/>
            <a:ext cx="7772400" cy="762000"/>
          </a:xfrm>
          <a:prstGeom prst="rect">
            <a:avLst/>
          </a:prstGeom>
        </p:spPr>
        <p:txBody>
          <a:bodyPr>
            <a:normAutofit fontScale="100000" lnSpcReduction="0"/>
          </a:bodyPr>
          <a:lstStyle>
            <a:lvl1pPr>
              <a:defRPr b="1"/>
            </a:lvl1pPr>
          </a:lstStyle>
          <a:p>
            <a:pPr/>
            <a:r>
              <a:t>Childhood vaccines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Adult vaccines  (dependent on risk group)"/>
          <p:cNvSpPr txBox="1"/>
          <p:nvPr>
            <p:ph type="title" idx="4294967295"/>
          </p:nvPr>
        </p:nvSpPr>
        <p:spPr>
          <a:xfrm>
            <a:off x="-2" y="457200"/>
            <a:ext cx="9144004" cy="990600"/>
          </a:xfrm>
          <a:prstGeom prst="rect">
            <a:avLst/>
          </a:prstGeom>
        </p:spPr>
        <p:txBody>
          <a:bodyPr>
            <a:normAutofit fontScale="100000" lnSpcReduction="0"/>
          </a:bodyPr>
          <a:lstStyle/>
          <a:p>
            <a:pPr defTabSz="713230">
              <a:defRPr b="1" sz="3100"/>
            </a:pPr>
            <a:r>
              <a:t>Adult vaccines </a:t>
            </a:r>
            <a:br/>
            <a:r>
              <a:t>(dependent on risk group)</a:t>
            </a:r>
          </a:p>
        </p:txBody>
      </p:sp>
      <p:sp>
        <p:nvSpPr>
          <p:cNvPr id="71" name="For those living in close quarters…"/>
          <p:cNvSpPr txBox="1"/>
          <p:nvPr>
            <p:ph type="body" idx="4294967295"/>
          </p:nvPr>
        </p:nvSpPr>
        <p:spPr>
          <a:xfrm>
            <a:off x="685800" y="1981200"/>
            <a:ext cx="8153400" cy="4114800"/>
          </a:xfrm>
          <a:prstGeom prst="rect">
            <a:avLst/>
          </a:prstGeom>
        </p:spPr>
        <p:txBody>
          <a:bodyPr>
            <a:normAutofit fontScale="100000" lnSpcReduction="0"/>
          </a:bodyPr>
          <a:lstStyle/>
          <a:p>
            <a:pPr>
              <a:spcBef>
                <a:spcPts val="600"/>
              </a:spcBef>
              <a:buChar char="•"/>
              <a:defRPr sz="2800"/>
            </a:pPr>
            <a:r>
              <a:t>For those living in close quarters</a:t>
            </a:r>
          </a:p>
          <a:p>
            <a:pPr lvl="1" marL="742950" indent="-285750">
              <a:spcBef>
                <a:spcPts val="0"/>
              </a:spcBef>
              <a:defRPr sz="2400"/>
            </a:pPr>
            <a:r>
              <a:t>Meningitis (Hib)</a:t>
            </a:r>
          </a:p>
          <a:p>
            <a:pPr lvl="1" marL="742950" indent="-285750">
              <a:spcBef>
                <a:spcPts val="0"/>
              </a:spcBef>
              <a:defRPr sz="2400"/>
            </a:pPr>
            <a:r>
              <a:t>Pneumonia (PCV)</a:t>
            </a:r>
          </a:p>
          <a:p>
            <a:pPr lvl="1" marL="742950" indent="-285750">
              <a:spcBef>
                <a:spcPts val="0"/>
              </a:spcBef>
              <a:defRPr sz="2400"/>
            </a:pPr>
            <a:r>
              <a:t>Influenza </a:t>
            </a:r>
          </a:p>
          <a:p>
            <a:pPr lvl="1" marL="0" indent="457200">
              <a:spcBef>
                <a:spcPts val="0"/>
              </a:spcBef>
              <a:buSzTx/>
              <a:buNone/>
              <a:defRPr sz="2400"/>
            </a:pPr>
          </a:p>
          <a:p>
            <a:pPr>
              <a:spcBef>
                <a:spcPts val="600"/>
              </a:spcBef>
              <a:buChar char="•"/>
              <a:defRPr sz="2800"/>
            </a:pPr>
            <a:r>
              <a:t>For travelers to endemic areas:</a:t>
            </a:r>
          </a:p>
          <a:p>
            <a:pPr lvl="1" marL="742950" indent="-285750">
              <a:spcBef>
                <a:spcPts val="0"/>
              </a:spcBef>
              <a:defRPr sz="2400"/>
            </a:pPr>
            <a:r>
              <a:t>Cholera			 Meningits</a:t>
            </a:r>
          </a:p>
          <a:p>
            <a:pPr lvl="1" marL="742950" indent="-285750">
              <a:spcBef>
                <a:spcPts val="0"/>
              </a:spcBef>
              <a:defRPr sz="2400"/>
            </a:pPr>
            <a:r>
              <a:t>Typhus                        Yellow fever</a:t>
            </a:r>
          </a:p>
          <a:p>
            <a:pPr lvl="1" marL="742950" indent="-285750">
              <a:spcBef>
                <a:spcPts val="0"/>
              </a:spcBef>
              <a:defRPr sz="2400"/>
            </a:pPr>
            <a:r>
              <a:t>Typhoid			  Polio</a:t>
            </a:r>
          </a:p>
          <a:p>
            <a:pPr lvl="1" marL="742950" indent="-285750">
              <a:spcBef>
                <a:spcPts val="0"/>
              </a:spcBef>
              <a:defRPr sz="2400"/>
            </a:pPr>
            <a:r>
              <a:t>Hepatitis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71">
                                            <p:bg/>
                                          </p:spTgt>
                                        </p:tgtEl>
                                        <p:attrNameLst>
                                          <p:attrName>style.visibility</p:attrName>
                                        </p:attrNameLst>
                                      </p:cBhvr>
                                      <p:to>
                                        <p:strVal val="visible"/>
                                      </p:to>
                                    </p:set>
                                    <p:anim calcmode="lin" valueType="num">
                                      <p:cBhvr>
                                        <p:cTn id="7" dur="500" fill="hold"/>
                                        <p:tgtEl>
                                          <p:spTgt spid="71">
                                            <p:bg/>
                                          </p:spTgt>
                                        </p:tgtEl>
                                        <p:attrNameLst>
                                          <p:attrName>ppt_x</p:attrName>
                                        </p:attrNameLst>
                                      </p:cBhvr>
                                      <p:tavLst>
                                        <p:tav tm="0">
                                          <p:val>
                                            <p:strVal val="1+#ppt_w/2"/>
                                          </p:val>
                                        </p:tav>
                                        <p:tav tm="100000">
                                          <p:val>
                                            <p:strVal val="#ppt_x"/>
                                          </p:val>
                                        </p:tav>
                                      </p:tavLst>
                                    </p:anim>
                                    <p:anim calcmode="lin" valueType="num">
                                      <p:cBhvr>
                                        <p:cTn id="8" dur="500" fill="hold"/>
                                        <p:tgtEl>
                                          <p:spTgt spid="71">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71">
                                            <p:txEl>
                                              <p:pRg st="0" end="0"/>
                                            </p:txEl>
                                          </p:spTgt>
                                        </p:tgtEl>
                                        <p:attrNameLst>
                                          <p:attrName>style.visibility</p:attrName>
                                        </p:attrNameLst>
                                      </p:cBhvr>
                                      <p:to>
                                        <p:strVal val="visible"/>
                                      </p:to>
                                    </p:set>
                                    <p:anim calcmode="lin" valueType="num">
                                      <p:cBhvr>
                                        <p:cTn id="11" dur="500" fill="hold"/>
                                        <p:tgtEl>
                                          <p:spTgt spid="71">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7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Class="entr" nodeType="afterEffect" presetSubtype="2" presetID="2" grpId="1" fill="hold">
                                  <p:stCondLst>
                                    <p:cond delay="0"/>
                                  </p:stCondLst>
                                  <p:iterate type="el" backwards="0">
                                    <p:tmAbs val="0"/>
                                  </p:iterate>
                                  <p:childTnLst>
                                    <p:set>
                                      <p:cBhvr>
                                        <p:cTn id="15" fill="hold"/>
                                        <p:tgtEl>
                                          <p:spTgt spid="71">
                                            <p:txEl>
                                              <p:pRg st="1" end="1"/>
                                            </p:txEl>
                                          </p:spTgt>
                                        </p:tgtEl>
                                        <p:attrNameLst>
                                          <p:attrName>style.visibility</p:attrName>
                                        </p:attrNameLst>
                                      </p:cBhvr>
                                      <p:to>
                                        <p:strVal val="visible"/>
                                      </p:to>
                                    </p:set>
                                    <p:anim calcmode="lin" valueType="num">
                                      <p:cBhvr>
                                        <p:cTn id="16" dur="500" fill="hold"/>
                                        <p:tgtEl>
                                          <p:spTgt spid="71">
                                            <p:txEl>
                                              <p:pRg st="1" end="1"/>
                                            </p:txEl>
                                          </p:spTgt>
                                        </p:tgtEl>
                                        <p:attrNameLst>
                                          <p:attrName>ppt_x</p:attrName>
                                        </p:attrNameLst>
                                      </p:cBhvr>
                                      <p:tavLst>
                                        <p:tav tm="0">
                                          <p:val>
                                            <p:strVal val="1+#ppt_w/2"/>
                                          </p:val>
                                        </p:tav>
                                        <p:tav tm="100000">
                                          <p:val>
                                            <p:strVal val="#ppt_x"/>
                                          </p:val>
                                        </p:tav>
                                      </p:tavLst>
                                    </p:anim>
                                    <p:anim calcmode="lin" valueType="num">
                                      <p:cBhvr>
                                        <p:cTn id="17" dur="500" fill="hold"/>
                                        <p:tgtEl>
                                          <p:spTgt spid="7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Class="entr" nodeType="afterEffect" presetSubtype="2" presetID="2" grpId="1" fill="hold">
                                  <p:stCondLst>
                                    <p:cond delay="0"/>
                                  </p:stCondLst>
                                  <p:iterate type="el" backwards="0">
                                    <p:tmAbs val="0"/>
                                  </p:iterate>
                                  <p:childTnLst>
                                    <p:set>
                                      <p:cBhvr>
                                        <p:cTn id="20" fill="hold"/>
                                        <p:tgtEl>
                                          <p:spTgt spid="71">
                                            <p:txEl>
                                              <p:pRg st="2" end="2"/>
                                            </p:txEl>
                                          </p:spTgt>
                                        </p:tgtEl>
                                        <p:attrNameLst>
                                          <p:attrName>style.visibility</p:attrName>
                                        </p:attrNameLst>
                                      </p:cBhvr>
                                      <p:to>
                                        <p:strVal val="visible"/>
                                      </p:to>
                                    </p:set>
                                    <p:anim calcmode="lin" valueType="num">
                                      <p:cBhvr>
                                        <p:cTn id="21" dur="500" fill="hold"/>
                                        <p:tgtEl>
                                          <p:spTgt spid="71">
                                            <p:txEl>
                                              <p:pRg st="2" end="2"/>
                                            </p:txEl>
                                          </p:spTgt>
                                        </p:tgtEl>
                                        <p:attrNameLst>
                                          <p:attrName>ppt_x</p:attrName>
                                        </p:attrNameLst>
                                      </p:cBhvr>
                                      <p:tavLst>
                                        <p:tav tm="0">
                                          <p:val>
                                            <p:strVal val="1+#ppt_w/2"/>
                                          </p:val>
                                        </p:tav>
                                        <p:tav tm="100000">
                                          <p:val>
                                            <p:strVal val="#ppt_x"/>
                                          </p:val>
                                        </p:tav>
                                      </p:tavLst>
                                    </p:anim>
                                    <p:anim calcmode="lin" valueType="num">
                                      <p:cBhvr>
                                        <p:cTn id="22" dur="500" fill="hold"/>
                                        <p:tgtEl>
                                          <p:spTgt spid="7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Class="entr" nodeType="afterEffect" presetSubtype="2" presetID="2" grpId="1" fill="hold">
                                  <p:stCondLst>
                                    <p:cond delay="0"/>
                                  </p:stCondLst>
                                  <p:iterate type="el" backwards="0">
                                    <p:tmAbs val="0"/>
                                  </p:iterate>
                                  <p:childTnLst>
                                    <p:set>
                                      <p:cBhvr>
                                        <p:cTn id="25" fill="hold"/>
                                        <p:tgtEl>
                                          <p:spTgt spid="71">
                                            <p:txEl>
                                              <p:pRg st="3" end="3"/>
                                            </p:txEl>
                                          </p:spTgt>
                                        </p:tgtEl>
                                        <p:attrNameLst>
                                          <p:attrName>style.visibility</p:attrName>
                                        </p:attrNameLst>
                                      </p:cBhvr>
                                      <p:to>
                                        <p:strVal val="visible"/>
                                      </p:to>
                                    </p:set>
                                    <p:anim calcmode="lin" valueType="num">
                                      <p:cBhvr>
                                        <p:cTn id="26" dur="500" fill="hold"/>
                                        <p:tgtEl>
                                          <p:spTgt spid="71">
                                            <p:txEl>
                                              <p:pRg st="3" end="3"/>
                                            </p:txEl>
                                          </p:spTgt>
                                        </p:tgtEl>
                                        <p:attrNameLst>
                                          <p:attrName>ppt_x</p:attrName>
                                        </p:attrNameLst>
                                      </p:cBhvr>
                                      <p:tavLst>
                                        <p:tav tm="0">
                                          <p:val>
                                            <p:strVal val="1+#ppt_w/2"/>
                                          </p:val>
                                        </p:tav>
                                        <p:tav tm="100000">
                                          <p:val>
                                            <p:strVal val="#ppt_x"/>
                                          </p:val>
                                        </p:tav>
                                      </p:tavLst>
                                    </p:anim>
                                    <p:anim calcmode="lin" valueType="num">
                                      <p:cBhvr>
                                        <p:cTn id="27" dur="500" fill="hold"/>
                                        <p:tgtEl>
                                          <p:spTgt spid="7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Class="entr" nodeType="afterEffect" presetSubtype="2" presetID="2" grpId="1" fill="hold">
                                  <p:stCondLst>
                                    <p:cond delay="0"/>
                                  </p:stCondLst>
                                  <p:iterate type="el" backwards="0">
                                    <p:tmAbs val="0"/>
                                  </p:iterate>
                                  <p:childTnLst>
                                    <p:set>
                                      <p:cBhvr>
                                        <p:cTn id="30" fill="hold"/>
                                        <p:tgtEl>
                                          <p:spTgt spid="71">
                                            <p:txEl>
                                              <p:pRg st="4" end="4"/>
                                            </p:txEl>
                                          </p:spTgt>
                                        </p:tgtEl>
                                        <p:attrNameLst>
                                          <p:attrName>style.visibility</p:attrName>
                                        </p:attrNameLst>
                                      </p:cBhvr>
                                      <p:to>
                                        <p:strVal val="visible"/>
                                      </p:to>
                                    </p:set>
                                    <p:anim calcmode="lin" valueType="num">
                                      <p:cBhvr>
                                        <p:cTn id="31" dur="500" fill="hold"/>
                                        <p:tgtEl>
                                          <p:spTgt spid="71">
                                            <p:txEl>
                                              <p:pRg st="4" end="4"/>
                                            </p:txEl>
                                          </p:spTgt>
                                        </p:tgtEl>
                                        <p:attrNameLst>
                                          <p:attrName>ppt_x</p:attrName>
                                        </p:attrNameLst>
                                      </p:cBhvr>
                                      <p:tavLst>
                                        <p:tav tm="0">
                                          <p:val>
                                            <p:strVal val="1+#ppt_w/2"/>
                                          </p:val>
                                        </p:tav>
                                        <p:tav tm="100000">
                                          <p:val>
                                            <p:strVal val="#ppt_x"/>
                                          </p:val>
                                        </p:tav>
                                      </p:tavLst>
                                    </p:anim>
                                    <p:anim calcmode="lin" valueType="num">
                                      <p:cBhvr>
                                        <p:cTn id="32" dur="500" fill="hold"/>
                                        <p:tgtEl>
                                          <p:spTgt spid="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2" presetID="2" grpId="1" fill="hold">
                                  <p:stCondLst>
                                    <p:cond delay="0"/>
                                  </p:stCondLst>
                                  <p:iterate type="el" backwards="0">
                                    <p:tmAbs val="0"/>
                                  </p:iterate>
                                  <p:childTnLst>
                                    <p:set>
                                      <p:cBhvr>
                                        <p:cTn id="36" fill="hold"/>
                                        <p:tgtEl>
                                          <p:spTgt spid="71">
                                            <p:txEl>
                                              <p:pRg st="5" end="5"/>
                                            </p:txEl>
                                          </p:spTgt>
                                        </p:tgtEl>
                                        <p:attrNameLst>
                                          <p:attrName>style.visibility</p:attrName>
                                        </p:attrNameLst>
                                      </p:cBhvr>
                                      <p:to>
                                        <p:strVal val="visible"/>
                                      </p:to>
                                    </p:set>
                                    <p:anim calcmode="lin" valueType="num">
                                      <p:cBhvr>
                                        <p:cTn id="37" dur="500" fill="hold"/>
                                        <p:tgtEl>
                                          <p:spTgt spid="71">
                                            <p:txEl>
                                              <p:pRg st="5" end="5"/>
                                            </p:txEl>
                                          </p:spTgt>
                                        </p:tgtEl>
                                        <p:attrNameLst>
                                          <p:attrName>ppt_x</p:attrName>
                                        </p:attrNameLst>
                                      </p:cBhvr>
                                      <p:tavLst>
                                        <p:tav tm="0">
                                          <p:val>
                                            <p:strVal val="1+#ppt_w/2"/>
                                          </p:val>
                                        </p:tav>
                                        <p:tav tm="100000">
                                          <p:val>
                                            <p:strVal val="#ppt_x"/>
                                          </p:val>
                                        </p:tav>
                                      </p:tavLst>
                                    </p:anim>
                                    <p:anim calcmode="lin" valueType="num">
                                      <p:cBhvr>
                                        <p:cTn id="38" dur="500" fill="hold"/>
                                        <p:tgtEl>
                                          <p:spTgt spid="71">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Class="entr" nodeType="afterEffect" presetSubtype="2" presetID="2" grpId="1" fill="hold">
                                  <p:stCondLst>
                                    <p:cond delay="0"/>
                                  </p:stCondLst>
                                  <p:iterate type="el" backwards="0">
                                    <p:tmAbs val="0"/>
                                  </p:iterate>
                                  <p:childTnLst>
                                    <p:set>
                                      <p:cBhvr>
                                        <p:cTn id="41" fill="hold"/>
                                        <p:tgtEl>
                                          <p:spTgt spid="71">
                                            <p:txEl>
                                              <p:pRg st="6" end="6"/>
                                            </p:txEl>
                                          </p:spTgt>
                                        </p:tgtEl>
                                        <p:attrNameLst>
                                          <p:attrName>style.visibility</p:attrName>
                                        </p:attrNameLst>
                                      </p:cBhvr>
                                      <p:to>
                                        <p:strVal val="visible"/>
                                      </p:to>
                                    </p:set>
                                    <p:anim calcmode="lin" valueType="num">
                                      <p:cBhvr>
                                        <p:cTn id="42" dur="500" fill="hold"/>
                                        <p:tgtEl>
                                          <p:spTgt spid="71">
                                            <p:txEl>
                                              <p:pRg st="6" end="6"/>
                                            </p:txEl>
                                          </p:spTgt>
                                        </p:tgtEl>
                                        <p:attrNameLst>
                                          <p:attrName>ppt_x</p:attrName>
                                        </p:attrNameLst>
                                      </p:cBhvr>
                                      <p:tavLst>
                                        <p:tav tm="0">
                                          <p:val>
                                            <p:strVal val="1+#ppt_w/2"/>
                                          </p:val>
                                        </p:tav>
                                        <p:tav tm="100000">
                                          <p:val>
                                            <p:strVal val="#ppt_x"/>
                                          </p:val>
                                        </p:tav>
                                      </p:tavLst>
                                    </p:anim>
                                    <p:anim calcmode="lin" valueType="num">
                                      <p:cBhvr>
                                        <p:cTn id="43" dur="500" fill="hold"/>
                                        <p:tgtEl>
                                          <p:spTgt spid="71">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Class="entr" nodeType="afterEffect" presetSubtype="2" presetID="2" grpId="1" fill="hold">
                                  <p:stCondLst>
                                    <p:cond delay="0"/>
                                  </p:stCondLst>
                                  <p:iterate type="el" backwards="0">
                                    <p:tmAbs val="0"/>
                                  </p:iterate>
                                  <p:childTnLst>
                                    <p:set>
                                      <p:cBhvr>
                                        <p:cTn id="46" fill="hold"/>
                                        <p:tgtEl>
                                          <p:spTgt spid="71">
                                            <p:txEl>
                                              <p:pRg st="7" end="7"/>
                                            </p:txEl>
                                          </p:spTgt>
                                        </p:tgtEl>
                                        <p:attrNameLst>
                                          <p:attrName>style.visibility</p:attrName>
                                        </p:attrNameLst>
                                      </p:cBhvr>
                                      <p:to>
                                        <p:strVal val="visible"/>
                                      </p:to>
                                    </p:set>
                                    <p:anim calcmode="lin" valueType="num">
                                      <p:cBhvr>
                                        <p:cTn id="47" dur="500" fill="hold"/>
                                        <p:tgtEl>
                                          <p:spTgt spid="71">
                                            <p:txEl>
                                              <p:pRg st="7" end="7"/>
                                            </p:txEl>
                                          </p:spTgt>
                                        </p:tgtEl>
                                        <p:attrNameLst>
                                          <p:attrName>ppt_x</p:attrName>
                                        </p:attrNameLst>
                                      </p:cBhvr>
                                      <p:tavLst>
                                        <p:tav tm="0">
                                          <p:val>
                                            <p:strVal val="1+#ppt_w/2"/>
                                          </p:val>
                                        </p:tav>
                                        <p:tav tm="100000">
                                          <p:val>
                                            <p:strVal val="#ppt_x"/>
                                          </p:val>
                                        </p:tav>
                                      </p:tavLst>
                                    </p:anim>
                                    <p:anim calcmode="lin" valueType="num">
                                      <p:cBhvr>
                                        <p:cTn id="48" dur="500" fill="hold"/>
                                        <p:tgtEl>
                                          <p:spTgt spid="71">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Class="entr" nodeType="afterEffect" presetSubtype="2" presetID="2" grpId="1" fill="hold">
                                  <p:stCondLst>
                                    <p:cond delay="0"/>
                                  </p:stCondLst>
                                  <p:iterate type="el" backwards="0">
                                    <p:tmAbs val="0"/>
                                  </p:iterate>
                                  <p:childTnLst>
                                    <p:set>
                                      <p:cBhvr>
                                        <p:cTn id="51" fill="hold"/>
                                        <p:tgtEl>
                                          <p:spTgt spid="71">
                                            <p:txEl>
                                              <p:pRg st="8" end="8"/>
                                            </p:txEl>
                                          </p:spTgt>
                                        </p:tgtEl>
                                        <p:attrNameLst>
                                          <p:attrName>style.visibility</p:attrName>
                                        </p:attrNameLst>
                                      </p:cBhvr>
                                      <p:to>
                                        <p:strVal val="visible"/>
                                      </p:to>
                                    </p:set>
                                    <p:anim calcmode="lin" valueType="num">
                                      <p:cBhvr>
                                        <p:cTn id="52" dur="500" fill="hold"/>
                                        <p:tgtEl>
                                          <p:spTgt spid="71">
                                            <p:txEl>
                                              <p:pRg st="8" end="8"/>
                                            </p:txEl>
                                          </p:spTgt>
                                        </p:tgtEl>
                                        <p:attrNameLst>
                                          <p:attrName>ppt_x</p:attrName>
                                        </p:attrNameLst>
                                      </p:cBhvr>
                                      <p:tavLst>
                                        <p:tav tm="0">
                                          <p:val>
                                            <p:strVal val="1+#ppt_w/2"/>
                                          </p:val>
                                        </p:tav>
                                        <p:tav tm="100000">
                                          <p:val>
                                            <p:strVal val="#ppt_x"/>
                                          </p:val>
                                        </p:tav>
                                      </p:tavLst>
                                    </p:anim>
                                    <p:anim calcmode="lin" valueType="num">
                                      <p:cBhvr>
                                        <p:cTn id="53" dur="500" fill="hold"/>
                                        <p:tgtEl>
                                          <p:spTgt spid="71">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Class="entr" nodeType="afterEffect" presetSubtype="2" presetID="2" grpId="1" fill="hold">
                                  <p:stCondLst>
                                    <p:cond delay="0"/>
                                  </p:stCondLst>
                                  <p:iterate type="el" backwards="0">
                                    <p:tmAbs val="0"/>
                                  </p:iterate>
                                  <p:childTnLst>
                                    <p:set>
                                      <p:cBhvr>
                                        <p:cTn id="56" fill="hold"/>
                                        <p:tgtEl>
                                          <p:spTgt spid="71">
                                            <p:txEl>
                                              <p:pRg st="9" end="9"/>
                                            </p:txEl>
                                          </p:spTgt>
                                        </p:tgtEl>
                                        <p:attrNameLst>
                                          <p:attrName>style.visibility</p:attrName>
                                        </p:attrNameLst>
                                      </p:cBhvr>
                                      <p:to>
                                        <p:strVal val="visible"/>
                                      </p:to>
                                    </p:set>
                                    <p:anim calcmode="lin" valueType="num">
                                      <p:cBhvr>
                                        <p:cTn id="57" dur="500" fill="hold"/>
                                        <p:tgtEl>
                                          <p:spTgt spid="71">
                                            <p:txEl>
                                              <p:pRg st="9" end="9"/>
                                            </p:txEl>
                                          </p:spTgt>
                                        </p:tgtEl>
                                        <p:attrNameLst>
                                          <p:attrName>ppt_x</p:attrName>
                                        </p:attrNameLst>
                                      </p:cBhvr>
                                      <p:tavLst>
                                        <p:tav tm="0">
                                          <p:val>
                                            <p:strVal val="1+#ppt_w/2"/>
                                          </p:val>
                                        </p:tav>
                                        <p:tav tm="100000">
                                          <p:val>
                                            <p:strVal val="#ppt_x"/>
                                          </p:val>
                                        </p:tav>
                                      </p:tavLst>
                                    </p:anim>
                                    <p:anim calcmode="lin" valueType="num">
                                      <p:cBhvr>
                                        <p:cTn id="58" dur="500" fill="hold"/>
                                        <p:tgtEl>
                                          <p:spTgt spid="7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Large scale vaccination programs"/>
          <p:cNvSpPr txBox="1"/>
          <p:nvPr>
            <p:ph type="title" idx="4294967295"/>
          </p:nvPr>
        </p:nvSpPr>
        <p:spPr>
          <a:xfrm>
            <a:off x="-2" y="-2"/>
            <a:ext cx="9144004" cy="1143004"/>
          </a:xfrm>
          <a:prstGeom prst="rect">
            <a:avLst/>
          </a:prstGeom>
        </p:spPr>
        <p:txBody>
          <a:bodyPr>
            <a:normAutofit fontScale="100000" lnSpcReduction="0"/>
          </a:bodyPr>
          <a:lstStyle>
            <a:lvl1pPr>
              <a:defRPr b="1" sz="4000"/>
            </a:lvl1pPr>
          </a:lstStyle>
          <a:p>
            <a:pPr/>
            <a:r>
              <a:t>Large scale vaccination programs</a:t>
            </a:r>
          </a:p>
        </p:txBody>
      </p:sp>
      <p:sp>
        <p:nvSpPr>
          <p:cNvPr id="74" name="Dramatic improvements in public health.…"/>
          <p:cNvSpPr txBox="1"/>
          <p:nvPr>
            <p:ph type="body" sz="half" idx="4294967295"/>
          </p:nvPr>
        </p:nvSpPr>
        <p:spPr>
          <a:xfrm>
            <a:off x="0" y="1676400"/>
            <a:ext cx="4038600" cy="4525963"/>
          </a:xfrm>
          <a:prstGeom prst="rect">
            <a:avLst/>
          </a:prstGeom>
        </p:spPr>
        <p:txBody>
          <a:bodyPr>
            <a:normAutofit fontScale="100000" lnSpcReduction="0"/>
          </a:bodyPr>
          <a:lstStyle/>
          <a:p>
            <a:pPr>
              <a:lnSpc>
                <a:spcPct val="80000"/>
              </a:lnSpc>
              <a:spcBef>
                <a:spcPts val="500"/>
              </a:spcBef>
              <a:buChar char="•"/>
              <a:defRPr sz="2400"/>
            </a:pPr>
            <a:r>
              <a:t>Dramatic improvements in public health.</a:t>
            </a:r>
          </a:p>
          <a:p>
            <a:pPr>
              <a:lnSpc>
                <a:spcPct val="80000"/>
              </a:lnSpc>
              <a:spcBef>
                <a:spcPts val="500"/>
              </a:spcBef>
              <a:buChar char="•"/>
              <a:defRPr sz="2400"/>
            </a:pPr>
            <a:r>
              <a:t>Nobody in this room has had…</a:t>
            </a:r>
          </a:p>
          <a:p>
            <a:pPr lvl="1" marL="742950" indent="-285750">
              <a:lnSpc>
                <a:spcPct val="80000"/>
              </a:lnSpc>
              <a:spcBef>
                <a:spcPts val="0"/>
              </a:spcBef>
              <a:defRPr sz="2000"/>
            </a:pPr>
            <a:r>
              <a:t>Smallpox, Polio, Measles, Chickenpox</a:t>
            </a:r>
          </a:p>
          <a:p>
            <a:pPr lvl="1" marL="742950" indent="-285750">
              <a:lnSpc>
                <a:spcPct val="80000"/>
              </a:lnSpc>
              <a:spcBef>
                <a:spcPts val="0"/>
              </a:spcBef>
              <a:defRPr sz="2000"/>
            </a:pPr>
            <a:r>
              <a:t>Mumps, Rubella</a:t>
            </a:r>
          </a:p>
          <a:p>
            <a:pPr lvl="1" marL="742950" indent="-285750">
              <a:lnSpc>
                <a:spcPct val="80000"/>
              </a:lnSpc>
              <a:spcBef>
                <a:spcPts val="0"/>
              </a:spcBef>
              <a:defRPr sz="2000"/>
            </a:pPr>
          </a:p>
          <a:p>
            <a:pPr>
              <a:lnSpc>
                <a:spcPct val="80000"/>
              </a:lnSpc>
              <a:spcBef>
                <a:spcPts val="500"/>
              </a:spcBef>
              <a:buChar char="•"/>
              <a:defRPr sz="2400"/>
            </a:pPr>
            <a:r>
              <a:t>…Because of vaccination</a:t>
            </a:r>
          </a:p>
          <a:p>
            <a:pPr>
              <a:lnSpc>
                <a:spcPct val="80000"/>
              </a:lnSpc>
              <a:spcBef>
                <a:spcPts val="600"/>
              </a:spcBef>
              <a:buChar char="•"/>
              <a:defRPr sz="2400"/>
            </a:pPr>
          </a:p>
          <a:p>
            <a:pPr>
              <a:lnSpc>
                <a:spcPct val="80000"/>
              </a:lnSpc>
              <a:spcBef>
                <a:spcPts val="500"/>
              </a:spcBef>
              <a:buChar char="•"/>
              <a:defRPr sz="2400"/>
            </a:pPr>
            <a:r>
              <a:t>Smallpox is the only human disease to ever  be eradicated</a:t>
            </a:r>
          </a:p>
        </p:txBody>
      </p:sp>
      <p:pic>
        <p:nvPicPr>
          <p:cNvPr id="75" name="image.png" descr="image.png"/>
          <p:cNvPicPr>
            <a:picLocks noChangeAspect="1"/>
          </p:cNvPicPr>
          <p:nvPr/>
        </p:nvPicPr>
        <p:blipFill>
          <a:blip r:embed="rId2">
            <a:extLst/>
          </a:blip>
          <a:srcRect l="0" t="0" r="0" b="15817"/>
          <a:stretch>
            <a:fillRect/>
          </a:stretch>
        </p:blipFill>
        <p:spPr>
          <a:xfrm>
            <a:off x="4051300" y="1295400"/>
            <a:ext cx="5207000" cy="54102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Characteristics of a good vaccine"/>
          <p:cNvSpPr txBox="1"/>
          <p:nvPr>
            <p:ph type="title" idx="4294967295"/>
          </p:nvPr>
        </p:nvSpPr>
        <p:spPr>
          <a:xfrm>
            <a:off x="-2" y="274637"/>
            <a:ext cx="9144004" cy="1143001"/>
          </a:xfrm>
          <a:prstGeom prst="rect">
            <a:avLst/>
          </a:prstGeom>
        </p:spPr>
        <p:txBody>
          <a:bodyPr>
            <a:normAutofit fontScale="100000" lnSpcReduction="0"/>
          </a:bodyPr>
          <a:lstStyle>
            <a:lvl1pPr>
              <a:defRPr b="1"/>
            </a:lvl1pPr>
          </a:lstStyle>
          <a:p>
            <a:pPr/>
            <a:r>
              <a:t>Characteristics of a good vaccine</a:t>
            </a:r>
          </a:p>
        </p:txBody>
      </p:sp>
      <p:sp>
        <p:nvSpPr>
          <p:cNvPr id="78" name="Safe / Few side effects…"/>
          <p:cNvSpPr txBox="1"/>
          <p:nvPr>
            <p:ph type="body" idx="4294967295"/>
          </p:nvPr>
        </p:nvSpPr>
        <p:spPr>
          <a:xfrm>
            <a:off x="457200" y="1600200"/>
            <a:ext cx="8077200" cy="4525963"/>
          </a:xfrm>
          <a:prstGeom prst="rect">
            <a:avLst/>
          </a:prstGeom>
        </p:spPr>
        <p:txBody>
          <a:bodyPr>
            <a:normAutofit fontScale="100000" lnSpcReduction="0"/>
          </a:bodyPr>
          <a:lstStyle/>
          <a:p>
            <a:pPr>
              <a:lnSpc>
                <a:spcPct val="90000"/>
              </a:lnSpc>
              <a:spcBef>
                <a:spcPts val="600"/>
              </a:spcBef>
              <a:buChar char="•"/>
              <a:defRPr b="1" sz="2800"/>
            </a:pPr>
            <a:r>
              <a:t>Safe / Few side effects</a:t>
            </a:r>
          </a:p>
          <a:p>
            <a:pPr>
              <a:lnSpc>
                <a:spcPct val="90000"/>
              </a:lnSpc>
              <a:spcBef>
                <a:spcPts val="600"/>
              </a:spcBef>
              <a:buChar char="•"/>
              <a:defRPr sz="2800"/>
            </a:pPr>
            <a:r>
              <a:t>Give long lasting, appropriate protection</a:t>
            </a:r>
          </a:p>
          <a:p>
            <a:pPr>
              <a:lnSpc>
                <a:spcPct val="90000"/>
              </a:lnSpc>
              <a:spcBef>
                <a:spcPts val="600"/>
              </a:spcBef>
              <a:buChar char="•"/>
              <a:defRPr sz="2800"/>
            </a:pPr>
            <a:r>
              <a:t>Low in cost</a:t>
            </a:r>
          </a:p>
          <a:p>
            <a:pPr>
              <a:lnSpc>
                <a:spcPct val="90000"/>
              </a:lnSpc>
              <a:spcBef>
                <a:spcPts val="600"/>
              </a:spcBef>
              <a:buChar char="•"/>
              <a:defRPr sz="2800"/>
            </a:pPr>
            <a:r>
              <a:t>Stable with long shelf life (no special storage requirements)</a:t>
            </a:r>
          </a:p>
          <a:p>
            <a:pPr>
              <a:lnSpc>
                <a:spcPct val="90000"/>
              </a:lnSpc>
              <a:spcBef>
                <a:spcPts val="600"/>
              </a:spcBef>
              <a:buChar char="•"/>
              <a:defRPr sz="2800"/>
            </a:pPr>
            <a:r>
              <a:t>Easy to administer</a:t>
            </a:r>
          </a:p>
          <a:p>
            <a:pPr>
              <a:lnSpc>
                <a:spcPct val="90000"/>
              </a:lnSpc>
              <a:spcBef>
                <a:spcPts val="600"/>
              </a:spcBef>
              <a:buChar char="•"/>
              <a:defRPr sz="2800"/>
            </a:pPr>
          </a:p>
          <a:p>
            <a:pPr>
              <a:lnSpc>
                <a:spcPct val="90000"/>
              </a:lnSpc>
              <a:spcBef>
                <a:spcPts val="600"/>
              </a:spcBef>
              <a:buChar char="•"/>
              <a:defRPr sz="2800"/>
            </a:pPr>
            <a:r>
              <a:t>Public must see more benefit than risk</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 name="image.png" descr="image.png"/>
          <p:cNvPicPr>
            <a:picLocks noChangeAspect="1"/>
          </p:cNvPicPr>
          <p:nvPr/>
        </p:nvPicPr>
        <p:blipFill>
          <a:blip r:embed="rId2">
            <a:extLst/>
          </a:blip>
          <a:stretch>
            <a:fillRect/>
          </a:stretch>
        </p:blipFill>
        <p:spPr>
          <a:xfrm>
            <a:off x="1447800" y="0"/>
            <a:ext cx="6708775" cy="6858000"/>
          </a:xfrm>
          <a:prstGeom prst="rect">
            <a:avLst/>
          </a:prstGeom>
          <a:ln w="12700">
            <a:miter lim="400000"/>
          </a:ln>
        </p:spPr>
      </p:pic>
      <p:sp>
        <p:nvSpPr>
          <p:cNvPr id="81" name="Rettangolo arrotondato"/>
          <p:cNvSpPr/>
          <p:nvPr/>
        </p:nvSpPr>
        <p:spPr>
          <a:xfrm>
            <a:off x="1219200" y="3276600"/>
            <a:ext cx="6400800" cy="1600200"/>
          </a:xfrm>
          <a:prstGeom prst="roundRect">
            <a:avLst>
              <a:gd name="adj" fmla="val 16667"/>
            </a:avLst>
          </a:prstGeom>
          <a:solidFill>
            <a:srgbClr val="FFFFFF"/>
          </a:solidFill>
          <a:ln w="12700">
            <a:miter lim="400000"/>
          </a:ln>
        </p:spPr>
        <p:txBody>
          <a:bodyPr lIns="45718" tIns="45718" rIns="45718" bIns="45718"/>
          <a:lstStyle/>
          <a:p>
            <a:pPr>
              <a:defRPr b="0" sz="1800">
                <a:latin typeface="+mj-lt"/>
                <a:ea typeface="+mj-ea"/>
                <a:cs typeface="+mj-cs"/>
                <a:sym typeface="Arial"/>
              </a:defRPr>
            </a:pPr>
          </a:p>
        </p:txBody>
      </p:sp>
      <p:sp>
        <p:nvSpPr>
          <p:cNvPr id="82" name="Rettangolo arrotondato"/>
          <p:cNvSpPr/>
          <p:nvPr/>
        </p:nvSpPr>
        <p:spPr>
          <a:xfrm>
            <a:off x="1295400" y="5021262"/>
            <a:ext cx="7010400" cy="1760539"/>
          </a:xfrm>
          <a:prstGeom prst="roundRect">
            <a:avLst>
              <a:gd name="adj" fmla="val 16667"/>
            </a:avLst>
          </a:prstGeom>
          <a:solidFill>
            <a:srgbClr val="FFFFFF"/>
          </a:solidFill>
          <a:ln w="12700">
            <a:miter lim="400000"/>
          </a:ln>
        </p:spPr>
        <p:txBody>
          <a:bodyPr lIns="45718" tIns="45718" rIns="45718" bIns="45718"/>
          <a:lstStyle/>
          <a:p>
            <a:pPr>
              <a:defRPr b="0" sz="1800">
                <a:latin typeface="+mj-lt"/>
                <a:ea typeface="+mj-ea"/>
                <a:cs typeface="+mj-cs"/>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500" fill="hold"/>
                                        <p:tgtEl>
                                          <p:spTgt spid="81"/>
                                        </p:tgtEl>
                                      </p:cBhvr>
                                    </p:animEffect>
                                    <p:set>
                                      <p:cBhvr>
                                        <p:cTn id="7" fill="hold">
                                          <p:stCondLst>
                                            <p:cond delay="499"/>
                                          </p:stCondLst>
                                        </p:cTn>
                                        <p:tgtEl>
                                          <p:spTgt spid="8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ID="10" grpId="2" fill="hold">
                                  <p:stCondLst>
                                    <p:cond delay="0"/>
                                  </p:stCondLst>
                                  <p:iterate type="el" backwards="0">
                                    <p:tmAbs val="0"/>
                                  </p:iterate>
                                  <p:childTnLst>
                                    <p:animEffect filter="fade" transition="out">
                                      <p:cBhvr>
                                        <p:cTn id="11" dur="500" fill="hold"/>
                                        <p:tgtEl>
                                          <p:spTgt spid="82"/>
                                        </p:tgtEl>
                                      </p:cBhvr>
                                    </p:animEffect>
                                    <p:set>
                                      <p:cBhvr>
                                        <p:cTn id="12"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1"/>
      <p:bldP build="whole" bldLvl="1" animBg="1" rev="0" advAuto="0" spid="82"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Types of vaccines"/>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Types of vaccines</a:t>
            </a:r>
          </a:p>
        </p:txBody>
      </p:sp>
      <p:sp>
        <p:nvSpPr>
          <p:cNvPr id="85" name="whole agent…"/>
          <p:cNvSpPr txBox="1"/>
          <p:nvPr>
            <p:ph type="body" idx="4294967295"/>
          </p:nvPr>
        </p:nvSpPr>
        <p:spPr>
          <a:xfrm>
            <a:off x="457200" y="1600200"/>
            <a:ext cx="8229600" cy="4525963"/>
          </a:xfrm>
          <a:prstGeom prst="rect">
            <a:avLst/>
          </a:prstGeom>
        </p:spPr>
        <p:txBody>
          <a:bodyPr>
            <a:normAutofit fontScale="100000" lnSpcReduction="0"/>
          </a:bodyPr>
          <a:lstStyle/>
          <a:p>
            <a:pPr>
              <a:buChar char="•"/>
            </a:pPr>
            <a:r>
              <a:t>whole agent</a:t>
            </a:r>
          </a:p>
          <a:p>
            <a:pPr>
              <a:buChar char="•"/>
            </a:pPr>
          </a:p>
          <a:p>
            <a:pPr>
              <a:buChar char="•"/>
            </a:pPr>
            <a:r>
              <a:t>subunit of the agent</a:t>
            </a:r>
          </a:p>
          <a:p>
            <a:pPr lvl="1" marL="742950" indent="-285750">
              <a:spcBef>
                <a:spcPts val="0"/>
              </a:spcBef>
              <a:defRPr sz="2800"/>
            </a:pPr>
            <a:r>
              <a:t> recombinant</a:t>
            </a:r>
          </a:p>
          <a:p>
            <a:pPr lvl="1" marL="742950" indent="-285750">
              <a:spcBef>
                <a:spcPts val="0"/>
              </a:spcBef>
              <a:defRPr sz="2800"/>
            </a:pPr>
            <a:r>
              <a:t> individual parts alone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Whole agent vaccines Killed using heat or formaldehyde"/>
          <p:cNvSpPr txBox="1"/>
          <p:nvPr>
            <p:ph type="title" idx="4294967295"/>
          </p:nvPr>
        </p:nvSpPr>
        <p:spPr>
          <a:xfrm>
            <a:off x="-2" y="274637"/>
            <a:ext cx="9144004" cy="1143001"/>
          </a:xfrm>
          <a:prstGeom prst="rect">
            <a:avLst/>
          </a:prstGeom>
        </p:spPr>
        <p:txBody>
          <a:bodyPr>
            <a:normAutofit fontScale="100000" lnSpcReduction="0"/>
          </a:bodyPr>
          <a:lstStyle/>
          <a:p>
            <a:pPr defTabSz="804672">
              <a:defRPr b="1" sz="3800"/>
            </a:pPr>
            <a:r>
              <a:t>Whole agent vaccines</a:t>
            </a:r>
            <a:br/>
            <a:r>
              <a:rPr sz="3500"/>
              <a:t>Killed using heat or formaldehyde</a:t>
            </a:r>
          </a:p>
        </p:txBody>
      </p:sp>
      <p:sp>
        <p:nvSpPr>
          <p:cNvPr id="88" name="Freccia"/>
          <p:cNvSpPr/>
          <p:nvPr/>
        </p:nvSpPr>
        <p:spPr>
          <a:xfrm>
            <a:off x="4495800" y="4419600"/>
            <a:ext cx="838200" cy="228600"/>
          </a:xfrm>
          <a:prstGeom prst="rightArrow">
            <a:avLst>
              <a:gd name="adj1" fmla="val 50000"/>
              <a:gd name="adj2" fmla="val 91667"/>
            </a:avLst>
          </a:prstGeom>
          <a:solidFill>
            <a:srgbClr val="FF00FF"/>
          </a:solidFill>
          <a:ln>
            <a:solidFill>
              <a:srgbClr val="FF00FF"/>
            </a:solidFill>
          </a:ln>
        </p:spPr>
        <p:txBody>
          <a:bodyPr lIns="45718" tIns="45718" rIns="45718" bIns="45718" anchor="ctr"/>
          <a:lstStyle/>
          <a:p>
            <a:pPr>
              <a:defRPr b="0" sz="1800">
                <a:latin typeface="+mj-lt"/>
                <a:ea typeface="+mj-ea"/>
                <a:cs typeface="+mj-cs"/>
                <a:sym typeface="Arial"/>
              </a:defRPr>
            </a:pPr>
          </a:p>
        </p:txBody>
      </p:sp>
      <p:sp>
        <p:nvSpPr>
          <p:cNvPr id="89" name="Inactivated polio vaccine (Salk)…"/>
          <p:cNvSpPr txBox="1"/>
          <p:nvPr/>
        </p:nvSpPr>
        <p:spPr>
          <a:xfrm>
            <a:off x="1828800" y="5715001"/>
            <a:ext cx="7239000" cy="7443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spcBef>
                <a:spcPts val="1000"/>
              </a:spcBef>
              <a:defRPr b="0" sz="1800">
                <a:latin typeface="+mj-lt"/>
                <a:ea typeface="+mj-ea"/>
                <a:cs typeface="+mj-cs"/>
                <a:sym typeface="Arial"/>
              </a:defRPr>
            </a:pPr>
            <a:r>
              <a:t>Inactivated polio vaccine (Salk)</a:t>
            </a:r>
          </a:p>
          <a:p>
            <a:pPr algn="r">
              <a:spcBef>
                <a:spcPts val="1000"/>
              </a:spcBef>
              <a:defRPr b="0" sz="1800">
                <a:latin typeface="+mj-lt"/>
                <a:ea typeface="+mj-ea"/>
                <a:cs typeface="+mj-cs"/>
                <a:sym typeface="Arial"/>
              </a:defRPr>
            </a:pPr>
            <a:r>
              <a:t>Influenza (Classic)</a:t>
            </a:r>
          </a:p>
        </p:txBody>
      </p:sp>
      <p:grpSp>
        <p:nvGrpSpPr>
          <p:cNvPr id="112" name="Gruppo"/>
          <p:cNvGrpSpPr/>
          <p:nvPr/>
        </p:nvGrpSpPr>
        <p:grpSpPr>
          <a:xfrm>
            <a:off x="0" y="3276600"/>
            <a:ext cx="3810005" cy="2209801"/>
            <a:chOff x="0" y="0"/>
            <a:chExt cx="3810004" cy="2209800"/>
          </a:xfrm>
        </p:grpSpPr>
        <p:grpSp>
          <p:nvGrpSpPr>
            <p:cNvPr id="107" name="Gruppo"/>
            <p:cNvGrpSpPr/>
            <p:nvPr/>
          </p:nvGrpSpPr>
          <p:grpSpPr>
            <a:xfrm>
              <a:off x="1523997" y="0"/>
              <a:ext cx="2286008" cy="2209801"/>
              <a:chOff x="-2" y="0"/>
              <a:chExt cx="2286006" cy="2209800"/>
            </a:xfrm>
          </p:grpSpPr>
          <p:grpSp>
            <p:nvGrpSpPr>
              <p:cNvPr id="96" name="Gruppo"/>
              <p:cNvGrpSpPr/>
              <p:nvPr/>
            </p:nvGrpSpPr>
            <p:grpSpPr>
              <a:xfrm>
                <a:off x="-3" y="0"/>
                <a:ext cx="2286008" cy="2209801"/>
                <a:chOff x="-1" y="0"/>
                <a:chExt cx="2286006" cy="2209800"/>
              </a:xfrm>
            </p:grpSpPr>
            <p:sp>
              <p:nvSpPr>
                <p:cNvPr id="90" name="Forma"/>
                <p:cNvSpPr/>
                <p:nvPr/>
              </p:nvSpPr>
              <p:spPr>
                <a:xfrm>
                  <a:off x="-2" y="0"/>
                  <a:ext cx="2286008" cy="2209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F99"/>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nvGrpSpPr>
                <p:cNvPr id="95" name="Gruppo"/>
                <p:cNvGrpSpPr/>
                <p:nvPr/>
              </p:nvGrpSpPr>
              <p:grpSpPr>
                <a:xfrm>
                  <a:off x="457200" y="381000"/>
                  <a:ext cx="1371603" cy="1371600"/>
                  <a:chOff x="0" y="0"/>
                  <a:chExt cx="1371602" cy="1371600"/>
                </a:xfrm>
              </p:grpSpPr>
              <p:sp>
                <p:nvSpPr>
                  <p:cNvPr id="91" name="Cerchio"/>
                  <p:cNvSpPr/>
                  <p:nvPr/>
                </p:nvSpPr>
                <p:spPr>
                  <a:xfrm>
                    <a:off x="-1" y="0"/>
                    <a:ext cx="1371604" cy="1371600"/>
                  </a:xfrm>
                  <a:prstGeom prst="ellipse">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92" name="Cerchio"/>
                  <p:cNvSpPr/>
                  <p:nvPr/>
                </p:nvSpPr>
                <p:spPr>
                  <a:xfrm>
                    <a:off x="394652" y="409256"/>
                    <a:ext cx="142877" cy="142878"/>
                  </a:xfrm>
                  <a:prstGeom prst="ellipse">
                    <a:avLst/>
                  </a:prstGeom>
                  <a:solidFill>
                    <a:schemeClr val="accent1">
                      <a:satOff val="-23769"/>
                      <a:lumOff val="-16235"/>
                    </a:schemeClr>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93" name="Cerchio"/>
                  <p:cNvSpPr/>
                  <p:nvPr/>
                </p:nvSpPr>
                <p:spPr>
                  <a:xfrm>
                    <a:off x="834073" y="409256"/>
                    <a:ext cx="142877" cy="142878"/>
                  </a:xfrm>
                  <a:prstGeom prst="ellipse">
                    <a:avLst/>
                  </a:prstGeom>
                  <a:solidFill>
                    <a:schemeClr val="accent1">
                      <a:satOff val="-23769"/>
                      <a:lumOff val="-16235"/>
                    </a:schemeClr>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94" name="Forma"/>
                  <p:cNvSpPr/>
                  <p:nvPr/>
                </p:nvSpPr>
                <p:spPr>
                  <a:xfrm>
                    <a:off x="314960" y="409257"/>
                    <a:ext cx="741683" cy="703255"/>
                  </a:xfrm>
                  <a:custGeom>
                    <a:avLst/>
                    <a:gdLst/>
                    <a:ahLst/>
                    <a:cxnLst>
                      <a:cxn ang="0">
                        <a:pos x="wd2" y="hd2"/>
                      </a:cxn>
                      <a:cxn ang="5400000">
                        <a:pos x="wd2" y="hd2"/>
                      </a:cxn>
                      <a:cxn ang="10800000">
                        <a:pos x="wd2" y="hd2"/>
                      </a:cxn>
                      <a:cxn ang="16200000">
                        <a:pos x="wd2" y="hd2"/>
                      </a:cxn>
                    </a:cxnLst>
                    <a:rect l="0" t="0" r="r" b="b"/>
                    <a:pathLst>
                      <a:path w="21600" h="20368" fill="norm" stroke="1" extrusionOk="0">
                        <a:moveTo>
                          <a:pt x="4401" y="0"/>
                        </a:moveTo>
                        <a:cubicBezTo>
                          <a:pt x="3252" y="0"/>
                          <a:pt x="2321" y="926"/>
                          <a:pt x="2321" y="2069"/>
                        </a:cubicBezTo>
                        <a:cubicBezTo>
                          <a:pt x="2321" y="3212"/>
                          <a:pt x="3252" y="4138"/>
                          <a:pt x="4401" y="4138"/>
                        </a:cubicBezTo>
                        <a:cubicBezTo>
                          <a:pt x="5550" y="4138"/>
                          <a:pt x="6482" y="3212"/>
                          <a:pt x="6482" y="2069"/>
                        </a:cubicBezTo>
                        <a:cubicBezTo>
                          <a:pt x="6482" y="926"/>
                          <a:pt x="5550" y="0"/>
                          <a:pt x="4401" y="0"/>
                        </a:cubicBezTo>
                        <a:close/>
                        <a:moveTo>
                          <a:pt x="17199" y="0"/>
                        </a:moveTo>
                        <a:cubicBezTo>
                          <a:pt x="16050" y="0"/>
                          <a:pt x="15118" y="926"/>
                          <a:pt x="15118" y="2069"/>
                        </a:cubicBezTo>
                        <a:cubicBezTo>
                          <a:pt x="15118" y="3212"/>
                          <a:pt x="16050" y="4138"/>
                          <a:pt x="17199" y="4138"/>
                        </a:cubicBezTo>
                        <a:cubicBezTo>
                          <a:pt x="18348" y="4138"/>
                          <a:pt x="19279" y="3212"/>
                          <a:pt x="19279" y="2069"/>
                        </a:cubicBezTo>
                        <a:cubicBezTo>
                          <a:pt x="19279" y="926"/>
                          <a:pt x="18348" y="0"/>
                          <a:pt x="17199" y="0"/>
                        </a:cubicBezTo>
                        <a:close/>
                        <a:moveTo>
                          <a:pt x="0" y="16671"/>
                        </a:moveTo>
                        <a:cubicBezTo>
                          <a:pt x="7199" y="21600"/>
                          <a:pt x="14401" y="21600"/>
                          <a:pt x="21600" y="16671"/>
                        </a:cubicBezTo>
                      </a:path>
                    </a:pathLst>
                  </a:custGeom>
                  <a:no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grpSp>
          <p:grpSp>
            <p:nvGrpSpPr>
              <p:cNvPr id="106" name="Gruppo"/>
              <p:cNvGrpSpPr/>
              <p:nvPr/>
            </p:nvGrpSpPr>
            <p:grpSpPr>
              <a:xfrm>
                <a:off x="685800" y="990599"/>
                <a:ext cx="990603" cy="609603"/>
                <a:chOff x="0" y="101600"/>
                <a:chExt cx="990602" cy="609602"/>
              </a:xfrm>
            </p:grpSpPr>
            <p:sp>
              <p:nvSpPr>
                <p:cNvPr id="97" name="Ovale"/>
                <p:cNvSpPr/>
                <p:nvPr/>
              </p:nvSpPr>
              <p:spPr>
                <a:xfrm>
                  <a:off x="0" y="101600"/>
                  <a:ext cx="990603" cy="609603"/>
                </a:xfrm>
                <a:prstGeom prst="ellipse">
                  <a:avLst/>
                </a:prstGeom>
                <a:solidFill>
                  <a:srgbClr val="FF33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98" name="Triangolo"/>
                <p:cNvSpPr/>
                <p:nvPr/>
              </p:nvSpPr>
              <p:spPr>
                <a:xfrm>
                  <a:off x="228600" y="3302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99" name="Triangolo"/>
                <p:cNvSpPr/>
                <p:nvPr/>
              </p:nvSpPr>
              <p:spPr>
                <a:xfrm>
                  <a:off x="304800" y="4064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00" name="Triangolo"/>
                <p:cNvSpPr/>
                <p:nvPr/>
              </p:nvSpPr>
              <p:spPr>
                <a:xfrm>
                  <a:off x="457200" y="4064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01" name="Triangolo"/>
                <p:cNvSpPr/>
                <p:nvPr/>
              </p:nvSpPr>
              <p:spPr>
                <a:xfrm>
                  <a:off x="609600" y="330200"/>
                  <a:ext cx="228602"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02" name="Triangolo"/>
                <p:cNvSpPr/>
                <p:nvPr/>
              </p:nvSpPr>
              <p:spPr>
                <a:xfrm>
                  <a:off x="76200" y="3302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03" name="Triangolo"/>
                <p:cNvSpPr/>
                <p:nvPr/>
              </p:nvSpPr>
              <p:spPr>
                <a:xfrm flipH="1" rot="10800000">
                  <a:off x="381000" y="101600"/>
                  <a:ext cx="228601" cy="304801"/>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04" name="Triangolo"/>
                <p:cNvSpPr/>
                <p:nvPr/>
              </p:nvSpPr>
              <p:spPr>
                <a:xfrm flipH="1" rot="10800000">
                  <a:off x="152400" y="177800"/>
                  <a:ext cx="228601" cy="304803"/>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05" name="Triangolo"/>
                <p:cNvSpPr/>
                <p:nvPr/>
              </p:nvSpPr>
              <p:spPr>
                <a:xfrm flipH="1" rot="10800000">
                  <a:off x="609600" y="177800"/>
                  <a:ext cx="228602"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grpSp>
        <p:grpSp>
          <p:nvGrpSpPr>
            <p:cNvPr id="111" name="Gruppo"/>
            <p:cNvGrpSpPr/>
            <p:nvPr/>
          </p:nvGrpSpPr>
          <p:grpSpPr>
            <a:xfrm>
              <a:off x="0" y="380998"/>
              <a:ext cx="2039623" cy="725430"/>
              <a:chOff x="0" y="0"/>
              <a:chExt cx="2039622" cy="725429"/>
            </a:xfrm>
          </p:grpSpPr>
          <p:sp>
            <p:nvSpPr>
              <p:cNvPr id="108" name="Linea"/>
              <p:cNvSpPr/>
              <p:nvPr/>
            </p:nvSpPr>
            <p:spPr>
              <a:xfrm flipH="1">
                <a:off x="1313180" y="38161"/>
                <a:ext cx="726443" cy="230067"/>
              </a:xfrm>
              <a:prstGeom prst="line">
                <a:avLst/>
              </a:prstGeom>
              <a:noFill/>
              <a:ln w="57150" cap="flat">
                <a:solidFill>
                  <a:srgbClr val="FF00FF"/>
                </a:solidFill>
                <a:prstDash val="solid"/>
                <a:round/>
                <a:tailEnd type="triangle" w="med" len="med"/>
              </a:ln>
              <a:effectLst/>
            </p:spPr>
            <p:txBody>
              <a:bodyPr wrap="square" lIns="45718" tIns="45718" rIns="45718" bIns="45718" numCol="1" anchor="t">
                <a:noAutofit/>
              </a:bodyPr>
              <a:lstStyle/>
              <a:p>
                <a:pPr/>
              </a:p>
            </p:txBody>
          </p:sp>
          <p:sp>
            <p:nvSpPr>
              <p:cNvPr id="109" name="Linea"/>
              <p:cNvSpPr/>
              <p:nvPr/>
            </p:nvSpPr>
            <p:spPr>
              <a:xfrm flipH="1" flipV="1">
                <a:off x="1084580" y="495363"/>
                <a:ext cx="726443" cy="230066"/>
              </a:xfrm>
              <a:prstGeom prst="line">
                <a:avLst/>
              </a:prstGeom>
              <a:noFill/>
              <a:ln w="57150" cap="flat">
                <a:solidFill>
                  <a:srgbClr val="FF00FF"/>
                </a:solidFill>
                <a:prstDash val="solid"/>
                <a:round/>
                <a:tailEnd type="triangle" w="med" len="med"/>
              </a:ln>
              <a:effectLst/>
            </p:spPr>
            <p:txBody>
              <a:bodyPr wrap="square" lIns="45718" tIns="45718" rIns="45718" bIns="45718" numCol="1" anchor="t">
                <a:noAutofit/>
              </a:bodyPr>
              <a:lstStyle/>
              <a:p>
                <a:pPr/>
              </a:p>
            </p:txBody>
          </p:sp>
          <p:sp>
            <p:nvSpPr>
              <p:cNvPr id="110" name="epitopes"/>
              <p:cNvSpPr txBox="1"/>
              <p:nvPr/>
            </p:nvSpPr>
            <p:spPr>
              <a:xfrm>
                <a:off x="0" y="-1"/>
                <a:ext cx="1600202" cy="3506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spcBef>
                    <a:spcPts val="1000"/>
                  </a:spcBef>
                  <a:defRPr b="0" sz="1800">
                    <a:latin typeface="+mj-lt"/>
                    <a:ea typeface="+mj-ea"/>
                    <a:cs typeface="+mj-cs"/>
                    <a:sym typeface="Arial"/>
                  </a:defRPr>
                </a:lvl1pPr>
              </a:lstStyle>
              <a:p>
                <a:pPr/>
                <a:r>
                  <a:t>epitopes</a:t>
                </a:r>
              </a:p>
            </p:txBody>
          </p:sp>
        </p:grpSp>
      </p:grpSp>
      <p:grpSp>
        <p:nvGrpSpPr>
          <p:cNvPr id="126" name="Gruppo"/>
          <p:cNvGrpSpPr/>
          <p:nvPr/>
        </p:nvGrpSpPr>
        <p:grpSpPr>
          <a:xfrm>
            <a:off x="5867398" y="2819399"/>
            <a:ext cx="3276605" cy="2638644"/>
            <a:chOff x="-1" y="0"/>
            <a:chExt cx="3276603" cy="2638642"/>
          </a:xfrm>
        </p:grpSpPr>
        <p:grpSp>
          <p:nvGrpSpPr>
            <p:cNvPr id="122" name="Gruppo"/>
            <p:cNvGrpSpPr/>
            <p:nvPr/>
          </p:nvGrpSpPr>
          <p:grpSpPr>
            <a:xfrm>
              <a:off x="-2" y="381000"/>
              <a:ext cx="2286006" cy="2257643"/>
              <a:chOff x="-1" y="0"/>
              <a:chExt cx="2286005" cy="2257642"/>
            </a:xfrm>
          </p:grpSpPr>
          <p:grpSp>
            <p:nvGrpSpPr>
              <p:cNvPr id="119" name="Gruppo"/>
              <p:cNvGrpSpPr/>
              <p:nvPr/>
            </p:nvGrpSpPr>
            <p:grpSpPr>
              <a:xfrm>
                <a:off x="-2" y="-1"/>
                <a:ext cx="2286006" cy="2209804"/>
                <a:chOff x="-1" y="0"/>
                <a:chExt cx="2286005" cy="2209802"/>
              </a:xfrm>
            </p:grpSpPr>
            <p:sp>
              <p:nvSpPr>
                <p:cNvPr id="113" name="Forma"/>
                <p:cNvSpPr/>
                <p:nvPr/>
              </p:nvSpPr>
              <p:spPr>
                <a:xfrm>
                  <a:off x="-2" y="0"/>
                  <a:ext cx="2286006" cy="22098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F99"/>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nvGrpSpPr>
                <p:cNvPr id="118" name="Gruppo"/>
                <p:cNvGrpSpPr/>
                <p:nvPr/>
              </p:nvGrpSpPr>
              <p:grpSpPr>
                <a:xfrm>
                  <a:off x="457200" y="381000"/>
                  <a:ext cx="1371603" cy="1371603"/>
                  <a:chOff x="0" y="0"/>
                  <a:chExt cx="1371602" cy="1371602"/>
                </a:xfrm>
              </p:grpSpPr>
              <p:sp>
                <p:nvSpPr>
                  <p:cNvPr id="114" name="Cerchio"/>
                  <p:cNvSpPr/>
                  <p:nvPr/>
                </p:nvSpPr>
                <p:spPr>
                  <a:xfrm>
                    <a:off x="-1" y="-1"/>
                    <a:ext cx="1371604" cy="1371604"/>
                  </a:xfrm>
                  <a:prstGeom prst="ellipse">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15" name="Cerchio"/>
                  <p:cNvSpPr/>
                  <p:nvPr/>
                </p:nvSpPr>
                <p:spPr>
                  <a:xfrm>
                    <a:off x="394652" y="409257"/>
                    <a:ext cx="142877" cy="142877"/>
                  </a:xfrm>
                  <a:prstGeom prst="ellipse">
                    <a:avLst/>
                  </a:prstGeom>
                  <a:solidFill>
                    <a:schemeClr val="accent1">
                      <a:satOff val="-23769"/>
                      <a:lumOff val="-16235"/>
                    </a:schemeClr>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16" name="Cerchio"/>
                  <p:cNvSpPr/>
                  <p:nvPr/>
                </p:nvSpPr>
                <p:spPr>
                  <a:xfrm>
                    <a:off x="834073" y="409257"/>
                    <a:ext cx="142877" cy="142877"/>
                  </a:xfrm>
                  <a:prstGeom prst="ellipse">
                    <a:avLst/>
                  </a:prstGeom>
                  <a:solidFill>
                    <a:schemeClr val="accent1">
                      <a:satOff val="-23769"/>
                      <a:lumOff val="-16235"/>
                    </a:schemeClr>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17" name="Forma"/>
                  <p:cNvSpPr/>
                  <p:nvPr/>
                </p:nvSpPr>
                <p:spPr>
                  <a:xfrm>
                    <a:off x="314960" y="409257"/>
                    <a:ext cx="741682" cy="703256"/>
                  </a:xfrm>
                  <a:custGeom>
                    <a:avLst/>
                    <a:gdLst/>
                    <a:ahLst/>
                    <a:cxnLst>
                      <a:cxn ang="0">
                        <a:pos x="wd2" y="hd2"/>
                      </a:cxn>
                      <a:cxn ang="5400000">
                        <a:pos x="wd2" y="hd2"/>
                      </a:cxn>
                      <a:cxn ang="10800000">
                        <a:pos x="wd2" y="hd2"/>
                      </a:cxn>
                      <a:cxn ang="16200000">
                        <a:pos x="wd2" y="hd2"/>
                      </a:cxn>
                    </a:cxnLst>
                    <a:rect l="0" t="0" r="r" b="b"/>
                    <a:pathLst>
                      <a:path w="21600" h="20368" fill="norm" stroke="1" extrusionOk="0">
                        <a:moveTo>
                          <a:pt x="4401" y="0"/>
                        </a:moveTo>
                        <a:cubicBezTo>
                          <a:pt x="3252" y="0"/>
                          <a:pt x="2321" y="926"/>
                          <a:pt x="2321" y="2069"/>
                        </a:cubicBezTo>
                        <a:cubicBezTo>
                          <a:pt x="2321" y="3212"/>
                          <a:pt x="3252" y="4138"/>
                          <a:pt x="4401" y="4138"/>
                        </a:cubicBezTo>
                        <a:cubicBezTo>
                          <a:pt x="5550" y="4138"/>
                          <a:pt x="6482" y="3212"/>
                          <a:pt x="6482" y="2069"/>
                        </a:cubicBezTo>
                        <a:cubicBezTo>
                          <a:pt x="6482" y="926"/>
                          <a:pt x="5550" y="0"/>
                          <a:pt x="4401" y="0"/>
                        </a:cubicBezTo>
                        <a:close/>
                        <a:moveTo>
                          <a:pt x="17199" y="0"/>
                        </a:moveTo>
                        <a:cubicBezTo>
                          <a:pt x="16050" y="0"/>
                          <a:pt x="15118" y="926"/>
                          <a:pt x="15118" y="2069"/>
                        </a:cubicBezTo>
                        <a:cubicBezTo>
                          <a:pt x="15118" y="3212"/>
                          <a:pt x="16050" y="4138"/>
                          <a:pt x="17199" y="4138"/>
                        </a:cubicBezTo>
                        <a:cubicBezTo>
                          <a:pt x="18348" y="4138"/>
                          <a:pt x="19279" y="3212"/>
                          <a:pt x="19279" y="2069"/>
                        </a:cubicBezTo>
                        <a:cubicBezTo>
                          <a:pt x="19279" y="926"/>
                          <a:pt x="18348" y="0"/>
                          <a:pt x="17199" y="0"/>
                        </a:cubicBezTo>
                        <a:close/>
                        <a:moveTo>
                          <a:pt x="0" y="16671"/>
                        </a:moveTo>
                        <a:cubicBezTo>
                          <a:pt x="7199" y="21600"/>
                          <a:pt x="14401" y="21600"/>
                          <a:pt x="21600" y="16671"/>
                        </a:cubicBezTo>
                      </a:path>
                    </a:pathLst>
                  </a:custGeom>
                  <a:no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grpSp>
          <p:sp>
            <p:nvSpPr>
              <p:cNvPr id="120" name="Cerchio"/>
              <p:cNvSpPr/>
              <p:nvPr/>
            </p:nvSpPr>
            <p:spPr>
              <a:xfrm>
                <a:off x="457200" y="381000"/>
                <a:ext cx="1371603" cy="1371603"/>
              </a:xfrm>
              <a:prstGeom prst="ellipse">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21" name="Più"/>
              <p:cNvSpPr/>
              <p:nvPr/>
            </p:nvSpPr>
            <p:spPr>
              <a:xfrm rot="2677159">
                <a:off x="381000" y="381000"/>
                <a:ext cx="1501778" cy="1576390"/>
              </a:xfrm>
              <a:prstGeom prst="plus">
                <a:avLst>
                  <a:gd name="adj" fmla="val 47037"/>
                </a:avLst>
              </a:prstGeom>
              <a:solidFill>
                <a:srgbClr val="FF33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grpSp>
          <p:nvGrpSpPr>
            <p:cNvPr id="125" name="Gruppo"/>
            <p:cNvGrpSpPr/>
            <p:nvPr/>
          </p:nvGrpSpPr>
          <p:grpSpPr>
            <a:xfrm>
              <a:off x="1008378" y="-1"/>
              <a:ext cx="2268225" cy="573030"/>
              <a:chOff x="0" y="0"/>
              <a:chExt cx="2268223" cy="573028"/>
            </a:xfrm>
          </p:grpSpPr>
          <p:sp>
            <p:nvSpPr>
              <p:cNvPr id="123" name="Linea"/>
              <p:cNvSpPr/>
              <p:nvPr/>
            </p:nvSpPr>
            <p:spPr>
              <a:xfrm flipV="1">
                <a:off x="-1" y="342962"/>
                <a:ext cx="726444" cy="230067"/>
              </a:xfrm>
              <a:prstGeom prst="line">
                <a:avLst/>
              </a:prstGeom>
              <a:noFill/>
              <a:ln w="57150" cap="flat">
                <a:solidFill>
                  <a:srgbClr val="FF00FF"/>
                </a:solidFill>
                <a:prstDash val="solid"/>
                <a:round/>
                <a:tailEnd type="triangle" w="med" len="med"/>
              </a:ln>
              <a:effectLst/>
            </p:spPr>
            <p:txBody>
              <a:bodyPr wrap="square" lIns="45718" tIns="45718" rIns="45718" bIns="45718" numCol="1" anchor="t">
                <a:noAutofit/>
              </a:bodyPr>
              <a:lstStyle/>
              <a:p>
                <a:pPr/>
              </a:p>
            </p:txBody>
          </p:sp>
          <p:sp>
            <p:nvSpPr>
              <p:cNvPr id="124" name="epitopes"/>
              <p:cNvSpPr txBox="1"/>
              <p:nvPr/>
            </p:nvSpPr>
            <p:spPr>
              <a:xfrm>
                <a:off x="668020" y="0"/>
                <a:ext cx="1600203" cy="350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spcBef>
                    <a:spcPts val="1000"/>
                  </a:spcBef>
                  <a:defRPr b="0" sz="1800">
                    <a:latin typeface="+mj-lt"/>
                    <a:ea typeface="+mj-ea"/>
                    <a:cs typeface="+mj-cs"/>
                    <a:sym typeface="Arial"/>
                  </a:defRPr>
                </a:lvl1pPr>
              </a:lstStyle>
              <a:p>
                <a:pPr/>
                <a:r>
                  <a:t>epitopes</a:t>
                </a:r>
              </a:p>
            </p:txBody>
          </p:sp>
        </p:grpSp>
      </p:grpSp>
      <p:sp>
        <p:nvSpPr>
          <p:cNvPr id="127" name="Live virus"/>
          <p:cNvSpPr txBox="1"/>
          <p:nvPr/>
        </p:nvSpPr>
        <p:spPr>
          <a:xfrm>
            <a:off x="1524000" y="2362200"/>
            <a:ext cx="1069661"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0" sz="1800">
                <a:latin typeface="+mj-lt"/>
                <a:ea typeface="+mj-ea"/>
                <a:cs typeface="+mj-cs"/>
                <a:sym typeface="Arial"/>
              </a:defRPr>
            </a:lvl1pPr>
          </a:lstStyle>
          <a:p>
            <a:pPr/>
            <a:r>
              <a:t>Live virus</a:t>
            </a:r>
          </a:p>
        </p:txBody>
      </p:sp>
      <p:sp>
        <p:nvSpPr>
          <p:cNvPr id="128" name="Killed virus"/>
          <p:cNvSpPr txBox="1"/>
          <p:nvPr/>
        </p:nvSpPr>
        <p:spPr>
          <a:xfrm>
            <a:off x="6248400" y="2286000"/>
            <a:ext cx="1209411"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0" sz="1800">
                <a:latin typeface="+mj-lt"/>
                <a:ea typeface="+mj-ea"/>
                <a:cs typeface="+mj-cs"/>
                <a:sym typeface="Arial"/>
              </a:defRPr>
            </a:lvl1pPr>
          </a:lstStyle>
          <a:p>
            <a:pPr/>
            <a:r>
              <a:t>Killed virus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Whole agent vaccines Attenuated"/>
          <p:cNvSpPr txBox="1"/>
          <p:nvPr>
            <p:ph type="title" idx="4294967295"/>
          </p:nvPr>
        </p:nvSpPr>
        <p:spPr>
          <a:xfrm>
            <a:off x="457200" y="274637"/>
            <a:ext cx="8229600" cy="1143001"/>
          </a:xfrm>
          <a:prstGeom prst="rect">
            <a:avLst/>
          </a:prstGeom>
        </p:spPr>
        <p:txBody>
          <a:bodyPr>
            <a:normAutofit fontScale="100000" lnSpcReduction="0"/>
          </a:bodyPr>
          <a:lstStyle>
            <a:lvl1pPr defTabSz="816559">
              <a:defRPr b="1" sz="3895"/>
            </a:lvl1pPr>
          </a:lstStyle>
          <a:p>
            <a:pPr/>
            <a:r>
              <a:t>Whole agent - vaccines attenuated</a:t>
            </a:r>
          </a:p>
        </p:txBody>
      </p:sp>
      <p:sp>
        <p:nvSpPr>
          <p:cNvPr id="133" name="attenuated - a process that lessens the virulence of a microbe"/>
          <p:cNvSpPr txBox="1"/>
          <p:nvPr>
            <p:ph type="body" idx="4294967295"/>
          </p:nvPr>
        </p:nvSpPr>
        <p:spPr>
          <a:xfrm>
            <a:off x="457200" y="1600200"/>
            <a:ext cx="8229600" cy="4525963"/>
          </a:xfrm>
          <a:prstGeom prst="rect">
            <a:avLst/>
          </a:prstGeom>
        </p:spPr>
        <p:txBody>
          <a:bodyPr>
            <a:normAutofit fontScale="100000" lnSpcReduction="0"/>
          </a:bodyPr>
          <a:lstStyle>
            <a:lvl1pPr>
              <a:buChar char="•"/>
            </a:lvl1pPr>
          </a:lstStyle>
          <a:p>
            <a:pPr/>
            <a:r>
              <a:t>attenuated - a process that lessens the virulence of a microbe</a:t>
            </a:r>
          </a:p>
        </p:txBody>
      </p:sp>
      <p:grpSp>
        <p:nvGrpSpPr>
          <p:cNvPr id="151" name="Gruppo"/>
          <p:cNvGrpSpPr/>
          <p:nvPr/>
        </p:nvGrpSpPr>
        <p:grpSpPr>
          <a:xfrm>
            <a:off x="380997" y="2895600"/>
            <a:ext cx="2286006" cy="2209801"/>
            <a:chOff x="-1" y="0"/>
            <a:chExt cx="2286005" cy="2209800"/>
          </a:xfrm>
        </p:grpSpPr>
        <p:grpSp>
          <p:nvGrpSpPr>
            <p:cNvPr id="140" name="Gruppo"/>
            <p:cNvGrpSpPr/>
            <p:nvPr/>
          </p:nvGrpSpPr>
          <p:grpSpPr>
            <a:xfrm>
              <a:off x="-2" y="0"/>
              <a:ext cx="2286006" cy="2209801"/>
              <a:chOff x="0" y="0"/>
              <a:chExt cx="2286005" cy="2209800"/>
            </a:xfrm>
          </p:grpSpPr>
          <p:sp>
            <p:nvSpPr>
              <p:cNvPr id="134" name="Forma"/>
              <p:cNvSpPr/>
              <p:nvPr/>
            </p:nvSpPr>
            <p:spPr>
              <a:xfrm>
                <a:off x="-1" y="0"/>
                <a:ext cx="2286006" cy="2209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F99"/>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nvGrpSpPr>
              <p:cNvPr id="139" name="Gruppo"/>
              <p:cNvGrpSpPr/>
              <p:nvPr/>
            </p:nvGrpSpPr>
            <p:grpSpPr>
              <a:xfrm>
                <a:off x="457200" y="381000"/>
                <a:ext cx="1371603" cy="1371600"/>
                <a:chOff x="0" y="0"/>
                <a:chExt cx="1371601" cy="1371600"/>
              </a:xfrm>
            </p:grpSpPr>
            <p:sp>
              <p:nvSpPr>
                <p:cNvPr id="135" name="Cerchio"/>
                <p:cNvSpPr/>
                <p:nvPr/>
              </p:nvSpPr>
              <p:spPr>
                <a:xfrm>
                  <a:off x="0" y="0"/>
                  <a:ext cx="1371602" cy="1371600"/>
                </a:xfrm>
                <a:prstGeom prst="ellipse">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36" name="Cerchio"/>
                <p:cNvSpPr/>
                <p:nvPr/>
              </p:nvSpPr>
              <p:spPr>
                <a:xfrm>
                  <a:off x="394652" y="409256"/>
                  <a:ext cx="142877" cy="142878"/>
                </a:xfrm>
                <a:prstGeom prst="ellipse">
                  <a:avLst/>
                </a:prstGeom>
                <a:solidFill>
                  <a:schemeClr val="accent1">
                    <a:satOff val="-23769"/>
                    <a:lumOff val="-16235"/>
                  </a:schemeClr>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37" name="Cerchio"/>
                <p:cNvSpPr/>
                <p:nvPr/>
              </p:nvSpPr>
              <p:spPr>
                <a:xfrm>
                  <a:off x="834073" y="409256"/>
                  <a:ext cx="142877" cy="142878"/>
                </a:xfrm>
                <a:prstGeom prst="ellipse">
                  <a:avLst/>
                </a:prstGeom>
                <a:solidFill>
                  <a:schemeClr val="accent1">
                    <a:satOff val="-23769"/>
                    <a:lumOff val="-16235"/>
                  </a:schemeClr>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38" name="Forma"/>
                <p:cNvSpPr/>
                <p:nvPr/>
              </p:nvSpPr>
              <p:spPr>
                <a:xfrm>
                  <a:off x="314960" y="409257"/>
                  <a:ext cx="741682" cy="703255"/>
                </a:xfrm>
                <a:custGeom>
                  <a:avLst/>
                  <a:gdLst/>
                  <a:ahLst/>
                  <a:cxnLst>
                    <a:cxn ang="0">
                      <a:pos x="wd2" y="hd2"/>
                    </a:cxn>
                    <a:cxn ang="5400000">
                      <a:pos x="wd2" y="hd2"/>
                    </a:cxn>
                    <a:cxn ang="10800000">
                      <a:pos x="wd2" y="hd2"/>
                    </a:cxn>
                    <a:cxn ang="16200000">
                      <a:pos x="wd2" y="hd2"/>
                    </a:cxn>
                  </a:cxnLst>
                  <a:rect l="0" t="0" r="r" b="b"/>
                  <a:pathLst>
                    <a:path w="21600" h="20368" fill="norm" stroke="1" extrusionOk="0">
                      <a:moveTo>
                        <a:pt x="4401" y="0"/>
                      </a:moveTo>
                      <a:cubicBezTo>
                        <a:pt x="3252" y="0"/>
                        <a:pt x="2321" y="926"/>
                        <a:pt x="2321" y="2069"/>
                      </a:cubicBezTo>
                      <a:cubicBezTo>
                        <a:pt x="2321" y="3212"/>
                        <a:pt x="3252" y="4138"/>
                        <a:pt x="4401" y="4138"/>
                      </a:cubicBezTo>
                      <a:cubicBezTo>
                        <a:pt x="5550" y="4138"/>
                        <a:pt x="6482" y="3212"/>
                        <a:pt x="6482" y="2069"/>
                      </a:cubicBezTo>
                      <a:cubicBezTo>
                        <a:pt x="6482" y="926"/>
                        <a:pt x="5550" y="0"/>
                        <a:pt x="4401" y="0"/>
                      </a:cubicBezTo>
                      <a:close/>
                      <a:moveTo>
                        <a:pt x="17199" y="0"/>
                      </a:moveTo>
                      <a:cubicBezTo>
                        <a:pt x="16050" y="0"/>
                        <a:pt x="15118" y="926"/>
                        <a:pt x="15118" y="2069"/>
                      </a:cubicBezTo>
                      <a:cubicBezTo>
                        <a:pt x="15118" y="3212"/>
                        <a:pt x="16050" y="4138"/>
                        <a:pt x="17199" y="4138"/>
                      </a:cubicBezTo>
                      <a:cubicBezTo>
                        <a:pt x="18348" y="4138"/>
                        <a:pt x="19279" y="3212"/>
                        <a:pt x="19279" y="2069"/>
                      </a:cubicBezTo>
                      <a:cubicBezTo>
                        <a:pt x="19279" y="926"/>
                        <a:pt x="18348" y="0"/>
                        <a:pt x="17199" y="0"/>
                      </a:cubicBezTo>
                      <a:close/>
                      <a:moveTo>
                        <a:pt x="0" y="16671"/>
                      </a:moveTo>
                      <a:cubicBezTo>
                        <a:pt x="7199" y="21600"/>
                        <a:pt x="14401" y="21600"/>
                        <a:pt x="21600" y="16671"/>
                      </a:cubicBezTo>
                    </a:path>
                  </a:pathLst>
                </a:custGeom>
                <a:no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grpSp>
        <p:grpSp>
          <p:nvGrpSpPr>
            <p:cNvPr id="150" name="Gruppo"/>
            <p:cNvGrpSpPr/>
            <p:nvPr/>
          </p:nvGrpSpPr>
          <p:grpSpPr>
            <a:xfrm>
              <a:off x="685800" y="990599"/>
              <a:ext cx="990601" cy="609603"/>
              <a:chOff x="0" y="101600"/>
              <a:chExt cx="990600" cy="609602"/>
            </a:xfrm>
          </p:grpSpPr>
          <p:sp>
            <p:nvSpPr>
              <p:cNvPr id="141" name="Ovale"/>
              <p:cNvSpPr/>
              <p:nvPr/>
            </p:nvSpPr>
            <p:spPr>
              <a:xfrm>
                <a:off x="0" y="101600"/>
                <a:ext cx="990600" cy="609603"/>
              </a:xfrm>
              <a:prstGeom prst="ellipse">
                <a:avLst/>
              </a:prstGeom>
              <a:solidFill>
                <a:srgbClr val="FF33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42" name="Triangolo"/>
              <p:cNvSpPr/>
              <p:nvPr/>
            </p:nvSpPr>
            <p:spPr>
              <a:xfrm>
                <a:off x="228600" y="3302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43" name="Triangolo"/>
              <p:cNvSpPr/>
              <p:nvPr/>
            </p:nvSpPr>
            <p:spPr>
              <a:xfrm>
                <a:off x="304800" y="4064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44" name="Triangolo"/>
              <p:cNvSpPr/>
              <p:nvPr/>
            </p:nvSpPr>
            <p:spPr>
              <a:xfrm>
                <a:off x="457200" y="4064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45" name="Triangolo"/>
              <p:cNvSpPr/>
              <p:nvPr/>
            </p:nvSpPr>
            <p:spPr>
              <a:xfrm>
                <a:off x="609600" y="3302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46" name="Triangolo"/>
              <p:cNvSpPr/>
              <p:nvPr/>
            </p:nvSpPr>
            <p:spPr>
              <a:xfrm>
                <a:off x="76200" y="3302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47" name="Triangolo"/>
              <p:cNvSpPr/>
              <p:nvPr/>
            </p:nvSpPr>
            <p:spPr>
              <a:xfrm flipH="1" rot="10800000">
                <a:off x="381000" y="101600"/>
                <a:ext cx="228601" cy="304801"/>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48" name="Triangolo"/>
              <p:cNvSpPr/>
              <p:nvPr/>
            </p:nvSpPr>
            <p:spPr>
              <a:xfrm flipH="1" rot="10800000">
                <a:off x="152400" y="177800"/>
                <a:ext cx="228601" cy="304803"/>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49" name="Triangolo"/>
              <p:cNvSpPr/>
              <p:nvPr/>
            </p:nvSpPr>
            <p:spPr>
              <a:xfrm flipH="1" rot="10800000">
                <a:off x="609600" y="177800"/>
                <a:ext cx="228601" cy="304802"/>
              </a:xfrm>
              <a:prstGeom prst="triangl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grpSp>
      <p:grpSp>
        <p:nvGrpSpPr>
          <p:cNvPr id="158" name="Gruppo"/>
          <p:cNvGrpSpPr/>
          <p:nvPr/>
        </p:nvGrpSpPr>
        <p:grpSpPr>
          <a:xfrm>
            <a:off x="6172198" y="2895600"/>
            <a:ext cx="2286004" cy="2209801"/>
            <a:chOff x="0" y="0"/>
            <a:chExt cx="2286003" cy="2209800"/>
          </a:xfrm>
        </p:grpSpPr>
        <p:sp>
          <p:nvSpPr>
            <p:cNvPr id="152" name="Forma"/>
            <p:cNvSpPr/>
            <p:nvPr/>
          </p:nvSpPr>
          <p:spPr>
            <a:xfrm>
              <a:off x="-1" y="0"/>
              <a:ext cx="2286004" cy="2209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F99"/>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nvGrpSpPr>
            <p:cNvPr id="157" name="Gruppo"/>
            <p:cNvGrpSpPr/>
            <p:nvPr/>
          </p:nvGrpSpPr>
          <p:grpSpPr>
            <a:xfrm>
              <a:off x="457200" y="381000"/>
              <a:ext cx="1371603" cy="1371600"/>
              <a:chOff x="0" y="0"/>
              <a:chExt cx="1371602" cy="1371600"/>
            </a:xfrm>
          </p:grpSpPr>
          <p:sp>
            <p:nvSpPr>
              <p:cNvPr id="153" name="Cerchio"/>
              <p:cNvSpPr/>
              <p:nvPr/>
            </p:nvSpPr>
            <p:spPr>
              <a:xfrm>
                <a:off x="-1" y="0"/>
                <a:ext cx="1371604" cy="1371600"/>
              </a:xfrm>
              <a:prstGeom prst="ellipse">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54" name="Cerchio"/>
              <p:cNvSpPr/>
              <p:nvPr/>
            </p:nvSpPr>
            <p:spPr>
              <a:xfrm>
                <a:off x="394652" y="409256"/>
                <a:ext cx="142877" cy="142878"/>
              </a:xfrm>
              <a:prstGeom prst="ellipse">
                <a:avLst/>
              </a:prstGeom>
              <a:solidFill>
                <a:schemeClr val="accent1">
                  <a:satOff val="-23769"/>
                  <a:lumOff val="-16235"/>
                </a:schemeClr>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55" name="Cerchio"/>
              <p:cNvSpPr/>
              <p:nvPr/>
            </p:nvSpPr>
            <p:spPr>
              <a:xfrm>
                <a:off x="834072" y="409256"/>
                <a:ext cx="142877" cy="142878"/>
              </a:xfrm>
              <a:prstGeom prst="ellipse">
                <a:avLst/>
              </a:prstGeom>
              <a:solidFill>
                <a:schemeClr val="accent1">
                  <a:satOff val="-23769"/>
                  <a:lumOff val="-16235"/>
                </a:schemeClr>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56" name="Forma"/>
              <p:cNvSpPr/>
              <p:nvPr/>
            </p:nvSpPr>
            <p:spPr>
              <a:xfrm>
                <a:off x="314960" y="409257"/>
                <a:ext cx="741681" cy="703255"/>
              </a:xfrm>
              <a:custGeom>
                <a:avLst/>
                <a:gdLst/>
                <a:ahLst/>
                <a:cxnLst>
                  <a:cxn ang="0">
                    <a:pos x="wd2" y="hd2"/>
                  </a:cxn>
                  <a:cxn ang="5400000">
                    <a:pos x="wd2" y="hd2"/>
                  </a:cxn>
                  <a:cxn ang="10800000">
                    <a:pos x="wd2" y="hd2"/>
                  </a:cxn>
                  <a:cxn ang="16200000">
                    <a:pos x="wd2" y="hd2"/>
                  </a:cxn>
                </a:cxnLst>
                <a:rect l="0" t="0" r="r" b="b"/>
                <a:pathLst>
                  <a:path w="21600" h="20368" fill="norm" stroke="1" extrusionOk="0">
                    <a:moveTo>
                      <a:pt x="4401" y="0"/>
                    </a:moveTo>
                    <a:cubicBezTo>
                      <a:pt x="3252" y="0"/>
                      <a:pt x="2321" y="926"/>
                      <a:pt x="2321" y="2069"/>
                    </a:cubicBezTo>
                    <a:cubicBezTo>
                      <a:pt x="2321" y="3212"/>
                      <a:pt x="3252" y="4138"/>
                      <a:pt x="4401" y="4138"/>
                    </a:cubicBezTo>
                    <a:cubicBezTo>
                      <a:pt x="5550" y="4138"/>
                      <a:pt x="6482" y="3212"/>
                      <a:pt x="6482" y="2069"/>
                    </a:cubicBezTo>
                    <a:cubicBezTo>
                      <a:pt x="6482" y="926"/>
                      <a:pt x="5550" y="0"/>
                      <a:pt x="4401" y="0"/>
                    </a:cubicBezTo>
                    <a:close/>
                    <a:moveTo>
                      <a:pt x="17199" y="0"/>
                    </a:moveTo>
                    <a:cubicBezTo>
                      <a:pt x="16050" y="0"/>
                      <a:pt x="15118" y="926"/>
                      <a:pt x="15118" y="2069"/>
                    </a:cubicBezTo>
                    <a:cubicBezTo>
                      <a:pt x="15118" y="3212"/>
                      <a:pt x="16050" y="4138"/>
                      <a:pt x="17199" y="4138"/>
                    </a:cubicBezTo>
                    <a:cubicBezTo>
                      <a:pt x="18348" y="4138"/>
                      <a:pt x="19279" y="3212"/>
                      <a:pt x="19279" y="2069"/>
                    </a:cubicBezTo>
                    <a:cubicBezTo>
                      <a:pt x="19279" y="926"/>
                      <a:pt x="18348" y="0"/>
                      <a:pt x="17199" y="0"/>
                    </a:cubicBezTo>
                    <a:close/>
                    <a:moveTo>
                      <a:pt x="0" y="16671"/>
                    </a:moveTo>
                    <a:cubicBezTo>
                      <a:pt x="7199" y="21600"/>
                      <a:pt x="14401" y="21600"/>
                      <a:pt x="21600" y="16671"/>
                    </a:cubicBezTo>
                  </a:path>
                </a:pathLst>
              </a:custGeom>
              <a:noFill/>
              <a:ln w="9525" cap="flat">
                <a:solidFill>
                  <a:srgbClr val="000000"/>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grpSp>
      <p:grpSp>
        <p:nvGrpSpPr>
          <p:cNvPr id="164" name="Gruppo"/>
          <p:cNvGrpSpPr/>
          <p:nvPr/>
        </p:nvGrpSpPr>
        <p:grpSpPr>
          <a:xfrm>
            <a:off x="3047999" y="3962400"/>
            <a:ext cx="2667001" cy="228600"/>
            <a:chOff x="0" y="0"/>
            <a:chExt cx="2667000" cy="228600"/>
          </a:xfrm>
        </p:grpSpPr>
        <p:sp>
          <p:nvSpPr>
            <p:cNvPr id="159" name="Freccia"/>
            <p:cNvSpPr/>
            <p:nvPr/>
          </p:nvSpPr>
          <p:spPr>
            <a:xfrm>
              <a:off x="-1" y="0"/>
              <a:ext cx="457201"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60" name="Freccia"/>
            <p:cNvSpPr/>
            <p:nvPr/>
          </p:nvSpPr>
          <p:spPr>
            <a:xfrm>
              <a:off x="533400" y="0"/>
              <a:ext cx="457200"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61" name="Freccia"/>
            <p:cNvSpPr/>
            <p:nvPr/>
          </p:nvSpPr>
          <p:spPr>
            <a:xfrm>
              <a:off x="1066800" y="0"/>
              <a:ext cx="457200"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62" name="Freccia"/>
            <p:cNvSpPr/>
            <p:nvPr/>
          </p:nvSpPr>
          <p:spPr>
            <a:xfrm>
              <a:off x="2209800" y="0"/>
              <a:ext cx="457200"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sp>
          <p:nvSpPr>
            <p:cNvPr id="163" name="Freccia"/>
            <p:cNvSpPr/>
            <p:nvPr/>
          </p:nvSpPr>
          <p:spPr>
            <a:xfrm>
              <a:off x="1600200" y="0"/>
              <a:ext cx="457200"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8" tIns="45718" rIns="45718" bIns="45718" numCol="1" anchor="ctr">
              <a:noAutofit/>
            </a:bodyPr>
            <a:lstStyle/>
            <a:p>
              <a:pPr>
                <a:defRPr b="0" sz="1800">
                  <a:latin typeface="+mj-lt"/>
                  <a:ea typeface="+mj-ea"/>
                  <a:cs typeface="+mj-cs"/>
                  <a:sym typeface="Arial"/>
                </a:defRPr>
              </a:pPr>
            </a:p>
          </p:txBody>
        </p:sp>
      </p:grpSp>
      <p:sp>
        <p:nvSpPr>
          <p:cNvPr id="165" name="Gruppo"/>
          <p:cNvSpPr txBox="1"/>
          <p:nvPr/>
        </p:nvSpPr>
        <p:spPr>
          <a:xfrm>
            <a:off x="1905000" y="5056188"/>
            <a:ext cx="6934200" cy="17054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spcBef>
                <a:spcPts val="1600"/>
              </a:spcBef>
              <a:defRPr b="0" sz="2800">
                <a:latin typeface="+mj-lt"/>
                <a:ea typeface="+mj-ea"/>
                <a:cs typeface="+mj-cs"/>
                <a:sym typeface="Arial"/>
              </a:defRPr>
            </a:pPr>
            <a:r>
              <a:t>oral  polio vaccine (Sabin)</a:t>
            </a:r>
            <a:r>
              <a:rPr sz="1800"/>
              <a:t>, </a:t>
            </a:r>
            <a:endParaRPr sz="1800"/>
          </a:p>
          <a:p>
            <a:pPr algn="r">
              <a:spcBef>
                <a:spcPts val="1600"/>
              </a:spcBef>
              <a:defRPr b="0" sz="2800">
                <a:latin typeface="+mj-lt"/>
                <a:ea typeface="+mj-ea"/>
                <a:cs typeface="+mj-cs"/>
                <a:sym typeface="Arial"/>
              </a:defRPr>
            </a:pPr>
            <a:r>
              <a:t>MMR (measles, mumps, rubella)</a:t>
            </a:r>
          </a:p>
          <a:p>
            <a:pPr algn="r">
              <a:spcBef>
                <a:spcPts val="1600"/>
              </a:spcBef>
              <a:defRPr b="0" sz="2800">
                <a:latin typeface="+mj-lt"/>
                <a:ea typeface="+mj-ea"/>
                <a:cs typeface="+mj-cs"/>
                <a:sym typeface="Arial"/>
              </a:defRPr>
            </a:pPr>
            <a:r>
              <a:t>Influenza -- Flumist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Attenuation of viruses by passage through non-human cells"/>
          <p:cNvSpPr txBox="1"/>
          <p:nvPr>
            <p:ph type="title" idx="4294967295"/>
          </p:nvPr>
        </p:nvSpPr>
        <p:spPr>
          <a:xfrm>
            <a:off x="304800" y="152398"/>
            <a:ext cx="8686800" cy="1143004"/>
          </a:xfrm>
          <a:prstGeom prst="rect">
            <a:avLst/>
          </a:prstGeom>
        </p:spPr>
        <p:txBody>
          <a:bodyPr>
            <a:normAutofit fontScale="100000" lnSpcReduction="0"/>
          </a:bodyPr>
          <a:lstStyle>
            <a:lvl1pPr defTabSz="841247">
              <a:defRPr b="1" sz="3600"/>
            </a:lvl1pPr>
          </a:lstStyle>
          <a:p>
            <a:pPr/>
            <a:r>
              <a:t>Attenuation of viruses by passage through non-human cells</a:t>
            </a:r>
          </a:p>
        </p:txBody>
      </p:sp>
      <p:pic>
        <p:nvPicPr>
          <p:cNvPr id="170" name="image.png" descr="image.png"/>
          <p:cNvPicPr>
            <a:picLocks noChangeAspect="1"/>
          </p:cNvPicPr>
          <p:nvPr/>
        </p:nvPicPr>
        <p:blipFill>
          <a:blip r:embed="rId2">
            <a:extLst/>
          </a:blip>
          <a:srcRect l="0" t="0" r="49057" b="40292"/>
          <a:stretch>
            <a:fillRect/>
          </a:stretch>
        </p:blipFill>
        <p:spPr>
          <a:xfrm>
            <a:off x="76199" y="1447800"/>
            <a:ext cx="5102228" cy="2057400"/>
          </a:xfrm>
          <a:prstGeom prst="rect">
            <a:avLst/>
          </a:prstGeom>
          <a:ln w="12700">
            <a:miter lim="400000"/>
          </a:ln>
        </p:spPr>
      </p:pic>
      <p:pic>
        <p:nvPicPr>
          <p:cNvPr id="171" name="image.png" descr="image.png"/>
          <p:cNvPicPr>
            <a:picLocks noChangeAspect="1"/>
          </p:cNvPicPr>
          <p:nvPr/>
        </p:nvPicPr>
        <p:blipFill>
          <a:blip r:embed="rId2">
            <a:extLst/>
          </a:blip>
          <a:srcRect l="49057" t="0" r="0" b="40292"/>
          <a:stretch>
            <a:fillRect/>
          </a:stretch>
        </p:blipFill>
        <p:spPr>
          <a:xfrm>
            <a:off x="76200" y="4038600"/>
            <a:ext cx="5105400" cy="2057400"/>
          </a:xfrm>
          <a:prstGeom prst="rect">
            <a:avLst/>
          </a:prstGeom>
          <a:ln w="12700">
            <a:miter lim="400000"/>
          </a:ln>
        </p:spPr>
      </p:pic>
      <p:sp>
        <p:nvSpPr>
          <p:cNvPr id="172" name="Pathogenic virus isolated from patient, grown in human cells…"/>
          <p:cNvSpPr txBox="1"/>
          <p:nvPr/>
        </p:nvSpPr>
        <p:spPr>
          <a:xfrm>
            <a:off x="5257800" y="2679700"/>
            <a:ext cx="3825875" cy="27509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buSzPct val="100000"/>
              <a:buAutoNum type="arabicPeriod" startAt="1"/>
              <a:defRPr b="0" sz="1800">
                <a:latin typeface="+mj-lt"/>
                <a:ea typeface="+mj-ea"/>
                <a:cs typeface="+mj-cs"/>
                <a:sym typeface="Arial"/>
              </a:defRPr>
            </a:pPr>
            <a:r>
              <a:t>Pathogenic virus isolated from patient, grown in human cells</a:t>
            </a:r>
          </a:p>
          <a:p>
            <a:pPr marL="342900" indent="-342900">
              <a:buSzPct val="100000"/>
              <a:buAutoNum type="arabicPeriod" startAt="1"/>
              <a:defRPr b="0" sz="1800">
                <a:latin typeface="+mj-lt"/>
                <a:ea typeface="+mj-ea"/>
                <a:cs typeface="+mj-cs"/>
                <a:sym typeface="Arial"/>
              </a:defRPr>
            </a:pPr>
            <a:r>
              <a:t>Infect monkey cells with cultured virus</a:t>
            </a:r>
          </a:p>
          <a:p>
            <a:pPr marL="342900" indent="-342900">
              <a:buSzPct val="100000"/>
              <a:buAutoNum type="arabicPeriod" startAt="1"/>
              <a:defRPr b="0" sz="1800">
                <a:latin typeface="+mj-lt"/>
                <a:ea typeface="+mj-ea"/>
                <a:cs typeface="+mj-cs"/>
                <a:sym typeface="Arial"/>
              </a:defRPr>
            </a:pPr>
            <a:r>
              <a:t>Virus acquires many mutations that allow it to grow well in monkey cells</a:t>
            </a:r>
          </a:p>
          <a:p>
            <a:pPr marL="342900" indent="-342900">
              <a:buSzPct val="100000"/>
              <a:buAutoNum type="arabicPeriod" startAt="1"/>
              <a:defRPr b="0" sz="1800">
                <a:latin typeface="+mj-lt"/>
                <a:ea typeface="+mj-ea"/>
                <a:cs typeface="+mj-cs"/>
                <a:sym typeface="Arial"/>
              </a:defRPr>
            </a:pPr>
            <a:r>
              <a:t>Mutations make the virus unable to grow well in human cells</a:t>
            </a:r>
          </a:p>
          <a:p>
            <a:pPr marL="342900" indent="-342900">
              <a:defRPr b="0" sz="1800">
                <a:latin typeface="Wingdings"/>
                <a:ea typeface="Wingdings"/>
                <a:cs typeface="Wingdings"/>
                <a:sym typeface="Wingdings"/>
              </a:defRPr>
            </a:pPr>
            <a:r>
              <a:t> </a:t>
            </a:r>
            <a:r>
              <a:rPr>
                <a:latin typeface="+mj-lt"/>
                <a:ea typeface="+mj-ea"/>
                <a:cs typeface="+mj-cs"/>
                <a:sym typeface="Arial"/>
              </a:rPr>
              <a:t>Vaccine candidate </a:t>
            </a:r>
          </a:p>
        </p:txBody>
      </p:sp>
      <p:sp>
        <p:nvSpPr>
          <p:cNvPr id="173" name="4"/>
          <p:cNvSpPr txBox="1"/>
          <p:nvPr/>
        </p:nvSpPr>
        <p:spPr>
          <a:xfrm>
            <a:off x="2819400" y="5892801"/>
            <a:ext cx="231275"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800">
                <a:latin typeface="+mj-lt"/>
                <a:ea typeface="+mj-ea"/>
                <a:cs typeface="+mj-cs"/>
                <a:sym typeface="Arial"/>
              </a:defRPr>
            </a:lvl1pPr>
          </a:lstStyle>
          <a:p>
            <a:pPr/>
            <a:r>
              <a:t>4</a:t>
            </a:r>
          </a:p>
        </p:txBody>
      </p:sp>
      <p:sp>
        <p:nvSpPr>
          <p:cNvPr id="174" name="3"/>
          <p:cNvSpPr txBox="1"/>
          <p:nvPr/>
        </p:nvSpPr>
        <p:spPr>
          <a:xfrm>
            <a:off x="381000" y="5892801"/>
            <a:ext cx="231275"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800">
                <a:latin typeface="+mj-lt"/>
                <a:ea typeface="+mj-ea"/>
                <a:cs typeface="+mj-cs"/>
                <a:sym typeface="Arial"/>
              </a:defRPr>
            </a:lvl1pPr>
          </a:lstStyle>
          <a:p>
            <a:pPr/>
            <a:r>
              <a:t>3</a:t>
            </a:r>
          </a:p>
        </p:txBody>
      </p:sp>
      <p:sp>
        <p:nvSpPr>
          <p:cNvPr id="175" name="1"/>
          <p:cNvSpPr txBox="1"/>
          <p:nvPr/>
        </p:nvSpPr>
        <p:spPr>
          <a:xfrm>
            <a:off x="228600" y="3276601"/>
            <a:ext cx="231275"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800">
                <a:latin typeface="+mj-lt"/>
                <a:ea typeface="+mj-ea"/>
                <a:cs typeface="+mj-cs"/>
                <a:sym typeface="Arial"/>
              </a:defRPr>
            </a:lvl1pPr>
          </a:lstStyle>
          <a:p>
            <a:pPr/>
            <a:r>
              <a:t>1</a:t>
            </a:r>
          </a:p>
        </p:txBody>
      </p:sp>
      <p:sp>
        <p:nvSpPr>
          <p:cNvPr id="176" name="2"/>
          <p:cNvSpPr txBox="1"/>
          <p:nvPr/>
        </p:nvSpPr>
        <p:spPr>
          <a:xfrm>
            <a:off x="2743200" y="3289301"/>
            <a:ext cx="231275"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800">
                <a:latin typeface="+mj-lt"/>
                <a:ea typeface="+mj-ea"/>
                <a:cs typeface="+mj-cs"/>
                <a:sym typeface="Arial"/>
              </a:defRPr>
            </a:lvl1pPr>
          </a:lstStyle>
          <a:p>
            <a:pPr/>
            <a:r>
              <a:t>2</a:t>
            </a:r>
          </a:p>
        </p:txBody>
      </p:sp>
      <p:sp>
        <p:nvSpPr>
          <p:cNvPr id="177" name="Linea"/>
          <p:cNvSpPr/>
          <p:nvPr/>
        </p:nvSpPr>
        <p:spPr>
          <a:xfrm flipH="1">
            <a:off x="838199" y="3428998"/>
            <a:ext cx="3352801" cy="1066804"/>
          </a:xfrm>
          <a:prstGeom prst="line">
            <a:avLst/>
          </a:prstGeom>
          <a:ln w="28575">
            <a:solidFill>
              <a:srgbClr val="000000"/>
            </a:solidFill>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 name="Gruppo"/>
          <p:cNvGrpSpPr/>
          <p:nvPr/>
        </p:nvGrpSpPr>
        <p:grpSpPr>
          <a:xfrm>
            <a:off x="380998" y="1523999"/>
            <a:ext cx="8382002" cy="4495801"/>
            <a:chOff x="-1" y="0"/>
            <a:chExt cx="8382001" cy="4495800"/>
          </a:xfrm>
        </p:grpSpPr>
        <p:pic>
          <p:nvPicPr>
            <p:cNvPr id="29" name="F17_01" descr="F17_01"/>
            <p:cNvPicPr>
              <a:picLocks noChangeAspect="1"/>
            </p:cNvPicPr>
            <p:nvPr/>
          </p:nvPicPr>
          <p:blipFill>
            <a:blip r:embed="rId3">
              <a:extLst/>
            </a:blip>
            <a:srcRect l="12174" t="27020" r="0" b="0"/>
            <a:stretch>
              <a:fillRect/>
            </a:stretch>
          </p:blipFill>
          <p:spPr>
            <a:xfrm>
              <a:off x="0" y="-1"/>
              <a:ext cx="8382001" cy="4495801"/>
            </a:xfrm>
            <a:prstGeom prst="rect">
              <a:avLst/>
            </a:prstGeom>
            <a:ln w="12700" cap="flat">
              <a:noFill/>
              <a:miter lim="400000"/>
            </a:ln>
            <a:effectLst/>
          </p:spPr>
        </p:pic>
        <p:sp>
          <p:nvSpPr>
            <p:cNvPr id="30" name="Rettangolo"/>
            <p:cNvSpPr/>
            <p:nvPr/>
          </p:nvSpPr>
          <p:spPr>
            <a:xfrm>
              <a:off x="-2" y="-1"/>
              <a:ext cx="1327844" cy="1276915"/>
            </a:xfrm>
            <a:prstGeom prst="rect">
              <a:avLst/>
            </a:prstGeom>
            <a:solidFill>
              <a:srgbClr val="FFFFFF"/>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grpSp>
      <p:sp>
        <p:nvSpPr>
          <p:cNvPr id="32" name="How do we acquire immunity?"/>
          <p:cNvSpPr txBox="1"/>
          <p:nvPr/>
        </p:nvSpPr>
        <p:spPr>
          <a:xfrm>
            <a:off x="380999" y="381000"/>
            <a:ext cx="7557898" cy="7081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0" sz="4400">
                <a:latin typeface="+mj-lt"/>
                <a:ea typeface="+mj-ea"/>
                <a:cs typeface="+mj-cs"/>
                <a:sym typeface="Arial"/>
              </a:defRPr>
            </a:lvl1pPr>
          </a:lstStyle>
          <a:p>
            <a:pPr/>
            <a:r>
              <a:t>How do we acquire immunity?</a:t>
            </a:r>
          </a:p>
        </p:txBody>
      </p:sp>
      <p:sp>
        <p:nvSpPr>
          <p:cNvPr id="33" name="Rettangolo"/>
          <p:cNvSpPr/>
          <p:nvPr/>
        </p:nvSpPr>
        <p:spPr>
          <a:xfrm>
            <a:off x="228600" y="2635250"/>
            <a:ext cx="4343400" cy="3657600"/>
          </a:xfrm>
          <a:prstGeom prst="rect">
            <a:avLst/>
          </a:prstGeom>
          <a:solidFill>
            <a:srgbClr val="FFFFFF"/>
          </a:solidFill>
          <a:ln w="12700">
            <a:miter lim="400000"/>
          </a:ln>
        </p:spPr>
        <p:txBody>
          <a:bodyPr lIns="45718" tIns="45718" rIns="45718" bIns="45718"/>
          <a:lstStyle/>
          <a:p>
            <a:pPr>
              <a:defRPr b="0" sz="1800">
                <a:latin typeface="+mj-lt"/>
                <a:ea typeface="+mj-ea"/>
                <a:cs typeface="+mj-cs"/>
                <a:sym typeface="Arial"/>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mage.png" descr="image.png"/>
          <p:cNvPicPr>
            <a:picLocks noChangeAspect="1"/>
          </p:cNvPicPr>
          <p:nvPr/>
        </p:nvPicPr>
        <p:blipFill>
          <a:blip r:embed="rId2">
            <a:extLst/>
          </a:blip>
          <a:srcRect l="0" t="0" r="0" b="19375"/>
          <a:stretch>
            <a:fillRect/>
          </a:stretch>
        </p:blipFill>
        <p:spPr>
          <a:xfrm>
            <a:off x="6350" y="914399"/>
            <a:ext cx="5175250" cy="5410202"/>
          </a:xfrm>
          <a:prstGeom prst="rect">
            <a:avLst/>
          </a:prstGeom>
          <a:ln w="12700">
            <a:miter lim="400000"/>
          </a:ln>
        </p:spPr>
      </p:pic>
      <p:sp>
        <p:nvSpPr>
          <p:cNvPr id="180" name="Construction of recombinant attenuated virus"/>
          <p:cNvSpPr txBox="1"/>
          <p:nvPr/>
        </p:nvSpPr>
        <p:spPr>
          <a:xfrm>
            <a:off x="-1" y="152401"/>
            <a:ext cx="8191460" cy="54804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0" sz="3200">
                <a:latin typeface="+mj-lt"/>
                <a:ea typeface="+mj-ea"/>
                <a:cs typeface="+mj-cs"/>
                <a:sym typeface="Arial"/>
              </a:defRPr>
            </a:lvl1pPr>
          </a:lstStyle>
          <a:p>
            <a:pPr/>
            <a:r>
              <a:t>Construction of recombinant attenuated virus</a:t>
            </a:r>
          </a:p>
        </p:txBody>
      </p:sp>
      <p:sp>
        <p:nvSpPr>
          <p:cNvPr id="181" name="Isolate virus…"/>
          <p:cNvSpPr txBox="1"/>
          <p:nvPr/>
        </p:nvSpPr>
        <p:spPr>
          <a:xfrm>
            <a:off x="5373092" y="1752600"/>
            <a:ext cx="3783608" cy="27509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buSzPct val="100000"/>
              <a:buAutoNum type="arabicPeriod" startAt="1"/>
              <a:defRPr sz="1800">
                <a:latin typeface="+mj-lt"/>
                <a:ea typeface="+mj-ea"/>
                <a:cs typeface="+mj-cs"/>
                <a:sym typeface="Arial"/>
              </a:defRPr>
            </a:pPr>
            <a:r>
              <a:t>Isolate virus</a:t>
            </a:r>
          </a:p>
          <a:p>
            <a:pPr marL="342900" indent="-342900">
              <a:buSzPct val="100000"/>
              <a:buAutoNum type="arabicPeriod" startAt="1"/>
              <a:defRPr sz="1800">
                <a:latin typeface="+mj-lt"/>
                <a:ea typeface="+mj-ea"/>
                <a:cs typeface="+mj-cs"/>
                <a:sym typeface="Arial"/>
              </a:defRPr>
            </a:pPr>
            <a:r>
              <a:t>Clone genome</a:t>
            </a:r>
          </a:p>
          <a:p>
            <a:pPr marL="342900" indent="-342900">
              <a:buSzPct val="100000"/>
              <a:buAutoNum type="arabicPeriod" startAt="1"/>
              <a:defRPr sz="1800">
                <a:latin typeface="+mj-lt"/>
                <a:ea typeface="+mj-ea"/>
                <a:cs typeface="+mj-cs"/>
                <a:sym typeface="Arial"/>
              </a:defRPr>
            </a:pPr>
            <a:r>
              <a:t>Isolate virulence gene</a:t>
            </a:r>
          </a:p>
          <a:p>
            <a:pPr marL="342900" indent="-342900">
              <a:buSzPct val="100000"/>
              <a:buAutoNum type="arabicPeriod" startAt="1"/>
              <a:defRPr sz="1800">
                <a:latin typeface="+mj-lt"/>
                <a:ea typeface="+mj-ea"/>
                <a:cs typeface="+mj-cs"/>
                <a:sym typeface="Arial"/>
              </a:defRPr>
            </a:pPr>
            <a:r>
              <a:t>Mutate or delete virulence gene</a:t>
            </a:r>
          </a:p>
          <a:p>
            <a:pPr marL="342900" indent="-342900">
              <a:buSzPct val="100000"/>
              <a:buAutoNum type="arabicPeriod" startAt="1"/>
              <a:defRPr sz="1800">
                <a:latin typeface="+mj-lt"/>
                <a:ea typeface="+mj-ea"/>
                <a:cs typeface="+mj-cs"/>
                <a:sym typeface="Arial"/>
              </a:defRPr>
            </a:pPr>
            <a:r>
              <a:t>Resulting virus is</a:t>
            </a:r>
          </a:p>
          <a:p>
            <a:pPr lvl="1" marL="800100" indent="-342900">
              <a:buSzPct val="100000"/>
              <a:buChar char="•"/>
              <a:defRPr sz="1800">
                <a:latin typeface="+mj-lt"/>
                <a:ea typeface="+mj-ea"/>
                <a:cs typeface="+mj-cs"/>
                <a:sym typeface="Arial"/>
              </a:defRPr>
            </a:pPr>
            <a:r>
              <a:t>Viable</a:t>
            </a:r>
          </a:p>
          <a:p>
            <a:pPr lvl="1" marL="800100" indent="-342900">
              <a:buSzPct val="100000"/>
              <a:buChar char="•"/>
              <a:defRPr sz="1800">
                <a:latin typeface="+mj-lt"/>
                <a:ea typeface="+mj-ea"/>
                <a:cs typeface="+mj-cs"/>
                <a:sym typeface="Arial"/>
              </a:defRPr>
            </a:pPr>
            <a:r>
              <a:t>Immunogenic</a:t>
            </a:r>
          </a:p>
          <a:p>
            <a:pPr lvl="1" marL="800100" indent="-342900">
              <a:buSzPct val="100000"/>
              <a:buChar char="•"/>
              <a:defRPr sz="1800">
                <a:latin typeface="+mj-lt"/>
                <a:ea typeface="+mj-ea"/>
                <a:cs typeface="+mj-cs"/>
                <a:sym typeface="Arial"/>
              </a:defRPr>
            </a:pPr>
            <a:r>
              <a:t>Not virulent</a:t>
            </a:r>
          </a:p>
          <a:p>
            <a:pPr lvl="1" marL="800100" indent="-342900">
              <a:buSzPct val="100000"/>
              <a:buChar char="•"/>
              <a:defRPr sz="1800">
                <a:latin typeface="+mj-lt"/>
                <a:ea typeface="+mj-ea"/>
                <a:cs typeface="+mj-cs"/>
                <a:sym typeface="Arial"/>
              </a:defRPr>
            </a:pPr>
            <a:r>
              <a:t>Can be used as a vaccine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image.png" descr="image.png"/>
          <p:cNvPicPr>
            <a:picLocks noChangeAspect="1"/>
          </p:cNvPicPr>
          <p:nvPr/>
        </p:nvPicPr>
        <p:blipFill>
          <a:blip r:embed="rId2">
            <a:extLst/>
          </a:blip>
          <a:srcRect l="0" t="0" r="0" b="62728"/>
          <a:stretch>
            <a:fillRect/>
          </a:stretch>
        </p:blipFill>
        <p:spPr>
          <a:xfrm>
            <a:off x="76200" y="762000"/>
            <a:ext cx="4495800" cy="2835276"/>
          </a:xfrm>
          <a:prstGeom prst="rect">
            <a:avLst/>
          </a:prstGeom>
          <a:ln w="12700">
            <a:miter lim="400000"/>
          </a:ln>
        </p:spPr>
      </p:pic>
      <p:sp>
        <p:nvSpPr>
          <p:cNvPr id="184" name="Vaccines stimulate immune memory"/>
          <p:cNvSpPr txBox="1"/>
          <p:nvPr>
            <p:ph type="title" idx="4294967295"/>
          </p:nvPr>
        </p:nvSpPr>
        <p:spPr>
          <a:xfrm>
            <a:off x="-2" y="-152402"/>
            <a:ext cx="9144004" cy="1143004"/>
          </a:xfrm>
          <a:prstGeom prst="rect">
            <a:avLst/>
          </a:prstGeom>
        </p:spPr>
        <p:txBody>
          <a:bodyPr>
            <a:normAutofit fontScale="100000" lnSpcReduction="0"/>
          </a:bodyPr>
          <a:lstStyle/>
          <a:p>
            <a:pPr>
              <a:defRPr b="1" sz="4000"/>
            </a:pPr>
            <a:r>
              <a:t>Vaccines stimulate immune </a:t>
            </a:r>
            <a:r>
              <a:rPr sz="3600"/>
              <a:t>memory</a:t>
            </a:r>
          </a:p>
        </p:txBody>
      </p:sp>
      <p:pic>
        <p:nvPicPr>
          <p:cNvPr id="185" name="image.png" descr="image.png"/>
          <p:cNvPicPr>
            <a:picLocks noChangeAspect="1"/>
          </p:cNvPicPr>
          <p:nvPr/>
        </p:nvPicPr>
        <p:blipFill>
          <a:blip r:embed="rId3">
            <a:extLst/>
          </a:blip>
          <a:srcRect l="0" t="38723" r="0" b="17655"/>
          <a:stretch>
            <a:fillRect/>
          </a:stretch>
        </p:blipFill>
        <p:spPr>
          <a:xfrm>
            <a:off x="0" y="3657600"/>
            <a:ext cx="4495800" cy="2895600"/>
          </a:xfrm>
          <a:prstGeom prst="rect">
            <a:avLst/>
          </a:prstGeom>
          <a:ln w="12700">
            <a:miter lim="400000"/>
          </a:ln>
        </p:spPr>
      </p:pic>
      <p:sp>
        <p:nvSpPr>
          <p:cNvPr id="186" name="Killed virus vaccine requires multiple doses (booster shots) to adequately stimulate a protective immune response"/>
          <p:cNvSpPr txBox="1"/>
          <p:nvPr/>
        </p:nvSpPr>
        <p:spPr>
          <a:xfrm>
            <a:off x="4479925" y="1411287"/>
            <a:ext cx="4587875" cy="8840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buSzPct val="100000"/>
              <a:buChar char="•"/>
              <a:defRPr b="0" sz="1800">
                <a:latin typeface="+mj-lt"/>
                <a:ea typeface="+mj-ea"/>
                <a:cs typeface="+mj-cs"/>
                <a:sym typeface="Arial"/>
              </a:defRPr>
            </a:lvl1pPr>
          </a:lstStyle>
          <a:p>
            <a:pPr/>
            <a:r>
              <a:t>Killed virus vaccine requires multiple doses (booster shots) to adequately stimulate a protective immune response</a:t>
            </a:r>
          </a:p>
        </p:txBody>
      </p:sp>
      <p:sp>
        <p:nvSpPr>
          <p:cNvPr id="187" name="Live virus vaccines replicate in the host.…"/>
          <p:cNvSpPr txBox="1"/>
          <p:nvPr/>
        </p:nvSpPr>
        <p:spPr>
          <a:xfrm>
            <a:off x="4419600" y="3621088"/>
            <a:ext cx="4572002" cy="6173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buSzPct val="100000"/>
              <a:buChar char="•"/>
              <a:defRPr b="0" sz="1800">
                <a:latin typeface="+mj-lt"/>
                <a:ea typeface="+mj-ea"/>
                <a:cs typeface="+mj-cs"/>
                <a:sym typeface="Arial"/>
              </a:defRPr>
            </a:pPr>
            <a:r>
              <a:t>Live virus vaccines replicate in the host.</a:t>
            </a:r>
          </a:p>
          <a:p>
            <a:pPr>
              <a:buSzPct val="100000"/>
              <a:buChar char="•"/>
              <a:defRPr b="0" sz="1800">
                <a:latin typeface="+mj-lt"/>
                <a:ea typeface="+mj-ea"/>
                <a:cs typeface="+mj-cs"/>
                <a:sym typeface="Arial"/>
              </a:defRPr>
            </a:pPr>
            <a:r>
              <a:t>No requirement for boosters.</a:t>
            </a:r>
          </a:p>
        </p:txBody>
      </p:sp>
      <p:sp>
        <p:nvSpPr>
          <p:cNvPr id="188" name="Rettangolo"/>
          <p:cNvSpPr/>
          <p:nvPr/>
        </p:nvSpPr>
        <p:spPr>
          <a:xfrm>
            <a:off x="0" y="3657600"/>
            <a:ext cx="8839200" cy="3200400"/>
          </a:xfrm>
          <a:prstGeom prst="rect">
            <a:avLst/>
          </a:prstGeom>
          <a:solidFill>
            <a:srgbClr val="FFFFFF"/>
          </a:solidFill>
          <a:ln>
            <a:solidFill>
              <a:srgbClr val="FFFFFF"/>
            </a:solidFill>
          </a:ln>
        </p:spPr>
        <p:txBody>
          <a:bodyPr lIns="45718" tIns="45718" rIns="45718" bIns="45718"/>
          <a:lstStyle/>
          <a:p>
            <a:pPr>
              <a:defRPr b="0" sz="1800">
                <a:latin typeface="+mj-lt"/>
                <a:ea typeface="+mj-ea"/>
                <a:cs typeface="+mj-cs"/>
                <a:sym typeface="Arial"/>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S9781416031239-001-f004" descr="S9781416031239-001-f004"/>
          <p:cNvPicPr>
            <a:picLocks noChangeAspect="1"/>
          </p:cNvPicPr>
          <p:nvPr/>
        </p:nvPicPr>
        <p:blipFill>
          <a:blip r:embed="rId2">
            <a:extLst/>
          </a:blip>
          <a:stretch>
            <a:fillRect/>
          </a:stretch>
        </p:blipFill>
        <p:spPr>
          <a:xfrm>
            <a:off x="457200" y="217486"/>
            <a:ext cx="7772400" cy="6411914"/>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image.png" descr="image.png"/>
          <p:cNvPicPr>
            <a:picLocks noChangeAspect="1"/>
          </p:cNvPicPr>
          <p:nvPr/>
        </p:nvPicPr>
        <p:blipFill>
          <a:blip r:embed="rId2">
            <a:extLst/>
          </a:blip>
          <a:srcRect l="0" t="0" r="0" b="62728"/>
          <a:stretch>
            <a:fillRect/>
          </a:stretch>
        </p:blipFill>
        <p:spPr>
          <a:xfrm>
            <a:off x="76200" y="762000"/>
            <a:ext cx="4495800" cy="2835276"/>
          </a:xfrm>
          <a:prstGeom prst="rect">
            <a:avLst/>
          </a:prstGeom>
          <a:ln w="12700">
            <a:miter lim="400000"/>
          </a:ln>
        </p:spPr>
      </p:pic>
      <p:sp>
        <p:nvSpPr>
          <p:cNvPr id="193" name="Vaccines stimulate immune memory"/>
          <p:cNvSpPr txBox="1"/>
          <p:nvPr>
            <p:ph type="title" idx="4294967295"/>
          </p:nvPr>
        </p:nvSpPr>
        <p:spPr>
          <a:xfrm>
            <a:off x="-2" y="-152402"/>
            <a:ext cx="9144004" cy="1143004"/>
          </a:xfrm>
          <a:prstGeom prst="rect">
            <a:avLst/>
          </a:prstGeom>
        </p:spPr>
        <p:txBody>
          <a:bodyPr>
            <a:normAutofit fontScale="100000" lnSpcReduction="0"/>
          </a:bodyPr>
          <a:lstStyle/>
          <a:p>
            <a:pPr>
              <a:defRPr b="1" sz="4000"/>
            </a:pPr>
            <a:r>
              <a:t>Vaccines stimulate immune </a:t>
            </a:r>
            <a:r>
              <a:rPr sz="3600"/>
              <a:t>memory</a:t>
            </a:r>
          </a:p>
        </p:txBody>
      </p:sp>
      <p:pic>
        <p:nvPicPr>
          <p:cNvPr id="194" name="image.png" descr="image.png"/>
          <p:cNvPicPr>
            <a:picLocks noChangeAspect="1"/>
          </p:cNvPicPr>
          <p:nvPr/>
        </p:nvPicPr>
        <p:blipFill>
          <a:blip r:embed="rId3">
            <a:extLst/>
          </a:blip>
          <a:srcRect l="0" t="38723" r="0" b="17655"/>
          <a:stretch>
            <a:fillRect/>
          </a:stretch>
        </p:blipFill>
        <p:spPr>
          <a:xfrm>
            <a:off x="0" y="3657600"/>
            <a:ext cx="4495800" cy="2895600"/>
          </a:xfrm>
          <a:prstGeom prst="rect">
            <a:avLst/>
          </a:prstGeom>
          <a:ln w="12700">
            <a:miter lim="400000"/>
          </a:ln>
        </p:spPr>
      </p:pic>
      <p:sp>
        <p:nvSpPr>
          <p:cNvPr id="195" name="Killed virus vaccine requires multiple doses (booster shots) to adequately stimulate a protective immune response"/>
          <p:cNvSpPr txBox="1"/>
          <p:nvPr/>
        </p:nvSpPr>
        <p:spPr>
          <a:xfrm>
            <a:off x="4479925" y="1411287"/>
            <a:ext cx="4587875" cy="8840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buSzPct val="100000"/>
              <a:buChar char="•"/>
              <a:defRPr b="0" sz="1800">
                <a:latin typeface="+mj-lt"/>
                <a:ea typeface="+mj-ea"/>
                <a:cs typeface="+mj-cs"/>
                <a:sym typeface="Arial"/>
              </a:defRPr>
            </a:lvl1pPr>
          </a:lstStyle>
          <a:p>
            <a:pPr/>
            <a:r>
              <a:t>Killed virus vaccine requires multiple doses (booster shots) to adequately stimulate a protective immune response</a:t>
            </a:r>
          </a:p>
        </p:txBody>
      </p:sp>
      <p:sp>
        <p:nvSpPr>
          <p:cNvPr id="196" name="Live virus vaccines replicate in the host.…"/>
          <p:cNvSpPr txBox="1"/>
          <p:nvPr/>
        </p:nvSpPr>
        <p:spPr>
          <a:xfrm>
            <a:off x="4419600" y="3621088"/>
            <a:ext cx="4572002" cy="6173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buSzPct val="100000"/>
              <a:buChar char="•"/>
              <a:defRPr b="0" sz="1800">
                <a:latin typeface="+mj-lt"/>
                <a:ea typeface="+mj-ea"/>
                <a:cs typeface="+mj-cs"/>
                <a:sym typeface="Arial"/>
              </a:defRPr>
            </a:pPr>
            <a:r>
              <a:t>Live virus vaccines replicate in the host.</a:t>
            </a:r>
          </a:p>
          <a:p>
            <a:pPr>
              <a:buSzPct val="100000"/>
              <a:buChar char="•"/>
              <a:defRPr b="0" sz="1800">
                <a:latin typeface="+mj-lt"/>
                <a:ea typeface="+mj-ea"/>
                <a:cs typeface="+mj-cs"/>
                <a:sym typeface="Arial"/>
              </a:defRPr>
            </a:pPr>
            <a:r>
              <a:t>No requirement for boosters.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Advantages for live vaccines…"/>
          <p:cNvSpPr txBox="1"/>
          <p:nvPr>
            <p:ph type="body" idx="4294967295"/>
          </p:nvPr>
        </p:nvSpPr>
        <p:spPr>
          <a:xfrm>
            <a:off x="533400" y="990600"/>
            <a:ext cx="8229600" cy="4525963"/>
          </a:xfrm>
          <a:prstGeom prst="rect">
            <a:avLst/>
          </a:prstGeom>
        </p:spPr>
        <p:txBody>
          <a:bodyPr>
            <a:normAutofit fontScale="100000" lnSpcReduction="0"/>
          </a:bodyPr>
          <a:lstStyle/>
          <a:p>
            <a:pPr marL="339470" indent="-339470" defTabSz="905255">
              <a:spcBef>
                <a:spcPts val="800"/>
              </a:spcBef>
              <a:buChar char="•"/>
              <a:defRPr sz="3500"/>
            </a:pPr>
            <a:r>
              <a:t>Advantages for live vaccines</a:t>
            </a:r>
          </a:p>
          <a:p>
            <a:pPr lvl="1" marL="735519" indent="-282891" defTabSz="905255">
              <a:spcBef>
                <a:spcPts val="0"/>
              </a:spcBef>
              <a:defRPr sz="3100"/>
            </a:pPr>
            <a:r>
              <a:t> multiply like natural organism</a:t>
            </a:r>
          </a:p>
          <a:p>
            <a:pPr lvl="1" marL="735519" indent="-282891" defTabSz="905255">
              <a:spcBef>
                <a:spcPts val="0"/>
              </a:spcBef>
              <a:defRPr sz="3100"/>
            </a:pPr>
            <a:r>
              <a:t> require fewer doses and boosters</a:t>
            </a:r>
          </a:p>
          <a:p>
            <a:pPr lvl="1" marL="735519" indent="-282891" defTabSz="905255">
              <a:spcBef>
                <a:spcPts val="0"/>
              </a:spcBef>
              <a:defRPr sz="3100"/>
            </a:pPr>
            <a:r>
              <a:t> long-lasting</a:t>
            </a:r>
          </a:p>
          <a:p>
            <a:pPr lvl="1" marL="735519" indent="-282891" defTabSz="905255">
              <a:spcBef>
                <a:spcPts val="0"/>
              </a:spcBef>
              <a:defRPr sz="3100"/>
            </a:pPr>
          </a:p>
          <a:p>
            <a:pPr marL="339470" indent="-339470" defTabSz="905255">
              <a:spcBef>
                <a:spcPts val="800"/>
              </a:spcBef>
              <a:buChar char="•"/>
              <a:defRPr sz="3500"/>
            </a:pPr>
            <a:r>
              <a:t>Disadvantages for live vaccines</a:t>
            </a:r>
          </a:p>
          <a:p>
            <a:pPr lvl="1" marL="735519" indent="-282891" defTabSz="905255">
              <a:spcBef>
                <a:spcPts val="0"/>
              </a:spcBef>
              <a:defRPr sz="3100"/>
            </a:pPr>
            <a:r>
              <a:t> special storage</a:t>
            </a:r>
          </a:p>
          <a:p>
            <a:pPr lvl="1" marL="735519" indent="-282891" defTabSz="905255">
              <a:spcBef>
                <a:spcPts val="0"/>
              </a:spcBef>
              <a:defRPr sz="3100"/>
            </a:pPr>
            <a:r>
              <a:t> back mutation</a:t>
            </a:r>
          </a:p>
          <a:p>
            <a:pPr lvl="1" marL="735519" indent="-282891" defTabSz="905255">
              <a:spcBef>
                <a:spcPts val="0"/>
              </a:spcBef>
              <a:defRPr sz="3100"/>
            </a:pPr>
            <a:r>
              <a:t> side effects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8">
                                            <p:txEl>
                                              <p:pRg st="5" end="5"/>
                                            </p:txEl>
                                          </p:spTgt>
                                        </p:tgtEl>
                                        <p:attrNameLst>
                                          <p:attrName>style.visibility</p:attrName>
                                        </p:attrNameLst>
                                      </p:cBhvr>
                                      <p:to>
                                        <p:strVal val="visible"/>
                                      </p:to>
                                    </p:set>
                                    <p:animEffect filter="fade" transition="in">
                                      <p:cBhvr>
                                        <p:cTn id="7" dur="500"/>
                                        <p:tgtEl>
                                          <p:spTgt spid="198">
                                            <p:txEl>
                                              <p:pRg st="5" end="5"/>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198">
                                            <p:txEl>
                                              <p:pRg st="6" end="6"/>
                                            </p:txEl>
                                          </p:spTgt>
                                        </p:tgtEl>
                                        <p:attrNameLst>
                                          <p:attrName>style.visibility</p:attrName>
                                        </p:attrNameLst>
                                      </p:cBhvr>
                                      <p:to>
                                        <p:strVal val="visible"/>
                                      </p:to>
                                    </p:set>
                                    <p:animEffect filter="fade" transition="in">
                                      <p:cBhvr>
                                        <p:cTn id="11" dur="500"/>
                                        <p:tgtEl>
                                          <p:spTgt spid="198">
                                            <p:txEl>
                                              <p:pRg st="6" end="6"/>
                                            </p:txEl>
                                          </p:spTgt>
                                        </p:tgtEl>
                                      </p:cBhvr>
                                    </p:animEffect>
                                  </p:childTnLst>
                                </p:cTn>
                              </p:par>
                            </p:childTnLst>
                          </p:cTn>
                        </p:par>
                        <p:par>
                          <p:cTn id="12" fill="hold">
                            <p:stCondLst>
                              <p:cond delay="1000"/>
                            </p:stCondLst>
                            <p:childTnLst>
                              <p:par>
                                <p:cTn id="13" presetClass="entr" nodeType="afterEffect" presetID="10" grpId="1" fill="hold">
                                  <p:stCondLst>
                                    <p:cond delay="0"/>
                                  </p:stCondLst>
                                  <p:iterate type="el" backwards="0">
                                    <p:tmAbs val="0"/>
                                  </p:iterate>
                                  <p:childTnLst>
                                    <p:set>
                                      <p:cBhvr>
                                        <p:cTn id="14" fill="hold"/>
                                        <p:tgtEl>
                                          <p:spTgt spid="198">
                                            <p:txEl>
                                              <p:pRg st="7" end="7"/>
                                            </p:txEl>
                                          </p:spTgt>
                                        </p:tgtEl>
                                        <p:attrNameLst>
                                          <p:attrName>style.visibility</p:attrName>
                                        </p:attrNameLst>
                                      </p:cBhvr>
                                      <p:to>
                                        <p:strVal val="visible"/>
                                      </p:to>
                                    </p:set>
                                    <p:animEffect filter="fade" transition="in">
                                      <p:cBhvr>
                                        <p:cTn id="15" dur="500"/>
                                        <p:tgtEl>
                                          <p:spTgt spid="198">
                                            <p:txEl>
                                              <p:pRg st="7" end="7"/>
                                            </p:txEl>
                                          </p:spTgt>
                                        </p:tgtEl>
                                      </p:cBhvr>
                                    </p:animEffect>
                                  </p:childTnLst>
                                </p:cTn>
                              </p:par>
                            </p:childTnLst>
                          </p:cTn>
                        </p:par>
                        <p:par>
                          <p:cTn id="16" fill="hold">
                            <p:stCondLst>
                              <p:cond delay="1500"/>
                            </p:stCondLst>
                            <p:childTnLst>
                              <p:par>
                                <p:cTn id="17" presetClass="entr" nodeType="afterEffect" presetID="10" grpId="1" fill="hold">
                                  <p:stCondLst>
                                    <p:cond delay="0"/>
                                  </p:stCondLst>
                                  <p:iterate type="el" backwards="0">
                                    <p:tmAbs val="0"/>
                                  </p:iterate>
                                  <p:childTnLst>
                                    <p:set>
                                      <p:cBhvr>
                                        <p:cTn id="18" fill="hold"/>
                                        <p:tgtEl>
                                          <p:spTgt spid="198">
                                            <p:txEl>
                                              <p:pRg st="8" end="8"/>
                                            </p:txEl>
                                          </p:spTgt>
                                        </p:tgtEl>
                                        <p:attrNameLst>
                                          <p:attrName>style.visibility</p:attrName>
                                        </p:attrNameLst>
                                      </p:cBhvr>
                                      <p:to>
                                        <p:strVal val="visible"/>
                                      </p:to>
                                    </p:set>
                                    <p:animEffect filter="fade" transition="in">
                                      <p:cBhvr>
                                        <p:cTn id="19" dur="500"/>
                                        <p:tgtEl>
                                          <p:spTgt spid="198">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8"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ubunit vaccines"/>
          <p:cNvSpPr txBox="1"/>
          <p:nvPr>
            <p:ph type="title" idx="4294967295"/>
          </p:nvPr>
        </p:nvSpPr>
        <p:spPr>
          <a:xfrm>
            <a:off x="228600" y="242887"/>
            <a:ext cx="5867400" cy="1143001"/>
          </a:xfrm>
          <a:prstGeom prst="rect">
            <a:avLst/>
          </a:prstGeom>
        </p:spPr>
        <p:txBody>
          <a:bodyPr>
            <a:normAutofit fontScale="100000" lnSpcReduction="0"/>
          </a:bodyPr>
          <a:lstStyle>
            <a:lvl1pPr algn="l">
              <a:defRPr b="1"/>
            </a:lvl1pPr>
          </a:lstStyle>
          <a:p>
            <a:pPr/>
            <a:r>
              <a:t>Subunit vaccines </a:t>
            </a:r>
          </a:p>
        </p:txBody>
      </p:sp>
      <p:pic>
        <p:nvPicPr>
          <p:cNvPr id="203" name="http://www-scf.usc.edu/~uscience/images/Recombinant-vaccine_resized.png" descr="http://www-scf.usc.edu/~uscience/images/Recombinant-vaccine_resized.png"/>
          <p:cNvPicPr>
            <a:picLocks noChangeAspect="1"/>
          </p:cNvPicPr>
          <p:nvPr/>
        </p:nvPicPr>
        <p:blipFill>
          <a:blip r:embed="rId3">
            <a:extLst/>
          </a:blip>
          <a:stretch>
            <a:fillRect/>
          </a:stretch>
        </p:blipFill>
        <p:spPr>
          <a:xfrm>
            <a:off x="5008562" y="2276475"/>
            <a:ext cx="3613152" cy="4575175"/>
          </a:xfrm>
          <a:prstGeom prst="rect">
            <a:avLst/>
          </a:prstGeom>
          <a:ln w="12700">
            <a:miter lim="400000"/>
          </a:ln>
        </p:spPr>
      </p:pic>
      <p:pic>
        <p:nvPicPr>
          <p:cNvPr id="204" name="http://www-scf.usc.edu/~uscience/images/Gardasil_vaccine.png" descr="http://www-scf.usc.edu/~uscience/images/Gardasil_vaccine.png"/>
          <p:cNvPicPr>
            <a:picLocks noChangeAspect="1"/>
          </p:cNvPicPr>
          <p:nvPr/>
        </p:nvPicPr>
        <p:blipFill>
          <a:blip r:embed="rId4">
            <a:extLst/>
          </a:blip>
          <a:stretch>
            <a:fillRect/>
          </a:stretch>
        </p:blipFill>
        <p:spPr>
          <a:xfrm>
            <a:off x="7218361" y="33337"/>
            <a:ext cx="1905002" cy="3609977"/>
          </a:xfrm>
          <a:prstGeom prst="rect">
            <a:avLst/>
          </a:prstGeom>
          <a:ln w="12700">
            <a:miter lim="400000"/>
          </a:ln>
        </p:spPr>
      </p:pic>
      <p:sp>
        <p:nvSpPr>
          <p:cNvPr id="205" name="Single antigen or mixture of antigens…"/>
          <p:cNvSpPr txBox="1"/>
          <p:nvPr>
            <p:ph type="body" sz="half" idx="4294967295"/>
          </p:nvPr>
        </p:nvSpPr>
        <p:spPr>
          <a:xfrm>
            <a:off x="381000" y="1752600"/>
            <a:ext cx="5181600" cy="2743200"/>
          </a:xfrm>
          <a:prstGeom prst="rect">
            <a:avLst/>
          </a:prstGeom>
        </p:spPr>
        <p:txBody>
          <a:bodyPr>
            <a:normAutofit fontScale="100000" lnSpcReduction="0"/>
          </a:bodyPr>
          <a:lstStyle/>
          <a:p>
            <a:pPr marL="250316" indent="-250316" defTabSz="667512">
              <a:spcBef>
                <a:spcPts val="500"/>
              </a:spcBef>
              <a:buChar char="•"/>
              <a:defRPr sz="2300"/>
            </a:pPr>
            <a:r>
              <a:t>Single antigen or mixture of antigens</a:t>
            </a:r>
          </a:p>
          <a:p>
            <a:pPr marL="250316" indent="-250316" defTabSz="667512">
              <a:spcBef>
                <a:spcPts val="500"/>
              </a:spcBef>
              <a:buChar char="•"/>
              <a:defRPr sz="2300"/>
            </a:pPr>
            <a:r>
              <a:t>Safer (cannot reproduce) </a:t>
            </a:r>
          </a:p>
          <a:p>
            <a:pPr marL="250316" indent="-250316" defTabSz="667512">
              <a:spcBef>
                <a:spcPts val="500"/>
              </a:spcBef>
              <a:buChar char="•"/>
              <a:defRPr sz="2300"/>
            </a:pPr>
            <a:r>
              <a:t>However, often less effective than whole agent vaccines</a:t>
            </a:r>
          </a:p>
          <a:p>
            <a:pPr marL="250316" indent="-250316" defTabSz="667512">
              <a:spcBef>
                <a:spcPts val="500"/>
              </a:spcBef>
              <a:buChar char="•"/>
              <a:defRPr sz="2300"/>
            </a:pPr>
            <a:r>
              <a:t>Can be costly</a:t>
            </a:r>
          </a:p>
          <a:p>
            <a:pPr marL="250316" indent="-250316" defTabSz="667512">
              <a:spcBef>
                <a:spcPts val="500"/>
              </a:spcBef>
              <a:buChar char="•"/>
              <a:defRPr sz="2300"/>
            </a:pPr>
            <a:r>
              <a:t>Always require boosters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Overcoming Subunit vaccine problems"/>
          <p:cNvSpPr txBox="1"/>
          <p:nvPr>
            <p:ph type="title" idx="4294967295"/>
          </p:nvPr>
        </p:nvSpPr>
        <p:spPr>
          <a:xfrm>
            <a:off x="457200" y="274637"/>
            <a:ext cx="8229600" cy="1143001"/>
          </a:xfrm>
          <a:prstGeom prst="rect">
            <a:avLst/>
          </a:prstGeom>
        </p:spPr>
        <p:txBody>
          <a:bodyPr>
            <a:normAutofit fontScale="100000" lnSpcReduction="0"/>
          </a:bodyPr>
          <a:lstStyle>
            <a:lvl1pPr defTabSz="768094">
              <a:defRPr b="1" sz="3600"/>
            </a:lvl1pPr>
          </a:lstStyle>
          <a:p>
            <a:pPr/>
            <a:r>
              <a:t>Overcoming Subunit vaccine problems</a:t>
            </a:r>
          </a:p>
        </p:txBody>
      </p:sp>
      <p:sp>
        <p:nvSpPr>
          <p:cNvPr id="210" name="Multiple doses…"/>
          <p:cNvSpPr txBox="1"/>
          <p:nvPr>
            <p:ph type="body" idx="4294967295"/>
          </p:nvPr>
        </p:nvSpPr>
        <p:spPr>
          <a:xfrm>
            <a:off x="457200" y="1600200"/>
            <a:ext cx="7696200" cy="4525963"/>
          </a:xfrm>
          <a:prstGeom prst="rect">
            <a:avLst/>
          </a:prstGeom>
        </p:spPr>
        <p:txBody>
          <a:bodyPr>
            <a:normAutofit fontScale="100000" lnSpcReduction="0"/>
          </a:bodyPr>
          <a:lstStyle/>
          <a:p>
            <a:pPr marL="609600" indent="-609600">
              <a:spcBef>
                <a:spcPts val="800"/>
              </a:spcBef>
              <a:buAutoNum type="arabicPeriod" startAt="1"/>
              <a:defRPr sz="3600"/>
            </a:pPr>
            <a:r>
              <a:t>Multiple doses </a:t>
            </a:r>
          </a:p>
          <a:p>
            <a:pPr marL="609600" indent="-609600">
              <a:spcBef>
                <a:spcPts val="800"/>
              </a:spcBef>
              <a:buAutoNum type="arabicPeriod" startAt="1"/>
              <a:defRPr sz="3600"/>
            </a:pPr>
            <a:r>
              <a:t>Use adjuvants</a:t>
            </a:r>
          </a:p>
          <a:p>
            <a:pPr lvl="1" marL="990600" indent="-533400">
              <a:spcBef>
                <a:spcPts val="0"/>
              </a:spcBef>
              <a:buChar char="•"/>
            </a:pPr>
            <a:r>
              <a:t>prolongs stimulation of immune response</a:t>
            </a:r>
          </a:p>
          <a:p>
            <a:pPr lvl="1" marL="990600" indent="-533400">
              <a:spcBef>
                <a:spcPts val="0"/>
              </a:spcBef>
              <a:buChar char="•"/>
            </a:pPr>
            <a:r>
              <a:t>works by trapping the antigens in a chemical complex and releases them slowly</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Types of vaccines"/>
          <p:cNvSpPr txBox="1"/>
          <p:nvPr>
            <p:ph type="title" idx="4294967295"/>
          </p:nvPr>
        </p:nvSpPr>
        <p:spPr>
          <a:xfrm>
            <a:off x="457200" y="-152402"/>
            <a:ext cx="8229600" cy="1143004"/>
          </a:xfrm>
          <a:prstGeom prst="rect">
            <a:avLst/>
          </a:prstGeom>
        </p:spPr>
        <p:txBody>
          <a:bodyPr>
            <a:normAutofit fontScale="100000" lnSpcReduction="0"/>
          </a:bodyPr>
          <a:lstStyle>
            <a:lvl1pPr>
              <a:defRPr b="1"/>
            </a:lvl1pPr>
          </a:lstStyle>
          <a:p>
            <a:pPr/>
            <a:r>
              <a:t>Types of vaccines</a:t>
            </a:r>
          </a:p>
        </p:txBody>
      </p:sp>
      <p:graphicFrame>
        <p:nvGraphicFramePr>
          <p:cNvPr id="215" name="Tabella"/>
          <p:cNvGraphicFramePr/>
          <p:nvPr/>
        </p:nvGraphicFramePr>
        <p:xfrm>
          <a:off x="152400" y="990600"/>
          <a:ext cx="8915400" cy="56784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71600"/>
                <a:gridCol w="1295400"/>
                <a:gridCol w="1447800"/>
                <a:gridCol w="1371600"/>
                <a:gridCol w="1828800"/>
                <a:gridCol w="1600200"/>
              </a:tblGrid>
              <a:tr h="1143000">
                <a:tc>
                  <a:txBody>
                    <a:bodyPr/>
                    <a:lstStyle/>
                    <a:p>
                      <a:pPr algn="l">
                        <a:spcBef>
                          <a:spcPts val="400"/>
                        </a:spcBef>
                        <a:defRPr sz="1800"/>
                      </a:pPr>
                      <a:r>
                        <a:t>Live</a:t>
                      </a:r>
                    </a:p>
                    <a:p>
                      <a:pPr algn="l">
                        <a:spcBef>
                          <a:spcPts val="400"/>
                        </a:spcBef>
                        <a:defRPr sz="1800"/>
                      </a:pPr>
                      <a:r>
                        <a:t>vaccines</a:t>
                      </a:r>
                    </a:p>
                  </a:txBody>
                  <a:tcPr marL="45721" marR="45721" marT="45721" marB="45721"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Live</a:t>
                      </a:r>
                    </a:p>
                    <a:p>
                      <a:pPr algn="l">
                        <a:spcBef>
                          <a:spcPts val="400"/>
                        </a:spcBef>
                        <a:defRPr sz="1800"/>
                      </a:pPr>
                      <a:r>
                        <a:t>Attenuated vaccines</a:t>
                      </a:r>
                    </a:p>
                  </a:txBody>
                  <a:tcPr marL="45721" marR="45721" marT="45721" marB="45721"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Killed</a:t>
                      </a:r>
                    </a:p>
                    <a:p>
                      <a:pPr algn="l">
                        <a:spcBef>
                          <a:spcPts val="400"/>
                        </a:spcBef>
                        <a:defRPr sz="1800"/>
                      </a:pPr>
                      <a:r>
                        <a:t>Inactivated vaccines</a:t>
                      </a:r>
                    </a:p>
                  </a:txBody>
                  <a:tcPr marL="45721" marR="45721" marT="45721" marB="45721"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Toxoids</a:t>
                      </a:r>
                    </a:p>
                  </a:txBody>
                  <a:tcPr marL="45721" marR="45721" marT="45721" marB="45721"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Cellular fraction vaccines</a:t>
                      </a:r>
                    </a:p>
                  </a:txBody>
                  <a:tcPr marL="45721" marR="45721" marT="45721" marB="45721"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Recombinant vaccines</a:t>
                      </a:r>
                    </a:p>
                  </a:txBody>
                  <a:tcPr marL="45721" marR="45721" marT="45721" marB="45721"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4535487">
                <a:tc>
                  <a:txBody>
                    <a:bodyPr/>
                    <a:lstStyle/>
                    <a:p>
                      <a:pPr algn="l">
                        <a:spcBef>
                          <a:spcPts val="400"/>
                        </a:spcBef>
                        <a:buClr>
                          <a:srgbClr val="000000"/>
                        </a:buClr>
                        <a:buSzPct val="100000"/>
                        <a:buChar char="•"/>
                        <a:defRPr sz="1800"/>
                      </a:pPr>
                      <a:r>
                        <a:t>Small pox variola vaccine</a:t>
                      </a:r>
                    </a:p>
                  </a:txBody>
                  <a:tcPr marL="45721" marR="45721" marT="45721" marB="45721"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BCG</a:t>
                      </a:r>
                    </a:p>
                    <a:p>
                      <a:pPr algn="l">
                        <a:spcBef>
                          <a:spcPts val="400"/>
                        </a:spcBef>
                        <a:buClr>
                          <a:srgbClr val="000000"/>
                        </a:buClr>
                        <a:buSzPct val="100000"/>
                        <a:buChar char="•"/>
                        <a:defRPr sz="1800"/>
                      </a:pPr>
                      <a:r>
                        <a:t>Typhoid oral</a:t>
                      </a:r>
                    </a:p>
                    <a:p>
                      <a:pPr algn="l">
                        <a:spcBef>
                          <a:spcPts val="400"/>
                        </a:spcBef>
                        <a:buClr>
                          <a:srgbClr val="000000"/>
                        </a:buClr>
                        <a:buSzPct val="100000"/>
                        <a:buChar char="•"/>
                        <a:defRPr sz="1800"/>
                      </a:pPr>
                      <a:r>
                        <a:t>Plague</a:t>
                      </a:r>
                    </a:p>
                    <a:p>
                      <a:pPr algn="l">
                        <a:spcBef>
                          <a:spcPts val="400"/>
                        </a:spcBef>
                        <a:buClr>
                          <a:srgbClr val="000000"/>
                        </a:buClr>
                        <a:buSzPct val="100000"/>
                        <a:buChar char="•"/>
                        <a:defRPr sz="1800"/>
                      </a:pPr>
                      <a:r>
                        <a:t>Oral polio</a:t>
                      </a:r>
                    </a:p>
                    <a:p>
                      <a:pPr algn="l">
                        <a:spcBef>
                          <a:spcPts val="400"/>
                        </a:spcBef>
                        <a:buClr>
                          <a:srgbClr val="000000"/>
                        </a:buClr>
                        <a:buSzPct val="100000"/>
                        <a:buChar char="•"/>
                        <a:defRPr sz="1800"/>
                      </a:pPr>
                      <a:r>
                        <a:t>Yellow fever</a:t>
                      </a:r>
                    </a:p>
                    <a:p>
                      <a:pPr algn="l">
                        <a:spcBef>
                          <a:spcPts val="400"/>
                        </a:spcBef>
                        <a:buClr>
                          <a:srgbClr val="000000"/>
                        </a:buClr>
                        <a:buSzPct val="100000"/>
                        <a:buChar char="•"/>
                        <a:defRPr sz="1800"/>
                      </a:pPr>
                      <a:r>
                        <a:t>Measles</a:t>
                      </a:r>
                    </a:p>
                    <a:p>
                      <a:pPr algn="l">
                        <a:spcBef>
                          <a:spcPts val="400"/>
                        </a:spcBef>
                        <a:buClr>
                          <a:srgbClr val="000000"/>
                        </a:buClr>
                        <a:buSzPct val="100000"/>
                        <a:buChar char="•"/>
                        <a:defRPr sz="1800"/>
                      </a:pPr>
                      <a:r>
                        <a:t>Mumps</a:t>
                      </a:r>
                    </a:p>
                    <a:p>
                      <a:pPr algn="l">
                        <a:spcBef>
                          <a:spcPts val="400"/>
                        </a:spcBef>
                        <a:buClr>
                          <a:srgbClr val="000000"/>
                        </a:buClr>
                        <a:buSzPct val="100000"/>
                        <a:buChar char="•"/>
                        <a:defRPr sz="1800"/>
                      </a:pPr>
                      <a:r>
                        <a:t>Rubella</a:t>
                      </a:r>
                    </a:p>
                    <a:p>
                      <a:pPr algn="l">
                        <a:spcBef>
                          <a:spcPts val="400"/>
                        </a:spcBef>
                        <a:buClr>
                          <a:srgbClr val="000000"/>
                        </a:buClr>
                        <a:buSzPct val="100000"/>
                        <a:buChar char="•"/>
                        <a:defRPr sz="1800"/>
                      </a:pPr>
                      <a:r>
                        <a:t>Intranasal</a:t>
                      </a:r>
                    </a:p>
                    <a:p>
                      <a:pPr algn="l">
                        <a:spcBef>
                          <a:spcPts val="400"/>
                        </a:spcBef>
                        <a:defRPr sz="1800"/>
                      </a:pPr>
                      <a:r>
                        <a:t>Influenza</a:t>
                      </a:r>
                    </a:p>
                    <a:p>
                      <a:pPr algn="l">
                        <a:spcBef>
                          <a:spcPts val="400"/>
                        </a:spcBef>
                        <a:buClr>
                          <a:srgbClr val="000000"/>
                        </a:buClr>
                        <a:buSzPct val="100000"/>
                        <a:buChar char="•"/>
                        <a:defRPr sz="1800"/>
                      </a:pPr>
                      <a:r>
                        <a:t>Typhus</a:t>
                      </a:r>
                    </a:p>
                  </a:txBody>
                  <a:tcPr marL="45721" marR="45721" marT="45721" marB="45721"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Typhoid</a:t>
                      </a:r>
                    </a:p>
                    <a:p>
                      <a:pPr algn="l">
                        <a:spcBef>
                          <a:spcPts val="400"/>
                        </a:spcBef>
                        <a:buClr>
                          <a:srgbClr val="000000"/>
                        </a:buClr>
                        <a:buSzPct val="100000"/>
                        <a:buChar char="•"/>
                        <a:defRPr sz="1800"/>
                      </a:pPr>
                      <a:r>
                        <a:t>Cholera</a:t>
                      </a:r>
                    </a:p>
                    <a:p>
                      <a:pPr algn="l">
                        <a:spcBef>
                          <a:spcPts val="400"/>
                        </a:spcBef>
                        <a:buClr>
                          <a:srgbClr val="000000"/>
                        </a:buClr>
                        <a:buSzPct val="100000"/>
                        <a:buChar char="•"/>
                        <a:defRPr sz="1800"/>
                      </a:pPr>
                      <a:r>
                        <a:t>Pertussis</a:t>
                      </a:r>
                    </a:p>
                    <a:p>
                      <a:pPr algn="l">
                        <a:spcBef>
                          <a:spcPts val="400"/>
                        </a:spcBef>
                        <a:buClr>
                          <a:srgbClr val="000000"/>
                        </a:buClr>
                        <a:buSzPct val="100000"/>
                        <a:buChar char="•"/>
                        <a:defRPr sz="1800"/>
                      </a:pPr>
                      <a:r>
                        <a:t>Plague</a:t>
                      </a:r>
                    </a:p>
                    <a:p>
                      <a:pPr algn="l">
                        <a:spcBef>
                          <a:spcPts val="400"/>
                        </a:spcBef>
                        <a:buClr>
                          <a:srgbClr val="000000"/>
                        </a:buClr>
                        <a:buSzPct val="100000"/>
                        <a:buChar char="•"/>
                        <a:defRPr sz="1800"/>
                      </a:pPr>
                      <a:r>
                        <a:t>Rabies</a:t>
                      </a:r>
                    </a:p>
                    <a:p>
                      <a:pPr algn="l">
                        <a:spcBef>
                          <a:spcPts val="400"/>
                        </a:spcBef>
                        <a:buClr>
                          <a:srgbClr val="000000"/>
                        </a:buClr>
                        <a:buSzPct val="100000"/>
                        <a:buChar char="•"/>
                        <a:defRPr sz="1800"/>
                      </a:pPr>
                      <a:r>
                        <a:t>Salk polio</a:t>
                      </a:r>
                    </a:p>
                    <a:p>
                      <a:pPr algn="l">
                        <a:spcBef>
                          <a:spcPts val="400"/>
                        </a:spcBef>
                        <a:buClr>
                          <a:srgbClr val="000000"/>
                        </a:buClr>
                        <a:buSzPct val="100000"/>
                        <a:buChar char="•"/>
                        <a:defRPr sz="1800"/>
                      </a:pPr>
                      <a:r>
                        <a:t>Intra-muscular influenza</a:t>
                      </a:r>
                    </a:p>
                    <a:p>
                      <a:pPr algn="l">
                        <a:spcBef>
                          <a:spcPts val="400"/>
                        </a:spcBef>
                        <a:buClr>
                          <a:srgbClr val="000000"/>
                        </a:buClr>
                        <a:buSzPct val="100000"/>
                        <a:buChar char="•"/>
                        <a:defRPr sz="1800"/>
                      </a:pPr>
                      <a:r>
                        <a:t>Japanise encephalitis</a:t>
                      </a:r>
                    </a:p>
                  </a:txBody>
                  <a:tcPr marL="45721" marR="45721" marT="45721" marB="45721"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Diphtheria</a:t>
                      </a:r>
                    </a:p>
                    <a:p>
                      <a:pPr algn="l">
                        <a:spcBef>
                          <a:spcPts val="400"/>
                        </a:spcBef>
                        <a:buClr>
                          <a:srgbClr val="000000"/>
                        </a:buClr>
                        <a:buSzPct val="100000"/>
                        <a:buChar char="•"/>
                        <a:defRPr sz="1800"/>
                      </a:pPr>
                      <a:r>
                        <a:t>Tetanus </a:t>
                      </a:r>
                    </a:p>
                  </a:txBody>
                  <a:tcPr marL="45721" marR="45721" marT="45721" marB="45721"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Meningococcal polysaccharide vaccine</a:t>
                      </a:r>
                    </a:p>
                    <a:p>
                      <a:pPr algn="l">
                        <a:spcBef>
                          <a:spcPts val="400"/>
                        </a:spcBef>
                        <a:buClr>
                          <a:srgbClr val="000000"/>
                        </a:buClr>
                        <a:buSzPct val="100000"/>
                        <a:buChar char="•"/>
                        <a:defRPr sz="1800"/>
                      </a:pPr>
                      <a:r>
                        <a:t>Pneumococcal polysaccharide vaccine</a:t>
                      </a:r>
                    </a:p>
                    <a:p>
                      <a:pPr algn="l">
                        <a:spcBef>
                          <a:spcPts val="400"/>
                        </a:spcBef>
                        <a:buClr>
                          <a:srgbClr val="000000"/>
                        </a:buClr>
                        <a:buSzPct val="100000"/>
                        <a:buChar char="•"/>
                        <a:defRPr sz="1800"/>
                      </a:pPr>
                      <a:r>
                        <a:t>Hepatitis B polypeptide vaccine</a:t>
                      </a:r>
                    </a:p>
                  </a:txBody>
                  <a:tcPr marL="45721" marR="45721" marT="45721" marB="45721"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Hepatitis B vaccine</a:t>
                      </a:r>
                    </a:p>
                  </a:txBody>
                  <a:tcPr marL="45721" marR="45721" marT="45721" marB="45721"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9" name="Raggruppa"/>
          <p:cNvGrpSpPr/>
          <p:nvPr/>
        </p:nvGrpSpPr>
        <p:grpSpPr>
          <a:xfrm>
            <a:off x="281987" y="135822"/>
            <a:ext cx="8580027" cy="6030123"/>
            <a:chOff x="0" y="0"/>
            <a:chExt cx="8580025" cy="6030122"/>
          </a:xfrm>
        </p:grpSpPr>
        <p:grpSp>
          <p:nvGrpSpPr>
            <p:cNvPr id="387" name="Raggruppa"/>
            <p:cNvGrpSpPr/>
            <p:nvPr/>
          </p:nvGrpSpPr>
          <p:grpSpPr>
            <a:xfrm>
              <a:off x="22812" y="556233"/>
              <a:ext cx="8534401" cy="5473890"/>
              <a:chOff x="0" y="0"/>
              <a:chExt cx="8534400" cy="5473888"/>
            </a:xfrm>
          </p:grpSpPr>
          <p:grpSp>
            <p:nvGrpSpPr>
              <p:cNvPr id="385" name="Raggruppa"/>
              <p:cNvGrpSpPr/>
              <p:nvPr/>
            </p:nvGrpSpPr>
            <p:grpSpPr>
              <a:xfrm>
                <a:off x="6423" y="2644"/>
                <a:ext cx="8521555" cy="5471245"/>
                <a:chOff x="0" y="0"/>
                <a:chExt cx="8521553" cy="5471243"/>
              </a:xfrm>
            </p:grpSpPr>
            <p:grpSp>
              <p:nvGrpSpPr>
                <p:cNvPr id="219" name="Raggruppa"/>
                <p:cNvGrpSpPr/>
                <p:nvPr/>
              </p:nvGrpSpPr>
              <p:grpSpPr>
                <a:xfrm>
                  <a:off x="0" y="-1"/>
                  <a:ext cx="3999564" cy="812004"/>
                  <a:chOff x="0" y="0"/>
                  <a:chExt cx="3999563" cy="812002"/>
                </a:xfrm>
              </p:grpSpPr>
              <p:sp>
                <p:nvSpPr>
                  <p:cNvPr id="217" name="Testo"/>
                  <p:cNvSpPr txBox="1"/>
                  <p:nvPr/>
                </p:nvSpPr>
                <p:spPr>
                  <a:xfrm>
                    <a:off x="105670" y="0"/>
                    <a:ext cx="3788223"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a:t>
                    </a:r>
                  </a:p>
                </p:txBody>
              </p:sp>
              <p:sp>
                <p:nvSpPr>
                  <p:cNvPr id="218" name="Rettangolo"/>
                  <p:cNvSpPr/>
                  <p:nvPr/>
                </p:nvSpPr>
                <p:spPr>
                  <a:xfrm>
                    <a:off x="0" y="0"/>
                    <a:ext cx="3999564" cy="812003"/>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22" name="Raggruppa"/>
                <p:cNvGrpSpPr/>
                <p:nvPr/>
              </p:nvGrpSpPr>
              <p:grpSpPr>
                <a:xfrm>
                  <a:off x="3999563" y="-1"/>
                  <a:ext cx="4521991" cy="497842"/>
                  <a:chOff x="0" y="0"/>
                  <a:chExt cx="4521990" cy="497840"/>
                </a:xfrm>
              </p:grpSpPr>
              <p:sp>
                <p:nvSpPr>
                  <p:cNvPr id="220" name="VACCINE TYPES"/>
                  <p:cNvSpPr txBox="1"/>
                  <p:nvPr/>
                </p:nvSpPr>
                <p:spPr>
                  <a:xfrm>
                    <a:off x="105670" y="0"/>
                    <a:ext cx="431065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VACCINE TYPES                                                 </a:t>
                    </a:r>
                  </a:p>
                </p:txBody>
              </p:sp>
              <p:sp>
                <p:nvSpPr>
                  <p:cNvPr id="221" name="Rettangolo"/>
                  <p:cNvSpPr/>
                  <p:nvPr/>
                </p:nvSpPr>
                <p:spPr>
                  <a:xfrm>
                    <a:off x="0" y="0"/>
                    <a:ext cx="4521991"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25" name="Raggruppa"/>
                <p:cNvGrpSpPr/>
                <p:nvPr/>
              </p:nvGrpSpPr>
              <p:grpSpPr>
                <a:xfrm>
                  <a:off x="3999563" y="355306"/>
                  <a:ext cx="1661490" cy="497841"/>
                  <a:chOff x="0" y="0"/>
                  <a:chExt cx="1661488" cy="497840"/>
                </a:xfrm>
              </p:grpSpPr>
              <p:sp>
                <p:nvSpPr>
                  <p:cNvPr id="223" name="live, attenuated"/>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live, attenuated</a:t>
                    </a:r>
                  </a:p>
                </p:txBody>
              </p:sp>
              <p:sp>
                <p:nvSpPr>
                  <p:cNvPr id="224" name="Rettangolo"/>
                  <p:cNvSpPr/>
                  <p:nvPr/>
                </p:nvSpPr>
                <p:spPr>
                  <a:xfrm>
                    <a:off x="0" y="0"/>
                    <a:ext cx="1661489"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28" name="Raggruppa"/>
                <p:cNvGrpSpPr/>
                <p:nvPr/>
              </p:nvGrpSpPr>
              <p:grpSpPr>
                <a:xfrm>
                  <a:off x="5661052" y="355306"/>
                  <a:ext cx="1507331" cy="497841"/>
                  <a:chOff x="0" y="0"/>
                  <a:chExt cx="1507330" cy="497840"/>
                </a:xfrm>
              </p:grpSpPr>
              <p:sp>
                <p:nvSpPr>
                  <p:cNvPr id="226" name="killed / subunit"/>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killed / subunit</a:t>
                    </a:r>
                  </a:p>
                </p:txBody>
              </p:sp>
              <p:sp>
                <p:nvSpPr>
                  <p:cNvPr id="227" name="Rettangolo"/>
                  <p:cNvSpPr/>
                  <p:nvPr/>
                </p:nvSpPr>
                <p:spPr>
                  <a:xfrm>
                    <a:off x="0" y="0"/>
                    <a:ext cx="1507331"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31" name="Raggruppa"/>
                <p:cNvGrpSpPr/>
                <p:nvPr/>
              </p:nvGrpSpPr>
              <p:grpSpPr>
                <a:xfrm>
                  <a:off x="7168382" y="355306"/>
                  <a:ext cx="1353172" cy="497841"/>
                  <a:chOff x="0" y="0"/>
                  <a:chExt cx="1353171" cy="497840"/>
                </a:xfrm>
              </p:grpSpPr>
              <p:sp>
                <p:nvSpPr>
                  <p:cNvPr id="229" name="DNA / RNA"/>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DNA / RNA</a:t>
                    </a:r>
                  </a:p>
                </p:txBody>
              </p:sp>
              <p:sp>
                <p:nvSpPr>
                  <p:cNvPr id="230" name="Rettangolo"/>
                  <p:cNvSpPr/>
                  <p:nvPr/>
                </p:nvSpPr>
                <p:spPr>
                  <a:xfrm>
                    <a:off x="0" y="0"/>
                    <a:ext cx="1353172"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34" name="Raggruppa"/>
                <p:cNvGrpSpPr/>
                <p:nvPr/>
              </p:nvGrpSpPr>
              <p:grpSpPr>
                <a:xfrm>
                  <a:off x="0" y="812002"/>
                  <a:ext cx="3999564" cy="497841"/>
                  <a:chOff x="0" y="0"/>
                  <a:chExt cx="3999563" cy="497840"/>
                </a:xfrm>
              </p:grpSpPr>
              <p:sp>
                <p:nvSpPr>
                  <p:cNvPr id="232" name="TYPE OF IMMUNE RESPONSE"/>
                  <p:cNvSpPr txBox="1"/>
                  <p:nvPr/>
                </p:nvSpPr>
                <p:spPr>
                  <a:xfrm>
                    <a:off x="105670" y="0"/>
                    <a:ext cx="3788223"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TYPE OF IMMUNE RESPONSE</a:t>
                    </a:r>
                  </a:p>
                </p:txBody>
              </p:sp>
              <p:sp>
                <p:nvSpPr>
                  <p:cNvPr id="233" name="Rettangolo"/>
                  <p:cNvSpPr/>
                  <p:nvPr/>
                </p:nvSpPr>
                <p:spPr>
                  <a:xfrm>
                    <a:off x="0" y="0"/>
                    <a:ext cx="3999564"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37" name="Raggruppa"/>
                <p:cNvGrpSpPr/>
                <p:nvPr/>
              </p:nvGrpSpPr>
              <p:grpSpPr>
                <a:xfrm>
                  <a:off x="3999563" y="812002"/>
                  <a:ext cx="4521991" cy="497841"/>
                  <a:chOff x="0" y="0"/>
                  <a:chExt cx="4521990" cy="497840"/>
                </a:xfrm>
              </p:grpSpPr>
              <p:sp>
                <p:nvSpPr>
                  <p:cNvPr id="235" name="Testo"/>
                  <p:cNvSpPr txBox="1"/>
                  <p:nvPr/>
                </p:nvSpPr>
                <p:spPr>
                  <a:xfrm>
                    <a:off x="105670" y="0"/>
                    <a:ext cx="431065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a:t>
                    </a:r>
                  </a:p>
                </p:txBody>
              </p:sp>
              <p:sp>
                <p:nvSpPr>
                  <p:cNvPr id="236" name="Rettangolo"/>
                  <p:cNvSpPr/>
                  <p:nvPr/>
                </p:nvSpPr>
                <p:spPr>
                  <a:xfrm>
                    <a:off x="0" y="0"/>
                    <a:ext cx="4521991"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40" name="Raggruppa"/>
                <p:cNvGrpSpPr/>
                <p:nvPr/>
              </p:nvGrpSpPr>
              <p:grpSpPr>
                <a:xfrm>
                  <a:off x="0" y="1167308"/>
                  <a:ext cx="2183916" cy="497841"/>
                  <a:chOff x="0" y="0"/>
                  <a:chExt cx="2183915" cy="497840"/>
                </a:xfrm>
              </p:grpSpPr>
              <p:sp>
                <p:nvSpPr>
                  <p:cNvPr id="238" name="Antibody mediated"/>
                  <p:cNvSpPr txBox="1"/>
                  <p:nvPr/>
                </p:nvSpPr>
                <p:spPr>
                  <a:xfrm>
                    <a:off x="105670" y="0"/>
                    <a:ext cx="197257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Antibody mediated</a:t>
                    </a:r>
                  </a:p>
                </p:txBody>
              </p:sp>
              <p:sp>
                <p:nvSpPr>
                  <p:cNvPr id="239" name="Rettangolo"/>
                  <p:cNvSpPr/>
                  <p:nvPr/>
                </p:nvSpPr>
                <p:spPr>
                  <a:xfrm>
                    <a:off x="0" y="0"/>
                    <a:ext cx="2183916"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43" name="Raggruppa"/>
                <p:cNvGrpSpPr/>
                <p:nvPr/>
              </p:nvGrpSpPr>
              <p:grpSpPr>
                <a:xfrm>
                  <a:off x="2183915" y="1167308"/>
                  <a:ext cx="1815649" cy="497841"/>
                  <a:chOff x="0" y="0"/>
                  <a:chExt cx="1815647" cy="497840"/>
                </a:xfrm>
              </p:grpSpPr>
              <p:sp>
                <p:nvSpPr>
                  <p:cNvPr id="241" name="B- cells"/>
                  <p:cNvSpPr txBox="1"/>
                  <p:nvPr/>
                </p:nvSpPr>
                <p:spPr>
                  <a:xfrm>
                    <a:off x="105670" y="0"/>
                    <a:ext cx="1604308"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B- cells</a:t>
                    </a:r>
                  </a:p>
                </p:txBody>
              </p:sp>
              <p:sp>
                <p:nvSpPr>
                  <p:cNvPr id="242" name="Rettangolo"/>
                  <p:cNvSpPr/>
                  <p:nvPr/>
                </p:nvSpPr>
                <p:spPr>
                  <a:xfrm>
                    <a:off x="0" y="0"/>
                    <a:ext cx="1815648"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46" name="Raggruppa"/>
                <p:cNvGrpSpPr/>
                <p:nvPr/>
              </p:nvGrpSpPr>
              <p:grpSpPr>
                <a:xfrm>
                  <a:off x="3999563" y="1167308"/>
                  <a:ext cx="1661490" cy="497841"/>
                  <a:chOff x="0" y="0"/>
                  <a:chExt cx="1661488" cy="497840"/>
                </a:xfrm>
              </p:grpSpPr>
              <p:sp>
                <p:nvSpPr>
                  <p:cNvPr id="244" name="+++"/>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245" name="Rettangolo"/>
                  <p:cNvSpPr/>
                  <p:nvPr/>
                </p:nvSpPr>
                <p:spPr>
                  <a:xfrm>
                    <a:off x="0" y="0"/>
                    <a:ext cx="1661489"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49" name="Raggruppa"/>
                <p:cNvGrpSpPr/>
                <p:nvPr/>
              </p:nvGrpSpPr>
              <p:grpSpPr>
                <a:xfrm>
                  <a:off x="5661052" y="1167308"/>
                  <a:ext cx="1507331" cy="497841"/>
                  <a:chOff x="0" y="0"/>
                  <a:chExt cx="1507330" cy="497840"/>
                </a:xfrm>
              </p:grpSpPr>
              <p:sp>
                <p:nvSpPr>
                  <p:cNvPr id="247" name="+++"/>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248" name="Rettangolo"/>
                  <p:cNvSpPr/>
                  <p:nvPr/>
                </p:nvSpPr>
                <p:spPr>
                  <a:xfrm>
                    <a:off x="0" y="0"/>
                    <a:ext cx="1507331"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52" name="Raggruppa"/>
                <p:cNvGrpSpPr/>
                <p:nvPr/>
              </p:nvGrpSpPr>
              <p:grpSpPr>
                <a:xfrm>
                  <a:off x="7168382" y="1167308"/>
                  <a:ext cx="1353172" cy="497841"/>
                  <a:chOff x="0" y="0"/>
                  <a:chExt cx="1353171" cy="497840"/>
                </a:xfrm>
              </p:grpSpPr>
              <p:sp>
                <p:nvSpPr>
                  <p:cNvPr id="250" name="+++"/>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251" name="Rettangolo"/>
                  <p:cNvSpPr/>
                  <p:nvPr/>
                </p:nvSpPr>
                <p:spPr>
                  <a:xfrm>
                    <a:off x="0" y="0"/>
                    <a:ext cx="1353172"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55" name="Raggruppa"/>
                <p:cNvGrpSpPr/>
                <p:nvPr/>
              </p:nvGrpSpPr>
              <p:grpSpPr>
                <a:xfrm>
                  <a:off x="0" y="1624004"/>
                  <a:ext cx="2183916" cy="497841"/>
                  <a:chOff x="0" y="0"/>
                  <a:chExt cx="2183915" cy="497840"/>
                </a:xfrm>
              </p:grpSpPr>
              <p:sp>
                <p:nvSpPr>
                  <p:cNvPr id="253" name="cellular"/>
                  <p:cNvSpPr txBox="1"/>
                  <p:nvPr/>
                </p:nvSpPr>
                <p:spPr>
                  <a:xfrm>
                    <a:off x="105670" y="0"/>
                    <a:ext cx="197257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cellular</a:t>
                    </a:r>
                  </a:p>
                </p:txBody>
              </p:sp>
              <p:sp>
                <p:nvSpPr>
                  <p:cNvPr id="254" name="Rettangolo"/>
                  <p:cNvSpPr/>
                  <p:nvPr/>
                </p:nvSpPr>
                <p:spPr>
                  <a:xfrm>
                    <a:off x="0" y="0"/>
                    <a:ext cx="2183916"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58" name="Raggruppa"/>
                <p:cNvGrpSpPr/>
                <p:nvPr/>
              </p:nvGrpSpPr>
              <p:grpSpPr>
                <a:xfrm>
                  <a:off x="2183915" y="1624004"/>
                  <a:ext cx="1815649" cy="497841"/>
                  <a:chOff x="0" y="0"/>
                  <a:chExt cx="1815647" cy="497840"/>
                </a:xfrm>
              </p:grpSpPr>
              <p:sp>
                <p:nvSpPr>
                  <p:cNvPr id="256" name="CD4+ T-cells"/>
                  <p:cNvSpPr txBox="1"/>
                  <p:nvPr/>
                </p:nvSpPr>
                <p:spPr>
                  <a:xfrm>
                    <a:off x="105670" y="0"/>
                    <a:ext cx="1604308"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CD4+ T-cells</a:t>
                    </a:r>
                  </a:p>
                </p:txBody>
              </p:sp>
              <p:sp>
                <p:nvSpPr>
                  <p:cNvPr id="257" name="Rettangolo"/>
                  <p:cNvSpPr/>
                  <p:nvPr/>
                </p:nvSpPr>
                <p:spPr>
                  <a:xfrm>
                    <a:off x="0" y="0"/>
                    <a:ext cx="1815648"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61" name="Raggruppa"/>
                <p:cNvGrpSpPr/>
                <p:nvPr/>
              </p:nvGrpSpPr>
              <p:grpSpPr>
                <a:xfrm>
                  <a:off x="3999563" y="1624004"/>
                  <a:ext cx="1661490" cy="497841"/>
                  <a:chOff x="0" y="0"/>
                  <a:chExt cx="1661488" cy="497840"/>
                </a:xfrm>
              </p:grpSpPr>
              <p:sp>
                <p:nvSpPr>
                  <p:cNvPr id="259" name="+/- TH1"/>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TH1</a:t>
                    </a:r>
                  </a:p>
                </p:txBody>
              </p:sp>
              <p:sp>
                <p:nvSpPr>
                  <p:cNvPr id="260" name="Rettangolo"/>
                  <p:cNvSpPr/>
                  <p:nvPr/>
                </p:nvSpPr>
                <p:spPr>
                  <a:xfrm>
                    <a:off x="0" y="0"/>
                    <a:ext cx="1661489"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64" name="Raggruppa"/>
                <p:cNvGrpSpPr/>
                <p:nvPr/>
              </p:nvGrpSpPr>
              <p:grpSpPr>
                <a:xfrm>
                  <a:off x="5661052" y="1624004"/>
                  <a:ext cx="1507331" cy="497841"/>
                  <a:chOff x="0" y="0"/>
                  <a:chExt cx="1507330" cy="497840"/>
                </a:xfrm>
              </p:grpSpPr>
              <p:sp>
                <p:nvSpPr>
                  <p:cNvPr id="262" name="+/-TH1*"/>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+/-TH1*</a:t>
                    </a:r>
                  </a:p>
                </p:txBody>
              </p:sp>
              <p:sp>
                <p:nvSpPr>
                  <p:cNvPr id="263" name="Rettangolo"/>
                  <p:cNvSpPr/>
                  <p:nvPr/>
                </p:nvSpPr>
                <p:spPr>
                  <a:xfrm>
                    <a:off x="0" y="0"/>
                    <a:ext cx="1507331"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67" name="Raggruppa"/>
                <p:cNvGrpSpPr/>
                <p:nvPr/>
              </p:nvGrpSpPr>
              <p:grpSpPr>
                <a:xfrm>
                  <a:off x="7168382" y="1624004"/>
                  <a:ext cx="1353172" cy="497841"/>
                  <a:chOff x="0" y="0"/>
                  <a:chExt cx="1353171" cy="497840"/>
                </a:xfrm>
              </p:grpSpPr>
              <p:sp>
                <p:nvSpPr>
                  <p:cNvPr id="265" name="+++ TH1*"/>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TH1*</a:t>
                    </a:r>
                  </a:p>
                </p:txBody>
              </p:sp>
              <p:sp>
                <p:nvSpPr>
                  <p:cNvPr id="266" name="Rettangolo"/>
                  <p:cNvSpPr/>
                  <p:nvPr/>
                </p:nvSpPr>
                <p:spPr>
                  <a:xfrm>
                    <a:off x="0" y="0"/>
                    <a:ext cx="1353172"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70" name="Raggruppa"/>
                <p:cNvGrpSpPr/>
                <p:nvPr/>
              </p:nvGrpSpPr>
              <p:grpSpPr>
                <a:xfrm>
                  <a:off x="0" y="1979310"/>
                  <a:ext cx="2183916" cy="497841"/>
                  <a:chOff x="0" y="0"/>
                  <a:chExt cx="2183915" cy="497840"/>
                </a:xfrm>
              </p:grpSpPr>
              <p:sp>
                <p:nvSpPr>
                  <p:cNvPr id="268" name="Testo"/>
                  <p:cNvSpPr txBox="1"/>
                  <p:nvPr/>
                </p:nvSpPr>
                <p:spPr>
                  <a:xfrm>
                    <a:off x="105670" y="0"/>
                    <a:ext cx="197257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a:t>
                    </a:r>
                  </a:p>
                </p:txBody>
              </p:sp>
              <p:sp>
                <p:nvSpPr>
                  <p:cNvPr id="269" name="Rettangolo"/>
                  <p:cNvSpPr/>
                  <p:nvPr/>
                </p:nvSpPr>
                <p:spPr>
                  <a:xfrm>
                    <a:off x="0" y="0"/>
                    <a:ext cx="2183916"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73" name="Raggruppa"/>
                <p:cNvGrpSpPr/>
                <p:nvPr/>
              </p:nvGrpSpPr>
              <p:grpSpPr>
                <a:xfrm>
                  <a:off x="2183915" y="1979310"/>
                  <a:ext cx="1815649" cy="497841"/>
                  <a:chOff x="0" y="0"/>
                  <a:chExt cx="1815647" cy="497840"/>
                </a:xfrm>
              </p:grpSpPr>
              <p:sp>
                <p:nvSpPr>
                  <p:cNvPr id="271" name="CD8+ T-cells"/>
                  <p:cNvSpPr txBox="1"/>
                  <p:nvPr/>
                </p:nvSpPr>
                <p:spPr>
                  <a:xfrm>
                    <a:off x="105670" y="0"/>
                    <a:ext cx="1604308"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CD8+ T-cells</a:t>
                    </a:r>
                  </a:p>
                </p:txBody>
              </p:sp>
              <p:sp>
                <p:nvSpPr>
                  <p:cNvPr id="272" name="Rettangolo"/>
                  <p:cNvSpPr/>
                  <p:nvPr/>
                </p:nvSpPr>
                <p:spPr>
                  <a:xfrm>
                    <a:off x="0" y="0"/>
                    <a:ext cx="1815648"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76" name="Raggruppa"/>
                <p:cNvGrpSpPr/>
                <p:nvPr/>
              </p:nvGrpSpPr>
              <p:grpSpPr>
                <a:xfrm>
                  <a:off x="3999563" y="1979310"/>
                  <a:ext cx="1661490" cy="497841"/>
                  <a:chOff x="0" y="0"/>
                  <a:chExt cx="1661488" cy="497840"/>
                </a:xfrm>
              </p:grpSpPr>
              <p:sp>
                <p:nvSpPr>
                  <p:cNvPr id="274" name="+++"/>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275" name="Rettangolo"/>
                  <p:cNvSpPr/>
                  <p:nvPr/>
                </p:nvSpPr>
                <p:spPr>
                  <a:xfrm>
                    <a:off x="0" y="0"/>
                    <a:ext cx="1661489"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79" name="Raggruppa"/>
                <p:cNvGrpSpPr/>
                <p:nvPr/>
              </p:nvGrpSpPr>
              <p:grpSpPr>
                <a:xfrm>
                  <a:off x="5661052" y="1979310"/>
                  <a:ext cx="1507331" cy="497841"/>
                  <a:chOff x="0" y="0"/>
                  <a:chExt cx="1507330" cy="497840"/>
                </a:xfrm>
              </p:grpSpPr>
              <p:sp>
                <p:nvSpPr>
                  <p:cNvPr id="277" name="-"/>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278" name="Rettangolo"/>
                  <p:cNvSpPr/>
                  <p:nvPr/>
                </p:nvSpPr>
                <p:spPr>
                  <a:xfrm>
                    <a:off x="0" y="0"/>
                    <a:ext cx="1507331"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82" name="Raggruppa"/>
                <p:cNvGrpSpPr/>
                <p:nvPr/>
              </p:nvGrpSpPr>
              <p:grpSpPr>
                <a:xfrm>
                  <a:off x="7168382" y="1979310"/>
                  <a:ext cx="1353172" cy="497841"/>
                  <a:chOff x="0" y="0"/>
                  <a:chExt cx="1353171" cy="497840"/>
                </a:xfrm>
              </p:grpSpPr>
              <p:sp>
                <p:nvSpPr>
                  <p:cNvPr id="280" name="++"/>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281" name="Rettangolo"/>
                  <p:cNvSpPr/>
                  <p:nvPr/>
                </p:nvSpPr>
                <p:spPr>
                  <a:xfrm>
                    <a:off x="0" y="0"/>
                    <a:ext cx="1353172"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85" name="Raggruppa"/>
                <p:cNvGrpSpPr/>
                <p:nvPr/>
              </p:nvGrpSpPr>
              <p:grpSpPr>
                <a:xfrm>
                  <a:off x="0" y="2334616"/>
                  <a:ext cx="2183916" cy="497841"/>
                  <a:chOff x="0" y="0"/>
                  <a:chExt cx="2183915" cy="497840"/>
                </a:xfrm>
              </p:grpSpPr>
              <p:sp>
                <p:nvSpPr>
                  <p:cNvPr id="283" name="Testo"/>
                  <p:cNvSpPr txBox="1"/>
                  <p:nvPr/>
                </p:nvSpPr>
                <p:spPr>
                  <a:xfrm>
                    <a:off x="105670" y="0"/>
                    <a:ext cx="197257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a:t>
                    </a:r>
                  </a:p>
                </p:txBody>
              </p:sp>
              <p:sp>
                <p:nvSpPr>
                  <p:cNvPr id="284" name="Rettangolo"/>
                  <p:cNvSpPr/>
                  <p:nvPr/>
                </p:nvSpPr>
                <p:spPr>
                  <a:xfrm>
                    <a:off x="0" y="0"/>
                    <a:ext cx="2183916"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88" name="Raggruppa"/>
                <p:cNvGrpSpPr/>
                <p:nvPr/>
              </p:nvGrpSpPr>
              <p:grpSpPr>
                <a:xfrm>
                  <a:off x="2183915" y="2334616"/>
                  <a:ext cx="1815649" cy="497841"/>
                  <a:chOff x="0" y="0"/>
                  <a:chExt cx="1815647" cy="497840"/>
                </a:xfrm>
              </p:grpSpPr>
              <p:sp>
                <p:nvSpPr>
                  <p:cNvPr id="286" name="antigen presentation"/>
                  <p:cNvSpPr txBox="1"/>
                  <p:nvPr/>
                </p:nvSpPr>
                <p:spPr>
                  <a:xfrm>
                    <a:off x="105670" y="0"/>
                    <a:ext cx="1604308"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antigen presentation</a:t>
                    </a:r>
                  </a:p>
                </p:txBody>
              </p:sp>
              <p:sp>
                <p:nvSpPr>
                  <p:cNvPr id="287" name="Rettangolo"/>
                  <p:cNvSpPr/>
                  <p:nvPr/>
                </p:nvSpPr>
                <p:spPr>
                  <a:xfrm>
                    <a:off x="0" y="0"/>
                    <a:ext cx="1815648"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91" name="Raggruppa"/>
                <p:cNvGrpSpPr/>
                <p:nvPr/>
              </p:nvGrpSpPr>
              <p:grpSpPr>
                <a:xfrm>
                  <a:off x="3999563" y="2334616"/>
                  <a:ext cx="1661490" cy="497841"/>
                  <a:chOff x="0" y="0"/>
                  <a:chExt cx="1661488" cy="497840"/>
                </a:xfrm>
              </p:grpSpPr>
              <p:sp>
                <p:nvSpPr>
                  <p:cNvPr id="289" name="MHC I / II"/>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MHC I / II</a:t>
                    </a:r>
                  </a:p>
                </p:txBody>
              </p:sp>
              <p:sp>
                <p:nvSpPr>
                  <p:cNvPr id="290" name="Rettangolo"/>
                  <p:cNvSpPr/>
                  <p:nvPr/>
                </p:nvSpPr>
                <p:spPr>
                  <a:xfrm>
                    <a:off x="0" y="0"/>
                    <a:ext cx="1661489"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94" name="Raggruppa"/>
                <p:cNvGrpSpPr/>
                <p:nvPr/>
              </p:nvGrpSpPr>
              <p:grpSpPr>
                <a:xfrm>
                  <a:off x="5661052" y="2334616"/>
                  <a:ext cx="1507331" cy="497841"/>
                  <a:chOff x="0" y="0"/>
                  <a:chExt cx="1507330" cy="497840"/>
                </a:xfrm>
              </p:grpSpPr>
              <p:sp>
                <p:nvSpPr>
                  <p:cNvPr id="292" name="MHC II"/>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MHC II</a:t>
                    </a:r>
                  </a:p>
                </p:txBody>
              </p:sp>
              <p:sp>
                <p:nvSpPr>
                  <p:cNvPr id="293" name="Rettangolo"/>
                  <p:cNvSpPr/>
                  <p:nvPr/>
                </p:nvSpPr>
                <p:spPr>
                  <a:xfrm>
                    <a:off x="0" y="0"/>
                    <a:ext cx="1507331"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297" name="Raggruppa"/>
                <p:cNvGrpSpPr/>
                <p:nvPr/>
              </p:nvGrpSpPr>
              <p:grpSpPr>
                <a:xfrm>
                  <a:off x="7168382" y="2334616"/>
                  <a:ext cx="1353172" cy="497841"/>
                  <a:chOff x="0" y="0"/>
                  <a:chExt cx="1353171" cy="497840"/>
                </a:xfrm>
              </p:grpSpPr>
              <p:sp>
                <p:nvSpPr>
                  <p:cNvPr id="295" name="MHC I / II"/>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MHC I / II</a:t>
                    </a:r>
                  </a:p>
                </p:txBody>
              </p:sp>
              <p:sp>
                <p:nvSpPr>
                  <p:cNvPr id="296" name="Rettangolo"/>
                  <p:cNvSpPr/>
                  <p:nvPr/>
                </p:nvSpPr>
                <p:spPr>
                  <a:xfrm>
                    <a:off x="0" y="0"/>
                    <a:ext cx="1353172"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00" name="Raggruppa"/>
                <p:cNvGrpSpPr/>
                <p:nvPr/>
              </p:nvGrpSpPr>
              <p:grpSpPr>
                <a:xfrm>
                  <a:off x="0" y="2791312"/>
                  <a:ext cx="2183916" cy="497841"/>
                  <a:chOff x="0" y="0"/>
                  <a:chExt cx="2183915" cy="497840"/>
                </a:xfrm>
              </p:grpSpPr>
              <p:sp>
                <p:nvSpPr>
                  <p:cNvPr id="298" name="memory"/>
                  <p:cNvSpPr txBox="1"/>
                  <p:nvPr/>
                </p:nvSpPr>
                <p:spPr>
                  <a:xfrm>
                    <a:off x="105670" y="0"/>
                    <a:ext cx="197257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memory</a:t>
                    </a:r>
                  </a:p>
                </p:txBody>
              </p:sp>
              <p:sp>
                <p:nvSpPr>
                  <p:cNvPr id="299" name="Rettangolo"/>
                  <p:cNvSpPr/>
                  <p:nvPr/>
                </p:nvSpPr>
                <p:spPr>
                  <a:xfrm>
                    <a:off x="0" y="0"/>
                    <a:ext cx="2183916"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03" name="Raggruppa"/>
                <p:cNvGrpSpPr/>
                <p:nvPr/>
              </p:nvGrpSpPr>
              <p:grpSpPr>
                <a:xfrm>
                  <a:off x="2183915" y="2791312"/>
                  <a:ext cx="1815649" cy="497841"/>
                  <a:chOff x="0" y="0"/>
                  <a:chExt cx="1815647" cy="497840"/>
                </a:xfrm>
              </p:grpSpPr>
              <p:sp>
                <p:nvSpPr>
                  <p:cNvPr id="301" name="humoral"/>
                  <p:cNvSpPr txBox="1"/>
                  <p:nvPr/>
                </p:nvSpPr>
                <p:spPr>
                  <a:xfrm>
                    <a:off x="105670" y="0"/>
                    <a:ext cx="1604308"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humoral</a:t>
                    </a:r>
                  </a:p>
                </p:txBody>
              </p:sp>
              <p:sp>
                <p:nvSpPr>
                  <p:cNvPr id="302" name="Rettangolo"/>
                  <p:cNvSpPr/>
                  <p:nvPr/>
                </p:nvSpPr>
                <p:spPr>
                  <a:xfrm>
                    <a:off x="0" y="0"/>
                    <a:ext cx="1815648"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06" name="Raggruppa"/>
                <p:cNvGrpSpPr/>
                <p:nvPr/>
              </p:nvGrpSpPr>
              <p:grpSpPr>
                <a:xfrm>
                  <a:off x="3999563" y="2791312"/>
                  <a:ext cx="1661490" cy="497841"/>
                  <a:chOff x="0" y="0"/>
                  <a:chExt cx="1661488" cy="497840"/>
                </a:xfrm>
              </p:grpSpPr>
              <p:sp>
                <p:nvSpPr>
                  <p:cNvPr id="304" name="+++"/>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05" name="Rettangolo"/>
                  <p:cNvSpPr/>
                  <p:nvPr/>
                </p:nvSpPr>
                <p:spPr>
                  <a:xfrm>
                    <a:off x="0" y="0"/>
                    <a:ext cx="1661489"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09" name="Raggruppa"/>
                <p:cNvGrpSpPr/>
                <p:nvPr/>
              </p:nvGrpSpPr>
              <p:grpSpPr>
                <a:xfrm>
                  <a:off x="5661052" y="2791312"/>
                  <a:ext cx="1507331" cy="497841"/>
                  <a:chOff x="0" y="0"/>
                  <a:chExt cx="1507330" cy="497840"/>
                </a:xfrm>
              </p:grpSpPr>
              <p:sp>
                <p:nvSpPr>
                  <p:cNvPr id="307" name="+++"/>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08" name="Rettangolo"/>
                  <p:cNvSpPr/>
                  <p:nvPr/>
                </p:nvSpPr>
                <p:spPr>
                  <a:xfrm>
                    <a:off x="0" y="0"/>
                    <a:ext cx="1507331"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12" name="Raggruppa"/>
                <p:cNvGrpSpPr/>
                <p:nvPr/>
              </p:nvGrpSpPr>
              <p:grpSpPr>
                <a:xfrm>
                  <a:off x="7168382" y="2791312"/>
                  <a:ext cx="1353172" cy="497841"/>
                  <a:chOff x="0" y="0"/>
                  <a:chExt cx="1353171" cy="497840"/>
                </a:xfrm>
              </p:grpSpPr>
              <p:sp>
                <p:nvSpPr>
                  <p:cNvPr id="310" name="+++"/>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11" name="Rettangolo"/>
                  <p:cNvSpPr/>
                  <p:nvPr/>
                </p:nvSpPr>
                <p:spPr>
                  <a:xfrm>
                    <a:off x="0" y="0"/>
                    <a:ext cx="1353172"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15" name="Raggruppa"/>
                <p:cNvGrpSpPr/>
                <p:nvPr/>
              </p:nvGrpSpPr>
              <p:grpSpPr>
                <a:xfrm>
                  <a:off x="0" y="3146618"/>
                  <a:ext cx="2183916" cy="497841"/>
                  <a:chOff x="0" y="0"/>
                  <a:chExt cx="2183915" cy="497840"/>
                </a:xfrm>
              </p:grpSpPr>
              <p:sp>
                <p:nvSpPr>
                  <p:cNvPr id="313" name="Testo"/>
                  <p:cNvSpPr txBox="1"/>
                  <p:nvPr/>
                </p:nvSpPr>
                <p:spPr>
                  <a:xfrm>
                    <a:off x="105670" y="0"/>
                    <a:ext cx="197257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a:t>
                    </a:r>
                  </a:p>
                </p:txBody>
              </p:sp>
              <p:sp>
                <p:nvSpPr>
                  <p:cNvPr id="314" name="Rettangolo"/>
                  <p:cNvSpPr/>
                  <p:nvPr/>
                </p:nvSpPr>
                <p:spPr>
                  <a:xfrm>
                    <a:off x="0" y="0"/>
                    <a:ext cx="2183916"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18" name="Raggruppa"/>
                <p:cNvGrpSpPr/>
                <p:nvPr/>
              </p:nvGrpSpPr>
              <p:grpSpPr>
                <a:xfrm>
                  <a:off x="2183915" y="3146618"/>
                  <a:ext cx="1815649" cy="497841"/>
                  <a:chOff x="0" y="0"/>
                  <a:chExt cx="1815647" cy="497840"/>
                </a:xfrm>
              </p:grpSpPr>
              <p:sp>
                <p:nvSpPr>
                  <p:cNvPr id="316" name="cells"/>
                  <p:cNvSpPr txBox="1"/>
                  <p:nvPr/>
                </p:nvSpPr>
                <p:spPr>
                  <a:xfrm>
                    <a:off x="105670" y="0"/>
                    <a:ext cx="1604308"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cells</a:t>
                    </a:r>
                  </a:p>
                </p:txBody>
              </p:sp>
              <p:sp>
                <p:nvSpPr>
                  <p:cNvPr id="317" name="Rettangolo"/>
                  <p:cNvSpPr/>
                  <p:nvPr/>
                </p:nvSpPr>
                <p:spPr>
                  <a:xfrm>
                    <a:off x="0" y="0"/>
                    <a:ext cx="1815648"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21" name="Raggruppa"/>
                <p:cNvGrpSpPr/>
                <p:nvPr/>
              </p:nvGrpSpPr>
              <p:grpSpPr>
                <a:xfrm>
                  <a:off x="3999563" y="3146618"/>
                  <a:ext cx="1661490" cy="497841"/>
                  <a:chOff x="0" y="0"/>
                  <a:chExt cx="1661488" cy="497840"/>
                </a:xfrm>
              </p:grpSpPr>
              <p:sp>
                <p:nvSpPr>
                  <p:cNvPr id="319" name="+++"/>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20" name="Rettangolo"/>
                  <p:cNvSpPr/>
                  <p:nvPr/>
                </p:nvSpPr>
                <p:spPr>
                  <a:xfrm>
                    <a:off x="0" y="0"/>
                    <a:ext cx="1661489"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24" name="Raggruppa"/>
                <p:cNvGrpSpPr/>
                <p:nvPr/>
              </p:nvGrpSpPr>
              <p:grpSpPr>
                <a:xfrm>
                  <a:off x="5661052" y="3146618"/>
                  <a:ext cx="1507331" cy="497841"/>
                  <a:chOff x="0" y="0"/>
                  <a:chExt cx="1507330" cy="497840"/>
                </a:xfrm>
              </p:grpSpPr>
              <p:sp>
                <p:nvSpPr>
                  <p:cNvPr id="322" name="+/-"/>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23" name="Rettangolo"/>
                  <p:cNvSpPr/>
                  <p:nvPr/>
                </p:nvSpPr>
                <p:spPr>
                  <a:xfrm>
                    <a:off x="0" y="0"/>
                    <a:ext cx="1507331"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27" name="Raggruppa"/>
                <p:cNvGrpSpPr/>
                <p:nvPr/>
              </p:nvGrpSpPr>
              <p:grpSpPr>
                <a:xfrm>
                  <a:off x="7168382" y="3146618"/>
                  <a:ext cx="1353172" cy="497841"/>
                  <a:chOff x="0" y="0"/>
                  <a:chExt cx="1353171" cy="497840"/>
                </a:xfrm>
              </p:grpSpPr>
              <p:sp>
                <p:nvSpPr>
                  <p:cNvPr id="325" name="++"/>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26" name="Rettangolo"/>
                  <p:cNvSpPr/>
                  <p:nvPr/>
                </p:nvSpPr>
                <p:spPr>
                  <a:xfrm>
                    <a:off x="0" y="0"/>
                    <a:ext cx="1353172"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30" name="Raggruppa"/>
                <p:cNvGrpSpPr/>
                <p:nvPr/>
              </p:nvGrpSpPr>
              <p:grpSpPr>
                <a:xfrm>
                  <a:off x="0" y="3501925"/>
                  <a:ext cx="2183916" cy="659477"/>
                  <a:chOff x="0" y="0"/>
                  <a:chExt cx="2183915" cy="659476"/>
                </a:xfrm>
              </p:grpSpPr>
              <p:sp>
                <p:nvSpPr>
                  <p:cNvPr id="328" name="production"/>
                  <p:cNvSpPr txBox="1"/>
                  <p:nvPr/>
                </p:nvSpPr>
                <p:spPr>
                  <a:xfrm>
                    <a:off x="105670" y="0"/>
                    <a:ext cx="197257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production</a:t>
                    </a:r>
                  </a:p>
                </p:txBody>
              </p:sp>
              <p:sp>
                <p:nvSpPr>
                  <p:cNvPr id="329" name="Rettangolo"/>
                  <p:cNvSpPr/>
                  <p:nvPr/>
                </p:nvSpPr>
                <p:spPr>
                  <a:xfrm>
                    <a:off x="0" y="0"/>
                    <a:ext cx="2183916" cy="65947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33" name="Raggruppa"/>
                <p:cNvGrpSpPr/>
                <p:nvPr/>
              </p:nvGrpSpPr>
              <p:grpSpPr>
                <a:xfrm>
                  <a:off x="2183915" y="3501925"/>
                  <a:ext cx="1815649" cy="701041"/>
                  <a:chOff x="0" y="0"/>
                  <a:chExt cx="1815647" cy="701040"/>
                </a:xfrm>
              </p:grpSpPr>
              <p:sp>
                <p:nvSpPr>
                  <p:cNvPr id="331" name="Difficulty of development"/>
                  <p:cNvSpPr txBox="1"/>
                  <p:nvPr/>
                </p:nvSpPr>
                <p:spPr>
                  <a:xfrm>
                    <a:off x="105670" y="0"/>
                    <a:ext cx="1604308" cy="701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Difficulty of development</a:t>
                    </a:r>
                  </a:p>
                </p:txBody>
              </p:sp>
              <p:sp>
                <p:nvSpPr>
                  <p:cNvPr id="332" name="Rettangolo"/>
                  <p:cNvSpPr/>
                  <p:nvPr/>
                </p:nvSpPr>
                <p:spPr>
                  <a:xfrm>
                    <a:off x="0" y="0"/>
                    <a:ext cx="1815648" cy="65947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36" name="Raggruppa"/>
                <p:cNvGrpSpPr/>
                <p:nvPr/>
              </p:nvGrpSpPr>
              <p:grpSpPr>
                <a:xfrm>
                  <a:off x="3999563" y="3501925"/>
                  <a:ext cx="1661490" cy="659477"/>
                  <a:chOff x="0" y="0"/>
                  <a:chExt cx="1661488" cy="659476"/>
                </a:xfrm>
              </p:grpSpPr>
              <p:sp>
                <p:nvSpPr>
                  <p:cNvPr id="334" name="+"/>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35" name="Rettangolo"/>
                  <p:cNvSpPr/>
                  <p:nvPr/>
                </p:nvSpPr>
                <p:spPr>
                  <a:xfrm>
                    <a:off x="0" y="0"/>
                    <a:ext cx="1661489" cy="65947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39" name="Raggruppa"/>
                <p:cNvGrpSpPr/>
                <p:nvPr/>
              </p:nvGrpSpPr>
              <p:grpSpPr>
                <a:xfrm>
                  <a:off x="5661052" y="3501925"/>
                  <a:ext cx="1507331" cy="659477"/>
                  <a:chOff x="0" y="0"/>
                  <a:chExt cx="1507330" cy="659476"/>
                </a:xfrm>
              </p:grpSpPr>
              <p:sp>
                <p:nvSpPr>
                  <p:cNvPr id="337" name="++"/>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38" name="Rettangolo"/>
                  <p:cNvSpPr/>
                  <p:nvPr/>
                </p:nvSpPr>
                <p:spPr>
                  <a:xfrm>
                    <a:off x="0" y="0"/>
                    <a:ext cx="1507331" cy="65947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42" name="Raggruppa"/>
                <p:cNvGrpSpPr/>
                <p:nvPr/>
              </p:nvGrpSpPr>
              <p:grpSpPr>
                <a:xfrm>
                  <a:off x="7168382" y="3501925"/>
                  <a:ext cx="1353172" cy="659477"/>
                  <a:chOff x="0" y="0"/>
                  <a:chExt cx="1353171" cy="659476"/>
                </a:xfrm>
              </p:grpSpPr>
              <p:sp>
                <p:nvSpPr>
                  <p:cNvPr id="340" name="++++"/>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41" name="Rettangolo"/>
                  <p:cNvSpPr/>
                  <p:nvPr/>
                </p:nvSpPr>
                <p:spPr>
                  <a:xfrm>
                    <a:off x="0" y="0"/>
                    <a:ext cx="1353172" cy="65947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45" name="Raggruppa"/>
                <p:cNvGrpSpPr/>
                <p:nvPr/>
              </p:nvGrpSpPr>
              <p:grpSpPr>
                <a:xfrm>
                  <a:off x="0" y="4161401"/>
                  <a:ext cx="2183916" cy="497841"/>
                  <a:chOff x="0" y="0"/>
                  <a:chExt cx="2183915" cy="497840"/>
                </a:xfrm>
              </p:grpSpPr>
              <p:sp>
                <p:nvSpPr>
                  <p:cNvPr id="343" name="Testo"/>
                  <p:cNvSpPr txBox="1"/>
                  <p:nvPr/>
                </p:nvSpPr>
                <p:spPr>
                  <a:xfrm>
                    <a:off x="105670" y="0"/>
                    <a:ext cx="197257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a:t>
                    </a:r>
                  </a:p>
                </p:txBody>
              </p:sp>
              <p:sp>
                <p:nvSpPr>
                  <p:cNvPr id="344" name="Rettangolo"/>
                  <p:cNvSpPr/>
                  <p:nvPr/>
                </p:nvSpPr>
                <p:spPr>
                  <a:xfrm>
                    <a:off x="0" y="0"/>
                    <a:ext cx="2183916"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48" name="Raggruppa"/>
                <p:cNvGrpSpPr/>
                <p:nvPr/>
              </p:nvGrpSpPr>
              <p:grpSpPr>
                <a:xfrm>
                  <a:off x="2183915" y="4161401"/>
                  <a:ext cx="1815649" cy="497841"/>
                  <a:chOff x="0" y="0"/>
                  <a:chExt cx="1815647" cy="497840"/>
                </a:xfrm>
              </p:grpSpPr>
              <p:sp>
                <p:nvSpPr>
                  <p:cNvPr id="346" name="price"/>
                  <p:cNvSpPr txBox="1"/>
                  <p:nvPr/>
                </p:nvSpPr>
                <p:spPr>
                  <a:xfrm>
                    <a:off x="105670" y="0"/>
                    <a:ext cx="1604308"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price</a:t>
                    </a:r>
                  </a:p>
                </p:txBody>
              </p:sp>
              <p:sp>
                <p:nvSpPr>
                  <p:cNvPr id="347" name="Rettangolo"/>
                  <p:cNvSpPr/>
                  <p:nvPr/>
                </p:nvSpPr>
                <p:spPr>
                  <a:xfrm>
                    <a:off x="0" y="0"/>
                    <a:ext cx="1815648"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51" name="Raggruppa"/>
                <p:cNvGrpSpPr/>
                <p:nvPr/>
              </p:nvGrpSpPr>
              <p:grpSpPr>
                <a:xfrm>
                  <a:off x="3999563" y="4161401"/>
                  <a:ext cx="1661490" cy="497841"/>
                  <a:chOff x="0" y="0"/>
                  <a:chExt cx="1661488" cy="497840"/>
                </a:xfrm>
              </p:grpSpPr>
              <p:sp>
                <p:nvSpPr>
                  <p:cNvPr id="349" name="+"/>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50" name="Rettangolo"/>
                  <p:cNvSpPr/>
                  <p:nvPr/>
                </p:nvSpPr>
                <p:spPr>
                  <a:xfrm>
                    <a:off x="0" y="0"/>
                    <a:ext cx="1661489"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54" name="Raggruppa"/>
                <p:cNvGrpSpPr/>
                <p:nvPr/>
              </p:nvGrpSpPr>
              <p:grpSpPr>
                <a:xfrm>
                  <a:off x="5661052" y="4161401"/>
                  <a:ext cx="1507331" cy="497841"/>
                  <a:chOff x="0" y="0"/>
                  <a:chExt cx="1507330" cy="497840"/>
                </a:xfrm>
              </p:grpSpPr>
              <p:sp>
                <p:nvSpPr>
                  <p:cNvPr id="352" name="+"/>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53" name="Rettangolo"/>
                  <p:cNvSpPr/>
                  <p:nvPr/>
                </p:nvSpPr>
                <p:spPr>
                  <a:xfrm>
                    <a:off x="0" y="0"/>
                    <a:ext cx="1507331"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57" name="Raggruppa"/>
                <p:cNvGrpSpPr/>
                <p:nvPr/>
              </p:nvGrpSpPr>
              <p:grpSpPr>
                <a:xfrm>
                  <a:off x="7168382" y="4161401"/>
                  <a:ext cx="1353172" cy="497841"/>
                  <a:chOff x="0" y="0"/>
                  <a:chExt cx="1353171" cy="497840"/>
                </a:xfrm>
              </p:grpSpPr>
              <p:sp>
                <p:nvSpPr>
                  <p:cNvPr id="355" name="+++"/>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56" name="Rettangolo"/>
                  <p:cNvSpPr/>
                  <p:nvPr/>
                </p:nvSpPr>
                <p:spPr>
                  <a:xfrm>
                    <a:off x="0" y="0"/>
                    <a:ext cx="1353172"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60" name="Raggruppa"/>
                <p:cNvGrpSpPr/>
                <p:nvPr/>
              </p:nvGrpSpPr>
              <p:grpSpPr>
                <a:xfrm>
                  <a:off x="0" y="4516707"/>
                  <a:ext cx="2183916" cy="497841"/>
                  <a:chOff x="0" y="0"/>
                  <a:chExt cx="2183915" cy="497840"/>
                </a:xfrm>
              </p:grpSpPr>
              <p:sp>
                <p:nvSpPr>
                  <p:cNvPr id="358" name="Testo"/>
                  <p:cNvSpPr txBox="1"/>
                  <p:nvPr/>
                </p:nvSpPr>
                <p:spPr>
                  <a:xfrm>
                    <a:off x="105670" y="0"/>
                    <a:ext cx="1972576"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 </a:t>
                    </a:r>
                  </a:p>
                </p:txBody>
              </p:sp>
              <p:sp>
                <p:nvSpPr>
                  <p:cNvPr id="359" name="Rettangolo"/>
                  <p:cNvSpPr/>
                  <p:nvPr/>
                </p:nvSpPr>
                <p:spPr>
                  <a:xfrm>
                    <a:off x="0" y="0"/>
                    <a:ext cx="2183916"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63" name="Raggruppa"/>
                <p:cNvGrpSpPr/>
                <p:nvPr/>
              </p:nvGrpSpPr>
              <p:grpSpPr>
                <a:xfrm>
                  <a:off x="2183915" y="4516707"/>
                  <a:ext cx="1815649" cy="701041"/>
                  <a:chOff x="0" y="0"/>
                  <a:chExt cx="1815647" cy="701040"/>
                </a:xfrm>
              </p:grpSpPr>
              <p:sp>
                <p:nvSpPr>
                  <p:cNvPr id="361" name="Transportation…"/>
                  <p:cNvSpPr txBox="1"/>
                  <p:nvPr/>
                </p:nvSpPr>
                <p:spPr>
                  <a:xfrm>
                    <a:off x="105670" y="0"/>
                    <a:ext cx="1604308" cy="701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200">
                        <a:latin typeface="Comic Sans MS"/>
                        <a:ea typeface="Comic Sans MS"/>
                        <a:cs typeface="Comic Sans MS"/>
                        <a:sym typeface="Comic Sans MS"/>
                      </a:defRPr>
                    </a:pPr>
                    <a:r>
                      <a:t>Transportation</a:t>
                    </a:r>
                  </a:p>
                  <a:p>
                    <a:pPr>
                      <a:defRPr sz="1200">
                        <a:latin typeface="Comic Sans MS"/>
                        <a:ea typeface="Comic Sans MS"/>
                        <a:cs typeface="Comic Sans MS"/>
                        <a:sym typeface="Comic Sans MS"/>
                      </a:defRPr>
                    </a:pPr>
                    <a:r>
                      <a:t>storage</a:t>
                    </a:r>
                  </a:p>
                </p:txBody>
              </p:sp>
              <p:sp>
                <p:nvSpPr>
                  <p:cNvPr id="362" name="Rettangolo"/>
                  <p:cNvSpPr/>
                  <p:nvPr/>
                </p:nvSpPr>
                <p:spPr>
                  <a:xfrm>
                    <a:off x="0" y="0"/>
                    <a:ext cx="1815648"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66" name="Raggruppa"/>
                <p:cNvGrpSpPr/>
                <p:nvPr/>
              </p:nvGrpSpPr>
              <p:grpSpPr>
                <a:xfrm>
                  <a:off x="3999563" y="4516707"/>
                  <a:ext cx="1661490" cy="497841"/>
                  <a:chOff x="0" y="0"/>
                  <a:chExt cx="1661488" cy="497840"/>
                </a:xfrm>
              </p:grpSpPr>
              <p:sp>
                <p:nvSpPr>
                  <p:cNvPr id="364" name="+"/>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65" name="Rettangolo"/>
                  <p:cNvSpPr/>
                  <p:nvPr/>
                </p:nvSpPr>
                <p:spPr>
                  <a:xfrm>
                    <a:off x="0" y="0"/>
                    <a:ext cx="1661489"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69" name="Raggruppa"/>
                <p:cNvGrpSpPr/>
                <p:nvPr/>
              </p:nvGrpSpPr>
              <p:grpSpPr>
                <a:xfrm>
                  <a:off x="5661052" y="4516707"/>
                  <a:ext cx="1507331" cy="497841"/>
                  <a:chOff x="0" y="0"/>
                  <a:chExt cx="1507330" cy="497840"/>
                </a:xfrm>
              </p:grpSpPr>
              <p:sp>
                <p:nvSpPr>
                  <p:cNvPr id="367" name="+++"/>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68" name="Rettangolo"/>
                  <p:cNvSpPr/>
                  <p:nvPr/>
                </p:nvSpPr>
                <p:spPr>
                  <a:xfrm>
                    <a:off x="0" y="0"/>
                    <a:ext cx="1507331"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72" name="Raggruppa"/>
                <p:cNvGrpSpPr/>
                <p:nvPr/>
              </p:nvGrpSpPr>
              <p:grpSpPr>
                <a:xfrm>
                  <a:off x="7168382" y="4516707"/>
                  <a:ext cx="1353172" cy="497841"/>
                  <a:chOff x="0" y="0"/>
                  <a:chExt cx="1353171" cy="497840"/>
                </a:xfrm>
              </p:grpSpPr>
              <p:sp>
                <p:nvSpPr>
                  <p:cNvPr id="370" name="+++"/>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71" name="Rettangolo"/>
                  <p:cNvSpPr/>
                  <p:nvPr/>
                </p:nvSpPr>
                <p:spPr>
                  <a:xfrm>
                    <a:off x="0" y="0"/>
                    <a:ext cx="1353172" cy="45669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75" name="Raggruppa"/>
                <p:cNvGrpSpPr/>
                <p:nvPr/>
              </p:nvGrpSpPr>
              <p:grpSpPr>
                <a:xfrm>
                  <a:off x="0" y="4973403"/>
                  <a:ext cx="3999564" cy="497841"/>
                  <a:chOff x="0" y="0"/>
                  <a:chExt cx="3999563" cy="497840"/>
                </a:xfrm>
              </p:grpSpPr>
              <p:sp>
                <p:nvSpPr>
                  <p:cNvPr id="373" name="safety"/>
                  <p:cNvSpPr txBox="1"/>
                  <p:nvPr/>
                </p:nvSpPr>
                <p:spPr>
                  <a:xfrm>
                    <a:off x="105670" y="0"/>
                    <a:ext cx="3788223"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safety</a:t>
                    </a:r>
                  </a:p>
                </p:txBody>
              </p:sp>
              <p:sp>
                <p:nvSpPr>
                  <p:cNvPr id="374" name="Rettangolo"/>
                  <p:cNvSpPr/>
                  <p:nvPr/>
                </p:nvSpPr>
                <p:spPr>
                  <a:xfrm>
                    <a:off x="0" y="0"/>
                    <a:ext cx="3999564"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78" name="Raggruppa"/>
                <p:cNvGrpSpPr/>
                <p:nvPr/>
              </p:nvGrpSpPr>
              <p:grpSpPr>
                <a:xfrm>
                  <a:off x="3999563" y="4973403"/>
                  <a:ext cx="1661490" cy="497841"/>
                  <a:chOff x="0" y="0"/>
                  <a:chExt cx="1661488" cy="497840"/>
                </a:xfrm>
              </p:grpSpPr>
              <p:sp>
                <p:nvSpPr>
                  <p:cNvPr id="376" name="++"/>
                  <p:cNvSpPr txBox="1"/>
                  <p:nvPr/>
                </p:nvSpPr>
                <p:spPr>
                  <a:xfrm>
                    <a:off x="105670" y="0"/>
                    <a:ext cx="1450149"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77" name="Rettangolo"/>
                  <p:cNvSpPr/>
                  <p:nvPr/>
                </p:nvSpPr>
                <p:spPr>
                  <a:xfrm>
                    <a:off x="0" y="0"/>
                    <a:ext cx="1661489"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81" name="Raggruppa"/>
                <p:cNvGrpSpPr/>
                <p:nvPr/>
              </p:nvGrpSpPr>
              <p:grpSpPr>
                <a:xfrm>
                  <a:off x="5661052" y="4973403"/>
                  <a:ext cx="1507331" cy="497841"/>
                  <a:chOff x="0" y="0"/>
                  <a:chExt cx="1507330" cy="497840"/>
                </a:xfrm>
              </p:grpSpPr>
              <p:sp>
                <p:nvSpPr>
                  <p:cNvPr id="379" name="++++"/>
                  <p:cNvSpPr txBox="1"/>
                  <p:nvPr/>
                </p:nvSpPr>
                <p:spPr>
                  <a:xfrm>
                    <a:off x="105670" y="0"/>
                    <a:ext cx="1295990"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80" name="Rettangolo"/>
                  <p:cNvSpPr/>
                  <p:nvPr/>
                </p:nvSpPr>
                <p:spPr>
                  <a:xfrm>
                    <a:off x="0" y="0"/>
                    <a:ext cx="1507331"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nvGrpSpPr>
                <p:cNvPr id="384" name="Raggruppa"/>
                <p:cNvGrpSpPr/>
                <p:nvPr/>
              </p:nvGrpSpPr>
              <p:grpSpPr>
                <a:xfrm>
                  <a:off x="7168382" y="4973403"/>
                  <a:ext cx="1353172" cy="497841"/>
                  <a:chOff x="0" y="0"/>
                  <a:chExt cx="1353171" cy="497840"/>
                </a:xfrm>
              </p:grpSpPr>
              <p:sp>
                <p:nvSpPr>
                  <p:cNvPr id="382" name="+++"/>
                  <p:cNvSpPr txBox="1"/>
                  <p:nvPr/>
                </p:nvSpPr>
                <p:spPr>
                  <a:xfrm>
                    <a:off x="105670" y="0"/>
                    <a:ext cx="1141831" cy="497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Comic Sans MS"/>
                        <a:ea typeface="Comic Sans MS"/>
                        <a:cs typeface="Comic Sans MS"/>
                        <a:sym typeface="Comic Sans MS"/>
                      </a:defRPr>
                    </a:lvl1pPr>
                  </a:lstStyle>
                  <a:p>
                    <a:pPr/>
                    <a:r>
                      <a:t>+++</a:t>
                    </a:r>
                  </a:p>
                </p:txBody>
              </p:sp>
              <p:sp>
                <p:nvSpPr>
                  <p:cNvPr id="383" name="Rettangolo"/>
                  <p:cNvSpPr/>
                  <p:nvPr/>
                </p:nvSpPr>
                <p:spPr>
                  <a:xfrm>
                    <a:off x="0" y="0"/>
                    <a:ext cx="1353172" cy="355307"/>
                  </a:xfrm>
                  <a:prstGeom prst="rect">
                    <a:avLst/>
                  </a:prstGeom>
                  <a:noFill/>
                  <a:ln w="317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grpSp>
          <p:sp>
            <p:nvSpPr>
              <p:cNvPr id="386" name="Rettangolo"/>
              <p:cNvSpPr/>
              <p:nvPr/>
            </p:nvSpPr>
            <p:spPr>
              <a:xfrm>
                <a:off x="0" y="0"/>
                <a:ext cx="8534400" cy="5334000"/>
              </a:xfrm>
              <a:prstGeom prst="rect">
                <a:avLst/>
              </a:prstGeom>
              <a:noFill/>
              <a:ln w="9525" cap="flat">
                <a:solidFill>
                  <a:srgbClr val="A0A0A0"/>
                </a:solidFill>
                <a:prstDash val="solid"/>
                <a:round/>
              </a:ln>
              <a:effectLst/>
            </p:spPr>
            <p:txBody>
              <a:bodyPr wrap="square" lIns="45719" tIns="45719" rIns="45719" bIns="45719" numCol="1" anchor="t">
                <a:noAutofit/>
              </a:bodyPr>
              <a:lstStyle/>
              <a:p>
                <a:pPr>
                  <a:defRPr b="0">
                    <a:latin typeface="Times New Roman"/>
                    <a:ea typeface="Times New Roman"/>
                    <a:cs typeface="Times New Roman"/>
                    <a:sym typeface="Times New Roman"/>
                  </a:defRPr>
                </a:pPr>
              </a:p>
            </p:txBody>
          </p:sp>
        </p:grpSp>
        <p:sp>
          <p:nvSpPr>
            <p:cNvPr id="388" name="COMPARISON OF VARIOUS TYPES OF VACCINES"/>
            <p:cNvSpPr txBox="1"/>
            <p:nvPr/>
          </p:nvSpPr>
          <p:spPr>
            <a:xfrm>
              <a:off x="-1" y="0"/>
              <a:ext cx="8580027"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800">
                  <a:effectLst>
                    <a:outerShdw sx="100000" sy="100000" kx="0" ky="0" algn="b" rotWithShape="0" blurRad="12700" dist="25400" dir="2700000">
                      <a:srgbClr val="FFFFFF"/>
                    </a:outerShdw>
                  </a:effectLst>
                  <a:latin typeface="+mj-lt"/>
                  <a:ea typeface="+mj-ea"/>
                  <a:cs typeface="+mj-cs"/>
                  <a:sym typeface="Arial"/>
                </a:defRPr>
              </a:lvl1pPr>
            </a:lstStyle>
            <a:p>
              <a:pPr/>
              <a:r>
                <a:t>COMPARISON OF VARIOUS TYPES OF VACCINES</a:t>
              </a:r>
            </a:p>
          </p:txBody>
        </p:sp>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1" name="image.png" descr="image.png"/>
          <p:cNvPicPr>
            <a:picLocks noChangeAspect="1"/>
          </p:cNvPicPr>
          <p:nvPr/>
        </p:nvPicPr>
        <p:blipFill>
          <a:blip r:embed="rId2">
            <a:extLst/>
          </a:blip>
          <a:srcRect l="0" t="0" r="0" b="58903"/>
          <a:stretch>
            <a:fillRect/>
          </a:stretch>
        </p:blipFill>
        <p:spPr>
          <a:xfrm>
            <a:off x="228600" y="533400"/>
            <a:ext cx="8610600" cy="1707991"/>
          </a:xfrm>
          <a:prstGeom prst="rect">
            <a:avLst/>
          </a:prstGeom>
          <a:ln w="12700">
            <a:miter lim="400000"/>
          </a:ln>
        </p:spPr>
      </p:pic>
      <p:sp>
        <p:nvSpPr>
          <p:cNvPr id="392" name="Vaccine delivery systems and adjuvants"/>
          <p:cNvSpPr txBox="1"/>
          <p:nvPr>
            <p:ph type="title" idx="4294967295"/>
          </p:nvPr>
        </p:nvSpPr>
        <p:spPr>
          <a:xfrm>
            <a:off x="152400" y="-304802"/>
            <a:ext cx="8229600" cy="1143004"/>
          </a:xfrm>
          <a:prstGeom prst="rect">
            <a:avLst/>
          </a:prstGeom>
        </p:spPr>
        <p:txBody>
          <a:bodyPr>
            <a:normAutofit fontScale="100000" lnSpcReduction="0"/>
          </a:bodyPr>
          <a:lstStyle>
            <a:lvl1pPr>
              <a:defRPr b="1" sz="3200"/>
            </a:lvl1pPr>
          </a:lstStyle>
          <a:p>
            <a:pPr/>
            <a:r>
              <a:t>Vaccine delivery systems and adjuvants</a:t>
            </a:r>
          </a:p>
        </p:txBody>
      </p:sp>
      <p:graphicFrame>
        <p:nvGraphicFramePr>
          <p:cNvPr id="393" name="Tabella"/>
          <p:cNvGraphicFramePr/>
          <p:nvPr/>
        </p:nvGraphicFramePr>
        <p:xfrm>
          <a:off x="1431925" y="4406900"/>
          <a:ext cx="6086475" cy="208597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47087"/>
                <a:gridCol w="1720732"/>
                <a:gridCol w="3018655"/>
              </a:tblGrid>
              <a:tr h="287337">
                <a:tc>
                  <a:txBody>
                    <a:bodyPr/>
                    <a:lstStyle/>
                    <a:p>
                      <a:pPr algn="l" defTabSz="884237">
                        <a:defRPr sz="1800"/>
                      </a:pPr>
                      <a:r>
                        <a:rPr b="1" sz="900"/>
                        <a:t>Adjuvant</a:t>
                      </a:r>
                    </a:p>
                  </a:txBody>
                  <a:tcPr marL="45720" marR="45720" marT="45720" marB="45720" anchor="ctr" anchorCtr="0" horzOverflow="overflow">
                    <a:lnL w="12700">
                      <a:miter lim="400000"/>
                    </a:lnL>
                    <a:lnR w="12700">
                      <a:miter lim="400000"/>
                    </a:lnR>
                    <a:lnT w="28575">
                      <a:solidFill>
                        <a:srgbClr val="000000"/>
                      </a:solidFill>
                    </a:lnT>
                    <a:lnB w="12700">
                      <a:solidFill>
                        <a:srgbClr val="000000"/>
                      </a:solidFill>
                    </a:lnB>
                    <a:noFill/>
                  </a:tcPr>
                </a:tc>
                <a:tc>
                  <a:txBody>
                    <a:bodyPr/>
                    <a:lstStyle/>
                    <a:p>
                      <a:pPr algn="l" defTabSz="884237">
                        <a:defRPr sz="1800"/>
                      </a:pPr>
                      <a:r>
                        <a:rPr b="1" sz="900"/>
                        <a:t>Description</a:t>
                      </a:r>
                    </a:p>
                  </a:txBody>
                  <a:tcPr marL="45720" marR="45720" marT="45720" marB="45720" anchor="ctr" anchorCtr="0" horzOverflow="overflow">
                    <a:lnL w="12700">
                      <a:miter lim="400000"/>
                    </a:lnL>
                    <a:lnR w="12700">
                      <a:miter lim="400000"/>
                    </a:lnR>
                    <a:lnT w="28575">
                      <a:solidFill>
                        <a:srgbClr val="000000"/>
                      </a:solidFill>
                    </a:lnT>
                    <a:lnB w="12700">
                      <a:solidFill>
                        <a:srgbClr val="000000"/>
                      </a:solidFill>
                    </a:lnB>
                    <a:noFill/>
                  </a:tcPr>
                </a:tc>
                <a:tc>
                  <a:txBody>
                    <a:bodyPr/>
                    <a:lstStyle/>
                    <a:p>
                      <a:pPr algn="l" defTabSz="884237">
                        <a:defRPr sz="1800"/>
                      </a:pPr>
                      <a:r>
                        <a:rPr b="1" sz="900"/>
                        <a:t>Approved vaccine products</a:t>
                      </a:r>
                    </a:p>
                  </a:txBody>
                  <a:tcPr marL="45720" marR="45720" marT="45720" marB="45720" anchor="ctr" anchorCtr="0" horzOverflow="overflow">
                    <a:lnL w="12700">
                      <a:miter lim="400000"/>
                    </a:lnL>
                    <a:lnR w="12700">
                      <a:miter lim="400000"/>
                    </a:lnR>
                    <a:lnT w="28575">
                      <a:solidFill>
                        <a:srgbClr val="000000"/>
                      </a:solidFill>
                    </a:lnT>
                    <a:lnB w="12700">
                      <a:solidFill>
                        <a:srgbClr val="000000"/>
                      </a:solidFill>
                    </a:lnB>
                    <a:noFill/>
                  </a:tcPr>
                </a:tc>
              </a:tr>
              <a:tr h="569912">
                <a:tc>
                  <a:txBody>
                    <a:bodyPr/>
                    <a:lstStyle/>
                    <a:p>
                      <a:pPr algn="l" defTabSz="884237">
                        <a:defRPr sz="1800"/>
                      </a:pPr>
                      <a:r>
                        <a:rPr sz="900"/>
                        <a:t>Aluminium-based mineral salts (Alum) </a:t>
                      </a:r>
                    </a:p>
                  </a:txBody>
                  <a:tcPr marL="45720" marR="45720" marT="45720" marB="45720" anchor="t" anchorCtr="0" horzOverflow="overflow">
                    <a:lnL w="12700">
                      <a:miter lim="400000"/>
                    </a:lnL>
                    <a:lnR w="12700">
                      <a:miter lim="400000"/>
                    </a:lnR>
                    <a:lnT w="12700">
                      <a:solidFill>
                        <a:srgbClr val="000000"/>
                      </a:solidFill>
                    </a:lnT>
                    <a:lnB w="12700">
                      <a:solidFill>
                        <a:srgbClr val="000000"/>
                      </a:solidFill>
                    </a:lnB>
                    <a:noFill/>
                  </a:tcPr>
                </a:tc>
                <a:tc>
                  <a:txBody>
                    <a:bodyPr/>
                    <a:lstStyle/>
                    <a:p>
                      <a:pPr algn="l" defTabSz="884237">
                        <a:defRPr sz="900"/>
                      </a:pPr>
                      <a:r>
                        <a:t>E.g. Aluminium phosphate,</a:t>
                      </a:r>
                    </a:p>
                    <a:p>
                      <a:pPr algn="l" defTabSz="884237">
                        <a:defRPr sz="900"/>
                      </a:pPr>
                      <a:r>
                        <a:t>Calcium phosphate,</a:t>
                      </a:r>
                    </a:p>
                    <a:p>
                      <a:pPr algn="l" defTabSz="884237">
                        <a:defRPr sz="900"/>
                      </a:pPr>
                      <a:r>
                        <a:t>Aluminium hydroxide </a:t>
                      </a:r>
                    </a:p>
                  </a:txBody>
                  <a:tcPr marL="45720" marR="45720" marT="45720" marB="45720" anchor="t" anchorCtr="0" horzOverflow="overflow">
                    <a:lnL w="12700">
                      <a:miter lim="400000"/>
                    </a:lnL>
                    <a:lnR w="12700">
                      <a:miter lim="400000"/>
                    </a:lnR>
                    <a:lnT w="12700">
                      <a:solidFill>
                        <a:srgbClr val="000000"/>
                      </a:solidFill>
                    </a:lnT>
                    <a:lnB w="12700">
                      <a:solidFill>
                        <a:srgbClr val="000000"/>
                      </a:solidFill>
                    </a:lnB>
                    <a:noFill/>
                  </a:tcPr>
                </a:tc>
                <a:tc>
                  <a:txBody>
                    <a:bodyPr/>
                    <a:lstStyle/>
                    <a:p>
                      <a:pPr algn="l" defTabSz="884237">
                        <a:defRPr sz="900"/>
                      </a:pPr>
                      <a:r>
                        <a:t>Eg. Anthrax (BioThrax</a:t>
                      </a:r>
                      <a:r>
                        <a:t>®</a:t>
                      </a:r>
                      <a:r>
                        <a:t>, Emergent Biosolutions)</a:t>
                      </a:r>
                    </a:p>
                    <a:p>
                      <a:pPr algn="l" defTabSz="884237">
                        <a:defRPr sz="900"/>
                      </a:pPr>
                      <a:r>
                        <a:t>Hepatitis A (Vaqta</a:t>
                      </a:r>
                      <a:r>
                        <a:t>®</a:t>
                      </a:r>
                      <a:r>
                        <a:t>, Merck)</a:t>
                      </a:r>
                    </a:p>
                    <a:p>
                      <a:pPr algn="l" defTabSz="884237">
                        <a:defRPr sz="900"/>
                      </a:pPr>
                      <a:r>
                        <a:t>DTP (Triple Antigen</a:t>
                      </a:r>
                      <a:r>
                        <a:rPr baseline="30000"/>
                        <a:t>TM</a:t>
                      </a:r>
                      <a:r>
                        <a:t>, CSL limited) </a:t>
                      </a:r>
                    </a:p>
                  </a:txBody>
                  <a:tcPr marL="45720" marR="45720" marT="45720" marB="45720" anchor="t" anchorCtr="0" horzOverflow="overflow">
                    <a:lnL w="12700">
                      <a:miter lim="400000"/>
                    </a:lnL>
                    <a:lnR w="12700">
                      <a:miter lim="400000"/>
                    </a:lnR>
                    <a:lnT w="12700">
                      <a:solidFill>
                        <a:srgbClr val="000000"/>
                      </a:solidFill>
                    </a:lnT>
                    <a:lnB w="12700">
                      <a:solidFill>
                        <a:srgbClr val="000000"/>
                      </a:solidFill>
                    </a:lnB>
                    <a:noFill/>
                  </a:tcPr>
                </a:tc>
              </a:tr>
              <a:tr h="365125">
                <a:tc>
                  <a:txBody>
                    <a:bodyPr/>
                    <a:lstStyle/>
                    <a:p>
                      <a:pPr algn="l" defTabSz="884237">
                        <a:defRPr sz="1800"/>
                      </a:pPr>
                      <a:r>
                        <a:rPr sz="900"/>
                        <a:t>MF59</a:t>
                      </a:r>
                    </a:p>
                  </a:txBody>
                  <a:tcPr marL="45720" marR="45720" marT="45720" marB="45720" anchor="t" anchorCtr="0" horzOverflow="overflow">
                    <a:lnL w="12700">
                      <a:miter lim="400000"/>
                    </a:lnL>
                    <a:lnR w="12700">
                      <a:miter lim="400000"/>
                    </a:lnR>
                    <a:lnT w="12700">
                      <a:solidFill>
                        <a:srgbClr val="000000"/>
                      </a:solidFill>
                    </a:lnT>
                    <a:lnB w="12700">
                      <a:solidFill>
                        <a:srgbClr val="000000"/>
                      </a:solidFill>
                    </a:lnB>
                    <a:noFill/>
                  </a:tcPr>
                </a:tc>
                <a:tc>
                  <a:txBody>
                    <a:bodyPr/>
                    <a:lstStyle/>
                    <a:p>
                      <a:pPr algn="l" defTabSz="884237">
                        <a:defRPr sz="1800"/>
                      </a:pPr>
                      <a:r>
                        <a:rPr sz="900"/>
                        <a:t>Submicron oil-in-water emulsion </a:t>
                      </a:r>
                    </a:p>
                  </a:txBody>
                  <a:tcPr marL="45720" marR="45720" marT="45720" marB="45720" anchor="t" anchorCtr="0" horzOverflow="overflow">
                    <a:lnL w="12700">
                      <a:miter lim="400000"/>
                    </a:lnL>
                    <a:lnR w="12700">
                      <a:miter lim="400000"/>
                    </a:lnR>
                    <a:lnT w="12700">
                      <a:solidFill>
                        <a:srgbClr val="000000"/>
                      </a:solidFill>
                    </a:lnT>
                    <a:lnB w="12700">
                      <a:solidFill>
                        <a:srgbClr val="000000"/>
                      </a:solidFill>
                    </a:lnB>
                    <a:noFill/>
                  </a:tcPr>
                </a:tc>
                <a:tc>
                  <a:txBody>
                    <a:bodyPr/>
                    <a:lstStyle/>
                    <a:p>
                      <a:pPr algn="l" defTabSz="884237">
                        <a:defRPr sz="1800"/>
                      </a:pPr>
                      <a:r>
                        <a:rPr sz="900"/>
                        <a:t>Influenza (FLUAD®, Novartis) </a:t>
                      </a:r>
                    </a:p>
                  </a:txBody>
                  <a:tcPr marL="45720" marR="45720" marT="45720" marB="45720" anchor="t" anchorCtr="0" horzOverflow="overflow">
                    <a:lnL w="12700">
                      <a:miter lim="400000"/>
                    </a:lnL>
                    <a:lnR w="12700">
                      <a:miter lim="400000"/>
                    </a:lnR>
                    <a:lnT w="12700">
                      <a:solidFill>
                        <a:srgbClr val="000000"/>
                      </a:solidFill>
                    </a:lnT>
                    <a:lnB w="12700">
                      <a:solidFill>
                        <a:srgbClr val="000000"/>
                      </a:solidFill>
                    </a:lnB>
                    <a:noFill/>
                  </a:tcPr>
                </a:tc>
              </a:tr>
              <a:tr h="363537">
                <a:tc>
                  <a:txBody>
                    <a:bodyPr/>
                    <a:lstStyle/>
                    <a:p>
                      <a:pPr algn="l" defTabSz="884237">
                        <a:defRPr sz="1800"/>
                      </a:pPr>
                      <a:r>
                        <a:rPr sz="900"/>
                        <a:t>Monophosphoryl lipid A (MPL) </a:t>
                      </a:r>
                    </a:p>
                  </a:txBody>
                  <a:tcPr marL="45720" marR="45720" marT="45720" marB="45720" anchor="t" anchorCtr="0" horzOverflow="overflow">
                    <a:lnL w="12700">
                      <a:miter lim="400000"/>
                    </a:lnL>
                    <a:lnR w="12700">
                      <a:miter lim="400000"/>
                    </a:lnR>
                    <a:lnT w="12700">
                      <a:solidFill>
                        <a:srgbClr val="000000"/>
                      </a:solidFill>
                    </a:lnT>
                    <a:lnB w="12700">
                      <a:solidFill>
                        <a:srgbClr val="000000"/>
                      </a:solidFill>
                    </a:lnB>
                    <a:noFill/>
                  </a:tcPr>
                </a:tc>
                <a:tc>
                  <a:txBody>
                    <a:bodyPr/>
                    <a:lstStyle/>
                    <a:p>
                      <a:pPr algn="l" defTabSz="884237">
                        <a:defRPr sz="1800"/>
                      </a:pPr>
                      <a:r>
                        <a:rPr sz="900"/>
                        <a:t>Bacteria-derived immunostimulant </a:t>
                      </a:r>
                    </a:p>
                  </a:txBody>
                  <a:tcPr marL="45720" marR="45720" marT="45720" marB="45720" anchor="t" anchorCtr="0" horzOverflow="overflow">
                    <a:lnL w="12700">
                      <a:miter lim="400000"/>
                    </a:lnL>
                    <a:lnR w="12700">
                      <a:miter lim="400000"/>
                    </a:lnR>
                    <a:lnT w="12700">
                      <a:solidFill>
                        <a:srgbClr val="000000"/>
                      </a:solidFill>
                    </a:lnT>
                    <a:lnB w="12700">
                      <a:solidFill>
                        <a:srgbClr val="000000"/>
                      </a:solidFill>
                    </a:lnB>
                    <a:noFill/>
                  </a:tcPr>
                </a:tc>
                <a:tc>
                  <a:txBody>
                    <a:bodyPr/>
                    <a:lstStyle/>
                    <a:p>
                      <a:pPr algn="l" defTabSz="884237">
                        <a:defRPr sz="1800"/>
                      </a:pPr>
                      <a:r>
                        <a:rPr sz="900"/>
                        <a:t>Hepatitis B (Fendrix®, GlaxoSmithKline) </a:t>
                      </a:r>
                    </a:p>
                  </a:txBody>
                  <a:tcPr marL="45720" marR="45720" marT="45720" marB="45720" anchor="t" anchorCtr="0" horzOverflow="overflow">
                    <a:lnL w="12700">
                      <a:miter lim="400000"/>
                    </a:lnL>
                    <a:lnR w="12700">
                      <a:miter lim="400000"/>
                    </a:lnR>
                    <a:lnT w="12700">
                      <a:solidFill>
                        <a:srgbClr val="000000"/>
                      </a:solidFill>
                    </a:lnT>
                    <a:lnB w="12700">
                      <a:solidFill>
                        <a:srgbClr val="000000"/>
                      </a:solidFill>
                    </a:lnB>
                    <a:noFill/>
                  </a:tcPr>
                </a:tc>
              </a:tr>
              <a:tr h="500062">
                <a:tc>
                  <a:txBody>
                    <a:bodyPr/>
                    <a:lstStyle/>
                    <a:p>
                      <a:pPr algn="l" defTabSz="884237">
                        <a:defRPr sz="1800"/>
                      </a:pPr>
                      <a:r>
                        <a:rPr sz="900"/>
                        <a:t>Virosomes </a:t>
                      </a:r>
                    </a:p>
                  </a:txBody>
                  <a:tcPr marL="45720" marR="45720" marT="45720" marB="45720" anchor="t" anchorCtr="0" horzOverflow="overflow">
                    <a:lnL w="12700">
                      <a:miter lim="400000"/>
                    </a:lnL>
                    <a:lnR w="12700">
                      <a:miter lim="400000"/>
                    </a:lnR>
                    <a:lnT w="12700">
                      <a:solidFill>
                        <a:srgbClr val="000000"/>
                      </a:solidFill>
                    </a:lnT>
                    <a:lnB w="28575">
                      <a:solidFill>
                        <a:srgbClr val="000000"/>
                      </a:solidFill>
                    </a:lnB>
                    <a:noFill/>
                  </a:tcPr>
                </a:tc>
                <a:tc>
                  <a:txBody>
                    <a:bodyPr/>
                    <a:lstStyle/>
                    <a:p>
                      <a:pPr algn="l" defTabSz="884237">
                        <a:defRPr sz="1800"/>
                      </a:pPr>
                      <a:r>
                        <a:rPr sz="900"/>
                        <a:t>Spherical vesicles containing viral membrane proteins in the lipid membrane</a:t>
                      </a:r>
                    </a:p>
                  </a:txBody>
                  <a:tcPr marL="45720" marR="45720" marT="45720" marB="45720" anchor="t" anchorCtr="0" horzOverflow="overflow">
                    <a:lnL w="12700">
                      <a:miter lim="400000"/>
                    </a:lnL>
                    <a:lnR w="12700">
                      <a:miter lim="400000"/>
                    </a:lnR>
                    <a:lnT w="12700">
                      <a:solidFill>
                        <a:srgbClr val="000000"/>
                      </a:solidFill>
                    </a:lnT>
                    <a:lnB w="28575">
                      <a:solidFill>
                        <a:srgbClr val="000000"/>
                      </a:solidFill>
                    </a:lnB>
                    <a:noFill/>
                  </a:tcPr>
                </a:tc>
                <a:tc>
                  <a:txBody>
                    <a:bodyPr/>
                    <a:lstStyle/>
                    <a:p>
                      <a:pPr algn="l" defTabSz="884237">
                        <a:defRPr sz="900"/>
                      </a:pPr>
                      <a:r>
                        <a:t>Hepatitis A (Epaxal®, Berna Biotech)</a:t>
                      </a:r>
                    </a:p>
                    <a:p>
                      <a:pPr algn="l" defTabSz="884237">
                        <a:defRPr sz="900"/>
                      </a:pPr>
                      <a:r>
                        <a:t>Influenza (Inflexal®, Berna Biotech) </a:t>
                      </a:r>
                    </a:p>
                  </a:txBody>
                  <a:tcPr marL="45720" marR="45720" marT="45720" marB="45720" anchor="t" anchorCtr="0" horzOverflow="overflow">
                    <a:lnL w="12700">
                      <a:miter lim="400000"/>
                    </a:lnL>
                    <a:lnR w="12700">
                      <a:miter lim="400000"/>
                    </a:lnR>
                    <a:lnT w="12700">
                      <a:solidFill>
                        <a:srgbClr val="000000"/>
                      </a:solidFill>
                    </a:lnT>
                    <a:lnB w="28575">
                      <a:solidFill>
                        <a:srgbClr val="000000"/>
                      </a:solidFill>
                    </a:lnB>
                    <a:noFill/>
                  </a:tcPr>
                </a:tc>
              </a:tr>
            </a:tbl>
          </a:graphicData>
        </a:graphic>
      </p:graphicFrame>
      <p:sp>
        <p:nvSpPr>
          <p:cNvPr id="394" name="Summary of adjuvants approved for human use"/>
          <p:cNvSpPr txBox="1"/>
          <p:nvPr/>
        </p:nvSpPr>
        <p:spPr>
          <a:xfrm>
            <a:off x="1422400" y="4079628"/>
            <a:ext cx="3276600" cy="1478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884237">
              <a:spcBef>
                <a:spcPts val="600"/>
              </a:spcBef>
              <a:defRPr i="1" sz="1100">
                <a:latin typeface="+mj-lt"/>
                <a:ea typeface="+mj-ea"/>
                <a:cs typeface="+mj-cs"/>
                <a:sym typeface="Arial"/>
              </a:defRPr>
            </a:pPr>
            <a:r>
              <a:t>Summary of adjuvants approved for human use</a:t>
            </a:r>
            <a:r>
              <a:rPr b="0" i="0"/>
              <a: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Passive Immunity in Infants"/>
          <p:cNvSpPr txBox="1"/>
          <p:nvPr>
            <p:ph type="title" idx="4294967295"/>
          </p:nvPr>
        </p:nvSpPr>
        <p:spPr>
          <a:xfrm>
            <a:off x="304800" y="-152402"/>
            <a:ext cx="8229600" cy="1143004"/>
          </a:xfrm>
          <a:prstGeom prst="rect">
            <a:avLst/>
          </a:prstGeom>
        </p:spPr>
        <p:txBody>
          <a:bodyPr>
            <a:normAutofit fontScale="100000" lnSpcReduction="0"/>
          </a:bodyPr>
          <a:lstStyle>
            <a:lvl1pPr>
              <a:defRPr b="1"/>
            </a:lvl1pPr>
          </a:lstStyle>
          <a:p>
            <a:pPr/>
            <a:r>
              <a:t>Passive Immunity in Infants</a:t>
            </a:r>
          </a:p>
        </p:txBody>
      </p:sp>
      <p:pic>
        <p:nvPicPr>
          <p:cNvPr id="38" name="16_07" descr="16_07"/>
          <p:cNvPicPr>
            <a:picLocks noChangeAspect="1"/>
          </p:cNvPicPr>
          <p:nvPr/>
        </p:nvPicPr>
        <p:blipFill>
          <a:blip r:embed="rId2">
            <a:extLst/>
          </a:blip>
          <a:stretch>
            <a:fillRect/>
          </a:stretch>
        </p:blipFill>
        <p:spPr>
          <a:xfrm>
            <a:off x="1066800" y="838200"/>
            <a:ext cx="6858000" cy="5751513"/>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6" name="image.png" descr="image.png"/>
          <p:cNvPicPr>
            <a:picLocks noChangeAspect="1"/>
          </p:cNvPicPr>
          <p:nvPr/>
        </p:nvPicPr>
        <p:blipFill>
          <a:blip r:embed="rId2">
            <a:extLst/>
          </a:blip>
          <a:srcRect l="0" t="0" r="0" b="8325"/>
          <a:stretch>
            <a:fillRect/>
          </a:stretch>
        </p:blipFill>
        <p:spPr>
          <a:xfrm>
            <a:off x="228600" y="533400"/>
            <a:ext cx="8610600" cy="3810002"/>
          </a:xfrm>
          <a:prstGeom prst="rect">
            <a:avLst/>
          </a:prstGeom>
          <a:ln w="12700">
            <a:miter lim="400000"/>
          </a:ln>
        </p:spPr>
      </p:pic>
      <p:sp>
        <p:nvSpPr>
          <p:cNvPr id="397" name="Vaccine delivery systems and adjuvants"/>
          <p:cNvSpPr txBox="1"/>
          <p:nvPr>
            <p:ph type="title" idx="4294967295"/>
          </p:nvPr>
        </p:nvSpPr>
        <p:spPr>
          <a:xfrm>
            <a:off x="152400" y="-304802"/>
            <a:ext cx="8229600" cy="1143004"/>
          </a:xfrm>
          <a:prstGeom prst="rect">
            <a:avLst/>
          </a:prstGeom>
        </p:spPr>
        <p:txBody>
          <a:bodyPr>
            <a:normAutofit fontScale="100000" lnSpcReduction="0"/>
          </a:bodyPr>
          <a:lstStyle>
            <a:lvl1pPr>
              <a:defRPr b="1" sz="3200"/>
            </a:lvl1pPr>
          </a:lstStyle>
          <a:p>
            <a:pPr/>
            <a:r>
              <a:t>Vaccine delivery systems and adjuvants</a:t>
            </a:r>
          </a:p>
        </p:txBody>
      </p:sp>
      <p:sp>
        <p:nvSpPr>
          <p:cNvPr id="398" name="Rettangolo"/>
          <p:cNvSpPr/>
          <p:nvPr/>
        </p:nvSpPr>
        <p:spPr>
          <a:xfrm>
            <a:off x="228598" y="3200400"/>
            <a:ext cx="8763004" cy="1828800"/>
          </a:xfrm>
          <a:prstGeom prst="rect">
            <a:avLst/>
          </a:prstGeom>
          <a:solidFill>
            <a:srgbClr val="FFFFFF"/>
          </a:solidFill>
          <a:ln>
            <a:solidFill>
              <a:srgbClr val="FFFFFF"/>
            </a:solidFill>
          </a:ln>
        </p:spPr>
        <p:txBody>
          <a:bodyPr lIns="45718" tIns="45718" rIns="45718" bIns="45718"/>
          <a:lstStyle/>
          <a:p>
            <a:pPr>
              <a:defRPr b="0" sz="1800">
                <a:latin typeface="+mj-lt"/>
                <a:ea typeface="+mj-ea"/>
                <a:cs typeface="+mj-cs"/>
                <a:sym typeface="Arial"/>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Vaccine delivery systems and adjuvants"/>
          <p:cNvSpPr txBox="1"/>
          <p:nvPr>
            <p:ph type="title" idx="4294967295"/>
          </p:nvPr>
        </p:nvSpPr>
        <p:spPr>
          <a:xfrm>
            <a:off x="381000" y="-304802"/>
            <a:ext cx="8229600" cy="1143004"/>
          </a:xfrm>
          <a:prstGeom prst="rect">
            <a:avLst/>
          </a:prstGeom>
        </p:spPr>
        <p:txBody>
          <a:bodyPr>
            <a:normAutofit fontScale="100000" lnSpcReduction="0"/>
          </a:bodyPr>
          <a:lstStyle>
            <a:lvl1pPr>
              <a:defRPr b="1" sz="3200"/>
            </a:lvl1pPr>
          </a:lstStyle>
          <a:p>
            <a:pPr/>
            <a:r>
              <a:t>Vaccine delivery systems and adjuvants</a:t>
            </a:r>
          </a:p>
        </p:txBody>
      </p:sp>
      <p:pic>
        <p:nvPicPr>
          <p:cNvPr id="401" name="image.png" descr="image.png"/>
          <p:cNvPicPr>
            <a:picLocks noChangeAspect="1"/>
          </p:cNvPicPr>
          <p:nvPr/>
        </p:nvPicPr>
        <p:blipFill>
          <a:blip r:embed="rId2">
            <a:extLst/>
          </a:blip>
          <a:srcRect l="0" t="0" r="0" b="20965"/>
          <a:stretch>
            <a:fillRect/>
          </a:stretch>
        </p:blipFill>
        <p:spPr>
          <a:xfrm>
            <a:off x="214311" y="1981200"/>
            <a:ext cx="8624890" cy="2974975"/>
          </a:xfrm>
          <a:prstGeom prst="rect">
            <a:avLst/>
          </a:prstGeom>
          <a:ln w="12700">
            <a:miter lim="400000"/>
          </a:ln>
        </p:spPr>
      </p:pic>
      <p:sp>
        <p:nvSpPr>
          <p:cNvPr id="402" name="ISCOMS as peptide delivery systems"/>
          <p:cNvSpPr txBox="1"/>
          <p:nvPr/>
        </p:nvSpPr>
        <p:spPr>
          <a:xfrm>
            <a:off x="2286000" y="762001"/>
            <a:ext cx="3877378"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0" sz="1800">
                <a:latin typeface="+mj-lt"/>
                <a:ea typeface="+mj-ea"/>
                <a:cs typeface="+mj-cs"/>
                <a:sym typeface="Arial"/>
              </a:defRPr>
            </a:lvl1pPr>
          </a:lstStyle>
          <a:p>
            <a:pPr/>
            <a:r>
              <a:t>ISCOMS as peptide delivery systems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4" name="image.png" descr="image.png"/>
          <p:cNvPicPr>
            <a:picLocks noChangeAspect="1"/>
          </p:cNvPicPr>
          <p:nvPr/>
        </p:nvPicPr>
        <p:blipFill>
          <a:blip r:embed="rId2">
            <a:extLst/>
          </a:blip>
          <a:srcRect l="0" t="0" r="0" b="8325"/>
          <a:stretch>
            <a:fillRect/>
          </a:stretch>
        </p:blipFill>
        <p:spPr>
          <a:xfrm>
            <a:off x="228600" y="533400"/>
            <a:ext cx="8610600" cy="3810002"/>
          </a:xfrm>
          <a:prstGeom prst="rect">
            <a:avLst/>
          </a:prstGeom>
          <a:ln w="12700">
            <a:miter lim="400000"/>
          </a:ln>
        </p:spPr>
      </p:pic>
      <p:sp>
        <p:nvSpPr>
          <p:cNvPr id="405" name="Vaccine delivery systems and adjuvants"/>
          <p:cNvSpPr txBox="1"/>
          <p:nvPr>
            <p:ph type="title" idx="4294967295"/>
          </p:nvPr>
        </p:nvSpPr>
        <p:spPr>
          <a:xfrm>
            <a:off x="152400" y="-304802"/>
            <a:ext cx="8229600" cy="1143004"/>
          </a:xfrm>
          <a:prstGeom prst="rect">
            <a:avLst/>
          </a:prstGeom>
        </p:spPr>
        <p:txBody>
          <a:bodyPr>
            <a:normAutofit fontScale="100000" lnSpcReduction="0"/>
          </a:bodyPr>
          <a:lstStyle>
            <a:lvl1pPr>
              <a:defRPr b="1" sz="3200"/>
            </a:lvl1pPr>
          </a:lstStyle>
          <a:p>
            <a:pPr/>
            <a:r>
              <a:t>Vaccine delivery systems and adjuvants</a:t>
            </a:r>
          </a:p>
        </p:txBody>
      </p:sp>
      <p:sp>
        <p:nvSpPr>
          <p:cNvPr id="406" name="Rettangolo"/>
          <p:cNvSpPr/>
          <p:nvPr/>
        </p:nvSpPr>
        <p:spPr>
          <a:xfrm>
            <a:off x="228598" y="3810000"/>
            <a:ext cx="8763004" cy="1828800"/>
          </a:xfrm>
          <a:prstGeom prst="rect">
            <a:avLst/>
          </a:prstGeom>
          <a:solidFill>
            <a:srgbClr val="FFFFFF"/>
          </a:solidFill>
          <a:ln>
            <a:solidFill>
              <a:srgbClr val="FFFFFF"/>
            </a:solidFill>
          </a:ln>
        </p:spPr>
        <p:txBody>
          <a:bodyPr lIns="45718" tIns="45718" rIns="45718" bIns="45718"/>
          <a:lstStyle/>
          <a:p>
            <a:pPr>
              <a:defRPr b="0" sz="1800">
                <a:latin typeface="+mj-lt"/>
                <a:ea typeface="+mj-ea"/>
                <a:cs typeface="+mj-cs"/>
                <a:sym typeface="Arial"/>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8" name="image.png" descr="image.png"/>
          <p:cNvPicPr>
            <a:picLocks noChangeAspect="1"/>
          </p:cNvPicPr>
          <p:nvPr/>
        </p:nvPicPr>
        <p:blipFill>
          <a:blip r:embed="rId2">
            <a:extLst/>
          </a:blip>
          <a:srcRect l="827" t="0" r="2478" b="10363"/>
          <a:stretch>
            <a:fillRect/>
          </a:stretch>
        </p:blipFill>
        <p:spPr>
          <a:xfrm>
            <a:off x="228598" y="2209800"/>
            <a:ext cx="8915403" cy="3048000"/>
          </a:xfrm>
          <a:prstGeom prst="rect">
            <a:avLst/>
          </a:prstGeom>
          <a:ln w="12700">
            <a:miter lim="400000"/>
          </a:ln>
        </p:spPr>
      </p:pic>
      <p:sp>
        <p:nvSpPr>
          <p:cNvPr id="409" name="Representative results of DNA vaccine trials"/>
          <p:cNvSpPr txBox="1"/>
          <p:nvPr/>
        </p:nvSpPr>
        <p:spPr>
          <a:xfrm>
            <a:off x="0" y="725488"/>
            <a:ext cx="9147175" cy="5480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0" sz="3200">
                <a:latin typeface="+mj-lt"/>
                <a:ea typeface="+mj-ea"/>
                <a:cs typeface="+mj-cs"/>
                <a:sym typeface="Arial"/>
              </a:defRPr>
            </a:lvl1pPr>
          </a:lstStyle>
          <a:p>
            <a:pPr/>
            <a:r>
              <a:t>Representative results of DNA vaccine trials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DNA vaccines Vs Traditional vaccines"/>
          <p:cNvSpPr txBox="1"/>
          <p:nvPr>
            <p:ph type="title" idx="4294967295"/>
          </p:nvPr>
        </p:nvSpPr>
        <p:spPr>
          <a:xfrm>
            <a:off x="-2" y="274637"/>
            <a:ext cx="9144004" cy="1143001"/>
          </a:xfrm>
          <a:prstGeom prst="rect">
            <a:avLst/>
          </a:prstGeom>
        </p:spPr>
        <p:txBody>
          <a:bodyPr>
            <a:normAutofit fontScale="100000" lnSpcReduction="0"/>
          </a:bodyPr>
          <a:lstStyle>
            <a:lvl1pPr defTabSz="886967">
              <a:defRPr b="1" i="1" sz="3800">
                <a:effectLst>
                  <a:outerShdw sx="100000" sy="100000" kx="0" ky="0" algn="b" rotWithShape="0" blurRad="12700" dist="24638" dir="2700000">
                    <a:srgbClr val="DDDDDD"/>
                  </a:outerShdw>
                </a:effectLst>
              </a:defRPr>
            </a:lvl1pPr>
          </a:lstStyle>
          <a:p>
            <a:pPr/>
            <a:r>
              <a:t> DNA vaccines Vs Traditional vaccines</a:t>
            </a:r>
          </a:p>
        </p:txBody>
      </p:sp>
      <p:sp>
        <p:nvSpPr>
          <p:cNvPr id="412" name="Uses only the DNA from infectious organisms.…"/>
          <p:cNvSpPr txBox="1"/>
          <p:nvPr>
            <p:ph type="body" sz="half" idx="4294967295"/>
          </p:nvPr>
        </p:nvSpPr>
        <p:spPr>
          <a:xfrm>
            <a:off x="762000" y="2514600"/>
            <a:ext cx="3775075" cy="3724275"/>
          </a:xfrm>
          <a:prstGeom prst="rect">
            <a:avLst/>
          </a:prstGeom>
        </p:spPr>
        <p:txBody>
          <a:bodyPr>
            <a:normAutofit fontScale="100000" lnSpcReduction="0"/>
          </a:bodyPr>
          <a:lstStyle/>
          <a:p>
            <a:pPr>
              <a:lnSpc>
                <a:spcPct val="90000"/>
              </a:lnSpc>
              <a:spcBef>
                <a:spcPts val="500"/>
              </a:spcBef>
              <a:buClr>
                <a:srgbClr val="FF9933"/>
              </a:buClr>
              <a:buFont typeface="Arial"/>
              <a:buChar char="❑"/>
              <a:defRPr sz="2400">
                <a:solidFill>
                  <a:srgbClr val="0000FF"/>
                </a:solidFill>
              </a:defRPr>
            </a:pPr>
            <a:r>
              <a:t>Uses only the DNA from infectious organisms.</a:t>
            </a:r>
          </a:p>
          <a:p>
            <a:pPr>
              <a:lnSpc>
                <a:spcPct val="90000"/>
              </a:lnSpc>
              <a:spcBef>
                <a:spcPts val="500"/>
              </a:spcBef>
              <a:buClr>
                <a:srgbClr val="FF9933"/>
              </a:buClr>
              <a:buFont typeface="Arial"/>
              <a:buChar char="❑"/>
              <a:defRPr sz="2400">
                <a:solidFill>
                  <a:srgbClr val="0000FF"/>
                </a:solidFill>
              </a:defRPr>
            </a:pPr>
            <a:r>
              <a:t>Avoid the risk of using actual infectious organism.</a:t>
            </a:r>
          </a:p>
          <a:p>
            <a:pPr>
              <a:lnSpc>
                <a:spcPct val="90000"/>
              </a:lnSpc>
              <a:spcBef>
                <a:spcPts val="500"/>
              </a:spcBef>
              <a:buClr>
                <a:srgbClr val="FF9933"/>
              </a:buClr>
              <a:buFont typeface="Arial"/>
              <a:buChar char="❑"/>
              <a:defRPr sz="2400">
                <a:solidFill>
                  <a:srgbClr val="0000FF"/>
                </a:solidFill>
              </a:defRPr>
            </a:pPr>
            <a:r>
              <a:t>Provide both Humoral &amp; Cell mediated immunity</a:t>
            </a:r>
          </a:p>
          <a:p>
            <a:pPr>
              <a:lnSpc>
                <a:spcPct val="90000"/>
              </a:lnSpc>
              <a:spcBef>
                <a:spcPts val="500"/>
              </a:spcBef>
              <a:buClr>
                <a:srgbClr val="FF9933"/>
              </a:buClr>
              <a:buFont typeface="Arial"/>
              <a:buChar char="❑"/>
              <a:defRPr sz="2400">
                <a:solidFill>
                  <a:srgbClr val="0000FF"/>
                </a:solidFill>
              </a:defRPr>
            </a:pPr>
            <a:r>
              <a:t>Refrigeration is not required</a:t>
            </a:r>
          </a:p>
        </p:txBody>
      </p:sp>
      <p:sp>
        <p:nvSpPr>
          <p:cNvPr id="413" name="Uses weakened or killed form of infectious organism.…"/>
          <p:cNvSpPr txBox="1"/>
          <p:nvPr/>
        </p:nvSpPr>
        <p:spPr>
          <a:xfrm>
            <a:off x="4835525" y="2514600"/>
            <a:ext cx="3775075" cy="37242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2900" indent="-342900">
              <a:lnSpc>
                <a:spcPct val="90000"/>
              </a:lnSpc>
              <a:spcBef>
                <a:spcPts val="500"/>
              </a:spcBef>
              <a:buClr>
                <a:srgbClr val="FF9933"/>
              </a:buClr>
              <a:buSzPct val="100000"/>
              <a:buFont typeface="Arial"/>
              <a:buChar char="❑"/>
              <a:defRPr b="0">
                <a:solidFill>
                  <a:srgbClr val="0000FF"/>
                </a:solidFill>
                <a:latin typeface="+mj-lt"/>
                <a:ea typeface="+mj-ea"/>
                <a:cs typeface="+mj-cs"/>
                <a:sym typeface="Arial"/>
              </a:defRPr>
            </a:pPr>
            <a:r>
              <a:t>Uses weakened or killed form of infectious organism.</a:t>
            </a:r>
          </a:p>
          <a:p>
            <a:pPr marL="342900" indent="-342900">
              <a:lnSpc>
                <a:spcPct val="90000"/>
              </a:lnSpc>
              <a:spcBef>
                <a:spcPts val="500"/>
              </a:spcBef>
              <a:buClr>
                <a:srgbClr val="FF9933"/>
              </a:buClr>
              <a:buSzPct val="100000"/>
              <a:buFont typeface="Arial"/>
              <a:buChar char="❑"/>
              <a:defRPr b="0">
                <a:solidFill>
                  <a:srgbClr val="0000FF"/>
                </a:solidFill>
                <a:latin typeface="+mj-lt"/>
                <a:ea typeface="+mj-ea"/>
                <a:cs typeface="+mj-cs"/>
                <a:sym typeface="Arial"/>
              </a:defRPr>
            </a:pPr>
            <a:r>
              <a:t>Create possible risk of the vaccine being fatal.</a:t>
            </a:r>
          </a:p>
          <a:p>
            <a:pPr marL="342900" indent="-342900">
              <a:lnSpc>
                <a:spcPct val="90000"/>
              </a:lnSpc>
              <a:spcBef>
                <a:spcPts val="600"/>
              </a:spcBef>
              <a:defRPr b="0">
                <a:solidFill>
                  <a:srgbClr val="0000FF"/>
                </a:solidFill>
                <a:latin typeface="+mj-lt"/>
                <a:ea typeface="+mj-ea"/>
                <a:cs typeface="+mj-cs"/>
                <a:sym typeface="Arial"/>
              </a:defRPr>
            </a:pPr>
          </a:p>
          <a:p>
            <a:pPr marL="342900" indent="-342900">
              <a:lnSpc>
                <a:spcPct val="90000"/>
              </a:lnSpc>
              <a:spcBef>
                <a:spcPts val="500"/>
              </a:spcBef>
              <a:buClr>
                <a:srgbClr val="FF9933"/>
              </a:buClr>
              <a:buSzPct val="100000"/>
              <a:buFont typeface="Arial"/>
              <a:buChar char="❑"/>
              <a:defRPr b="0">
                <a:solidFill>
                  <a:srgbClr val="0000FF"/>
                </a:solidFill>
                <a:latin typeface="+mj-lt"/>
                <a:ea typeface="+mj-ea"/>
                <a:cs typeface="+mj-cs"/>
                <a:sym typeface="Arial"/>
              </a:defRPr>
            </a:pPr>
            <a:r>
              <a:t>Provide primarily Humoral immunity</a:t>
            </a:r>
          </a:p>
          <a:p>
            <a:pPr marL="342900" indent="-342900">
              <a:lnSpc>
                <a:spcPct val="90000"/>
              </a:lnSpc>
              <a:spcBef>
                <a:spcPts val="500"/>
              </a:spcBef>
              <a:buClr>
                <a:srgbClr val="FF9933"/>
              </a:buClr>
              <a:buSzPct val="100000"/>
              <a:buFont typeface="Arial"/>
              <a:buChar char="❑"/>
              <a:defRPr b="0">
                <a:solidFill>
                  <a:srgbClr val="0000FF"/>
                </a:solidFill>
                <a:latin typeface="+mj-lt"/>
                <a:ea typeface="+mj-ea"/>
                <a:cs typeface="+mj-cs"/>
                <a:sym typeface="Arial"/>
              </a:defRPr>
            </a:pPr>
            <a:r>
              <a:t>Usually requires Refrigeration.</a:t>
            </a:r>
          </a:p>
        </p:txBody>
      </p:sp>
      <p:sp>
        <p:nvSpPr>
          <p:cNvPr id="414" name="DNA vaccines"/>
          <p:cNvSpPr txBox="1"/>
          <p:nvPr/>
        </p:nvSpPr>
        <p:spPr>
          <a:xfrm>
            <a:off x="990600" y="1919287"/>
            <a:ext cx="4038600" cy="48620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600"/>
              </a:spcBef>
              <a:defRPr b="0" i="1" sz="2800" u="sng">
                <a:solidFill>
                  <a:srgbClr val="008000"/>
                </a:solidFill>
                <a:latin typeface="+mj-lt"/>
                <a:ea typeface="+mj-ea"/>
                <a:cs typeface="+mj-cs"/>
                <a:sym typeface="Arial"/>
              </a:defRPr>
            </a:lvl1pPr>
          </a:lstStyle>
          <a:p>
            <a:pPr/>
            <a:r>
              <a:t>DNA vaccines</a:t>
            </a:r>
          </a:p>
        </p:txBody>
      </p:sp>
      <p:sp>
        <p:nvSpPr>
          <p:cNvPr id="415" name="Traditional vaccines"/>
          <p:cNvSpPr txBox="1"/>
          <p:nvPr/>
        </p:nvSpPr>
        <p:spPr>
          <a:xfrm>
            <a:off x="4953000" y="1905000"/>
            <a:ext cx="3657600" cy="48620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600"/>
              </a:spcBef>
              <a:defRPr b="0" i="1" sz="2800" u="sng">
                <a:solidFill>
                  <a:srgbClr val="008000"/>
                </a:solidFill>
                <a:latin typeface="+mj-lt"/>
                <a:ea typeface="+mj-ea"/>
                <a:cs typeface="+mj-cs"/>
                <a:sym typeface="Arial"/>
              </a:defRPr>
            </a:lvl1pPr>
          </a:lstStyle>
          <a:p>
            <a:pPr/>
            <a:r>
              <a:t>Traditional vaccines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DISADVANTAGES"/>
          <p:cNvSpPr txBox="1"/>
          <p:nvPr>
            <p:ph type="title" idx="4294967295"/>
          </p:nvPr>
        </p:nvSpPr>
        <p:spPr>
          <a:xfrm>
            <a:off x="457200" y="274637"/>
            <a:ext cx="8229600" cy="1143001"/>
          </a:xfrm>
          <a:prstGeom prst="rect">
            <a:avLst/>
          </a:prstGeom>
        </p:spPr>
        <p:txBody>
          <a:bodyPr>
            <a:normAutofit fontScale="100000" lnSpcReduction="0"/>
          </a:bodyPr>
          <a:lstStyle>
            <a:lvl1pPr>
              <a:defRPr b="1" sz="4000">
                <a:effectLst>
                  <a:outerShdw sx="100000" sy="100000" kx="0" ky="0" algn="b" rotWithShape="0" blurRad="12700" dist="25400" dir="2700000">
                    <a:srgbClr val="DDDDDD"/>
                  </a:outerShdw>
                </a:effectLst>
              </a:defRPr>
            </a:lvl1pPr>
          </a:lstStyle>
          <a:p>
            <a:pPr/>
            <a:r>
              <a:t>DISADVANTAGES</a:t>
            </a:r>
          </a:p>
        </p:txBody>
      </p:sp>
      <p:sp>
        <p:nvSpPr>
          <p:cNvPr id="418" name="Limited to protein immunogen only…"/>
          <p:cNvSpPr txBox="1"/>
          <p:nvPr>
            <p:ph type="body" idx="4294967295"/>
          </p:nvPr>
        </p:nvSpPr>
        <p:spPr>
          <a:xfrm>
            <a:off x="457200" y="1600200"/>
            <a:ext cx="8229600" cy="4525963"/>
          </a:xfrm>
          <a:prstGeom prst="rect">
            <a:avLst/>
          </a:prstGeom>
        </p:spPr>
        <p:txBody>
          <a:bodyPr>
            <a:normAutofit fontScale="100000" lnSpcReduction="0"/>
          </a:bodyPr>
          <a:lstStyle/>
          <a:p>
            <a:pPr>
              <a:spcBef>
                <a:spcPts val="800"/>
              </a:spcBef>
              <a:buClr>
                <a:srgbClr val="FF9933"/>
              </a:buClr>
              <a:buFont typeface="Arial"/>
              <a:buChar char="❑"/>
              <a:defRPr sz="3600">
                <a:solidFill>
                  <a:srgbClr val="0000FF"/>
                </a:solidFill>
              </a:defRPr>
            </a:pPr>
            <a:r>
              <a:t>Limited to protein immunogen only</a:t>
            </a:r>
          </a:p>
          <a:p>
            <a:pPr>
              <a:spcBef>
                <a:spcPts val="800"/>
              </a:spcBef>
              <a:buClr>
                <a:srgbClr val="FF9933"/>
              </a:buClr>
              <a:buFont typeface="Arial"/>
              <a:buChar char="❑"/>
              <a:defRPr sz="3600">
                <a:solidFill>
                  <a:srgbClr val="0000FF"/>
                </a:solidFill>
              </a:defRPr>
            </a:pPr>
            <a:r>
              <a:t>Extended immunostimulation leads to chronic inflammation</a:t>
            </a:r>
          </a:p>
          <a:p>
            <a:pPr>
              <a:spcBef>
                <a:spcPts val="800"/>
              </a:spcBef>
              <a:buClr>
                <a:srgbClr val="FF9933"/>
              </a:buClr>
              <a:buFont typeface="Arial"/>
              <a:buChar char="❑"/>
              <a:defRPr sz="3600">
                <a:solidFill>
                  <a:srgbClr val="0000FF"/>
                </a:solidFill>
              </a:defRPr>
            </a:pPr>
            <a:r>
              <a:t>Some antigen require processing    which sometime does not occur</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0" name="image.png" descr="image.png"/>
          <p:cNvPicPr>
            <a:picLocks noChangeAspect="1"/>
          </p:cNvPicPr>
          <p:nvPr/>
        </p:nvPicPr>
        <p:blipFill>
          <a:blip r:embed="rId2">
            <a:extLst/>
          </a:blip>
          <a:srcRect l="0" t="0" r="0" b="8325"/>
          <a:stretch>
            <a:fillRect/>
          </a:stretch>
        </p:blipFill>
        <p:spPr>
          <a:xfrm>
            <a:off x="228600" y="533400"/>
            <a:ext cx="8610600" cy="3810002"/>
          </a:xfrm>
          <a:prstGeom prst="rect">
            <a:avLst/>
          </a:prstGeom>
          <a:ln w="12700">
            <a:miter lim="400000"/>
          </a:ln>
        </p:spPr>
      </p:pic>
      <p:sp>
        <p:nvSpPr>
          <p:cNvPr id="421" name="Vaccine delivery systems and adjuvants"/>
          <p:cNvSpPr txBox="1"/>
          <p:nvPr>
            <p:ph type="title" idx="4294967295"/>
          </p:nvPr>
        </p:nvSpPr>
        <p:spPr>
          <a:xfrm>
            <a:off x="152400" y="-304802"/>
            <a:ext cx="8229600" cy="1143004"/>
          </a:xfrm>
          <a:prstGeom prst="rect">
            <a:avLst/>
          </a:prstGeom>
        </p:spPr>
        <p:txBody>
          <a:bodyPr>
            <a:normAutofit fontScale="100000" lnSpcReduction="0"/>
          </a:bodyPr>
          <a:lstStyle>
            <a:lvl1pPr>
              <a:defRPr sz="3200"/>
            </a:lvl1pPr>
          </a:lstStyle>
          <a:p>
            <a:pPr/>
            <a:r>
              <a:t>Vaccine delivery systems and adjuvants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Routes of administration"/>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Routes of administration</a:t>
            </a:r>
          </a:p>
        </p:txBody>
      </p:sp>
      <p:sp>
        <p:nvSpPr>
          <p:cNvPr id="424" name="Deep subcutaneous or intramuscular route (most vaccines)…"/>
          <p:cNvSpPr txBox="1"/>
          <p:nvPr>
            <p:ph type="body" idx="4294967295"/>
          </p:nvPr>
        </p:nvSpPr>
        <p:spPr>
          <a:xfrm>
            <a:off x="457200" y="1600200"/>
            <a:ext cx="8229600" cy="4525963"/>
          </a:xfrm>
          <a:prstGeom prst="rect">
            <a:avLst/>
          </a:prstGeom>
        </p:spPr>
        <p:txBody>
          <a:bodyPr>
            <a:normAutofit fontScale="100000" lnSpcReduction="0"/>
          </a:bodyPr>
          <a:lstStyle/>
          <a:p>
            <a:pPr>
              <a:buChar char="•"/>
            </a:pPr>
            <a:r>
              <a:t>Deep subcutaneous or intramuscular route (most vaccines)</a:t>
            </a:r>
          </a:p>
          <a:p>
            <a:pPr>
              <a:buChar char="•"/>
            </a:pPr>
            <a:r>
              <a:t>Oral route (sabine vaccine, oral BCG vaccine)</a:t>
            </a:r>
          </a:p>
          <a:p>
            <a:pPr>
              <a:buChar char="•"/>
            </a:pPr>
            <a:r>
              <a:t>Intradermal route (BCG vaccine)</a:t>
            </a:r>
          </a:p>
          <a:p>
            <a:pPr>
              <a:buChar char="•"/>
            </a:pPr>
            <a:r>
              <a:t>Scarification (small pox vaccine)</a:t>
            </a:r>
          </a:p>
          <a:p>
            <a:pPr>
              <a:buChar char="•"/>
            </a:pPr>
            <a:r>
              <a:t>Intranasal route (live attenuated influenza vaccine)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Gene gun delivery:-"/>
          <p:cNvSpPr txBox="1"/>
          <p:nvPr>
            <p:ph type="body" idx="4294967295"/>
          </p:nvPr>
        </p:nvSpPr>
        <p:spPr>
          <a:xfrm>
            <a:off x="457200" y="1930400"/>
            <a:ext cx="8229600" cy="4525963"/>
          </a:xfrm>
          <a:prstGeom prst="rect">
            <a:avLst/>
          </a:prstGeom>
        </p:spPr>
        <p:txBody>
          <a:bodyPr>
            <a:normAutofit fontScale="100000" lnSpcReduction="0"/>
          </a:bodyPr>
          <a:lstStyle>
            <a:lvl1pPr>
              <a:buClr>
                <a:srgbClr val="FF9933"/>
              </a:buClr>
              <a:buFont typeface="Arial"/>
              <a:buChar char="❑"/>
              <a:defRPr b="1" i="1" u="sng">
                <a:solidFill>
                  <a:srgbClr val="008000"/>
                </a:solidFill>
              </a:defRPr>
            </a:lvl1pPr>
          </a:lstStyle>
          <a:p>
            <a:pPr/>
            <a:r>
              <a:t>Gene gun delivery:</a:t>
            </a:r>
          </a:p>
        </p:txBody>
      </p:sp>
      <p:sp>
        <p:nvSpPr>
          <p:cNvPr id="427" name="Adsorbed plasmid DNA into gold particles…"/>
          <p:cNvSpPr txBox="1"/>
          <p:nvPr/>
        </p:nvSpPr>
        <p:spPr>
          <a:xfrm>
            <a:off x="4800600" y="3200400"/>
            <a:ext cx="3810000" cy="12777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000"/>
              </a:spcBef>
              <a:buClr>
                <a:srgbClr val="FF9933"/>
              </a:buClr>
              <a:buSzPct val="100000"/>
              <a:buFont typeface="Arial"/>
              <a:buChar char="❑"/>
              <a:defRPr b="0" sz="1800">
                <a:solidFill>
                  <a:srgbClr val="0000FF"/>
                </a:solidFill>
                <a:latin typeface="+mj-lt"/>
                <a:ea typeface="+mj-ea"/>
                <a:cs typeface="+mj-cs"/>
                <a:sym typeface="Arial"/>
              </a:defRPr>
            </a:pPr>
            <a:r>
              <a:t>Adsorbed plasmid DNA into gold particles</a:t>
            </a:r>
          </a:p>
          <a:p>
            <a:pPr>
              <a:spcBef>
                <a:spcPts val="1000"/>
              </a:spcBef>
              <a:buClr>
                <a:srgbClr val="FF9933"/>
              </a:buClr>
              <a:buSzPct val="100000"/>
              <a:buFont typeface="Arial"/>
              <a:buChar char="❑"/>
              <a:defRPr b="0" sz="1800">
                <a:solidFill>
                  <a:srgbClr val="0000FF"/>
                </a:solidFill>
                <a:latin typeface="+mj-lt"/>
                <a:ea typeface="+mj-ea"/>
                <a:cs typeface="+mj-cs"/>
                <a:sym typeface="Arial"/>
              </a:defRPr>
            </a:pPr>
            <a:r>
              <a:t>Ballistically accelerated into body with gene gun.</a:t>
            </a:r>
          </a:p>
        </p:txBody>
      </p:sp>
      <p:pic>
        <p:nvPicPr>
          <p:cNvPr id="428" name="image.png" descr="image.png"/>
          <p:cNvPicPr>
            <a:picLocks noChangeAspect="1"/>
          </p:cNvPicPr>
          <p:nvPr/>
        </p:nvPicPr>
        <p:blipFill>
          <a:blip r:embed="rId2">
            <a:extLst/>
          </a:blip>
          <a:stretch>
            <a:fillRect/>
          </a:stretch>
        </p:blipFill>
        <p:spPr>
          <a:xfrm>
            <a:off x="2971800" y="3352800"/>
            <a:ext cx="1836739" cy="1905000"/>
          </a:xfrm>
          <a:prstGeom prst="rect">
            <a:avLst/>
          </a:prstGeom>
          <a:ln w="12700">
            <a:miter lim="400000"/>
          </a:ln>
        </p:spPr>
      </p:pic>
      <p:pic>
        <p:nvPicPr>
          <p:cNvPr id="429" name="Helios" descr="Helios"/>
          <p:cNvPicPr>
            <a:picLocks noChangeAspect="1"/>
          </p:cNvPicPr>
          <p:nvPr/>
        </p:nvPicPr>
        <p:blipFill>
          <a:blip r:embed="rId3">
            <a:extLst/>
          </a:blip>
          <a:stretch>
            <a:fillRect/>
          </a:stretch>
        </p:blipFill>
        <p:spPr>
          <a:xfrm>
            <a:off x="990600" y="3429000"/>
            <a:ext cx="1755775" cy="1819275"/>
          </a:xfrm>
          <a:prstGeom prst="rect">
            <a:avLst/>
          </a:prstGeom>
          <a:ln w="12700">
            <a:miter lim="400000"/>
          </a:ln>
        </p:spPr>
      </p:pic>
      <p:sp>
        <p:nvSpPr>
          <p:cNvPr id="430" name="Routes of administration"/>
          <p:cNvSpPr txBox="1"/>
          <p:nvPr/>
        </p:nvSpPr>
        <p:spPr>
          <a:xfrm>
            <a:off x="609600" y="326959"/>
            <a:ext cx="8229600" cy="134315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b="0" sz="4400">
                <a:latin typeface="+mj-lt"/>
                <a:ea typeface="+mj-ea"/>
                <a:cs typeface="+mj-cs"/>
                <a:sym typeface="Arial"/>
              </a:defRPr>
            </a:pPr>
            <a:r>
              <a:t>Routes of administration</a:t>
            </a:r>
          </a:p>
          <a:p>
            <a:pPr algn="ctr">
              <a:defRPr b="0" sz="4400">
                <a:latin typeface="+mj-lt"/>
                <a:ea typeface="+mj-ea"/>
                <a:cs typeface="+mj-cs"/>
                <a:sym typeface="Arial"/>
              </a:defRPr>
            </a:pPr>
            <a:r>
              <a:t>(examle)</a:t>
            </a:r>
          </a:p>
        </p:txBody>
      </p:sp>
      <p:sp>
        <p:nvSpPr>
          <p:cNvPr id="431" name="Gene gun delivery:-"/>
          <p:cNvSpPr txBox="1"/>
          <p:nvPr/>
        </p:nvSpPr>
        <p:spPr>
          <a:xfrm>
            <a:off x="457200" y="5736681"/>
            <a:ext cx="8229600" cy="9843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marL="342900" indent="-342900">
              <a:spcBef>
                <a:spcPts val="700"/>
              </a:spcBef>
              <a:buClr>
                <a:srgbClr val="FF9933"/>
              </a:buClr>
              <a:buSzPct val="100000"/>
              <a:buFont typeface="Arial"/>
              <a:buChar char="❑"/>
              <a:defRPr i="1" sz="3200" u="sng">
                <a:solidFill>
                  <a:srgbClr val="008000"/>
                </a:solidFill>
                <a:latin typeface="+mj-lt"/>
                <a:ea typeface="+mj-ea"/>
                <a:cs typeface="+mj-cs"/>
                <a:sym typeface="Arial"/>
              </a:defRPr>
            </a:lvl1pPr>
          </a:lstStyle>
          <a:p>
            <a:pPr/>
            <a:r>
              <a:t>Nanoparticle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31"/>
                                        </p:tgtEl>
                                        <p:attrNameLst>
                                          <p:attrName>style.visibility</p:attrName>
                                        </p:attrNameLst>
                                      </p:cBhvr>
                                      <p:to>
                                        <p:strVal val="visible"/>
                                      </p:to>
                                    </p:set>
                                    <p:animEffect filter="fade" transition="in">
                                      <p:cBhvr>
                                        <p:cTn id="7" dur="1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HOW DNA VACCINE WORKS"/>
          <p:cNvSpPr txBox="1"/>
          <p:nvPr>
            <p:ph type="title" idx="4294967295"/>
          </p:nvPr>
        </p:nvSpPr>
        <p:spPr>
          <a:xfrm>
            <a:off x="457200" y="274637"/>
            <a:ext cx="8229600" cy="1143001"/>
          </a:xfrm>
          <a:prstGeom prst="rect">
            <a:avLst/>
          </a:prstGeom>
        </p:spPr>
        <p:txBody>
          <a:bodyPr>
            <a:normAutofit fontScale="100000" lnSpcReduction="0"/>
          </a:bodyPr>
          <a:lstStyle>
            <a:lvl1pPr defTabSz="905255">
              <a:defRPr b="1" sz="3959">
                <a:effectLst>
                  <a:outerShdw sx="100000" sy="100000" kx="0" ky="0" algn="b" rotWithShape="0" blurRad="12573" dist="25146" dir="2700000">
                    <a:srgbClr val="DDDDDD"/>
                  </a:outerShdw>
                </a:effectLst>
              </a:defRPr>
            </a:lvl1pPr>
          </a:lstStyle>
          <a:p>
            <a:pPr/>
            <a:r>
              <a:t>HOW DNA/RNA VACCINE WORKS</a:t>
            </a:r>
          </a:p>
        </p:txBody>
      </p:sp>
      <p:sp>
        <p:nvSpPr>
          <p:cNvPr id="434" name="BY TWO PATHWAYS…"/>
          <p:cNvSpPr txBox="1"/>
          <p:nvPr/>
        </p:nvSpPr>
        <p:spPr>
          <a:xfrm>
            <a:off x="762000" y="1752600"/>
            <a:ext cx="8001000" cy="36653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900"/>
              </a:spcBef>
              <a:defRPr b="0" i="1" sz="3200" u="sng">
                <a:solidFill>
                  <a:srgbClr val="008000"/>
                </a:solidFill>
                <a:latin typeface="+mj-lt"/>
                <a:ea typeface="+mj-ea"/>
                <a:cs typeface="+mj-cs"/>
                <a:sym typeface="Arial"/>
              </a:defRPr>
            </a:pPr>
            <a:r>
              <a:t>BY TWO PATHWAYS</a:t>
            </a:r>
          </a:p>
          <a:p>
            <a:pPr>
              <a:spcBef>
                <a:spcPts val="1900"/>
              </a:spcBef>
              <a:defRPr b="0" i="1" sz="3200" u="sng">
                <a:solidFill>
                  <a:srgbClr val="008000"/>
                </a:solidFill>
                <a:latin typeface="+mj-lt"/>
                <a:ea typeface="+mj-ea"/>
                <a:cs typeface="+mj-cs"/>
                <a:sym typeface="Arial"/>
              </a:defRPr>
            </a:pPr>
          </a:p>
          <a:p>
            <a:pPr>
              <a:spcBef>
                <a:spcPts val="1600"/>
              </a:spcBef>
              <a:defRPr b="0" i="1" sz="2800" u="sng">
                <a:solidFill>
                  <a:srgbClr val="008000"/>
                </a:solidFill>
                <a:latin typeface="+mj-lt"/>
                <a:ea typeface="+mj-ea"/>
                <a:cs typeface="+mj-cs"/>
                <a:sym typeface="Arial"/>
              </a:defRPr>
            </a:pPr>
            <a:r>
              <a:t>ENDOGENOUS</a:t>
            </a:r>
            <a:r>
              <a:rPr i="0" u="none">
                <a:solidFill>
                  <a:srgbClr val="4715FD"/>
                </a:solidFill>
              </a:rPr>
              <a:t> :-</a:t>
            </a:r>
            <a:r>
              <a:rPr i="0" sz="1800" u="none">
                <a:solidFill>
                  <a:srgbClr val="4715FD"/>
                </a:solidFill>
              </a:rPr>
              <a:t> Antigenic Protein is presented by</a:t>
            </a:r>
            <a:endParaRPr sz="1800">
              <a:solidFill>
                <a:srgbClr val="4715FD"/>
              </a:solidFill>
            </a:endParaRPr>
          </a:p>
          <a:p>
            <a:pPr>
              <a:spcBef>
                <a:spcPts val="1000"/>
              </a:spcBef>
              <a:defRPr b="0" sz="1800">
                <a:solidFill>
                  <a:srgbClr val="4715FD"/>
                </a:solidFill>
                <a:latin typeface="+mj-lt"/>
                <a:ea typeface="+mj-ea"/>
                <a:cs typeface="+mj-cs"/>
                <a:sym typeface="Arial"/>
              </a:defRPr>
            </a:pPr>
            <a:r>
              <a:t>                                   cell (APC) in which it is produced</a:t>
            </a:r>
          </a:p>
          <a:p>
            <a:pPr>
              <a:spcBef>
                <a:spcPts val="1000"/>
              </a:spcBef>
              <a:defRPr b="0" sz="1800">
                <a:solidFill>
                  <a:srgbClr val="4715FD"/>
                </a:solidFill>
                <a:latin typeface="+mj-lt"/>
                <a:ea typeface="+mj-ea"/>
                <a:cs typeface="+mj-cs"/>
                <a:sym typeface="Arial"/>
              </a:defRPr>
            </a:pPr>
          </a:p>
          <a:p>
            <a:pPr>
              <a:spcBef>
                <a:spcPts val="1600"/>
              </a:spcBef>
              <a:defRPr b="0" i="1" sz="2800" u="sng">
                <a:solidFill>
                  <a:srgbClr val="008000"/>
                </a:solidFill>
                <a:latin typeface="+mj-lt"/>
                <a:ea typeface="+mj-ea"/>
                <a:cs typeface="+mj-cs"/>
                <a:sym typeface="Arial"/>
              </a:defRPr>
            </a:pPr>
            <a:r>
              <a:t>EXOGENOUS </a:t>
            </a:r>
            <a:r>
              <a:rPr i="0" u="none">
                <a:solidFill>
                  <a:srgbClr val="4715FD"/>
                </a:solidFill>
              </a:rPr>
              <a:t>:-</a:t>
            </a:r>
            <a:r>
              <a:rPr i="0" sz="1800" u="none">
                <a:solidFill>
                  <a:srgbClr val="4715FD"/>
                </a:solidFill>
              </a:rPr>
              <a:t>     Antigenic Protein is formed in </a:t>
            </a:r>
            <a:endParaRPr sz="1800">
              <a:solidFill>
                <a:srgbClr val="4715FD"/>
              </a:solidFill>
            </a:endParaRPr>
          </a:p>
          <a:p>
            <a:pPr>
              <a:spcBef>
                <a:spcPts val="1000"/>
              </a:spcBef>
              <a:defRPr b="0" sz="1800">
                <a:solidFill>
                  <a:srgbClr val="4715FD"/>
                </a:solidFill>
                <a:latin typeface="+mj-lt"/>
                <a:ea typeface="+mj-ea"/>
                <a:cs typeface="+mj-cs"/>
                <a:sym typeface="Arial"/>
              </a:defRPr>
            </a:pPr>
            <a:r>
              <a:t>                                  one cell but presented by different cell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 name="Artificial Passive Immunity"/>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Artificial Passive Immunity</a:t>
            </a:r>
          </a:p>
        </p:txBody>
      </p:sp>
      <p:sp>
        <p:nvSpPr>
          <p:cNvPr id="41" name="Gamma globulin…"/>
          <p:cNvSpPr txBox="1"/>
          <p:nvPr>
            <p:ph type="body" idx="4294967295"/>
          </p:nvPr>
        </p:nvSpPr>
        <p:spPr>
          <a:xfrm>
            <a:off x="381000" y="1676400"/>
            <a:ext cx="8077200" cy="4114800"/>
          </a:xfrm>
          <a:prstGeom prst="rect">
            <a:avLst/>
          </a:prstGeom>
        </p:spPr>
        <p:txBody>
          <a:bodyPr>
            <a:normAutofit fontScale="100000" lnSpcReduction="0"/>
          </a:bodyPr>
          <a:lstStyle/>
          <a:p>
            <a:pPr>
              <a:buChar char="•"/>
            </a:pPr>
            <a:r>
              <a:t>Gamma globulin </a:t>
            </a:r>
          </a:p>
          <a:p>
            <a:pPr lvl="1" marL="742950" indent="-285750">
              <a:spcBef>
                <a:spcPts val="0"/>
              </a:spcBef>
              <a:defRPr sz="2800"/>
            </a:pPr>
            <a:r>
              <a:t> Ig’s from pooled blood of at least 1,000 human donors</a:t>
            </a:r>
          </a:p>
          <a:p>
            <a:pPr lvl="2" marL="1143000" indent="-228600">
              <a:spcBef>
                <a:spcPts val="0"/>
              </a:spcBef>
              <a:defRPr sz="2400"/>
            </a:pPr>
            <a:r>
              <a:t>variable content</a:t>
            </a:r>
          </a:p>
          <a:p>
            <a:pPr lvl="2" marL="1143000" indent="-228600">
              <a:spcBef>
                <a:spcPts val="0"/>
              </a:spcBef>
              <a:defRPr sz="2400"/>
            </a:pPr>
            <a:r>
              <a:t>non-specific</a:t>
            </a:r>
          </a:p>
          <a:p>
            <a:pPr lvl="2" marL="1143000" indent="-228600">
              <a:spcBef>
                <a:spcPts val="0"/>
              </a:spcBef>
              <a:defRPr sz="2400"/>
            </a:pPr>
          </a:p>
          <a:p>
            <a:pPr>
              <a:buChar char="•"/>
            </a:pPr>
            <a:r>
              <a:t>Specific immune globulin</a:t>
            </a:r>
          </a:p>
          <a:p>
            <a:pPr lvl="1" marL="742950" indent="-285750">
              <a:spcBef>
                <a:spcPts val="0"/>
              </a:spcBef>
              <a:defRPr sz="2800"/>
            </a:pPr>
            <a:r>
              <a:t> higher titers of specific antibodies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1">
                                            <p:bg/>
                                          </p:spTgt>
                                        </p:tgtEl>
                                        <p:attrNameLst>
                                          <p:attrName>style.visibility</p:attrName>
                                        </p:attrNameLst>
                                      </p:cBhvr>
                                      <p:to>
                                        <p:strVal val="visible"/>
                                      </p:to>
                                    </p:set>
                                    <p:animEffect filter="fade" transition="in">
                                      <p:cBhvr>
                                        <p:cTn id="7" dur="500"/>
                                        <p:tgtEl>
                                          <p:spTgt spid="4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41">
                                            <p:txEl>
                                              <p:pRg st="0" end="0"/>
                                            </p:txEl>
                                          </p:spTgt>
                                        </p:tgtEl>
                                        <p:attrNameLst>
                                          <p:attrName>style.visibility</p:attrName>
                                        </p:attrNameLst>
                                      </p:cBhvr>
                                      <p:to>
                                        <p:strVal val="visible"/>
                                      </p:to>
                                    </p:set>
                                    <p:animEffect filter="fade" transition="in">
                                      <p:cBhvr>
                                        <p:cTn id="10" dur="500"/>
                                        <p:tgtEl>
                                          <p:spTgt spid="41">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41">
                                            <p:txEl>
                                              <p:pRg st="1" end="1"/>
                                            </p:txEl>
                                          </p:spTgt>
                                        </p:tgtEl>
                                        <p:attrNameLst>
                                          <p:attrName>style.visibility</p:attrName>
                                        </p:attrNameLst>
                                      </p:cBhvr>
                                      <p:to>
                                        <p:strVal val="visible"/>
                                      </p:to>
                                    </p:set>
                                    <p:animEffect filter="fade" transition="in">
                                      <p:cBhvr>
                                        <p:cTn id="14" dur="500"/>
                                        <p:tgtEl>
                                          <p:spTgt spid="41">
                                            <p:txEl>
                                              <p:pRg st="1" end="1"/>
                                            </p:txEl>
                                          </p:spTgt>
                                        </p:tgtEl>
                                      </p:cBhvr>
                                    </p:animEffect>
                                  </p:childTnLst>
                                </p:cTn>
                              </p:par>
                            </p:childTnLst>
                          </p:cTn>
                        </p:par>
                        <p:par>
                          <p:cTn id="15" fill="hold">
                            <p:stCondLst>
                              <p:cond delay="1000"/>
                            </p:stCondLst>
                            <p:childTnLst>
                              <p:par>
                                <p:cTn id="16" presetClass="entr" nodeType="afterEffect" presetID="10" grpId="1" fill="hold">
                                  <p:stCondLst>
                                    <p:cond delay="0"/>
                                  </p:stCondLst>
                                  <p:iterate type="el" backwards="0">
                                    <p:tmAbs val="0"/>
                                  </p:iterate>
                                  <p:childTnLst>
                                    <p:set>
                                      <p:cBhvr>
                                        <p:cTn id="17" fill="hold"/>
                                        <p:tgtEl>
                                          <p:spTgt spid="41">
                                            <p:txEl>
                                              <p:pRg st="2" end="2"/>
                                            </p:txEl>
                                          </p:spTgt>
                                        </p:tgtEl>
                                        <p:attrNameLst>
                                          <p:attrName>style.visibility</p:attrName>
                                        </p:attrNameLst>
                                      </p:cBhvr>
                                      <p:to>
                                        <p:strVal val="visible"/>
                                      </p:to>
                                    </p:set>
                                    <p:animEffect filter="fade" transition="in">
                                      <p:cBhvr>
                                        <p:cTn id="18" dur="500"/>
                                        <p:tgtEl>
                                          <p:spTgt spid="41">
                                            <p:txEl>
                                              <p:pRg st="2" end="2"/>
                                            </p:txEl>
                                          </p:spTgt>
                                        </p:tgtEl>
                                      </p:cBhvr>
                                    </p:animEffect>
                                  </p:childTnLst>
                                </p:cTn>
                              </p:par>
                            </p:childTnLst>
                          </p:cTn>
                        </p:par>
                        <p:par>
                          <p:cTn id="19" fill="hold">
                            <p:stCondLst>
                              <p:cond delay="1500"/>
                            </p:stCondLst>
                            <p:childTnLst>
                              <p:par>
                                <p:cTn id="20" presetClass="entr" nodeType="afterEffect" presetID="10" grpId="1" fill="hold">
                                  <p:stCondLst>
                                    <p:cond delay="0"/>
                                  </p:stCondLst>
                                  <p:iterate type="el" backwards="0">
                                    <p:tmAbs val="0"/>
                                  </p:iterate>
                                  <p:childTnLst>
                                    <p:set>
                                      <p:cBhvr>
                                        <p:cTn id="21" fill="hold"/>
                                        <p:tgtEl>
                                          <p:spTgt spid="41">
                                            <p:txEl>
                                              <p:pRg st="3" end="3"/>
                                            </p:txEl>
                                          </p:spTgt>
                                        </p:tgtEl>
                                        <p:attrNameLst>
                                          <p:attrName>style.visibility</p:attrName>
                                        </p:attrNameLst>
                                      </p:cBhvr>
                                      <p:to>
                                        <p:strVal val="visible"/>
                                      </p:to>
                                    </p:set>
                                    <p:animEffect filter="fade" transition="in">
                                      <p:cBhvr>
                                        <p:cTn id="22" dur="500"/>
                                        <p:tgtEl>
                                          <p:spTgt spid="41">
                                            <p:txEl>
                                              <p:pRg st="3" end="3"/>
                                            </p:txEl>
                                          </p:spTgt>
                                        </p:tgtEl>
                                      </p:cBhvr>
                                    </p:animEffect>
                                  </p:childTnLst>
                                </p:cTn>
                              </p:par>
                            </p:childTnLst>
                          </p:cTn>
                        </p:par>
                        <p:par>
                          <p:cTn id="23" fill="hold">
                            <p:stCondLst>
                              <p:cond delay="2000"/>
                            </p:stCondLst>
                            <p:childTnLst>
                              <p:par>
                                <p:cTn id="24" presetClass="entr" nodeType="afterEffect" presetID="10" grpId="1" fill="hold">
                                  <p:stCondLst>
                                    <p:cond delay="0"/>
                                  </p:stCondLst>
                                  <p:iterate type="el" backwards="0">
                                    <p:tmAbs val="0"/>
                                  </p:iterate>
                                  <p:childTnLst>
                                    <p:set>
                                      <p:cBhvr>
                                        <p:cTn id="25" fill="hold"/>
                                        <p:tgtEl>
                                          <p:spTgt spid="41">
                                            <p:txEl>
                                              <p:pRg st="4" end="4"/>
                                            </p:txEl>
                                          </p:spTgt>
                                        </p:tgtEl>
                                        <p:attrNameLst>
                                          <p:attrName>style.visibility</p:attrName>
                                        </p:attrNameLst>
                                      </p:cBhvr>
                                      <p:to>
                                        <p:strVal val="visible"/>
                                      </p:to>
                                    </p:set>
                                    <p:animEffect filter="fade" transition="in">
                                      <p:cBhvr>
                                        <p:cTn id="26" dur="500"/>
                                        <p:tgtEl>
                                          <p:spTgt spid="4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10" grpId="1" fill="hold">
                                  <p:stCondLst>
                                    <p:cond delay="0"/>
                                  </p:stCondLst>
                                  <p:iterate type="el" backwards="0">
                                    <p:tmAbs val="0"/>
                                  </p:iterate>
                                  <p:childTnLst>
                                    <p:set>
                                      <p:cBhvr>
                                        <p:cTn id="30" fill="hold"/>
                                        <p:tgtEl>
                                          <p:spTgt spid="41">
                                            <p:txEl>
                                              <p:pRg st="5" end="5"/>
                                            </p:txEl>
                                          </p:spTgt>
                                        </p:tgtEl>
                                        <p:attrNameLst>
                                          <p:attrName>style.visibility</p:attrName>
                                        </p:attrNameLst>
                                      </p:cBhvr>
                                      <p:to>
                                        <p:strVal val="visible"/>
                                      </p:to>
                                    </p:set>
                                    <p:animEffect filter="fade" transition="in">
                                      <p:cBhvr>
                                        <p:cTn id="31" dur="500"/>
                                        <p:tgtEl>
                                          <p:spTgt spid="41">
                                            <p:txEl>
                                              <p:pRg st="5" end="5"/>
                                            </p:txEl>
                                          </p:spTgt>
                                        </p:tgtEl>
                                      </p:cBhvr>
                                    </p:animEffect>
                                  </p:childTnLst>
                                </p:cTn>
                              </p:par>
                            </p:childTnLst>
                          </p:cTn>
                        </p:par>
                        <p:par>
                          <p:cTn id="32" fill="hold">
                            <p:stCondLst>
                              <p:cond delay="500"/>
                            </p:stCondLst>
                            <p:childTnLst>
                              <p:par>
                                <p:cTn id="33" presetClass="entr" nodeType="afterEffect" presetID="10" grpId="1" fill="hold">
                                  <p:stCondLst>
                                    <p:cond delay="0"/>
                                  </p:stCondLst>
                                  <p:iterate type="el" backwards="0">
                                    <p:tmAbs val="0"/>
                                  </p:iterate>
                                  <p:childTnLst>
                                    <p:set>
                                      <p:cBhvr>
                                        <p:cTn id="34" fill="hold"/>
                                        <p:tgtEl>
                                          <p:spTgt spid="41">
                                            <p:txEl>
                                              <p:pRg st="6" end="6"/>
                                            </p:txEl>
                                          </p:spTgt>
                                        </p:tgtEl>
                                        <p:attrNameLst>
                                          <p:attrName>style.visibility</p:attrName>
                                        </p:attrNameLst>
                                      </p:cBhvr>
                                      <p:to>
                                        <p:strVal val="visible"/>
                                      </p:to>
                                    </p:set>
                                    <p:animEffect filter="fade" transition="in">
                                      <p:cBhvr>
                                        <p:cTn id="35" dur="500"/>
                                        <p:tgtEl>
                                          <p:spTgt spid="4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Scheme of immunization"/>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Scheme of immunization</a:t>
            </a:r>
          </a:p>
        </p:txBody>
      </p:sp>
      <p:sp>
        <p:nvSpPr>
          <p:cNvPr id="437" name="Primary vaccination…"/>
          <p:cNvSpPr txBox="1"/>
          <p:nvPr>
            <p:ph type="body" idx="4294967295"/>
          </p:nvPr>
        </p:nvSpPr>
        <p:spPr>
          <a:xfrm>
            <a:off x="457200" y="1600200"/>
            <a:ext cx="8382000" cy="4495800"/>
          </a:xfrm>
          <a:prstGeom prst="rect">
            <a:avLst/>
          </a:prstGeom>
        </p:spPr>
        <p:txBody>
          <a:bodyPr>
            <a:normAutofit fontScale="100000" lnSpcReduction="0"/>
          </a:bodyPr>
          <a:lstStyle/>
          <a:p>
            <a:pPr>
              <a:buChar char="•"/>
            </a:pPr>
            <a:r>
              <a:t>Primary vaccination</a:t>
            </a:r>
          </a:p>
          <a:p>
            <a:pPr lvl="1" marL="742950" indent="-285750">
              <a:spcBef>
                <a:spcPts val="0"/>
              </a:spcBef>
              <a:defRPr sz="2800"/>
            </a:pPr>
            <a:r>
              <a:t>One dose vaccines (BCG, variola, measles, mumps, rubella, yellow fever)</a:t>
            </a:r>
          </a:p>
          <a:p>
            <a:pPr lvl="1" marL="742950" indent="-285750">
              <a:spcBef>
                <a:spcPts val="0"/>
              </a:spcBef>
              <a:defRPr sz="2800"/>
            </a:pPr>
            <a:r>
              <a:t>Multiple dose vaccines (polio, DPT, hepatitis B)</a:t>
            </a:r>
          </a:p>
          <a:p>
            <a:pPr>
              <a:buChar char="•"/>
            </a:pPr>
            <a:r>
              <a:t>Booster vaccination</a:t>
            </a:r>
          </a:p>
          <a:p>
            <a:pPr lvl="1" marL="0" indent="457200">
              <a:spcBef>
                <a:spcPts val="0"/>
              </a:spcBef>
              <a:buSzTx/>
              <a:buNone/>
              <a:defRPr sz="2800"/>
            </a:pPr>
            <a:r>
              <a:t>To maintain immunity level after it declines after some time has elapsed (DT, MMR).</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Periods of maintained immunity due to vaccines"/>
          <p:cNvSpPr txBox="1"/>
          <p:nvPr>
            <p:ph type="title" idx="4294967295"/>
          </p:nvPr>
        </p:nvSpPr>
        <p:spPr>
          <a:xfrm>
            <a:off x="457200" y="274637"/>
            <a:ext cx="8229600" cy="1143001"/>
          </a:xfrm>
          <a:prstGeom prst="rect">
            <a:avLst/>
          </a:prstGeom>
        </p:spPr>
        <p:txBody>
          <a:bodyPr>
            <a:normAutofit fontScale="100000" lnSpcReduction="0"/>
          </a:bodyPr>
          <a:lstStyle>
            <a:lvl1pPr defTabSz="841247">
              <a:defRPr b="1" sz="3600"/>
            </a:lvl1pPr>
          </a:lstStyle>
          <a:p>
            <a:pPr/>
            <a:r>
              <a:t>Periods of maintained immunity due to vaccines</a:t>
            </a:r>
          </a:p>
        </p:txBody>
      </p:sp>
      <p:sp>
        <p:nvSpPr>
          <p:cNvPr id="440" name="Short period (months): cholera vaccine…"/>
          <p:cNvSpPr txBox="1"/>
          <p:nvPr>
            <p:ph type="body" idx="4294967295"/>
          </p:nvPr>
        </p:nvSpPr>
        <p:spPr>
          <a:xfrm>
            <a:off x="457200" y="1600200"/>
            <a:ext cx="8229600" cy="4525963"/>
          </a:xfrm>
          <a:prstGeom prst="rect">
            <a:avLst/>
          </a:prstGeom>
        </p:spPr>
        <p:txBody>
          <a:bodyPr>
            <a:normAutofit fontScale="100000" lnSpcReduction="0"/>
          </a:bodyPr>
          <a:lstStyle/>
          <a:p>
            <a:pPr>
              <a:buChar char="•"/>
            </a:pPr>
            <a:r>
              <a:t>Short period (months): cholera vaccine</a:t>
            </a:r>
          </a:p>
          <a:p>
            <a:pPr>
              <a:buChar char="•"/>
            </a:pPr>
            <a:r>
              <a:t>Two years: TAB vaccine</a:t>
            </a:r>
          </a:p>
          <a:p>
            <a:pPr>
              <a:buChar char="•"/>
            </a:pPr>
            <a:r>
              <a:t>Three to five years: DPT vaccine</a:t>
            </a:r>
          </a:p>
          <a:p>
            <a:pPr>
              <a:buChar char="•"/>
            </a:pPr>
            <a:r>
              <a:t>Five or more years: BCG vaccine</a:t>
            </a:r>
          </a:p>
          <a:p>
            <a:pPr>
              <a:buChar char="•"/>
            </a:pPr>
            <a:r>
              <a:t>Ten years: yellow fever vaccine</a:t>
            </a:r>
          </a:p>
          <a:p>
            <a:pPr>
              <a:buChar char="•"/>
            </a:pPr>
            <a:r>
              <a:t>Solid immunity: measles, mumps, and rubella vaccines.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Levels of effectiveness"/>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Levels of effectiveness</a:t>
            </a:r>
          </a:p>
        </p:txBody>
      </p:sp>
      <p:sp>
        <p:nvSpPr>
          <p:cNvPr id="443" name="Absolutely protective(100%): yellow fever vaccine…"/>
          <p:cNvSpPr txBox="1"/>
          <p:nvPr>
            <p:ph type="body" idx="4294967295"/>
          </p:nvPr>
        </p:nvSpPr>
        <p:spPr>
          <a:xfrm>
            <a:off x="457200" y="1600200"/>
            <a:ext cx="8229600" cy="4525963"/>
          </a:xfrm>
          <a:prstGeom prst="rect">
            <a:avLst/>
          </a:prstGeom>
        </p:spPr>
        <p:txBody>
          <a:bodyPr>
            <a:normAutofit fontScale="100000" lnSpcReduction="0"/>
          </a:bodyPr>
          <a:lstStyle/>
          <a:p>
            <a:pPr>
              <a:spcBef>
                <a:spcPts val="600"/>
              </a:spcBef>
              <a:buChar char="•"/>
              <a:defRPr sz="2800"/>
            </a:pPr>
            <a:r>
              <a:t>Absolutely protective(100%): yellow fever vaccine</a:t>
            </a:r>
          </a:p>
          <a:p>
            <a:pPr>
              <a:spcBef>
                <a:spcPts val="600"/>
              </a:spcBef>
              <a:buChar char="•"/>
              <a:defRPr sz="2800"/>
            </a:pPr>
            <a:r>
              <a:t>Almost absolutely protective (99%): Variola, measles, mumps, rubella vaccines, and diphtheria and tetanus toxoids.</a:t>
            </a:r>
          </a:p>
          <a:p>
            <a:pPr>
              <a:spcBef>
                <a:spcPts val="600"/>
              </a:spcBef>
              <a:buChar char="•"/>
              <a:defRPr sz="2800"/>
            </a:pPr>
            <a:r>
              <a:t>Highly protective (80-95%): polio, BCG, Hepatitis B, and pertussis vaccines.</a:t>
            </a:r>
          </a:p>
          <a:p>
            <a:pPr>
              <a:spcBef>
                <a:spcPts val="600"/>
              </a:spcBef>
              <a:buChar char="•"/>
              <a:defRPr sz="2800"/>
            </a:pPr>
            <a:r>
              <a:t>Moderately protective (40-60%) TAB, cholera vaccine, and influenza killed vaccine.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Vaccination Coverage"/>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Vaccination Coverage</a:t>
            </a:r>
          </a:p>
        </p:txBody>
      </p:sp>
      <p:sp>
        <p:nvSpPr>
          <p:cNvPr id="446" name="Vaccination coverage is the percent of at risk or susceptible individuals, or population who have been fully immunized against particular diseases by vaccines or toxoids. To be significantly effective in prevention of disease on mass or community level a"/>
          <p:cNvSpPr txBox="1"/>
          <p:nvPr>
            <p:ph type="body" idx="4294967295"/>
          </p:nvPr>
        </p:nvSpPr>
        <p:spPr>
          <a:xfrm>
            <a:off x="457200" y="1600200"/>
            <a:ext cx="8229600" cy="4525963"/>
          </a:xfrm>
          <a:prstGeom prst="rect">
            <a:avLst/>
          </a:prstGeom>
        </p:spPr>
        <p:txBody>
          <a:bodyPr>
            <a:normAutofit fontScale="100000" lnSpcReduction="0"/>
          </a:bodyPr>
          <a:lstStyle>
            <a:lvl1pPr>
              <a:buChar char="•"/>
            </a:lvl1pPr>
          </a:lstStyle>
          <a:p>
            <a:pPr/>
            <a:r>
              <a:t>Vaccination coverage is the percent of at risk or susceptible individuals, or population who have been fully immunized against particular diseases by vaccines or toxoids. To be significantly effective in prevention of disease on mass or community level at least a satisfactory proportion (75% or more) of the “at risk” population must be immunized.</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New approaches"/>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New approaches</a:t>
            </a:r>
          </a:p>
        </p:txBody>
      </p:sp>
      <p:sp>
        <p:nvSpPr>
          <p:cNvPr id="449" name="Cancer…"/>
          <p:cNvSpPr txBox="1"/>
          <p:nvPr>
            <p:ph type="body" idx="4294967295"/>
          </p:nvPr>
        </p:nvSpPr>
        <p:spPr>
          <a:xfrm>
            <a:off x="457200" y="1143000"/>
            <a:ext cx="8229600" cy="4525963"/>
          </a:xfrm>
          <a:prstGeom prst="rect">
            <a:avLst/>
          </a:prstGeom>
        </p:spPr>
        <p:txBody>
          <a:bodyPr>
            <a:normAutofit fontScale="100000" lnSpcReduction="0"/>
          </a:bodyPr>
          <a:lstStyle/>
          <a:p>
            <a:pPr>
              <a:buChar char="•"/>
            </a:pPr>
            <a:r>
              <a:t>Cancer</a:t>
            </a:r>
          </a:p>
          <a:p>
            <a:pPr>
              <a:buChar char="•"/>
            </a:pPr>
            <a:r>
              <a:t>HIV/AIDS</a:t>
            </a:r>
          </a:p>
          <a:p>
            <a:pPr>
              <a:buChar char="•"/>
            </a:pPr>
            <a:r>
              <a:t>Malaria </a:t>
            </a:r>
          </a:p>
          <a:p>
            <a:pPr>
              <a:buChar char="•"/>
            </a:pPr>
            <a:r>
              <a:t>New infective agents</a:t>
            </a:r>
          </a:p>
        </p:txBody>
      </p:sp>
      <p:sp>
        <p:nvSpPr>
          <p:cNvPr id="450" name="Vaccines against bioterrorism"/>
          <p:cNvSpPr txBox="1"/>
          <p:nvPr/>
        </p:nvSpPr>
        <p:spPr>
          <a:xfrm>
            <a:off x="609600" y="4088503"/>
            <a:ext cx="8229600" cy="12178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b="0" sz="4000">
                <a:latin typeface="+mj-lt"/>
                <a:ea typeface="+mj-ea"/>
                <a:cs typeface="+mj-cs"/>
                <a:sym typeface="Arial"/>
              </a:defRPr>
            </a:pPr>
            <a:r>
              <a:t>Vaccines against bioterrorism</a:t>
            </a:r>
            <a:br/>
          </a:p>
        </p:txBody>
      </p:sp>
      <p:sp>
        <p:nvSpPr>
          <p:cNvPr id="451" name="Anthrax…"/>
          <p:cNvSpPr txBox="1"/>
          <p:nvPr/>
        </p:nvSpPr>
        <p:spPr>
          <a:xfrm>
            <a:off x="609600" y="4872038"/>
            <a:ext cx="8229600" cy="16656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700"/>
              </a:spcBef>
              <a:buSzPct val="100000"/>
              <a:buChar char="•"/>
              <a:defRPr b="0" sz="3200">
                <a:latin typeface="+mj-lt"/>
                <a:ea typeface="+mj-ea"/>
                <a:cs typeface="+mj-cs"/>
                <a:sym typeface="Arial"/>
              </a:defRPr>
            </a:pPr>
            <a:r>
              <a:t>Anthrax</a:t>
            </a:r>
          </a:p>
          <a:p>
            <a:pPr marL="342900" indent="-342900">
              <a:spcBef>
                <a:spcPts val="700"/>
              </a:spcBef>
              <a:buSzPct val="100000"/>
              <a:buChar char="•"/>
              <a:defRPr b="0" sz="3200">
                <a:latin typeface="+mj-lt"/>
                <a:ea typeface="+mj-ea"/>
                <a:cs typeface="+mj-cs"/>
                <a:sym typeface="Arial"/>
              </a:defRPr>
            </a:pPr>
            <a:r>
              <a:t>Small pox</a:t>
            </a:r>
          </a:p>
          <a:p>
            <a:pPr marL="342900" indent="-342900">
              <a:spcBef>
                <a:spcPts val="700"/>
              </a:spcBef>
              <a:buSzPct val="100000"/>
              <a:buChar char="•"/>
              <a:defRPr b="0" sz="3200">
                <a:latin typeface="+mj-lt"/>
                <a:ea typeface="+mj-ea"/>
                <a:cs typeface="+mj-cs"/>
                <a:sym typeface="Arial"/>
              </a:defRPr>
            </a:pPr>
            <a:r>
              <a:t>P</a:t>
            </a:r>
            <a:r>
              <a:t>lague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51"/>
                                        </p:tgtEl>
                                        <p:attrNameLst>
                                          <p:attrName>style.visibility</p:attrName>
                                        </p:attrNameLst>
                                      </p:cBhvr>
                                      <p:to>
                                        <p:strVal val="visible"/>
                                      </p:to>
                                    </p:set>
                                    <p:animEffect filter="fade" transition="in">
                                      <p:cBhvr>
                                        <p:cTn id="7" dur="500"/>
                                        <p:tgtEl>
                                          <p:spTgt spid="451"/>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450"/>
                                        </p:tgtEl>
                                        <p:attrNameLst>
                                          <p:attrName>style.visibility</p:attrName>
                                        </p:attrNameLst>
                                      </p:cBhvr>
                                      <p:to>
                                        <p:strVal val="visible"/>
                                      </p:to>
                                    </p:set>
                                    <p:animEffect filter="fade" transition="in">
                                      <p:cBhvr>
                                        <p:cTn id="11" dur="5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1"/>
      <p:bldP build="whole" bldLvl="1" animBg="1" rev="0" advAuto="0" spid="450" grpId="2"/>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3" name="wfX1E5d.jpg" descr="wfX1E5d.jpg"/>
          <p:cNvPicPr>
            <a:picLocks noChangeAspect="1"/>
          </p:cNvPicPr>
          <p:nvPr/>
        </p:nvPicPr>
        <p:blipFill>
          <a:blip r:embed="rId2">
            <a:extLst/>
          </a:blip>
          <a:stretch>
            <a:fillRect/>
          </a:stretch>
        </p:blipFill>
        <p:spPr>
          <a:xfrm>
            <a:off x="685800" y="0"/>
            <a:ext cx="7751764" cy="68580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6" name="Schermata 2022-01-11 alle 10.04.41.png" descr="Schermata 2022-01-11 alle 10.04.41.png"/>
          <p:cNvPicPr>
            <a:picLocks noChangeAspect="1"/>
          </p:cNvPicPr>
          <p:nvPr/>
        </p:nvPicPr>
        <p:blipFill>
          <a:blip r:embed="rId2">
            <a:extLst/>
          </a:blip>
          <a:stretch>
            <a:fillRect/>
          </a:stretch>
        </p:blipFill>
        <p:spPr>
          <a:xfrm>
            <a:off x="0" y="422345"/>
            <a:ext cx="9144001" cy="4914656"/>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8" name="Schermata 2022-01-11 alle 10.02.54.png" descr="Schermata 2022-01-11 alle 10.02.54.png"/>
          <p:cNvPicPr>
            <a:picLocks noChangeAspect="1"/>
          </p:cNvPicPr>
          <p:nvPr/>
        </p:nvPicPr>
        <p:blipFill>
          <a:blip r:embed="rId2">
            <a:extLst/>
          </a:blip>
          <a:srcRect l="0" t="0" r="0" b="5127"/>
          <a:stretch>
            <a:fillRect/>
          </a:stretch>
        </p:blipFill>
        <p:spPr>
          <a:xfrm>
            <a:off x="-178459" y="1773797"/>
            <a:ext cx="9144001" cy="3627587"/>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 name="Artificial Passive Immunity"/>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Artificial Passive Immunity</a:t>
            </a:r>
          </a:p>
        </p:txBody>
      </p:sp>
      <p:sp>
        <p:nvSpPr>
          <p:cNvPr id="44" name="Gamma globulin…"/>
          <p:cNvSpPr txBox="1"/>
          <p:nvPr>
            <p:ph type="body" idx="4294967295"/>
          </p:nvPr>
        </p:nvSpPr>
        <p:spPr>
          <a:xfrm>
            <a:off x="381000" y="1676400"/>
            <a:ext cx="8077200" cy="4114800"/>
          </a:xfrm>
          <a:prstGeom prst="rect">
            <a:avLst/>
          </a:prstGeom>
        </p:spPr>
        <p:txBody>
          <a:bodyPr>
            <a:normAutofit fontScale="100000" lnSpcReduction="0"/>
          </a:bodyPr>
          <a:lstStyle/>
          <a:p>
            <a:pPr>
              <a:buChar char="•"/>
            </a:pPr>
            <a:r>
              <a:t>Gamma globulin </a:t>
            </a:r>
          </a:p>
          <a:p>
            <a:pPr lvl="1" marL="742950" indent="-285750">
              <a:spcBef>
                <a:spcPts val="0"/>
              </a:spcBef>
              <a:defRPr sz="2800"/>
            </a:pPr>
            <a:r>
              <a:t> Ig’s from pooled blood of at least 1,000 human donors</a:t>
            </a:r>
          </a:p>
          <a:p>
            <a:pPr lvl="2" marL="1143000" indent="-228600">
              <a:spcBef>
                <a:spcPts val="0"/>
              </a:spcBef>
              <a:defRPr sz="2400"/>
            </a:pPr>
            <a:r>
              <a:t>variable content</a:t>
            </a:r>
          </a:p>
          <a:p>
            <a:pPr lvl="2" marL="1143000" indent="-228600">
              <a:spcBef>
                <a:spcPts val="0"/>
              </a:spcBef>
              <a:defRPr sz="2400"/>
            </a:pPr>
            <a:r>
              <a:t>non-specific</a:t>
            </a:r>
          </a:p>
          <a:p>
            <a:pPr lvl="2" marL="1143000" indent="-228600">
              <a:spcBef>
                <a:spcPts val="0"/>
              </a:spcBef>
              <a:defRPr sz="2400"/>
            </a:pPr>
          </a:p>
          <a:p>
            <a:pPr>
              <a:buChar char="•"/>
            </a:pPr>
            <a:r>
              <a:t>Specific immune globulin</a:t>
            </a:r>
          </a:p>
          <a:p>
            <a:pPr lvl="1" marL="742950" indent="-285750">
              <a:spcBef>
                <a:spcPts val="0"/>
              </a:spcBef>
              <a:defRPr sz="2800"/>
            </a:pPr>
            <a:r>
              <a:t> higher titers of specific antibodies</a:t>
            </a:r>
          </a:p>
          <a:p>
            <a:pPr>
              <a:buChar char="•"/>
            </a:pPr>
            <a:r>
              <a:t>Antisera and antitoxins of animal origin</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8" name="Gruppo"/>
          <p:cNvGrpSpPr/>
          <p:nvPr/>
        </p:nvGrpSpPr>
        <p:grpSpPr>
          <a:xfrm>
            <a:off x="380998" y="1523999"/>
            <a:ext cx="8382002" cy="4495801"/>
            <a:chOff x="-1" y="0"/>
            <a:chExt cx="8382001" cy="4495800"/>
          </a:xfrm>
        </p:grpSpPr>
        <p:pic>
          <p:nvPicPr>
            <p:cNvPr id="46" name="F17_01" descr="F17_01"/>
            <p:cNvPicPr>
              <a:picLocks noChangeAspect="1"/>
            </p:cNvPicPr>
            <p:nvPr/>
          </p:nvPicPr>
          <p:blipFill>
            <a:blip r:embed="rId3">
              <a:extLst/>
            </a:blip>
            <a:srcRect l="12174" t="27020" r="0" b="0"/>
            <a:stretch>
              <a:fillRect/>
            </a:stretch>
          </p:blipFill>
          <p:spPr>
            <a:xfrm>
              <a:off x="0" y="-1"/>
              <a:ext cx="8382001" cy="4495801"/>
            </a:xfrm>
            <a:prstGeom prst="rect">
              <a:avLst/>
            </a:prstGeom>
            <a:ln w="12700" cap="flat">
              <a:noFill/>
              <a:miter lim="400000"/>
            </a:ln>
            <a:effectLst/>
          </p:spPr>
        </p:pic>
        <p:sp>
          <p:nvSpPr>
            <p:cNvPr id="47" name="Rettangolo"/>
            <p:cNvSpPr/>
            <p:nvPr/>
          </p:nvSpPr>
          <p:spPr>
            <a:xfrm>
              <a:off x="-2" y="-1"/>
              <a:ext cx="1327844" cy="1276915"/>
            </a:xfrm>
            <a:prstGeom prst="rect">
              <a:avLst/>
            </a:prstGeom>
            <a:solidFill>
              <a:srgbClr val="FFFFFF"/>
            </a:solidFill>
            <a:ln w="12700" cap="flat">
              <a:noFill/>
              <a:miter lim="400000"/>
            </a:ln>
            <a:effectLst/>
          </p:spPr>
          <p:txBody>
            <a:bodyPr wrap="square" lIns="45718" tIns="45718" rIns="45718" bIns="45718" numCol="1" anchor="ctr">
              <a:noAutofit/>
            </a:bodyPr>
            <a:lstStyle/>
            <a:p>
              <a:pPr>
                <a:defRPr b="0" sz="1800">
                  <a:latin typeface="+mj-lt"/>
                  <a:ea typeface="+mj-ea"/>
                  <a:cs typeface="+mj-cs"/>
                  <a:sym typeface="Arial"/>
                </a:defRPr>
              </a:pPr>
            </a:p>
          </p:txBody>
        </p:sp>
      </p:grpSp>
      <p:sp>
        <p:nvSpPr>
          <p:cNvPr id="49" name="How do we acquire immunity?"/>
          <p:cNvSpPr txBox="1"/>
          <p:nvPr/>
        </p:nvSpPr>
        <p:spPr>
          <a:xfrm>
            <a:off x="380999" y="381000"/>
            <a:ext cx="7557898" cy="7081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0" sz="4400">
                <a:latin typeface="+mj-lt"/>
                <a:ea typeface="+mj-ea"/>
                <a:cs typeface="+mj-cs"/>
                <a:sym typeface="Arial"/>
              </a:defRPr>
            </a:lvl1pPr>
          </a:lstStyle>
          <a:p>
            <a:pPr/>
            <a:r>
              <a:t>How do we acquire immunity?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Artificial Active Immunity"/>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Artificial Active Immunity</a:t>
            </a:r>
          </a:p>
        </p:txBody>
      </p:sp>
      <p:sp>
        <p:nvSpPr>
          <p:cNvPr id="54" name="Vaccination (Immunization)…"/>
          <p:cNvSpPr txBox="1"/>
          <p:nvPr>
            <p:ph type="body" idx="4294967295"/>
          </p:nvPr>
        </p:nvSpPr>
        <p:spPr>
          <a:xfrm>
            <a:off x="457200" y="1600200"/>
            <a:ext cx="8229600" cy="4525963"/>
          </a:xfrm>
          <a:prstGeom prst="rect">
            <a:avLst/>
          </a:prstGeom>
        </p:spPr>
        <p:txBody>
          <a:bodyPr>
            <a:normAutofit fontScale="100000" lnSpcReduction="0"/>
          </a:bodyPr>
          <a:lstStyle>
            <a:lvl1pPr>
              <a:buChar char="•"/>
            </a:lvl1pPr>
            <a:lvl2pPr marL="742950" indent="-285750">
              <a:spcBef>
                <a:spcPts val="0"/>
              </a:spcBef>
              <a:defRPr sz="2800"/>
            </a:lvl2pPr>
          </a:lstStyle>
          <a:p>
            <a:pPr/>
            <a:r>
              <a:t>Vaccination (Immunization)</a:t>
            </a:r>
          </a:p>
          <a:p>
            <a:pPr lvl="1"/>
            <a:r>
              <a:t> exposing a person to material that is an antigen but NOT pathogenic.</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 name=" S9781416031239-001-f006" descr=" S9781416031239-001-f006"/>
          <p:cNvPicPr>
            <a:picLocks noChangeAspect="1"/>
          </p:cNvPicPr>
          <p:nvPr/>
        </p:nvPicPr>
        <p:blipFill>
          <a:blip r:embed="rId2">
            <a:extLst/>
          </a:blip>
          <a:stretch>
            <a:fillRect/>
          </a:stretch>
        </p:blipFill>
        <p:spPr>
          <a:xfrm>
            <a:off x="760412" y="846137"/>
            <a:ext cx="7621589" cy="5935663"/>
          </a:xfrm>
          <a:prstGeom prst="rect">
            <a:avLst/>
          </a:prstGeom>
          <a:ln w="12700">
            <a:miter lim="400000"/>
          </a:ln>
        </p:spPr>
      </p:pic>
      <p:sp>
        <p:nvSpPr>
          <p:cNvPr id="59" name="Phases of immune response"/>
          <p:cNvSpPr txBox="1"/>
          <p:nvPr/>
        </p:nvSpPr>
        <p:spPr>
          <a:xfrm>
            <a:off x="152398" y="200024"/>
            <a:ext cx="8763004" cy="5480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200">
                <a:latin typeface="+mj-lt"/>
                <a:ea typeface="+mj-ea"/>
                <a:cs typeface="+mj-cs"/>
                <a:sym typeface="Arial"/>
              </a:defRPr>
            </a:lvl1pPr>
          </a:lstStyle>
          <a:p>
            <a:pPr/>
            <a:r>
              <a:t>Phases of immune response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Designing vaccines"/>
          <p:cNvSpPr txBox="1"/>
          <p:nvPr>
            <p:ph type="title" idx="4294967295"/>
          </p:nvPr>
        </p:nvSpPr>
        <p:spPr>
          <a:xfrm>
            <a:off x="685800" y="457200"/>
            <a:ext cx="7772400" cy="762000"/>
          </a:xfrm>
          <a:prstGeom prst="rect">
            <a:avLst/>
          </a:prstGeom>
        </p:spPr>
        <p:txBody>
          <a:bodyPr>
            <a:normAutofit fontScale="100000" lnSpcReduction="0"/>
          </a:bodyPr>
          <a:lstStyle>
            <a:lvl1pPr>
              <a:defRPr b="1"/>
            </a:lvl1pPr>
          </a:lstStyle>
          <a:p>
            <a:pPr/>
            <a:r>
              <a:t>Designing vaccines</a:t>
            </a:r>
          </a:p>
        </p:txBody>
      </p:sp>
      <p:sp>
        <p:nvSpPr>
          <p:cNvPr id="62" name="Important questions to consider:…"/>
          <p:cNvSpPr txBox="1"/>
          <p:nvPr>
            <p:ph type="body" idx="4294967295"/>
          </p:nvPr>
        </p:nvSpPr>
        <p:spPr>
          <a:xfrm>
            <a:off x="685800" y="1600200"/>
            <a:ext cx="7772400" cy="4495800"/>
          </a:xfrm>
          <a:prstGeom prst="rect">
            <a:avLst/>
          </a:prstGeom>
        </p:spPr>
        <p:txBody>
          <a:bodyPr>
            <a:normAutofit fontScale="100000" lnSpcReduction="0"/>
          </a:bodyPr>
          <a:lstStyle/>
          <a:p>
            <a:pPr marL="318897" indent="-318897" defTabSz="850391">
              <a:spcBef>
                <a:spcPts val="600"/>
              </a:spcBef>
              <a:buSzTx/>
              <a:buNone/>
              <a:defRPr sz="2600"/>
            </a:pPr>
            <a:r>
              <a:t>Important questions to consider:</a:t>
            </a:r>
          </a:p>
          <a:p>
            <a:pPr marL="318897" indent="-318897" defTabSz="850391">
              <a:spcBef>
                <a:spcPts val="600"/>
              </a:spcBef>
              <a:buSzTx/>
              <a:buNone/>
              <a:defRPr sz="2600"/>
            </a:pPr>
            <a:r>
              <a:t>	1- Which part of the immune system should be activated?</a:t>
            </a:r>
          </a:p>
          <a:p>
            <a:pPr marL="318897" indent="-318897" defTabSz="850391">
              <a:spcBef>
                <a:spcPts val="600"/>
              </a:spcBef>
              <a:buSzTx/>
              <a:buNone/>
              <a:defRPr sz="2600"/>
            </a:pPr>
            <a:r>
              <a:t>	2- Is immunologic memory sufficiently stimulated?</a:t>
            </a:r>
          </a:p>
          <a:p>
            <a:pPr marL="318897" indent="-318897" defTabSz="850391">
              <a:buSzTx/>
              <a:buNone/>
              <a:defRPr sz="2600"/>
            </a:pPr>
          </a:p>
          <a:p>
            <a:pPr marL="318897" indent="-318897" defTabSz="850391">
              <a:spcBef>
                <a:spcPts val="600"/>
              </a:spcBef>
              <a:buSzTx/>
              <a:buNone/>
              <a:defRPr sz="2600"/>
            </a:pPr>
            <a:r>
              <a:t>This depends on the disease..  </a:t>
            </a:r>
          </a:p>
          <a:p>
            <a:pPr marL="318897" indent="-318897" defTabSz="850391">
              <a:spcBef>
                <a:spcPts val="600"/>
              </a:spcBef>
              <a:buSzTx/>
              <a:buNone/>
              <a:defRPr sz="2600"/>
            </a:pPr>
            <a:r>
              <a:t>	- </a:t>
            </a:r>
            <a:r>
              <a:rPr sz="1800"/>
              <a:t>Influenza has a short incubation (1-2 d); effective immunity against flu depends on maintaining high levels of Ig through repeat immunizations</a:t>
            </a:r>
            <a:endParaRPr sz="1800"/>
          </a:p>
          <a:p>
            <a:pPr marL="318897" indent="-318897" defTabSz="850391">
              <a:spcBef>
                <a:spcPts val="400"/>
              </a:spcBef>
              <a:buSzTx/>
              <a:buNone/>
              <a:defRPr sz="1800"/>
            </a:pPr>
            <a:r>
              <a:t>	- Polio virus has a longer incubation (&gt;3d) and gives memory cells time to produce </a:t>
            </a:r>
            <a:r>
              <a:rPr>
                <a:latin typeface="Symbol"/>
                <a:ea typeface="Symbol"/>
                <a:cs typeface="Symbol"/>
                <a:sym typeface="Symbol"/>
              </a:rPr>
              <a:t>­</a:t>
            </a:r>
            <a:r>
              <a:t>serum Ig and activate immune cell effectors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2">
                                            <p:txEl>
                                              <p:pRg st="4" end="4"/>
                                            </p:txEl>
                                          </p:spTgt>
                                        </p:tgtEl>
                                        <p:attrNameLst>
                                          <p:attrName>style.visibility</p:attrName>
                                        </p:attrNameLst>
                                      </p:cBhvr>
                                      <p:to>
                                        <p:strVal val="visible"/>
                                      </p:to>
                                    </p:set>
                                    <p:animEffect filter="fade" transition="in">
                                      <p:cBhvr>
                                        <p:cTn id="7" dur="500"/>
                                        <p:tgtEl>
                                          <p:spTgt spid="62">
                                            <p:txEl>
                                              <p:pRg st="4" end="4"/>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62">
                                            <p:txEl>
                                              <p:pRg st="5" end="5"/>
                                            </p:txEl>
                                          </p:spTgt>
                                        </p:tgtEl>
                                        <p:attrNameLst>
                                          <p:attrName>style.visibility</p:attrName>
                                        </p:attrNameLst>
                                      </p:cBhvr>
                                      <p:to>
                                        <p:strVal val="visible"/>
                                      </p:to>
                                    </p:set>
                                    <p:animEffect filter="fade" transition="in">
                                      <p:cBhvr>
                                        <p:cTn id="11" dur="500"/>
                                        <p:tgtEl>
                                          <p:spTgt spid="62">
                                            <p:txEl>
                                              <p:pRg st="5" end="5"/>
                                            </p:txEl>
                                          </p:spTgt>
                                        </p:tgtEl>
                                      </p:cBhvr>
                                    </p:animEffect>
                                  </p:childTnLst>
                                </p:cTn>
                              </p:par>
                            </p:childTnLst>
                          </p:cTn>
                        </p:par>
                        <p:par>
                          <p:cTn id="12" fill="hold">
                            <p:stCondLst>
                              <p:cond delay="1000"/>
                            </p:stCondLst>
                            <p:childTnLst>
                              <p:par>
                                <p:cTn id="13" presetClass="entr" nodeType="afterEffect" presetID="10" grpId="1" fill="hold">
                                  <p:stCondLst>
                                    <p:cond delay="0"/>
                                  </p:stCondLst>
                                  <p:iterate type="el" backwards="0">
                                    <p:tmAbs val="0"/>
                                  </p:iterate>
                                  <p:childTnLst>
                                    <p:set>
                                      <p:cBhvr>
                                        <p:cTn id="14" fill="hold"/>
                                        <p:tgtEl>
                                          <p:spTgt spid="62">
                                            <p:txEl>
                                              <p:pRg st="6" end="6"/>
                                            </p:txEl>
                                          </p:spTgt>
                                        </p:tgtEl>
                                        <p:attrNameLst>
                                          <p:attrName>style.visibility</p:attrName>
                                        </p:attrNameLst>
                                      </p:cBhvr>
                                      <p:to>
                                        <p:strVal val="visible"/>
                                      </p:to>
                                    </p:set>
                                    <p:animEffect filter="fade" transition="in">
                                      <p:cBhvr>
                                        <p:cTn id="15" dur="500"/>
                                        <p:tgtEl>
                                          <p:spTgt spid="6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 grpId="1"/>
    </p:bld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