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</p:sldMasterIdLst>
  <p:notesMasterIdLst>
    <p:notesMasterId r:id="rId52"/>
  </p:notesMasterIdLst>
  <p:handoutMasterIdLst>
    <p:handoutMasterId r:id="rId53"/>
  </p:handoutMasterIdLst>
  <p:sldIdLst>
    <p:sldId id="649" r:id="rId2"/>
    <p:sldId id="651" r:id="rId3"/>
    <p:sldId id="652" r:id="rId4"/>
    <p:sldId id="653" r:id="rId5"/>
    <p:sldId id="388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6" r:id="rId22"/>
    <p:sldId id="654" r:id="rId23"/>
    <p:sldId id="655" r:id="rId24"/>
    <p:sldId id="656" r:id="rId25"/>
    <p:sldId id="657" r:id="rId26"/>
    <p:sldId id="674" r:id="rId27"/>
    <p:sldId id="675" r:id="rId28"/>
    <p:sldId id="676" r:id="rId29"/>
    <p:sldId id="658" r:id="rId30"/>
    <p:sldId id="659" r:id="rId31"/>
    <p:sldId id="660" r:id="rId32"/>
    <p:sldId id="661" r:id="rId33"/>
    <p:sldId id="662" r:id="rId34"/>
    <p:sldId id="663" r:id="rId35"/>
    <p:sldId id="664" r:id="rId36"/>
    <p:sldId id="677" r:id="rId37"/>
    <p:sldId id="678" r:id="rId38"/>
    <p:sldId id="667" r:id="rId39"/>
    <p:sldId id="665" r:id="rId40"/>
    <p:sldId id="679" r:id="rId41"/>
    <p:sldId id="680" r:id="rId42"/>
    <p:sldId id="681" r:id="rId43"/>
    <p:sldId id="682" r:id="rId44"/>
    <p:sldId id="683" r:id="rId45"/>
    <p:sldId id="668" r:id="rId46"/>
    <p:sldId id="669" r:id="rId47"/>
    <p:sldId id="670" r:id="rId48"/>
    <p:sldId id="671" r:id="rId49"/>
    <p:sldId id="672" r:id="rId50"/>
    <p:sldId id="684" r:id="rId5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C75379A-E8F9-49AD-B55F-30157CEA2659}">
          <p14:sldIdLst>
            <p14:sldId id="649"/>
            <p14:sldId id="651"/>
            <p14:sldId id="652"/>
            <p14:sldId id="653"/>
            <p14:sldId id="388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654"/>
            <p14:sldId id="655"/>
            <p14:sldId id="656"/>
            <p14:sldId id="657"/>
            <p14:sldId id="674"/>
            <p14:sldId id="675"/>
            <p14:sldId id="676"/>
            <p14:sldId id="658"/>
            <p14:sldId id="659"/>
            <p14:sldId id="660"/>
            <p14:sldId id="661"/>
            <p14:sldId id="662"/>
            <p14:sldId id="663"/>
            <p14:sldId id="664"/>
            <p14:sldId id="677"/>
            <p14:sldId id="678"/>
            <p14:sldId id="667"/>
            <p14:sldId id="665"/>
            <p14:sldId id="679"/>
            <p14:sldId id="680"/>
            <p14:sldId id="681"/>
            <p14:sldId id="682"/>
            <p14:sldId id="683"/>
            <p14:sldId id="668"/>
            <p14:sldId id="669"/>
            <p14:sldId id="670"/>
            <p14:sldId id="671"/>
            <p14:sldId id="672"/>
            <p14:sldId id="6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E57"/>
    <a:srgbClr val="00365C"/>
    <a:srgbClr val="3A3D55"/>
    <a:srgbClr val="00355C"/>
    <a:srgbClr val="00375C"/>
    <a:srgbClr val="01375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36" autoAdjust="0"/>
    <p:restoredTop sz="96305" autoAdjust="0"/>
  </p:normalViewPr>
  <p:slideViewPr>
    <p:cSldViewPr>
      <p:cViewPr varScale="1">
        <p:scale>
          <a:sx n="77" d="100"/>
          <a:sy n="77" d="100"/>
        </p:scale>
        <p:origin x="6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318" y="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units.it/" TargetMode="Externa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" y="1"/>
            <a:ext cx="3851813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dirty="0"/>
              <a:t>Riservato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3" y="1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F75226B-78F0-48DC-8650-A5296C764CA8}" type="datetime1">
              <a:rPr lang="it-IT" smtClean="0"/>
              <a:pPr>
                <a:defRPr/>
              </a:pPr>
              <a:t>13/11/2021</a:t>
            </a:fld>
            <a:endParaRPr lang="en-US" dirty="0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dirty="0"/>
              <a:t>Università degli Studi di Trieste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3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4014A05-0957-471D-AF97-0A942659B22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7" name="Picture 2" descr="Università� degli Studi di Tries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255837" cy="49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2426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nits.it/" TargetMode="Externa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" y="1"/>
            <a:ext cx="3551237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 algn="r">
              <a:defRPr/>
            </a:pPr>
            <a:r>
              <a:rPr lang="it-IT" noProof="0" dirty="0"/>
              <a:t>Riservato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3" y="1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dirty="0"/>
              <a:t>04/11/2013</a:t>
            </a: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5" y="4716193"/>
            <a:ext cx="5438748" cy="446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noProof="0" dirty="0"/>
              <a:t>Università degli Studi di Trieste</a:t>
            </a:r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3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6FEE645-F367-4292-A8D2-85CF5B8A8B9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8" name="Picture 2" descr="Università� degli Studi di Triest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113"/>
            <a:ext cx="2179637" cy="474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703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6322C4-6A9C-4B70-B80C-5B6C302EB79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685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ts.it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7792199" cy="5922884"/>
          </a:xfrm>
          <a:prstGeom prst="rect">
            <a:avLst/>
          </a:prstGeom>
          <a:solidFill>
            <a:srgbClr val="00365C"/>
          </a:solidFill>
        </p:spPr>
      </p:pic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303213" y="609600"/>
            <a:ext cx="54737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241300" y="233363"/>
            <a:ext cx="3195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it-IT" sz="1400" b="1" dirty="0">
                <a:solidFill>
                  <a:schemeClr val="bg1"/>
                </a:solidFill>
                <a:latin typeface="MetaPlusBold" charset="0"/>
              </a:rPr>
              <a:t>Università degli Studi di Trieste</a:t>
            </a:r>
          </a:p>
          <a:p>
            <a:pPr>
              <a:defRPr/>
            </a:pPr>
            <a:endParaRPr lang="it-IT" sz="1400" b="1" dirty="0">
              <a:solidFill>
                <a:schemeClr val="bg1"/>
              </a:solidFill>
              <a:latin typeface="MetaPlusBold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71600" y="1466851"/>
            <a:ext cx="4974299" cy="21336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73774" y="3895724"/>
            <a:ext cx="6515101" cy="1743075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MetaPlusBold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t-IT" dirty="0"/>
          </a:p>
        </p:txBody>
      </p:sp>
      <p:pic>
        <p:nvPicPr>
          <p:cNvPr id="17" name="Picture 2" descr="Università� degli Studi di Trieste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37608" y="6004407"/>
            <a:ext cx="3963530" cy="86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0" y="-1"/>
            <a:ext cx="1371600" cy="5922885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38200" y="1466851"/>
            <a:ext cx="53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414138" y="3086368"/>
            <a:ext cx="53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3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685800" y="1162050"/>
            <a:ext cx="7772400" cy="5038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782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32084"/>
            <a:ext cx="6248400" cy="11414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69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olo, ClipArt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42" y="0"/>
            <a:ext cx="6308558" cy="9906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lipArt 2"/>
          <p:cNvSpPr>
            <a:spLocks noGrp="1"/>
          </p:cNvSpPr>
          <p:nvPr>
            <p:ph type="clipArt"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2226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C99622-D3DC-4E34-9423-478700BEB47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860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F6BEDC-3EFB-45DB-8994-2258EB4B0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AC3871-C996-4AE9-841C-42ABAE865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FB877A-6762-4001-AF1B-03623834E4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BA2E2-6A20-4182-91A5-D61D8FD0230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666609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ts.it/" TargetMode="Externa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013" y="254000"/>
            <a:ext cx="61722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62050"/>
            <a:ext cx="7772400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70" name="Rectangle 73"/>
          <p:cNvSpPr>
            <a:spLocks noChangeArrowheads="1"/>
          </p:cNvSpPr>
          <p:nvPr userDrawn="1"/>
        </p:nvSpPr>
        <p:spPr bwMode="auto">
          <a:xfrm>
            <a:off x="6629400" y="6607933"/>
            <a:ext cx="2362200" cy="25006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3662" tIns="47625" rIns="93662" bIns="47625">
            <a:spAutoFit/>
          </a:bodyPr>
          <a:lstStyle/>
          <a:p>
            <a:pPr defTabSz="949325" eaLnBrk="0" hangingPunct="0">
              <a:spcBef>
                <a:spcPct val="30000"/>
              </a:spcBef>
              <a:defRPr/>
            </a:pPr>
            <a:r>
              <a:rPr lang="en-US" sz="1000" dirty="0"/>
              <a:t>Trieste,  </a:t>
            </a:r>
            <a:fld id="{2EE542FE-6289-441B-8FC0-653A98D8B0FF}" type="datetime4">
              <a:rPr lang="it-IT" sz="1000" noProof="0" smtClean="0"/>
              <a:pPr defTabSz="949325" eaLnBrk="0" hangingPunct="0">
                <a:spcBef>
                  <a:spcPct val="30000"/>
                </a:spcBef>
                <a:defRPr/>
              </a:pPr>
              <a:t>13 novembre 2021</a:t>
            </a:fld>
            <a:r>
              <a:rPr lang="en-GB" sz="1000" dirty="0"/>
              <a:t> </a:t>
            </a:r>
            <a:r>
              <a:rPr lang="en-US" sz="1000" dirty="0"/>
              <a:t>-  </a:t>
            </a:r>
            <a:fld id="{32DF8D24-7688-4476-B1E8-036C5E555FFB}" type="slidenum">
              <a:rPr lang="en-US" sz="1000" smtClean="0"/>
              <a:pPr defTabSz="949325" eaLnBrk="0" hangingPunct="0">
                <a:spcBef>
                  <a:spcPct val="30000"/>
                </a:spcBef>
                <a:defRPr/>
              </a:pPr>
              <a:t>‹N›</a:t>
            </a:fld>
            <a:endParaRPr lang="en-US" sz="1000" dirty="0"/>
          </a:p>
        </p:txBody>
      </p:sp>
      <p:pic>
        <p:nvPicPr>
          <p:cNvPr id="11" name="Picture 2" descr="Università� degli Studi di Trieste">
            <a:hlinkClick r:id="rId8"/>
          </p:cNvPr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56302" y="1"/>
            <a:ext cx="2687697" cy="58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 bwMode="auto">
          <a:xfrm>
            <a:off x="0" y="0"/>
            <a:ext cx="6399213" cy="1162050"/>
          </a:xfrm>
          <a:prstGeom prst="rect">
            <a:avLst/>
          </a:prstGeom>
          <a:solidFill>
            <a:srgbClr val="3B3E5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57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1" r:id="rId3"/>
    <p:sldLayoutId id="2147483685" r:id="rId4"/>
    <p:sldLayoutId id="2147483686" r:id="rId5"/>
    <p:sldLayoutId id="2147483687" r:id="rId6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MetaPlusBold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MetaPlusBold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MetaPlusBold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MetaPlusBold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MetaPlusBold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95400" y="1466851"/>
            <a:ext cx="5029200" cy="21336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4400"/>
              <a:t>Aspects of quality </a:t>
            </a:r>
            <a:br>
              <a:rPr lang="it-IT" sz="4400"/>
            </a:br>
            <a:r>
              <a:rPr lang="it-IT" sz="4400"/>
              <a:t>in interpreting</a:t>
            </a:r>
            <a:endParaRPr lang="it-IT" sz="4400" dirty="0"/>
          </a:p>
        </p:txBody>
      </p:sp>
      <p:sp>
        <p:nvSpPr>
          <p:cNvPr id="1638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it-IT" dirty="0"/>
              <a:t>Maurizio </a:t>
            </a:r>
            <a:r>
              <a:rPr lang="it-IT" dirty="0" err="1"/>
              <a:t>Viezzi</a:t>
            </a:r>
            <a:endParaRPr lang="it-IT" dirty="0"/>
          </a:p>
          <a:p>
            <a:r>
              <a:rPr lang="it-IT" dirty="0" err="1"/>
              <a:t>University</a:t>
            </a:r>
            <a:r>
              <a:rPr lang="it-IT" dirty="0"/>
              <a:t> of Trieste / </a:t>
            </a:r>
            <a:r>
              <a:rPr lang="it-IT" dirty="0" err="1"/>
              <a:t>CIUTI</a:t>
            </a:r>
            <a:endParaRPr lang="it-IT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322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olo 1">
            <a:extLst>
              <a:ext uri="{FF2B5EF4-FFF2-40B4-BE49-F238E27FC236}">
                <a16:creationId xmlns:a16="http://schemas.microsoft.com/office/drawing/2014/main" id="{3926A2B6-0690-4F68-A055-FB4A9262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/>
              <a:t>Altman</a:t>
            </a:r>
            <a:endParaRPr lang="it-IT" altLang="it-IT" dirty="0"/>
          </a:p>
        </p:txBody>
      </p:sp>
      <p:sp>
        <p:nvSpPr>
          <p:cNvPr id="82947" name="Segnaposto contenuto 2">
            <a:extLst>
              <a:ext uri="{FF2B5EF4-FFF2-40B4-BE49-F238E27FC236}">
                <a16:creationId xmlns:a16="http://schemas.microsoft.com/office/drawing/2014/main" id="{657EFDEE-7CF5-43B1-A35E-F4A87DDE7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altLang="it-IT" sz="3600" dirty="0" err="1"/>
              <a:t>need</a:t>
            </a:r>
            <a:r>
              <a:rPr lang="it-IT" altLang="it-IT" sz="3600" dirty="0"/>
              <a:t> to </a:t>
            </a:r>
            <a:r>
              <a:rPr lang="it-IT" altLang="it-IT" sz="3600" dirty="0" err="1"/>
              <a:t>develop</a:t>
            </a:r>
            <a:r>
              <a:rPr lang="it-IT" altLang="it-IT" sz="3600" dirty="0"/>
              <a:t> </a:t>
            </a:r>
            <a:r>
              <a:rPr lang="it-IT" altLang="it-IT" sz="3600"/>
              <a:t>a system </a:t>
            </a:r>
            <a:r>
              <a:rPr lang="it-IT" altLang="it-IT" sz="3600" dirty="0"/>
              <a:t>to </a:t>
            </a:r>
            <a:r>
              <a:rPr lang="it-IT" altLang="it-IT" sz="3600" dirty="0" err="1"/>
              <a:t>evaluate</a:t>
            </a:r>
            <a:r>
              <a:rPr lang="it-IT" altLang="it-IT" sz="3600" dirty="0"/>
              <a:t> the </a:t>
            </a:r>
            <a:r>
              <a:rPr lang="it-IT" altLang="it-IT" sz="3600" dirty="0" err="1"/>
              <a:t>extent</a:t>
            </a:r>
            <a:r>
              <a:rPr lang="it-IT" altLang="it-IT" sz="3600" dirty="0"/>
              <a:t> to </a:t>
            </a:r>
            <a:r>
              <a:rPr lang="it-IT" altLang="it-IT" sz="3600" dirty="0" err="1"/>
              <a:t>which</a:t>
            </a:r>
            <a:r>
              <a:rPr lang="it-IT" altLang="it-IT" sz="3600" dirty="0"/>
              <a:t> </a:t>
            </a:r>
            <a:r>
              <a:rPr lang="it-IT" altLang="it-IT" sz="3600" dirty="0" err="1"/>
              <a:t>errors</a:t>
            </a:r>
            <a:r>
              <a:rPr lang="it-IT" altLang="it-IT" sz="3600" dirty="0"/>
              <a:t> "</a:t>
            </a:r>
            <a:r>
              <a:rPr lang="it-IT" altLang="it-IT" sz="3600" dirty="0" err="1"/>
              <a:t>affect</a:t>
            </a:r>
            <a:r>
              <a:rPr lang="it-IT" altLang="it-IT" sz="3600" dirty="0"/>
              <a:t> the </a:t>
            </a:r>
            <a:r>
              <a:rPr lang="it-IT" altLang="it-IT" sz="3600" dirty="0" err="1"/>
              <a:t>communicative</a:t>
            </a:r>
            <a:r>
              <a:rPr lang="it-IT" altLang="it-IT" sz="3600" dirty="0"/>
              <a:t> impact of the </a:t>
            </a:r>
            <a:r>
              <a:rPr lang="it-IT" altLang="it-IT" sz="3600" dirty="0" err="1"/>
              <a:t>speaker's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message</a:t>
            </a:r>
            <a:r>
              <a:rPr lang="it-IT" altLang="it-IT" sz="3600" dirty="0"/>
              <a:t>"</a:t>
            </a:r>
          </a:p>
          <a:p>
            <a:pPr>
              <a:spcAft>
                <a:spcPts val="1200"/>
              </a:spcAft>
            </a:pPr>
            <a:r>
              <a:rPr lang="it-IT" altLang="it-IT" sz="3600" dirty="0" err="1"/>
              <a:t>importance</a:t>
            </a:r>
            <a:r>
              <a:rPr lang="it-IT" altLang="it-IT" sz="3600" dirty="0"/>
              <a:t> of "</a:t>
            </a:r>
            <a:r>
              <a:rPr lang="it-IT" altLang="it-IT" sz="3600" dirty="0" err="1"/>
              <a:t>TL</a:t>
            </a:r>
            <a:r>
              <a:rPr lang="it-IT" altLang="it-IT" sz="3600" dirty="0"/>
              <a:t> </a:t>
            </a:r>
            <a:r>
              <a:rPr lang="it-IT" altLang="it-IT" sz="3600" dirty="0" err="1"/>
              <a:t>fluency</a:t>
            </a:r>
            <a:r>
              <a:rPr lang="it-IT" altLang="it-IT" sz="3600" dirty="0"/>
              <a:t>"</a:t>
            </a:r>
          </a:p>
          <a:p>
            <a:r>
              <a:rPr lang="it-IT" altLang="it-IT" sz="3600" dirty="0" err="1"/>
              <a:t>importance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any</a:t>
            </a:r>
            <a:r>
              <a:rPr lang="it-IT" altLang="it-IT" sz="3600" dirty="0"/>
              <a:t> "</a:t>
            </a:r>
            <a:r>
              <a:rPr lang="it-IT" altLang="it-IT" sz="3600" dirty="0" err="1"/>
              <a:t>loss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rhetorical</a:t>
            </a:r>
            <a:r>
              <a:rPr lang="it-IT" altLang="it-IT" sz="3600" dirty="0"/>
              <a:t> </a:t>
            </a:r>
            <a:r>
              <a:rPr lang="it-IT" altLang="it-IT" sz="3600" dirty="0" err="1"/>
              <a:t>effect</a:t>
            </a:r>
            <a:r>
              <a:rPr lang="it-IT" altLang="it-IT" sz="3600" dirty="0"/>
              <a:t>"</a:t>
            </a:r>
          </a:p>
        </p:txBody>
      </p:sp>
      <p:sp>
        <p:nvSpPr>
          <p:cNvPr id="82948" name="Segnaposto piè di pagina 3">
            <a:extLst>
              <a:ext uri="{FF2B5EF4-FFF2-40B4-BE49-F238E27FC236}">
                <a16:creationId xmlns:a16="http://schemas.microsoft.com/office/drawing/2014/main" id="{57DE6DF9-CA85-41A3-BB1A-4D1B137E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2949" name="Segnaposto numero diapositiva 4">
            <a:extLst>
              <a:ext uri="{FF2B5EF4-FFF2-40B4-BE49-F238E27FC236}">
                <a16:creationId xmlns:a16="http://schemas.microsoft.com/office/drawing/2014/main" id="{0657B8A5-57FB-4152-8DC9-C91BEA4DA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A63D83-DD43-41EE-9AD9-6770EC7DFE26}" type="slidenum">
              <a:rPr lang="it-IT" altLang="it-IT"/>
              <a:pPr eaLnBrk="1" hangingPunct="1"/>
              <a:t>10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olo 1">
            <a:extLst>
              <a:ext uri="{FF2B5EF4-FFF2-40B4-BE49-F238E27FC236}">
                <a16:creationId xmlns:a16="http://schemas.microsoft.com/office/drawing/2014/main" id="{D3655B3E-CB89-434D-8EDE-349D4CDA5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Gerver</a:t>
            </a:r>
            <a:r>
              <a:rPr lang="it-IT" altLang="it-IT" sz="3200" dirty="0"/>
              <a:t>, Anderson </a:t>
            </a:r>
          </a:p>
        </p:txBody>
      </p:sp>
      <p:sp>
        <p:nvSpPr>
          <p:cNvPr id="83971" name="Segnaposto contenuto 2">
            <a:extLst>
              <a:ext uri="{FF2B5EF4-FFF2-40B4-BE49-F238E27FC236}">
                <a16:creationId xmlns:a16="http://schemas.microsoft.com/office/drawing/2014/main" id="{6C2C6237-ABA3-4BBD-81EE-35EC90C7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200" dirty="0" err="1"/>
              <a:t>transcribed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TT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evaluated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according</a:t>
            </a:r>
            <a:r>
              <a:rPr lang="it-IT" altLang="it-IT" sz="3200" dirty="0"/>
              <a:t> to the </a:t>
            </a:r>
            <a:r>
              <a:rPr lang="it-IT" altLang="it-IT" sz="3200" b="1" dirty="0" err="1"/>
              <a:t>intelligibility</a:t>
            </a:r>
            <a:r>
              <a:rPr lang="it-IT" altLang="it-IT" sz="3200" b="1" dirty="0"/>
              <a:t> scale</a:t>
            </a:r>
            <a:r>
              <a:rPr lang="it-IT" altLang="it-IT" sz="3200" dirty="0"/>
              <a:t> (1-9):</a:t>
            </a:r>
          </a:p>
          <a:p>
            <a:endParaRPr lang="it-IT" altLang="it-IT" sz="3200" dirty="0"/>
          </a:p>
          <a:p>
            <a:pPr lvl="1">
              <a:spcAft>
                <a:spcPts val="1200"/>
              </a:spcAft>
            </a:pPr>
            <a:r>
              <a:rPr lang="it-IT" altLang="it-IT" sz="2800" dirty="0"/>
              <a:t>9: "</a:t>
            </a:r>
            <a:r>
              <a:rPr lang="it-IT" altLang="it-IT" sz="2800" dirty="0" err="1"/>
              <a:t>perfectly</a:t>
            </a:r>
            <a:r>
              <a:rPr lang="it-IT" altLang="it-IT" sz="2800" dirty="0"/>
              <a:t> </a:t>
            </a:r>
            <a:r>
              <a:rPr lang="it-IT" altLang="it-IT" sz="2800" dirty="0" err="1"/>
              <a:t>clear</a:t>
            </a:r>
            <a:r>
              <a:rPr lang="it-IT" altLang="it-IT" sz="2800" dirty="0"/>
              <a:t> and </a:t>
            </a:r>
            <a:r>
              <a:rPr lang="it-IT" altLang="it-IT" sz="2800" dirty="0" err="1"/>
              <a:t>intelligible</a:t>
            </a:r>
            <a:r>
              <a:rPr lang="it-IT" altLang="it-IT" sz="2800" dirty="0"/>
              <a:t>. Sounds like </a:t>
            </a:r>
            <a:r>
              <a:rPr lang="it-IT" altLang="it-IT" sz="2800" dirty="0" err="1"/>
              <a:t>ordinary</a:t>
            </a:r>
            <a:r>
              <a:rPr lang="it-IT" altLang="it-IT" sz="2800" dirty="0"/>
              <a:t> speech; </a:t>
            </a:r>
            <a:r>
              <a:rPr lang="it-IT" altLang="it-IT" sz="2800" dirty="0" err="1"/>
              <a:t>has</a:t>
            </a:r>
            <a:r>
              <a:rPr lang="it-IT" altLang="it-IT" sz="2800" dirty="0"/>
              <a:t> no </a:t>
            </a:r>
            <a:r>
              <a:rPr lang="it-IT" altLang="it-IT" sz="2800" dirty="0" err="1"/>
              <a:t>stylistic</a:t>
            </a:r>
            <a:r>
              <a:rPr lang="it-IT" altLang="it-IT" sz="2800" dirty="0"/>
              <a:t> </a:t>
            </a:r>
            <a:r>
              <a:rPr lang="it-IT" altLang="it-IT" sz="2800" dirty="0" err="1"/>
              <a:t>infelicities</a:t>
            </a:r>
            <a:r>
              <a:rPr lang="it-IT" altLang="it-IT" sz="2800" dirty="0"/>
              <a:t>"</a:t>
            </a:r>
          </a:p>
          <a:p>
            <a:pPr lvl="1"/>
            <a:r>
              <a:rPr lang="it-IT" altLang="it-IT" sz="2800" dirty="0"/>
              <a:t>1: "</a:t>
            </a:r>
            <a:r>
              <a:rPr lang="it-IT" altLang="it-IT" sz="2800" dirty="0" err="1"/>
              <a:t>both</a:t>
            </a:r>
            <a:r>
              <a:rPr lang="it-IT" altLang="it-IT" sz="2800" dirty="0"/>
              <a:t> </a:t>
            </a:r>
            <a:r>
              <a:rPr lang="it-IT" altLang="it-IT" sz="2800" dirty="0" err="1"/>
              <a:t>totally</a:t>
            </a:r>
            <a:r>
              <a:rPr lang="it-IT" altLang="it-IT" sz="2800" dirty="0"/>
              <a:t> </a:t>
            </a:r>
            <a:r>
              <a:rPr lang="it-IT" altLang="it-IT" sz="2800" dirty="0" err="1"/>
              <a:t>unintelligible</a:t>
            </a:r>
            <a:r>
              <a:rPr lang="it-IT" altLang="it-IT" sz="2800" dirty="0"/>
              <a:t> and </a:t>
            </a:r>
            <a:r>
              <a:rPr lang="it-IT" altLang="it-IT" sz="2800" dirty="0" err="1"/>
              <a:t>nonsensical</a:t>
            </a:r>
            <a:r>
              <a:rPr lang="it-IT" altLang="it-IT" sz="2800" dirty="0"/>
              <a:t>"</a:t>
            </a:r>
          </a:p>
          <a:p>
            <a:endParaRPr lang="it-IT" altLang="it-IT" b="1" dirty="0"/>
          </a:p>
          <a:p>
            <a:endParaRPr lang="it-IT" altLang="it-IT" dirty="0"/>
          </a:p>
        </p:txBody>
      </p:sp>
      <p:sp>
        <p:nvSpPr>
          <p:cNvPr id="83972" name="Segnaposto piè di pagina 3">
            <a:extLst>
              <a:ext uri="{FF2B5EF4-FFF2-40B4-BE49-F238E27FC236}">
                <a16:creationId xmlns:a16="http://schemas.microsoft.com/office/drawing/2014/main" id="{C80A1F17-C757-4884-884C-569FFC2E3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3973" name="Segnaposto numero diapositiva 4">
            <a:extLst>
              <a:ext uri="{FF2B5EF4-FFF2-40B4-BE49-F238E27FC236}">
                <a16:creationId xmlns:a16="http://schemas.microsoft.com/office/drawing/2014/main" id="{1C0ED0B1-B6EE-4657-85D6-331377204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2F7BC1-91AB-4019-A0CA-A07105704FF8}" type="slidenum">
              <a:rPr lang="it-IT" altLang="it-IT"/>
              <a:pPr eaLnBrk="1" hangingPunct="1"/>
              <a:t>11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olo 1">
            <a:extLst>
              <a:ext uri="{FF2B5EF4-FFF2-40B4-BE49-F238E27FC236}">
                <a16:creationId xmlns:a16="http://schemas.microsoft.com/office/drawing/2014/main" id="{38173554-EB44-4ADD-8EE1-E801ABBE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Gerver</a:t>
            </a:r>
            <a:r>
              <a:rPr lang="it-IT" altLang="it-IT" sz="3200" dirty="0"/>
              <a:t>, Anderson</a:t>
            </a:r>
          </a:p>
        </p:txBody>
      </p:sp>
      <p:sp>
        <p:nvSpPr>
          <p:cNvPr id="84995" name="Segnaposto contenuto 2">
            <a:extLst>
              <a:ext uri="{FF2B5EF4-FFF2-40B4-BE49-F238E27FC236}">
                <a16:creationId xmlns:a16="http://schemas.microsoft.com/office/drawing/2014/main" id="{9F20E42E-4FF9-40FE-AB37-681F774B8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3600" dirty="0"/>
              <a:t>   the </a:t>
            </a:r>
            <a:r>
              <a:rPr lang="it-IT" altLang="it-IT" sz="3600" dirty="0" err="1"/>
              <a:t>intelligibility</a:t>
            </a:r>
            <a:r>
              <a:rPr lang="it-IT" altLang="it-IT" sz="3600" dirty="0"/>
              <a:t> scale </a:t>
            </a:r>
            <a:r>
              <a:rPr lang="it-IT" altLang="it-IT" sz="3600" dirty="0" err="1"/>
              <a:t>is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not</a:t>
            </a:r>
            <a:r>
              <a:rPr lang="it-IT" altLang="it-IT" sz="3600" dirty="0"/>
              <a:t> </a:t>
            </a:r>
            <a:r>
              <a:rPr lang="it-IT" altLang="it-IT" sz="3600" dirty="0" err="1"/>
              <a:t>enough</a:t>
            </a:r>
            <a:r>
              <a:rPr lang="it-IT" altLang="it-IT" sz="3600" dirty="0"/>
              <a:t>: </a:t>
            </a:r>
          </a:p>
          <a:p>
            <a:pPr>
              <a:buFontTx/>
              <a:buNone/>
            </a:pPr>
            <a:endParaRPr lang="it-IT" altLang="it-IT" sz="3600" dirty="0"/>
          </a:p>
          <a:p>
            <a:pPr>
              <a:lnSpc>
                <a:spcPct val="150000"/>
              </a:lnSpc>
              <a:buFontTx/>
              <a:buNone/>
            </a:pPr>
            <a:r>
              <a:rPr lang="it-IT" altLang="it-IT" sz="3600" dirty="0"/>
              <a:t>   "</a:t>
            </a:r>
            <a:r>
              <a:rPr lang="it-IT" altLang="it-IT" sz="3600" dirty="0" err="1"/>
              <a:t>interpretations</a:t>
            </a:r>
            <a:r>
              <a:rPr lang="it-IT" altLang="it-IT" sz="3600" dirty="0"/>
              <a:t> can be </a:t>
            </a:r>
            <a:r>
              <a:rPr lang="it-IT" altLang="it-IT" sz="3600" dirty="0" err="1"/>
              <a:t>highly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intelligible</a:t>
            </a:r>
            <a:r>
              <a:rPr lang="it-IT" altLang="it-IT" sz="3600" dirty="0"/>
              <a:t> and the product of the </a:t>
            </a:r>
            <a:r>
              <a:rPr lang="it-IT" altLang="it-IT" sz="3600" dirty="0" err="1"/>
              <a:t>interpreter's</a:t>
            </a:r>
            <a:r>
              <a:rPr lang="it-IT" altLang="it-IT" sz="3600" dirty="0"/>
              <a:t> fertile </a:t>
            </a:r>
            <a:r>
              <a:rPr lang="it-IT" altLang="it-IT" sz="3600" dirty="0" err="1"/>
              <a:t>imagination</a:t>
            </a:r>
            <a:r>
              <a:rPr lang="it-IT" altLang="it-IT" sz="3600" dirty="0"/>
              <a:t>" (Anderson 1979: 25)</a:t>
            </a:r>
          </a:p>
        </p:txBody>
      </p:sp>
      <p:sp>
        <p:nvSpPr>
          <p:cNvPr id="84996" name="Segnaposto piè di pagina 3">
            <a:extLst>
              <a:ext uri="{FF2B5EF4-FFF2-40B4-BE49-F238E27FC236}">
                <a16:creationId xmlns:a16="http://schemas.microsoft.com/office/drawing/2014/main" id="{EDC7178D-FC28-43EB-9CF0-EBD899AE0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4997" name="Segnaposto numero diapositiva 4">
            <a:extLst>
              <a:ext uri="{FF2B5EF4-FFF2-40B4-BE49-F238E27FC236}">
                <a16:creationId xmlns:a16="http://schemas.microsoft.com/office/drawing/2014/main" id="{9866C32E-B637-4C26-ACA3-9D3D50F54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869C2E-B7A1-4C0F-89E4-F73038FC8E5A}" type="slidenum">
              <a:rPr lang="it-IT" altLang="it-IT"/>
              <a:pPr eaLnBrk="1" hangingPunct="1"/>
              <a:t>12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olo 1">
            <a:extLst>
              <a:ext uri="{FF2B5EF4-FFF2-40B4-BE49-F238E27FC236}">
                <a16:creationId xmlns:a16="http://schemas.microsoft.com/office/drawing/2014/main" id="{6A4DF373-32B6-422B-9F28-430D96D0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Gerver</a:t>
            </a:r>
            <a:r>
              <a:rPr lang="it-IT" altLang="it-IT" sz="3200" dirty="0"/>
              <a:t>, Anderson</a:t>
            </a:r>
          </a:p>
        </p:txBody>
      </p:sp>
      <p:sp>
        <p:nvSpPr>
          <p:cNvPr id="86019" name="Segnaposto contenuto 2">
            <a:extLst>
              <a:ext uri="{FF2B5EF4-FFF2-40B4-BE49-F238E27FC236}">
                <a16:creationId xmlns:a16="http://schemas.microsoft.com/office/drawing/2014/main" id="{E7D1F172-46F2-4AB0-93C5-4AF5421AE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altLang="it-IT" sz="3600" dirty="0"/>
              <a:t>ST </a:t>
            </a:r>
            <a:r>
              <a:rPr lang="it-IT" altLang="it-IT" sz="3600" dirty="0" err="1"/>
              <a:t>evaluated</a:t>
            </a:r>
            <a:r>
              <a:rPr lang="it-IT" altLang="it-IT" sz="3600" dirty="0"/>
              <a:t> </a:t>
            </a:r>
            <a:r>
              <a:rPr lang="it-IT" altLang="it-IT" sz="3600" dirty="0" err="1"/>
              <a:t>according</a:t>
            </a:r>
            <a:r>
              <a:rPr lang="it-IT" altLang="it-IT" sz="3600" dirty="0"/>
              <a:t> to the </a:t>
            </a:r>
            <a:r>
              <a:rPr lang="it-IT" altLang="it-IT" sz="3600" b="1" dirty="0" err="1"/>
              <a:t>informativeness</a:t>
            </a:r>
            <a:r>
              <a:rPr lang="it-IT" altLang="it-IT" sz="3600" b="1" dirty="0"/>
              <a:t> scale</a:t>
            </a:r>
            <a:r>
              <a:rPr lang="it-IT" altLang="it-IT" sz="3600" dirty="0"/>
              <a:t> (0-9):</a:t>
            </a:r>
          </a:p>
          <a:p>
            <a:pPr lvl="1">
              <a:spcAft>
                <a:spcPts val="1200"/>
              </a:spcAft>
            </a:pPr>
            <a:r>
              <a:rPr lang="it-IT" altLang="it-IT" sz="3200" dirty="0"/>
              <a:t>9: </a:t>
            </a:r>
            <a:r>
              <a:rPr lang="it-IT" altLang="it-IT" sz="3200" dirty="0" err="1"/>
              <a:t>extremely</a:t>
            </a:r>
            <a:r>
              <a:rPr lang="it-IT" altLang="it-IT" sz="3200" dirty="0"/>
              <a:t> informative, makes '</a:t>
            </a:r>
            <a:r>
              <a:rPr lang="it-IT" altLang="it-IT" sz="3200" dirty="0" err="1"/>
              <a:t>all</a:t>
            </a:r>
            <a:r>
              <a:rPr lang="it-IT" altLang="it-IT" sz="3200" dirty="0"/>
              <a:t> the </a:t>
            </a:r>
            <a:r>
              <a:rPr lang="it-IT" altLang="it-IT" sz="3200" dirty="0" err="1"/>
              <a:t>difference</a:t>
            </a:r>
            <a:r>
              <a:rPr lang="it-IT" altLang="it-IT" sz="3200" dirty="0"/>
              <a:t> in the world'</a:t>
            </a:r>
          </a:p>
          <a:p>
            <a:pPr lvl="1">
              <a:spcAft>
                <a:spcPts val="1200"/>
              </a:spcAft>
            </a:pPr>
            <a:r>
              <a:rPr lang="it-IT" altLang="it-IT" sz="3200" dirty="0"/>
              <a:t>1: </a:t>
            </a:r>
            <a:r>
              <a:rPr lang="it-IT" altLang="it-IT" sz="3200" dirty="0" err="1"/>
              <a:t>not</a:t>
            </a:r>
            <a:r>
              <a:rPr lang="it-IT" altLang="it-IT" sz="3200" dirty="0"/>
              <a:t> informative </a:t>
            </a:r>
            <a:r>
              <a:rPr lang="it-IT" altLang="it-IT" sz="3200" dirty="0" err="1"/>
              <a:t>at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all</a:t>
            </a:r>
            <a:r>
              <a:rPr lang="it-IT" altLang="it-IT" sz="3200" dirty="0"/>
              <a:t>, no new </a:t>
            </a:r>
            <a:r>
              <a:rPr lang="it-IT" altLang="it-IT" sz="3200" dirty="0" err="1"/>
              <a:t>meaning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added</a:t>
            </a:r>
            <a:endParaRPr lang="it-IT" altLang="it-IT" sz="3200" dirty="0"/>
          </a:p>
          <a:p>
            <a:pPr lvl="1"/>
            <a:r>
              <a:rPr lang="it-IT" altLang="it-IT" sz="3200" dirty="0"/>
              <a:t>0: the </a:t>
            </a:r>
            <a:r>
              <a:rPr lang="it-IT" altLang="it-IT" sz="3200" dirty="0" err="1"/>
              <a:t>original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contains</a:t>
            </a:r>
            <a:r>
              <a:rPr lang="it-IT" altLang="it-IT" sz="3200" dirty="0"/>
              <a:t>, </a:t>
            </a:r>
            <a:r>
              <a:rPr lang="it-IT" altLang="it-IT" sz="3200" dirty="0" err="1"/>
              <a:t>if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anything</a:t>
            </a:r>
            <a:r>
              <a:rPr lang="it-IT" altLang="it-IT" sz="3200" dirty="0"/>
              <a:t>, </a:t>
            </a:r>
            <a:r>
              <a:rPr lang="it-IT" altLang="it-IT" sz="3200" dirty="0" err="1"/>
              <a:t>less</a:t>
            </a:r>
            <a:r>
              <a:rPr lang="it-IT" altLang="it-IT" sz="3200" dirty="0"/>
              <a:t> information </a:t>
            </a:r>
            <a:r>
              <a:rPr lang="it-IT" altLang="it-IT" sz="3200" dirty="0" err="1"/>
              <a:t>than</a:t>
            </a:r>
            <a:r>
              <a:rPr lang="it-IT" altLang="it-IT" sz="3200" dirty="0"/>
              <a:t> the </a:t>
            </a:r>
            <a:r>
              <a:rPr lang="it-IT" altLang="it-IT" sz="3200" dirty="0" err="1"/>
              <a:t>translation</a:t>
            </a:r>
            <a:endParaRPr lang="it-IT" altLang="it-IT" sz="3200" dirty="0"/>
          </a:p>
        </p:txBody>
      </p:sp>
      <p:sp>
        <p:nvSpPr>
          <p:cNvPr id="86020" name="Segnaposto piè di pagina 3">
            <a:extLst>
              <a:ext uri="{FF2B5EF4-FFF2-40B4-BE49-F238E27FC236}">
                <a16:creationId xmlns:a16="http://schemas.microsoft.com/office/drawing/2014/main" id="{97E01B3B-BE67-4351-894A-C18CF6B5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6021" name="Segnaposto numero diapositiva 4">
            <a:extLst>
              <a:ext uri="{FF2B5EF4-FFF2-40B4-BE49-F238E27FC236}">
                <a16:creationId xmlns:a16="http://schemas.microsoft.com/office/drawing/2014/main" id="{F0F5CE72-3A1E-4151-85ED-5D43729FD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1E4FF4-6DF6-4F5F-923A-F842D2D760AC}" type="slidenum">
              <a:rPr lang="it-IT" altLang="it-IT"/>
              <a:pPr eaLnBrk="1" hangingPunct="1"/>
              <a:t>13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olo 1">
            <a:extLst>
              <a:ext uri="{FF2B5EF4-FFF2-40B4-BE49-F238E27FC236}">
                <a16:creationId xmlns:a16="http://schemas.microsoft.com/office/drawing/2014/main" id="{985B68BB-98EC-4C4C-847D-31600AC0B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Gerver</a:t>
            </a:r>
            <a:r>
              <a:rPr lang="it-IT" altLang="it-IT" sz="3200" dirty="0"/>
              <a:t>, Anderson</a:t>
            </a:r>
          </a:p>
        </p:txBody>
      </p:sp>
      <p:sp>
        <p:nvSpPr>
          <p:cNvPr id="87043" name="Segnaposto contenuto 2">
            <a:extLst>
              <a:ext uri="{FF2B5EF4-FFF2-40B4-BE49-F238E27FC236}">
                <a16:creationId xmlns:a16="http://schemas.microsoft.com/office/drawing/2014/main" id="{69AA4B42-98DA-4FEA-B3C2-265FE65A4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600" dirty="0" err="1"/>
              <a:t>laborious</a:t>
            </a:r>
            <a:r>
              <a:rPr lang="it-IT" altLang="it-IT" sz="3600" dirty="0"/>
              <a:t> procedure</a:t>
            </a:r>
          </a:p>
          <a:p>
            <a:endParaRPr lang="it-IT" altLang="it-IT" sz="3600" dirty="0"/>
          </a:p>
          <a:p>
            <a:r>
              <a:rPr lang="it-IT" altLang="it-IT" sz="3600" dirty="0" err="1"/>
              <a:t>written</a:t>
            </a:r>
            <a:r>
              <a:rPr lang="it-IT" altLang="it-IT" sz="3600" dirty="0"/>
              <a:t> texts ("la </a:t>
            </a:r>
            <a:r>
              <a:rPr lang="it-IT" altLang="it-IT" sz="3600" dirty="0" err="1"/>
              <a:t>valeur</a:t>
            </a:r>
            <a:r>
              <a:rPr lang="it-IT" altLang="it-IT" sz="3600" dirty="0"/>
              <a:t> de l'</a:t>
            </a:r>
            <a:r>
              <a:rPr lang="it-IT" altLang="it-IT" sz="3600" dirty="0" err="1"/>
              <a:t>interprétation</a:t>
            </a:r>
            <a:r>
              <a:rPr lang="it-IT" altLang="it-IT" sz="3600" dirty="0"/>
              <a:t> se </a:t>
            </a:r>
            <a:r>
              <a:rPr lang="it-IT" altLang="it-IT" sz="3600" dirty="0" err="1"/>
              <a:t>juge</a:t>
            </a:r>
            <a:r>
              <a:rPr lang="it-IT" altLang="it-IT" sz="3600" dirty="0"/>
              <a:t> à l'</a:t>
            </a:r>
            <a:r>
              <a:rPr lang="it-IT" altLang="it-IT" sz="3600" dirty="0" err="1"/>
              <a:t>oreille</a:t>
            </a:r>
            <a:r>
              <a:rPr lang="it-IT" altLang="it-IT" sz="3600" dirty="0"/>
              <a:t>", </a:t>
            </a:r>
            <a:r>
              <a:rPr lang="it-IT" altLang="it-IT" sz="3600" dirty="0" err="1"/>
              <a:t>Lederer</a:t>
            </a:r>
            <a:r>
              <a:rPr lang="it-IT" altLang="it-IT" sz="3600" dirty="0"/>
              <a:t> 1981: 354)</a:t>
            </a:r>
          </a:p>
        </p:txBody>
      </p:sp>
      <p:sp>
        <p:nvSpPr>
          <p:cNvPr id="87044" name="Segnaposto piè di pagina 3">
            <a:extLst>
              <a:ext uri="{FF2B5EF4-FFF2-40B4-BE49-F238E27FC236}">
                <a16:creationId xmlns:a16="http://schemas.microsoft.com/office/drawing/2014/main" id="{BA387E96-58B5-4781-B956-9B4A8D47C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7045" name="Segnaposto numero diapositiva 4">
            <a:extLst>
              <a:ext uri="{FF2B5EF4-FFF2-40B4-BE49-F238E27FC236}">
                <a16:creationId xmlns:a16="http://schemas.microsoft.com/office/drawing/2014/main" id="{D387E36F-C85F-478E-B633-2A4588B9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B4DDD1-7881-4FB6-A793-454A7D2D7935}" type="slidenum">
              <a:rPr lang="it-IT" altLang="it-IT"/>
              <a:pPr eaLnBrk="1" hangingPunct="1"/>
              <a:t>14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olo 1">
            <a:extLst>
              <a:ext uri="{FF2B5EF4-FFF2-40B4-BE49-F238E27FC236}">
                <a16:creationId xmlns:a16="http://schemas.microsoft.com/office/drawing/2014/main" id="{E0E3927D-4DCF-4CAE-B2E1-74FD97032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Bühler</a:t>
            </a:r>
            <a:endParaRPr lang="it-IT" altLang="it-IT" dirty="0"/>
          </a:p>
        </p:txBody>
      </p:sp>
      <p:sp>
        <p:nvSpPr>
          <p:cNvPr id="88067" name="Segnaposto contenuto 2">
            <a:extLst>
              <a:ext uri="{FF2B5EF4-FFF2-40B4-BE49-F238E27FC236}">
                <a16:creationId xmlns:a16="http://schemas.microsoft.com/office/drawing/2014/main" id="{0A6A9EF3-108C-4A1A-A64B-F2C2C0565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it-IT" altLang="it-IT" dirty="0"/>
          </a:p>
          <a:p>
            <a:pPr algn="ctr">
              <a:lnSpc>
                <a:spcPct val="150000"/>
              </a:lnSpc>
              <a:buFontTx/>
              <a:buNone/>
            </a:pPr>
            <a:r>
              <a:rPr lang="it-IT" altLang="it-IT" sz="3600" dirty="0"/>
              <a:t>   47 </a:t>
            </a:r>
            <a:r>
              <a:rPr lang="it-IT" altLang="it-IT" sz="3600" dirty="0" err="1"/>
              <a:t>AIIC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interpreters</a:t>
            </a:r>
            <a:r>
              <a:rPr lang="it-IT" altLang="it-IT" sz="3600" dirty="0"/>
              <a:t>: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it-IT" altLang="it-IT" sz="3600" dirty="0" err="1"/>
              <a:t>importance</a:t>
            </a:r>
            <a:r>
              <a:rPr lang="it-IT" altLang="it-IT" sz="3600" dirty="0"/>
              <a:t> </a:t>
            </a:r>
            <a:r>
              <a:rPr lang="it-IT" altLang="it-IT" sz="3600" dirty="0" err="1"/>
              <a:t>attached</a:t>
            </a:r>
            <a:r>
              <a:rPr lang="it-IT" altLang="it-IT" sz="3600" dirty="0"/>
              <a:t> to </a:t>
            </a:r>
            <a:r>
              <a:rPr lang="it-IT" altLang="it-IT" sz="3600" dirty="0" err="1"/>
              <a:t>linguistic</a:t>
            </a:r>
            <a:r>
              <a:rPr lang="it-IT" altLang="it-IT" sz="3600" dirty="0"/>
              <a:t> and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it-IT" altLang="it-IT" sz="3600" dirty="0"/>
              <a:t>non-</a:t>
            </a:r>
            <a:r>
              <a:rPr lang="it-IT" altLang="it-IT" sz="3600" dirty="0" err="1"/>
              <a:t>linguistic</a:t>
            </a:r>
            <a:r>
              <a:rPr lang="it-IT" altLang="it-IT" sz="3600" dirty="0"/>
              <a:t> </a:t>
            </a:r>
            <a:r>
              <a:rPr lang="it-IT" altLang="it-IT" sz="3600" dirty="0" err="1"/>
              <a:t>criteria</a:t>
            </a:r>
            <a:r>
              <a:rPr lang="it-IT" altLang="it-IT" sz="3600" dirty="0"/>
              <a:t> </a:t>
            </a:r>
            <a:r>
              <a:rPr lang="it-IT" altLang="it-IT" sz="3600" dirty="0" err="1"/>
              <a:t>when</a:t>
            </a:r>
            <a:r>
              <a:rPr lang="it-IT" altLang="it-IT" sz="3600" dirty="0"/>
              <a:t> sponsoring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it-IT" altLang="it-IT" sz="3600" dirty="0"/>
              <a:t>a candidate to </a:t>
            </a:r>
            <a:r>
              <a:rPr lang="it-IT" altLang="it-IT" sz="3600" dirty="0" err="1"/>
              <a:t>AIIC</a:t>
            </a:r>
            <a:r>
              <a:rPr lang="it-IT" altLang="it-IT" sz="3600" dirty="0"/>
              <a:t> membership</a:t>
            </a:r>
          </a:p>
        </p:txBody>
      </p:sp>
      <p:sp>
        <p:nvSpPr>
          <p:cNvPr id="88068" name="Segnaposto piè di pagina 3">
            <a:extLst>
              <a:ext uri="{FF2B5EF4-FFF2-40B4-BE49-F238E27FC236}">
                <a16:creationId xmlns:a16="http://schemas.microsoft.com/office/drawing/2014/main" id="{2DEF5B89-1B4D-4DE3-939E-49D7EF3C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8069" name="Segnaposto numero diapositiva 4">
            <a:extLst>
              <a:ext uri="{FF2B5EF4-FFF2-40B4-BE49-F238E27FC236}">
                <a16:creationId xmlns:a16="http://schemas.microsoft.com/office/drawing/2014/main" id="{58C12EEC-3E40-47D6-8234-DA8BB731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324E4F-DC74-4B80-892F-F0653524940A}" type="slidenum">
              <a:rPr lang="it-IT" altLang="it-IT"/>
              <a:pPr eaLnBrk="1" hangingPunct="1"/>
              <a:t>15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olo 1">
            <a:extLst>
              <a:ext uri="{FF2B5EF4-FFF2-40B4-BE49-F238E27FC236}">
                <a16:creationId xmlns:a16="http://schemas.microsoft.com/office/drawing/2014/main" id="{18DE2E5F-E8F3-4C5F-9E4C-DD0BA3E0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Bühler</a:t>
            </a:r>
            <a:endParaRPr lang="it-IT" altLang="it-IT" dirty="0"/>
          </a:p>
        </p:txBody>
      </p:sp>
      <p:sp>
        <p:nvSpPr>
          <p:cNvPr id="89091" name="Segnaposto contenuto 2">
            <a:extLst>
              <a:ext uri="{FF2B5EF4-FFF2-40B4-BE49-F238E27FC236}">
                <a16:creationId xmlns:a16="http://schemas.microsoft.com/office/drawing/2014/main" id="{5CEB302D-905F-4AC4-864B-284FF868D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altLang="it-IT" sz="3600" dirty="0" err="1"/>
              <a:t>assumption</a:t>
            </a:r>
            <a:r>
              <a:rPr lang="it-IT" altLang="it-IT" sz="3600" dirty="0"/>
              <a:t>: " sponsors </a:t>
            </a:r>
            <a:r>
              <a:rPr lang="it-IT" altLang="it-IT" sz="3600" dirty="0" err="1"/>
              <a:t>applied</a:t>
            </a:r>
            <a:r>
              <a:rPr lang="it-IT" altLang="it-IT" sz="3600" dirty="0"/>
              <a:t> the </a:t>
            </a:r>
            <a:r>
              <a:rPr lang="it-IT" altLang="it-IT" sz="3600" dirty="0" err="1"/>
              <a:t>same</a:t>
            </a:r>
            <a:r>
              <a:rPr lang="it-IT" altLang="it-IT" sz="3600" dirty="0"/>
              <a:t> </a:t>
            </a:r>
            <a:r>
              <a:rPr lang="it-IT" altLang="it-IT" sz="3600" dirty="0" err="1"/>
              <a:t>criteria</a:t>
            </a:r>
            <a:r>
              <a:rPr lang="it-IT" altLang="it-IT" sz="3600" dirty="0"/>
              <a:t> to sponsoring a candidate </a:t>
            </a:r>
            <a:r>
              <a:rPr lang="it-IT" altLang="it-IT" sz="3600" dirty="0" err="1"/>
              <a:t>as</a:t>
            </a:r>
            <a:r>
              <a:rPr lang="it-IT" altLang="it-IT" sz="3600" dirty="0"/>
              <a:t> to a 'first-class </a:t>
            </a:r>
            <a:r>
              <a:rPr lang="it-IT" altLang="it-IT" sz="3600" dirty="0" err="1"/>
              <a:t>interpretation</a:t>
            </a:r>
            <a:r>
              <a:rPr lang="it-IT" altLang="it-IT" sz="3600" dirty="0"/>
              <a:t>' " (1986: 234)</a:t>
            </a:r>
          </a:p>
          <a:p>
            <a:pPr algn="ctr">
              <a:spcAft>
                <a:spcPts val="1200"/>
              </a:spcAft>
              <a:buFontTx/>
              <a:buNone/>
            </a:pPr>
            <a:r>
              <a:rPr lang="it-IT" altLang="it-IT" sz="3600" dirty="0" err="1"/>
              <a:t>hence</a:t>
            </a:r>
            <a:endParaRPr lang="it-IT" altLang="it-IT" sz="3600" dirty="0"/>
          </a:p>
          <a:p>
            <a:r>
              <a:rPr lang="it-IT" altLang="it-IT" sz="3600" dirty="0" err="1"/>
              <a:t>linguistic</a:t>
            </a:r>
            <a:r>
              <a:rPr lang="it-IT" altLang="it-IT" sz="3600" dirty="0"/>
              <a:t> </a:t>
            </a:r>
            <a:r>
              <a:rPr lang="it-IT" altLang="it-IT" sz="3600" dirty="0" err="1"/>
              <a:t>criteria</a:t>
            </a:r>
            <a:r>
              <a:rPr lang="it-IT" altLang="it-IT" sz="3600" dirty="0"/>
              <a:t> = </a:t>
            </a:r>
            <a:r>
              <a:rPr lang="it-IT" altLang="it-IT" sz="3600" dirty="0" err="1"/>
              <a:t>quality</a:t>
            </a:r>
            <a:r>
              <a:rPr lang="it-IT" altLang="it-IT" sz="3600" dirty="0"/>
              <a:t> </a:t>
            </a:r>
            <a:r>
              <a:rPr lang="it-IT" altLang="it-IT" sz="3600" dirty="0" err="1"/>
              <a:t>parameters</a:t>
            </a:r>
            <a:endParaRPr lang="it-IT" altLang="it-IT" sz="3600" dirty="0"/>
          </a:p>
        </p:txBody>
      </p:sp>
      <p:sp>
        <p:nvSpPr>
          <p:cNvPr id="89092" name="Segnaposto piè di pagina 3">
            <a:extLst>
              <a:ext uri="{FF2B5EF4-FFF2-40B4-BE49-F238E27FC236}">
                <a16:creationId xmlns:a16="http://schemas.microsoft.com/office/drawing/2014/main" id="{0543E09C-42E1-4621-BA71-9C73C5634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9093" name="Segnaposto numero diapositiva 4">
            <a:extLst>
              <a:ext uri="{FF2B5EF4-FFF2-40B4-BE49-F238E27FC236}">
                <a16:creationId xmlns:a16="http://schemas.microsoft.com/office/drawing/2014/main" id="{B68BF47B-48DF-481A-BC0C-87848D57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128958-EF96-4414-A9A2-88A0EE074CF8}" type="slidenum">
              <a:rPr lang="it-IT" altLang="it-IT"/>
              <a:pPr eaLnBrk="1" hangingPunct="1"/>
              <a:t>16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olo 1">
            <a:extLst>
              <a:ext uri="{FF2B5EF4-FFF2-40B4-BE49-F238E27FC236}">
                <a16:creationId xmlns:a16="http://schemas.microsoft.com/office/drawing/2014/main" id="{87D99265-A496-4629-89B0-D2B7448B4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Bühler</a:t>
            </a:r>
          </a:p>
        </p:txBody>
      </p:sp>
      <p:sp>
        <p:nvSpPr>
          <p:cNvPr id="90115" name="Segnaposto contenuto 2">
            <a:extLst>
              <a:ext uri="{FF2B5EF4-FFF2-40B4-BE49-F238E27FC236}">
                <a16:creationId xmlns:a16="http://schemas.microsoft.com/office/drawing/2014/main" id="{04A4BD4D-B316-4712-9686-0E1BAE78D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it-IT" altLang="it-IT" sz="3000" dirty="0"/>
              <a:t>native </a:t>
            </a:r>
            <a:r>
              <a:rPr lang="it-IT" altLang="it-IT" sz="3000" dirty="0" err="1"/>
              <a:t>accent</a:t>
            </a:r>
            <a:endParaRPr lang="it-IT" altLang="it-IT" sz="3000" dirty="0"/>
          </a:p>
          <a:p>
            <a:pPr algn="ctr">
              <a:buFontTx/>
              <a:buNone/>
            </a:pPr>
            <a:r>
              <a:rPr lang="it-IT" altLang="it-IT" sz="3000" dirty="0" err="1"/>
              <a:t>pleasant</a:t>
            </a:r>
            <a:r>
              <a:rPr lang="it-IT" altLang="it-IT" sz="3000" dirty="0"/>
              <a:t> voice</a:t>
            </a:r>
          </a:p>
          <a:p>
            <a:pPr algn="ctr">
              <a:buFontTx/>
              <a:buNone/>
            </a:pPr>
            <a:r>
              <a:rPr lang="it-IT" altLang="it-IT" sz="3000" dirty="0" err="1"/>
              <a:t>fluency</a:t>
            </a:r>
            <a:r>
              <a:rPr lang="it-IT" altLang="it-IT" sz="3000" dirty="0"/>
              <a:t> of delivery</a:t>
            </a:r>
          </a:p>
          <a:p>
            <a:pPr algn="ctr">
              <a:buFontTx/>
              <a:buNone/>
            </a:pPr>
            <a:r>
              <a:rPr lang="it-IT" altLang="it-IT" sz="3000" dirty="0" err="1"/>
              <a:t>logical</a:t>
            </a:r>
            <a:r>
              <a:rPr lang="it-IT" altLang="it-IT" sz="3000" dirty="0"/>
              <a:t> </a:t>
            </a:r>
            <a:r>
              <a:rPr lang="it-IT" altLang="it-IT" sz="3000" dirty="0" err="1"/>
              <a:t>cohesion</a:t>
            </a:r>
            <a:r>
              <a:rPr lang="it-IT" altLang="it-IT" sz="3000" dirty="0"/>
              <a:t> of </a:t>
            </a:r>
            <a:r>
              <a:rPr lang="it-IT" altLang="it-IT" sz="3000" dirty="0" err="1"/>
              <a:t>utterance</a:t>
            </a:r>
            <a:endParaRPr lang="it-IT" altLang="it-IT" sz="3000" dirty="0"/>
          </a:p>
          <a:p>
            <a:pPr algn="ctr">
              <a:buFontTx/>
              <a:buNone/>
            </a:pPr>
            <a:r>
              <a:rPr lang="it-IT" altLang="it-IT" sz="3000" b="1" dirty="0" err="1"/>
              <a:t>sense</a:t>
            </a:r>
            <a:r>
              <a:rPr lang="it-IT" altLang="it-IT" sz="3000" b="1" dirty="0"/>
              <a:t> </a:t>
            </a:r>
            <a:r>
              <a:rPr lang="it-IT" altLang="it-IT" sz="3000" b="1" dirty="0" err="1"/>
              <a:t>consistency</a:t>
            </a:r>
            <a:r>
              <a:rPr lang="it-IT" altLang="it-IT" sz="3000" b="1" dirty="0"/>
              <a:t> with the </a:t>
            </a:r>
            <a:r>
              <a:rPr lang="it-IT" altLang="it-IT" sz="3000" b="1" dirty="0" err="1"/>
              <a:t>original</a:t>
            </a:r>
            <a:r>
              <a:rPr lang="it-IT" altLang="it-IT" sz="3000" b="1" dirty="0"/>
              <a:t> (+)</a:t>
            </a:r>
          </a:p>
          <a:p>
            <a:pPr algn="ctr">
              <a:buFontTx/>
              <a:buNone/>
            </a:pPr>
            <a:r>
              <a:rPr lang="it-IT" altLang="it-IT" sz="3000" dirty="0" err="1"/>
              <a:t>completeness</a:t>
            </a:r>
            <a:r>
              <a:rPr lang="it-IT" altLang="it-IT" sz="3000" dirty="0"/>
              <a:t> of information</a:t>
            </a:r>
          </a:p>
          <a:p>
            <a:pPr algn="ctr">
              <a:buFontTx/>
              <a:buNone/>
            </a:pPr>
            <a:r>
              <a:rPr lang="it-IT" altLang="it-IT" sz="3000" dirty="0" err="1"/>
              <a:t>correct</a:t>
            </a:r>
            <a:r>
              <a:rPr lang="it-IT" altLang="it-IT" sz="3000" dirty="0"/>
              <a:t> </a:t>
            </a:r>
            <a:r>
              <a:rPr lang="it-IT" altLang="it-IT" sz="3000" dirty="0" err="1"/>
              <a:t>grammatical</a:t>
            </a:r>
            <a:r>
              <a:rPr lang="it-IT" altLang="it-IT" sz="3000" dirty="0"/>
              <a:t> </a:t>
            </a:r>
            <a:r>
              <a:rPr lang="it-IT" altLang="it-IT" sz="3000" dirty="0" err="1"/>
              <a:t>usage</a:t>
            </a:r>
            <a:endParaRPr lang="it-IT" altLang="it-IT" sz="3000" dirty="0"/>
          </a:p>
          <a:p>
            <a:pPr algn="ctr">
              <a:buFontTx/>
              <a:buNone/>
            </a:pPr>
            <a:r>
              <a:rPr lang="it-IT" altLang="it-IT" sz="3000" dirty="0"/>
              <a:t>use of </a:t>
            </a:r>
            <a:r>
              <a:rPr lang="it-IT" altLang="it-IT" sz="3000" dirty="0" err="1"/>
              <a:t>correct</a:t>
            </a:r>
            <a:r>
              <a:rPr lang="it-IT" altLang="it-IT" sz="3000" dirty="0"/>
              <a:t> </a:t>
            </a:r>
            <a:r>
              <a:rPr lang="it-IT" altLang="it-IT" sz="3000" dirty="0" err="1"/>
              <a:t>terminology</a:t>
            </a:r>
            <a:endParaRPr lang="it-IT" altLang="it-IT" sz="3000" dirty="0"/>
          </a:p>
          <a:p>
            <a:pPr algn="ctr">
              <a:buFontTx/>
              <a:buNone/>
            </a:pPr>
            <a:r>
              <a:rPr lang="it-IT" altLang="it-IT" sz="3000" b="1" dirty="0"/>
              <a:t>use of appropriate style (-)</a:t>
            </a:r>
          </a:p>
          <a:p>
            <a:pPr>
              <a:buFontTx/>
              <a:buNone/>
            </a:pPr>
            <a:endParaRPr lang="it-IT" altLang="it-IT" dirty="0"/>
          </a:p>
          <a:p>
            <a:pPr>
              <a:buFontTx/>
              <a:buNone/>
            </a:pPr>
            <a:endParaRPr lang="it-IT" altLang="it-IT" dirty="0"/>
          </a:p>
        </p:txBody>
      </p:sp>
      <p:sp>
        <p:nvSpPr>
          <p:cNvPr id="90116" name="Segnaposto piè di pagina 3">
            <a:extLst>
              <a:ext uri="{FF2B5EF4-FFF2-40B4-BE49-F238E27FC236}">
                <a16:creationId xmlns:a16="http://schemas.microsoft.com/office/drawing/2014/main" id="{ED2BE9B5-3FE1-44F9-81F7-350B81597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0117" name="Segnaposto numero diapositiva 4">
            <a:extLst>
              <a:ext uri="{FF2B5EF4-FFF2-40B4-BE49-F238E27FC236}">
                <a16:creationId xmlns:a16="http://schemas.microsoft.com/office/drawing/2014/main" id="{2468F3E3-B7F1-4FD5-BAD1-B86DC277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E9F5B7-F689-4A04-AE4B-2F047142D144}" type="slidenum">
              <a:rPr lang="it-IT" altLang="it-IT"/>
              <a:pPr eaLnBrk="1" hangingPunct="1"/>
              <a:t>17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olo 1">
            <a:extLst>
              <a:ext uri="{FF2B5EF4-FFF2-40B4-BE49-F238E27FC236}">
                <a16:creationId xmlns:a16="http://schemas.microsoft.com/office/drawing/2014/main" id="{3D8D88A7-0B2B-4940-9269-9B6BED479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Bühler</a:t>
            </a:r>
            <a:endParaRPr lang="it-IT" altLang="it-IT" dirty="0"/>
          </a:p>
        </p:txBody>
      </p:sp>
      <p:sp>
        <p:nvSpPr>
          <p:cNvPr id="91139" name="Segnaposto contenuto 2">
            <a:extLst>
              <a:ext uri="{FF2B5EF4-FFF2-40B4-BE49-F238E27FC236}">
                <a16:creationId xmlns:a16="http://schemas.microsoft.com/office/drawing/2014/main" id="{BBB8FC67-62C4-4A9C-99B4-AB8382518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600" dirty="0"/>
              <a:t>"</a:t>
            </a:r>
            <a:r>
              <a:rPr lang="it-IT" altLang="it-IT" sz="3600" dirty="0" err="1"/>
              <a:t>lack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precision</a:t>
            </a:r>
            <a:r>
              <a:rPr lang="it-IT" altLang="it-IT" sz="3600" dirty="0"/>
              <a:t> in </a:t>
            </a:r>
            <a:r>
              <a:rPr lang="it-IT" altLang="it-IT" sz="3600" dirty="0" err="1"/>
              <a:t>definitions</a:t>
            </a:r>
            <a:r>
              <a:rPr lang="it-IT" altLang="it-IT" sz="3600" dirty="0"/>
              <a:t>" (</a:t>
            </a:r>
            <a:r>
              <a:rPr lang="it-IT" altLang="it-IT" sz="3600" dirty="0" err="1"/>
              <a:t>Seleskovitch</a:t>
            </a:r>
            <a:r>
              <a:rPr lang="it-IT" altLang="it-IT" sz="3600" dirty="0"/>
              <a:t> 1986: 236)</a:t>
            </a:r>
          </a:p>
          <a:p>
            <a:endParaRPr lang="it-IT" altLang="it-IT" sz="3600" dirty="0"/>
          </a:p>
          <a:p>
            <a:r>
              <a:rPr lang="it-IT" altLang="it-IT" sz="3600" dirty="0"/>
              <a:t>the </a:t>
            </a:r>
            <a:r>
              <a:rPr lang="it-IT" altLang="it-IT" sz="3600" dirty="0" err="1"/>
              <a:t>problem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questionnaires</a:t>
            </a:r>
            <a:endParaRPr lang="it-IT" altLang="it-IT" sz="3600" dirty="0"/>
          </a:p>
          <a:p>
            <a:endParaRPr lang="it-IT" altLang="it-IT" sz="3600" dirty="0"/>
          </a:p>
          <a:p>
            <a:pPr>
              <a:buFontTx/>
              <a:buNone/>
            </a:pPr>
            <a:endParaRPr lang="it-IT" altLang="it-IT" dirty="0"/>
          </a:p>
        </p:txBody>
      </p:sp>
      <p:sp>
        <p:nvSpPr>
          <p:cNvPr id="91140" name="Segnaposto piè di pagina 3">
            <a:extLst>
              <a:ext uri="{FF2B5EF4-FFF2-40B4-BE49-F238E27FC236}">
                <a16:creationId xmlns:a16="http://schemas.microsoft.com/office/drawing/2014/main" id="{16135E00-928C-4CB8-9ED8-33BD3550E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1141" name="Segnaposto numero diapositiva 4">
            <a:extLst>
              <a:ext uri="{FF2B5EF4-FFF2-40B4-BE49-F238E27FC236}">
                <a16:creationId xmlns:a16="http://schemas.microsoft.com/office/drawing/2014/main" id="{6AD6A1E3-CAD9-4A23-95E0-EEB4E83F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654776-3716-46CE-9D9B-917B63D599D0}" type="slidenum">
              <a:rPr lang="it-IT" altLang="it-IT"/>
              <a:pPr eaLnBrk="1" hangingPunct="1"/>
              <a:t>18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olo 1">
            <a:extLst>
              <a:ext uri="{FF2B5EF4-FFF2-40B4-BE49-F238E27FC236}">
                <a16:creationId xmlns:a16="http://schemas.microsoft.com/office/drawing/2014/main" id="{03593F5C-3F5D-4728-943B-3718775AE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Bühler</a:t>
            </a:r>
            <a:endParaRPr lang="it-IT" altLang="it-IT" dirty="0"/>
          </a:p>
        </p:txBody>
      </p:sp>
      <p:sp>
        <p:nvSpPr>
          <p:cNvPr id="92163" name="Segnaposto contenuto 2">
            <a:extLst>
              <a:ext uri="{FF2B5EF4-FFF2-40B4-BE49-F238E27FC236}">
                <a16:creationId xmlns:a16="http://schemas.microsoft.com/office/drawing/2014/main" id="{BE7B1DAD-7544-4ED4-936F-CB24E9F79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200" dirty="0"/>
              <a:t>"the 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 of </a:t>
            </a:r>
            <a:r>
              <a:rPr lang="it-IT" altLang="it-IT" sz="3200" dirty="0" err="1"/>
              <a:t>interpretation</a:t>
            </a:r>
            <a:r>
              <a:rPr lang="it-IT" altLang="it-IT" sz="3200" dirty="0"/>
              <a:t> can </a:t>
            </a:r>
            <a:r>
              <a:rPr lang="it-IT" altLang="it-IT" sz="3200" dirty="0" err="1"/>
              <a:t>only</a:t>
            </a:r>
            <a:r>
              <a:rPr lang="it-IT" altLang="it-IT" sz="3200" dirty="0"/>
              <a:t> be </a:t>
            </a:r>
            <a:r>
              <a:rPr lang="it-IT" altLang="it-IT" sz="3200" dirty="0" err="1"/>
              <a:t>judged</a:t>
            </a:r>
            <a:r>
              <a:rPr lang="it-IT" altLang="it-IT" sz="3200" dirty="0"/>
              <a:t> by </a:t>
            </a:r>
            <a:r>
              <a:rPr lang="it-IT" altLang="it-IT" sz="3200" dirty="0" err="1"/>
              <a:t>comparison</a:t>
            </a:r>
            <a:r>
              <a:rPr lang="it-IT" altLang="it-IT" sz="3200" dirty="0"/>
              <a:t> with the </a:t>
            </a:r>
            <a:r>
              <a:rPr lang="it-IT" altLang="it-IT" sz="3200" dirty="0" err="1"/>
              <a:t>original</a:t>
            </a:r>
            <a:r>
              <a:rPr lang="it-IT" altLang="it-IT" sz="3200" dirty="0"/>
              <a:t>"</a:t>
            </a:r>
          </a:p>
          <a:p>
            <a:endParaRPr lang="it-IT" altLang="it-IT" sz="3200" dirty="0"/>
          </a:p>
          <a:p>
            <a:r>
              <a:rPr lang="it-IT" altLang="it-IT" sz="3200" dirty="0"/>
              <a:t>"</a:t>
            </a:r>
            <a:r>
              <a:rPr lang="it-IT" altLang="it-IT" sz="3200" dirty="0" err="1"/>
              <a:t>delegates</a:t>
            </a:r>
            <a:r>
              <a:rPr lang="it-IT" altLang="it-IT" sz="3200" dirty="0"/>
              <a:t> do </a:t>
            </a:r>
            <a:r>
              <a:rPr lang="it-IT" altLang="it-IT" sz="3200" dirty="0" err="1"/>
              <a:t>not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normally</a:t>
            </a:r>
            <a:r>
              <a:rPr lang="it-IT" altLang="it-IT" sz="3200" dirty="0"/>
              <a:t> know the </a:t>
            </a:r>
            <a:r>
              <a:rPr lang="it-IT" altLang="it-IT" sz="3200" dirty="0" err="1"/>
              <a:t>original</a:t>
            </a:r>
            <a:r>
              <a:rPr lang="it-IT" altLang="it-IT" sz="3200" dirty="0"/>
              <a:t> and </a:t>
            </a:r>
            <a:r>
              <a:rPr lang="it-IT" altLang="it-IT" sz="3200" dirty="0" err="1"/>
              <a:t>its</a:t>
            </a:r>
            <a:r>
              <a:rPr lang="it-IT" altLang="it-IT" sz="3200" dirty="0"/>
              <a:t> 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 and are </a:t>
            </a:r>
            <a:r>
              <a:rPr lang="it-IT" altLang="it-IT" sz="3200" dirty="0" err="1"/>
              <a:t>therefore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likely</a:t>
            </a:r>
            <a:r>
              <a:rPr lang="it-IT" altLang="it-IT" sz="3200" dirty="0"/>
              <a:t> to </a:t>
            </a:r>
            <a:r>
              <a:rPr lang="it-IT" altLang="it-IT" sz="3200" dirty="0" err="1"/>
              <a:t>judge</a:t>
            </a:r>
            <a:r>
              <a:rPr lang="it-IT" altLang="it-IT" sz="3200" dirty="0"/>
              <a:t> the 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 of </a:t>
            </a:r>
            <a:r>
              <a:rPr lang="it-IT" altLang="it-IT" sz="3200" dirty="0" err="1"/>
              <a:t>interpretation</a:t>
            </a:r>
            <a:r>
              <a:rPr lang="it-IT" altLang="it-IT" sz="3200" dirty="0"/>
              <a:t> by [...] </a:t>
            </a:r>
            <a:r>
              <a:rPr lang="it-IT" altLang="it-IT" sz="3200" dirty="0" err="1"/>
              <a:t>superficial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criteria</a:t>
            </a:r>
            <a:r>
              <a:rPr lang="it-IT" altLang="it-IT" sz="3200" dirty="0"/>
              <a:t>" </a:t>
            </a:r>
          </a:p>
          <a:p>
            <a:pPr algn="r">
              <a:buFontTx/>
              <a:buNone/>
            </a:pPr>
            <a:r>
              <a:rPr lang="it-IT" altLang="it-IT" sz="3200" dirty="0"/>
              <a:t>(</a:t>
            </a:r>
            <a:r>
              <a:rPr lang="it-IT" altLang="it-IT" sz="3200" dirty="0" err="1"/>
              <a:t>Bühler</a:t>
            </a:r>
            <a:r>
              <a:rPr lang="it-IT" altLang="it-IT" sz="3200" dirty="0"/>
              <a:t> 1986: 233)</a:t>
            </a:r>
          </a:p>
        </p:txBody>
      </p:sp>
      <p:sp>
        <p:nvSpPr>
          <p:cNvPr id="92164" name="Segnaposto piè di pagina 3">
            <a:extLst>
              <a:ext uri="{FF2B5EF4-FFF2-40B4-BE49-F238E27FC236}">
                <a16:creationId xmlns:a16="http://schemas.microsoft.com/office/drawing/2014/main" id="{846FCE1D-237A-4321-875A-5C4BD9C52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2165" name="Segnaposto numero diapositiva 4">
            <a:extLst>
              <a:ext uri="{FF2B5EF4-FFF2-40B4-BE49-F238E27FC236}">
                <a16:creationId xmlns:a16="http://schemas.microsoft.com/office/drawing/2014/main" id="{861A7CBE-1765-44CD-B028-0E52512C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90414E-9C39-401D-8359-89E6E3F5573A}" type="slidenum">
              <a:rPr lang="it-IT" altLang="it-IT"/>
              <a:pPr eaLnBrk="1" hangingPunct="1"/>
              <a:t>19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5000"/>
              </a:lnSpc>
              <a:buFontTx/>
              <a:buNone/>
            </a:pPr>
            <a:endParaRPr lang="it-IT" altLang="it-IT" sz="1600"/>
          </a:p>
          <a:p>
            <a:pPr marL="0" indent="0">
              <a:lnSpc>
                <a:spcPct val="125000"/>
              </a:lnSpc>
              <a:buFontTx/>
              <a:buNone/>
            </a:pPr>
            <a:r>
              <a:rPr lang="it-IT" altLang="it-IT" sz="3600"/>
              <a:t>You know what it is, yet you don’t know what it is </a:t>
            </a:r>
            <a:r>
              <a:rPr lang="en-US" altLang="it-IT" sz="3600">
                <a:cs typeface="Arial" charset="0"/>
              </a:rPr>
              <a:t>[…] </a:t>
            </a:r>
            <a:r>
              <a:rPr lang="it-IT" altLang="it-IT" sz="3600"/>
              <a:t>What the hell is Quality? What </a:t>
            </a:r>
            <a:r>
              <a:rPr lang="it-IT" altLang="it-IT" sz="3600" i="1"/>
              <a:t>is</a:t>
            </a:r>
            <a:r>
              <a:rPr lang="it-IT" altLang="it-IT" sz="3600"/>
              <a:t> it?</a:t>
            </a:r>
          </a:p>
          <a:p>
            <a:pPr marL="0" indent="0" algn="r">
              <a:buFontTx/>
              <a:buNone/>
            </a:pPr>
            <a:endParaRPr lang="it-IT" altLang="it-IT" sz="3600"/>
          </a:p>
          <a:p>
            <a:pPr marL="0" indent="0" algn="r">
              <a:buFontTx/>
              <a:buNone/>
            </a:pPr>
            <a:r>
              <a:rPr lang="it-IT" altLang="it-IT" sz="2800"/>
              <a:t>R.M. Pirsig, </a:t>
            </a:r>
          </a:p>
          <a:p>
            <a:pPr marL="0" indent="0" algn="r">
              <a:buFontTx/>
              <a:buNone/>
            </a:pPr>
            <a:r>
              <a:rPr lang="it-IT" altLang="it-IT" sz="2800" i="1"/>
              <a:t>Zen and the Art of Motorcycle Maintenance </a:t>
            </a:r>
          </a:p>
          <a:p>
            <a:endParaRPr lang="it-IT" sz="3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olo 1">
            <a:extLst>
              <a:ext uri="{FF2B5EF4-FFF2-40B4-BE49-F238E27FC236}">
                <a16:creationId xmlns:a16="http://schemas.microsoft.com/office/drawing/2014/main" id="{6524DD0D-84F0-46B0-B306-97E226B34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Kurz</a:t>
            </a:r>
            <a:endParaRPr lang="it-IT" altLang="it-IT" dirty="0"/>
          </a:p>
        </p:txBody>
      </p:sp>
      <p:sp>
        <p:nvSpPr>
          <p:cNvPr id="93187" name="Segnaposto contenuto 2">
            <a:extLst>
              <a:ext uri="{FF2B5EF4-FFF2-40B4-BE49-F238E27FC236}">
                <a16:creationId xmlns:a16="http://schemas.microsoft.com/office/drawing/2014/main" id="{C22AA3E5-161B-49E9-8C4B-30C1622B5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altLang="it-IT" sz="3200" dirty="0" err="1"/>
              <a:t>Bühler's</a:t>
            </a:r>
            <a:r>
              <a:rPr lang="it-IT" altLang="it-IT" sz="3200" dirty="0"/>
              <a:t> </a:t>
            </a:r>
            <a:r>
              <a:rPr lang="it-IT" altLang="it-IT" sz="3200" dirty="0" err="1"/>
              <a:t>questionnaire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administered</a:t>
            </a:r>
            <a:r>
              <a:rPr lang="it-IT" altLang="it-IT" sz="3200" dirty="0"/>
              <a:t> to conference </a:t>
            </a:r>
            <a:r>
              <a:rPr lang="it-IT" altLang="it-IT" sz="3200" dirty="0" err="1"/>
              <a:t>participants</a:t>
            </a:r>
            <a:r>
              <a:rPr lang="it-IT" altLang="it-IT" sz="3200" dirty="0"/>
              <a:t>: </a:t>
            </a:r>
            <a:r>
              <a:rPr lang="it-IT" altLang="it-IT" sz="3200" dirty="0" err="1"/>
              <a:t>MDs</a:t>
            </a:r>
            <a:r>
              <a:rPr lang="it-IT" altLang="it-IT" sz="3200" dirty="0"/>
              <a:t> (47), </a:t>
            </a:r>
            <a:r>
              <a:rPr lang="it-IT" altLang="it-IT" sz="3200" dirty="0" err="1"/>
              <a:t>engineers</a:t>
            </a:r>
            <a:r>
              <a:rPr lang="it-IT" altLang="it-IT" sz="3200" dirty="0"/>
              <a:t> (29), </a:t>
            </a:r>
            <a:r>
              <a:rPr lang="it-IT" altLang="it-IT" sz="3200" dirty="0" err="1"/>
              <a:t>CoE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delegates</a:t>
            </a:r>
            <a:r>
              <a:rPr lang="it-IT" altLang="it-IT" sz="3200" dirty="0"/>
              <a:t> (48)</a:t>
            </a:r>
          </a:p>
          <a:p>
            <a:pPr>
              <a:spcAft>
                <a:spcPts val="1200"/>
              </a:spcAft>
            </a:pPr>
            <a:r>
              <a:rPr lang="it-IT" altLang="it-IT" sz="3200" dirty="0" err="1"/>
              <a:t>different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priorities</a:t>
            </a:r>
            <a:r>
              <a:rPr lang="it-IT" altLang="it-IT" sz="3200" dirty="0"/>
              <a:t> (</a:t>
            </a:r>
            <a:r>
              <a:rPr lang="it-IT" altLang="it-IT" sz="3200" dirty="0" err="1"/>
              <a:t>also</a:t>
            </a:r>
            <a:r>
              <a:rPr lang="it-IT" altLang="it-IT" sz="3200" dirty="0"/>
              <a:t> vs. </a:t>
            </a:r>
            <a:r>
              <a:rPr lang="it-IT" altLang="it-IT" sz="3200" dirty="0" err="1"/>
              <a:t>Bühler</a:t>
            </a:r>
            <a:r>
              <a:rPr lang="it-IT" altLang="it-IT" sz="3200" dirty="0"/>
              <a:t>)</a:t>
            </a:r>
          </a:p>
          <a:p>
            <a:r>
              <a:rPr lang="it-IT" altLang="it-IT" sz="3200" dirty="0"/>
              <a:t>"one </a:t>
            </a:r>
            <a:r>
              <a:rPr lang="it-IT" altLang="it-IT" sz="3200" dirty="0" err="1"/>
              <a:t>should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not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speak</a:t>
            </a:r>
            <a:r>
              <a:rPr lang="it-IT" altLang="it-IT" sz="3200" dirty="0"/>
              <a:t> of the user </a:t>
            </a:r>
            <a:r>
              <a:rPr lang="it-IT" altLang="it-IT" sz="3200" dirty="0" err="1"/>
              <a:t>but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should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differentiate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between</a:t>
            </a:r>
            <a:r>
              <a:rPr lang="it-IT" altLang="it-IT" sz="3200" dirty="0"/>
              <a:t> </a:t>
            </a:r>
            <a:r>
              <a:rPr lang="it-IT" altLang="it-IT" sz="3200" dirty="0" err="1"/>
              <a:t>different</a:t>
            </a:r>
            <a:r>
              <a:rPr lang="it-IT" altLang="it-IT" sz="3200" dirty="0"/>
              <a:t> audiences" (1993: 14)</a:t>
            </a:r>
          </a:p>
        </p:txBody>
      </p:sp>
      <p:sp>
        <p:nvSpPr>
          <p:cNvPr id="93188" name="Segnaposto piè di pagina 3">
            <a:extLst>
              <a:ext uri="{FF2B5EF4-FFF2-40B4-BE49-F238E27FC236}">
                <a16:creationId xmlns:a16="http://schemas.microsoft.com/office/drawing/2014/main" id="{92049390-6908-4A20-B916-378D0CCA6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3189" name="Segnaposto numero diapositiva 4">
            <a:extLst>
              <a:ext uri="{FF2B5EF4-FFF2-40B4-BE49-F238E27FC236}">
                <a16:creationId xmlns:a16="http://schemas.microsoft.com/office/drawing/2014/main" id="{1E6C2F8E-EBA3-4C74-9FE5-6B09BB748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E77035-3841-4E70-9E82-1CC6CE2619DA}" type="slidenum">
              <a:rPr lang="it-IT" altLang="it-IT"/>
              <a:pPr eaLnBrk="1" hangingPunct="1"/>
              <a:t>20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olo 1">
            <a:extLst>
              <a:ext uri="{FF2B5EF4-FFF2-40B4-BE49-F238E27FC236}">
                <a16:creationId xmlns:a16="http://schemas.microsoft.com/office/drawing/2014/main" id="{567AD3BC-B423-4A76-851E-1C947E971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Kopczynski</a:t>
            </a:r>
            <a:endParaRPr lang="it-IT" altLang="it-IT" dirty="0"/>
          </a:p>
        </p:txBody>
      </p:sp>
      <p:sp>
        <p:nvSpPr>
          <p:cNvPr id="94211" name="Segnaposto contenuto 2">
            <a:extLst>
              <a:ext uri="{FF2B5EF4-FFF2-40B4-BE49-F238E27FC236}">
                <a16:creationId xmlns:a16="http://schemas.microsoft.com/office/drawing/2014/main" id="{7369442A-B073-46A9-9BCE-EF82A8150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it-IT" altLang="it-IT" sz="3200" dirty="0"/>
              <a:t>57 people from human sciences (20), science &amp; </a:t>
            </a:r>
            <a:r>
              <a:rPr lang="it-IT" altLang="it-IT" sz="3200" dirty="0" err="1"/>
              <a:t>technology</a:t>
            </a:r>
            <a:r>
              <a:rPr lang="it-IT" altLang="it-IT" sz="3200" dirty="0"/>
              <a:t> (23), </a:t>
            </a:r>
            <a:r>
              <a:rPr lang="it-IT" altLang="it-IT" sz="3200" dirty="0" err="1"/>
              <a:t>diplomacy</a:t>
            </a:r>
            <a:r>
              <a:rPr lang="it-IT" altLang="it-IT" sz="3200" dirty="0"/>
              <a:t> (14) (speakers and </a:t>
            </a:r>
            <a:r>
              <a:rPr lang="it-IT" altLang="it-IT" sz="3200" dirty="0" err="1"/>
              <a:t>listeners</a:t>
            </a:r>
            <a:r>
              <a:rPr lang="it-IT" altLang="it-IT" sz="3200" dirty="0"/>
              <a:t>)</a:t>
            </a:r>
          </a:p>
          <a:p>
            <a:pPr>
              <a:spcAft>
                <a:spcPts val="1800"/>
              </a:spcAft>
            </a:pPr>
            <a:r>
              <a:rPr lang="it-IT" altLang="it-IT" sz="3200" dirty="0"/>
              <a:t># 1 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criterion</a:t>
            </a:r>
            <a:r>
              <a:rPr lang="it-IT" altLang="it-IT" sz="3200" dirty="0"/>
              <a:t>: "rendering the </a:t>
            </a:r>
            <a:r>
              <a:rPr lang="it-IT" altLang="it-IT" sz="3200" dirty="0" err="1"/>
              <a:t>detailed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content</a:t>
            </a:r>
            <a:r>
              <a:rPr lang="it-IT" altLang="it-IT" sz="3200" dirty="0"/>
              <a:t> of </a:t>
            </a:r>
            <a:r>
              <a:rPr lang="it-IT" altLang="it-IT" sz="3200" dirty="0" err="1"/>
              <a:t>T1</a:t>
            </a:r>
            <a:r>
              <a:rPr lang="it-IT" altLang="it-IT" sz="3200" dirty="0"/>
              <a:t>"</a:t>
            </a:r>
          </a:p>
          <a:p>
            <a:pPr>
              <a:spcAft>
                <a:spcPts val="1800"/>
              </a:spcAft>
            </a:pPr>
            <a:r>
              <a:rPr lang="it-IT" altLang="it-IT" sz="3200" dirty="0"/>
              <a:t># 1 </a:t>
            </a:r>
            <a:r>
              <a:rPr lang="it-IT" altLang="it-IT" sz="3200" dirty="0" err="1"/>
              <a:t>irritating</a:t>
            </a:r>
            <a:r>
              <a:rPr lang="it-IT" altLang="it-IT" sz="3200" dirty="0"/>
              <a:t> </a:t>
            </a:r>
            <a:r>
              <a:rPr lang="it-IT" altLang="it-IT" sz="3200" dirty="0" err="1"/>
              <a:t>factor</a:t>
            </a:r>
            <a:r>
              <a:rPr lang="it-IT" altLang="it-IT" sz="3200" dirty="0"/>
              <a:t>: "</a:t>
            </a:r>
            <a:r>
              <a:rPr lang="it-IT" altLang="it-IT" sz="3200" dirty="0" err="1"/>
              <a:t>faulty</a:t>
            </a:r>
            <a:r>
              <a:rPr lang="it-IT" altLang="it-IT" sz="3200" dirty="0"/>
              <a:t> </a:t>
            </a:r>
            <a:r>
              <a:rPr lang="it-IT" altLang="it-IT" sz="3200" dirty="0" err="1"/>
              <a:t>terminology</a:t>
            </a:r>
            <a:r>
              <a:rPr lang="it-IT" altLang="it-IT" sz="3200" dirty="0"/>
              <a:t>"</a:t>
            </a:r>
          </a:p>
          <a:p>
            <a:r>
              <a:rPr lang="it-IT" altLang="it-IT" sz="3200" b="1" dirty="0"/>
              <a:t>ghost </a:t>
            </a:r>
            <a:r>
              <a:rPr lang="it-IT" altLang="it-IT" sz="3200" b="1" dirty="0" err="1"/>
              <a:t>role</a:t>
            </a:r>
            <a:r>
              <a:rPr lang="it-IT" altLang="it-IT" sz="3200" b="1" dirty="0"/>
              <a:t> </a:t>
            </a:r>
            <a:r>
              <a:rPr lang="it-IT" altLang="it-IT" sz="3200" dirty="0"/>
              <a:t>vs. intruder </a:t>
            </a:r>
            <a:r>
              <a:rPr lang="it-IT" altLang="it-IT" sz="3200" dirty="0" err="1"/>
              <a:t>role</a:t>
            </a:r>
            <a:endParaRPr lang="it-IT" altLang="it-IT" sz="3200" b="1" dirty="0"/>
          </a:p>
        </p:txBody>
      </p:sp>
      <p:sp>
        <p:nvSpPr>
          <p:cNvPr id="94212" name="Segnaposto piè di pagina 3">
            <a:extLst>
              <a:ext uri="{FF2B5EF4-FFF2-40B4-BE49-F238E27FC236}">
                <a16:creationId xmlns:a16="http://schemas.microsoft.com/office/drawing/2014/main" id="{2F66217F-BF22-442E-B234-86F27DB0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4213" name="Segnaposto numero diapositiva 4">
            <a:extLst>
              <a:ext uri="{FF2B5EF4-FFF2-40B4-BE49-F238E27FC236}">
                <a16:creationId xmlns:a16="http://schemas.microsoft.com/office/drawing/2014/main" id="{0B077DF9-46B1-4348-862D-0136DC03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24E890-BA25-4B1F-9465-51786EE26CD2}" type="slidenum">
              <a:rPr lang="it-IT" altLang="it-IT"/>
              <a:pPr eaLnBrk="1" hangingPunct="1"/>
              <a:t>21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800" dirty="0"/>
          </a:p>
          <a:p>
            <a:pPr marL="0" indent="0">
              <a:lnSpc>
                <a:spcPct val="120000"/>
              </a:lnSpc>
              <a:buNone/>
            </a:pPr>
            <a:r>
              <a:rPr lang="it-IT" altLang="it-IT" sz="3600" dirty="0"/>
              <a:t> “</a:t>
            </a:r>
            <a:r>
              <a:rPr lang="it-IT" altLang="it-IT" sz="3600" dirty="0" err="1"/>
              <a:t>what</a:t>
            </a:r>
            <a:r>
              <a:rPr lang="it-IT" altLang="it-IT" sz="3600" dirty="0"/>
              <a:t> can be </a:t>
            </a:r>
            <a:r>
              <a:rPr lang="it-IT" altLang="it-IT" sz="3600" dirty="0" err="1"/>
              <a:t>done</a:t>
            </a:r>
            <a:r>
              <a:rPr lang="it-IT" altLang="it-IT" sz="3600" dirty="0"/>
              <a:t> </a:t>
            </a:r>
            <a:r>
              <a:rPr lang="en-US" altLang="it-IT" sz="3600" dirty="0">
                <a:cs typeface="Arial" charset="0"/>
              </a:rPr>
              <a:t>[…] is to elaborate a set of parameters for analysis which aim to promote consistency and precision in the discussion of translating and translations” </a:t>
            </a:r>
          </a:p>
          <a:p>
            <a:pPr marL="0" indent="0" algn="r">
              <a:buNone/>
            </a:pPr>
            <a:r>
              <a:rPr lang="en-US" altLang="it-IT" sz="3200" dirty="0">
                <a:cs typeface="Arial" charset="0"/>
              </a:rPr>
              <a:t>(Hatim &amp; Mason 1990: 5)</a:t>
            </a:r>
            <a:endParaRPr lang="it-IT" altLang="it-IT" sz="32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9747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Quality: a relative concept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altLang="it-IT" sz="1000" dirty="0"/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it-IT" altLang="it-IT" sz="3600" dirty="0"/>
              <a:t>l'ensemble </a:t>
            </a:r>
            <a:r>
              <a:rPr lang="it-IT" altLang="it-IT" sz="3600" dirty="0" err="1"/>
              <a:t>des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propriétés</a:t>
            </a:r>
            <a:r>
              <a:rPr lang="it-IT" altLang="it-IT" sz="3600" dirty="0"/>
              <a:t> et </a:t>
            </a:r>
            <a:r>
              <a:rPr lang="it-IT" altLang="it-IT" sz="3600" dirty="0" err="1"/>
              <a:t>des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caractéristiques</a:t>
            </a:r>
            <a:r>
              <a:rPr lang="it-IT" altLang="it-IT" sz="3600" dirty="0"/>
              <a:t> qui </a:t>
            </a:r>
            <a:r>
              <a:rPr lang="it-IT" altLang="it-IT" sz="3600" dirty="0" err="1"/>
              <a:t>confèrent</a:t>
            </a:r>
            <a:r>
              <a:rPr lang="it-IT" altLang="it-IT" sz="3600" dirty="0"/>
              <a:t> à un </a:t>
            </a:r>
            <a:r>
              <a:rPr lang="it-IT" altLang="it-IT" sz="3600" dirty="0" err="1"/>
              <a:t>produit</a:t>
            </a:r>
            <a:r>
              <a:rPr lang="it-IT" altLang="it-IT" sz="3600" dirty="0"/>
              <a:t> </a:t>
            </a:r>
            <a:r>
              <a:rPr lang="it-IT" altLang="it-IT" sz="3600" dirty="0" err="1"/>
              <a:t>ou</a:t>
            </a:r>
            <a:r>
              <a:rPr lang="it-IT" altLang="it-IT" sz="3600" dirty="0"/>
              <a:t> à un service l'</a:t>
            </a:r>
            <a:r>
              <a:rPr lang="it-IT" altLang="it-IT" sz="3600" dirty="0" err="1"/>
              <a:t>aptitude</a:t>
            </a:r>
            <a:r>
              <a:rPr lang="it-IT" altLang="it-IT" sz="3600" dirty="0"/>
              <a:t> à </a:t>
            </a:r>
            <a:r>
              <a:rPr lang="it-IT" altLang="it-IT" sz="3600" dirty="0" err="1"/>
              <a:t>satisfaire</a:t>
            </a:r>
            <a:r>
              <a:rPr lang="it-IT" altLang="it-IT" sz="3600" dirty="0"/>
              <a:t> </a:t>
            </a:r>
            <a:r>
              <a:rPr lang="it-IT" altLang="it-IT" sz="3600" dirty="0" err="1"/>
              <a:t>des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besoins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exprimés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ou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implicites</a:t>
            </a:r>
            <a:r>
              <a:rPr lang="it-IT" altLang="it-IT" sz="3600" dirty="0"/>
              <a:t> (</a:t>
            </a:r>
            <a:r>
              <a:rPr lang="it-IT" altLang="it-IT" sz="3600" dirty="0" err="1"/>
              <a:t>ou</a:t>
            </a:r>
            <a:r>
              <a:rPr lang="it-IT" altLang="it-IT" sz="3600" dirty="0"/>
              <a:t> </a:t>
            </a:r>
            <a:r>
              <a:rPr lang="it-IT" altLang="it-IT" sz="3600" dirty="0" err="1"/>
              <a:t>potentiels</a:t>
            </a:r>
            <a:r>
              <a:rPr lang="it-IT" altLang="it-IT" sz="3600" dirty="0"/>
              <a:t>) 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altLang="it-IT" sz="3200" dirty="0"/>
              <a:t>(</a:t>
            </a:r>
            <a:r>
              <a:rPr lang="it-IT" altLang="it-IT" sz="3200" dirty="0" err="1"/>
              <a:t>AFNOR</a:t>
            </a:r>
            <a:r>
              <a:rPr lang="it-IT" altLang="it-IT" sz="3200" dirty="0"/>
              <a:t>, in Lord 1993: 33)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4204662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Quality: a relative concept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 algn="ctr">
              <a:buNone/>
            </a:pPr>
            <a:endParaRPr lang="it-IT" altLang="it-IT" sz="3600"/>
          </a:p>
          <a:p>
            <a:pPr marL="0" indent="0" algn="ctr">
              <a:buNone/>
            </a:pPr>
            <a:r>
              <a:rPr lang="it-IT" altLang="it-IT" sz="3600"/>
              <a:t>a function of the attainment of goals</a:t>
            </a:r>
          </a:p>
          <a:p>
            <a:pPr marL="0" indent="0">
              <a:buNone/>
            </a:pPr>
            <a:endParaRPr lang="it-I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Interpreting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it-IT" sz="3200"/>
              <a:t>“cross-cultural, cross-linguistic, text-producing activity” (Neubert &amp; Shreve 1992: 43)</a:t>
            </a:r>
          </a:p>
          <a:p>
            <a:pPr>
              <a:spcAft>
                <a:spcPts val="1800"/>
              </a:spcAft>
            </a:pPr>
            <a:r>
              <a:rPr lang="it-IT" sz="3200"/>
              <a:t>“source-text induced target-text production for a third party” (Neubert 2000: 10)</a:t>
            </a:r>
          </a:p>
          <a:p>
            <a:r>
              <a:rPr lang="it-IT" sz="3200"/>
              <a:t>“a service provided to particular people in a particular communication situation” (Gile 1995: 19) </a:t>
            </a:r>
          </a:p>
          <a:p>
            <a:pPr algn="r">
              <a:spcAft>
                <a:spcPts val="1800"/>
              </a:spcAft>
              <a:buNone/>
            </a:pPr>
            <a:endParaRPr lang="it-IT" altLang="it-IT" sz="3200"/>
          </a:p>
          <a:p>
            <a:pPr algn="r">
              <a:spcAft>
                <a:spcPts val="1800"/>
              </a:spcAft>
              <a:buNone/>
            </a:pPr>
            <a:endParaRPr lang="it-IT" altLang="it-IT" sz="3600"/>
          </a:p>
          <a:p>
            <a:endParaRPr lang="it-I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Key Words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t-IT" sz="3600"/>
              <a:t>service</a:t>
            </a:r>
          </a:p>
          <a:p>
            <a:pPr>
              <a:lnSpc>
                <a:spcPct val="150000"/>
              </a:lnSpc>
            </a:pPr>
            <a:r>
              <a:rPr lang="it-IT" sz="3600"/>
              <a:t>communicative situation</a:t>
            </a:r>
          </a:p>
          <a:p>
            <a:pPr>
              <a:lnSpc>
                <a:spcPct val="150000"/>
              </a:lnSpc>
            </a:pPr>
            <a:r>
              <a:rPr lang="it-IT" sz="3600"/>
              <a:t>cross-cultural activity</a:t>
            </a:r>
          </a:p>
          <a:p>
            <a:pPr>
              <a:lnSpc>
                <a:spcPct val="150000"/>
              </a:lnSpc>
            </a:pPr>
            <a:r>
              <a:rPr lang="it-IT" sz="3600"/>
              <a:t>cross-linguistic activity</a:t>
            </a:r>
          </a:p>
          <a:p>
            <a:pPr>
              <a:lnSpc>
                <a:spcPct val="150000"/>
              </a:lnSpc>
            </a:pPr>
            <a:r>
              <a:rPr lang="it-IT" sz="3600"/>
              <a:t>text (re)production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Service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3600"/>
          </a:p>
          <a:p>
            <a:pPr marL="0" indent="0">
              <a:lnSpc>
                <a:spcPct val="150000"/>
              </a:lnSpc>
              <a:buNone/>
            </a:pPr>
            <a:r>
              <a:rPr lang="it-IT" sz="3600"/>
              <a:t>(communication) needs to be met: the speaker’s need to be understood and the listeners’ need to understand</a:t>
            </a:r>
          </a:p>
          <a:p>
            <a:pPr marL="0" indent="0">
              <a:buNone/>
            </a:pPr>
            <a:endParaRPr lang="it-IT" sz="36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Communicative situation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</a:pPr>
            <a:endParaRPr lang="it-IT" sz="3200"/>
          </a:p>
          <a:p>
            <a:pPr marL="0" indent="0">
              <a:lnSpc>
                <a:spcPct val="150000"/>
              </a:lnSpc>
              <a:buNone/>
            </a:pPr>
            <a:r>
              <a:rPr lang="it-IT" sz="3200"/>
              <a:t>a constellation at a given time and place involving text producers (speakers, interpreters) and listeners (in the source and target languages)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it-IT" sz="3200"/>
              <a:t>(P</a:t>
            </a:r>
            <a:r>
              <a:rPr lang="en-US" sz="3200">
                <a:cs typeface="Arial" charset="0"/>
              </a:rPr>
              <a:t>öchhacker 1992: 216)</a:t>
            </a:r>
            <a:endParaRPr lang="it-IT" sz="3200">
              <a:cs typeface="Arial" charset="0"/>
            </a:endParaRPr>
          </a:p>
          <a:p>
            <a:pPr marL="0" indent="0">
              <a:buNone/>
            </a:pPr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Interpreting </a:t>
            </a:r>
            <a:r>
              <a:rPr lang="it-IT" sz="4000"/>
              <a:t>goals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endParaRPr lang="it-IT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sz="3600"/>
              <a:t>Equivalence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sz="3600"/>
              <a:t>Accuracy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sz="3600"/>
              <a:t>Appropriateness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sz="3600"/>
              <a:t>Usability</a:t>
            </a:r>
          </a:p>
          <a:p>
            <a:endParaRPr lang="it-IT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Quality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/>
              <a:t>that elusive something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/>
              <a:t>which everyone recognises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/>
              <a:t>but no one can successfully define </a:t>
            </a:r>
          </a:p>
          <a:p>
            <a:pPr marL="0" indent="0" algn="r">
              <a:buNone/>
            </a:pPr>
            <a:endParaRPr lang="en-US" sz="3600"/>
          </a:p>
          <a:p>
            <a:pPr marL="0" indent="0" algn="r">
              <a:buNone/>
            </a:pPr>
            <a:r>
              <a:rPr lang="en-US" sz="3600"/>
              <a:t>(AIIC 1982: 1)</a:t>
            </a:r>
            <a:endParaRPr lang="it-IT" sz="36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 </a:t>
            </a:r>
            <a:r>
              <a:rPr lang="it-IT" sz="4000"/>
              <a:t>parameters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it-IT" altLang="it-IT" sz="3600" dirty="0" err="1"/>
              <a:t>If</a:t>
            </a:r>
            <a:r>
              <a:rPr lang="it-IT" altLang="it-IT" sz="3600" dirty="0"/>
              <a:t> </a:t>
            </a:r>
            <a:r>
              <a:rPr lang="it-IT" altLang="it-IT" sz="3600" dirty="0" err="1"/>
              <a:t>quality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is</a:t>
            </a:r>
            <a:r>
              <a:rPr lang="it-IT" altLang="it-IT" sz="3600" dirty="0"/>
              <a:t> a </a:t>
            </a:r>
            <a:r>
              <a:rPr lang="it-IT" altLang="it-IT" sz="3600" dirty="0" err="1"/>
              <a:t>function</a:t>
            </a:r>
            <a:r>
              <a:rPr lang="it-IT" altLang="it-IT" sz="3600" dirty="0"/>
              <a:t> of the </a:t>
            </a:r>
            <a:r>
              <a:rPr lang="it-IT" altLang="it-IT" sz="3600" dirty="0" err="1"/>
              <a:t>attainment</a:t>
            </a:r>
            <a:r>
              <a:rPr lang="it-IT" altLang="it-IT" sz="3600" dirty="0"/>
              <a:t> of goals</a:t>
            </a:r>
          </a:p>
          <a:p>
            <a:pPr marL="0" indent="0" algn="ctr">
              <a:lnSpc>
                <a:spcPct val="90000"/>
              </a:lnSpc>
              <a:buNone/>
            </a:pPr>
            <a:endParaRPr lang="it-IT" altLang="it-IT" sz="20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altLang="it-IT" sz="3600" dirty="0" err="1"/>
              <a:t>Equivalence</a:t>
            </a:r>
            <a:endParaRPr lang="it-IT" altLang="it-IT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altLang="it-IT" sz="3600" dirty="0" err="1"/>
              <a:t>Accuracy</a:t>
            </a:r>
            <a:endParaRPr lang="it-IT" altLang="it-IT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altLang="it-IT" sz="3600" dirty="0" err="1"/>
              <a:t>Appropriateness</a:t>
            </a:r>
            <a:endParaRPr lang="it-IT" altLang="it-IT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altLang="it-IT" sz="3600" dirty="0" err="1"/>
              <a:t>Usability</a:t>
            </a:r>
            <a:endParaRPr lang="it-IT" sz="3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Basic assumption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/>
          </a:p>
          <a:p>
            <a:pPr marL="0" indent="0" algn="ctr">
              <a:lnSpc>
                <a:spcPct val="120000"/>
              </a:lnSpc>
              <a:buNone/>
            </a:pPr>
            <a:r>
              <a:rPr lang="it-IT" sz="3600"/>
              <a:t>the 4 goals / parameters are common to all interpreting irrespective of the setting,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it-IT" sz="3600"/>
              <a:t>but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it-IT" sz="3600"/>
              <a:t>- exceptions may apply (e.g. Court)</a:t>
            </a:r>
          </a:p>
          <a:p>
            <a:pPr marL="0" indent="0">
              <a:buNone/>
            </a:pPr>
            <a:r>
              <a:rPr lang="it-IT" sz="3600"/>
              <a:t>- priorities may vary (e.g. TV)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Equivalence  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it-IT" sz="3200"/>
              <a:t>controversial, but</a:t>
            </a:r>
          </a:p>
          <a:p>
            <a:pPr marL="363538" indent="-363538">
              <a:spcAft>
                <a:spcPts val="1200"/>
              </a:spcAft>
            </a:pPr>
            <a:r>
              <a:rPr lang="it-IT" sz="3200"/>
              <a:t>equivalence ≠ identity</a:t>
            </a:r>
          </a:p>
          <a:p>
            <a:pPr marL="363538" indent="-363538">
              <a:spcAft>
                <a:spcPts val="1200"/>
              </a:spcAft>
            </a:pPr>
            <a:r>
              <a:rPr lang="it-IT" sz="3200"/>
              <a:t>the TT is not an autonomous text</a:t>
            </a:r>
          </a:p>
          <a:p>
            <a:pPr marL="363538" indent="-363538">
              <a:spcAft>
                <a:spcPts val="1200"/>
              </a:spcAft>
            </a:pPr>
            <a:r>
              <a:rPr lang="it-IT" sz="3200"/>
              <a:t>ST/TT producers, ST/TT addressees share the same situation</a:t>
            </a:r>
          </a:p>
          <a:p>
            <a:pPr marL="363538" indent="-363538"/>
            <a:r>
              <a:rPr lang="it-IT" sz="3200"/>
              <a:t>equivalence is the </a:t>
            </a:r>
            <a:r>
              <a:rPr lang="it-IT" sz="3200" i="1"/>
              <a:t>raison d’être </a:t>
            </a:r>
            <a:r>
              <a:rPr lang="it-IT" sz="3200"/>
              <a:t>of mediated interlingual communication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Equivalence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3600"/>
              <a:t>TT equivalent to ST</a:t>
            </a:r>
          </a:p>
          <a:p>
            <a:pPr marL="0" indent="0">
              <a:buNone/>
            </a:pPr>
            <a:endParaRPr lang="it-IT" sz="3600"/>
          </a:p>
          <a:p>
            <a:pPr marL="363538" indent="-363538"/>
            <a:r>
              <a:rPr lang="it-IT" sz="3600"/>
              <a:t>overall sense </a:t>
            </a:r>
          </a:p>
          <a:p>
            <a:pPr marL="363538" indent="-363538"/>
            <a:r>
              <a:rPr lang="it-IT" sz="3600"/>
              <a:t>communicative function</a:t>
            </a:r>
          </a:p>
          <a:p>
            <a:pPr marL="763588" lvl="1" indent="-363538"/>
            <a:r>
              <a:rPr lang="it-IT" sz="3200"/>
              <a:t>informing, explaining, convincing, …</a:t>
            </a:r>
          </a:p>
          <a:p>
            <a:pPr marL="763588" lvl="1" indent="-363538"/>
            <a:endParaRPr lang="it-IT" sz="3200"/>
          </a:p>
          <a:p>
            <a:pPr marL="363538" indent="-363538" algn="ctr">
              <a:buNone/>
            </a:pPr>
            <a:r>
              <a:rPr lang="it-IT" sz="3200"/>
              <a:t>saying almost the same thing </a:t>
            </a:r>
          </a:p>
          <a:p>
            <a:pPr marL="363538" indent="-363538" algn="r">
              <a:buNone/>
            </a:pPr>
            <a:r>
              <a:rPr lang="it-IT" sz="3200"/>
              <a:t>(Eco 2003)</a:t>
            </a:r>
          </a:p>
          <a:p>
            <a:pPr marL="363538" indent="-363538"/>
            <a:endParaRPr lang="it-IT" sz="36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Accuracy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pPr marL="0" indent="0">
              <a:lnSpc>
                <a:spcPct val="150000"/>
              </a:lnSpc>
              <a:buNone/>
            </a:pPr>
            <a:r>
              <a:rPr lang="it-IT" sz="3600"/>
              <a:t>Accurate reformulation of the information content of the ST</a:t>
            </a:r>
          </a:p>
          <a:p>
            <a:pPr marL="0" indent="0">
              <a:buNone/>
            </a:pPr>
            <a:r>
              <a:rPr lang="it-IT" sz="3600"/>
              <a:t>   - relevance</a:t>
            </a:r>
          </a:p>
          <a:p>
            <a:pPr marL="0" indent="0">
              <a:buNone/>
            </a:pPr>
            <a:endParaRPr lang="it-IT" sz="2000"/>
          </a:p>
          <a:p>
            <a:pPr marL="363538" indent="-363538">
              <a:lnSpc>
                <a:spcPct val="130000"/>
              </a:lnSpc>
              <a:spcBef>
                <a:spcPts val="0"/>
              </a:spcBef>
            </a:pPr>
            <a:r>
              <a:rPr lang="it-IT" sz="3200"/>
              <a:t>50 feet = 15 m / 15.24 m</a:t>
            </a:r>
          </a:p>
          <a:p>
            <a:pPr marL="363538" indent="-363538">
              <a:lnSpc>
                <a:spcPct val="130000"/>
              </a:lnSpc>
              <a:spcBef>
                <a:spcPts val="0"/>
              </a:spcBef>
            </a:pPr>
            <a:r>
              <a:rPr lang="it-IT" sz="3200"/>
              <a:t>20 mg vs 30 mg</a:t>
            </a:r>
          </a:p>
          <a:p>
            <a:pPr marL="363538" indent="-363538">
              <a:lnSpc>
                <a:spcPct val="130000"/>
              </a:lnSpc>
              <a:spcBef>
                <a:spcPts val="0"/>
              </a:spcBef>
            </a:pPr>
            <a:r>
              <a:rPr lang="it-IT" sz="3200"/>
              <a:t>10 km vs 12 km</a:t>
            </a:r>
          </a:p>
          <a:p>
            <a:pPr marL="0" indent="0">
              <a:spcBef>
                <a:spcPts val="0"/>
              </a:spcBef>
              <a:buNone/>
            </a:pPr>
            <a:endParaRPr lang="it-IT" sz="3200"/>
          </a:p>
          <a:p>
            <a:endParaRPr lang="it-IT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/>
          </a:p>
          <a:p>
            <a:pPr algn="ctr">
              <a:buNone/>
            </a:pPr>
            <a:r>
              <a:rPr lang="it-IT" sz="3600"/>
              <a:t>TT appropriate to the addressees</a:t>
            </a:r>
          </a:p>
          <a:p>
            <a:pPr>
              <a:buNone/>
            </a:pPr>
            <a:endParaRPr lang="it-IT" sz="3600"/>
          </a:p>
          <a:p>
            <a:pPr>
              <a:buFontTx/>
              <a:buChar char="-"/>
            </a:pPr>
            <a:r>
              <a:rPr lang="it-IT" sz="3600"/>
              <a:t>as participants in a given communicative situation</a:t>
            </a:r>
          </a:p>
          <a:p>
            <a:pPr>
              <a:buFontTx/>
              <a:buChar char="-"/>
            </a:pPr>
            <a:endParaRPr lang="it-IT" sz="2000"/>
          </a:p>
          <a:p>
            <a:pPr>
              <a:buFontTx/>
              <a:buChar char="-"/>
            </a:pPr>
            <a:r>
              <a:rPr lang="it-IT" sz="3600"/>
              <a:t>as belonging to a different linguaculture</a:t>
            </a:r>
          </a:p>
          <a:p>
            <a:pPr>
              <a:buFontTx/>
              <a:buChar char="-"/>
            </a:pPr>
            <a:endParaRPr lang="it-IT" sz="3600"/>
          </a:p>
          <a:p>
            <a:endParaRPr lang="it-IT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Culture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sz="3600" b="1"/>
              <a:t>idioculture</a:t>
            </a:r>
            <a:r>
              <a:rPr lang="it-IT" sz="3600"/>
              <a:t> (individual culture)</a:t>
            </a:r>
            <a:endParaRPr lang="it-IT" sz="3600" i="1"/>
          </a:p>
          <a:p>
            <a:pPr>
              <a:spcAft>
                <a:spcPts val="1200"/>
              </a:spcAft>
            </a:pPr>
            <a:r>
              <a:rPr lang="it-IT" sz="3600" b="1"/>
              <a:t>paraculture</a:t>
            </a:r>
            <a:r>
              <a:rPr lang="it-IT" sz="3600"/>
              <a:t> (a people's, nation's or society's culture)</a:t>
            </a:r>
          </a:p>
          <a:p>
            <a:pPr>
              <a:spcAft>
                <a:spcPts val="0"/>
              </a:spcAft>
            </a:pPr>
            <a:r>
              <a:rPr lang="it-IT" sz="3600" b="1"/>
              <a:t>diaculture </a:t>
            </a:r>
            <a:r>
              <a:rPr lang="it-IT" sz="3600"/>
              <a:t>(group culture defined by the shared professional background, common technical expertise etc.)</a:t>
            </a:r>
          </a:p>
          <a:p>
            <a:pPr algn="r">
              <a:buFontTx/>
              <a:buNone/>
            </a:pPr>
            <a:r>
              <a:rPr lang="it-IT" sz="3600"/>
              <a:t>(Vermeer1983, Pöchhacker 1995)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Culture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pPr marL="0" indent="0" algn="ctr">
              <a:buNone/>
            </a:pPr>
            <a:r>
              <a:rPr lang="it-IT" sz="3600"/>
              <a:t>the role of </a:t>
            </a:r>
            <a:r>
              <a:rPr lang="it-IT" sz="3600" b="1"/>
              <a:t>paraculture</a:t>
            </a:r>
            <a:r>
              <a:rPr lang="it-IT" sz="3600"/>
              <a:t> </a:t>
            </a:r>
          </a:p>
          <a:p>
            <a:pPr marL="0" indent="0" algn="ctr">
              <a:buNone/>
            </a:pPr>
            <a:r>
              <a:rPr lang="it-IT" sz="3600"/>
              <a:t>in public service interpreting</a:t>
            </a:r>
          </a:p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r>
              <a:rPr lang="it-IT" sz="3600"/>
              <a:t>vs</a:t>
            </a:r>
          </a:p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r>
              <a:rPr lang="it-IT" sz="3600"/>
              <a:t>the role of </a:t>
            </a:r>
            <a:r>
              <a:rPr lang="it-IT" sz="3600" b="1"/>
              <a:t>diaculture</a:t>
            </a:r>
            <a:r>
              <a:rPr lang="it-IT" sz="3600"/>
              <a:t> </a:t>
            </a:r>
          </a:p>
          <a:p>
            <a:pPr marL="0" indent="0" algn="ctr">
              <a:buNone/>
            </a:pPr>
            <a:r>
              <a:rPr lang="it-IT" sz="3600"/>
              <a:t>in conference interpreting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endParaRPr lang="it-IT" sz="1400"/>
          </a:p>
          <a:p>
            <a:r>
              <a:rPr lang="it-IT" sz="3600"/>
              <a:t>cultural barriers (e.g. culture-bound terms)</a:t>
            </a:r>
          </a:p>
          <a:p>
            <a:pPr>
              <a:lnSpc>
                <a:spcPct val="150000"/>
              </a:lnSpc>
            </a:pPr>
            <a:r>
              <a:rPr lang="it-IT" sz="3600"/>
              <a:t>register</a:t>
            </a:r>
          </a:p>
          <a:p>
            <a:pPr>
              <a:lnSpc>
                <a:spcPct val="150000"/>
              </a:lnSpc>
            </a:pPr>
            <a:r>
              <a:rPr lang="it-IT" sz="3600"/>
              <a:t>norms</a:t>
            </a:r>
          </a:p>
          <a:p>
            <a:pPr>
              <a:lnSpc>
                <a:spcPct val="150000"/>
              </a:lnSpc>
            </a:pPr>
            <a:r>
              <a:rPr lang="it-IT" sz="3600"/>
              <a:t>expectations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30000"/>
              </a:lnSpc>
              <a:buFontTx/>
              <a:buNone/>
            </a:pPr>
            <a:r>
              <a:rPr lang="it-IT" altLang="zh-CN" sz="2800" dirty="0">
                <a:ea typeface="宋体" charset="-122"/>
                <a:cs typeface="Times New Roman"/>
              </a:rPr>
              <a:t>[</a:t>
            </a:r>
            <a:r>
              <a:rPr lang="it-IT" altLang="zh-CN" sz="2800" dirty="0">
                <a:ea typeface="宋体" charset="-122"/>
              </a:rPr>
              <a:t>packaging</a:t>
            </a:r>
            <a:r>
              <a:rPr lang="it-IT" altLang="zh-CN" sz="2800" dirty="0">
                <a:ea typeface="宋体" charset="-122"/>
                <a:cs typeface="Times New Roman"/>
              </a:rPr>
              <a:t>]</a:t>
            </a:r>
            <a:r>
              <a:rPr lang="it-IT" altLang="zh-CN" sz="2800" dirty="0">
                <a:ea typeface="宋体" charset="-122"/>
              </a:rPr>
              <a:t> the </a:t>
            </a:r>
            <a:r>
              <a:rPr lang="it-IT" altLang="zh-CN" sz="2800" dirty="0" err="1">
                <a:ea typeface="宋体" charset="-122"/>
              </a:rPr>
              <a:t>message</a:t>
            </a:r>
            <a:r>
              <a:rPr lang="it-IT" altLang="zh-CN" sz="2800" dirty="0">
                <a:ea typeface="宋体" charset="-122"/>
              </a:rPr>
              <a:t> in </a:t>
            </a:r>
            <a:r>
              <a:rPr lang="it-IT" altLang="zh-CN" sz="2800" dirty="0" err="1">
                <a:ea typeface="宋体" charset="-122"/>
              </a:rPr>
              <a:t>such</a:t>
            </a:r>
            <a:r>
              <a:rPr lang="it-IT" altLang="zh-CN" sz="2800" dirty="0">
                <a:ea typeface="宋体" charset="-122"/>
              </a:rPr>
              <a:t> a way </a:t>
            </a:r>
            <a:r>
              <a:rPr lang="it-IT" altLang="zh-CN" sz="2800" dirty="0" err="1">
                <a:ea typeface="宋体" charset="-122"/>
              </a:rPr>
              <a:t>that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it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is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likely</a:t>
            </a:r>
            <a:r>
              <a:rPr lang="it-IT" altLang="zh-CN" sz="2800" dirty="0">
                <a:ea typeface="宋体" charset="-122"/>
              </a:rPr>
              <a:t> to be </a:t>
            </a:r>
            <a:r>
              <a:rPr lang="it-IT" altLang="zh-CN" sz="2800" dirty="0" err="1">
                <a:ea typeface="宋体" charset="-122"/>
              </a:rPr>
              <a:t>understood</a:t>
            </a:r>
            <a:r>
              <a:rPr lang="it-IT" altLang="zh-CN" sz="2800" dirty="0">
                <a:ea typeface="宋体" charset="-122"/>
              </a:rPr>
              <a:t> by the </a:t>
            </a:r>
            <a:r>
              <a:rPr lang="it-IT" altLang="zh-CN" sz="2800" dirty="0" err="1">
                <a:ea typeface="宋体" charset="-122"/>
              </a:rPr>
              <a:t>hearer</a:t>
            </a:r>
            <a:r>
              <a:rPr lang="it-IT" altLang="zh-CN" sz="2800" dirty="0">
                <a:ea typeface="宋体" charset="-122"/>
              </a:rPr>
              <a:t> in the </a:t>
            </a:r>
            <a:r>
              <a:rPr lang="it-IT" altLang="zh-CN" sz="2800" dirty="0" err="1">
                <a:ea typeface="宋体" charset="-122"/>
              </a:rPr>
              <a:t>context</a:t>
            </a:r>
            <a:r>
              <a:rPr lang="it-IT" altLang="zh-CN" sz="2800" dirty="0">
                <a:ea typeface="宋体" charset="-122"/>
              </a:rPr>
              <a:t> of </a:t>
            </a:r>
            <a:r>
              <a:rPr lang="it-IT" altLang="zh-CN" sz="2800" dirty="0" err="1">
                <a:ea typeface="宋体" charset="-122"/>
              </a:rPr>
              <a:t>utterance</a:t>
            </a:r>
            <a:r>
              <a:rPr lang="it-IT" altLang="zh-CN" sz="2800" dirty="0">
                <a:ea typeface="宋体" charset="-122"/>
              </a:rPr>
              <a:t>, </a:t>
            </a:r>
            <a:r>
              <a:rPr lang="it-IT" altLang="zh-CN" sz="2800" dirty="0" err="1">
                <a:ea typeface="宋体" charset="-122"/>
              </a:rPr>
              <a:t>while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b="1" dirty="0" err="1">
                <a:ea typeface="宋体" charset="-122"/>
              </a:rPr>
              <a:t>couching</a:t>
            </a:r>
            <a:r>
              <a:rPr lang="it-IT" altLang="zh-CN" sz="2800" b="1" dirty="0">
                <a:ea typeface="宋体" charset="-122"/>
              </a:rPr>
              <a:t> the </a:t>
            </a:r>
            <a:r>
              <a:rPr lang="it-IT" altLang="zh-CN" sz="2800" b="1" dirty="0" err="1">
                <a:ea typeface="宋体" charset="-122"/>
              </a:rPr>
              <a:t>message</a:t>
            </a:r>
            <a:r>
              <a:rPr lang="it-IT" altLang="zh-CN" sz="2800" b="1" dirty="0">
                <a:ea typeface="宋体" charset="-122"/>
              </a:rPr>
              <a:t> in a </a:t>
            </a:r>
            <a:r>
              <a:rPr lang="it-IT" altLang="zh-CN" sz="2800" b="1" dirty="0" err="1">
                <a:ea typeface="宋体" charset="-122"/>
              </a:rPr>
              <a:t>socially</a:t>
            </a:r>
            <a:r>
              <a:rPr lang="it-IT" altLang="zh-CN" sz="2800" b="1" dirty="0">
                <a:ea typeface="宋体" charset="-122"/>
              </a:rPr>
              <a:t> appropriate </a:t>
            </a:r>
            <a:r>
              <a:rPr lang="it-IT" altLang="zh-CN" sz="2800" b="1" dirty="0" err="1">
                <a:ea typeface="宋体" charset="-122"/>
              </a:rPr>
              <a:t>manner</a:t>
            </a:r>
            <a:r>
              <a:rPr lang="it-IT" altLang="zh-CN" sz="2800" dirty="0">
                <a:ea typeface="宋体" charset="-122"/>
              </a:rPr>
              <a:t>. </a:t>
            </a:r>
            <a:r>
              <a:rPr lang="it-IT" altLang="zh-CN" sz="2800" dirty="0" err="1">
                <a:ea typeface="宋体" charset="-122"/>
              </a:rPr>
              <a:t>This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means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taking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into</a:t>
            </a:r>
            <a:r>
              <a:rPr lang="it-IT" altLang="zh-CN" sz="2800" dirty="0">
                <a:ea typeface="宋体" charset="-122"/>
              </a:rPr>
              <a:t> account </a:t>
            </a:r>
            <a:r>
              <a:rPr lang="it-IT" altLang="zh-CN" sz="2800" b="1" dirty="0" err="1">
                <a:ea typeface="宋体" charset="-122"/>
              </a:rPr>
              <a:t>what</a:t>
            </a:r>
            <a:r>
              <a:rPr lang="it-IT" altLang="zh-CN" sz="2800" b="1" dirty="0">
                <a:ea typeface="宋体" charset="-122"/>
              </a:rPr>
              <a:t> the </a:t>
            </a:r>
            <a:r>
              <a:rPr lang="it-IT" altLang="zh-CN" sz="2800" b="1" dirty="0" err="1">
                <a:ea typeface="宋体" charset="-122"/>
              </a:rPr>
              <a:t>hearer</a:t>
            </a:r>
            <a:r>
              <a:rPr lang="it-IT" altLang="zh-CN" sz="2800" b="1" dirty="0">
                <a:ea typeface="宋体" charset="-122"/>
              </a:rPr>
              <a:t> can </a:t>
            </a:r>
            <a:r>
              <a:rPr lang="it-IT" altLang="zh-CN" sz="2800" b="1" dirty="0" err="1">
                <a:ea typeface="宋体" charset="-122"/>
              </a:rPr>
              <a:t>reasonably</a:t>
            </a:r>
            <a:r>
              <a:rPr lang="it-IT" altLang="zh-CN" sz="2800" b="1" dirty="0">
                <a:ea typeface="宋体" charset="-122"/>
              </a:rPr>
              <a:t> be </a:t>
            </a:r>
            <a:r>
              <a:rPr lang="it-IT" altLang="zh-CN" sz="2800" b="1" dirty="0" err="1">
                <a:ea typeface="宋体" charset="-122"/>
              </a:rPr>
              <a:t>expected</a:t>
            </a:r>
            <a:r>
              <a:rPr lang="it-IT" altLang="zh-CN" sz="2800" b="1" dirty="0">
                <a:ea typeface="宋体" charset="-122"/>
              </a:rPr>
              <a:t> to know</a:t>
            </a:r>
            <a:r>
              <a:rPr lang="it-IT" altLang="zh-CN" sz="2800" dirty="0">
                <a:ea typeface="宋体" charset="-122"/>
              </a:rPr>
              <a:t>, </a:t>
            </a:r>
            <a:r>
              <a:rPr lang="it-IT" altLang="zh-CN" sz="2800" dirty="0" err="1">
                <a:ea typeface="宋体" charset="-122"/>
              </a:rPr>
              <a:t>as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well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as</a:t>
            </a:r>
            <a:r>
              <a:rPr lang="it-IT" altLang="zh-CN" sz="2800" dirty="0">
                <a:ea typeface="宋体" charset="-122"/>
              </a:rPr>
              <a:t> the nature of the </a:t>
            </a:r>
            <a:r>
              <a:rPr lang="it-IT" altLang="zh-CN" sz="2800" b="1" dirty="0">
                <a:ea typeface="宋体" charset="-122"/>
              </a:rPr>
              <a:t>social </a:t>
            </a:r>
            <a:r>
              <a:rPr lang="it-IT" altLang="zh-CN" sz="2800" b="1" dirty="0" err="1">
                <a:ea typeface="宋体" charset="-122"/>
              </a:rPr>
              <a:t>roles</a:t>
            </a:r>
            <a:r>
              <a:rPr lang="it-IT" altLang="zh-CN" sz="2800" b="1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that</a:t>
            </a:r>
            <a:r>
              <a:rPr lang="it-IT" altLang="zh-CN" sz="2800" dirty="0">
                <a:ea typeface="宋体" charset="-122"/>
              </a:rPr>
              <a:t> the speaker and </a:t>
            </a:r>
            <a:r>
              <a:rPr lang="it-IT" altLang="zh-CN" sz="2800" dirty="0" err="1">
                <a:ea typeface="宋体" charset="-122"/>
              </a:rPr>
              <a:t>hearer</a:t>
            </a:r>
            <a:r>
              <a:rPr lang="it-IT" altLang="zh-CN" sz="2800" dirty="0">
                <a:ea typeface="宋体" charset="-122"/>
              </a:rPr>
              <a:t> are </a:t>
            </a:r>
            <a:r>
              <a:rPr lang="it-IT" altLang="zh-CN" sz="2800" dirty="0" err="1">
                <a:ea typeface="宋体" charset="-122"/>
              </a:rPr>
              <a:t>playing</a:t>
            </a:r>
            <a:r>
              <a:rPr lang="it-IT" altLang="zh-CN" sz="2800" dirty="0">
                <a:ea typeface="宋体" charset="-122"/>
              </a:rPr>
              <a:t>   </a:t>
            </a:r>
          </a:p>
          <a:p>
            <a:pPr algn="r">
              <a:lnSpc>
                <a:spcPct val="130000"/>
              </a:lnSpc>
              <a:buFontTx/>
              <a:buNone/>
            </a:pPr>
            <a:r>
              <a:rPr lang="it-IT" altLang="zh-CN" sz="2800" dirty="0">
                <a:ea typeface="宋体" charset="-122"/>
              </a:rPr>
              <a:t>			(Brown 1996: 24</a:t>
            </a:r>
            <a:r>
              <a:rPr lang="it-IT" altLang="zh-CN" dirty="0">
                <a:ea typeface="宋体" charset="-122"/>
              </a:rPr>
              <a:t>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altLang="it-IT" sz="3600"/>
              <a:t>“it seems unlikely that translation quality assessment can ever be completely objectified in the manner of the results of natural science subjects” </a:t>
            </a:r>
          </a:p>
          <a:p>
            <a:pPr marL="0" indent="0" algn="r">
              <a:buNone/>
            </a:pPr>
            <a:r>
              <a:rPr lang="it-IT" altLang="it-IT" sz="3200"/>
              <a:t>(House 1976: 64)</a:t>
            </a:r>
            <a:endParaRPr lang="it-IT" sz="32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sz="3600"/>
          </a:p>
          <a:p>
            <a:pPr algn="ctr">
              <a:buNone/>
            </a:pPr>
            <a:r>
              <a:rPr lang="it-IT" sz="3600"/>
              <a:t>United Nations</a:t>
            </a:r>
          </a:p>
          <a:p>
            <a:pPr algn="ctr">
              <a:buNone/>
            </a:pPr>
            <a:endParaRPr lang="it-IT" sz="3600"/>
          </a:p>
          <a:p>
            <a:r>
              <a:rPr lang="it-IT" sz="3600"/>
              <a:t>6 languages</a:t>
            </a:r>
          </a:p>
          <a:p>
            <a:endParaRPr lang="it-IT" sz="3600"/>
          </a:p>
          <a:p>
            <a:r>
              <a:rPr lang="it-IT" sz="3600"/>
              <a:t>193 member states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3600"/>
          </a:p>
          <a:p>
            <a:pPr marL="0" indent="0">
              <a:buNone/>
            </a:pPr>
            <a:endParaRPr lang="it-IT" sz="3600"/>
          </a:p>
          <a:p>
            <a:pPr marL="0" indent="0" algn="ctr">
              <a:lnSpc>
                <a:spcPct val="150000"/>
              </a:lnSpc>
              <a:buNone/>
            </a:pPr>
            <a:r>
              <a:rPr lang="it-IT" sz="3600"/>
              <a:t>something is rotten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3600"/>
              <a:t>in the state of Denmark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sz="3600"/>
          </a:p>
          <a:p>
            <a:pPr marL="0" indent="0" algn="ctr">
              <a:buNone/>
            </a:pPr>
            <a:r>
              <a:rPr lang="it-IT" sz="3600"/>
              <a:t>President Clinton’s </a:t>
            </a:r>
          </a:p>
          <a:p>
            <a:pPr marL="0" indent="0" algn="ctr">
              <a:buNone/>
            </a:pPr>
            <a:r>
              <a:rPr lang="it-IT" sz="3600"/>
              <a:t>grand jury testimony</a:t>
            </a:r>
          </a:p>
          <a:p>
            <a:pPr marL="0" indent="0" algn="ctr">
              <a:buNone/>
            </a:pPr>
            <a:endParaRPr lang="it-IT" sz="3600"/>
          </a:p>
          <a:p>
            <a:pPr marL="0" indent="0" algn="ctr">
              <a:buNone/>
            </a:pPr>
            <a:endParaRPr lang="it-IT" sz="3600"/>
          </a:p>
          <a:p>
            <a:pPr marL="0" indent="0" algn="ctr">
              <a:buNone/>
            </a:pPr>
            <a:r>
              <a:rPr lang="it-IT" sz="3200" i="1"/>
              <a:t>Skopostheorie</a:t>
            </a:r>
            <a:r>
              <a:rPr lang="it-IT" sz="3200"/>
              <a:t> and media interpreting</a:t>
            </a:r>
            <a:endParaRPr lang="it-IT" sz="3200" i="1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endParaRPr lang="it-IT" sz="1800"/>
          </a:p>
          <a:p>
            <a:pPr>
              <a:spcAft>
                <a:spcPts val="1800"/>
              </a:spcAft>
            </a:pPr>
            <a:r>
              <a:rPr lang="it-IT" sz="3600"/>
              <a:t>headache → mal di testa / cefalea</a:t>
            </a:r>
          </a:p>
          <a:p>
            <a:pPr>
              <a:spcAft>
                <a:spcPts val="1800"/>
              </a:spcAft>
            </a:pPr>
            <a:r>
              <a:rPr lang="it-IT" sz="3600"/>
              <a:t>liver disease → mal di fegato epatopatia</a:t>
            </a:r>
          </a:p>
          <a:p>
            <a:pPr>
              <a:spcAft>
                <a:spcPts val="1800"/>
              </a:spcAft>
            </a:pPr>
            <a:r>
              <a:rPr lang="it-IT" sz="3600"/>
              <a:t>skin → pelle / cute</a:t>
            </a:r>
          </a:p>
          <a:p>
            <a:pPr>
              <a:spcAft>
                <a:spcPts val="1800"/>
              </a:spcAft>
            </a:pPr>
            <a:r>
              <a:rPr lang="it-IT" sz="3600"/>
              <a:t>brain → cervello / encefalo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/>
              <a:t>Les deux auteurs directs de l'attentat </a:t>
            </a:r>
            <a:r>
              <a:rPr lang="en-US" sz="3200">
                <a:cs typeface="Arial" charset="0"/>
              </a:rPr>
              <a:t>[…] ont quitté Auckland […] l'un pour Nouméa, l'autre pour Sydney </a:t>
            </a:r>
            <a:r>
              <a:rPr lang="en-US" sz="3200" b="1">
                <a:cs typeface="Arial" charset="0"/>
              </a:rPr>
              <a:t>(Australie)</a:t>
            </a:r>
          </a:p>
          <a:p>
            <a:endParaRPr lang="en-US" sz="3200">
              <a:cs typeface="Arial" charset="0"/>
            </a:endParaRPr>
          </a:p>
          <a:p>
            <a:r>
              <a:rPr lang="en-US" sz="3200">
                <a:cs typeface="Arial" charset="0"/>
              </a:rPr>
              <a:t>The two men who carried out the attack left Auckland […] one for Noumea, </a:t>
            </a:r>
            <a:r>
              <a:rPr lang="en-US" sz="3200" b="1">
                <a:cs typeface="Arial" charset="0"/>
              </a:rPr>
              <a:t>in the French Pacific territory of New Caledonia</a:t>
            </a:r>
            <a:r>
              <a:rPr lang="en-US" sz="3200">
                <a:cs typeface="Arial" charset="0"/>
              </a:rPr>
              <a:t>, and the other for Sydney</a:t>
            </a:r>
            <a:r>
              <a:rPr lang="it-IT" sz="3200"/>
              <a:t> 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Usability 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pPr marL="0" indent="0">
              <a:buNone/>
            </a:pPr>
            <a:r>
              <a:rPr lang="it-IT" sz="3500"/>
              <a:t>TT easy to follow, easy to understand</a:t>
            </a:r>
          </a:p>
          <a:p>
            <a:pPr marL="0" indent="0">
              <a:buNone/>
            </a:pPr>
            <a:endParaRPr lang="it-IT" sz="3600"/>
          </a:p>
          <a:p>
            <a:pPr marL="0" indent="0">
              <a:buNone/>
              <a:tabLst>
                <a:tab pos="450850" algn="l"/>
              </a:tabLst>
            </a:pPr>
            <a:r>
              <a:rPr lang="it-IT" sz="3600"/>
              <a:t> - 	coherence, cohesion</a:t>
            </a:r>
          </a:p>
          <a:p>
            <a:pPr marL="0" indent="0">
              <a:buNone/>
              <a:tabLst>
                <a:tab pos="450850" algn="l"/>
              </a:tabLst>
            </a:pPr>
            <a:r>
              <a:rPr lang="it-IT" sz="3600"/>
              <a:t> - 	speed, pauses, intonation</a:t>
            </a:r>
            <a:endParaRPr lang="it-IT"/>
          </a:p>
          <a:p>
            <a:pPr marL="0" indent="0">
              <a:buNone/>
            </a:pPr>
            <a:endParaRPr lang="it-IT" sz="36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Usability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endParaRPr lang="it-IT" sz="800"/>
          </a:p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r>
              <a:rPr lang="it-IT" sz="3600"/>
              <a:t>Avoid obscurity of expression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r>
              <a:rPr lang="it-IT" sz="3600"/>
              <a:t>Avoid ambiguity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r>
              <a:rPr lang="it-IT" sz="3600"/>
              <a:t>Be brief (avoid unnecessary prolixity)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r>
              <a:rPr lang="it-IT" sz="3600"/>
              <a:t>Be orderly</a:t>
            </a:r>
          </a:p>
          <a:p>
            <a:pPr marL="609600" indent="-609600" algn="r">
              <a:buNone/>
              <a:defRPr/>
            </a:pPr>
            <a:r>
              <a:rPr lang="it-IT" sz="3600"/>
              <a:t>(Grice 1975: 46)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Usability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/>
              <a:t>a </a:t>
            </a:r>
            <a:r>
              <a:rPr lang="en-US" sz="3600" b="1"/>
              <a:t>clear and intelligible text</a:t>
            </a:r>
            <a:r>
              <a:rPr lang="en-US" sz="3600"/>
              <a:t> with some information loss may be more </a:t>
            </a:r>
            <a:r>
              <a:rPr lang="en-US" sz="3600" b="1"/>
              <a:t>useful</a:t>
            </a:r>
            <a:r>
              <a:rPr lang="en-US" sz="3600"/>
              <a:t> to the audience than a target text that aims at completeness at the cost of clarity and intelligibility</a:t>
            </a:r>
            <a:endParaRPr lang="it-IT" sz="3600"/>
          </a:p>
          <a:p>
            <a:pPr marL="0" indent="0" algn="r">
              <a:lnSpc>
                <a:spcPct val="150000"/>
              </a:lnSpc>
              <a:buNone/>
            </a:pPr>
            <a:r>
              <a:rPr lang="it-IT" sz="3600"/>
              <a:t>(Stenzl 1983: 29)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buFontTx/>
              <a:buNone/>
            </a:pPr>
            <a:r>
              <a:rPr lang="it-IT" sz="3200"/>
              <a:t>The quality of an interpreting performance will depend on the extent to which the interpreter is successful in producing a target text that is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sz="3200"/>
          </a:p>
          <a:p>
            <a:pPr>
              <a:lnSpc>
                <a:spcPct val="90000"/>
              </a:lnSpc>
            </a:pPr>
            <a:r>
              <a:rPr lang="it-IT" sz="3200" b="1"/>
              <a:t>EQUIVALENT</a:t>
            </a:r>
            <a:r>
              <a:rPr lang="it-IT" sz="3200"/>
              <a:t> to the source text</a:t>
            </a:r>
          </a:p>
          <a:p>
            <a:pPr>
              <a:lnSpc>
                <a:spcPct val="90000"/>
              </a:lnSpc>
            </a:pPr>
            <a:r>
              <a:rPr lang="it-IT" sz="3200" b="1"/>
              <a:t>ACCURATE</a:t>
            </a:r>
          </a:p>
          <a:p>
            <a:pPr>
              <a:lnSpc>
                <a:spcPct val="90000"/>
              </a:lnSpc>
            </a:pPr>
            <a:r>
              <a:rPr lang="it-IT" sz="3200" b="1"/>
              <a:t>APPROPRIATE</a:t>
            </a:r>
          </a:p>
          <a:p>
            <a:pPr>
              <a:lnSpc>
                <a:spcPct val="90000"/>
              </a:lnSpc>
            </a:pPr>
            <a:r>
              <a:rPr lang="it-IT" sz="3200" b="1"/>
              <a:t>USABLE</a:t>
            </a:r>
          </a:p>
          <a:p>
            <a:endParaRPr lang="it-IT" sz="32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it-IT" sz="3200"/>
              <a:t>but production of a quality TT also depends on ST quality or on external factors, e.g. technical conditions (‘</a:t>
            </a:r>
            <a:r>
              <a:rPr lang="en-US" sz="3200"/>
              <a:t>tension between what is translationally desirable and what is feasible under the circumstances’, Pöchhacker 2007: 129)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200">
              <a:cs typeface="Arial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3200" b="1">
                <a:cs typeface="Arial" charset="0"/>
              </a:rPr>
              <a:t>and circumstances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3200" b="1">
                <a:cs typeface="Arial" charset="0"/>
              </a:rPr>
              <a:t>are not always favourable</a:t>
            </a:r>
            <a:endParaRPr lang="it-IT" sz="3200" b="1"/>
          </a:p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olo 1">
            <a:extLst>
              <a:ext uri="{FF2B5EF4-FFF2-40B4-BE49-F238E27FC236}">
                <a16:creationId xmlns:a16="http://schemas.microsoft.com/office/drawing/2014/main" id="{40470374-790D-442E-9650-0579221C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Research</a:t>
            </a:r>
            <a:r>
              <a:rPr lang="it-IT" altLang="it-IT" sz="3200" dirty="0"/>
              <a:t> on </a:t>
            </a:r>
            <a:r>
              <a:rPr lang="it-IT" altLang="it-IT" sz="3200" dirty="0" err="1"/>
              <a:t>quality</a:t>
            </a:r>
            <a:endParaRPr lang="it-IT" altLang="it-IT" sz="3200" dirty="0"/>
          </a:p>
        </p:txBody>
      </p:sp>
      <p:sp>
        <p:nvSpPr>
          <p:cNvPr id="77827" name="Segnaposto contenuto 2">
            <a:extLst>
              <a:ext uri="{FF2B5EF4-FFF2-40B4-BE49-F238E27FC236}">
                <a16:creationId xmlns:a16="http://schemas.microsoft.com/office/drawing/2014/main" id="{9751429A-B360-4A4D-8EAB-0F87255AA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600" dirty="0" err="1"/>
              <a:t>Barik</a:t>
            </a:r>
            <a:r>
              <a:rPr lang="it-IT" altLang="it-IT" sz="3600" dirty="0"/>
              <a:t> (1969, 1971, 1994)</a:t>
            </a:r>
          </a:p>
          <a:p>
            <a:r>
              <a:rPr lang="it-IT" altLang="it-IT" sz="3600" dirty="0"/>
              <a:t>Altman (1994)</a:t>
            </a:r>
          </a:p>
          <a:p>
            <a:pPr>
              <a:spcAft>
                <a:spcPts val="1200"/>
              </a:spcAft>
            </a:pPr>
            <a:r>
              <a:rPr lang="it-IT" altLang="it-IT" sz="3600" dirty="0" err="1"/>
              <a:t>Gerver</a:t>
            </a:r>
            <a:r>
              <a:rPr lang="it-IT" altLang="it-IT" sz="3600" dirty="0"/>
              <a:t> (1971), Anderson (1979)</a:t>
            </a:r>
          </a:p>
          <a:p>
            <a:pPr>
              <a:spcAft>
                <a:spcPts val="1200"/>
              </a:spcAft>
            </a:pPr>
            <a:r>
              <a:rPr lang="it-IT" altLang="it-IT" sz="3600" dirty="0"/>
              <a:t>H. </a:t>
            </a:r>
            <a:r>
              <a:rPr lang="it-IT" altLang="it-IT" sz="3600" dirty="0" err="1"/>
              <a:t>Bühler</a:t>
            </a:r>
            <a:r>
              <a:rPr lang="it-IT" altLang="it-IT" sz="3600" dirty="0"/>
              <a:t> (1986) </a:t>
            </a:r>
          </a:p>
          <a:p>
            <a:r>
              <a:rPr lang="it-IT" altLang="it-IT" sz="3600" dirty="0" err="1"/>
              <a:t>Kurz</a:t>
            </a:r>
            <a:r>
              <a:rPr lang="it-IT" altLang="it-IT" sz="3600" dirty="0"/>
              <a:t> (1988, 1993)</a:t>
            </a:r>
          </a:p>
          <a:p>
            <a:r>
              <a:rPr lang="it-IT" altLang="it-IT" sz="3600" dirty="0" err="1"/>
              <a:t>Kopczynski</a:t>
            </a:r>
            <a:r>
              <a:rPr lang="it-IT" altLang="it-IT" sz="3600" dirty="0"/>
              <a:t> (1994)</a:t>
            </a:r>
          </a:p>
          <a:p>
            <a:r>
              <a:rPr lang="it-IT" altLang="it-IT" sz="3600" dirty="0"/>
              <a:t>...</a:t>
            </a:r>
            <a:endParaRPr lang="it-IT" altLang="it-IT" dirty="0"/>
          </a:p>
        </p:txBody>
      </p:sp>
      <p:sp>
        <p:nvSpPr>
          <p:cNvPr id="77828" name="Segnaposto piè di pagina 3">
            <a:extLst>
              <a:ext uri="{FF2B5EF4-FFF2-40B4-BE49-F238E27FC236}">
                <a16:creationId xmlns:a16="http://schemas.microsoft.com/office/drawing/2014/main" id="{AF55CE30-28C5-4CDC-B370-884247A65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77829" name="Segnaposto numero diapositiva 4">
            <a:extLst>
              <a:ext uri="{FF2B5EF4-FFF2-40B4-BE49-F238E27FC236}">
                <a16:creationId xmlns:a16="http://schemas.microsoft.com/office/drawing/2014/main" id="{B6129D8A-1E49-4E09-8ABA-F377D8D51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878194-E4E0-41FA-9D56-366A273ED448}" type="slidenum">
              <a:rPr lang="it-IT" altLang="it-IT"/>
              <a:pPr eaLnBrk="1" hangingPunct="1"/>
              <a:t>5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 and norms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sz="3200" b="1" dirty="0"/>
              <a:t>accountability</a:t>
            </a:r>
            <a:r>
              <a:rPr lang="it-IT" sz="3200" dirty="0"/>
              <a:t> </a:t>
            </a:r>
            <a:r>
              <a:rPr lang="it-IT" sz="3200" dirty="0" err="1"/>
              <a:t>norm</a:t>
            </a:r>
            <a:r>
              <a:rPr lang="it-IT" sz="3200" dirty="0"/>
              <a:t>: meeting the demands of loyalty </a:t>
            </a:r>
            <a:r>
              <a:rPr lang="it-IT" sz="3200" dirty="0" err="1"/>
              <a:t>towards</a:t>
            </a:r>
            <a:r>
              <a:rPr lang="it-IT" sz="3200" dirty="0"/>
              <a:t> </a:t>
            </a:r>
            <a:r>
              <a:rPr lang="it-IT" sz="3200" dirty="0" err="1"/>
              <a:t>initiator</a:t>
            </a:r>
            <a:r>
              <a:rPr lang="it-IT" sz="3200" dirty="0"/>
              <a:t>, speaker, </a:t>
            </a:r>
            <a:r>
              <a:rPr lang="it-IT" sz="3200" dirty="0" err="1"/>
              <a:t>listeners</a:t>
            </a:r>
            <a:r>
              <a:rPr lang="it-IT" sz="3200" dirty="0"/>
              <a:t> etc.)</a:t>
            </a:r>
          </a:p>
          <a:p>
            <a:pPr>
              <a:spcAft>
                <a:spcPts val="1200"/>
              </a:spcAft>
            </a:pPr>
            <a:r>
              <a:rPr lang="it-IT" sz="3200" b="1" dirty="0" err="1"/>
              <a:t>communication</a:t>
            </a:r>
            <a:r>
              <a:rPr lang="it-IT" sz="3200" dirty="0"/>
              <a:t> </a:t>
            </a:r>
            <a:r>
              <a:rPr lang="it-IT" sz="3200" dirty="0" err="1"/>
              <a:t>norm</a:t>
            </a:r>
            <a:r>
              <a:rPr lang="it-IT" sz="3200" dirty="0"/>
              <a:t>:  </a:t>
            </a:r>
            <a:r>
              <a:rPr lang="it-IT" sz="3200" dirty="0" err="1"/>
              <a:t>optmising</a:t>
            </a:r>
            <a:r>
              <a:rPr lang="it-IT" sz="3200" dirty="0"/>
              <a:t> </a:t>
            </a:r>
            <a:r>
              <a:rPr lang="it-IT" sz="3200" dirty="0" err="1"/>
              <a:t>communication</a:t>
            </a:r>
            <a:r>
              <a:rPr lang="it-IT" sz="3200" dirty="0"/>
              <a:t> </a:t>
            </a:r>
            <a:r>
              <a:rPr lang="it-IT" sz="3200" dirty="0" err="1"/>
              <a:t>between</a:t>
            </a:r>
            <a:r>
              <a:rPr lang="it-IT" sz="3200" dirty="0"/>
              <a:t> the parties</a:t>
            </a:r>
          </a:p>
          <a:p>
            <a:r>
              <a:rPr lang="it-IT" sz="3200" b="1" dirty="0" err="1"/>
              <a:t>expectancy</a:t>
            </a:r>
            <a:r>
              <a:rPr lang="it-IT" sz="3200" dirty="0"/>
              <a:t> </a:t>
            </a:r>
            <a:r>
              <a:rPr lang="it-IT" sz="3200" dirty="0" err="1"/>
              <a:t>norm</a:t>
            </a:r>
            <a:r>
              <a:rPr lang="it-IT" sz="3200" dirty="0"/>
              <a:t>: meeting </a:t>
            </a:r>
            <a:r>
              <a:rPr lang="it-IT" sz="3200" dirty="0" err="1"/>
              <a:t>listeners</a:t>
            </a:r>
            <a:r>
              <a:rPr lang="it-IT" sz="3200" dirty="0"/>
              <a:t>' </a:t>
            </a:r>
            <a:r>
              <a:rPr lang="it-IT" sz="3200" dirty="0" err="1"/>
              <a:t>expectations</a:t>
            </a:r>
            <a:r>
              <a:rPr lang="it-IT" sz="3200" dirty="0"/>
              <a:t> </a:t>
            </a:r>
            <a:r>
              <a:rPr lang="it-IT" sz="3200" dirty="0" err="1"/>
              <a:t>as</a:t>
            </a:r>
            <a:r>
              <a:rPr lang="it-IT" sz="3200" dirty="0"/>
              <a:t> to </a:t>
            </a:r>
            <a:r>
              <a:rPr lang="it-IT" sz="3200" dirty="0" err="1"/>
              <a:t>what</a:t>
            </a:r>
            <a:r>
              <a:rPr lang="it-IT" sz="3200" dirty="0"/>
              <a:t> an </a:t>
            </a:r>
            <a:r>
              <a:rPr lang="it-IT" sz="3200" dirty="0" err="1"/>
              <a:t>interpretation</a:t>
            </a:r>
            <a:r>
              <a:rPr lang="it-IT" sz="3200" dirty="0"/>
              <a:t> </a:t>
            </a:r>
            <a:r>
              <a:rPr lang="it-IT" sz="3200" dirty="0" err="1"/>
              <a:t>should</a:t>
            </a:r>
            <a:r>
              <a:rPr lang="it-IT" sz="3200" dirty="0"/>
              <a:t> be like    </a:t>
            </a:r>
          </a:p>
          <a:p>
            <a:pPr algn="r">
              <a:buNone/>
            </a:pPr>
            <a:r>
              <a:rPr lang="it-IT" sz="3200" dirty="0"/>
              <a:t>(</a:t>
            </a:r>
            <a:r>
              <a:rPr lang="it-IT" sz="3200" dirty="0" err="1"/>
              <a:t>cf</a:t>
            </a:r>
            <a:r>
              <a:rPr lang="it-IT" sz="3200" dirty="0"/>
              <a:t>. </a:t>
            </a:r>
            <a:r>
              <a:rPr lang="it-IT" sz="3200" dirty="0" err="1"/>
              <a:t>Chesterman</a:t>
            </a:r>
            <a:r>
              <a:rPr lang="it-IT" sz="3200" dirty="0"/>
              <a:t> 1997)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olo 1">
            <a:extLst>
              <a:ext uri="{FF2B5EF4-FFF2-40B4-BE49-F238E27FC236}">
                <a16:creationId xmlns:a16="http://schemas.microsoft.com/office/drawing/2014/main" id="{28A9ACD2-81EB-4F24-8149-3647E3A8F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Barik</a:t>
            </a:r>
            <a:endParaRPr lang="it-IT" altLang="it-IT" dirty="0"/>
          </a:p>
        </p:txBody>
      </p:sp>
      <p:sp>
        <p:nvSpPr>
          <p:cNvPr id="78851" name="Segnaposto contenuto 2">
            <a:extLst>
              <a:ext uri="{FF2B5EF4-FFF2-40B4-BE49-F238E27FC236}">
                <a16:creationId xmlns:a16="http://schemas.microsoft.com/office/drawing/2014/main" id="{2008FFF9-2524-4DBC-A21A-940DCA807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600" dirty="0"/>
              <a:t>48 SI by 6 </a:t>
            </a:r>
            <a:r>
              <a:rPr lang="it-IT" altLang="it-IT" sz="3600" dirty="0" err="1"/>
              <a:t>subjects</a:t>
            </a:r>
            <a:r>
              <a:rPr lang="it-IT" altLang="it-IT" sz="3600" dirty="0"/>
              <a:t> (2 </a:t>
            </a:r>
            <a:r>
              <a:rPr lang="it-IT" altLang="it-IT" sz="3600" dirty="0" err="1"/>
              <a:t>pros</a:t>
            </a:r>
            <a:r>
              <a:rPr lang="it-IT" altLang="it-IT" sz="3600" dirty="0"/>
              <a:t>, 2 </a:t>
            </a:r>
            <a:r>
              <a:rPr lang="it-IT" altLang="it-IT" sz="3600" dirty="0" err="1"/>
              <a:t>graduates</a:t>
            </a:r>
            <a:r>
              <a:rPr lang="it-IT" altLang="it-IT" sz="3600" dirty="0"/>
              <a:t>, 2 amateurs)</a:t>
            </a:r>
          </a:p>
          <a:p>
            <a:endParaRPr lang="it-IT" altLang="it-IT" sz="3600" dirty="0"/>
          </a:p>
          <a:p>
            <a:r>
              <a:rPr lang="it-IT" altLang="it-IT" sz="3600" dirty="0" err="1"/>
              <a:t>Departures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translation</a:t>
            </a:r>
            <a:r>
              <a:rPr lang="it-IT" altLang="it-IT" sz="3600" dirty="0"/>
              <a:t> in SI</a:t>
            </a:r>
          </a:p>
          <a:p>
            <a:pPr lvl="1"/>
            <a:r>
              <a:rPr lang="it-IT" altLang="it-IT" sz="3200" dirty="0" err="1"/>
              <a:t>omissions</a:t>
            </a:r>
            <a:endParaRPr lang="it-IT" altLang="it-IT" sz="3200" dirty="0"/>
          </a:p>
          <a:p>
            <a:pPr lvl="1"/>
            <a:r>
              <a:rPr lang="it-IT" altLang="it-IT" sz="3200" dirty="0" err="1"/>
              <a:t>additions</a:t>
            </a:r>
            <a:endParaRPr lang="it-IT" altLang="it-IT" sz="3200" dirty="0"/>
          </a:p>
          <a:p>
            <a:pPr lvl="1"/>
            <a:r>
              <a:rPr lang="it-IT" altLang="it-IT" sz="3200" dirty="0" err="1"/>
              <a:t>substitutions</a:t>
            </a:r>
            <a:r>
              <a:rPr lang="it-IT" altLang="it-IT" sz="3200" dirty="0"/>
              <a:t> and </a:t>
            </a:r>
            <a:r>
              <a:rPr lang="it-IT" altLang="it-IT" sz="3200" dirty="0" err="1"/>
              <a:t>errors</a:t>
            </a:r>
            <a:endParaRPr lang="it-IT" altLang="it-IT" dirty="0"/>
          </a:p>
        </p:txBody>
      </p:sp>
      <p:sp>
        <p:nvSpPr>
          <p:cNvPr id="78852" name="Segnaposto piè di pagina 3">
            <a:extLst>
              <a:ext uri="{FF2B5EF4-FFF2-40B4-BE49-F238E27FC236}">
                <a16:creationId xmlns:a16="http://schemas.microsoft.com/office/drawing/2014/main" id="{E01E6690-DA4D-4999-8F09-896DA780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78853" name="Segnaposto numero diapositiva 4">
            <a:extLst>
              <a:ext uri="{FF2B5EF4-FFF2-40B4-BE49-F238E27FC236}">
                <a16:creationId xmlns:a16="http://schemas.microsoft.com/office/drawing/2014/main" id="{FB36F8B8-F9D8-41EF-A6CB-AB13BC39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DBC35E-61BD-4002-9AD9-E7332C54DDB9}" type="slidenum">
              <a:rPr lang="it-IT" altLang="it-IT"/>
              <a:pPr eaLnBrk="1" hangingPunct="1"/>
              <a:t>6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olo 1">
            <a:extLst>
              <a:ext uri="{FF2B5EF4-FFF2-40B4-BE49-F238E27FC236}">
                <a16:creationId xmlns:a16="http://schemas.microsoft.com/office/drawing/2014/main" id="{BB4AC055-F4A0-41F9-90DF-121D3131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Barik</a:t>
            </a:r>
            <a:endParaRPr lang="it-IT" altLang="it-IT" dirty="0"/>
          </a:p>
        </p:txBody>
      </p:sp>
      <p:sp>
        <p:nvSpPr>
          <p:cNvPr id="79875" name="Segnaposto contenuto 2">
            <a:extLst>
              <a:ext uri="{FF2B5EF4-FFF2-40B4-BE49-F238E27FC236}">
                <a16:creationId xmlns:a16="http://schemas.microsoft.com/office/drawing/2014/main" id="{46F927FF-284A-4087-B08C-B95F956D4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200" dirty="0"/>
              <a:t>"</a:t>
            </a:r>
            <a:r>
              <a:rPr lang="it-IT" altLang="it-IT" sz="3200" dirty="0" err="1"/>
              <a:t>nor</a:t>
            </a:r>
            <a:r>
              <a:rPr lang="it-IT" altLang="it-IT" sz="3200" dirty="0"/>
              <a:t> </a:t>
            </a:r>
            <a:r>
              <a:rPr lang="it-IT" altLang="it-IT" sz="3200" dirty="0" err="1"/>
              <a:t>is</a:t>
            </a:r>
            <a:r>
              <a:rPr lang="it-IT" altLang="it-IT" sz="3200" dirty="0"/>
              <a:t> the system </a:t>
            </a:r>
            <a:r>
              <a:rPr lang="it-IT" altLang="it-IT" sz="3200" dirty="0" err="1"/>
              <a:t>intended</a:t>
            </a:r>
            <a:r>
              <a:rPr lang="it-IT" altLang="it-IT" sz="3200" dirty="0"/>
              <a:t> to </a:t>
            </a:r>
            <a:r>
              <a:rPr lang="it-IT" altLang="it-IT" sz="3200" dirty="0" err="1"/>
              <a:t>reflect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except</a:t>
            </a:r>
            <a:r>
              <a:rPr lang="it-IT" altLang="it-IT" sz="3200" dirty="0"/>
              <a:t> in a </a:t>
            </a:r>
            <a:r>
              <a:rPr lang="it-IT" altLang="it-IT" sz="3200" dirty="0" err="1"/>
              <a:t>very</a:t>
            </a:r>
            <a:r>
              <a:rPr lang="it-IT" altLang="it-IT" sz="3200" dirty="0"/>
              <a:t> </a:t>
            </a:r>
            <a:r>
              <a:rPr lang="it-IT" altLang="it-IT" sz="3200" dirty="0" err="1"/>
              <a:t>gross</a:t>
            </a:r>
            <a:r>
              <a:rPr lang="it-IT" altLang="it-IT" sz="3200" dirty="0"/>
              <a:t> way on the </a:t>
            </a:r>
            <a:r>
              <a:rPr lang="it-IT" altLang="it-IT" sz="3200" dirty="0" err="1"/>
              <a:t>adequacy</a:t>
            </a:r>
            <a:r>
              <a:rPr lang="it-IT" altLang="it-IT" sz="3200" dirty="0"/>
              <a:t> or '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' of an </a:t>
            </a:r>
            <a:r>
              <a:rPr lang="it-IT" altLang="it-IT" sz="3200" dirty="0" err="1"/>
              <a:t>interpretation</a:t>
            </a:r>
            <a:r>
              <a:rPr lang="it-IT" altLang="it-IT" sz="3200" dirty="0"/>
              <a:t>"</a:t>
            </a:r>
          </a:p>
          <a:p>
            <a:endParaRPr lang="it-IT" altLang="it-IT" sz="3200" dirty="0"/>
          </a:p>
          <a:p>
            <a:pPr>
              <a:buFontTx/>
              <a:buNone/>
            </a:pPr>
            <a:r>
              <a:rPr lang="it-IT" altLang="it-IT" sz="3200" dirty="0"/>
              <a:t>							(1971: 207)</a:t>
            </a:r>
          </a:p>
        </p:txBody>
      </p:sp>
      <p:sp>
        <p:nvSpPr>
          <p:cNvPr id="79876" name="Segnaposto piè di pagina 3">
            <a:extLst>
              <a:ext uri="{FF2B5EF4-FFF2-40B4-BE49-F238E27FC236}">
                <a16:creationId xmlns:a16="http://schemas.microsoft.com/office/drawing/2014/main" id="{53C913F5-A866-4517-80FB-6A00E85AC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79877" name="Segnaposto numero diapositiva 4">
            <a:extLst>
              <a:ext uri="{FF2B5EF4-FFF2-40B4-BE49-F238E27FC236}">
                <a16:creationId xmlns:a16="http://schemas.microsoft.com/office/drawing/2014/main" id="{5F532D39-ED00-4916-BD33-183B11729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37BB60-B6B3-4149-858E-08EEB010C224}" type="slidenum">
              <a:rPr lang="it-IT" altLang="it-IT"/>
              <a:pPr eaLnBrk="1" hangingPunct="1"/>
              <a:t>7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olo 1">
            <a:extLst>
              <a:ext uri="{FF2B5EF4-FFF2-40B4-BE49-F238E27FC236}">
                <a16:creationId xmlns:a16="http://schemas.microsoft.com/office/drawing/2014/main" id="{C8F735DA-11EB-43D6-B209-A87ECFE40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Barik</a:t>
            </a:r>
            <a:endParaRPr lang="it-IT" altLang="it-IT" dirty="0"/>
          </a:p>
        </p:txBody>
      </p:sp>
      <p:sp>
        <p:nvSpPr>
          <p:cNvPr id="80899" name="Segnaposto contenuto 2">
            <a:extLst>
              <a:ext uri="{FF2B5EF4-FFF2-40B4-BE49-F238E27FC236}">
                <a16:creationId xmlns:a16="http://schemas.microsoft.com/office/drawing/2014/main" id="{22A82E0C-6822-45F2-92AD-DA08597A1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600" dirty="0" err="1"/>
              <a:t>seen</a:t>
            </a:r>
            <a:r>
              <a:rPr lang="it-IT" altLang="it-IT" sz="3600" dirty="0"/>
              <a:t> </a:t>
            </a:r>
            <a:r>
              <a:rPr lang="it-IT" altLang="it-IT" sz="3600" dirty="0" err="1"/>
              <a:t>as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as</a:t>
            </a:r>
            <a:r>
              <a:rPr lang="it-IT" altLang="it-IT" sz="3600" dirty="0"/>
              <a:t> a study on </a:t>
            </a:r>
            <a:r>
              <a:rPr lang="it-IT" altLang="it-IT" sz="3600" dirty="0" err="1"/>
              <a:t>quality</a:t>
            </a:r>
            <a:endParaRPr lang="it-IT" altLang="it-IT" sz="3600" dirty="0"/>
          </a:p>
          <a:p>
            <a:endParaRPr lang="it-IT" altLang="it-IT" sz="3600" dirty="0"/>
          </a:p>
          <a:p>
            <a:r>
              <a:rPr lang="it-IT" altLang="it-IT" sz="3600" dirty="0"/>
              <a:t>mere </a:t>
            </a:r>
            <a:r>
              <a:rPr lang="it-IT" altLang="it-IT" sz="3600" dirty="0" err="1"/>
              <a:t>comparison</a:t>
            </a:r>
            <a:r>
              <a:rPr lang="it-IT" altLang="it-IT" sz="3600" dirty="0"/>
              <a:t> of ST and </a:t>
            </a:r>
            <a:r>
              <a:rPr lang="it-IT" altLang="it-IT" sz="3600" dirty="0" err="1"/>
              <a:t>TT</a:t>
            </a:r>
            <a:endParaRPr lang="it-IT" altLang="it-IT" sz="3600" dirty="0"/>
          </a:p>
          <a:p>
            <a:endParaRPr lang="it-IT" altLang="it-IT" sz="3600" dirty="0"/>
          </a:p>
          <a:p>
            <a:r>
              <a:rPr lang="it-IT" altLang="it-IT" sz="3600" dirty="0"/>
              <a:t>no </a:t>
            </a:r>
            <a:r>
              <a:rPr lang="it-IT" altLang="it-IT" sz="3600" dirty="0" err="1"/>
              <a:t>attention</a:t>
            </a:r>
            <a:r>
              <a:rPr lang="it-IT" altLang="it-IT" sz="3600" dirty="0"/>
              <a:t> to the social </a:t>
            </a:r>
            <a:r>
              <a:rPr lang="it-IT" altLang="it-IT" sz="3600" dirty="0" err="1"/>
              <a:t>dimension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interpreting</a:t>
            </a:r>
            <a:endParaRPr lang="it-IT" altLang="it-IT" sz="3600" dirty="0"/>
          </a:p>
        </p:txBody>
      </p:sp>
      <p:sp>
        <p:nvSpPr>
          <p:cNvPr id="80900" name="Segnaposto piè di pagina 3">
            <a:extLst>
              <a:ext uri="{FF2B5EF4-FFF2-40B4-BE49-F238E27FC236}">
                <a16:creationId xmlns:a16="http://schemas.microsoft.com/office/drawing/2014/main" id="{51A74772-23EA-44FE-B82A-A9A80A13C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0901" name="Segnaposto numero diapositiva 4">
            <a:extLst>
              <a:ext uri="{FF2B5EF4-FFF2-40B4-BE49-F238E27FC236}">
                <a16:creationId xmlns:a16="http://schemas.microsoft.com/office/drawing/2014/main" id="{41573A0E-45DF-4506-ABC4-0464F8D13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9C7C62-3C19-4093-97DB-ADD661699998}" type="slidenum">
              <a:rPr lang="it-IT" altLang="it-IT"/>
              <a:pPr eaLnBrk="1" hangingPunct="1"/>
              <a:t>8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olo 1">
            <a:extLst>
              <a:ext uri="{FF2B5EF4-FFF2-40B4-BE49-F238E27FC236}">
                <a16:creationId xmlns:a16="http://schemas.microsoft.com/office/drawing/2014/main" id="{7AAA024D-26E2-4936-B708-2CFC7C6D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/>
              <a:t>Altman</a:t>
            </a:r>
            <a:endParaRPr lang="it-IT" altLang="it-IT" dirty="0"/>
          </a:p>
        </p:txBody>
      </p:sp>
      <p:sp>
        <p:nvSpPr>
          <p:cNvPr id="81923" name="Segnaposto contenuto 2">
            <a:extLst>
              <a:ext uri="{FF2B5EF4-FFF2-40B4-BE49-F238E27FC236}">
                <a16:creationId xmlns:a16="http://schemas.microsoft.com/office/drawing/2014/main" id="{A2718F04-9FDA-4F7F-880E-82F5D8680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600" dirty="0"/>
              <a:t>5 </a:t>
            </a:r>
            <a:r>
              <a:rPr lang="it-IT" altLang="it-IT" sz="3600" dirty="0" err="1"/>
              <a:t>students</a:t>
            </a:r>
            <a:endParaRPr lang="it-IT" altLang="it-IT" sz="3600" dirty="0"/>
          </a:p>
          <a:p>
            <a:pPr lvl="1"/>
            <a:r>
              <a:rPr lang="it-IT" altLang="it-IT" sz="3200" dirty="0" err="1"/>
              <a:t>omissions</a:t>
            </a:r>
            <a:endParaRPr lang="it-IT" altLang="it-IT" sz="3200" dirty="0"/>
          </a:p>
          <a:p>
            <a:pPr lvl="1"/>
            <a:r>
              <a:rPr lang="it-IT" altLang="it-IT" sz="3200" dirty="0" err="1"/>
              <a:t>additions</a:t>
            </a:r>
            <a:endParaRPr lang="it-IT" altLang="it-IT" sz="3200" dirty="0"/>
          </a:p>
          <a:p>
            <a:pPr lvl="1"/>
            <a:r>
              <a:rPr lang="it-IT" altLang="it-IT" sz="3200" dirty="0"/>
              <a:t>inaccurate rendition of </a:t>
            </a:r>
            <a:r>
              <a:rPr lang="it-IT" altLang="it-IT" sz="3200" dirty="0" err="1"/>
              <a:t>individual</a:t>
            </a:r>
            <a:r>
              <a:rPr lang="it-IT" altLang="it-IT" sz="3200" dirty="0"/>
              <a:t> text items</a:t>
            </a:r>
          </a:p>
          <a:p>
            <a:pPr lvl="1"/>
            <a:r>
              <a:rPr lang="it-IT" altLang="it-IT" sz="3200" dirty="0" err="1"/>
              <a:t>distortion</a:t>
            </a:r>
            <a:r>
              <a:rPr lang="it-IT" altLang="it-IT" sz="3200" dirty="0"/>
              <a:t> of </a:t>
            </a:r>
            <a:r>
              <a:rPr lang="it-IT" altLang="it-IT" sz="3200" dirty="0" err="1"/>
              <a:t>longer</a:t>
            </a:r>
            <a:r>
              <a:rPr lang="it-IT" altLang="it-IT" sz="3200" dirty="0"/>
              <a:t> </a:t>
            </a:r>
            <a:r>
              <a:rPr lang="it-IT" altLang="it-IT" sz="3200" dirty="0" err="1"/>
              <a:t>phrases</a:t>
            </a:r>
            <a:endParaRPr lang="it-IT" altLang="it-IT" sz="3200" dirty="0"/>
          </a:p>
          <a:p>
            <a:pPr lvl="1">
              <a:buFontTx/>
              <a:buNone/>
            </a:pPr>
            <a:endParaRPr lang="it-IT" altLang="it-IT" dirty="0"/>
          </a:p>
        </p:txBody>
      </p:sp>
      <p:sp>
        <p:nvSpPr>
          <p:cNvPr id="81924" name="Segnaposto piè di pagina 3">
            <a:extLst>
              <a:ext uri="{FF2B5EF4-FFF2-40B4-BE49-F238E27FC236}">
                <a16:creationId xmlns:a16="http://schemas.microsoft.com/office/drawing/2014/main" id="{F33320F0-EEB8-4C09-BC67-DADE5D39F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1925" name="Segnaposto numero diapositiva 4">
            <a:extLst>
              <a:ext uri="{FF2B5EF4-FFF2-40B4-BE49-F238E27FC236}">
                <a16:creationId xmlns:a16="http://schemas.microsoft.com/office/drawing/2014/main" id="{29F3914E-633A-49FD-8E9B-8DFFDA746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6E8F45-5705-45F0-8C4D-CCDE28FE65F3}" type="slidenum">
              <a:rPr lang="it-IT" altLang="it-IT"/>
              <a:pPr eaLnBrk="1" hangingPunct="1"/>
              <a:t>9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TemplateDI3</Template>
  <TotalTime>27033</TotalTime>
  <Words>1547</Words>
  <Application>Microsoft Office PowerPoint</Application>
  <PresentationFormat>Presentazione su schermo (4:3)</PresentationFormat>
  <Paragraphs>303</Paragraphs>
  <Slides>50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50</vt:i4>
      </vt:variant>
    </vt:vector>
  </HeadingPairs>
  <TitlesOfParts>
    <vt:vector size="56" baseType="lpstr">
      <vt:lpstr>Arial</vt:lpstr>
      <vt:lpstr>Book Antiqua</vt:lpstr>
      <vt:lpstr>MetaPlusBold</vt:lpstr>
      <vt:lpstr>Times</vt:lpstr>
      <vt:lpstr>Times New Roman</vt:lpstr>
      <vt:lpstr>2_Blank Presentation</vt:lpstr>
      <vt:lpstr>Aspects of quality  in interpreting</vt:lpstr>
      <vt:lpstr>Quality</vt:lpstr>
      <vt:lpstr>Quality</vt:lpstr>
      <vt:lpstr>Quality</vt:lpstr>
      <vt:lpstr>Research on quality</vt:lpstr>
      <vt:lpstr>Barik</vt:lpstr>
      <vt:lpstr>Barik</vt:lpstr>
      <vt:lpstr>Barik</vt:lpstr>
      <vt:lpstr>Altman</vt:lpstr>
      <vt:lpstr>Altman</vt:lpstr>
      <vt:lpstr>Gerver, Anderson </vt:lpstr>
      <vt:lpstr>Gerver, Anderson</vt:lpstr>
      <vt:lpstr>Gerver, Anderson</vt:lpstr>
      <vt:lpstr>Gerver, Anderson</vt:lpstr>
      <vt:lpstr>Bühler</vt:lpstr>
      <vt:lpstr>Bühler</vt:lpstr>
      <vt:lpstr>Bühler</vt:lpstr>
      <vt:lpstr>Bühler</vt:lpstr>
      <vt:lpstr>Bühler</vt:lpstr>
      <vt:lpstr>Kurz</vt:lpstr>
      <vt:lpstr>Kopczynski</vt:lpstr>
      <vt:lpstr>Quality</vt:lpstr>
      <vt:lpstr>Quality: a relative concept</vt:lpstr>
      <vt:lpstr>Quality: a relative concept</vt:lpstr>
      <vt:lpstr>Interpreting</vt:lpstr>
      <vt:lpstr>Key Words</vt:lpstr>
      <vt:lpstr>Service</vt:lpstr>
      <vt:lpstr>Communicative situation</vt:lpstr>
      <vt:lpstr>Interpreting goals</vt:lpstr>
      <vt:lpstr>Quality parameters</vt:lpstr>
      <vt:lpstr>Basic assumption</vt:lpstr>
      <vt:lpstr>Equivalence  </vt:lpstr>
      <vt:lpstr>Equivalence</vt:lpstr>
      <vt:lpstr>Accuracy</vt:lpstr>
      <vt:lpstr>Appropriateness</vt:lpstr>
      <vt:lpstr>Culture</vt:lpstr>
      <vt:lpstr>Culture</vt:lpstr>
      <vt:lpstr>Appropriateness</vt:lpstr>
      <vt:lpstr>Appropriateness</vt:lpstr>
      <vt:lpstr>Appropriateness</vt:lpstr>
      <vt:lpstr>Appropriateness</vt:lpstr>
      <vt:lpstr>Appropriateness</vt:lpstr>
      <vt:lpstr>Appropriateness</vt:lpstr>
      <vt:lpstr>Appropriateness</vt:lpstr>
      <vt:lpstr>Usability </vt:lpstr>
      <vt:lpstr>Usability </vt:lpstr>
      <vt:lpstr>Usability 3</vt:lpstr>
      <vt:lpstr>Quality</vt:lpstr>
      <vt:lpstr>Quality</vt:lpstr>
      <vt:lpstr>Quality and norms</vt:lpstr>
    </vt:vector>
  </TitlesOfParts>
  <Company>Fermeglia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Computer-Aided Systems Laboratory</dc:title>
  <dc:creator>Maurizio Fermeglia</dc:creator>
  <cp:lastModifiedBy>viezzi.maurizio@outlook.it</cp:lastModifiedBy>
  <cp:revision>807</cp:revision>
  <cp:lastPrinted>2013-09-09T06:11:13Z</cp:lastPrinted>
  <dcterms:created xsi:type="dcterms:W3CDTF">1998-09-13T16:16:35Z</dcterms:created>
  <dcterms:modified xsi:type="dcterms:W3CDTF">2021-11-13T10:33:03Z</dcterms:modified>
</cp:coreProperties>
</file>