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257" r:id="rId3"/>
    <p:sldId id="260" r:id="rId4"/>
    <p:sldId id="266" r:id="rId5"/>
    <p:sldId id="267" r:id="rId6"/>
    <p:sldId id="268" r:id="rId7"/>
    <p:sldId id="269" r:id="rId8"/>
    <p:sldId id="264" r:id="rId9"/>
    <p:sldId id="327" r:id="rId10"/>
    <p:sldId id="270" r:id="rId11"/>
    <p:sldId id="329" r:id="rId12"/>
    <p:sldId id="328" r:id="rId13"/>
    <p:sldId id="271" r:id="rId14"/>
    <p:sldId id="259" r:id="rId15"/>
    <p:sldId id="331" r:id="rId16"/>
    <p:sldId id="272" r:id="rId17"/>
    <p:sldId id="261" r:id="rId18"/>
    <p:sldId id="273" r:id="rId19"/>
    <p:sldId id="274" r:id="rId20"/>
    <p:sldId id="275" r:id="rId21"/>
    <p:sldId id="265" r:id="rId22"/>
    <p:sldId id="332" r:id="rId23"/>
    <p:sldId id="333" r:id="rId24"/>
    <p:sldId id="334" r:id="rId25"/>
    <p:sldId id="312" r:id="rId26"/>
    <p:sldId id="313" r:id="rId27"/>
    <p:sldId id="314" r:id="rId28"/>
    <p:sldId id="315" r:id="rId29"/>
    <p:sldId id="335" r:id="rId30"/>
    <p:sldId id="316" r:id="rId31"/>
    <p:sldId id="317" r:id="rId32"/>
    <p:sldId id="318" r:id="rId33"/>
    <p:sldId id="319" r:id="rId34"/>
    <p:sldId id="320" r:id="rId35"/>
    <p:sldId id="336" r:id="rId36"/>
    <p:sldId id="337" r:id="rId37"/>
    <p:sldId id="321" r:id="rId38"/>
    <p:sldId id="322" r:id="rId39"/>
    <p:sldId id="323" r:id="rId40"/>
    <p:sldId id="338" r:id="rId41"/>
    <p:sldId id="330" r:id="rId4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85E326A-A3BD-42FD-AEE3-DDE7621D4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B53B62-DDA2-45C9-B15D-C520D6FEE0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34776-92A0-47E9-81F5-49842F770C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B0C210-817D-4E69-89A8-9527026875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44605F9-6E83-451E-949F-E8E6F9CEC3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86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851DDD3-763E-4887-89FA-65F1D818261A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84EFF8A-A4A8-4BA8-8168-B837922DD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86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64C49-F12A-4BBA-B968-306076914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982ACA-B5C6-4194-A515-9804B3C14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1CA3EF-93DF-41DA-A70F-C6F3B223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EF6605-D31C-49FE-AD8B-E53885DC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5CE383-1CFA-4FD1-AFEA-A35EC306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9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039FD-D361-4B06-AE65-5A41DCD2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8AD173-4910-42DE-B58B-927F65045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5CB1DD-E13B-49FB-8B32-71697A13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037366-A773-41E6-9C9A-BD472C00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F4B8C-17A3-4330-933C-7BF120CB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05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8028D4-4FC1-4E50-9D67-1405A13FB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FA4B6-279F-4F51-95F3-3DDE9B6FC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A9CE95-A21A-4FC7-AEE6-92717E50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91C55-0B95-40BF-8A4F-301958CC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9FFD5-4A36-4DEA-8FD6-36BC2D28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6435E-8C19-48BC-BE56-295A66B1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E04AB1-A000-4147-B416-C449C275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7DEC7D-BC35-4F8B-8DDD-2F9FB0B7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8F1309-2B8E-46C2-831A-4E057405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13EFF-42C5-45F5-A0A9-40C25DE0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66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3DE91-5E33-4CB0-9B4A-17F0AD99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8D6E96-146A-4569-8433-79810F1AB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2CD0CB-DCC2-4EE9-977B-31839696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C3A83-8D02-430F-AC6E-2C53FDFF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D9341B-6753-42DE-9B00-4ABD6BF4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0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0CC54-D1E2-486D-BA10-01C858F3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7AB188-F50C-4EF7-97E7-E96F80427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741F08-7338-4EFE-AD90-2AE3EC0D4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D44EA3-44D0-4C94-A18B-1497467C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F6435-1BFC-4DCD-BB5F-A563C333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D144D-F92E-4540-B5B2-AE8EB204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3FCE2-F8B9-4541-8A60-1F0B666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BADF5-5693-426F-A10D-04ABBC4DB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65AC6E-E34A-434B-9DE9-39AD8571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0CA66C-BBDF-46CD-AB2C-27137E366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F8541A-13DA-478B-A9B0-273836650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320EF5-5959-4D2C-9762-2E565991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C0C71E-1490-46D5-8492-037BAD1F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9656B3-6194-4369-B403-A6D4D51F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8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AC235-EFC8-49D2-947D-2484E881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A877DE-BF55-43DC-9E3D-27E8F082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28102E-D1F4-495D-91E8-DF8D1BAB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988AAB-0513-497E-85C8-9966011C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77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C14C3C-AFB4-430C-9384-5F792430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2AA4EE-8071-4BFD-A74D-13ED2450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AFAB76-D0ED-4279-B672-1AD63C27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4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B965D-5117-4A34-A7D0-681E5FF4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5BCC2A-9B73-49A9-BDCF-835F325F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0C4A5F-669E-4ABE-A3E1-08D027E03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14B312-C0F4-41B9-98DD-1DC01E86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60D0C2-FF83-40C1-B754-DC1B2F7D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FBD789-6CE1-49F4-A4C0-7D54B16C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7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D4822-0CA0-4690-92BE-B2893766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0AF415-65C5-4C7D-A3F8-237BDE1E7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569AD5-54D5-491C-B077-CA9E0AF74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E2B9EF-0DD8-44FB-AC69-EF712DB7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A332F-E51E-40B3-A125-96D376E7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8C9C3B-61B8-40EB-AAA0-E215098D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72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F96699-4A91-4384-8F72-D8D2E826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5CAB21-B2CF-4E8D-8CFF-139D940FA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B00D2-6517-4576-ACBF-06B163914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829A-AC56-4C91-BE70-870BA2C37FD6}" type="datetimeFigureOut">
              <a:rPr lang="de-DE" smtClean="0"/>
              <a:t>14.01.2022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2DC886-A577-4D9E-85B7-D3D52652A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45742F-F394-48E5-A1E2-E83536C0A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8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Syntax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</a:t>
            </a:r>
            <a:r>
              <a:rPr lang="it-IT"/>
              <a:t>2021/22</a:t>
            </a:r>
            <a:endParaRPr lang="it-IT" dirty="0"/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Adverbiale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i="1" u="sng" dirty="0"/>
              <a:t>Gestern</a:t>
            </a:r>
            <a:r>
              <a:rPr lang="de-DE" i="1" dirty="0"/>
              <a:t> schenkte Peter das Auto seiner Schwester.</a:t>
            </a:r>
          </a:p>
          <a:p>
            <a:pPr marL="0" indent="0">
              <a:buNone/>
            </a:pPr>
            <a:r>
              <a:rPr lang="de-DE" i="1" u="sng" dirty="0"/>
              <a:t>Am Montag</a:t>
            </a:r>
            <a:r>
              <a:rPr lang="de-DE" i="1" dirty="0"/>
              <a:t> schenkte Peter das Auto seiner Schwester.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Er arbeitet in </a:t>
            </a:r>
            <a:r>
              <a:rPr lang="de-DE" i="1" u="sng" dirty="0"/>
              <a:t>Mainz</a:t>
            </a:r>
            <a:r>
              <a:rPr lang="de-DE" i="1" dirty="0"/>
              <a:t>/</a:t>
            </a:r>
            <a:r>
              <a:rPr lang="de-DE" i="1" u="sng" dirty="0"/>
              <a:t>dort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i="1" dirty="0"/>
              <a:t>Die Sekretärin schreibt </a:t>
            </a:r>
            <a:r>
              <a:rPr lang="de-DE" i="1" u="sng" dirty="0"/>
              <a:t>schnell</a:t>
            </a:r>
            <a:r>
              <a:rPr lang="de-DE" i="1" dirty="0"/>
              <a:t>/</a:t>
            </a:r>
            <a:r>
              <a:rPr lang="de-DE" i="1" u="sng" dirty="0"/>
              <a:t>mit großer Geschwindigkeit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i="1" dirty="0"/>
              <a:t>Er ging </a:t>
            </a:r>
            <a:r>
              <a:rPr lang="de-DE" i="1" u="sng" dirty="0"/>
              <a:t>trotz des Regens </a:t>
            </a:r>
            <a:r>
              <a:rPr lang="de-DE" i="1" dirty="0"/>
              <a:t>spazieren.</a:t>
            </a:r>
          </a:p>
          <a:p>
            <a:pPr marL="0" indent="0">
              <a:buNone/>
            </a:pPr>
            <a:r>
              <a:rPr lang="de-DE" i="1" dirty="0"/>
              <a:t>…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1729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34AFB-4EC8-4216-84B3-1A3C7962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Adverbiale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313D53-6AEE-49A2-8E47-1EA12092B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Freie vs. gebundene adverbiale Bestimmung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</a:p>
          <a:p>
            <a:pPr marL="0" indent="0">
              <a:buNone/>
            </a:pPr>
            <a:r>
              <a:rPr lang="de-DE" i="1" dirty="0"/>
              <a:t>Der König tanzt Salsa </a:t>
            </a:r>
            <a:r>
              <a:rPr lang="de-DE" i="1" u="sng" dirty="0"/>
              <a:t>im Palast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Der König wohnt </a:t>
            </a:r>
            <a:r>
              <a:rPr lang="de-DE" i="1" u="sng" dirty="0"/>
              <a:t>im Palast</a:t>
            </a:r>
            <a:r>
              <a:rPr lang="de-DE" i="1" dirty="0"/>
              <a:t>. </a:t>
            </a:r>
          </a:p>
          <a:p>
            <a:pPr marL="0" indent="0">
              <a:buNone/>
            </a:pPr>
            <a:r>
              <a:rPr lang="de-DE" dirty="0"/>
              <a:t>*</a:t>
            </a:r>
            <a:r>
              <a:rPr lang="de-DE" i="1" dirty="0"/>
              <a:t>Der König wohnt.</a:t>
            </a:r>
          </a:p>
        </p:txBody>
      </p:sp>
    </p:spTree>
    <p:extLst>
      <p:ext uri="{BB962C8B-B14F-4D97-AF65-F5344CB8AC3E}">
        <p14:creationId xmlns:p14="http://schemas.microsoft.com/office/powerpoint/2010/main" val="320683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5043-FFDB-43EB-A251-D1EFEEEE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B0D307-738A-41D5-850C-C4A14C584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Übung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Bestimmen Sie die syntaktischen Funktionen in den folgenden Sätzen:</a:t>
            </a:r>
          </a:p>
          <a:p>
            <a:pPr marL="514350" indent="-514350">
              <a:buAutoNum type="arabicParenR"/>
            </a:pPr>
            <a:r>
              <a:rPr lang="de-DE" sz="2800" i="1" dirty="0"/>
              <a:t>Am Wochenende überreichte der Präsident dem Trainer, der mit seinem Team die Europameisterschaft gewonnen hatte, eine Medaille.</a:t>
            </a:r>
          </a:p>
          <a:p>
            <a:pPr marL="514350" indent="-514350">
              <a:buAutoNum type="arabicParenR"/>
            </a:pPr>
            <a:r>
              <a:rPr lang="de-DE" i="1" dirty="0"/>
              <a:t>Trotz großer Probleme während des Studiums ist Peter am Ende Arzt geworden.</a:t>
            </a:r>
            <a:endParaRPr lang="de-DE" sz="2800" i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15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38" y="1412777"/>
            <a:ext cx="6175406" cy="29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85900" y="4365104"/>
            <a:ext cx="9725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Parataxe (auch: Koordination/Satzreihe): </a:t>
            </a:r>
            <a:r>
              <a:rPr lang="de-AT" sz="2800" dirty="0">
                <a:sym typeface="Wingdings" panose="05000000000000000000" pitchFamily="2" charset="2"/>
              </a:rPr>
              <a:t>Reihe von Hauptsätzen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Hypotaxe (auch: Subordination/Satzgefüge): </a:t>
            </a:r>
            <a:r>
              <a:rPr lang="de-AT" sz="2800" dirty="0">
                <a:sym typeface="Wingdings" panose="05000000000000000000" pitchFamily="2" charset="2"/>
              </a:rPr>
              <a:t>Hauptsatz + Nebensatz</a:t>
            </a:r>
          </a:p>
          <a:p>
            <a:r>
              <a:rPr lang="de-AT" sz="2800" dirty="0">
                <a:sym typeface="Wingdings" panose="05000000000000000000" pitchFamily="2" charset="2"/>
              </a:rPr>
              <a:t>+ zusammengezogener Satz</a:t>
            </a:r>
          </a:p>
        </p:txBody>
      </p:sp>
    </p:spTree>
    <p:extLst>
      <p:ext uri="{BB962C8B-B14F-4D97-AF65-F5344CB8AC3E}">
        <p14:creationId xmlns:p14="http://schemas.microsoft.com/office/powerpoint/2010/main" val="18805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einfacher Satz </a:t>
            </a:r>
            <a:r>
              <a:rPr lang="de-DE" dirty="0"/>
              <a:t>beruht auf </a:t>
            </a:r>
            <a:r>
              <a:rPr lang="de-DE" u="sng" dirty="0"/>
              <a:t>einem</a:t>
            </a:r>
            <a:r>
              <a:rPr lang="de-DE" dirty="0"/>
              <a:t> Prädikat.</a:t>
            </a:r>
          </a:p>
          <a:p>
            <a:pPr marL="0" indent="0">
              <a:buNone/>
            </a:pPr>
            <a:r>
              <a:rPr lang="de-DE" dirty="0"/>
              <a:t> Bsp. 	1) </a:t>
            </a:r>
            <a:r>
              <a:rPr lang="de-DE" i="1" dirty="0"/>
              <a:t>Der Mann </a:t>
            </a:r>
            <a:r>
              <a:rPr lang="de-DE" i="1" u="sng" dirty="0"/>
              <a:t>studiert</a:t>
            </a:r>
            <a:r>
              <a:rPr lang="de-DE" i="1" dirty="0"/>
              <a:t> Mathematik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2) </a:t>
            </a:r>
            <a:r>
              <a:rPr lang="de-DE" i="1" dirty="0"/>
              <a:t>Der in Kasachstan geborene und aufgewachsene und seit 1993 	in Deutschland lebende Mann </a:t>
            </a:r>
            <a:r>
              <a:rPr lang="de-DE" i="1" u="sng" dirty="0"/>
              <a:t>studiert</a:t>
            </a:r>
            <a:r>
              <a:rPr lang="de-DE" i="1" dirty="0"/>
              <a:t> seit dem Wintersemester 	2005/2006 mit fachlichem Erfolg, aber erheblichen sprachlichen 	Schwierigkeiten Mathematik und Physik für das Lehramt am 	Gymnasium.</a:t>
            </a:r>
          </a:p>
        </p:txBody>
      </p:sp>
    </p:spTree>
    <p:extLst>
      <p:ext uri="{BB962C8B-B14F-4D97-AF65-F5344CB8AC3E}">
        <p14:creationId xmlns:p14="http://schemas.microsoft.com/office/powerpoint/2010/main" val="116192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komplexer Satz </a:t>
            </a:r>
            <a:r>
              <a:rPr lang="de-DE" dirty="0"/>
              <a:t>enthält </a:t>
            </a:r>
            <a:r>
              <a:rPr lang="de-DE" i="1" dirty="0"/>
              <a:t>mehrere</a:t>
            </a:r>
            <a:r>
              <a:rPr lang="de-DE" dirty="0"/>
              <a:t> Prädikate. </a:t>
            </a:r>
          </a:p>
          <a:p>
            <a:pPr marL="0" indent="0">
              <a:buNone/>
            </a:pPr>
            <a:r>
              <a:rPr lang="de-DE" dirty="0"/>
              <a:t>Je nach Art der Zusammensetzung unterscheidet man zwischen</a:t>
            </a:r>
          </a:p>
          <a:p>
            <a:pPr marL="0" indent="0">
              <a:buNone/>
            </a:pPr>
            <a:r>
              <a:rPr lang="de-DE" dirty="0"/>
              <a:t>koordinativer Satzstruktur/Satzreihe,</a:t>
            </a:r>
          </a:p>
          <a:p>
            <a:pPr marL="0" indent="0">
              <a:buNone/>
            </a:pPr>
            <a:r>
              <a:rPr lang="de-DE" dirty="0"/>
              <a:t>subordinativer Satzstruktur/Satzgefüge und </a:t>
            </a:r>
          </a:p>
          <a:p>
            <a:pPr marL="0" indent="0">
              <a:buNone/>
            </a:pPr>
            <a:r>
              <a:rPr lang="de-DE" dirty="0"/>
              <a:t>zusammengezogenem Satz.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Eine </a:t>
            </a:r>
            <a:r>
              <a:rPr lang="de-DE" b="1" dirty="0"/>
              <a:t>Satzreihe</a:t>
            </a:r>
            <a:r>
              <a:rPr lang="de-DE" dirty="0"/>
              <a:t> ist eine Reihe gleichrangiger Teilsätze. </a:t>
            </a:r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Der Student </a:t>
            </a:r>
            <a:r>
              <a:rPr lang="de-DE" i="1" u="sng" dirty="0"/>
              <a:t>sprach</a:t>
            </a:r>
            <a:r>
              <a:rPr lang="de-DE" i="1" dirty="0"/>
              <a:t> sehr schlecht Deutsch; er </a:t>
            </a:r>
            <a:r>
              <a:rPr lang="de-DE" i="1" u="sng" dirty="0"/>
              <a:t>fiel</a:t>
            </a:r>
            <a:r>
              <a:rPr lang="de-DE" i="1" dirty="0"/>
              <a:t> zweimal durchs Examen.</a:t>
            </a:r>
          </a:p>
        </p:txBody>
      </p:sp>
    </p:spTree>
    <p:extLst>
      <p:ext uri="{BB962C8B-B14F-4D97-AF65-F5344CB8AC3E}">
        <p14:creationId xmlns:p14="http://schemas.microsoft.com/office/powerpoint/2010/main" val="159802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Kopulative Sätze (</a:t>
            </a:r>
            <a:r>
              <a:rPr lang="de-DE" i="1" dirty="0"/>
              <a:t>und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Peter isst ein Brötchen und Sarah trinkt ein Bier. </a:t>
            </a:r>
          </a:p>
          <a:p>
            <a:pPr marL="0" indent="0">
              <a:buNone/>
            </a:pPr>
            <a:endParaRPr lang="de-DE" i="1" dirty="0"/>
          </a:p>
          <a:p>
            <a:r>
              <a:rPr lang="de-DE" dirty="0"/>
              <a:t>Disjunktive Sätze (</a:t>
            </a:r>
            <a:r>
              <a:rPr lang="de-DE" i="1" dirty="0"/>
              <a:t>oder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Morgen putze ich die Wohnung oder ich bleibe den ganzen Tag im Bett.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r>
              <a:rPr lang="de-DE" dirty="0"/>
              <a:t>Adversative Sätze (</a:t>
            </a:r>
            <a:r>
              <a:rPr lang="de-DE" i="1" dirty="0"/>
              <a:t>aber, sondern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Sabine hatte einen wichtigen Termin, aber dann ist sie krank geworden.</a:t>
            </a:r>
          </a:p>
          <a:p>
            <a:pPr marL="0" indent="0">
              <a:buNone/>
            </a:pPr>
            <a:r>
              <a:rPr lang="de-DE" i="1" dirty="0"/>
              <a:t>	Sie ist nicht zum Termin gefahren, sondern zu Hause geblieben.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Kausale Sätze (</a:t>
            </a:r>
            <a:r>
              <a:rPr lang="de-DE" i="1" dirty="0"/>
              <a:t>denn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Frau Müller will sich ein großes Haus kaufen, denn sie hat im Lotto gewonnen.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2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Satzgefüge</a:t>
            </a:r>
            <a:r>
              <a:rPr lang="de-DE" dirty="0"/>
              <a:t> (=subordinative Satzstruktur) ist die Verbindung von Teilsätzen, die nicht gleichrangig sind. Es besteht aus einem Hauptsatz und mindestens einem Nebensatz.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Der Student sprach nur sehr schlecht Deutsch	</a:t>
            </a:r>
            <a:r>
              <a:rPr lang="de-DE" dirty="0"/>
              <a:t>[HS]</a:t>
            </a:r>
            <a:r>
              <a:rPr lang="de-DE" i="1" dirty="0"/>
              <a:t>, sodass er zweimal durchs Examen fiel </a:t>
            </a:r>
            <a:r>
              <a:rPr lang="de-DE" dirty="0"/>
              <a:t>[NS]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untergeordnete Nebensatz hängt syntaktisch vom übergeordneten Hauptsatz, ab. Nebensätze haben im Hauptsatz eine syntaktische Funktion und werden über diese klassifiziert</a:t>
            </a:r>
          </a:p>
        </p:txBody>
      </p:sp>
    </p:spTree>
    <p:extLst>
      <p:ext uri="{BB962C8B-B14F-4D97-AF65-F5344CB8AC3E}">
        <p14:creationId xmlns:p14="http://schemas.microsoft.com/office/powerpoint/2010/main" val="266859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Komplementsätze</a:t>
            </a:r>
          </a:p>
          <a:p>
            <a:pPr marL="971550" lvl="1" indent="-514350">
              <a:buAutoNum type="arabicParenR"/>
            </a:pPr>
            <a:r>
              <a:rPr lang="de-DE" i="1" dirty="0"/>
              <a:t>Dass so viele Leute gekommen sind, freut mich sehr</a:t>
            </a:r>
            <a:r>
              <a:rPr lang="de-DE" dirty="0"/>
              <a:t>.</a:t>
            </a:r>
          </a:p>
          <a:p>
            <a:pPr marL="971550" lvl="1" indent="-514350">
              <a:buAutoNum type="arabicParenR"/>
            </a:pPr>
            <a:r>
              <a:rPr lang="de-DE" i="1" dirty="0"/>
              <a:t>Ich hoffe, dass wir uns bald wiedersehen.</a:t>
            </a:r>
          </a:p>
          <a:p>
            <a:pPr marL="971550" lvl="1" indent="-514350">
              <a:buAutoNum type="arabicParenR"/>
            </a:pPr>
            <a:r>
              <a:rPr lang="fr-FR" i="1" dirty="0" err="1"/>
              <a:t>Ich</a:t>
            </a:r>
            <a:r>
              <a:rPr lang="fr-FR" i="1" dirty="0"/>
              <a:t> </a:t>
            </a:r>
            <a:r>
              <a:rPr lang="fr-FR" i="1" dirty="0" err="1"/>
              <a:t>weiß</a:t>
            </a:r>
            <a:r>
              <a:rPr lang="fr-FR" i="1" dirty="0"/>
              <a:t> </a:t>
            </a:r>
            <a:r>
              <a:rPr lang="fr-FR" i="1" dirty="0" err="1"/>
              <a:t>nicht</a:t>
            </a:r>
            <a:r>
              <a:rPr lang="fr-FR" i="1" dirty="0"/>
              <a:t>, </a:t>
            </a:r>
            <a:r>
              <a:rPr lang="fr-FR" i="1" dirty="0" err="1"/>
              <a:t>ob</a:t>
            </a:r>
            <a:r>
              <a:rPr lang="fr-FR" i="1" dirty="0"/>
              <a:t> </a:t>
            </a:r>
            <a:r>
              <a:rPr lang="fr-FR" i="1" dirty="0" err="1"/>
              <a:t>ich</a:t>
            </a:r>
            <a:r>
              <a:rPr lang="fr-FR" i="1" dirty="0"/>
              <a:t> es </a:t>
            </a:r>
            <a:r>
              <a:rPr lang="fr-FR" i="1" dirty="0" err="1"/>
              <a:t>schaffe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Relativsätze</a:t>
            </a:r>
          </a:p>
          <a:p>
            <a:pPr marL="457200" lvl="1" indent="0">
              <a:buNone/>
            </a:pPr>
            <a:r>
              <a:rPr lang="de-DE" i="1" dirty="0"/>
              <a:t>Das Auto, das Peter seiner Schwester geschenkt hat, ist schon kaputt.</a:t>
            </a:r>
          </a:p>
          <a:p>
            <a:pPr marL="971550" lvl="1" indent="-514350">
              <a:buAutoNum type="arabicParenR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7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Adverbiale Nebensätze</a:t>
            </a:r>
          </a:p>
          <a:p>
            <a:pPr lvl="1"/>
            <a:r>
              <a:rPr lang="de-DE" dirty="0"/>
              <a:t>Temporalsätze </a:t>
            </a:r>
            <a:r>
              <a:rPr lang="de-DE" sz="1800" b="1" i="1" dirty="0"/>
              <a:t>Als</a:t>
            </a:r>
            <a:r>
              <a:rPr lang="de-DE" sz="1800" i="1" dirty="0"/>
              <a:t> ich ihren Mann kennenlernte, trug er einen Bart</a:t>
            </a:r>
            <a:r>
              <a:rPr lang="de-DE" sz="1800" dirty="0"/>
              <a:t>.</a:t>
            </a:r>
            <a:endParaRPr lang="de-DE" dirty="0"/>
          </a:p>
          <a:p>
            <a:pPr lvl="1"/>
            <a:r>
              <a:rPr lang="de-DE" dirty="0"/>
              <a:t>Kausalsätze </a:t>
            </a:r>
            <a:r>
              <a:rPr lang="de-DE" sz="1800" i="1" dirty="0"/>
              <a:t>Wir konnten nicht schwimmen gehen, </a:t>
            </a:r>
            <a:r>
              <a:rPr lang="de-DE" sz="1800" b="1" i="1" dirty="0"/>
              <a:t>da</a:t>
            </a:r>
            <a:r>
              <a:rPr lang="de-DE" sz="1800" i="1" dirty="0"/>
              <a:t> es zu kalt war.</a:t>
            </a:r>
          </a:p>
          <a:p>
            <a:pPr lvl="1"/>
            <a:r>
              <a:rPr lang="de-DE" dirty="0"/>
              <a:t>Konditionalsätze </a:t>
            </a:r>
            <a:r>
              <a:rPr lang="de-DE" sz="1800" b="1" i="1" dirty="0">
                <a:solidFill>
                  <a:prstClr val="black"/>
                </a:solidFill>
              </a:rPr>
              <a:t>Wenn</a:t>
            </a:r>
            <a:r>
              <a:rPr lang="de-DE" sz="1800" i="1" dirty="0">
                <a:solidFill>
                  <a:prstClr val="black"/>
                </a:solidFill>
              </a:rPr>
              <a:t> die Sonne scheint, fahren wir morgen ans Meer.</a:t>
            </a:r>
            <a:endParaRPr lang="de-DE" dirty="0"/>
          </a:p>
          <a:p>
            <a:pPr lvl="1"/>
            <a:r>
              <a:rPr lang="de-DE" dirty="0"/>
              <a:t>Konzessivsätze </a:t>
            </a:r>
            <a:r>
              <a:rPr lang="de-DE" sz="1800" i="1" dirty="0">
                <a:solidFill>
                  <a:prstClr val="black"/>
                </a:solidFill>
              </a:rPr>
              <a:t>Wir sind ans Meer gefahren, </a:t>
            </a:r>
            <a:r>
              <a:rPr lang="de-DE" sz="1800" b="1" i="1" dirty="0">
                <a:solidFill>
                  <a:prstClr val="black"/>
                </a:solidFill>
              </a:rPr>
              <a:t>obwohl</a:t>
            </a:r>
            <a:r>
              <a:rPr lang="de-DE" sz="1800" i="1" dirty="0">
                <a:solidFill>
                  <a:prstClr val="black"/>
                </a:solidFill>
              </a:rPr>
              <a:t> es geregnet hat.</a:t>
            </a:r>
            <a:endParaRPr lang="de-DE" sz="1800" dirty="0"/>
          </a:p>
          <a:p>
            <a:pPr lvl="1"/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96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38" y="1377852"/>
            <a:ext cx="6995554" cy="41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Welche Arten von Nebensätzen liegen hier vor?</a:t>
            </a:r>
          </a:p>
          <a:p>
            <a:pPr marL="457200" lvl="1" indent="0">
              <a:buNone/>
            </a:pPr>
            <a:r>
              <a:rPr lang="de-DE" sz="2600" i="1" dirty="0"/>
              <a:t>1) Der Trainer hatte nicht geglaubt, dass die Mannschaft gewinnen würde.</a:t>
            </a:r>
          </a:p>
          <a:p>
            <a:pPr marL="457200" lvl="1" indent="0">
              <a:buNone/>
            </a:pPr>
            <a:r>
              <a:rPr lang="de-DE" sz="2600" i="1" dirty="0"/>
              <a:t>2) Die Meisterfeier fand am Wochenende statt, damit viele Fans 	teilnehmen konnten.</a:t>
            </a:r>
          </a:p>
          <a:p>
            <a:pPr marL="457200" lvl="1" indent="0">
              <a:buNone/>
            </a:pPr>
            <a:r>
              <a:rPr lang="de-DE" sz="2600" i="1" dirty="0"/>
              <a:t>3) Obwohl es in Strömen regnete, kamen 20.000 Fans.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0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Zusammengezogener Satz</a:t>
            </a:r>
            <a:r>
              <a:rPr lang="de-DE" dirty="0"/>
              <a:t>: Bei gleichrangigen Sätzen, die ein Element gemeinsam haben, wird dieses Element nur einmal genannt. </a:t>
            </a:r>
          </a:p>
          <a:p>
            <a:pPr marL="0" indent="0">
              <a:buNone/>
            </a:pPr>
            <a:r>
              <a:rPr lang="de-DE" dirty="0"/>
              <a:t>Bsp.	1) </a:t>
            </a:r>
            <a:r>
              <a:rPr lang="de-DE" i="1" dirty="0"/>
              <a:t>Der Student beherrschte die deutsche Sprache nur sehr 	mangelhaft und </a:t>
            </a:r>
            <a:r>
              <a:rPr lang="de-DE" i="1" strike="sngStrike" dirty="0"/>
              <a:t>[der Student] </a:t>
            </a:r>
            <a:r>
              <a:rPr lang="de-DE" i="1" dirty="0"/>
              <a:t>fiel zweimal durchs Examen.</a:t>
            </a:r>
          </a:p>
          <a:p>
            <a:pPr marL="0" indent="0">
              <a:buNone/>
            </a:pPr>
            <a:r>
              <a:rPr lang="de-DE" dirty="0"/>
              <a:t>	2) </a:t>
            </a:r>
            <a:r>
              <a:rPr lang="de-DE" i="1" dirty="0"/>
              <a:t>Der Student, der die deutsche Sprache nur mangelhaft 	beherrschte 	und </a:t>
            </a:r>
            <a:r>
              <a:rPr lang="de-DE" i="1" strike="sngStrike" dirty="0"/>
              <a:t>[der] </a:t>
            </a:r>
            <a:r>
              <a:rPr lang="de-DE" i="1" dirty="0"/>
              <a:t>zweimal durchs Examen fiel, klagte vor 	dem Verwaltungsgericht.</a:t>
            </a:r>
          </a:p>
        </p:txBody>
      </p:sp>
    </p:spTree>
    <p:extLst>
      <p:ext uri="{BB962C8B-B14F-4D97-AF65-F5344CB8AC3E}">
        <p14:creationId xmlns:p14="http://schemas.microsoft.com/office/powerpoint/2010/main" val="417613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F7BCF-E139-4FF2-A50A-2DC0E0DD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Zusammengezogener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CE8FF-CD23-4220-ACA6-E9E50B7F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heiße Sara und (ich) komme aus Triest.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eine Brezel gegessen und (ich habe) ein Bier getrunken.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hat sich gekämmt und (er hat sich) die Zähne geputzt.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19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A1DA7-10C0-4BB5-84F3-D1FC0B6D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BD074-47D1-4230-840A-5794F6EE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b="1" dirty="0"/>
              <a:t>Welches Satzmuster liegt vor? einfacher Satz, Satzgefüge, Satzreihe oder zusammengezogener Satz?</a:t>
            </a:r>
          </a:p>
          <a:p>
            <a:pPr marL="514350" indent="-514350">
              <a:buAutoNum type="alphaLcPeriod"/>
            </a:pPr>
            <a:r>
              <a:rPr lang="de-DE" i="1" dirty="0"/>
              <a:t>Wir alle haben täglich Kontakt mit Insekten.</a:t>
            </a:r>
          </a:p>
          <a:p>
            <a:pPr marL="514350" indent="-514350">
              <a:buAutoNum type="alphaLcPeriod"/>
            </a:pPr>
            <a:r>
              <a:rPr lang="de-DE" i="1" dirty="0"/>
              <a:t>Sie stechen und beißen uns und übertragen dabei leider auch Krankheiten.</a:t>
            </a:r>
          </a:p>
          <a:p>
            <a:pPr marL="514350" indent="-514350">
              <a:buAutoNum type="alphaLcPeriod"/>
            </a:pPr>
            <a:r>
              <a:rPr lang="de-DE" i="1" dirty="0"/>
              <a:t>Sie tun aber auch viel Gutes, denn sie verarbeiten zum Beispiel tote Pflanzen und Tiere.</a:t>
            </a:r>
          </a:p>
          <a:p>
            <a:pPr marL="514350" indent="-514350">
              <a:buAutoNum type="alphaLcPeriod"/>
            </a:pPr>
            <a:r>
              <a:rPr lang="de-DE" i="1" dirty="0"/>
              <a:t>Da Insekten „Überlebenskünstler“ sind, können sie sich von allem Möglichen ernähren.</a:t>
            </a:r>
          </a:p>
        </p:txBody>
      </p:sp>
    </p:spTree>
    <p:extLst>
      <p:ext uri="{BB962C8B-B14F-4D97-AF65-F5344CB8AC3E}">
        <p14:creationId xmlns:p14="http://schemas.microsoft.com/office/powerpoint/2010/main" val="419228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A1DA7-10C0-4BB5-84F3-D1FC0B6D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BD074-47D1-4230-840A-5794F6EE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2. Bilden Sie einen zusammengezogenen Satz.</a:t>
            </a:r>
          </a:p>
          <a:p>
            <a:pPr marL="514350" indent="-514350">
              <a:buAutoNum type="alphaLcPeriod"/>
            </a:pPr>
            <a:r>
              <a:rPr lang="de-DE" i="1" dirty="0"/>
              <a:t>Sie heißt Anna, sie ist 20 Jahre alt und sie kommt aus der Schweiz.</a:t>
            </a:r>
          </a:p>
          <a:p>
            <a:pPr marL="514350" indent="-514350">
              <a:buAutoNum type="alphaLcPeriod"/>
            </a:pPr>
            <a:r>
              <a:rPr lang="de-DE" i="1" dirty="0"/>
              <a:t>Ich habe mich schon immer sehr für Sprachen interessiert und ich habe mich deshalb für ein Übersetzerstudium entschieden.</a:t>
            </a:r>
          </a:p>
        </p:txBody>
      </p:sp>
    </p:spTree>
    <p:extLst>
      <p:ext uri="{BB962C8B-B14F-4D97-AF65-F5344CB8AC3E}">
        <p14:creationId xmlns:p14="http://schemas.microsoft.com/office/powerpoint/2010/main" val="394600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4100" b="1" dirty="0"/>
              <a:t>Die Satzklammer</a:t>
            </a:r>
          </a:p>
          <a:p>
            <a:pPr lvl="0"/>
            <a:r>
              <a:rPr lang="de-DE" dirty="0"/>
              <a:t>Verb bzw. VP mit zentraler Rolle im Satz </a:t>
            </a:r>
          </a:p>
          <a:p>
            <a:pPr lvl="0"/>
            <a:r>
              <a:rPr lang="de-DE" dirty="0"/>
              <a:t>Verbalkomplex oft kein kontinuierliches Element: z. B. Konstruktionen mit Hilfsverb (Perfekt), Modalverben, trennbaren Verben</a:t>
            </a:r>
          </a:p>
          <a:p>
            <a:pPr marL="0" indent="0">
              <a:buNone/>
            </a:pPr>
            <a:r>
              <a:rPr lang="de-DE" i="1" dirty="0"/>
              <a:t>	Die Mutter hat ihrem Sohn ein Auto zum Geburtstag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Die Mutter will ihrem Sohn ein Auto zum Geburtstag schenken.</a:t>
            </a:r>
            <a:endParaRPr lang="de-DE" dirty="0"/>
          </a:p>
          <a:p>
            <a:r>
              <a:rPr lang="de-DE" dirty="0"/>
              <a:t>Die beiden Teile des Verbalkomplexes bilden die s.g. Satzklammer: </a:t>
            </a:r>
          </a:p>
          <a:p>
            <a:pPr marL="0" indent="0">
              <a:buNone/>
            </a:pPr>
            <a:r>
              <a:rPr lang="de-DE" dirty="0"/>
              <a:t>	finites Verb &gt; </a:t>
            </a:r>
            <a:r>
              <a:rPr lang="de-DE" b="1" dirty="0"/>
              <a:t>linke Satzklammer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nicht-finites Verb &gt; </a:t>
            </a:r>
            <a:r>
              <a:rPr lang="de-DE" b="1" dirty="0"/>
              <a:t>rechte Satzklammer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vor dem finiten Verb &gt; </a:t>
            </a:r>
            <a:r>
              <a:rPr lang="de-DE" b="1" dirty="0"/>
              <a:t>Vorfeld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zwischen den Satzklammern &gt; </a:t>
            </a:r>
            <a:r>
              <a:rPr lang="de-DE" b="1" dirty="0"/>
              <a:t>Mittelfeld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nach dem nicht-finiten Verb &gt; </a:t>
            </a:r>
            <a:r>
              <a:rPr lang="de-DE" b="1" dirty="0"/>
              <a:t>Nachfeld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/>
              <a:t>Die Satzklammer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Drei Satztypen: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Ja/Nein-Fragen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Position 1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auch: Imperativsätze; Wunschsätze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Hauptsatz/Aussagesatz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Position 2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auch: W-Fragen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Nebensatz mit Konjunktionen/Relativpronomen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letzter Position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0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Satzklammer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B1990D-70E1-4CCE-A470-B8072610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6722" y="2435223"/>
            <a:ext cx="9208572" cy="284162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DA4D5A-3122-49DE-A93D-9025E46AD252}"/>
              </a:ext>
            </a:extLst>
          </p:cNvPr>
          <p:cNvSpPr txBox="1"/>
          <p:nvPr/>
        </p:nvSpPr>
        <p:spPr>
          <a:xfrm>
            <a:off x="7620000" y="5411787"/>
            <a:ext cx="31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103)</a:t>
            </a:r>
          </a:p>
        </p:txBody>
      </p:sp>
    </p:spTree>
    <p:extLst>
      <p:ext uri="{BB962C8B-B14F-4D97-AF65-F5344CB8AC3E}">
        <p14:creationId xmlns:p14="http://schemas.microsoft.com/office/powerpoint/2010/main" val="210661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Satzklammer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754AA1-4A09-4894-A0DB-19F2F126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08973" y="1674499"/>
            <a:ext cx="6692326" cy="49189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DA1B535-9AE3-4905-B129-8A750BAC5DDB}"/>
              </a:ext>
            </a:extLst>
          </p:cNvPr>
          <p:cNvSpPr txBox="1"/>
          <p:nvPr/>
        </p:nvSpPr>
        <p:spPr>
          <a:xfrm>
            <a:off x="1203075" y="6123543"/>
            <a:ext cx="31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103)</a:t>
            </a:r>
          </a:p>
        </p:txBody>
      </p:sp>
    </p:spTree>
    <p:extLst>
      <p:ext uri="{BB962C8B-B14F-4D97-AF65-F5344CB8AC3E}">
        <p14:creationId xmlns:p14="http://schemas.microsoft.com/office/powerpoint/2010/main" val="1495447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D84B5-063F-460E-8514-1F133F27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6F5147-3952-4C4A-90ED-3C94797E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Unterstreichen Sie die Satzklammer. Um welche Satzart handelt es sich jeweils? Bestimmen Sie auch die Satzglieder.</a:t>
            </a:r>
          </a:p>
          <a:p>
            <a:pPr marL="514350" indent="-514350">
              <a:buAutoNum type="arabicParenR"/>
            </a:pPr>
            <a:r>
              <a:rPr lang="de-DE" i="1" dirty="0" err="1"/>
              <a:t>Itzenplitz</a:t>
            </a:r>
            <a:r>
              <a:rPr lang="de-DE" i="1" dirty="0"/>
              <a:t> und ich waren jung verheiratet.</a:t>
            </a:r>
          </a:p>
          <a:p>
            <a:pPr marL="514350" indent="-514350">
              <a:buAutoNum type="arabicParenR"/>
            </a:pPr>
            <a:r>
              <a:rPr lang="de-DE" i="1" dirty="0"/>
              <a:t>Wenn man sehr jung, frisch verheiratet und sehr verliebt ist, spielt es keine große Rolle, wenn man nichts hat.</a:t>
            </a:r>
          </a:p>
          <a:p>
            <a:pPr marL="514350" indent="-514350">
              <a:buAutoNum type="arabicParenR"/>
            </a:pPr>
            <a:r>
              <a:rPr lang="de-DE" i="1" dirty="0"/>
              <a:t>Eines Tages sagte </a:t>
            </a:r>
            <a:r>
              <a:rPr lang="de-DE" i="1" dirty="0" err="1"/>
              <a:t>Itzenplitz</a:t>
            </a:r>
            <a:r>
              <a:rPr lang="de-DE" i="1" dirty="0"/>
              <a:t>: „Hätte ich doch ein bisschen mehr Geld! Ich möchte mir so gern etwas kaufen.“</a:t>
            </a:r>
          </a:p>
          <a:p>
            <a:pPr marL="514350" indent="-514350">
              <a:buAutoNum type="arabicParenR"/>
            </a:pPr>
            <a:r>
              <a:rPr lang="de-DE" i="1" dirty="0"/>
              <a:t>„Was würdest Du denn gerne kaufen?“</a:t>
            </a:r>
          </a:p>
          <a:p>
            <a:pPr marL="514350" indent="-514350">
              <a:buAutoNum type="arabicParenR"/>
            </a:pPr>
            <a:r>
              <a:rPr lang="de-DE" i="1" dirty="0"/>
              <a:t>„Vor allem möchte ich ein Paar Hausschuhe kaufen.“</a:t>
            </a:r>
          </a:p>
        </p:txBody>
      </p:sp>
    </p:spTree>
    <p:extLst>
      <p:ext uri="{BB962C8B-B14F-4D97-AF65-F5344CB8AC3E}">
        <p14:creationId xmlns:p14="http://schemas.microsoft.com/office/powerpoint/2010/main" val="409044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Syntax</a:t>
            </a:r>
            <a:r>
              <a:rPr lang="de-DE" dirty="0"/>
              <a:t> = </a:t>
            </a:r>
          </a:p>
          <a:p>
            <a:pPr marL="514350" indent="-514350">
              <a:buAutoNum type="arabicPeriod"/>
            </a:pPr>
            <a:r>
              <a:rPr lang="de-DE" dirty="0"/>
              <a:t>Satzstruktur</a:t>
            </a:r>
          </a:p>
          <a:p>
            <a:pPr marL="514350" indent="-514350">
              <a:buAutoNum type="arabicPeriod"/>
            </a:pPr>
            <a:r>
              <a:rPr lang="de-DE" dirty="0"/>
              <a:t>Lehre vom Satzbau; Sprachwissenschaftliche Teildisziplin, die sich damit beschäftigt, wie einzelne Wörter zu Wortgruppen und diese Wortgruppen zu Sätzen zusammengefügt werden</a:t>
            </a:r>
          </a:p>
        </p:txBody>
      </p:sp>
    </p:spTree>
    <p:extLst>
      <p:ext uri="{BB962C8B-B14F-4D97-AF65-F5344CB8AC3E}">
        <p14:creationId xmlns:p14="http://schemas.microsoft.com/office/powerpoint/2010/main" val="42883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Das Vorfeld</a:t>
            </a:r>
            <a:endParaRPr lang="de-DE" dirty="0"/>
          </a:p>
          <a:p>
            <a:pPr lvl="0"/>
            <a:r>
              <a:rPr lang="de-DE" dirty="0"/>
              <a:t>Max. eine Konstituente, </a:t>
            </a:r>
          </a:p>
          <a:p>
            <a:pPr marL="0" lvl="0" indent="0">
              <a:buNone/>
            </a:pPr>
            <a:r>
              <a:rPr lang="de-DE" dirty="0"/>
              <a:t>	z. B.	</a:t>
            </a:r>
            <a:r>
              <a:rPr lang="de-DE" i="1" dirty="0"/>
              <a:t>Er | ging gestern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Gestern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*Er gestern | ging ins Kino.</a:t>
            </a:r>
            <a:endParaRPr lang="de-DE" dirty="0"/>
          </a:p>
          <a:p>
            <a:pPr lvl="0"/>
            <a:r>
              <a:rPr lang="de-DE" dirty="0"/>
              <a:t>Die Konstituente kann unterschiedlich komplex sein:</a:t>
            </a:r>
          </a:p>
          <a:p>
            <a:pPr marL="0" indent="0">
              <a:buNone/>
            </a:pPr>
            <a:r>
              <a:rPr lang="de-DE" i="1" dirty="0"/>
              <a:t>		Gestern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Gestern nach dem Abendessen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Nachdem er gestern zu Abend gegessen hatte, | ging er ins Kino.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2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i="1" dirty="0"/>
              <a:t>Er war gestern sehr müde. Dennoch |ging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Er war gestern sehr müde. Aber |er |ging ins Kino.</a:t>
            </a:r>
            <a:endParaRPr lang="de-DE" dirty="0"/>
          </a:p>
          <a:p>
            <a:r>
              <a:rPr lang="de-DE" dirty="0"/>
              <a:t>Adverbiale Konjunktionen (</a:t>
            </a:r>
            <a:r>
              <a:rPr lang="de-DE" i="1" dirty="0"/>
              <a:t>dennoch</a:t>
            </a:r>
            <a:r>
              <a:rPr lang="de-DE" dirty="0"/>
              <a:t>; </a:t>
            </a:r>
            <a:r>
              <a:rPr lang="de-DE" i="1" dirty="0"/>
              <a:t>deswegen</a:t>
            </a:r>
            <a:r>
              <a:rPr lang="de-DE" dirty="0"/>
              <a:t>; …) können im Vorfeld stehen;</a:t>
            </a:r>
          </a:p>
          <a:p>
            <a:r>
              <a:rPr lang="de-DE" dirty="0"/>
              <a:t>Koordinierende Konjunktionen (Konjunktionen, mit denen gleichwertige Sätze eingeleitet werden: </a:t>
            </a:r>
            <a:r>
              <a:rPr lang="de-DE" i="1" dirty="0"/>
              <a:t>aber, sondern, denn, und, oder</a:t>
            </a:r>
            <a:r>
              <a:rPr lang="de-DE" dirty="0"/>
              <a:t>) stehen </a:t>
            </a:r>
            <a:r>
              <a:rPr lang="de-DE" b="1" dirty="0"/>
              <a:t>vor</a:t>
            </a:r>
            <a:r>
              <a:rPr lang="de-DE" dirty="0"/>
              <a:t> dem Vorfeld (im s. g. </a:t>
            </a:r>
            <a:r>
              <a:rPr lang="de-DE" b="1" dirty="0"/>
              <a:t>Vor-Vorfeld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9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Das Mittelfeld</a:t>
            </a:r>
            <a:endParaRPr lang="de-DE" dirty="0"/>
          </a:p>
          <a:p>
            <a:pPr lvl="0"/>
            <a:r>
              <a:rPr lang="de-DE" dirty="0"/>
              <a:t>Mehrere Konstituenten möglich </a:t>
            </a:r>
          </a:p>
          <a:p>
            <a:pPr lvl="0"/>
            <a:r>
              <a:rPr lang="de-DE" dirty="0"/>
              <a:t>Reihenfolge: </a:t>
            </a:r>
          </a:p>
          <a:p>
            <a:pPr lvl="1"/>
            <a:r>
              <a:rPr lang="de-DE" dirty="0"/>
              <a:t>Klare Positionsregeln für Pronomen: Subjektpronomen &gt; </a:t>
            </a:r>
            <a:r>
              <a:rPr lang="de-DE" dirty="0" err="1"/>
              <a:t>Akkusativobjektpron</a:t>
            </a:r>
            <a:r>
              <a:rPr lang="de-DE" dirty="0"/>
              <a:t>. &gt; </a:t>
            </a:r>
            <a:r>
              <a:rPr lang="de-DE" dirty="0" err="1"/>
              <a:t>Dativobjektpron</a:t>
            </a:r>
            <a:r>
              <a:rPr lang="de-DE" dirty="0"/>
              <a:t>.</a:t>
            </a:r>
          </a:p>
          <a:p>
            <a:pPr marL="457200" lvl="1" indent="0">
              <a:buNone/>
            </a:pPr>
            <a:r>
              <a:rPr lang="de-DE" dirty="0"/>
              <a:t>	Bsp. </a:t>
            </a:r>
            <a:r>
              <a:rPr lang="de-DE" i="1" dirty="0"/>
              <a:t>Wird der Mann der Frau das Buch leihen? Nein, schenken wird er es ihr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Andere Elemente: Reihenfolge relativ frei, aber einige Tendenzen: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8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r>
              <a:rPr lang="de-DE" b="1" dirty="0"/>
              <a:t>Bekanntes Element vor neuem Element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Was hat der Mann der Frau geschenkt?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der Frau</a:t>
            </a:r>
            <a:r>
              <a:rPr lang="de-DE" i="1" dirty="0"/>
              <a:t> </a:t>
            </a:r>
            <a:r>
              <a:rPr lang="de-DE" i="1" u="sng" dirty="0"/>
              <a:t>das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?Der Mann hat das Buch der Frau geschenkt. 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Wem hat der Mann das Buch geschenkt?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das Buch</a:t>
            </a:r>
            <a:r>
              <a:rPr lang="de-DE" i="1" dirty="0"/>
              <a:t> </a:t>
            </a:r>
            <a:r>
              <a:rPr lang="de-DE" i="1" u="sng" dirty="0"/>
              <a:t>der Frau</a:t>
            </a:r>
            <a:r>
              <a:rPr lang="de-DE" i="1" dirty="0"/>
              <a:t> geschenkt.</a:t>
            </a:r>
          </a:p>
          <a:p>
            <a:pPr marL="0" indent="0">
              <a:buNone/>
            </a:pPr>
            <a:r>
              <a:rPr lang="de-DE" b="1" dirty="0"/>
              <a:t>Bestimmte NP vor unbestimmter NP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Der Mann hat </a:t>
            </a:r>
            <a:r>
              <a:rPr lang="de-DE" i="1" u="sng" dirty="0"/>
              <a:t>der Frau</a:t>
            </a:r>
            <a:r>
              <a:rPr lang="de-DE" i="1" dirty="0"/>
              <a:t> </a:t>
            </a:r>
            <a:r>
              <a:rPr lang="de-DE" i="1" u="sng" dirty="0"/>
              <a:t>ein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das Buch</a:t>
            </a:r>
            <a:r>
              <a:rPr lang="de-DE" i="1" dirty="0"/>
              <a:t> </a:t>
            </a:r>
            <a:r>
              <a:rPr lang="de-DE" i="1" u="sng" dirty="0"/>
              <a:t>einer Frau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Pronominale NP steht meist vor nicht-</a:t>
            </a:r>
            <a:r>
              <a:rPr lang="de-DE" b="1" dirty="0" err="1"/>
              <a:t>pron</a:t>
            </a:r>
            <a:r>
              <a:rPr lang="de-DE" b="1" dirty="0"/>
              <a:t>. NP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Der Mann hat </a:t>
            </a:r>
            <a:r>
              <a:rPr lang="de-DE" i="1" u="sng" dirty="0"/>
              <a:t>ihr</a:t>
            </a:r>
            <a:r>
              <a:rPr lang="de-DE" i="1" dirty="0"/>
              <a:t> </a:t>
            </a:r>
            <a:r>
              <a:rPr lang="de-DE" i="1" u="sng" dirty="0"/>
              <a:t>das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es</a:t>
            </a:r>
            <a:r>
              <a:rPr lang="de-DE" i="1" dirty="0"/>
              <a:t> </a:t>
            </a:r>
            <a:r>
              <a:rPr lang="de-DE" i="1" u="sng" dirty="0"/>
              <a:t>der Frau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9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600" b="1" dirty="0"/>
              <a:t>Positionsregeln für Vorfeld, Mittelfeld, Nachfeld</a:t>
            </a:r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r>
              <a:rPr lang="de-DE" sz="3500" b="1" dirty="0"/>
              <a:t>Subjekt &gt; Dativobjekt &gt; Akkusativobjekt 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Freie Adverbialen &gt; Gebundene Adverbialen/ Genitivobjekt/Präpositionalobjekt &gt; Prädikativ</a:t>
            </a:r>
            <a:endParaRPr lang="de-DE" sz="3500" b="1" dirty="0"/>
          </a:p>
          <a:p>
            <a:pPr marL="0" indent="0">
              <a:buNone/>
            </a:pPr>
            <a:r>
              <a:rPr lang="de-DE" sz="3100" dirty="0"/>
              <a:t>	Bsp. 	…, </a:t>
            </a:r>
            <a:r>
              <a:rPr lang="de-DE" sz="3100" i="1" dirty="0"/>
              <a:t>weil </a:t>
            </a:r>
            <a:r>
              <a:rPr lang="de-DE" sz="3100" i="1" u="sng" dirty="0"/>
              <a:t>ein Mann</a:t>
            </a:r>
            <a:r>
              <a:rPr lang="de-DE" sz="3100" i="1" dirty="0"/>
              <a:t> </a:t>
            </a:r>
            <a:r>
              <a:rPr lang="de-DE" sz="3100" i="1" u="sng" dirty="0"/>
              <a:t>einer Frau</a:t>
            </a:r>
            <a:r>
              <a:rPr lang="de-DE" sz="3100" i="1" dirty="0"/>
              <a:t> </a:t>
            </a:r>
            <a:r>
              <a:rPr lang="de-DE" sz="3100" i="1" u="sng" dirty="0"/>
              <a:t>ein Buch</a:t>
            </a:r>
            <a:r>
              <a:rPr lang="de-DE" sz="3100" i="1" dirty="0"/>
              <a:t> geschenkt hat.</a:t>
            </a:r>
            <a:endParaRPr lang="de-DE" sz="3100" dirty="0"/>
          </a:p>
          <a:p>
            <a:pPr marL="0" indent="0">
              <a:buNone/>
            </a:pPr>
            <a:r>
              <a:rPr lang="de-DE" sz="3100" i="1" dirty="0"/>
              <a:t>		…, weil </a:t>
            </a:r>
            <a:r>
              <a:rPr lang="de-DE" sz="3100" i="1" u="sng" dirty="0"/>
              <a:t>der Mann</a:t>
            </a:r>
            <a:r>
              <a:rPr lang="de-DE" sz="3100" i="1" dirty="0"/>
              <a:t> </a:t>
            </a:r>
            <a:r>
              <a:rPr lang="de-DE" sz="3100" i="1" u="sng" dirty="0"/>
              <a:t>der Frau</a:t>
            </a:r>
            <a:r>
              <a:rPr lang="de-DE" sz="3100" i="1" dirty="0"/>
              <a:t> </a:t>
            </a:r>
            <a:r>
              <a:rPr lang="de-DE" sz="3100" i="1" u="sng" dirty="0"/>
              <a:t>das Buch</a:t>
            </a:r>
            <a:r>
              <a:rPr lang="de-DE" sz="3100" i="1" dirty="0"/>
              <a:t> geschenkt hat</a:t>
            </a:r>
            <a:r>
              <a:rPr lang="de-DE" sz="3100" dirty="0"/>
              <a:t>.</a:t>
            </a:r>
          </a:p>
          <a:p>
            <a:pPr marL="0" indent="0">
              <a:buNone/>
            </a:pPr>
            <a:endParaRPr lang="de-DE" sz="3100" dirty="0"/>
          </a:p>
          <a:p>
            <a:pPr marL="0" lvl="0" indent="0">
              <a:buNone/>
            </a:pPr>
            <a:r>
              <a:rPr lang="de-DE" sz="3100" b="1" dirty="0">
                <a:solidFill>
                  <a:prstClr val="black"/>
                </a:solidFill>
              </a:rPr>
              <a:t>Belebte NP vor unbelebter NP</a:t>
            </a:r>
          </a:p>
          <a:p>
            <a:pPr marL="0" lvl="0" indent="0">
              <a:buNone/>
            </a:pPr>
            <a:r>
              <a:rPr lang="de-DE" sz="3100" dirty="0">
                <a:solidFill>
                  <a:prstClr val="black"/>
                </a:solidFill>
              </a:rPr>
              <a:t>	Bsp. </a:t>
            </a:r>
            <a:r>
              <a:rPr lang="de-DE" sz="3100" i="1" dirty="0">
                <a:solidFill>
                  <a:prstClr val="black"/>
                </a:solidFill>
              </a:rPr>
              <a:t>Der Arzt hat </a:t>
            </a:r>
            <a:r>
              <a:rPr lang="de-DE" sz="3100" i="1" u="sng" dirty="0">
                <a:solidFill>
                  <a:prstClr val="black"/>
                </a:solidFill>
              </a:rPr>
              <a:t>den Patienten</a:t>
            </a:r>
            <a:r>
              <a:rPr lang="de-DE" sz="3100" i="1" dirty="0">
                <a:solidFill>
                  <a:prstClr val="black"/>
                </a:solidFill>
              </a:rPr>
              <a:t> </a:t>
            </a:r>
            <a:r>
              <a:rPr lang="de-DE" sz="3100" i="1" u="sng" dirty="0">
                <a:solidFill>
                  <a:prstClr val="black"/>
                </a:solidFill>
              </a:rPr>
              <a:t>einer Therapie</a:t>
            </a:r>
            <a:r>
              <a:rPr lang="de-DE" sz="3100" i="1" dirty="0">
                <a:solidFill>
                  <a:prstClr val="black"/>
                </a:solidFill>
              </a:rPr>
              <a:t> unterzogen</a:t>
            </a:r>
            <a:r>
              <a:rPr lang="de-DE" sz="3100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9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98790-E748-4708-8F15-B08504A2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21E906-3617-4615-BA95-99FC5301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Subjekt und Objekt tendenziell vor Adverbialen (temporal, lokal, modal, etc.)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Er geht nicht zur Arbeit, weil </a:t>
            </a:r>
            <a:r>
              <a:rPr lang="de-DE" i="1" u="sng" dirty="0"/>
              <a:t>er</a:t>
            </a:r>
            <a:r>
              <a:rPr lang="de-DE" i="1" dirty="0"/>
              <a:t> </a:t>
            </a:r>
            <a:r>
              <a:rPr lang="de-DE" i="1" u="sng" dirty="0"/>
              <a:t>heute</a:t>
            </a:r>
            <a:r>
              <a:rPr lang="de-DE" i="1" dirty="0"/>
              <a:t> krank ist.</a:t>
            </a: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Freie Adverbiale </a:t>
            </a:r>
            <a:r>
              <a:rPr lang="de-DE" b="1" dirty="0"/>
              <a:t>generell vor </a:t>
            </a:r>
            <a:r>
              <a:rPr lang="de-DE" b="1" dirty="0">
                <a:solidFill>
                  <a:srgbClr val="C00000"/>
                </a:solidFill>
              </a:rPr>
              <a:t>gebundenen Adverbialen</a:t>
            </a:r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	</a:t>
            </a:r>
            <a:r>
              <a:rPr lang="de-DE" dirty="0"/>
              <a:t>Bsp. </a:t>
            </a:r>
            <a:r>
              <a:rPr lang="de-DE" i="1" dirty="0"/>
              <a:t>Ich habe </a:t>
            </a:r>
            <a:r>
              <a:rPr lang="de-DE" i="1" dirty="0">
                <a:solidFill>
                  <a:schemeClr val="accent1"/>
                </a:solidFill>
              </a:rPr>
              <a:t>lange Zeit </a:t>
            </a:r>
            <a:r>
              <a:rPr lang="de-DE" i="1" dirty="0">
                <a:solidFill>
                  <a:srgbClr val="C00000"/>
                </a:solidFill>
              </a:rPr>
              <a:t>in Frankfurt </a:t>
            </a:r>
            <a:r>
              <a:rPr lang="de-DE" i="1" dirty="0"/>
              <a:t>gewohnt.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Freie Adverbiale: untereinander relativ frei, Tendenz: temporal &gt; kausal &gt; modal &gt; lokal (</a:t>
            </a:r>
            <a:r>
              <a:rPr lang="de-DE" b="1" dirty="0" err="1"/>
              <a:t>TeKaMoLo</a:t>
            </a:r>
            <a:r>
              <a:rPr lang="de-DE" b="1" dirty="0"/>
              <a:t>)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dirty="0"/>
              <a:t>Bsp. </a:t>
            </a:r>
            <a:r>
              <a:rPr lang="de-DE" i="1" dirty="0"/>
              <a:t>Sie hat ihren Freund </a:t>
            </a:r>
            <a:r>
              <a:rPr lang="de-DE" i="1" u="sng" dirty="0"/>
              <a:t>im Sommer</a:t>
            </a:r>
            <a:r>
              <a:rPr lang="de-DE" i="1" dirty="0"/>
              <a:t> </a:t>
            </a:r>
            <a:r>
              <a:rPr lang="de-DE" i="1" u="sng" dirty="0"/>
              <a:t>in Paris </a:t>
            </a:r>
            <a:r>
              <a:rPr lang="de-DE" i="1" dirty="0"/>
              <a:t>kennengelernt.</a:t>
            </a:r>
          </a:p>
        </p:txBody>
      </p:sp>
    </p:spTree>
    <p:extLst>
      <p:ext uri="{BB962C8B-B14F-4D97-AF65-F5344CB8AC3E}">
        <p14:creationId xmlns:p14="http://schemas.microsoft.com/office/powerpoint/2010/main" val="2380316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79261-47BB-49D8-8F93-2172AA28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66AC4-C632-4EA6-8F9D-DA11930D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Prädikativ an letzter Stelle im Mittelfeld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Er wollte schon immer </a:t>
            </a:r>
            <a:r>
              <a:rPr lang="de-DE" i="1" u="sng" dirty="0"/>
              <a:t>Lehrer</a:t>
            </a:r>
            <a:r>
              <a:rPr lang="de-DE" i="1" dirty="0"/>
              <a:t> werden.</a:t>
            </a:r>
          </a:p>
        </p:txBody>
      </p:sp>
    </p:spTree>
    <p:extLst>
      <p:ext uri="{BB962C8B-B14F-4D97-AF65-F5344CB8AC3E}">
        <p14:creationId xmlns:p14="http://schemas.microsoft.com/office/powerpoint/2010/main" val="1663006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r>
              <a:rPr lang="de-DE" b="1" dirty="0"/>
              <a:t>Konstituenten mit geringerem semantischem und syntaktischen Gewicht vor denen mit größerem Gewicht</a:t>
            </a:r>
          </a:p>
          <a:p>
            <a:pPr marL="0" indent="0">
              <a:buNone/>
            </a:pPr>
            <a:r>
              <a:rPr lang="de-DE" dirty="0"/>
              <a:t>	Bsp. Er organisierte ein Treffen, weil er </a:t>
            </a:r>
            <a:r>
              <a:rPr lang="de-DE" u="sng" dirty="0"/>
              <a:t>der Frau</a:t>
            </a:r>
            <a:r>
              <a:rPr lang="de-DE" dirty="0"/>
              <a:t> </a:t>
            </a:r>
            <a:r>
              <a:rPr lang="de-DE" u="sng" dirty="0"/>
              <a:t>das kleine Mädchen mit dem roten Hut, das ihn so fasziniert hatte</a:t>
            </a:r>
            <a:r>
              <a:rPr lang="de-DE" dirty="0"/>
              <a:t>, vorstellen wollte.</a:t>
            </a:r>
          </a:p>
          <a:p>
            <a:pPr marL="0" indent="0">
              <a:buNone/>
            </a:pPr>
            <a:r>
              <a:rPr lang="de-DE" dirty="0"/>
              <a:t>	…, weil er </a:t>
            </a:r>
            <a:r>
              <a:rPr lang="de-DE" u="sng" dirty="0"/>
              <a:t>das Mädchen</a:t>
            </a:r>
            <a:r>
              <a:rPr lang="de-DE" dirty="0"/>
              <a:t> </a:t>
            </a:r>
            <a:r>
              <a:rPr lang="de-DE" u="sng" dirty="0"/>
              <a:t>der älteren Frau, die für alle ein großes Herz </a:t>
            </a:r>
            <a:r>
              <a:rPr lang="de-DE" dirty="0"/>
              <a:t>	</a:t>
            </a:r>
            <a:r>
              <a:rPr lang="de-DE" u="sng" dirty="0"/>
              <a:t>hatte</a:t>
            </a:r>
            <a:r>
              <a:rPr lang="de-DE" dirty="0"/>
              <a:t>, vorstellen wollte.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sz="3200" b="1" dirty="0"/>
          </a:p>
          <a:p>
            <a:pPr marL="0" indent="0">
              <a:buNone/>
            </a:pPr>
            <a:r>
              <a:rPr lang="de-DE" sz="3600" b="1" dirty="0"/>
              <a:t>Nachfeld</a:t>
            </a:r>
          </a:p>
          <a:p>
            <a:pPr lvl="0"/>
            <a:r>
              <a:rPr lang="de-DE" dirty="0"/>
              <a:t>Normalerweise nur in einigen Konstruktionen besetzt, und zwar mit Nebensätzen (finite und infinite):</a:t>
            </a:r>
          </a:p>
          <a:p>
            <a:pPr marL="0" indent="0">
              <a:buNone/>
            </a:pPr>
            <a:r>
              <a:rPr lang="de-DE" i="1" dirty="0"/>
              <a:t>	Die Kinder haben gesagt, </a:t>
            </a:r>
            <a:r>
              <a:rPr lang="de-DE" i="1" u="sng" dirty="0"/>
              <a:t>dass sie eine Geschichte erzählt habe</a:t>
            </a:r>
            <a:r>
              <a:rPr lang="de-DE" i="1" dirty="0"/>
              <a:t>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Er fängt an </a:t>
            </a:r>
            <a:r>
              <a:rPr lang="de-DE" i="1" u="sng" dirty="0"/>
              <a:t>zu erzählen</a:t>
            </a:r>
            <a:r>
              <a:rPr lang="de-DE" i="1" dirty="0"/>
              <a:t>.</a:t>
            </a:r>
            <a:endParaRPr lang="de-DE" dirty="0"/>
          </a:p>
          <a:p>
            <a:r>
              <a:rPr lang="de-DE" dirty="0"/>
              <a:t>Mit Vergleichen:</a:t>
            </a:r>
          </a:p>
          <a:p>
            <a:pPr marL="0" indent="0">
              <a:buNone/>
            </a:pPr>
            <a:r>
              <a:rPr lang="de-DE" i="1" dirty="0"/>
              <a:t>	Gestern hat es stärker geregnet </a:t>
            </a:r>
            <a:r>
              <a:rPr lang="de-DE" i="1" u="sng" dirty="0"/>
              <a:t>als heute.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Er kann seine Stimme modulieren </a:t>
            </a:r>
            <a:r>
              <a:rPr lang="de-DE" i="1" u="sng" dirty="0"/>
              <a:t>wie ein Schauspieler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3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EF7EB-6626-406C-914F-0A72D145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8353B9-74C5-48B2-B86B-E5ACF54F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In allen anderen Fällen kann eine Konstituente aus Mittelfeld in Nachfeld gestellt werden als stilistische Wahl:</a:t>
            </a:r>
          </a:p>
          <a:p>
            <a:pPr lvl="1"/>
            <a:r>
              <a:rPr lang="de-DE" dirty="0"/>
              <a:t>V. a. bei sehr langen Konstituenten</a:t>
            </a:r>
          </a:p>
          <a:p>
            <a:pPr marL="457200" lvl="1" indent="0">
              <a:buNone/>
            </a:pPr>
            <a:r>
              <a:rPr lang="de-DE" dirty="0"/>
              <a:t>	z. B. </a:t>
            </a:r>
            <a:r>
              <a:rPr lang="de-DE" i="1" dirty="0"/>
              <a:t>Ich habe die Pflanze nach draußen </a:t>
            </a:r>
            <a:r>
              <a:rPr lang="de-DE" i="1" u="sng" dirty="0"/>
              <a:t>auf den Balkon</a:t>
            </a:r>
            <a:r>
              <a:rPr lang="de-DE" i="1" dirty="0"/>
              <a:t> gestellt</a:t>
            </a:r>
            <a:r>
              <a:rPr lang="de-DE" dirty="0"/>
              <a:t>.</a:t>
            </a:r>
          </a:p>
          <a:p>
            <a:pPr marL="457200" lvl="1" indent="0">
              <a:buNone/>
            </a:pPr>
            <a:r>
              <a:rPr lang="de-DE" dirty="0"/>
              <a:t>	Aber: </a:t>
            </a:r>
            <a:r>
              <a:rPr lang="de-DE" i="1" dirty="0"/>
              <a:t>Ich habe die Pflanze nach draußen gestellt </a:t>
            </a:r>
            <a:r>
              <a:rPr lang="de-DE" i="1" u="sng" dirty="0"/>
              <a:t>auf den Balkon, den ich </a:t>
            </a:r>
            <a:r>
              <a:rPr lang="de-DE" i="1" dirty="0"/>
              <a:t>	</a:t>
            </a:r>
            <a:r>
              <a:rPr lang="de-DE" i="1" u="sng" dirty="0"/>
              <a:t>zuvor sorgfältig geputzt und aufgeräumt hatte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Wenn sie unterstrichen werden soll</a:t>
            </a:r>
          </a:p>
          <a:p>
            <a:pPr lvl="1"/>
            <a:r>
              <a:rPr lang="de-DE" dirty="0"/>
              <a:t>Auch im Gegenteil, wenn sie wenig wichtig ist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Traditionelle Grammatik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Petra schenkt ihrem Bruder ein Auto.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Subjekt					Prädikat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70C0"/>
                </a:solidFill>
              </a:rPr>
              <a:t>Gegenstand der Satzaussage:				Was wird über das Subjekt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70C0"/>
                </a:solidFill>
              </a:rPr>
              <a:t>Über wen oder was wird etwas ausgesagt?			ausgesagt?</a:t>
            </a:r>
          </a:p>
        </p:txBody>
      </p:sp>
    </p:spTree>
    <p:extLst>
      <p:ext uri="{BB962C8B-B14F-4D97-AF65-F5344CB8AC3E}">
        <p14:creationId xmlns:p14="http://schemas.microsoft.com/office/powerpoint/2010/main" val="3039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D46DD-D0B2-4C42-B1B8-DBF9E9F4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660D9-87D4-491E-8965-E8882534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Begründen Sie die Reihenfolge der Elemente im Satz</a:t>
            </a:r>
          </a:p>
          <a:p>
            <a:pPr marL="514350" indent="-514350">
              <a:buAutoNum type="arabicParenR"/>
            </a:pPr>
            <a:r>
              <a:rPr lang="de-DE" i="1" dirty="0"/>
              <a:t>Der Richter schickt den Verbrecher für fünf Jahre ins Gefängnis.</a:t>
            </a:r>
          </a:p>
          <a:p>
            <a:pPr marL="514350" indent="-514350">
              <a:buAutoNum type="arabicParenR"/>
            </a:pPr>
            <a:r>
              <a:rPr lang="de-DE" i="1" dirty="0"/>
              <a:t>Peter hat seiner Freundin einen Mantel zu Weihnachten geschenkt.</a:t>
            </a:r>
          </a:p>
          <a:p>
            <a:pPr marL="514350" indent="-514350">
              <a:buAutoNum type="arabicParenR"/>
            </a:pPr>
            <a:r>
              <a:rPr lang="de-DE" i="1" dirty="0"/>
              <a:t>Nein, Peter hat den Mantel seiner Mutter geschenkt.</a:t>
            </a:r>
          </a:p>
          <a:p>
            <a:pPr marL="514350" indent="-514350">
              <a:buAutoNum type="arabicParenR"/>
            </a:pPr>
            <a:r>
              <a:rPr lang="de-DE" i="1" dirty="0"/>
              <a:t>Marie ist jeden Tag schöner geworden.</a:t>
            </a:r>
          </a:p>
          <a:p>
            <a:pPr marL="514350" indent="-514350">
              <a:buAutoNum type="arabicParenR"/>
            </a:pPr>
            <a:r>
              <a:rPr lang="de-DE" i="1" dirty="0"/>
              <a:t>Ich habe schon immer mehr gegessen als mein Bruder.</a:t>
            </a:r>
          </a:p>
          <a:p>
            <a:pPr marL="514350" indent="-514350">
              <a:buAutoNum type="arabicParenR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514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4145C-3D95-499D-A3C0-8475678D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02FAB-B02A-4F17-AD1F-8A1DC2F7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dirty="0"/>
              <a:t>Kaiser, Marita (2008): „Die Sprache der Dichter und Denker: Bewegt die Satzklammer den Geist?“ In: Nied Curcio, Martina (Hrsg.): </a:t>
            </a:r>
            <a:r>
              <a:rPr lang="de-DE" i="1" dirty="0"/>
              <a:t>Ausgewählte Phänomene zur kontrastiven Linguistik Italienisch-Deutsch. Ein Studien- und Übungsbuch für italienische DaF-Studierende</a:t>
            </a:r>
            <a:r>
              <a:rPr lang="de-DE" dirty="0"/>
              <a:t>. Milano: </a:t>
            </a:r>
            <a:r>
              <a:rPr lang="de-DE" dirty="0" err="1"/>
              <a:t>FrancoAngeli</a:t>
            </a:r>
            <a:r>
              <a:rPr lang="de-DE" dirty="0"/>
              <a:t>, S. 118-138.</a:t>
            </a:r>
          </a:p>
        </p:txBody>
      </p:sp>
    </p:spTree>
    <p:extLst>
      <p:ext uri="{BB962C8B-B14F-4D97-AF65-F5344CB8AC3E}">
        <p14:creationId xmlns:p14="http://schemas.microsoft.com/office/powerpoint/2010/main" val="365362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Satzglieder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rgbClr val="0070C0"/>
                </a:solidFill>
              </a:rPr>
              <a:t>Petra</a:t>
            </a:r>
            <a:r>
              <a:rPr lang="de-DE" i="1" dirty="0"/>
              <a:t> schenkt </a:t>
            </a:r>
            <a:r>
              <a:rPr lang="de-DE" i="1" dirty="0">
                <a:solidFill>
                  <a:srgbClr val="FF0000"/>
                </a:solidFill>
              </a:rPr>
              <a:t>ihrem Bruder </a:t>
            </a:r>
            <a:r>
              <a:rPr lang="de-DE" i="1" dirty="0">
                <a:solidFill>
                  <a:srgbClr val="00B050"/>
                </a:solidFill>
              </a:rPr>
              <a:t>ein Auto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0070C0"/>
                </a:solidFill>
              </a:rPr>
              <a:t>Subjekt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/>
              <a:t>Wer oder was schenkt das Auto dem Bruder?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Dativobjekt </a:t>
            </a:r>
            <a:r>
              <a:rPr lang="de-DE" sz="2400" dirty="0"/>
              <a:t>Wem schenkt P. das Auto?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00B050"/>
                </a:solidFill>
              </a:rPr>
              <a:t>Akkusativobjekt </a:t>
            </a:r>
            <a:r>
              <a:rPr lang="de-DE" sz="2400" dirty="0"/>
              <a:t>Wen oder was schenkt P. ihrem Bruder?</a:t>
            </a:r>
          </a:p>
          <a:p>
            <a:pPr marL="0" indent="0">
              <a:buNone/>
            </a:pPr>
            <a:endParaRPr lang="de-DE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Satzglieder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Peter träumt </a:t>
            </a:r>
            <a:r>
              <a:rPr lang="de-DE" i="1" dirty="0">
                <a:solidFill>
                  <a:srgbClr val="7030A0"/>
                </a:solidFill>
              </a:rPr>
              <a:t>von Maria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7030A0"/>
                </a:solidFill>
              </a:rPr>
              <a:t>Präpositionales Objekt </a:t>
            </a:r>
            <a:r>
              <a:rPr lang="de-DE" sz="2400" dirty="0"/>
              <a:t>Von wem träumt P.?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i="1" dirty="0"/>
              <a:t>Peter ist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Arzt</a:t>
            </a:r>
            <a:r>
              <a:rPr lang="de-DE" i="1" dirty="0"/>
              <a:t>/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groß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Prädikativum</a:t>
            </a:r>
            <a:r>
              <a:rPr lang="de-DE" sz="2400" b="1" dirty="0">
                <a:solidFill>
                  <a:srgbClr val="7030A0"/>
                </a:solidFill>
              </a:rPr>
              <a:t> </a:t>
            </a:r>
            <a:r>
              <a:rPr lang="de-DE" sz="2400" dirty="0"/>
              <a:t>(Prädikatsnomen)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378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Attribut</a:t>
            </a:r>
            <a:r>
              <a:rPr lang="de-DE" dirty="0"/>
              <a:t> wird einem Bezugswort (meist Substantiv) beigefügt, um es näher zu bestimmen. Es kann nicht allein stehen. Es ist kein eigenes Satzglied, sondern bloß Teil eines Satzglieds.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Peter schenkt das </a:t>
            </a:r>
            <a:r>
              <a:rPr lang="de-DE" i="1" u="sng" dirty="0">
                <a:solidFill>
                  <a:srgbClr val="0070C0"/>
                </a:solidFill>
              </a:rPr>
              <a:t>alte</a:t>
            </a:r>
            <a:r>
              <a:rPr lang="de-DE" i="1" dirty="0"/>
              <a:t> Auto seiner Schwester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	</a:t>
            </a:r>
            <a:r>
              <a:rPr lang="de-DE" sz="2400" dirty="0">
                <a:solidFill>
                  <a:srgbClr val="0070C0"/>
                </a:solidFill>
              </a:rPr>
              <a:t>attributives Adjektiv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schenkt das Auto </a:t>
            </a:r>
            <a:r>
              <a:rPr kumimoji="0" lang="de-DE" sz="2800" b="0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seiner Freundin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seiner Schwester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Genitivattribut</a:t>
            </a: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i="1" dirty="0"/>
              <a:t>Peter schenkt das Auto, </a:t>
            </a:r>
            <a:r>
              <a:rPr lang="de-DE" i="1" u="sng" dirty="0">
                <a:solidFill>
                  <a:srgbClr val="C00000"/>
                </a:solidFill>
              </a:rPr>
              <a:t>das er neu gekauft hat</a:t>
            </a:r>
            <a:r>
              <a:rPr lang="de-DE" i="1" dirty="0"/>
              <a:t>, seiner Schwester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			</a:t>
            </a:r>
            <a:r>
              <a:rPr lang="de-DE" sz="2400" dirty="0">
                <a:solidFill>
                  <a:srgbClr val="C00000"/>
                </a:solidFill>
              </a:rPr>
              <a:t>Relativsatz</a:t>
            </a:r>
          </a:p>
        </p:txBody>
      </p:sp>
    </p:spTree>
    <p:extLst>
      <p:ext uri="{BB962C8B-B14F-4D97-AF65-F5344CB8AC3E}">
        <p14:creationId xmlns:p14="http://schemas.microsoft.com/office/powerpoint/2010/main" val="33984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7" y="1825625"/>
            <a:ext cx="454342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400" dirty="0"/>
              <a:t>Attribute können sehr unterschied-</a:t>
            </a:r>
            <a:r>
              <a:rPr lang="de-DE" sz="2400" dirty="0" err="1"/>
              <a:t>liche</a:t>
            </a:r>
            <a:r>
              <a:rPr lang="de-DE" sz="2400" dirty="0"/>
              <a:t> Formen haben: ein einziges Wort, eine Wortgruppe oder ein Nebensatz. Sie können vor dem Bezugswort stehen (Linksattribut) oder danach (Rechtsattribut).</a:t>
            </a:r>
          </a:p>
          <a:p>
            <a:pPr marL="0" indent="0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Attribute können nur zusammen mit dem Substantiv, auf das sie sich beziehen, verschoben werden.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1D25FE-783A-4FAE-9F8B-03C62CF0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63373" y="588017"/>
            <a:ext cx="5227803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8129C-DEE1-4768-8334-8A84CCCE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7FFBF-2E26-411A-83A7-6349B0FE2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Übung</a:t>
            </a:r>
          </a:p>
          <a:p>
            <a:pPr marL="0" indent="0">
              <a:buNone/>
            </a:pPr>
            <a:r>
              <a:rPr lang="de-DE" dirty="0"/>
              <a:t>Unterstreichen Sie in den folgenden Sätzen die Attribute.</a:t>
            </a:r>
          </a:p>
          <a:p>
            <a:pPr marL="514350" indent="-514350">
              <a:buAutoNum type="arabicPeriod"/>
            </a:pPr>
            <a:r>
              <a:rPr lang="de-DE" i="1" dirty="0"/>
              <a:t>Der am 15.1.2002 geborene Schüler interessiert sich für ein Jurastudium.</a:t>
            </a:r>
          </a:p>
          <a:p>
            <a:pPr marL="514350" indent="-514350">
              <a:buAutoNum type="arabicPeriod"/>
            </a:pPr>
            <a:r>
              <a:rPr lang="de-DE" i="1" dirty="0"/>
              <a:t>Er informiert sich auf der Homepage der Universität Heidelberg.</a:t>
            </a:r>
          </a:p>
          <a:p>
            <a:pPr marL="514350" indent="-514350">
              <a:buAutoNum type="arabicPeriod"/>
            </a:pPr>
            <a:r>
              <a:rPr lang="de-DE" i="1" dirty="0"/>
              <a:t>Die Universität Heidelberg, die älteste in Deutschland, ist bei Studierenden sehr beliebt.</a:t>
            </a:r>
          </a:p>
          <a:p>
            <a:pPr marL="514350" indent="-514350">
              <a:buAutoNum type="arabicPeriod"/>
            </a:pPr>
            <a:r>
              <a:rPr lang="de-DE" i="1" dirty="0"/>
              <a:t>Für das Jurastudium, das ca. 5 Jahre dauert, braucht man gute Noten.</a:t>
            </a:r>
          </a:p>
          <a:p>
            <a:pPr marL="514350" indent="-514350">
              <a:buAutoNum type="arabicPeriod"/>
            </a:pPr>
            <a:r>
              <a:rPr lang="de-DE" i="1" dirty="0"/>
              <a:t>Der Wunsch, Jura zu studieren, ist sehr groß.</a:t>
            </a:r>
          </a:p>
          <a:p>
            <a:pPr marL="514350" indent="-514350">
              <a:buAutoNum type="arabicPeriod"/>
            </a:pPr>
            <a:r>
              <a:rPr lang="de-DE" i="1" dirty="0"/>
              <a:t>Deshalb lernt der ehrgeizige Schüler täglich drei Stunden.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16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2378</Words>
  <Application>Microsoft Office PowerPoint</Application>
  <PresentationFormat>Breitbild</PresentationFormat>
  <Paragraphs>274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</vt:lpstr>
      <vt:lpstr>Syntax</vt:lpstr>
      <vt:lpstr>PowerPoint-Präsentation</vt:lpstr>
      <vt:lpstr>PowerPoint-Präsentation</vt:lpstr>
      <vt:lpstr>Traditionelle Grammatik</vt:lpstr>
      <vt:lpstr>Satzglieder</vt:lpstr>
      <vt:lpstr>Satzglieder</vt:lpstr>
      <vt:lpstr>Attribute</vt:lpstr>
      <vt:lpstr>Attribute</vt:lpstr>
      <vt:lpstr>Attribute</vt:lpstr>
      <vt:lpstr>Adverbiale</vt:lpstr>
      <vt:lpstr>Adverbiale</vt:lpstr>
      <vt:lpstr>PowerPoint-Präsentation</vt:lpstr>
      <vt:lpstr>Einfacher Satz und komplexer Satz</vt:lpstr>
      <vt:lpstr>Einfacher Satz und komplexer Satz</vt:lpstr>
      <vt:lpstr>Einfacher Satz und komplexer Satz</vt:lpstr>
      <vt:lpstr>Koordinative Satzstrukturen</vt:lpstr>
      <vt:lpstr>Einfacher Satz und komplexer Satz</vt:lpstr>
      <vt:lpstr>Subordinative Satzstrukturen</vt:lpstr>
      <vt:lpstr>Subordinative Satzstrukturen</vt:lpstr>
      <vt:lpstr>Übung</vt:lpstr>
      <vt:lpstr>Einfacher Satz und komplexer Satz</vt:lpstr>
      <vt:lpstr>Zusammengezogener Satz</vt:lpstr>
      <vt:lpstr>Übung</vt:lpstr>
      <vt:lpstr>Übung</vt:lpstr>
      <vt:lpstr>Reihenfolge der Elemente im Satz</vt:lpstr>
      <vt:lpstr>Reihenfolge der Elemente im Satz</vt:lpstr>
      <vt:lpstr>Reihenfolge der Elemente im Satz</vt:lpstr>
      <vt:lpstr>Reihenfolge der Elemente im Satz</vt:lpstr>
      <vt:lpstr>Übung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Übung</vt:lpstr>
      <vt:lpstr>Zum Nachlesen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</dc:title>
  <dc:creator>Kathrin</dc:creator>
  <cp:lastModifiedBy>GAERTIG- BRESSAN ANNE-KATHRIN</cp:lastModifiedBy>
  <cp:revision>69</cp:revision>
  <cp:lastPrinted>2020-02-28T15:05:37Z</cp:lastPrinted>
  <dcterms:created xsi:type="dcterms:W3CDTF">2019-02-20T10:39:19Z</dcterms:created>
  <dcterms:modified xsi:type="dcterms:W3CDTF">2022-01-14T15:58:48Z</dcterms:modified>
</cp:coreProperties>
</file>