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48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4" r:id="rId16"/>
    <p:sldId id="476" r:id="rId17"/>
    <p:sldId id="4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84437" autoAdjust="0"/>
  </p:normalViewPr>
  <p:slideViewPr>
    <p:cSldViewPr snapToGrid="0">
      <p:cViewPr varScale="1">
        <p:scale>
          <a:sx n="75" d="100"/>
          <a:sy n="75" d="100"/>
        </p:scale>
        <p:origin x="64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91E83-FEC0-4CCF-9D42-39D43F6A32D3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5895-1BD5-4167-8F8C-8183AEF8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valutazione</a:t>
            </a:r>
            <a:r>
              <a:rPr lang="en-US" dirty="0"/>
              <a:t> </a:t>
            </a:r>
            <a:r>
              <a:rPr lang="en-US" dirty="0" err="1"/>
              <a:t>dell’ipercalcemia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includere</a:t>
            </a:r>
            <a:r>
              <a:rPr lang="en-US" dirty="0"/>
              <a:t> P, PTH,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renale</a:t>
            </a:r>
            <a:r>
              <a:rPr lang="en-US" dirty="0"/>
              <a:t>  e </a:t>
            </a:r>
            <a:r>
              <a:rPr lang="en-US" dirty="0" err="1"/>
              <a:t>equilibrio</a:t>
            </a:r>
            <a:r>
              <a:rPr lang="en-US" dirty="0"/>
              <a:t> </a:t>
            </a:r>
            <a:r>
              <a:rPr lang="en-US" dirty="0" err="1"/>
              <a:t>acido</a:t>
            </a:r>
            <a:r>
              <a:rPr lang="en-US" dirty="0"/>
              <a:t>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75895-1BD5-4167-8F8C-8183AEF826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6888-34E6-42C5-A6EE-8AC789241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84249-0A5C-438A-BE3C-1E4DF3574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EF65-DECC-40C8-9529-43ABD0490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A6C1F-BF98-45E1-BC8E-C38749CA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23059-8F50-4C5A-B005-F43B99AE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3F3C-0533-40CF-8DA6-4CC47897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6308-DD4D-48FF-8731-484BD8558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7CCFE-68EC-4578-A3A0-E6C5F491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D5FB-6DAA-4857-8F22-5AA73C92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85F4-C1B5-4EED-A5C0-A966F954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633BA-957B-4AB7-A7BE-1C9886A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BBDAF-5ADF-461E-8CEB-604597468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A99C-A89D-4816-A912-31AE0E085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6B290-D303-4598-8E7E-EFA4A230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89EB2-6F9E-47A8-A0B6-670B946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8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C0E51-370A-4C84-8A21-67264140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A13D-CF35-4103-A067-B71445473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B5B9-95BA-4DA2-8409-692AF05EB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057FF-461B-4320-A9CC-FBE1CFA5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C3592-9AAF-4D42-B3F0-05E95C08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9C2E-17F7-48AB-8736-2FDD0F03A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23FC-2D07-496D-B2EA-952B15E05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1E210-6EE3-450C-8D00-ABF8826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1AD3E-9511-4527-9140-07400D88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993E-084E-46A3-B793-7D9A8482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244A-8848-4461-9971-181B30EA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0DA8-D5E3-462C-A687-816B2CD69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5BADF-9166-4453-8943-A6C0121C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9AE7-55A7-4E2D-822C-802F9563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AAF09-C945-456E-9528-1B3DB9FA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8C68C-A361-4953-B980-85A0FF0F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D012-D05F-422F-869B-D7653C36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AE263-72D2-41EF-AA7F-CAD0B3E6A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C5BCE-1AA5-41F1-9962-4C55E4745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9C25-8D64-49B9-B4E7-90847F87D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3A1BD-3EE5-4B02-B6A4-7FB6A3D1D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C42234-7A44-4378-B914-9F0071A9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0892A-4AC6-423E-989D-ACA40676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9F8F0-F0FC-40F0-9FC7-B70A7B91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ADF9-9821-46D6-9ECA-D8D502AF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363A2-D1A9-40BB-B031-EDAA6583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FC264-2CF4-486E-A99F-D4B0F432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EEE11-3A73-499A-9B99-7FE786A6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EF935-BEB0-48A8-8AAB-2699EF00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B38E-4555-43D0-9982-AFB62FCB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2B80D-9A9E-4B7A-97BE-03456EB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7FC-48CC-4983-B8A7-FF03B7C6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FC5B-188B-491F-988D-6A79FF92C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2440-B9BB-4327-931F-1EF79003F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CAC21-18E4-401E-8D50-1BEAEC51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F15A-9370-4AE4-BCC9-BB80097C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63CD6-9AEF-47E1-B1C4-7BFE8224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E91F8-0775-4768-88E2-2D52F1CDE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CB3F9-7226-4688-AAE8-DE91ED8A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B3A0A-32AE-4924-8433-1AFADEAF5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CA96-880B-4240-BFAE-4B4BC5AF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ADC86-6FA7-45B6-88BE-DF5BCC6C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A3EED-8844-4922-8CDE-7D376F7E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2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9B1F7-7623-45F3-B2D8-296399CB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5B17-71BF-4474-857D-E219E1CB6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1EBB-6BAF-42EF-84C9-AAF8363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9BB75-DCDF-4CE1-9DD1-B8CE3130CE01}" type="datetimeFigureOut">
              <a:rPr lang="en-US" smtClean="0"/>
              <a:t>15-Jan-22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DF7A-1FA7-4480-A7E7-2AD2EA0B0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B8BB4-8AFD-4E75-B315-4FAAC0246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10F3-96D6-41CB-BD38-4C350FAAC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 burlo_colore">
            <a:extLst>
              <a:ext uri="{FF2B5EF4-FFF2-40B4-BE49-F238E27FC236}">
                <a16:creationId xmlns:a16="http://schemas.microsoft.com/office/drawing/2014/main" id="{4AF791C3-F6F5-4EA4-B52D-FD3A380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16" y="5653801"/>
            <a:ext cx="2458845" cy="81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logo with white text&#10;&#10;Description automatically generated with low confidence">
            <a:extLst>
              <a:ext uri="{FF2B5EF4-FFF2-40B4-BE49-F238E27FC236}">
                <a16:creationId xmlns:a16="http://schemas.microsoft.com/office/drawing/2014/main" id="{AABA17F6-DC7D-4E81-A3A2-92D63C4C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" y="5645903"/>
            <a:ext cx="2458845" cy="826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5E890-2D59-483F-B3C1-8D5EC1DF318C}"/>
              </a:ext>
            </a:extLst>
          </p:cNvPr>
          <p:cNvSpPr txBox="1"/>
          <p:nvPr/>
        </p:nvSpPr>
        <p:spPr>
          <a:xfrm>
            <a:off x="6615741" y="5736171"/>
            <a:ext cx="309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Alberto Tommasini</a:t>
            </a:r>
            <a:r>
              <a:rPr lang="en-US" dirty="0"/>
              <a:t> </a:t>
            </a:r>
          </a:p>
          <a:p>
            <a:r>
              <a:rPr lang="en-US" sz="1600" dirty="0"/>
              <a:t>alberto.tommasini@burlo.trieste.it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6D9F7-CD18-4A61-BC7D-896374CFBBEC}"/>
              </a:ext>
            </a:extLst>
          </p:cNvPr>
          <p:cNvSpPr txBox="1"/>
          <p:nvPr/>
        </p:nvSpPr>
        <p:spPr>
          <a:xfrm>
            <a:off x="1196698" y="840757"/>
            <a:ext cx="992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B050"/>
                </a:solidFill>
              </a:rPr>
              <a:t>PATOLOGIA CLINICA</a:t>
            </a:r>
          </a:p>
        </p:txBody>
      </p:sp>
    </p:spTree>
    <p:extLst>
      <p:ext uri="{BB962C8B-B14F-4D97-AF65-F5344CB8AC3E}">
        <p14:creationId xmlns:p14="http://schemas.microsoft.com/office/powerpoint/2010/main" val="111408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CECBF-F8A6-435D-841C-B37DB1AF7993}"/>
              </a:ext>
            </a:extLst>
          </p:cNvPr>
          <p:cNvSpPr txBox="1"/>
          <p:nvPr/>
        </p:nvSpPr>
        <p:spPr>
          <a:xfrm>
            <a:off x="375781" y="745299"/>
            <a:ext cx="1128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Reazione</a:t>
            </a:r>
            <a:r>
              <a:rPr lang="en-US" sz="2400" dirty="0"/>
              <a:t> con </a:t>
            </a:r>
            <a:r>
              <a:rPr lang="en-US" sz="2400" dirty="0" err="1"/>
              <a:t>molibdato</a:t>
            </a:r>
            <a:r>
              <a:rPr lang="en-US" sz="2400" dirty="0"/>
              <a:t> di </a:t>
            </a:r>
            <a:r>
              <a:rPr lang="en-US" sz="2400" dirty="0" err="1"/>
              <a:t>ammonio</a:t>
            </a:r>
            <a:endParaRPr lang="en-US" sz="2400" dirty="0"/>
          </a:p>
          <a:p>
            <a:r>
              <a:rPr lang="en-US" sz="2400" dirty="0" err="1"/>
              <a:t>Siero</a:t>
            </a:r>
            <a:r>
              <a:rPr lang="en-US" sz="2400" dirty="0"/>
              <a:t> o plasma </a:t>
            </a:r>
            <a:r>
              <a:rPr lang="en-US" sz="2400" dirty="0" err="1"/>
              <a:t>eparina</a:t>
            </a:r>
            <a:r>
              <a:rPr lang="en-US" sz="2400" dirty="0"/>
              <a:t>, </a:t>
            </a:r>
            <a:r>
              <a:rPr lang="en-US" sz="2400" dirty="0" err="1"/>
              <a:t>meglio</a:t>
            </a:r>
            <a:r>
              <a:rPr lang="en-US" sz="2400" dirty="0"/>
              <a:t> al </a:t>
            </a:r>
            <a:r>
              <a:rPr lang="en-US" sz="2400" dirty="0" err="1"/>
              <a:t>mattino</a:t>
            </a:r>
            <a:r>
              <a:rPr lang="en-US" sz="2400" dirty="0"/>
              <a:t> a </a:t>
            </a:r>
            <a:r>
              <a:rPr lang="en-US" sz="2400" dirty="0" err="1"/>
              <a:t>digiuno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Ref 2.8 – 4.5 mg/dL (0.89-1.44 mmol/L)</a:t>
            </a:r>
          </a:p>
          <a:p>
            <a:endParaRPr lang="en-US" sz="2400" dirty="0"/>
          </a:p>
          <a:p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elevato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crescita</a:t>
            </a:r>
            <a:r>
              <a:rPr lang="en-US" sz="2400" dirty="0"/>
              <a:t> (4 – 7 mg/dL)</a:t>
            </a:r>
          </a:p>
        </p:txBody>
      </p:sp>
    </p:spTree>
    <p:extLst>
      <p:ext uri="{BB962C8B-B14F-4D97-AF65-F5344CB8AC3E}">
        <p14:creationId xmlns:p14="http://schemas.microsoft.com/office/powerpoint/2010/main" val="27252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4282A7-32E8-434D-BBDB-9C10B09E1305}"/>
              </a:ext>
            </a:extLst>
          </p:cNvPr>
          <p:cNvSpPr txBox="1"/>
          <p:nvPr/>
        </p:nvSpPr>
        <p:spPr>
          <a:xfrm>
            <a:off x="739036" y="588723"/>
            <a:ext cx="9745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Magnesio</a:t>
            </a:r>
            <a:endParaRPr lang="en-US" sz="2400" dirty="0"/>
          </a:p>
          <a:p>
            <a:r>
              <a:rPr lang="en-US" sz="2400" dirty="0"/>
              <a:t>4° </a:t>
            </a:r>
            <a:r>
              <a:rPr lang="en-US" sz="2400" dirty="0" err="1"/>
              <a:t>catione</a:t>
            </a:r>
            <a:r>
              <a:rPr lang="en-US" sz="2400" dirty="0"/>
              <a:t> dopo calcio, sodio, </a:t>
            </a:r>
            <a:r>
              <a:rPr lang="en-US" sz="2400" dirty="0" err="1"/>
              <a:t>potassio</a:t>
            </a:r>
            <a:endParaRPr lang="en-US" sz="2400" dirty="0"/>
          </a:p>
          <a:p>
            <a:r>
              <a:rPr lang="en-US" sz="2400" dirty="0"/>
              <a:t>22.66 g di </a:t>
            </a:r>
            <a:r>
              <a:rPr lang="en-US" sz="2400" dirty="0" err="1"/>
              <a:t>contenuto</a:t>
            </a:r>
            <a:r>
              <a:rPr lang="en-US" sz="2400" dirty="0"/>
              <a:t>, 50-60% </a:t>
            </a:r>
            <a:r>
              <a:rPr lang="en-US" sz="2400" dirty="0" err="1"/>
              <a:t>nell’osso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1% in </a:t>
            </a:r>
            <a:r>
              <a:rPr lang="en-US" sz="2400" dirty="0" err="1"/>
              <a:t>fluidi</a:t>
            </a:r>
            <a:r>
              <a:rPr lang="en-US" sz="2400" dirty="0"/>
              <a:t> </a:t>
            </a:r>
            <a:r>
              <a:rPr lang="en-US" sz="2400" dirty="0" err="1"/>
              <a:t>extracellulari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Ref 0.75 – 0.95 mmol/L (1.7.2.2 mg/dL)</a:t>
            </a:r>
          </a:p>
          <a:p>
            <a:r>
              <a:rPr lang="en-US" sz="2400" dirty="0"/>
              <a:t>In GR 3 x in </a:t>
            </a:r>
            <a:r>
              <a:rPr lang="en-US" sz="2400" dirty="0" err="1"/>
              <a:t>siero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36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15E30-AD53-4B07-A57B-AA8F68CBBACC}"/>
              </a:ext>
            </a:extLst>
          </p:cNvPr>
          <p:cNvSpPr txBox="1"/>
          <p:nvPr/>
        </p:nvSpPr>
        <p:spPr>
          <a:xfrm>
            <a:off x="350729" y="494778"/>
            <a:ext cx="11505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PTH</a:t>
            </a:r>
          </a:p>
          <a:p>
            <a:endParaRPr lang="en-US" sz="2400" dirty="0"/>
          </a:p>
          <a:p>
            <a:r>
              <a:rPr lang="en-US" sz="2400" dirty="0" err="1"/>
              <a:t>Intero</a:t>
            </a:r>
            <a:r>
              <a:rPr lang="en-US" sz="2400" dirty="0"/>
              <a:t> </a:t>
            </a:r>
            <a:r>
              <a:rPr lang="en-US" sz="2400" dirty="0" err="1"/>
              <a:t>bioattivo</a:t>
            </a:r>
            <a:r>
              <a:rPr lang="en-US" sz="2400" dirty="0"/>
              <a:t>, </a:t>
            </a:r>
            <a:r>
              <a:rPr lang="en-US" sz="2400" dirty="0" err="1"/>
              <a:t>emivita</a:t>
            </a:r>
            <a:r>
              <a:rPr lang="en-US" sz="2400" dirty="0"/>
              <a:t> di 4’</a:t>
            </a:r>
          </a:p>
          <a:p>
            <a:endParaRPr lang="en-US" sz="2400" dirty="0"/>
          </a:p>
          <a:p>
            <a:r>
              <a:rPr lang="en-US" sz="2400" dirty="0" err="1"/>
              <a:t>Dosaggio</a:t>
            </a:r>
            <a:r>
              <a:rPr lang="en-US" sz="2400" dirty="0"/>
              <a:t> </a:t>
            </a:r>
            <a:r>
              <a:rPr lang="en-US" sz="2400" dirty="0" err="1"/>
              <a:t>immunoenzimatico</a:t>
            </a:r>
            <a:endParaRPr lang="en-US" sz="2400" dirty="0"/>
          </a:p>
          <a:p>
            <a:r>
              <a:rPr lang="en-US" sz="2400" dirty="0"/>
              <a:t>Ref 10-65 </a:t>
            </a:r>
            <a:r>
              <a:rPr lang="en-US" sz="2400" dirty="0" err="1"/>
              <a:t>pg</a:t>
            </a:r>
            <a:r>
              <a:rPr lang="en-US" sz="2400" dirty="0"/>
              <a:t>/mL in </a:t>
            </a:r>
            <a:r>
              <a:rPr lang="en-US" sz="2400" dirty="0" err="1"/>
              <a:t>adulti</a:t>
            </a:r>
            <a:r>
              <a:rPr lang="en-US" sz="2400" dirty="0"/>
              <a:t>. </a:t>
            </a:r>
            <a:r>
              <a:rPr lang="en-US" sz="2400" dirty="0" err="1"/>
              <a:t>Dosaggio</a:t>
            </a:r>
            <a:r>
              <a:rPr lang="en-US" sz="2400" dirty="0"/>
              <a:t> in </a:t>
            </a:r>
            <a:r>
              <a:rPr lang="en-US" sz="2400" dirty="0" err="1"/>
              <a:t>siero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Calcitonina</a:t>
            </a:r>
            <a:endParaRPr lang="en-US" sz="2400" dirty="0"/>
          </a:p>
          <a:p>
            <a:r>
              <a:rPr lang="en-US" sz="2400" dirty="0" err="1"/>
              <a:t>Diagnosi</a:t>
            </a:r>
            <a:r>
              <a:rPr lang="en-US" sz="2400" dirty="0"/>
              <a:t> </a:t>
            </a:r>
            <a:r>
              <a:rPr lang="en-US" sz="2400" dirty="0" err="1"/>
              <a:t>precoce</a:t>
            </a:r>
            <a:r>
              <a:rPr lang="en-US" sz="2400" dirty="0"/>
              <a:t> del carcinoma </a:t>
            </a:r>
            <a:r>
              <a:rPr lang="en-US" sz="2400" dirty="0" err="1"/>
              <a:t>midollare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tiroide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94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F77838-0E65-491F-8835-849A1956E3D8}"/>
              </a:ext>
            </a:extLst>
          </p:cNvPr>
          <p:cNvSpPr txBox="1"/>
          <p:nvPr/>
        </p:nvSpPr>
        <p:spPr>
          <a:xfrm>
            <a:off x="263047" y="557408"/>
            <a:ext cx="62880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Vitamina</a:t>
            </a:r>
            <a:r>
              <a:rPr lang="en-US" sz="2400" dirty="0"/>
              <a:t> D</a:t>
            </a:r>
          </a:p>
          <a:p>
            <a:endParaRPr lang="en-US" sz="2400" dirty="0"/>
          </a:p>
          <a:p>
            <a:r>
              <a:rPr lang="en-US" sz="2400" dirty="0" err="1"/>
              <a:t>Colecalciferolo</a:t>
            </a:r>
            <a:r>
              <a:rPr lang="en-US" sz="2400" dirty="0"/>
              <a:t>, </a:t>
            </a:r>
            <a:r>
              <a:rPr lang="en-US" sz="2400" dirty="0" err="1"/>
              <a:t>ingerito</a:t>
            </a:r>
            <a:r>
              <a:rPr lang="en-US" sz="2400" dirty="0"/>
              <a:t> con la </a:t>
            </a:r>
            <a:r>
              <a:rPr lang="en-US" sz="2400" dirty="0" err="1"/>
              <a:t>dieta</a:t>
            </a:r>
            <a:r>
              <a:rPr lang="en-US" sz="2400" dirty="0"/>
              <a:t> o </a:t>
            </a:r>
            <a:r>
              <a:rPr lang="en-US" sz="2400" dirty="0" err="1"/>
              <a:t>trasformato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cute da 7-deidrossicolesterolo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seguito</a:t>
            </a:r>
            <a:r>
              <a:rPr lang="en-US" sz="2400" dirty="0"/>
              <a:t> ad </a:t>
            </a:r>
            <a:r>
              <a:rPr lang="en-US" sz="2400" dirty="0" err="1"/>
              <a:t>esposizione</a:t>
            </a:r>
            <a:r>
              <a:rPr lang="en-US" sz="2400" dirty="0"/>
              <a:t> a UV</a:t>
            </a:r>
          </a:p>
          <a:p>
            <a:endParaRPr lang="en-US" sz="2400" dirty="0"/>
          </a:p>
          <a:p>
            <a:r>
              <a:rPr lang="en-US" sz="2400" dirty="0" err="1"/>
              <a:t>Fegato</a:t>
            </a:r>
            <a:r>
              <a:rPr lang="en-US" sz="2400" dirty="0"/>
              <a:t>: 25-OH-D, </a:t>
            </a:r>
            <a:r>
              <a:rPr lang="en-US" sz="2400" dirty="0" err="1"/>
              <a:t>trasportata</a:t>
            </a:r>
            <a:r>
              <a:rPr lang="en-US" sz="2400" dirty="0"/>
              <a:t> al </a:t>
            </a:r>
            <a:r>
              <a:rPr lang="en-US" sz="2400" dirty="0" err="1"/>
              <a:t>rene</a:t>
            </a:r>
            <a:r>
              <a:rPr lang="en-US" sz="2400" dirty="0"/>
              <a:t> da vit-D binding protein</a:t>
            </a:r>
          </a:p>
          <a:p>
            <a:r>
              <a:rPr lang="en-US" sz="2400" dirty="0"/>
              <a:t>Rene: 1-alfa-idrossilasi &gt; 1,25 (OH)2 D3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regolato</a:t>
            </a:r>
            <a:r>
              <a:rPr lang="en-US" sz="2400" dirty="0"/>
              <a:t> da P, Ca, PTH)</a:t>
            </a:r>
          </a:p>
          <a:p>
            <a:endParaRPr lang="en-US" sz="2400" dirty="0"/>
          </a:p>
          <a:p>
            <a:r>
              <a:rPr lang="en-US" sz="2400" dirty="0" err="1"/>
              <a:t>Analisi</a:t>
            </a:r>
            <a:r>
              <a:rPr lang="en-US" sz="2400" dirty="0"/>
              <a:t>. </a:t>
            </a:r>
            <a:r>
              <a:rPr lang="en-US" sz="2400" dirty="0" err="1"/>
              <a:t>Spettrometria</a:t>
            </a:r>
            <a:r>
              <a:rPr lang="en-US" sz="2400" dirty="0"/>
              <a:t> di </a:t>
            </a:r>
            <a:r>
              <a:rPr lang="en-US" sz="2400" dirty="0" err="1"/>
              <a:t>massa</a:t>
            </a:r>
            <a:endParaRPr lang="en-US" sz="2400" dirty="0"/>
          </a:p>
          <a:p>
            <a:r>
              <a:rPr lang="en-US" sz="2400" dirty="0"/>
              <a:t>25 OH D    	Ref 10-50 ng/mL 825-125 nmol/L)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616BF-7AEF-4C68-8638-A4E937F3C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96" y="-1"/>
            <a:ext cx="5841304" cy="68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5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A101E6-66CD-4702-807A-BE0D9C86A410}"/>
              </a:ext>
            </a:extLst>
          </p:cNvPr>
          <p:cNvSpPr txBox="1"/>
          <p:nvPr/>
        </p:nvSpPr>
        <p:spPr>
          <a:xfrm>
            <a:off x="206678" y="200416"/>
            <a:ext cx="35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IPERCALCEMIA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F84C7D-88C9-4594-B09F-3805FF0DD60A}"/>
              </a:ext>
            </a:extLst>
          </p:cNvPr>
          <p:cNvSpPr txBox="1"/>
          <p:nvPr/>
        </p:nvSpPr>
        <p:spPr>
          <a:xfrm>
            <a:off x="272552" y="1067894"/>
            <a:ext cx="6893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Sintomi</a:t>
            </a:r>
            <a:r>
              <a:rPr lang="en-US" sz="2400" dirty="0"/>
              <a:t>: </a:t>
            </a:r>
            <a:r>
              <a:rPr lang="en-US" sz="2400" dirty="0" err="1"/>
              <a:t>anoressia</a:t>
            </a:r>
            <a:r>
              <a:rPr lang="en-US" sz="2400" dirty="0"/>
              <a:t>, nausea, </a:t>
            </a:r>
            <a:r>
              <a:rPr lang="en-US" sz="2400" dirty="0" err="1"/>
              <a:t>stipsi</a:t>
            </a:r>
            <a:r>
              <a:rPr lang="en-US" sz="2400" dirty="0"/>
              <a:t>, </a:t>
            </a:r>
            <a:r>
              <a:rPr lang="en-US" sz="2400" dirty="0" err="1"/>
              <a:t>ipotonia</a:t>
            </a:r>
            <a:r>
              <a:rPr lang="en-US" sz="2400" dirty="0"/>
              <a:t>, </a:t>
            </a:r>
            <a:r>
              <a:rPr lang="en-US" sz="2400" dirty="0" err="1"/>
              <a:t>depressione</a:t>
            </a:r>
            <a:r>
              <a:rPr lang="en-US" sz="2400" dirty="0"/>
              <a:t>, </a:t>
            </a:r>
            <a:r>
              <a:rPr lang="en-US" sz="2400" dirty="0" err="1"/>
              <a:t>onde</a:t>
            </a:r>
            <a:r>
              <a:rPr lang="en-US" sz="2400" dirty="0"/>
              <a:t> T elevate in ECG, </a:t>
            </a:r>
            <a:r>
              <a:rPr lang="en-US" sz="2400" dirty="0" err="1"/>
              <a:t>nefrolitiasi</a:t>
            </a:r>
            <a:r>
              <a:rPr lang="en-US" sz="2400" dirty="0"/>
              <a:t>, </a:t>
            </a:r>
            <a:r>
              <a:rPr lang="en-US" sz="2400" dirty="0" err="1"/>
              <a:t>letargia</a:t>
            </a:r>
            <a:r>
              <a:rPr lang="en-US" sz="2400" dirty="0"/>
              <a:t>, coma</a:t>
            </a:r>
          </a:p>
          <a:p>
            <a:endParaRPr lang="en-US" sz="2400" dirty="0"/>
          </a:p>
          <a:p>
            <a:r>
              <a:rPr lang="en-US" sz="2400" dirty="0"/>
              <a:t>Se </a:t>
            </a:r>
            <a:r>
              <a:rPr lang="en-US" sz="2400" dirty="0" err="1"/>
              <a:t>elevato</a:t>
            </a:r>
            <a:r>
              <a:rPr lang="en-US" sz="2400" dirty="0"/>
              <a:t> </a:t>
            </a:r>
            <a:r>
              <a:rPr lang="en-US" sz="2400" dirty="0" err="1"/>
              <a:t>anche</a:t>
            </a:r>
            <a:r>
              <a:rPr lang="en-US" sz="2400" dirty="0"/>
              <a:t> P &gt; </a:t>
            </a:r>
            <a:r>
              <a:rPr lang="en-US" sz="2400" dirty="0" err="1"/>
              <a:t>rischio</a:t>
            </a:r>
            <a:r>
              <a:rPr lang="en-US" sz="2400" dirty="0"/>
              <a:t> </a:t>
            </a:r>
            <a:r>
              <a:rPr lang="en-US" sz="2400" dirty="0" err="1"/>
              <a:t>deposizione</a:t>
            </a:r>
            <a:r>
              <a:rPr lang="en-US" sz="2400" dirty="0"/>
              <a:t> </a:t>
            </a:r>
            <a:r>
              <a:rPr lang="en-US" sz="2400" dirty="0" err="1"/>
              <a:t>ectopica</a:t>
            </a:r>
            <a:r>
              <a:rPr lang="en-US" sz="2400" dirty="0"/>
              <a:t> Ca-P</a:t>
            </a:r>
          </a:p>
          <a:p>
            <a:r>
              <a:rPr lang="en-US" sz="2400" dirty="0"/>
              <a:t>&gt; </a:t>
            </a:r>
            <a:r>
              <a:rPr lang="en-US" sz="2400" dirty="0" err="1"/>
              <a:t>Particolarmente</a:t>
            </a:r>
            <a:r>
              <a:rPr lang="en-US" sz="2400" dirty="0"/>
              <a:t> in </a:t>
            </a:r>
            <a:r>
              <a:rPr lang="en-US" sz="2400" dirty="0" err="1"/>
              <a:t>presenza</a:t>
            </a:r>
            <a:r>
              <a:rPr lang="en-US" sz="2400" dirty="0"/>
              <a:t> di </a:t>
            </a:r>
            <a:r>
              <a:rPr lang="en-US" sz="2400" dirty="0" err="1"/>
              <a:t>alcalosi</a:t>
            </a:r>
            <a:r>
              <a:rPr lang="en-US" sz="2400" dirty="0"/>
              <a:t> (</a:t>
            </a:r>
            <a:r>
              <a:rPr lang="en-US" sz="2400" dirty="0" err="1"/>
              <a:t>polmone</a:t>
            </a:r>
            <a:r>
              <a:rPr lang="en-US" sz="2400" dirty="0"/>
              <a:t>, </a:t>
            </a:r>
            <a:r>
              <a:rPr lang="en-US" sz="2400" dirty="0" err="1"/>
              <a:t>rene</a:t>
            </a:r>
            <a:r>
              <a:rPr lang="en-US" sz="2400" dirty="0"/>
              <a:t>, mucosa </a:t>
            </a:r>
            <a:r>
              <a:rPr lang="en-US" sz="2400" dirty="0" err="1"/>
              <a:t>profonda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stomaco</a:t>
            </a:r>
            <a:r>
              <a:rPr lang="en-US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F83A6-384D-4B7B-A26A-EE96B9699E19}"/>
              </a:ext>
            </a:extLst>
          </p:cNvPr>
          <p:cNvSpPr txBox="1"/>
          <p:nvPr/>
        </p:nvSpPr>
        <p:spPr>
          <a:xfrm>
            <a:off x="7326217" y="304638"/>
            <a:ext cx="4737253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CAUSE</a:t>
            </a:r>
          </a:p>
          <a:p>
            <a:r>
              <a:rPr lang="en-US" sz="2400" dirty="0"/>
              <a:t>CON PTH AUMENTATO</a:t>
            </a:r>
          </a:p>
          <a:p>
            <a:r>
              <a:rPr lang="en-US" sz="2400" i="1" dirty="0" err="1"/>
              <a:t>Iperparatiroidismo</a:t>
            </a:r>
            <a:r>
              <a:rPr lang="en-US" sz="2400" i="1" dirty="0"/>
              <a:t> </a:t>
            </a:r>
            <a:r>
              <a:rPr lang="en-US" sz="2400" i="1" dirty="0" err="1"/>
              <a:t>primitivo</a:t>
            </a:r>
            <a:r>
              <a:rPr lang="en-US" sz="2400" i="1" dirty="0"/>
              <a:t> </a:t>
            </a:r>
            <a:br>
              <a:rPr lang="en-US" sz="2400" dirty="0"/>
            </a:br>
            <a:r>
              <a:rPr lang="en-US" sz="2400" dirty="0"/>
              <a:t>	(alto Ca e basso P)</a:t>
            </a:r>
          </a:p>
          <a:p>
            <a:r>
              <a:rPr lang="en-US" sz="2400" dirty="0" err="1"/>
              <a:t>Forme</a:t>
            </a:r>
            <a:r>
              <a:rPr lang="en-US" sz="2400" dirty="0"/>
              <a:t> </a:t>
            </a:r>
            <a:r>
              <a:rPr lang="en-US" sz="2400" dirty="0" err="1"/>
              <a:t>familiari</a:t>
            </a:r>
            <a:br>
              <a:rPr lang="en-US" sz="2400" dirty="0"/>
            </a:br>
            <a:r>
              <a:rPr lang="en-US" sz="2400" dirty="0"/>
              <a:t>Multiple endocrine neoplasia </a:t>
            </a:r>
            <a:br>
              <a:rPr lang="en-US" sz="2400" dirty="0"/>
            </a:br>
            <a:r>
              <a:rPr lang="en-US" sz="2400" dirty="0"/>
              <a:t>	(</a:t>
            </a:r>
            <a:r>
              <a:rPr lang="en-US" sz="2400" dirty="0" err="1"/>
              <a:t>ulcere</a:t>
            </a:r>
            <a:r>
              <a:rPr lang="en-US" sz="2400" dirty="0"/>
              <a:t> da </a:t>
            </a:r>
            <a:r>
              <a:rPr lang="en-US" sz="2400" dirty="0" err="1"/>
              <a:t>ipergastrina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Insufficienza</a:t>
            </a:r>
            <a:r>
              <a:rPr lang="en-US" sz="2400" dirty="0"/>
              <a:t> </a:t>
            </a:r>
            <a:r>
              <a:rPr lang="en-US" sz="2400" dirty="0" err="1"/>
              <a:t>renale</a:t>
            </a:r>
            <a:r>
              <a:rPr lang="en-US" sz="2400" dirty="0"/>
              <a:t>, pseudo-</a:t>
            </a:r>
            <a:r>
              <a:rPr lang="en-US" sz="2400" dirty="0" err="1"/>
              <a:t>iper</a:t>
            </a:r>
            <a:r>
              <a:rPr lang="en-US" sz="2400" dirty="0"/>
              <a:t>-PTH 	(</a:t>
            </a:r>
            <a:r>
              <a:rPr lang="en-US" sz="2400" dirty="0" err="1"/>
              <a:t>inizialmente</a:t>
            </a:r>
            <a:r>
              <a:rPr lang="en-US" sz="2400" dirty="0"/>
              <a:t> </a:t>
            </a:r>
            <a:r>
              <a:rPr lang="en-US" sz="2400" dirty="0" err="1"/>
              <a:t>normoCa</a:t>
            </a:r>
            <a:r>
              <a:rPr lang="en-US" sz="2400" dirty="0"/>
              <a:t> e 	</a:t>
            </a:r>
            <a:r>
              <a:rPr lang="en-US" sz="2400" dirty="0" err="1"/>
              <a:t>altoP</a:t>
            </a:r>
            <a:r>
              <a:rPr lang="en-US" sz="2400" dirty="0"/>
              <a:t>, poi </a:t>
            </a:r>
            <a:r>
              <a:rPr lang="en-US" sz="2400" dirty="0" err="1"/>
              <a:t>entrambi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NON MEDIATE DA PTH</a:t>
            </a:r>
          </a:p>
          <a:p>
            <a:r>
              <a:rPr lang="en-US" sz="2400" dirty="0" err="1"/>
              <a:t>Associata</a:t>
            </a:r>
            <a:r>
              <a:rPr lang="en-US" sz="2400" dirty="0"/>
              <a:t> a </a:t>
            </a:r>
            <a:r>
              <a:rPr lang="en-US" sz="2400" i="1" dirty="0"/>
              <a:t>neoplasia</a:t>
            </a:r>
            <a:r>
              <a:rPr lang="en-US" sz="2400" dirty="0"/>
              <a:t> (con </a:t>
            </a:r>
            <a:r>
              <a:rPr lang="en-US" sz="2400" dirty="0" err="1"/>
              <a:t>metastasi</a:t>
            </a:r>
            <a:r>
              <a:rPr lang="en-US" sz="2400" dirty="0"/>
              <a:t> </a:t>
            </a:r>
            <a:r>
              <a:rPr lang="en-US" sz="2400" dirty="0" err="1"/>
              <a:t>ossee</a:t>
            </a:r>
            <a:r>
              <a:rPr lang="en-US" sz="2400" dirty="0"/>
              <a:t> o </a:t>
            </a:r>
            <a:r>
              <a:rPr lang="en-US" sz="2400" dirty="0" err="1"/>
              <a:t>paraneoplastica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Eccesso</a:t>
            </a:r>
            <a:r>
              <a:rPr lang="en-US" sz="2400" dirty="0"/>
              <a:t> di vit D</a:t>
            </a:r>
          </a:p>
          <a:p>
            <a:r>
              <a:rPr lang="en-US" sz="2400" dirty="0" err="1"/>
              <a:t>Tireotossicosi</a:t>
            </a:r>
            <a:endParaRPr lang="en-US" sz="2400" dirty="0"/>
          </a:p>
          <a:p>
            <a:r>
              <a:rPr lang="en-US" sz="2400" dirty="0" err="1"/>
              <a:t>Sarcoidosi</a:t>
            </a:r>
            <a:r>
              <a:rPr lang="en-US" sz="2400" dirty="0"/>
              <a:t> (vit D da </a:t>
            </a:r>
            <a:r>
              <a:rPr lang="en-US" sz="2400" dirty="0" err="1"/>
              <a:t>macrofagi</a:t>
            </a:r>
            <a:r>
              <a:rPr lang="en-US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C088C-FCE8-48EC-BBBE-070CD6E20FC1}"/>
              </a:ext>
            </a:extLst>
          </p:cNvPr>
          <p:cNvSpPr txBox="1"/>
          <p:nvPr/>
        </p:nvSpPr>
        <p:spPr>
          <a:xfrm>
            <a:off x="253272" y="4114800"/>
            <a:ext cx="6932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Iperparatiroidismo</a:t>
            </a:r>
            <a:r>
              <a:rPr lang="en-US" sz="2400" b="1" i="1" dirty="0"/>
              <a:t> </a:t>
            </a:r>
            <a:r>
              <a:rPr lang="en-US" sz="2400" b="1" i="1" dirty="0" err="1"/>
              <a:t>primitivo</a:t>
            </a:r>
            <a:endParaRPr lang="en-US" sz="2400" b="1" i="1" dirty="0"/>
          </a:p>
          <a:p>
            <a:r>
              <a:rPr lang="en-US" sz="2400" dirty="0"/>
              <a:t>Di </a:t>
            </a:r>
            <a:r>
              <a:rPr lang="en-US" sz="2400" dirty="0" err="1"/>
              <a:t>solito</a:t>
            </a:r>
            <a:r>
              <a:rPr lang="en-US" sz="2400" dirty="0"/>
              <a:t> da adenoma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paratiroidi</a:t>
            </a:r>
            <a:r>
              <a:rPr lang="en-US" sz="2400" dirty="0"/>
              <a:t>. </a:t>
            </a:r>
            <a:r>
              <a:rPr lang="en-US" sz="2400" dirty="0" err="1"/>
              <a:t>Associato</a:t>
            </a:r>
            <a:r>
              <a:rPr lang="en-US" sz="2400" dirty="0"/>
              <a:t> a dim P e </a:t>
            </a:r>
            <a:r>
              <a:rPr lang="en-US" sz="2400" dirty="0" err="1"/>
              <a:t>tendenza</a:t>
            </a:r>
            <a:r>
              <a:rPr lang="en-US" sz="2400" dirty="0"/>
              <a:t> a </a:t>
            </a:r>
            <a:r>
              <a:rPr lang="en-US" sz="2400" dirty="0" err="1"/>
              <a:t>lieve</a:t>
            </a:r>
            <a:r>
              <a:rPr lang="en-US" sz="2400" dirty="0"/>
              <a:t> </a:t>
            </a:r>
            <a:r>
              <a:rPr lang="en-US" sz="2400" dirty="0" err="1"/>
              <a:t>acidosi</a:t>
            </a:r>
            <a:r>
              <a:rPr lang="en-US" sz="2400" dirty="0"/>
              <a:t> per dim </a:t>
            </a:r>
            <a:r>
              <a:rPr lang="en-US" sz="2400" dirty="0" err="1"/>
              <a:t>riassorbimento</a:t>
            </a:r>
            <a:r>
              <a:rPr lang="en-US" sz="2400" dirty="0"/>
              <a:t> di </a:t>
            </a:r>
            <a:r>
              <a:rPr lang="en-US" sz="2400" dirty="0" err="1"/>
              <a:t>bicarbonati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 </a:t>
            </a:r>
            <a:r>
              <a:rPr lang="en-US" sz="2400" dirty="0" err="1"/>
              <a:t>livello</a:t>
            </a:r>
            <a:r>
              <a:rPr lang="en-US" sz="2400" dirty="0"/>
              <a:t> </a:t>
            </a:r>
            <a:r>
              <a:rPr lang="en-US" sz="2400" dirty="0" err="1"/>
              <a:t>osseo</a:t>
            </a:r>
            <a:r>
              <a:rPr lang="en-US" sz="2400" dirty="0"/>
              <a:t>: </a:t>
            </a:r>
            <a:r>
              <a:rPr lang="en-US" sz="2400" dirty="0" err="1"/>
              <a:t>osteite</a:t>
            </a:r>
            <a:r>
              <a:rPr lang="en-US" sz="2400" dirty="0"/>
              <a:t> fibrosa </a:t>
            </a:r>
            <a:r>
              <a:rPr lang="en-US" sz="2400" dirty="0" err="1"/>
              <a:t>cistica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107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FDEB2-A59E-4BB5-9670-D6D4335E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97" y="204907"/>
            <a:ext cx="5554745" cy="6215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29FFD5-F467-45D7-927A-A1F1AF12F6FC}"/>
              </a:ext>
            </a:extLst>
          </p:cNvPr>
          <p:cNvSpPr txBox="1"/>
          <p:nvPr/>
        </p:nvSpPr>
        <p:spPr>
          <a:xfrm>
            <a:off x="390222" y="532993"/>
            <a:ext cx="47933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Insufficienza</a:t>
            </a:r>
            <a:r>
              <a:rPr lang="en-US" sz="2400" dirty="0"/>
              <a:t> </a:t>
            </a:r>
            <a:r>
              <a:rPr lang="en-US" sz="2400" dirty="0" err="1"/>
              <a:t>renale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Equilibrio</a:t>
            </a:r>
            <a:r>
              <a:rPr lang="en-US" sz="2400" dirty="0"/>
              <a:t> con </a:t>
            </a:r>
            <a:r>
              <a:rPr lang="en-US" sz="2400" dirty="0" err="1"/>
              <a:t>graduale</a:t>
            </a:r>
            <a:r>
              <a:rPr lang="en-US" sz="2400" dirty="0"/>
              <a:t> </a:t>
            </a:r>
            <a:r>
              <a:rPr lang="en-US" sz="2400" dirty="0" err="1"/>
              <a:t>depauperamento</a:t>
            </a:r>
            <a:r>
              <a:rPr lang="en-US" sz="2400" dirty="0"/>
              <a:t> del Ca </a:t>
            </a:r>
            <a:r>
              <a:rPr lang="en-US" sz="2400" dirty="0" err="1"/>
              <a:t>osseo</a:t>
            </a:r>
            <a:r>
              <a:rPr lang="en-US" sz="2400" dirty="0"/>
              <a:t> e </a:t>
            </a:r>
            <a:r>
              <a:rPr lang="en-US" sz="2400" dirty="0" err="1"/>
              <a:t>fragilità</a:t>
            </a:r>
            <a:r>
              <a:rPr lang="en-US" sz="2400" dirty="0"/>
              <a:t> </a:t>
            </a:r>
            <a:r>
              <a:rPr lang="en-US" sz="2400" dirty="0" err="1"/>
              <a:t>ossea</a:t>
            </a:r>
            <a:r>
              <a:rPr lang="en-US" sz="2400" dirty="0"/>
              <a:t>, </a:t>
            </a:r>
            <a:r>
              <a:rPr lang="en-US" sz="2400" dirty="0" err="1"/>
              <a:t>calcificazioni</a:t>
            </a:r>
            <a:r>
              <a:rPr lang="en-US" sz="2400" dirty="0"/>
              <a:t> </a:t>
            </a:r>
            <a:r>
              <a:rPr lang="en-US" sz="2400" dirty="0" err="1"/>
              <a:t>vascolari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Trattamento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Chelanti</a:t>
            </a:r>
            <a:r>
              <a:rPr lang="en-US" sz="2400" dirty="0"/>
              <a:t> del </a:t>
            </a:r>
            <a:r>
              <a:rPr lang="en-US" sz="2400" dirty="0" err="1"/>
              <a:t>fosforo</a:t>
            </a:r>
            <a:endParaRPr lang="en-US" sz="2400" dirty="0"/>
          </a:p>
          <a:p>
            <a:r>
              <a:rPr lang="en-US" sz="2400" dirty="0" err="1"/>
              <a:t>Vitamina</a:t>
            </a:r>
            <a:r>
              <a:rPr lang="en-US" sz="2400" dirty="0"/>
              <a:t> D</a:t>
            </a:r>
          </a:p>
          <a:p>
            <a:r>
              <a:rPr lang="en-US" sz="2400" dirty="0" err="1"/>
              <a:t>Dialisi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78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60E27-4E9A-4F53-A48E-A9858BCA31DF}"/>
              </a:ext>
            </a:extLst>
          </p:cNvPr>
          <p:cNvSpPr txBox="1"/>
          <p:nvPr/>
        </p:nvSpPr>
        <p:spPr>
          <a:xfrm>
            <a:off x="7326217" y="304638"/>
            <a:ext cx="4737253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CAUSE</a:t>
            </a:r>
          </a:p>
          <a:p>
            <a:r>
              <a:rPr lang="en-US" sz="2400" dirty="0"/>
              <a:t>CON PTH RIDOTTO</a:t>
            </a:r>
          </a:p>
          <a:p>
            <a:r>
              <a:rPr lang="en-US" sz="2400" dirty="0" err="1"/>
              <a:t>Difetto</a:t>
            </a:r>
            <a:r>
              <a:rPr lang="en-US" sz="2400" dirty="0"/>
              <a:t> di PTH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chirurgico</a:t>
            </a:r>
            <a:r>
              <a:rPr lang="en-US" sz="2400" dirty="0"/>
              <a:t>, s. </a:t>
            </a:r>
            <a:r>
              <a:rPr lang="en-US" sz="2400" dirty="0" err="1"/>
              <a:t>DiGEorge</a:t>
            </a:r>
            <a:r>
              <a:rPr lang="en-US" sz="2400" dirty="0"/>
              <a:t>, autoimmune)</a:t>
            </a:r>
          </a:p>
          <a:p>
            <a:r>
              <a:rPr lang="en-US" sz="2400" i="1" dirty="0" err="1"/>
              <a:t>IpoMg</a:t>
            </a:r>
            <a:r>
              <a:rPr lang="en-US" sz="2400" dirty="0"/>
              <a:t> grave</a:t>
            </a:r>
          </a:p>
          <a:p>
            <a:r>
              <a:rPr lang="en-US" sz="2400" dirty="0" err="1"/>
              <a:t>Resistenza</a:t>
            </a:r>
            <a:r>
              <a:rPr lang="en-US" sz="2400" dirty="0"/>
              <a:t> a PTH</a:t>
            </a:r>
            <a:br>
              <a:rPr lang="en-US" sz="2400" dirty="0"/>
            </a:br>
            <a:r>
              <a:rPr lang="en-US" sz="2400" i="1" dirty="0" err="1"/>
              <a:t>PseudoipoPTH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VITAMINA D- CORRELATE</a:t>
            </a:r>
          </a:p>
          <a:p>
            <a:r>
              <a:rPr lang="en-US" sz="2400" dirty="0" err="1"/>
              <a:t>Difetto</a:t>
            </a:r>
            <a:r>
              <a:rPr lang="en-US" sz="2400" dirty="0"/>
              <a:t> di vit D</a:t>
            </a:r>
          </a:p>
          <a:p>
            <a:r>
              <a:rPr lang="en-US" sz="2400" dirty="0" err="1"/>
              <a:t>Tubulopatie</a:t>
            </a:r>
            <a:r>
              <a:rPr lang="en-US" sz="2400" dirty="0"/>
              <a:t> </a:t>
            </a:r>
            <a:r>
              <a:rPr lang="en-US" sz="2400" dirty="0" err="1"/>
              <a:t>renali</a:t>
            </a:r>
            <a:r>
              <a:rPr lang="en-US" sz="2400" dirty="0"/>
              <a:t>, </a:t>
            </a:r>
            <a:r>
              <a:rPr lang="en-US" sz="2400" i="1" dirty="0" err="1"/>
              <a:t>insuff</a:t>
            </a:r>
            <a:r>
              <a:rPr lang="en-US" sz="2400" i="1" dirty="0"/>
              <a:t>. </a:t>
            </a:r>
            <a:r>
              <a:rPr lang="en-US" sz="2400" i="1" dirty="0" err="1"/>
              <a:t>renale</a:t>
            </a:r>
            <a:endParaRPr lang="en-US" sz="2400" i="1" dirty="0"/>
          </a:p>
          <a:p>
            <a:r>
              <a:rPr lang="en-US" sz="2400" dirty="0" err="1"/>
              <a:t>Resistenza</a:t>
            </a:r>
            <a:r>
              <a:rPr lang="en-US" sz="2400" dirty="0"/>
              <a:t> a vit D</a:t>
            </a:r>
          </a:p>
          <a:p>
            <a:endParaRPr lang="en-US" sz="2400" dirty="0"/>
          </a:p>
          <a:p>
            <a:r>
              <a:rPr lang="en-US" sz="2400" i="1" dirty="0" err="1"/>
              <a:t>Pancreatite</a:t>
            </a:r>
            <a:r>
              <a:rPr lang="en-US" sz="2400" i="1" dirty="0"/>
              <a:t> acuta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53941-F6BF-4B01-810F-40EE5943FAF7}"/>
              </a:ext>
            </a:extLst>
          </p:cNvPr>
          <p:cNvSpPr txBox="1"/>
          <p:nvPr/>
        </p:nvSpPr>
        <p:spPr>
          <a:xfrm>
            <a:off x="206678" y="200416"/>
            <a:ext cx="352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IPOCALCEMIA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D3C67-48F0-45F2-9993-38085E07C81B}"/>
              </a:ext>
            </a:extLst>
          </p:cNvPr>
          <p:cNvSpPr txBox="1"/>
          <p:nvPr/>
        </p:nvSpPr>
        <p:spPr>
          <a:xfrm>
            <a:off x="272552" y="1067894"/>
            <a:ext cx="689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Sintomi</a:t>
            </a:r>
            <a:r>
              <a:rPr lang="en-US" sz="2400" dirty="0"/>
              <a:t>: </a:t>
            </a:r>
            <a:r>
              <a:rPr lang="en-US" sz="2400" dirty="0" err="1"/>
              <a:t>spasmi</a:t>
            </a:r>
            <a:r>
              <a:rPr lang="en-US" sz="2400" dirty="0"/>
              <a:t> </a:t>
            </a:r>
            <a:r>
              <a:rPr lang="en-US" sz="2400" dirty="0" err="1"/>
              <a:t>muscolari</a:t>
            </a:r>
            <a:r>
              <a:rPr lang="en-US" sz="2400" dirty="0"/>
              <a:t>, </a:t>
            </a:r>
            <a:r>
              <a:rPr lang="en-US" sz="2400" dirty="0" err="1"/>
              <a:t>parestesie</a:t>
            </a:r>
            <a:r>
              <a:rPr lang="en-US" sz="2400" dirty="0"/>
              <a:t>, </a:t>
            </a:r>
            <a:r>
              <a:rPr lang="en-US" sz="2400" dirty="0" err="1"/>
              <a:t>aritmie</a:t>
            </a:r>
            <a:r>
              <a:rPr lang="en-US" sz="2400" dirty="0"/>
              <a:t> con </a:t>
            </a:r>
            <a:r>
              <a:rPr lang="en-US" sz="2400" dirty="0" err="1"/>
              <a:t>allungamento</a:t>
            </a:r>
            <a:r>
              <a:rPr lang="en-US" sz="2400" dirty="0"/>
              <a:t> </a:t>
            </a:r>
            <a:r>
              <a:rPr lang="en-US" sz="2400" dirty="0" err="1"/>
              <a:t>dell’intervallo</a:t>
            </a:r>
            <a:r>
              <a:rPr lang="en-US" sz="2400" dirty="0"/>
              <a:t> QT e </a:t>
            </a:r>
            <a:r>
              <a:rPr lang="en-US" sz="2400" dirty="0" err="1"/>
              <a:t>basse</a:t>
            </a:r>
            <a:r>
              <a:rPr lang="en-US" sz="2400" dirty="0"/>
              <a:t> T </a:t>
            </a:r>
            <a:r>
              <a:rPr lang="en-US" sz="2400" dirty="0" err="1"/>
              <a:t>all’ECG</a:t>
            </a:r>
            <a:r>
              <a:rPr lang="en-US" sz="2400" dirty="0"/>
              <a:t>, </a:t>
            </a:r>
            <a:r>
              <a:rPr lang="en-US" sz="2400" dirty="0" err="1"/>
              <a:t>fino</a:t>
            </a:r>
            <a:r>
              <a:rPr lang="en-US" sz="2400" dirty="0"/>
              <a:t> a convulsion e </a:t>
            </a:r>
            <a:r>
              <a:rPr lang="en-US" sz="2400" dirty="0" err="1"/>
              <a:t>tetania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6E926-FDBC-45AB-AB85-2A47ABB6A7B8}"/>
              </a:ext>
            </a:extLst>
          </p:cNvPr>
          <p:cNvSpPr txBox="1"/>
          <p:nvPr/>
        </p:nvSpPr>
        <p:spPr>
          <a:xfrm>
            <a:off x="266515" y="2687870"/>
            <a:ext cx="6932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Ipoparatiroidismo</a:t>
            </a:r>
            <a:endParaRPr lang="en-US" sz="2400" b="1" i="1" dirty="0"/>
          </a:p>
          <a:p>
            <a:r>
              <a:rPr lang="en-US" sz="2400" dirty="0" err="1"/>
              <a:t>Riduzione</a:t>
            </a:r>
            <a:r>
              <a:rPr lang="en-US" sz="2400" dirty="0"/>
              <a:t> Ca e P, dim 1,25-D3</a:t>
            </a:r>
          </a:p>
          <a:p>
            <a:endParaRPr lang="en-US" sz="2400" dirty="0"/>
          </a:p>
          <a:p>
            <a:r>
              <a:rPr lang="en-US" sz="2400" b="1" i="1" dirty="0" err="1"/>
              <a:t>Pseudoipoparatiroidismo</a:t>
            </a:r>
            <a:r>
              <a:rPr lang="en-US" sz="2400" b="1" i="1" dirty="0"/>
              <a:t> (</a:t>
            </a:r>
            <a:r>
              <a:rPr lang="en-US" sz="2400" b="1" i="1" dirty="0" err="1"/>
              <a:t>osteodistrofia</a:t>
            </a:r>
            <a:r>
              <a:rPr lang="en-US" sz="2400" b="1" i="1" dirty="0"/>
              <a:t> </a:t>
            </a:r>
            <a:r>
              <a:rPr lang="en-US" sz="2400" b="1" i="1" dirty="0" err="1"/>
              <a:t>ereditaria</a:t>
            </a:r>
            <a:r>
              <a:rPr lang="en-US" sz="2400" b="1" i="1" dirty="0"/>
              <a:t> di </a:t>
            </a:r>
            <a:r>
              <a:rPr lang="en-US" sz="2400" b="1" i="1" dirty="0" err="1"/>
              <a:t>Albroght</a:t>
            </a:r>
            <a:r>
              <a:rPr lang="en-US" sz="2400" b="1" i="1" dirty="0"/>
              <a:t>)</a:t>
            </a:r>
          </a:p>
          <a:p>
            <a:r>
              <a:rPr lang="en-US" sz="2400" dirty="0" err="1"/>
              <a:t>Resistenza</a:t>
            </a:r>
            <a:r>
              <a:rPr lang="en-US" sz="2400" dirty="0"/>
              <a:t> al PTH. </a:t>
            </a:r>
            <a:r>
              <a:rPr lang="en-US" sz="2400" dirty="0" err="1"/>
              <a:t>Bassa</a:t>
            </a:r>
            <a:r>
              <a:rPr lang="en-US" sz="2400" dirty="0"/>
              <a:t> </a:t>
            </a:r>
            <a:r>
              <a:rPr lang="en-US" sz="2400" dirty="0" err="1"/>
              <a:t>statura</a:t>
            </a:r>
            <a:r>
              <a:rPr lang="en-US" sz="2400" dirty="0"/>
              <a:t>, </a:t>
            </a:r>
            <a:r>
              <a:rPr lang="en-US" sz="2400"/>
              <a:t>obesità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Rachitismo</a:t>
            </a:r>
            <a:r>
              <a:rPr lang="en-US" sz="2400" dirty="0"/>
              <a:t> </a:t>
            </a:r>
            <a:r>
              <a:rPr lang="en-US" sz="2400" dirty="0" err="1"/>
              <a:t>vitamina</a:t>
            </a:r>
            <a:r>
              <a:rPr lang="en-US" sz="2400" dirty="0"/>
              <a:t> D </a:t>
            </a:r>
            <a:r>
              <a:rPr lang="en-US" sz="2400" dirty="0" err="1"/>
              <a:t>carente</a:t>
            </a:r>
            <a:r>
              <a:rPr lang="en-US" sz="2400" dirty="0"/>
              <a:t> o </a:t>
            </a:r>
            <a:r>
              <a:rPr lang="en-US" sz="2400" dirty="0" err="1"/>
              <a:t>resistente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140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FC642-1252-435F-97C8-4C3DD27CD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890" y="333541"/>
            <a:ext cx="6809722" cy="57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24DF3-60E2-49F5-829C-1392FD05AE3A}"/>
              </a:ext>
            </a:extLst>
          </p:cNvPr>
          <p:cNvGrpSpPr/>
          <p:nvPr/>
        </p:nvGrpSpPr>
        <p:grpSpPr>
          <a:xfrm>
            <a:off x="2738596" y="152039"/>
            <a:ext cx="7714280" cy="6553922"/>
            <a:chOff x="2738596" y="152039"/>
            <a:chExt cx="7714280" cy="65539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10FC1E-A6E1-45E8-A158-780AB18DD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8596" y="152039"/>
              <a:ext cx="6714807" cy="655392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2319E2-EB03-4BB8-BBFE-1A5B98D5BBBD}"/>
                </a:ext>
              </a:extLst>
            </p:cNvPr>
            <p:cNvSpPr/>
            <p:nvPr/>
          </p:nvSpPr>
          <p:spPr>
            <a:xfrm>
              <a:off x="8349068" y="3100710"/>
              <a:ext cx="2103808" cy="3080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107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AAFC014-C487-4A17-BFC7-07A1248CB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29551"/>
              </p:ext>
            </p:extLst>
          </p:nvPr>
        </p:nvGraphicFramePr>
        <p:xfrm>
          <a:off x="132817" y="162560"/>
          <a:ext cx="1184803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8036">
                  <a:extLst>
                    <a:ext uri="{9D8B030D-6E8A-4147-A177-3AD203B41FA5}">
                      <a16:colId xmlns:a16="http://schemas.microsoft.com/office/drawing/2014/main" val="294614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0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Fosfato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Mg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ematici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dipendono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dal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bilancio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deposito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riassorbimento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minerale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osseo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assorbimento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intestinale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escrezione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Regolati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paratormone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(PTH),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calcitonina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1,25-dihydroxyvitamin D, fibroblast growth factor-23 (FGF-23)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6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Casue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più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IperCa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iperparatiroidismo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cancro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(dim PTH aum PTH-related peptide)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17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 di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IpoCa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IRC, hypomagnesemia,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IpoParatiroidismi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Pseudoipoparatiroidismo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difetto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vitamina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D,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pancreatite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5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PTH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bioattivo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in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pazienti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 IRC dove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c’è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interferenza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 test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tradizioneli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PTH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64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PTH </a:t>
                      </a:r>
                      <a:r>
                        <a:rPr lang="en-US" sz="2400" dirty="0" err="1"/>
                        <a:t>intraoperatorio</a:t>
                      </a:r>
                      <a:r>
                        <a:rPr lang="en-US" sz="2400" dirty="0"/>
                        <a:t> per </a:t>
                      </a:r>
                      <a:r>
                        <a:rPr lang="en-US" sz="2400" dirty="0" err="1"/>
                        <a:t>guidare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rimozione</a:t>
                      </a:r>
                      <a:r>
                        <a:rPr lang="en-US" sz="2400" dirty="0"/>
                        <a:t> complete </a:t>
                      </a:r>
                      <a:r>
                        <a:rPr lang="en-US" sz="2400" dirty="0" err="1"/>
                        <a:t>tessuto</a:t>
                      </a:r>
                      <a:r>
                        <a:rPr lang="en-US" sz="2400" dirty="0"/>
                        <a:t> in </a:t>
                      </a:r>
                      <a:r>
                        <a:rPr lang="en-US" sz="2400" dirty="0" err="1"/>
                        <a:t>iperparatiroidismo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primitivo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4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Marcatori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riassorbimento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osseo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possono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essere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nel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valutare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risposta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trattamenti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anti-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osteoporosi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5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Osteomalacia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incapacità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mineralizzare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nuova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matrice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3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Fosfatonine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ormoni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regolatori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del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fosfato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46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73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21D9F7-7BCE-4BC6-A982-042570702CFD}"/>
              </a:ext>
            </a:extLst>
          </p:cNvPr>
          <p:cNvSpPr txBox="1"/>
          <p:nvPr/>
        </p:nvSpPr>
        <p:spPr>
          <a:xfrm>
            <a:off x="390697" y="556953"/>
            <a:ext cx="11388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OSSO e </a:t>
            </a:r>
            <a:r>
              <a:rPr lang="en-US" sz="2400" dirty="0" err="1"/>
              <a:t>minerali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/>
              <a:t>funzione</a:t>
            </a:r>
            <a:r>
              <a:rPr lang="en-US" sz="2400" dirty="0"/>
              <a:t> </a:t>
            </a:r>
            <a:r>
              <a:rPr lang="en-US" sz="2400" dirty="0" err="1"/>
              <a:t>strutturale</a:t>
            </a:r>
            <a:r>
              <a:rPr lang="en-US" sz="2400" dirty="0"/>
              <a:t> e di </a:t>
            </a:r>
            <a:r>
              <a:rPr lang="en-US" sz="2400" dirty="0" err="1"/>
              <a:t>regolazione</a:t>
            </a:r>
            <a:r>
              <a:rPr lang="en-US" sz="2400" dirty="0"/>
              <a:t> (Ca P, </a:t>
            </a:r>
            <a:r>
              <a:rPr lang="en-US" sz="2400" dirty="0" err="1"/>
              <a:t>tampone</a:t>
            </a:r>
            <a:r>
              <a:rPr lang="en-US" sz="2400" dirty="0"/>
              <a:t> </a:t>
            </a:r>
            <a:r>
              <a:rPr lang="en-US" sz="2400" dirty="0" err="1"/>
              <a:t>fosfato</a:t>
            </a:r>
            <a:r>
              <a:rPr lang="en-US" sz="2400" dirty="0"/>
              <a:t>). </a:t>
            </a:r>
            <a:r>
              <a:rPr lang="en-US" sz="2400" dirty="0" err="1"/>
              <a:t>Equilibrio</a:t>
            </a:r>
            <a:r>
              <a:rPr lang="en-US" sz="2400" dirty="0"/>
              <a:t> </a:t>
            </a:r>
            <a:r>
              <a:rPr lang="en-US" sz="2400" dirty="0" err="1"/>
              <a:t>dinamico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Midollare</a:t>
            </a:r>
            <a:r>
              <a:rPr lang="en-US" sz="2400" dirty="0"/>
              <a:t> 20% di </a:t>
            </a:r>
            <a:r>
              <a:rPr lang="en-US" sz="2400" dirty="0" err="1"/>
              <a:t>minerale</a:t>
            </a:r>
            <a:r>
              <a:rPr lang="en-US" sz="2400" dirty="0"/>
              <a:t> </a:t>
            </a:r>
            <a:r>
              <a:rPr lang="en-US" sz="2400" dirty="0" err="1"/>
              <a:t>osseo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 err="1"/>
              <a:t>sede</a:t>
            </a:r>
            <a:r>
              <a:rPr lang="en-US" sz="2400" dirty="0"/>
              <a:t> di </a:t>
            </a:r>
            <a:r>
              <a:rPr lang="en-US" sz="2400" dirty="0" err="1"/>
              <a:t>emopoiesi</a:t>
            </a:r>
            <a:r>
              <a:rPr lang="en-US" sz="2400" dirty="0"/>
              <a:t> e </a:t>
            </a:r>
            <a:r>
              <a:rPr lang="en-US" sz="2400" dirty="0" err="1"/>
              <a:t>scambio</a:t>
            </a:r>
            <a:r>
              <a:rPr lang="en-US" sz="2400" dirty="0"/>
              <a:t> </a:t>
            </a:r>
            <a:r>
              <a:rPr lang="en-US" sz="2400" dirty="0" err="1"/>
              <a:t>minerale</a:t>
            </a:r>
            <a:r>
              <a:rPr lang="en-US" sz="2400" dirty="0"/>
              <a:t> (</a:t>
            </a:r>
            <a:r>
              <a:rPr lang="en-US" sz="2400" dirty="0" err="1"/>
              <a:t>Struttura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facilità</a:t>
            </a:r>
            <a:r>
              <a:rPr lang="en-US" sz="2400" dirty="0"/>
              <a:t> </a:t>
            </a:r>
            <a:r>
              <a:rPr lang="en-US" sz="2400" dirty="0" err="1"/>
              <a:t>scambi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Osteoblasti</a:t>
            </a:r>
            <a:r>
              <a:rPr lang="en-US" sz="2400" dirty="0"/>
              <a:t> e </a:t>
            </a:r>
            <a:r>
              <a:rPr lang="en-US" sz="2400" dirty="0" err="1"/>
              <a:t>osteoclasti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894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F161E5-C50A-4474-9E93-0EE1868E7C2E}"/>
              </a:ext>
            </a:extLst>
          </p:cNvPr>
          <p:cNvSpPr txBox="1"/>
          <p:nvPr/>
        </p:nvSpPr>
        <p:spPr>
          <a:xfrm>
            <a:off x="532015" y="764771"/>
            <a:ext cx="10548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</a:t>
            </a:r>
            <a:r>
              <a:rPr lang="en-US" sz="2400" dirty="0"/>
              <a:t>, </a:t>
            </a:r>
            <a:r>
              <a:rPr lang="en-US" sz="2400" dirty="0" err="1"/>
              <a:t>catione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abbondante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1-1.3 Kg in un </a:t>
            </a:r>
            <a:r>
              <a:rPr lang="en-US" sz="2400" dirty="0" err="1"/>
              <a:t>adulto</a:t>
            </a:r>
            <a:r>
              <a:rPr lang="en-US" sz="2400" dirty="0"/>
              <a:t>, 99% come </a:t>
            </a:r>
            <a:r>
              <a:rPr lang="en-US" sz="2400" dirty="0" err="1"/>
              <a:t>idrossipatite</a:t>
            </a:r>
            <a:r>
              <a:rPr lang="en-US" sz="2400" dirty="0"/>
              <a:t> </a:t>
            </a:r>
            <a:r>
              <a:rPr lang="en-US" sz="2400" dirty="0" err="1"/>
              <a:t>nello</a:t>
            </a:r>
            <a:r>
              <a:rPr lang="en-US" sz="2400" dirty="0"/>
              <a:t> </a:t>
            </a:r>
            <a:r>
              <a:rPr lang="en-US" sz="2400" dirty="0" err="1"/>
              <a:t>scheletro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</a:t>
            </a:r>
            <a:r>
              <a:rPr lang="en-US" sz="2400" dirty="0" err="1"/>
              <a:t>siero</a:t>
            </a:r>
            <a:r>
              <a:rPr lang="en-US" sz="2400" dirty="0"/>
              <a:t>, 50% free, 10% </a:t>
            </a:r>
            <a:r>
              <a:rPr lang="en-US" sz="2400" dirty="0" err="1"/>
              <a:t>complessato</a:t>
            </a:r>
            <a:r>
              <a:rPr lang="en-US" sz="2400" dirty="0"/>
              <a:t> con </a:t>
            </a:r>
            <a:r>
              <a:rPr lang="en-US" sz="2400" dirty="0" err="1"/>
              <a:t>aninioni</a:t>
            </a:r>
            <a:r>
              <a:rPr lang="en-US" sz="2400" dirty="0"/>
              <a:t>, resto con </a:t>
            </a:r>
            <a:r>
              <a:rPr lang="en-US" sz="2400" dirty="0" err="1"/>
              <a:t>proteine</a:t>
            </a:r>
            <a:r>
              <a:rPr lang="en-US" sz="2400" dirty="0"/>
              <a:t> (80% </a:t>
            </a:r>
            <a:r>
              <a:rPr lang="en-US" sz="2400" dirty="0" err="1"/>
              <a:t>alb</a:t>
            </a:r>
            <a:r>
              <a:rPr lang="en-US" sz="2400" dirty="0"/>
              <a:t>, compete con H+)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Alcalosi</a:t>
            </a:r>
            <a:r>
              <a:rPr lang="en-US" sz="2400" dirty="0"/>
              <a:t>, </a:t>
            </a:r>
            <a:r>
              <a:rPr lang="en-US" sz="2400" dirty="0" err="1"/>
              <a:t>maggior</a:t>
            </a:r>
            <a:r>
              <a:rPr lang="en-US" sz="2400" dirty="0"/>
              <a:t> </a:t>
            </a:r>
            <a:r>
              <a:rPr lang="en-US" sz="2400" dirty="0" err="1"/>
              <a:t>legame</a:t>
            </a:r>
            <a:r>
              <a:rPr lang="en-US" sz="2400" dirty="0"/>
              <a:t> di Ca a </a:t>
            </a:r>
            <a:r>
              <a:rPr lang="en-US" sz="2400" dirty="0" err="1"/>
              <a:t>albumina</a:t>
            </a:r>
            <a:r>
              <a:rPr lang="en-US" sz="2400" dirty="0"/>
              <a:t> e </a:t>
            </a:r>
            <a:r>
              <a:rPr lang="en-US" sz="2400" dirty="0" err="1"/>
              <a:t>ipoCa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Acidosi</a:t>
            </a:r>
            <a:r>
              <a:rPr lang="en-US" sz="2400" dirty="0"/>
              <a:t>, </a:t>
            </a:r>
            <a:r>
              <a:rPr lang="en-US" sz="2400" dirty="0" err="1"/>
              <a:t>minore</a:t>
            </a:r>
            <a:r>
              <a:rPr lang="en-US" sz="2400" dirty="0"/>
              <a:t> </a:t>
            </a:r>
            <a:r>
              <a:rPr lang="en-US" sz="2400" dirty="0" err="1"/>
              <a:t>legame</a:t>
            </a:r>
            <a:r>
              <a:rPr lang="en-US" sz="2400" dirty="0"/>
              <a:t>, </a:t>
            </a:r>
            <a:r>
              <a:rPr lang="en-US" sz="2400" dirty="0" err="1"/>
              <a:t>iperCa</a:t>
            </a:r>
            <a:endParaRPr lang="en-US" sz="2400" dirty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 err="1"/>
              <a:t>Coagulazione</a:t>
            </a:r>
            <a:r>
              <a:rPr lang="en-US" sz="2400" dirty="0"/>
              <a:t>, </a:t>
            </a:r>
            <a:r>
              <a:rPr lang="en-US" sz="2400" dirty="0" err="1"/>
              <a:t>segnali</a:t>
            </a:r>
            <a:r>
              <a:rPr lang="en-US" sz="2400" dirty="0"/>
              <a:t> </a:t>
            </a:r>
            <a:r>
              <a:rPr lang="en-US" sz="2400" dirty="0" err="1"/>
              <a:t>nervosi</a:t>
            </a:r>
            <a:r>
              <a:rPr lang="en-US" sz="2400" dirty="0"/>
              <a:t>, </a:t>
            </a:r>
            <a:r>
              <a:rPr lang="en-US" sz="2400" dirty="0" err="1"/>
              <a:t>contrazione</a:t>
            </a:r>
            <a:r>
              <a:rPr lang="en-US" sz="2400" dirty="0"/>
              <a:t> </a:t>
            </a:r>
            <a:r>
              <a:rPr lang="en-US" sz="2400" dirty="0" err="1"/>
              <a:t>muscolare</a:t>
            </a:r>
            <a:r>
              <a:rPr lang="en-US" sz="2400" dirty="0"/>
              <a:t>, </a:t>
            </a:r>
            <a:r>
              <a:rPr lang="en-US" sz="2400" dirty="0" err="1"/>
              <a:t>attivazione</a:t>
            </a:r>
            <a:r>
              <a:rPr lang="en-US" sz="2400" dirty="0"/>
              <a:t> </a:t>
            </a:r>
            <a:r>
              <a:rPr lang="en-US" sz="2400" dirty="0" err="1"/>
              <a:t>cellulare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Assunzione</a:t>
            </a:r>
            <a:r>
              <a:rPr lang="en-US" sz="2400" dirty="0"/>
              <a:t> 15 to 20 mmol/day (600 - 800 mg/</a:t>
            </a:r>
            <a:r>
              <a:rPr lang="en-US" sz="2400" dirty="0" err="1"/>
              <a:t>dì</a:t>
            </a:r>
            <a:r>
              <a:rPr lang="en-US" sz="2400" dirty="0"/>
              <a:t>), </a:t>
            </a:r>
            <a:r>
              <a:rPr lang="en-US" sz="2400" dirty="0" err="1"/>
              <a:t>assorbito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duodeno</a:t>
            </a:r>
            <a:r>
              <a:rPr lang="en-US" sz="2400" dirty="0"/>
              <a:t> e </a:t>
            </a:r>
            <a:r>
              <a:rPr lang="en-US" sz="2400" dirty="0" err="1"/>
              <a:t>digiuno</a:t>
            </a:r>
            <a:r>
              <a:rPr lang="en-US" sz="2400" dirty="0"/>
              <a:t> </a:t>
            </a:r>
            <a:r>
              <a:rPr lang="en-US" sz="2400" dirty="0" err="1"/>
              <a:t>superiore</a:t>
            </a:r>
            <a:r>
              <a:rPr lang="en-US" sz="2400" dirty="0"/>
              <a:t> (50% del calcio </a:t>
            </a:r>
            <a:r>
              <a:rPr lang="en-US" sz="2400" dirty="0" err="1"/>
              <a:t>assunto</a:t>
            </a:r>
            <a:r>
              <a:rPr lang="en-US" sz="2400" dirty="0"/>
              <a:t> </a:t>
            </a:r>
            <a:r>
              <a:rPr lang="en-US" sz="2400" dirty="0" err="1"/>
              <a:t>negli</a:t>
            </a:r>
            <a:r>
              <a:rPr lang="en-US" sz="2400" dirty="0"/>
              <a:t> </a:t>
            </a:r>
            <a:r>
              <a:rPr lang="en-US" sz="2400" dirty="0" err="1"/>
              <a:t>adulti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865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69AB7A-6FD5-47CD-A954-9DF372C5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" y="0"/>
            <a:ext cx="6367869" cy="6800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21AD6-0345-4D28-B3A7-1454BC99E95B}"/>
              </a:ext>
            </a:extLst>
          </p:cNvPr>
          <p:cNvSpPr txBox="1"/>
          <p:nvPr/>
        </p:nvSpPr>
        <p:spPr>
          <a:xfrm>
            <a:off x="6434050" y="457200"/>
            <a:ext cx="5691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IpoCa</a:t>
            </a:r>
            <a:r>
              <a:rPr lang="en-US" sz="2400" dirty="0"/>
              <a:t> 	</a:t>
            </a:r>
          </a:p>
          <a:p>
            <a:r>
              <a:rPr lang="en-US" sz="2400" dirty="0"/>
              <a:t>&gt; PTH	&gt; </a:t>
            </a:r>
            <a:r>
              <a:rPr lang="en-US" sz="2400" dirty="0" err="1"/>
              <a:t>osteoblasti</a:t>
            </a:r>
            <a:r>
              <a:rPr lang="en-US" sz="2400" dirty="0"/>
              <a:t> &gt; RANKL</a:t>
            </a:r>
          </a:p>
          <a:p>
            <a:r>
              <a:rPr lang="en-US" sz="2400" dirty="0"/>
              <a:t> 	&gt; RANKL/RANK </a:t>
            </a:r>
            <a:r>
              <a:rPr lang="en-US" sz="2400" dirty="0" err="1"/>
              <a:t>attiva</a:t>
            </a:r>
            <a:r>
              <a:rPr lang="en-US" sz="2400" dirty="0"/>
              <a:t> </a:t>
            </a:r>
            <a:r>
              <a:rPr lang="en-US" sz="2400" dirty="0" err="1"/>
              <a:t>osteoclasti</a:t>
            </a:r>
            <a:endParaRPr lang="en-US" sz="2400" dirty="0"/>
          </a:p>
          <a:p>
            <a:r>
              <a:rPr lang="en-US" sz="2400" dirty="0"/>
              <a:t>			&gt; Ca++ e </a:t>
            </a:r>
            <a:r>
              <a:rPr lang="en-US" sz="2400" dirty="0" err="1"/>
              <a:t>Fosfato</a:t>
            </a:r>
            <a:endParaRPr lang="en-US" sz="2400" dirty="0"/>
          </a:p>
          <a:p>
            <a:r>
              <a:rPr lang="en-US" sz="2400" dirty="0"/>
              <a:t>	&gt; Rene aum </a:t>
            </a:r>
            <a:r>
              <a:rPr lang="en-US" sz="2400" dirty="0" err="1"/>
              <a:t>escrezione</a:t>
            </a:r>
            <a:r>
              <a:rPr lang="en-US" sz="2400" dirty="0"/>
              <a:t> </a:t>
            </a:r>
            <a:r>
              <a:rPr lang="en-US" sz="2400" dirty="0" err="1"/>
              <a:t>fosfati</a:t>
            </a:r>
            <a:endParaRPr lang="en-US" sz="2400" dirty="0"/>
          </a:p>
          <a:p>
            <a:r>
              <a:rPr lang="en-US" sz="2400" dirty="0"/>
              <a:t>		aum </a:t>
            </a:r>
            <a:r>
              <a:rPr lang="en-US" sz="2400" dirty="0" err="1"/>
              <a:t>riassorbimento</a:t>
            </a:r>
            <a:r>
              <a:rPr lang="en-US" sz="2400" dirty="0"/>
              <a:t> Ca</a:t>
            </a:r>
          </a:p>
          <a:p>
            <a:r>
              <a:rPr lang="en-US" sz="2400" dirty="0"/>
              <a:t>		in </a:t>
            </a:r>
            <a:r>
              <a:rPr lang="en-US" sz="2400" dirty="0" err="1"/>
              <a:t>presenza</a:t>
            </a:r>
            <a:r>
              <a:rPr lang="en-US" sz="2400" dirty="0"/>
              <a:t> di 1,25(OH)2 D3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482FF-459E-48F8-9D2E-90A18FF2E237}"/>
              </a:ext>
            </a:extLst>
          </p:cNvPr>
          <p:cNvSpPr txBox="1"/>
          <p:nvPr/>
        </p:nvSpPr>
        <p:spPr>
          <a:xfrm>
            <a:off x="7132104" y="4660443"/>
            <a:ext cx="4609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Agiscono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Ca, ma non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comandati</a:t>
            </a:r>
            <a:r>
              <a:rPr lang="en-US" dirty="0"/>
              <a:t> da Ca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Ormoni</a:t>
            </a:r>
            <a:r>
              <a:rPr lang="en-US" dirty="0"/>
              <a:t> </a:t>
            </a:r>
            <a:r>
              <a:rPr lang="en-US" dirty="0" err="1"/>
              <a:t>tiroidei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GH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Steroidi</a:t>
            </a:r>
            <a:r>
              <a:rPr lang="en-US" dirty="0"/>
              <a:t> </a:t>
            </a:r>
            <a:r>
              <a:rPr lang="en-US" dirty="0" err="1"/>
              <a:t>surrenali</a:t>
            </a:r>
            <a:r>
              <a:rPr lang="en-US" dirty="0"/>
              <a:t> e </a:t>
            </a:r>
            <a:r>
              <a:rPr lang="en-US" dirty="0" err="1"/>
              <a:t>ormoni</a:t>
            </a:r>
            <a:r>
              <a:rPr lang="en-US" dirty="0"/>
              <a:t> </a:t>
            </a:r>
            <a:r>
              <a:rPr lang="en-US" dirty="0" err="1"/>
              <a:t>sessuali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4A6EE8-0131-482A-A09F-9FDB995FF5FF}"/>
              </a:ext>
            </a:extLst>
          </p:cNvPr>
          <p:cNvSpPr txBox="1"/>
          <p:nvPr/>
        </p:nvSpPr>
        <p:spPr>
          <a:xfrm>
            <a:off x="545007" y="442061"/>
            <a:ext cx="11348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Calcio </a:t>
            </a:r>
            <a:r>
              <a:rPr lang="en-US" sz="2400" dirty="0" err="1"/>
              <a:t>totale</a:t>
            </a:r>
            <a:r>
              <a:rPr lang="en-US" sz="2400" dirty="0"/>
              <a:t>	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siero</a:t>
            </a:r>
            <a:r>
              <a:rPr lang="en-US" sz="2400" dirty="0"/>
              <a:t> o plasma </a:t>
            </a:r>
            <a:r>
              <a:rPr lang="en-US" sz="2400" dirty="0" err="1"/>
              <a:t>eparinizzato</a:t>
            </a:r>
            <a:r>
              <a:rPr lang="en-US" sz="2400" dirty="0"/>
              <a:t> 	 8-8 – 10.3 mg/dL (2.20 – 2.58 mmol/L) 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urina</a:t>
            </a:r>
            <a:r>
              <a:rPr lang="en-US" sz="2400" dirty="0"/>
              <a:t>				300 mg/</a:t>
            </a:r>
            <a:r>
              <a:rPr lang="en-US" sz="2400" dirty="0" err="1"/>
              <a:t>dì</a:t>
            </a:r>
            <a:r>
              <a:rPr lang="en-US" sz="2400" dirty="0"/>
              <a:t> (7.49 mmol7dì)	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 err="1"/>
              <a:t>Misurato</a:t>
            </a:r>
            <a:r>
              <a:rPr lang="en-US" sz="2400" dirty="0"/>
              <a:t> con </a:t>
            </a:r>
            <a:r>
              <a:rPr lang="en-US" sz="2400" dirty="0" err="1"/>
              <a:t>strumenti</a:t>
            </a:r>
            <a:r>
              <a:rPr lang="en-US" sz="2400" dirty="0"/>
              <a:t> </a:t>
            </a:r>
            <a:r>
              <a:rPr lang="en-US" sz="2400" dirty="0" err="1"/>
              <a:t>spettrofotometrici</a:t>
            </a:r>
            <a:r>
              <a:rPr lang="en-US" sz="2400" dirty="0"/>
              <a:t> con </a:t>
            </a:r>
            <a:r>
              <a:rPr lang="en-US" sz="2400" dirty="0" err="1"/>
              <a:t>indicatori</a:t>
            </a:r>
            <a:r>
              <a:rPr lang="en-US" sz="2400" dirty="0"/>
              <a:t> </a:t>
            </a:r>
            <a:r>
              <a:rPr lang="en-US" sz="2400" dirty="0" err="1"/>
              <a:t>metallocromici</a:t>
            </a:r>
            <a:endParaRPr lang="en-US" sz="2400" dirty="0"/>
          </a:p>
          <a:p>
            <a:r>
              <a:rPr lang="en-US" sz="2400" dirty="0" err="1"/>
              <a:t>Misura</a:t>
            </a:r>
            <a:r>
              <a:rPr lang="en-US" sz="2400" dirty="0"/>
              <a:t> il calcio </a:t>
            </a:r>
            <a:r>
              <a:rPr lang="en-US" sz="2400" dirty="0" err="1"/>
              <a:t>totale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rispecchia</a:t>
            </a:r>
            <a:r>
              <a:rPr lang="en-US" sz="2400" dirty="0"/>
              <a:t> il calcio libero 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condizioni</a:t>
            </a:r>
            <a:r>
              <a:rPr lang="en-US" sz="2400" dirty="0"/>
              <a:t> di </a:t>
            </a:r>
            <a:r>
              <a:rPr lang="en-US" sz="2400" dirty="0" err="1"/>
              <a:t>ipoalbuminemia</a:t>
            </a:r>
            <a:r>
              <a:rPr lang="en-US" sz="2400" dirty="0"/>
              <a:t>, </a:t>
            </a:r>
            <a:r>
              <a:rPr lang="it-IT" sz="2400" dirty="0"/>
              <a:t>anche</a:t>
            </a:r>
            <a:r>
              <a:rPr lang="en-US" sz="2400" dirty="0"/>
              <a:t> il calcio </a:t>
            </a:r>
            <a:r>
              <a:rPr lang="en-US" sz="2400" dirty="0" err="1"/>
              <a:t>sarà</a:t>
            </a:r>
            <a:r>
              <a:rPr lang="en-US" sz="2400" dirty="0"/>
              <a:t> ridotto, ma se </a:t>
            </a:r>
            <a:r>
              <a:rPr lang="en-US" sz="2400" dirty="0" err="1"/>
              <a:t>correggo</a:t>
            </a:r>
            <a:r>
              <a:rPr lang="en-US" sz="2400" dirty="0"/>
              <a:t> il </a:t>
            </a:r>
            <a:r>
              <a:rPr lang="en-US" sz="2400" dirty="0" err="1"/>
              <a:t>dato</a:t>
            </a:r>
            <a:r>
              <a:rPr lang="en-US" sz="2400" dirty="0"/>
              <a:t> in base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it-IT" sz="2400" dirty="0"/>
              <a:t>riduzione</a:t>
            </a:r>
            <a:r>
              <a:rPr lang="en-US" sz="2400" dirty="0"/>
              <a:t> </a:t>
            </a:r>
            <a:r>
              <a:rPr lang="en-US" sz="2400" dirty="0" err="1"/>
              <a:t>dell’albumina</a:t>
            </a:r>
            <a:r>
              <a:rPr lang="en-US" sz="2400" dirty="0"/>
              <a:t> </a:t>
            </a:r>
            <a:r>
              <a:rPr lang="en-US" sz="2400" dirty="0" err="1"/>
              <a:t>mantengo</a:t>
            </a:r>
            <a:r>
              <a:rPr lang="en-US" sz="2400" dirty="0"/>
              <a:t> una </a:t>
            </a:r>
            <a:r>
              <a:rPr lang="en-US" sz="2400" dirty="0" err="1"/>
              <a:t>stima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rispecchia</a:t>
            </a:r>
            <a:r>
              <a:rPr lang="en-US" sz="2400" dirty="0"/>
              <a:t> </a:t>
            </a:r>
            <a:r>
              <a:rPr lang="en-US" sz="2400" dirty="0" err="1"/>
              <a:t>meglio</a:t>
            </a:r>
            <a:r>
              <a:rPr lang="en-US" sz="2400" dirty="0"/>
              <a:t> la quota </a:t>
            </a:r>
            <a:r>
              <a:rPr lang="en-US" sz="2400" dirty="0" err="1"/>
              <a:t>ionica</a:t>
            </a:r>
            <a:r>
              <a:rPr lang="en-US" sz="2400" dirty="0"/>
              <a:t> (</a:t>
            </a:r>
            <a:r>
              <a:rPr lang="en-US" sz="2400" dirty="0" err="1"/>
              <a:t>che</a:t>
            </a:r>
            <a:r>
              <a:rPr lang="en-US" sz="2400" dirty="0"/>
              <a:t> è </a:t>
            </a:r>
            <a:r>
              <a:rPr lang="en-US" sz="2400" dirty="0" err="1"/>
              <a:t>quella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mi </a:t>
            </a:r>
            <a:r>
              <a:rPr lang="en-US" sz="2400" dirty="0" err="1"/>
              <a:t>interessa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1A03D-51E0-43C1-B6D6-128E865355CC}"/>
              </a:ext>
            </a:extLst>
          </p:cNvPr>
          <p:cNvSpPr txBox="1"/>
          <p:nvPr/>
        </p:nvSpPr>
        <p:spPr>
          <a:xfrm>
            <a:off x="1120986" y="4227713"/>
            <a:ext cx="9198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 </a:t>
            </a:r>
            <a:r>
              <a:rPr lang="en-US" sz="2400" dirty="0" err="1"/>
              <a:t>corretto</a:t>
            </a:r>
            <a:r>
              <a:rPr lang="en-US" sz="2400" dirty="0"/>
              <a:t> (mg/dL) = Ca </a:t>
            </a:r>
            <a:r>
              <a:rPr lang="en-US" sz="2400" dirty="0" err="1"/>
              <a:t>misurato</a:t>
            </a:r>
            <a:r>
              <a:rPr lang="en-US" sz="2400" dirty="0"/>
              <a:t> + [(Alb </a:t>
            </a:r>
            <a:r>
              <a:rPr lang="en-US" sz="2400" dirty="0" err="1"/>
              <a:t>normale-alb</a:t>
            </a:r>
            <a:r>
              <a:rPr lang="en-US" sz="2400" dirty="0"/>
              <a:t> Misurata) x 0.8]    </a:t>
            </a:r>
          </a:p>
          <a:p>
            <a:endParaRPr lang="en-US" sz="2400" dirty="0"/>
          </a:p>
          <a:p>
            <a:r>
              <a:rPr lang="en-US" sz="2400" dirty="0"/>
              <a:t>			(</a:t>
            </a:r>
            <a:r>
              <a:rPr lang="en-US" sz="2400" dirty="0" err="1"/>
              <a:t>alb</a:t>
            </a:r>
            <a:r>
              <a:rPr lang="en-US" sz="2400" dirty="0"/>
              <a:t> </a:t>
            </a:r>
            <a:r>
              <a:rPr lang="en-US" sz="2400" dirty="0" err="1"/>
              <a:t>normale</a:t>
            </a:r>
            <a:r>
              <a:rPr lang="en-US" sz="2400" dirty="0"/>
              <a:t> = 4.4 g/dL)</a:t>
            </a:r>
          </a:p>
        </p:txBody>
      </p:sp>
    </p:spTree>
    <p:extLst>
      <p:ext uri="{BB962C8B-B14F-4D97-AF65-F5344CB8AC3E}">
        <p14:creationId xmlns:p14="http://schemas.microsoft.com/office/powerpoint/2010/main" val="344226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2B6FD-FE57-49D2-A0A1-898837BC6E0F}"/>
              </a:ext>
            </a:extLst>
          </p:cNvPr>
          <p:cNvSpPr txBox="1"/>
          <p:nvPr/>
        </p:nvSpPr>
        <p:spPr>
          <a:xfrm>
            <a:off x="405727" y="375449"/>
            <a:ext cx="11638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Fosporo</a:t>
            </a:r>
            <a:r>
              <a:rPr lang="en-US" sz="2400" dirty="0"/>
              <a:t> (P)</a:t>
            </a:r>
          </a:p>
          <a:p>
            <a:endParaRPr lang="en-US" sz="2400" dirty="0"/>
          </a:p>
          <a:p>
            <a:r>
              <a:rPr lang="en-US" sz="2400" dirty="0" err="1"/>
              <a:t>Contenuto</a:t>
            </a:r>
            <a:r>
              <a:rPr lang="en-US" sz="2400" dirty="0"/>
              <a:t> 700-800 g 	85% </a:t>
            </a:r>
            <a:r>
              <a:rPr lang="en-US" sz="2400" dirty="0" err="1"/>
              <a:t>nello</a:t>
            </a:r>
            <a:r>
              <a:rPr lang="en-US" sz="2400" dirty="0"/>
              <a:t> </a:t>
            </a:r>
            <a:r>
              <a:rPr lang="en-US" sz="2400" dirty="0" err="1"/>
              <a:t>scheletro</a:t>
            </a:r>
            <a:endParaRPr lang="en-US" sz="2400" dirty="0"/>
          </a:p>
          <a:p>
            <a:r>
              <a:rPr lang="en-US" sz="2400" dirty="0"/>
              <a:t>			15% </a:t>
            </a:r>
            <a:r>
              <a:rPr lang="en-US" sz="2400" dirty="0" err="1"/>
              <a:t>fosfolipidi</a:t>
            </a:r>
            <a:r>
              <a:rPr lang="en-US" sz="2400" dirty="0"/>
              <a:t>, </a:t>
            </a:r>
            <a:r>
              <a:rPr lang="en-US" sz="2400" dirty="0" err="1"/>
              <a:t>acidi</a:t>
            </a:r>
            <a:r>
              <a:rPr lang="en-US" sz="2400" dirty="0"/>
              <a:t> </a:t>
            </a:r>
            <a:r>
              <a:rPr lang="en-US" sz="2400" dirty="0" err="1"/>
              <a:t>nucleici</a:t>
            </a:r>
            <a:r>
              <a:rPr lang="en-US" sz="2400" dirty="0"/>
              <a:t>, ATP</a:t>
            </a:r>
          </a:p>
          <a:p>
            <a:endParaRPr lang="en-US" sz="2400" dirty="0"/>
          </a:p>
          <a:p>
            <a:r>
              <a:rPr lang="en-US" sz="2400" dirty="0"/>
              <a:t>Nel </a:t>
            </a:r>
            <a:r>
              <a:rPr lang="en-US" sz="2400" dirty="0" err="1"/>
              <a:t>sangue</a:t>
            </a:r>
            <a:r>
              <a:rPr lang="en-US" sz="2400" dirty="0"/>
              <a:t>, P </a:t>
            </a:r>
            <a:r>
              <a:rPr lang="en-US" sz="2400" dirty="0" err="1"/>
              <a:t>organico</a:t>
            </a:r>
            <a:r>
              <a:rPr lang="en-US" sz="2400" dirty="0"/>
              <a:t> </a:t>
            </a:r>
            <a:r>
              <a:rPr lang="en-US" sz="2400" dirty="0" err="1"/>
              <a:t>pricipalmente</a:t>
            </a:r>
            <a:r>
              <a:rPr lang="en-US" sz="2400" dirty="0"/>
              <a:t> </a:t>
            </a:r>
            <a:r>
              <a:rPr lang="en-US" sz="2400" dirty="0" err="1"/>
              <a:t>nei</a:t>
            </a:r>
            <a:r>
              <a:rPr lang="en-US" sz="2400" dirty="0"/>
              <a:t> GR. </a:t>
            </a:r>
            <a:br>
              <a:rPr lang="en-US" sz="2400" dirty="0"/>
            </a:br>
            <a:r>
              <a:rPr lang="en-US" sz="2400" dirty="0"/>
              <a:t>		8mg/dL </a:t>
            </a:r>
            <a:r>
              <a:rPr lang="en-US" sz="2400" dirty="0" err="1"/>
              <a:t>organico</a:t>
            </a:r>
            <a:r>
              <a:rPr lang="en-US" sz="2400" dirty="0"/>
              <a:t> e 4 </a:t>
            </a:r>
            <a:r>
              <a:rPr lang="en-US" sz="2400" dirty="0" err="1"/>
              <a:t>inorganico</a:t>
            </a:r>
            <a:r>
              <a:rPr lang="en-US" sz="2400" dirty="0"/>
              <a:t> (HPO4-- e H2PO4-)</a:t>
            </a:r>
          </a:p>
          <a:p>
            <a:endParaRPr lang="en-US" sz="2400" dirty="0"/>
          </a:p>
          <a:p>
            <a:r>
              <a:rPr lang="en-US" sz="2400" dirty="0"/>
              <a:t>H2PO4- /HPO4-- 1:1 in </a:t>
            </a:r>
            <a:r>
              <a:rPr lang="en-US" sz="2400" dirty="0" err="1"/>
              <a:t>acidosi</a:t>
            </a:r>
            <a:r>
              <a:rPr lang="en-US" sz="2400" dirty="0"/>
              <a:t>, 1:4 a pH 7.4 e 1:9 in </a:t>
            </a:r>
            <a:r>
              <a:rPr lang="en-US" sz="2400" dirty="0" err="1"/>
              <a:t>alcolosi</a:t>
            </a:r>
            <a:endParaRPr lang="en-US" sz="2400" dirty="0"/>
          </a:p>
          <a:p>
            <a:r>
              <a:rPr lang="en-US" sz="2400" dirty="0"/>
              <a:t>10% legato a </a:t>
            </a:r>
            <a:r>
              <a:rPr lang="en-US" sz="2400" dirty="0" err="1"/>
              <a:t>proteine</a:t>
            </a:r>
            <a:r>
              <a:rPr lang="en-US" sz="2400" dirty="0"/>
              <a:t> </a:t>
            </a:r>
            <a:r>
              <a:rPr lang="en-US" sz="2400" dirty="0" err="1"/>
              <a:t>sieriche</a:t>
            </a:r>
            <a:r>
              <a:rPr lang="en-US" sz="2400" dirty="0"/>
              <a:t>, 35% </a:t>
            </a:r>
            <a:r>
              <a:rPr lang="en-US" sz="2400" dirty="0" err="1"/>
              <a:t>complessato</a:t>
            </a:r>
            <a:r>
              <a:rPr lang="en-US" sz="2400" dirty="0"/>
              <a:t> (con Na Ca …), 55% libero</a:t>
            </a:r>
          </a:p>
          <a:p>
            <a:endParaRPr lang="en-US" sz="2400" dirty="0"/>
          </a:p>
          <a:p>
            <a:r>
              <a:rPr lang="en-US" sz="2400" dirty="0"/>
              <a:t>Nella </a:t>
            </a:r>
            <a:r>
              <a:rPr lang="en-US" sz="2400" dirty="0" err="1"/>
              <a:t>clinica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misura</a:t>
            </a:r>
            <a:r>
              <a:rPr lang="en-US" sz="2400" dirty="0"/>
              <a:t> solo P </a:t>
            </a:r>
            <a:r>
              <a:rPr lang="en-US" sz="2400" dirty="0" err="1"/>
              <a:t>inorganico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10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8B658-336D-4E9A-B16F-C33A5ECFC67B}"/>
              </a:ext>
            </a:extLst>
          </p:cNvPr>
          <p:cNvSpPr txBox="1"/>
          <p:nvPr/>
        </p:nvSpPr>
        <p:spPr>
          <a:xfrm>
            <a:off x="811454" y="526840"/>
            <a:ext cx="109066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Omeostasi</a:t>
            </a:r>
            <a:r>
              <a:rPr lang="en-US" sz="2400" dirty="0"/>
              <a:t> del </a:t>
            </a:r>
            <a:r>
              <a:rPr lang="en-US" sz="2400" dirty="0" err="1"/>
              <a:t>fosforo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800-1400 mg/</a:t>
            </a:r>
            <a:r>
              <a:rPr lang="en-US" sz="2400" dirty="0" err="1"/>
              <a:t>dì</a:t>
            </a:r>
            <a:endParaRPr lang="en-US" sz="2400" dirty="0"/>
          </a:p>
          <a:p>
            <a:r>
              <a:rPr lang="en-US" sz="2400" dirty="0"/>
              <a:t>60-80% </a:t>
            </a:r>
            <a:r>
              <a:rPr lang="en-US" sz="2400" dirty="0" err="1"/>
              <a:t>assorbito</a:t>
            </a:r>
            <a:r>
              <a:rPr lang="en-US" sz="2400" dirty="0"/>
              <a:t> con </a:t>
            </a:r>
            <a:r>
              <a:rPr lang="en-US" sz="2400" dirty="0" err="1"/>
              <a:t>trasporto</a:t>
            </a:r>
            <a:r>
              <a:rPr lang="en-US" sz="2400" dirty="0"/>
              <a:t> </a:t>
            </a:r>
            <a:r>
              <a:rPr lang="en-US" sz="2400" dirty="0" err="1"/>
              <a:t>passivo</a:t>
            </a:r>
            <a:r>
              <a:rPr lang="en-US" sz="2400" dirty="0"/>
              <a:t> + </a:t>
            </a:r>
            <a:r>
              <a:rPr lang="en-US" sz="2400" dirty="0" err="1"/>
              <a:t>trasporto</a:t>
            </a:r>
            <a:r>
              <a:rPr lang="en-US" sz="2400" dirty="0"/>
              <a:t> </a:t>
            </a:r>
            <a:r>
              <a:rPr lang="en-US" sz="2400" dirty="0" err="1"/>
              <a:t>attivo</a:t>
            </a:r>
            <a:r>
              <a:rPr lang="en-US" sz="2400" dirty="0"/>
              <a:t> </a:t>
            </a:r>
            <a:r>
              <a:rPr lang="en-US" sz="2400" dirty="0" err="1"/>
              <a:t>stimolato</a:t>
            </a:r>
            <a:r>
              <a:rPr lang="en-US" sz="2400" dirty="0"/>
              <a:t> da vit D</a:t>
            </a:r>
          </a:p>
          <a:p>
            <a:endParaRPr lang="en-US" sz="2400" dirty="0"/>
          </a:p>
          <a:p>
            <a:r>
              <a:rPr lang="en-US" sz="2400" dirty="0" err="1"/>
              <a:t>Riassorbimento</a:t>
            </a:r>
            <a:r>
              <a:rPr lang="en-US" sz="2400" dirty="0"/>
              <a:t> </a:t>
            </a:r>
            <a:r>
              <a:rPr lang="en-US" sz="2400" dirty="0" err="1"/>
              <a:t>renale</a:t>
            </a:r>
            <a:r>
              <a:rPr lang="en-US" sz="2400" dirty="0"/>
              <a:t> in </a:t>
            </a:r>
            <a:r>
              <a:rPr lang="en-US" sz="2400" dirty="0" err="1"/>
              <a:t>tubulo</a:t>
            </a:r>
            <a:r>
              <a:rPr lang="en-US" sz="2400" dirty="0"/>
              <a:t> </a:t>
            </a:r>
            <a:r>
              <a:rPr lang="en-US" sz="2400" dirty="0" err="1"/>
              <a:t>prossimale</a:t>
            </a:r>
            <a:r>
              <a:rPr lang="en-US" sz="2400" dirty="0"/>
              <a:t> </a:t>
            </a:r>
            <a:r>
              <a:rPr lang="en-US" sz="2400" dirty="0" err="1"/>
              <a:t>insieme</a:t>
            </a:r>
            <a:r>
              <a:rPr lang="en-US" sz="2400" dirty="0"/>
              <a:t> a Na (Na-P </a:t>
            </a:r>
            <a:r>
              <a:rPr lang="en-US" sz="2400" dirty="0" err="1"/>
              <a:t>cotrasportatore</a:t>
            </a:r>
            <a:r>
              <a:rPr lang="en-US" sz="2400" dirty="0"/>
              <a:t>), </a:t>
            </a:r>
            <a:r>
              <a:rPr lang="en-US" sz="2400" dirty="0" err="1"/>
              <a:t>regolato</a:t>
            </a:r>
            <a:r>
              <a:rPr lang="en-US" sz="2400" dirty="0"/>
              <a:t> da PTH (</a:t>
            </a:r>
            <a:r>
              <a:rPr lang="en-US" sz="2400" dirty="0" err="1"/>
              <a:t>inibizione</a:t>
            </a:r>
            <a:r>
              <a:rPr lang="en-US" sz="2400" dirty="0"/>
              <a:t>) e </a:t>
            </a:r>
            <a:r>
              <a:rPr lang="en-US" sz="2400" dirty="0" err="1"/>
              <a:t>dalla</a:t>
            </a:r>
            <a:r>
              <a:rPr lang="en-US" sz="2400" dirty="0"/>
              <a:t> </a:t>
            </a:r>
            <a:r>
              <a:rPr lang="en-US" sz="2400" dirty="0" err="1"/>
              <a:t>concentrazione</a:t>
            </a:r>
            <a:r>
              <a:rPr lang="en-US" sz="2400" dirty="0"/>
              <a:t> di P</a:t>
            </a:r>
          </a:p>
          <a:p>
            <a:endParaRPr lang="en-US" sz="2400" dirty="0"/>
          </a:p>
          <a:p>
            <a:r>
              <a:rPr lang="en-US" sz="2400" dirty="0"/>
              <a:t>Vit D </a:t>
            </a:r>
            <a:r>
              <a:rPr lang="en-US" sz="2400" dirty="0" err="1"/>
              <a:t>aumenta</a:t>
            </a:r>
            <a:r>
              <a:rPr lang="en-US" sz="2400" dirty="0"/>
              <a:t> </a:t>
            </a:r>
            <a:r>
              <a:rPr lang="en-US" sz="2400" dirty="0" err="1"/>
              <a:t>riassorbimento</a:t>
            </a:r>
            <a:r>
              <a:rPr lang="en-US" sz="2400" dirty="0"/>
              <a:t> in </a:t>
            </a:r>
            <a:r>
              <a:rPr lang="en-US" sz="2400" dirty="0" err="1"/>
              <a:t>intestino</a:t>
            </a:r>
            <a:r>
              <a:rPr lang="en-US" sz="2400" dirty="0"/>
              <a:t> e </a:t>
            </a:r>
            <a:r>
              <a:rPr lang="en-US" sz="2400" dirty="0" err="1"/>
              <a:t>rene</a:t>
            </a:r>
            <a:endParaRPr lang="en-US" sz="2400" dirty="0"/>
          </a:p>
          <a:p>
            <a:r>
              <a:rPr lang="en-US" sz="2400" dirty="0"/>
              <a:t>GH </a:t>
            </a:r>
            <a:r>
              <a:rPr lang="en-US" sz="2400" dirty="0" err="1"/>
              <a:t>riduce</a:t>
            </a:r>
            <a:r>
              <a:rPr lang="en-US" sz="2400" dirty="0"/>
              <a:t> </a:t>
            </a:r>
            <a:r>
              <a:rPr lang="en-US" sz="2400" dirty="0" err="1"/>
              <a:t>escrezione</a:t>
            </a:r>
            <a:r>
              <a:rPr lang="en-US" sz="2400" dirty="0"/>
              <a:t> </a:t>
            </a:r>
            <a:r>
              <a:rPr lang="en-US" sz="2400" dirty="0" err="1"/>
              <a:t>renale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FGF-23, </a:t>
            </a:r>
            <a:r>
              <a:rPr lang="en-US" sz="2400" dirty="0" err="1"/>
              <a:t>prodotto</a:t>
            </a:r>
            <a:r>
              <a:rPr lang="en-US" sz="2400" dirty="0"/>
              <a:t> </a:t>
            </a:r>
            <a:r>
              <a:rPr lang="en-US" sz="2400" dirty="0" err="1"/>
              <a:t>nell’osso</a:t>
            </a:r>
            <a:r>
              <a:rPr lang="en-US" sz="2400" dirty="0"/>
              <a:t> in </a:t>
            </a:r>
            <a:r>
              <a:rPr lang="en-US" sz="2400" dirty="0" err="1"/>
              <a:t>risposta</a:t>
            </a:r>
            <a:r>
              <a:rPr lang="en-US" sz="2400" dirty="0"/>
              <a:t> a </a:t>
            </a:r>
            <a:r>
              <a:rPr lang="en-US" sz="2400" dirty="0" err="1"/>
              <a:t>fosfato</a:t>
            </a:r>
            <a:r>
              <a:rPr lang="en-US" sz="2400" dirty="0"/>
              <a:t> </a:t>
            </a:r>
            <a:r>
              <a:rPr lang="en-US" sz="2400" dirty="0" err="1"/>
              <a:t>elevato</a:t>
            </a:r>
            <a:r>
              <a:rPr lang="en-US" sz="2400" dirty="0"/>
              <a:t> &gt; porta ad </a:t>
            </a:r>
            <a:r>
              <a:rPr lang="en-US" sz="2400" dirty="0" err="1"/>
              <a:t>iperfosfaturia</a:t>
            </a:r>
            <a:r>
              <a:rPr lang="en-US" sz="2400" dirty="0"/>
              <a:t> e ridotto </a:t>
            </a:r>
            <a:r>
              <a:rPr lang="en-US" sz="2400" dirty="0" err="1"/>
              <a:t>assorbimento</a:t>
            </a:r>
            <a:r>
              <a:rPr lang="en-US" sz="2400" dirty="0"/>
              <a:t> </a:t>
            </a:r>
            <a:r>
              <a:rPr lang="en-US" sz="2400" dirty="0" err="1"/>
              <a:t>intestinale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mutazioni</a:t>
            </a:r>
            <a:r>
              <a:rPr lang="en-US" sz="2400" dirty="0"/>
              <a:t> in FGF-23, PHEX e MEPE </a:t>
            </a:r>
            <a:r>
              <a:rPr lang="en-US" sz="2400" dirty="0" err="1"/>
              <a:t>conducono</a:t>
            </a:r>
            <a:r>
              <a:rPr lang="en-US" sz="2400" dirty="0"/>
              <a:t> a </a:t>
            </a:r>
            <a:r>
              <a:rPr lang="en-US" sz="2400" dirty="0" err="1"/>
              <a:t>rachitismo</a:t>
            </a:r>
            <a:r>
              <a:rPr lang="en-US" sz="2400" dirty="0"/>
              <a:t> </a:t>
            </a:r>
            <a:r>
              <a:rPr lang="en-US" sz="2400" dirty="0" err="1"/>
              <a:t>ipofosforemico</a:t>
            </a:r>
            <a:r>
              <a:rPr lang="en-US" sz="2400" dirty="0"/>
              <a:t> e </a:t>
            </a:r>
            <a:r>
              <a:rPr lang="en-US" sz="2400" dirty="0" err="1"/>
              <a:t>calcolosi</a:t>
            </a:r>
            <a:r>
              <a:rPr lang="en-US" sz="2400" dirty="0"/>
              <a:t>  (</a:t>
            </a:r>
            <a:r>
              <a:rPr lang="en-US" sz="2400" dirty="0" err="1"/>
              <a:t>terapia</a:t>
            </a:r>
            <a:r>
              <a:rPr lang="en-US" sz="2400" dirty="0"/>
              <a:t> con anti-FGF-23 </a:t>
            </a:r>
            <a:r>
              <a:rPr lang="en-US" sz="2400" dirty="0" err="1"/>
              <a:t>borusumab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855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1112</Words>
  <Application>Microsoft Office PowerPoint</Application>
  <PresentationFormat>Widescreen</PresentationFormat>
  <Paragraphs>158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Alberto Tommasini</cp:lastModifiedBy>
  <cp:revision>69</cp:revision>
  <dcterms:created xsi:type="dcterms:W3CDTF">2021-07-17T13:06:57Z</dcterms:created>
  <dcterms:modified xsi:type="dcterms:W3CDTF">2022-01-15T21:29:03Z</dcterms:modified>
</cp:coreProperties>
</file>