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7" r:id="rId2"/>
    <p:sldId id="262" r:id="rId3"/>
    <p:sldId id="513" r:id="rId4"/>
    <p:sldId id="509" r:id="rId5"/>
    <p:sldId id="486" r:id="rId6"/>
    <p:sldId id="540" r:id="rId7"/>
    <p:sldId id="523" r:id="rId8"/>
    <p:sldId id="535" r:id="rId9"/>
    <p:sldId id="524" r:id="rId10"/>
    <p:sldId id="536" r:id="rId11"/>
    <p:sldId id="525" r:id="rId12"/>
    <p:sldId id="527" r:id="rId13"/>
    <p:sldId id="538" r:id="rId14"/>
    <p:sldId id="539" r:id="rId15"/>
    <p:sldId id="537" r:id="rId16"/>
    <p:sldId id="528" r:id="rId17"/>
    <p:sldId id="529" r:id="rId18"/>
    <p:sldId id="518" r:id="rId19"/>
    <p:sldId id="530" r:id="rId20"/>
    <p:sldId id="519" r:id="rId21"/>
    <p:sldId id="520" r:id="rId22"/>
    <p:sldId id="526" r:id="rId23"/>
    <p:sldId id="521" r:id="rId24"/>
    <p:sldId id="522" r:id="rId25"/>
    <p:sldId id="484" r:id="rId26"/>
    <p:sldId id="502" r:id="rId27"/>
    <p:sldId id="511" r:id="rId28"/>
    <p:sldId id="504" r:id="rId29"/>
    <p:sldId id="517" r:id="rId30"/>
    <p:sldId id="516" r:id="rId31"/>
    <p:sldId id="510" r:id="rId32"/>
    <p:sldId id="514" r:id="rId33"/>
    <p:sldId id="515" r:id="rId34"/>
    <p:sldId id="532" r:id="rId35"/>
    <p:sldId id="531" r:id="rId36"/>
    <p:sldId id="534" r:id="rId37"/>
    <p:sldId id="53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12/12/2021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12/12/2021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12/12/2021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12/12/2021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12/12/2021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12/12/2021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12/12/2021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youtube.com/watch?v=2gYRJUgsvi0&amp;ab_channel=exeswizz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HNv4cUU_yzE&amp;ab_channel=helfimed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NcBjx_eyvxc&amp;ab_channel=EllisvanJason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emf"/><Relationship Id="rId5" Type="http://schemas.openxmlformats.org/officeDocument/2006/relationships/image" Target="../media/image14.png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IaFFOp3z2w&amp;ab_channel=ValentimdeCarvalho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mD53FXpWM4&amp;ab_channel=PortugueseWithLeo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5PZLoEDO-9A&amp;ab_channel=BossACT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as.pt/as-melhores-expressoes-do-calao-nas-ultimas-decadas/lifestyle/445383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r que o Pai Natal se veste de vermelho?">
            <a:extLst>
              <a:ext uri="{FF2B5EF4-FFF2-40B4-BE49-F238E27FC236}">
                <a16:creationId xmlns:a16="http://schemas.microsoft.com/office/drawing/2014/main" id="{F9000E2C-4B8B-4AB3-A518-2C226E2B9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716" y="3334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38B910-5A22-431A-943E-683002C94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Antónimos</a:t>
            </a:r>
            <a:endParaRPr lang="it-IT" dirty="0"/>
          </a:p>
        </p:txBody>
      </p:sp>
      <p:sp>
        <p:nvSpPr>
          <p:cNvPr id="3" name="Google Shape;112;p19">
            <a:extLst>
              <a:ext uri="{FF2B5EF4-FFF2-40B4-BE49-F238E27FC236}">
                <a16:creationId xmlns:a16="http://schemas.microsoft.com/office/drawing/2014/main" id="{31DCC479-58A7-42C7-96BE-9E2F99122E48}"/>
              </a:ext>
            </a:extLst>
          </p:cNvPr>
          <p:cNvSpPr txBox="1">
            <a:spLocks/>
          </p:cNvSpPr>
          <p:nvPr/>
        </p:nvSpPr>
        <p:spPr>
          <a:xfrm>
            <a:off x="1236906" y="1961323"/>
            <a:ext cx="9718188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pt-PT" sz="2400" b="1" dirty="0">
                <a:solidFill>
                  <a:schemeClr val="tx1"/>
                </a:solidFill>
                <a:latin typeface="+mn-lt"/>
                <a:sym typeface="Muli"/>
              </a:rPr>
              <a:t>CARO	FÁCIL	SUJO	BARATO	BAIXO	DIFÍCIL	LIMPO	FRIO</a:t>
            </a:r>
          </a:p>
          <a:p>
            <a:pPr algn="ctr">
              <a:spcBef>
                <a:spcPts val="600"/>
              </a:spcBef>
            </a:pPr>
            <a:r>
              <a:rPr lang="pt-PT" sz="2400" b="1" dirty="0">
                <a:solidFill>
                  <a:schemeClr val="tx1"/>
                </a:solidFill>
                <a:latin typeface="+mn-lt"/>
                <a:sym typeface="Muli"/>
              </a:rPr>
              <a:t>GRANDE	VELHO	PEQUENO	CORRETO	NOVO	ERRADO	ALTO	QUENTE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29167545-53F0-4E9D-B0B2-790858315DD1}"/>
              </a:ext>
            </a:extLst>
          </p:cNvPr>
          <p:cNvGraphicFramePr>
            <a:graphicFrameLocks noGrp="1"/>
          </p:cNvGraphicFramePr>
          <p:nvPr/>
        </p:nvGraphicFramePr>
        <p:xfrm>
          <a:off x="2217531" y="3180523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8023188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4361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669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805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5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58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6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803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72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052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096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829479-A4E6-4055-A956-37A279296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22"/>
          <a:stretch/>
        </p:blipFill>
        <p:spPr>
          <a:xfrm>
            <a:off x="0" y="2110229"/>
            <a:ext cx="12192000" cy="32569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8A6A60-A3B1-48D9-BF90-6CDFC404C869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40 – unidade 7</a:t>
            </a:r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7395F46-820B-4ACF-801D-A4319975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É feio ou bonito?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1253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C8C201-3DBB-4FED-87C5-534B27D0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Vamos para São Miguel?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62C686-D0C9-4E52-84A1-3FC4C7D8B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84" y="2006425"/>
            <a:ext cx="12059216" cy="403784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E1D21A-B31B-4920-8312-381CCB0ECB87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102– unidade 18</a:t>
            </a:r>
            <a:endParaRPr lang="it-IT" dirty="0"/>
          </a:p>
        </p:txBody>
      </p:sp>
      <p:pic>
        <p:nvPicPr>
          <p:cNvPr id="5" name="82 Faixa 82">
            <a:hlinkClick r:id="" action="ppaction://media"/>
            <a:extLst>
              <a:ext uri="{FF2B5EF4-FFF2-40B4-BE49-F238E27FC236}">
                <a16:creationId xmlns:a16="http://schemas.microsoft.com/office/drawing/2014/main" id="{ADB7CAB8-EB7E-4075-9EF3-14082B390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234" y="508929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47B60E-517E-415D-82A8-E7EC12C84931}"/>
              </a:ext>
            </a:extLst>
          </p:cNvPr>
          <p:cNvSpPr txBox="1"/>
          <p:nvPr/>
        </p:nvSpPr>
        <p:spPr>
          <a:xfrm>
            <a:off x="8931703" y="4184176"/>
            <a:ext cx="2928993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FF00"/>
                </a:solidFill>
              </a:rPr>
              <a:t>Alojamento, estadia, férias, muito bom, voos/ duração do voo, bastante, temperatura média, só um momento, qual é o preço?, tudo incluído, não é barato (não é nada barato) </a:t>
            </a:r>
            <a:endParaRPr 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7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B95C4F-8967-43F3-B776-AE4C5AA4D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São Miguel</a:t>
            </a:r>
            <a:endParaRPr lang="it-IT" dirty="0"/>
          </a:p>
        </p:txBody>
      </p:sp>
      <p:pic>
        <p:nvPicPr>
          <p:cNvPr id="2050" name="Picture 2">
            <a:hlinkClick r:id="rId2"/>
            <a:extLst>
              <a:ext uri="{FF2B5EF4-FFF2-40B4-BE49-F238E27FC236}">
                <a16:creationId xmlns:a16="http://schemas.microsoft.com/office/drawing/2014/main" id="{DCE2620B-0D89-443A-9C9A-EBCC89EBB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87" y="1988663"/>
            <a:ext cx="7474226" cy="420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99DD0D-3FA4-4A34-9D1E-35F1CF49F9F2}"/>
              </a:ext>
            </a:extLst>
          </p:cNvPr>
          <p:cNvSpPr txBox="1"/>
          <p:nvPr/>
        </p:nvSpPr>
        <p:spPr>
          <a:xfrm>
            <a:off x="7089912" y="2160104"/>
            <a:ext cx="2517913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Lagoa das Sete Cidades</a:t>
            </a:r>
          </a:p>
        </p:txBody>
      </p:sp>
      <p:pic>
        <p:nvPicPr>
          <p:cNvPr id="8" name="Immagine 7">
            <a:hlinkClick r:id="rId2"/>
            <a:extLst>
              <a:ext uri="{FF2B5EF4-FFF2-40B4-BE49-F238E27FC236}">
                <a16:creationId xmlns:a16="http://schemas.microsoft.com/office/drawing/2014/main" id="{4BC0CF3C-D728-4D8F-85BA-5DB3D6C4E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758" y="3429000"/>
            <a:ext cx="849922" cy="8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3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0EF2F9-C6E1-4D80-82FC-C0B6DFAB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62" y="251435"/>
            <a:ext cx="10058400" cy="1450757"/>
          </a:xfrm>
        </p:spPr>
        <p:txBody>
          <a:bodyPr/>
          <a:lstStyle/>
          <a:p>
            <a:pPr algn="ctr"/>
            <a:r>
              <a:rPr lang="pt-PT" dirty="0"/>
              <a:t>   Os Açores</a:t>
            </a:r>
            <a:endParaRPr lang="it-IT" dirty="0"/>
          </a:p>
        </p:txBody>
      </p:sp>
      <p:pic>
        <p:nvPicPr>
          <p:cNvPr id="6" name="Immagine 5">
            <a:hlinkClick r:id="rId2"/>
            <a:extLst>
              <a:ext uri="{FF2B5EF4-FFF2-40B4-BE49-F238E27FC236}">
                <a16:creationId xmlns:a16="http://schemas.microsoft.com/office/drawing/2014/main" id="{D56EFB79-EA31-4435-9CEF-D1E2F1C2D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" t="18003" r="57935" b="17176"/>
          <a:stretch/>
        </p:blipFill>
        <p:spPr>
          <a:xfrm>
            <a:off x="2140226" y="1878496"/>
            <a:ext cx="7911547" cy="4319396"/>
          </a:xfrm>
          <a:prstGeom prst="rect">
            <a:avLst/>
          </a:prstGeom>
        </p:spPr>
      </p:pic>
      <p:pic>
        <p:nvPicPr>
          <p:cNvPr id="6146" name="Picture 2" descr="Bandeira dos Açores – Wikipédia, a enciclopédia livre">
            <a:extLst>
              <a:ext uri="{FF2B5EF4-FFF2-40B4-BE49-F238E27FC236}">
                <a16:creationId xmlns:a16="http://schemas.microsoft.com/office/drawing/2014/main" id="{88EB289B-5462-4370-8FEB-C7FF7F39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218" y="238360"/>
            <a:ext cx="2035110" cy="13542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hlinkClick r:id="rId2"/>
            <a:extLst>
              <a:ext uri="{FF2B5EF4-FFF2-40B4-BE49-F238E27FC236}">
                <a16:creationId xmlns:a16="http://schemas.microsoft.com/office/drawing/2014/main" id="{4A253EC0-52A3-469D-A15C-345A8E5F1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773" y="3359426"/>
            <a:ext cx="849922" cy="84992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643510-DE09-4C94-B98E-E7D2C8E822DE}"/>
              </a:ext>
            </a:extLst>
          </p:cNvPr>
          <p:cNvSpPr txBox="1"/>
          <p:nvPr/>
        </p:nvSpPr>
        <p:spPr>
          <a:xfrm>
            <a:off x="10068789" y="4572000"/>
            <a:ext cx="2001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Micaelense-</a:t>
            </a:r>
            <a:r>
              <a:rPr lang="pt-PT" dirty="0"/>
              <a:t> pronúncia de São Miguel</a:t>
            </a:r>
            <a:endParaRPr lang="it-IT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A7464EE-55F3-4C58-B90B-3FF1B2AFF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11" y="238360"/>
            <a:ext cx="2395822" cy="145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ACF098-9F86-4B8D-BCF4-C6DB2FA5E87B}"/>
              </a:ext>
            </a:extLst>
          </p:cNvPr>
          <p:cNvSpPr txBox="1"/>
          <p:nvPr/>
        </p:nvSpPr>
        <p:spPr>
          <a:xfrm>
            <a:off x="1199829" y="5551561"/>
            <a:ext cx="2719347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FFFF00"/>
                </a:solidFill>
              </a:rPr>
              <a:t>Quantas ilhas tem o arquipélago dos Açores?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EE32D9D-5A7B-46EF-B038-4DA87734A246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Canal Youtube </a:t>
            </a:r>
            <a:r>
              <a:rPr lang="pt-PT" dirty="0" err="1">
                <a:solidFill>
                  <a:schemeClr val="tx1"/>
                </a:solidFill>
              </a:rPr>
              <a:t>helfimed</a:t>
            </a:r>
            <a:r>
              <a:rPr lang="pt-PT" dirty="0">
                <a:solidFill>
                  <a:schemeClr val="tx1"/>
                </a:solidFill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6661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DCEBC7-77AE-4A8C-A850-F73603A5F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Expressão idiomática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52F5DF-5E62-4918-B286-34F033B6B3B8}"/>
              </a:ext>
            </a:extLst>
          </p:cNvPr>
          <p:cNvSpPr txBox="1"/>
          <p:nvPr/>
        </p:nvSpPr>
        <p:spPr>
          <a:xfrm>
            <a:off x="3078480" y="55321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400" b="1" dirty="0"/>
              <a:t>O barato sai caro</a:t>
            </a:r>
            <a:endParaRPr lang="it-IT" sz="4400" b="1" dirty="0"/>
          </a:p>
        </p:txBody>
      </p:sp>
      <p:pic>
        <p:nvPicPr>
          <p:cNvPr id="1026" name="Picture 2" descr="Jesus &amp; poor imitation Blank Template - Imgflip">
            <a:extLst>
              <a:ext uri="{FF2B5EF4-FFF2-40B4-BE49-F238E27FC236}">
                <a16:creationId xmlns:a16="http://schemas.microsoft.com/office/drawing/2014/main" id="{248AA564-F8B4-45D7-B9D6-BACD7685F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73" y="1863256"/>
            <a:ext cx="5230054" cy="366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74911E-DAE1-4616-8C2B-A651362FCD1F}"/>
              </a:ext>
            </a:extLst>
          </p:cNvPr>
          <p:cNvSpPr txBox="1"/>
          <p:nvPr/>
        </p:nvSpPr>
        <p:spPr>
          <a:xfrm>
            <a:off x="989565" y="3260034"/>
            <a:ext cx="2491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Falso </a:t>
            </a:r>
            <a:r>
              <a:rPr lang="pt-PT" b="1" dirty="0" err="1"/>
              <a:t>amico</a:t>
            </a:r>
            <a:r>
              <a:rPr lang="pt-PT" b="1" dirty="0"/>
              <a:t> (ITA) </a:t>
            </a:r>
          </a:p>
          <a:p>
            <a:endParaRPr lang="pt-PT" dirty="0"/>
          </a:p>
          <a:p>
            <a:r>
              <a:rPr lang="pt-PT" dirty="0"/>
              <a:t>Barato (PT) = a </a:t>
            </a:r>
            <a:r>
              <a:rPr lang="pt-PT" dirty="0" err="1"/>
              <a:t>buon</a:t>
            </a:r>
            <a:r>
              <a:rPr lang="pt-PT" dirty="0"/>
              <a:t> </a:t>
            </a:r>
            <a:r>
              <a:rPr lang="pt-PT" dirty="0" err="1"/>
              <a:t>mercato</a:t>
            </a:r>
            <a:r>
              <a:rPr lang="pt-PT" dirty="0"/>
              <a:t>, </a:t>
            </a:r>
            <a:r>
              <a:rPr lang="pt-PT" dirty="0" err="1"/>
              <a:t>economico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8F44BD-AF7D-497C-A500-EE2A3435C07F}"/>
              </a:ext>
            </a:extLst>
          </p:cNvPr>
          <p:cNvSpPr txBox="1"/>
          <p:nvPr/>
        </p:nvSpPr>
        <p:spPr>
          <a:xfrm>
            <a:off x="8711027" y="3429000"/>
            <a:ext cx="2990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Não é nada barato! </a:t>
            </a:r>
          </a:p>
          <a:p>
            <a:r>
              <a:rPr lang="pt-PT" b="1" dirty="0"/>
              <a:t>Non é per </a:t>
            </a:r>
            <a:r>
              <a:rPr lang="pt-PT" b="1" dirty="0" err="1"/>
              <a:t>niente</a:t>
            </a:r>
            <a:r>
              <a:rPr lang="pt-PT" b="1" dirty="0"/>
              <a:t> </a:t>
            </a:r>
            <a:r>
              <a:rPr lang="pt-PT" b="1" dirty="0" err="1"/>
              <a:t>economico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641506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4642B5-7661-42CE-9172-05A4E15E7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981"/>
            <a:ext cx="12192000" cy="498437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1EA30C-8D72-4CBC-8797-8875BB777E9C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102– unidade 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5892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77920D-296F-4ABD-BAAC-4EBCF87C7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5" y="1283328"/>
            <a:ext cx="12095430" cy="429134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C3A8B9-7045-4FCA-90EB-6DA1CAB15D13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102– unidade 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9734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5E0603-3CF0-4E40-A200-5D2DB221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Vamos visitar a ilha da Madeira?</a:t>
            </a:r>
            <a:endParaRPr lang="it-IT" dirty="0"/>
          </a:p>
        </p:txBody>
      </p:sp>
      <p:pic>
        <p:nvPicPr>
          <p:cNvPr id="5" name="Immagine 4">
            <a:hlinkClick r:id="rId2"/>
            <a:extLst>
              <a:ext uri="{FF2B5EF4-FFF2-40B4-BE49-F238E27FC236}">
                <a16:creationId xmlns:a16="http://schemas.microsoft.com/office/drawing/2014/main" id="{EEA3CFF5-4116-48C8-8574-E648EC22D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61" y="1787055"/>
            <a:ext cx="5914968" cy="448735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EBD440-AD8D-4192-AE31-BDF3ED08A9C2}"/>
              </a:ext>
            </a:extLst>
          </p:cNvPr>
          <p:cNvSpPr txBox="1"/>
          <p:nvPr/>
        </p:nvSpPr>
        <p:spPr>
          <a:xfrm>
            <a:off x="6398150" y="1921565"/>
            <a:ext cx="250466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Ilha da Madeira – Miradouro das Neves  </a:t>
            </a:r>
            <a:endParaRPr lang="it-IT" dirty="0"/>
          </a:p>
        </p:txBody>
      </p:sp>
      <p:pic>
        <p:nvPicPr>
          <p:cNvPr id="7" name="Immagine 6">
            <a:hlinkClick r:id="rId2"/>
            <a:extLst>
              <a:ext uri="{FF2B5EF4-FFF2-40B4-BE49-F238E27FC236}">
                <a16:creationId xmlns:a16="http://schemas.microsoft.com/office/drawing/2014/main" id="{81A6CA83-D467-4CBE-84A8-8ACC57353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6644" y="3429000"/>
            <a:ext cx="849922" cy="8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59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437D2B-46BA-4999-ABC8-32357BA0E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81" y="225286"/>
            <a:ext cx="10060928" cy="6076122"/>
          </a:xfrm>
          <a:prstGeom prst="rect">
            <a:avLst/>
          </a:prstGeom>
        </p:spPr>
      </p:pic>
      <p:pic>
        <p:nvPicPr>
          <p:cNvPr id="4" name="83 Faixa 83">
            <a:hlinkClick r:id="" action="ppaction://media"/>
            <a:extLst>
              <a:ext uri="{FF2B5EF4-FFF2-40B4-BE49-F238E27FC236}">
                <a16:creationId xmlns:a16="http://schemas.microsoft.com/office/drawing/2014/main" id="{2D7D6E4D-0EB9-4F12-A3A1-CA8D61AB7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0430" y="5483086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921877D-A40E-4171-B483-DC4690C02D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21" r="10340"/>
          <a:stretch/>
        </p:blipFill>
        <p:spPr>
          <a:xfrm>
            <a:off x="10045147" y="1660920"/>
            <a:ext cx="2146853" cy="176808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F8D32D-3E9C-4F48-805C-057C4BE8AA15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103– unidade 18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2F65B4-E70F-447D-BCC7-3C179C3A94B0}"/>
              </a:ext>
            </a:extLst>
          </p:cNvPr>
          <p:cNvSpPr txBox="1"/>
          <p:nvPr/>
        </p:nvSpPr>
        <p:spPr>
          <a:xfrm>
            <a:off x="10045147" y="460592"/>
            <a:ext cx="2146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Mais perto</a:t>
            </a:r>
          </a:p>
          <a:p>
            <a:r>
              <a:rPr lang="pt-PT" b="1" dirty="0"/>
              <a:t>Mais longe</a:t>
            </a:r>
          </a:p>
          <a:p>
            <a:r>
              <a:rPr lang="pt-PT" b="1" dirty="0"/>
              <a:t>Mais barato</a:t>
            </a:r>
          </a:p>
          <a:p>
            <a:r>
              <a:rPr lang="pt-PT" b="1" dirty="0"/>
              <a:t>Mais interessante</a:t>
            </a:r>
            <a:endParaRPr lang="it-IT" b="1" dirty="0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F1FDA753-8CDE-4E65-AF9E-B63E12BBC186}"/>
              </a:ext>
            </a:extLst>
          </p:cNvPr>
          <p:cNvSpPr/>
          <p:nvPr/>
        </p:nvSpPr>
        <p:spPr>
          <a:xfrm rot="5400000">
            <a:off x="10866782" y="3270801"/>
            <a:ext cx="503582" cy="488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68DA849-52EC-4332-ABDE-AC6DC093993A}"/>
              </a:ext>
            </a:extLst>
          </p:cNvPr>
          <p:cNvSpPr txBox="1"/>
          <p:nvPr/>
        </p:nvSpPr>
        <p:spPr>
          <a:xfrm>
            <a:off x="10382309" y="3962400"/>
            <a:ext cx="158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Verbo preferir</a:t>
            </a:r>
            <a:endParaRPr lang="it-IT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CEB8EF-3C41-4138-BED7-C0F8009BDA17}"/>
              </a:ext>
            </a:extLst>
          </p:cNvPr>
          <p:cNvSpPr txBox="1"/>
          <p:nvPr/>
        </p:nvSpPr>
        <p:spPr>
          <a:xfrm>
            <a:off x="10382309" y="5115339"/>
            <a:ext cx="1584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u="sng" dirty="0"/>
              <a:t>Além disso – </a:t>
            </a:r>
            <a:r>
              <a:rPr lang="pt-PT" u="sng" dirty="0" err="1"/>
              <a:t>inoltre</a:t>
            </a:r>
            <a:r>
              <a:rPr lang="pt-PT" u="sng" dirty="0"/>
              <a:t>, </a:t>
            </a:r>
            <a:r>
              <a:rPr lang="pt-PT" dirty="0"/>
              <a:t>per </a:t>
            </a:r>
            <a:r>
              <a:rPr lang="pt-PT" dirty="0" err="1"/>
              <a:t>di</a:t>
            </a:r>
            <a:r>
              <a:rPr lang="pt-PT" dirty="0"/>
              <a:t> </a:t>
            </a:r>
            <a:r>
              <a:rPr lang="pt-PT" dirty="0" err="1"/>
              <a:t>più</a:t>
            </a:r>
            <a:r>
              <a:rPr lang="pt-PT" dirty="0"/>
              <a:t>, in </a:t>
            </a:r>
            <a:r>
              <a:rPr lang="pt-PT" dirty="0" err="1"/>
              <a:t>più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029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°17 e n°18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759" y="2688885"/>
            <a:ext cx="10657398" cy="2726985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Presente do indicativo verbos regulares em –ir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Estar a + infinitivo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Vamos viajar?, Onde fica o hotel?, Ant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ónimos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, alguns adjetivos, pedir objetos, possessivos, gírias portuguesas.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Ditado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Tpc’s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2024324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_________– feira</a:t>
            </a:r>
            <a:r>
              <a:rPr lang="pt-PT" dirty="0"/>
              <a:t>, </a:t>
            </a:r>
            <a:r>
              <a:rPr lang="pt-PT" b="1" dirty="0">
                <a:solidFill>
                  <a:srgbClr val="FF0000"/>
                </a:solidFill>
              </a:rPr>
              <a:t>07 </a:t>
            </a:r>
            <a:r>
              <a:rPr lang="pt-PT" dirty="0"/>
              <a:t>(___________) de </a:t>
            </a:r>
            <a:r>
              <a:rPr lang="pt-PT" b="1" dirty="0">
                <a:solidFill>
                  <a:srgbClr val="FF0000"/>
                </a:solidFill>
              </a:rPr>
              <a:t>dezembro</a:t>
            </a:r>
            <a:r>
              <a:rPr lang="pt-PT" dirty="0"/>
              <a:t> de </a:t>
            </a:r>
            <a:r>
              <a:rPr lang="pt-PT" b="1" dirty="0">
                <a:solidFill>
                  <a:srgbClr val="FF0000"/>
                </a:solidFill>
              </a:rPr>
              <a:t>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23F5E-EDC6-4F0E-A4B0-F6821FFC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Pedir </a:t>
            </a:r>
            <a:r>
              <a:rPr lang="pt-PT" dirty="0" err="1"/>
              <a:t>objectos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D828E2-3CB4-45E6-954A-88223F925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79" y="1855058"/>
            <a:ext cx="6506817" cy="418637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21F6123-DC4D-4DF2-8FF9-4446C2AC1491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32 – unidade 5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B41F9DB-F341-4AAB-BC0B-FD9913B1A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53" t="18467" r="18895" b="16147"/>
          <a:stretch/>
        </p:blipFill>
        <p:spPr>
          <a:xfrm>
            <a:off x="9837530" y="1855058"/>
            <a:ext cx="2289535" cy="132417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826362-8E46-4F6E-A825-A516CFD0FFE1}"/>
              </a:ext>
            </a:extLst>
          </p:cNvPr>
          <p:cNvSpPr txBox="1"/>
          <p:nvPr/>
        </p:nvSpPr>
        <p:spPr>
          <a:xfrm>
            <a:off x="6852560" y="2970411"/>
            <a:ext cx="49287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Outros sinónimos de dinheiro: </a:t>
            </a:r>
          </a:p>
          <a:p>
            <a:r>
              <a:rPr lang="pt-PT" dirty="0"/>
              <a:t>guito, carcanhol, verba, quantia</a:t>
            </a:r>
          </a:p>
          <a:p>
            <a:endParaRPr lang="pt-PT" dirty="0"/>
          </a:p>
          <a:p>
            <a:r>
              <a:rPr lang="pt-PT" b="1" dirty="0"/>
              <a:t>Dinheiro papel: </a:t>
            </a:r>
            <a:r>
              <a:rPr lang="pt-PT" dirty="0"/>
              <a:t>Notas do banco</a:t>
            </a:r>
          </a:p>
          <a:p>
            <a:endParaRPr lang="pt-PT" dirty="0"/>
          </a:p>
          <a:p>
            <a:r>
              <a:rPr lang="pt-PT" b="1" dirty="0"/>
              <a:t>Dinheiro trocado/ troco</a:t>
            </a:r>
          </a:p>
          <a:p>
            <a:endParaRPr lang="pt-PT" dirty="0"/>
          </a:p>
          <a:p>
            <a:r>
              <a:rPr lang="pt-PT" b="1" dirty="0"/>
              <a:t>Dinheiro vivo= </a:t>
            </a:r>
            <a:r>
              <a:rPr lang="pt-PT" dirty="0"/>
              <a:t>dinheiro em notas, ou moedas (</a:t>
            </a:r>
            <a:r>
              <a:rPr lang="pt-PT" dirty="0" err="1"/>
              <a:t>ex</a:t>
            </a:r>
            <a:r>
              <a:rPr lang="pt-PT" dirty="0"/>
              <a:t>: não se aceitam cheques nem cartões, só dinheiro vivo)</a:t>
            </a:r>
          </a:p>
          <a:p>
            <a:endParaRPr lang="pt-PT" dirty="0"/>
          </a:p>
          <a:p>
            <a:r>
              <a:rPr lang="pt-PT" b="1" dirty="0"/>
              <a:t>Reduzir a dinheiro=  </a:t>
            </a:r>
            <a:r>
              <a:rPr lang="pt-PT" dirty="0"/>
              <a:t>vender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2465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0538362-6543-4EC8-BA51-3EDF56785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46" y="191069"/>
            <a:ext cx="10791308" cy="618823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9239AE0-5FB0-43C3-9CB7-D5CA9E245E58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33 – unidade 5</a:t>
            </a:r>
            <a:endParaRPr lang="it-IT" dirty="0"/>
          </a:p>
        </p:txBody>
      </p:sp>
      <p:pic>
        <p:nvPicPr>
          <p:cNvPr id="6" name="26 Faixa 26">
            <a:hlinkClick r:id="" action="ppaction://media"/>
            <a:extLst>
              <a:ext uri="{FF2B5EF4-FFF2-40B4-BE49-F238E27FC236}">
                <a16:creationId xmlns:a16="http://schemas.microsoft.com/office/drawing/2014/main" id="{02ECDC42-B2BF-44F9-B963-5C06A3EA7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5843" y="478696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56391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B45812B-828B-4879-BAE9-1CAA8E4D4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25" y="359613"/>
            <a:ext cx="5758004" cy="579421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A91C898-A114-428A-A1C5-8035B5649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167" y="1456855"/>
            <a:ext cx="5367274" cy="399257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B1CC4E-4566-4765-BC48-44EE17CAC016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48 – unidade 5</a:t>
            </a:r>
            <a:endParaRPr lang="it-IT" dirty="0"/>
          </a:p>
        </p:txBody>
      </p:sp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FDB712DF-BE07-402C-A075-289186448D42}"/>
              </a:ext>
            </a:extLst>
          </p:cNvPr>
          <p:cNvSpPr/>
          <p:nvPr/>
        </p:nvSpPr>
        <p:spPr>
          <a:xfrm>
            <a:off x="485239" y="1339180"/>
            <a:ext cx="351117" cy="33726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arentesi graffa aperta 6">
            <a:extLst>
              <a:ext uri="{FF2B5EF4-FFF2-40B4-BE49-F238E27FC236}">
                <a16:creationId xmlns:a16="http://schemas.microsoft.com/office/drawing/2014/main" id="{E2F4613C-6B7B-4FF2-90C3-BDDDD2EFFC40}"/>
              </a:ext>
            </a:extLst>
          </p:cNvPr>
          <p:cNvSpPr/>
          <p:nvPr/>
        </p:nvSpPr>
        <p:spPr>
          <a:xfrm>
            <a:off x="473276" y="1732590"/>
            <a:ext cx="351117" cy="7219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Parentesi graffa aperta 7">
            <a:extLst>
              <a:ext uri="{FF2B5EF4-FFF2-40B4-BE49-F238E27FC236}">
                <a16:creationId xmlns:a16="http://schemas.microsoft.com/office/drawing/2014/main" id="{0B7F3229-D98A-449D-BB2E-4968107D34E3}"/>
              </a:ext>
            </a:extLst>
          </p:cNvPr>
          <p:cNvSpPr/>
          <p:nvPr/>
        </p:nvSpPr>
        <p:spPr>
          <a:xfrm>
            <a:off x="485238" y="2460991"/>
            <a:ext cx="351117" cy="7219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Parentesi graffa aperta 8">
            <a:extLst>
              <a:ext uri="{FF2B5EF4-FFF2-40B4-BE49-F238E27FC236}">
                <a16:creationId xmlns:a16="http://schemas.microsoft.com/office/drawing/2014/main" id="{7E88F63D-0F5E-4C7A-9EE0-F49E8D6AF595}"/>
              </a:ext>
            </a:extLst>
          </p:cNvPr>
          <p:cNvSpPr/>
          <p:nvPr/>
        </p:nvSpPr>
        <p:spPr>
          <a:xfrm>
            <a:off x="432637" y="3176523"/>
            <a:ext cx="351117" cy="337267"/>
          </a:xfrm>
          <a:prstGeom prst="leftBrace">
            <a:avLst>
              <a:gd name="adj1" fmla="val 2405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Parentesi graffa aperta 9">
            <a:extLst>
              <a:ext uri="{FF2B5EF4-FFF2-40B4-BE49-F238E27FC236}">
                <a16:creationId xmlns:a16="http://schemas.microsoft.com/office/drawing/2014/main" id="{52835AC3-A937-4F7C-8455-47ED84594B80}"/>
              </a:ext>
            </a:extLst>
          </p:cNvPr>
          <p:cNvSpPr/>
          <p:nvPr/>
        </p:nvSpPr>
        <p:spPr>
          <a:xfrm>
            <a:off x="470753" y="3513790"/>
            <a:ext cx="351117" cy="33726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Parentesi graffa aperta 10">
            <a:extLst>
              <a:ext uri="{FF2B5EF4-FFF2-40B4-BE49-F238E27FC236}">
                <a16:creationId xmlns:a16="http://schemas.microsoft.com/office/drawing/2014/main" id="{7C726A16-B8EB-4B4F-B00F-2B9C403FEFA5}"/>
              </a:ext>
            </a:extLst>
          </p:cNvPr>
          <p:cNvSpPr/>
          <p:nvPr/>
        </p:nvSpPr>
        <p:spPr>
          <a:xfrm>
            <a:off x="473275" y="3851540"/>
            <a:ext cx="351117" cy="7219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3C789EA4-EF11-4DA0-8276-8C67FEA1F53A}"/>
              </a:ext>
            </a:extLst>
          </p:cNvPr>
          <p:cNvCxnSpPr/>
          <p:nvPr/>
        </p:nvCxnSpPr>
        <p:spPr>
          <a:xfrm flipV="1">
            <a:off x="625738" y="3042358"/>
            <a:ext cx="6109123" cy="758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B0BC7A3-28C2-4523-B647-997CEEC8BD7D}"/>
              </a:ext>
            </a:extLst>
          </p:cNvPr>
          <p:cNvSpPr txBox="1"/>
          <p:nvPr/>
        </p:nvSpPr>
        <p:spPr>
          <a:xfrm>
            <a:off x="1972377" y="1339180"/>
            <a:ext cx="10866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1° </a:t>
            </a:r>
            <a:r>
              <a:rPr lang="it-IT" b="1" dirty="0" err="1"/>
              <a:t>sing</a:t>
            </a:r>
            <a:r>
              <a:rPr lang="it-IT" b="1" dirty="0"/>
              <a:t>.</a:t>
            </a:r>
          </a:p>
          <a:p>
            <a:r>
              <a:rPr lang="it-IT" b="1" dirty="0"/>
              <a:t>2° </a:t>
            </a:r>
            <a:r>
              <a:rPr lang="it-IT" b="1" dirty="0" err="1"/>
              <a:t>sing</a:t>
            </a:r>
            <a:r>
              <a:rPr lang="it-IT" b="1" dirty="0"/>
              <a:t>.</a:t>
            </a:r>
          </a:p>
          <a:p>
            <a:endParaRPr lang="it-IT" b="1" dirty="0"/>
          </a:p>
          <a:p>
            <a:endParaRPr lang="it-IT" b="1" dirty="0"/>
          </a:p>
          <a:p>
            <a:r>
              <a:rPr lang="it-IT" b="1" dirty="0"/>
              <a:t>3° </a:t>
            </a:r>
            <a:r>
              <a:rPr lang="it-IT" b="1" dirty="0" err="1"/>
              <a:t>sing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dirty="0"/>
              <a:t>1° </a:t>
            </a:r>
            <a:r>
              <a:rPr lang="it-IT" b="1" dirty="0" err="1"/>
              <a:t>p</a:t>
            </a:r>
            <a:r>
              <a:rPr lang="it-IT" b="1" dirty="0" err="1">
                <a:latin typeface="Abadi" panose="020B0604020202020204" pitchFamily="34" charset="0"/>
              </a:rPr>
              <a:t>l</a:t>
            </a:r>
            <a:r>
              <a:rPr lang="it-IT" b="1" dirty="0"/>
              <a:t>.</a:t>
            </a:r>
          </a:p>
          <a:p>
            <a:endParaRPr lang="it-IT" b="1" dirty="0"/>
          </a:p>
          <a:p>
            <a:r>
              <a:rPr lang="it-IT" b="1" dirty="0"/>
              <a:t>2° </a:t>
            </a:r>
            <a:r>
              <a:rPr lang="it-IT" b="1" dirty="0" err="1"/>
              <a:t>p</a:t>
            </a:r>
            <a:r>
              <a:rPr lang="it-IT" b="1" dirty="0" err="1">
                <a:latin typeface="Abadi" panose="020B0604020202020204" pitchFamily="34" charset="0"/>
              </a:rPr>
              <a:t>l</a:t>
            </a:r>
            <a:r>
              <a:rPr lang="it-IT" b="1" dirty="0"/>
              <a:t>.</a:t>
            </a:r>
          </a:p>
          <a:p>
            <a:endParaRPr lang="it-IT" b="1" dirty="0"/>
          </a:p>
          <a:p>
            <a:r>
              <a:rPr lang="it-IT" b="1" dirty="0"/>
              <a:t>3° </a:t>
            </a:r>
            <a:r>
              <a:rPr lang="it-IT" b="1" dirty="0" err="1"/>
              <a:t>p</a:t>
            </a:r>
            <a:r>
              <a:rPr lang="it-IT" b="1" dirty="0" err="1">
                <a:latin typeface="Abadi" panose="020B0604020202020204" pitchFamily="34" charset="0"/>
              </a:rPr>
              <a:t>l</a:t>
            </a:r>
            <a:r>
              <a:rPr lang="it-IT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7035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9741E0-DE56-46A3-B67B-AE8704846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66" y="183013"/>
            <a:ext cx="9016026" cy="615637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BB383F-CB77-46B0-BE1D-F6323E359807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34 – unidade 5</a:t>
            </a:r>
            <a:endParaRPr lang="it-IT" dirty="0"/>
          </a:p>
        </p:txBody>
      </p:sp>
      <p:pic>
        <p:nvPicPr>
          <p:cNvPr id="5" name="27 Faixa 27">
            <a:hlinkClick r:id="" action="ppaction://media"/>
            <a:extLst>
              <a:ext uri="{FF2B5EF4-FFF2-40B4-BE49-F238E27FC236}">
                <a16:creationId xmlns:a16="http://schemas.microsoft.com/office/drawing/2014/main" id="{360F2092-C2BB-457E-85E2-66063E698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3360" y="5138530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1A68DA-EAA4-42EF-8FC2-0F9EC97DA8CC}"/>
              </a:ext>
            </a:extLst>
          </p:cNvPr>
          <p:cNvSpPr txBox="1"/>
          <p:nvPr/>
        </p:nvSpPr>
        <p:spPr>
          <a:xfrm>
            <a:off x="107761" y="806511"/>
            <a:ext cx="2251126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u="sng" dirty="0"/>
              <a:t>Estou?</a:t>
            </a:r>
          </a:p>
          <a:p>
            <a:r>
              <a:rPr lang="pt-PT" u="sng" dirty="0" err="1"/>
              <a:t>Tou</a:t>
            </a:r>
            <a:r>
              <a:rPr lang="pt-PT" u="sng" dirty="0"/>
              <a:t>?</a:t>
            </a:r>
          </a:p>
          <a:p>
            <a:r>
              <a:rPr lang="pt-PT" u="sng" dirty="0"/>
              <a:t>Estou sim?</a:t>
            </a:r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b="1" dirty="0"/>
              <a:t>São maneiras de responder ao telefone.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/>
              <a:t>Se calhar= </a:t>
            </a:r>
            <a:r>
              <a:rPr lang="pt-PT" b="1" dirty="0" err="1"/>
              <a:t>forse</a:t>
            </a:r>
            <a:r>
              <a:rPr lang="pt-PT" b="1" dirty="0"/>
              <a:t> / </a:t>
            </a:r>
            <a:r>
              <a:rPr lang="pt-PT" b="1" dirty="0" err="1"/>
              <a:t>magari</a:t>
            </a:r>
            <a:r>
              <a:rPr lang="pt-PT" b="1" dirty="0"/>
              <a:t> pois(ITA)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/>
              <a:t>Pois = </a:t>
            </a:r>
            <a:r>
              <a:rPr lang="pt-PT" b="1" dirty="0" err="1"/>
              <a:t>perchè</a:t>
            </a:r>
            <a:r>
              <a:rPr lang="pt-PT" b="1" dirty="0"/>
              <a:t>/ </a:t>
            </a:r>
            <a:r>
              <a:rPr lang="pt-PT" b="1" dirty="0" err="1"/>
              <a:t>poiché</a:t>
            </a:r>
            <a:endParaRPr lang="pt-PT" b="1" dirty="0"/>
          </a:p>
          <a:p>
            <a:pPr algn="ctr"/>
            <a:endParaRPr lang="it-IT" b="1" dirty="0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6E61DE5F-A713-44E4-812F-CC37ADFD6A10}"/>
              </a:ext>
            </a:extLst>
          </p:cNvPr>
          <p:cNvSpPr/>
          <p:nvPr/>
        </p:nvSpPr>
        <p:spPr>
          <a:xfrm>
            <a:off x="932300" y="1742012"/>
            <a:ext cx="408049" cy="463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89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571A330-D964-45B2-88BF-4F6964634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775"/>
            <a:ext cx="12192000" cy="543790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8F0024E-233B-4489-B60F-4474A4B162F8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34 – unidade 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507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BC420CA-0C7F-4094-A420-6615176AC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5" t="25008" r="5694" b="62958"/>
          <a:stretch/>
        </p:blipFill>
        <p:spPr>
          <a:xfrm>
            <a:off x="328654" y="2050724"/>
            <a:ext cx="11595652" cy="2494771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BDCA776D-4236-4324-BE27-9A9FC3E1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72134"/>
            <a:ext cx="10058400" cy="1450757"/>
          </a:xfrm>
        </p:spPr>
        <p:txBody>
          <a:bodyPr/>
          <a:lstStyle/>
          <a:p>
            <a:r>
              <a:rPr lang="pt-PT" dirty="0"/>
              <a:t>Presente do indicativo, verbos regulares em –ar, -</a:t>
            </a:r>
            <a:r>
              <a:rPr lang="pt-PT" dirty="0" err="1"/>
              <a:t>er</a:t>
            </a:r>
            <a:r>
              <a:rPr lang="pt-PT" dirty="0"/>
              <a:t>, -ir</a:t>
            </a:r>
            <a:endParaRPr lang="it-IT" dirty="0"/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A64BFE99-E6FB-4637-8377-15FE74329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187751"/>
              </p:ext>
            </p:extLst>
          </p:nvPr>
        </p:nvGraphicFramePr>
        <p:xfrm>
          <a:off x="2155244" y="4673328"/>
          <a:ext cx="848625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250">
                  <a:extLst>
                    <a:ext uri="{9D8B030D-6E8A-4147-A177-3AD203B41FA5}">
                      <a16:colId xmlns:a16="http://schemas.microsoft.com/office/drawing/2014/main" val="871453278"/>
                    </a:ext>
                  </a:extLst>
                </a:gridCol>
                <a:gridCol w="1697250">
                  <a:extLst>
                    <a:ext uri="{9D8B030D-6E8A-4147-A177-3AD203B41FA5}">
                      <a16:colId xmlns:a16="http://schemas.microsoft.com/office/drawing/2014/main" val="3228778504"/>
                    </a:ext>
                  </a:extLst>
                </a:gridCol>
                <a:gridCol w="1697250">
                  <a:extLst>
                    <a:ext uri="{9D8B030D-6E8A-4147-A177-3AD203B41FA5}">
                      <a16:colId xmlns:a16="http://schemas.microsoft.com/office/drawing/2014/main" val="3194487064"/>
                    </a:ext>
                  </a:extLst>
                </a:gridCol>
                <a:gridCol w="1697250">
                  <a:extLst>
                    <a:ext uri="{9D8B030D-6E8A-4147-A177-3AD203B41FA5}">
                      <a16:colId xmlns:a16="http://schemas.microsoft.com/office/drawing/2014/main" val="84905872"/>
                    </a:ext>
                  </a:extLst>
                </a:gridCol>
                <a:gridCol w="1697250">
                  <a:extLst>
                    <a:ext uri="{9D8B030D-6E8A-4147-A177-3AD203B41FA5}">
                      <a16:colId xmlns:a16="http://schemas.microsoft.com/office/drawing/2014/main" val="36404171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/>
                        <a:t>Singular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/>
                        <a:t>Plural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876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1ª pessoa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eu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nós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Amamos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98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2ª pessoa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tu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vós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amais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175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3ª pessoa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ele, ela, você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eles, elas, vocês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amam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55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15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7A90B-1830-4FD0-BE77-372F24A53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40" y="356865"/>
            <a:ext cx="5765720" cy="1450757"/>
          </a:xfrm>
        </p:spPr>
        <p:txBody>
          <a:bodyPr/>
          <a:lstStyle/>
          <a:p>
            <a:r>
              <a:rPr lang="pt-PT" dirty="0"/>
              <a:t>Presente do indicativo, verbos regulares em -ir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043C89-B8BE-4EC7-81CA-11795C3EB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06"/>
          <a:stretch/>
        </p:blipFill>
        <p:spPr>
          <a:xfrm>
            <a:off x="2089645" y="2356700"/>
            <a:ext cx="2757476" cy="321482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742708-7DC5-412D-A5E7-8A0999F109F5}"/>
              </a:ext>
            </a:extLst>
          </p:cNvPr>
          <p:cNvSpPr txBox="1"/>
          <p:nvPr/>
        </p:nvSpPr>
        <p:spPr>
          <a:xfrm>
            <a:off x="330281" y="6383082"/>
            <a:ext cx="64663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Ativa 1- página 20 / Jornal Correio de manhã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93AF58F-A002-473D-8D2E-9BAC22652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485" y="111244"/>
            <a:ext cx="4935479" cy="6271838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E9C5EEE0-6616-4D00-A901-DCE7881185C4}"/>
              </a:ext>
            </a:extLst>
          </p:cNvPr>
          <p:cNvSpPr/>
          <p:nvPr/>
        </p:nvSpPr>
        <p:spPr>
          <a:xfrm>
            <a:off x="6194260" y="1844203"/>
            <a:ext cx="3578087" cy="34058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675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EE2E4E-5CD2-4EB4-985F-3950C5000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Presente do indicativo, verbos regulares em -ir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A36AC4-56F8-4B8E-A0CE-C361D179A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78" t="46843" r="24913" b="30257"/>
          <a:stretch/>
        </p:blipFill>
        <p:spPr>
          <a:xfrm>
            <a:off x="8852012" y="2444559"/>
            <a:ext cx="2980597" cy="296848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F718534-2A43-462C-B354-FC16DB039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26" b="5838"/>
          <a:stretch/>
        </p:blipFill>
        <p:spPr>
          <a:xfrm>
            <a:off x="244641" y="2444559"/>
            <a:ext cx="8780089" cy="29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5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E1B1659-6A81-4626-AC72-613865B0D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68" y="3378896"/>
            <a:ext cx="8750853" cy="28927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EDAA383-E759-4B72-B557-BD107310D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178" y="0"/>
            <a:ext cx="8757643" cy="337889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FAFED9D-24BC-45DC-8FBC-38654B24B714}"/>
              </a:ext>
            </a:extLst>
          </p:cNvPr>
          <p:cNvSpPr txBox="1"/>
          <p:nvPr/>
        </p:nvSpPr>
        <p:spPr>
          <a:xfrm>
            <a:off x="330279" y="6394441"/>
            <a:ext cx="57657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Ativa 1- página 20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9218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3DC58-57A3-4D58-9A6D-130BD8FB34C2}"/>
              </a:ext>
            </a:extLst>
          </p:cNvPr>
          <p:cNvSpPr txBox="1">
            <a:spLocks/>
          </p:cNvSpPr>
          <p:nvPr/>
        </p:nvSpPr>
        <p:spPr>
          <a:xfrm>
            <a:off x="1838413" y="2827133"/>
            <a:ext cx="4043362" cy="1450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FE7BA346-47F5-4F5B-8617-3E4E8E470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Verbo curtir (-ir)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8744EC-205F-445F-B3FC-1EC2A6804CA6}"/>
              </a:ext>
            </a:extLst>
          </p:cNvPr>
          <p:cNvSpPr txBox="1"/>
          <p:nvPr/>
        </p:nvSpPr>
        <p:spPr>
          <a:xfrm>
            <a:off x="6536092" y="2476435"/>
            <a:ext cx="4859789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Curtir: </a:t>
            </a:r>
            <a:r>
              <a:rPr lang="pt-PT" dirty="0"/>
              <a:t>gostar muito de alguém, de uma coisa ou lugar)</a:t>
            </a:r>
          </a:p>
          <a:p>
            <a:endParaRPr lang="pt-PT" dirty="0"/>
          </a:p>
          <a:p>
            <a:pPr algn="ctr"/>
            <a:r>
              <a:rPr lang="pt-PT" b="1" dirty="0">
                <a:solidFill>
                  <a:srgbClr val="FFFF00"/>
                </a:solidFill>
              </a:rPr>
              <a:t>(ITA) </a:t>
            </a:r>
            <a:r>
              <a:rPr lang="it-IT" b="1" i="0" dirty="0">
                <a:solidFill>
                  <a:srgbClr val="FFFF00"/>
                </a:solidFill>
                <a:effectLst/>
              </a:rPr>
              <a:t>rimanere - un rapporto affettivo, senza l'impegno che normalmente non ha una componente di fidelizzazione associata, dal momento che la loro natura è di solito effimero. La permanenza può essere una riunione di un giorno o di una notte.</a:t>
            </a:r>
            <a:endParaRPr lang="pt-PT" b="1" dirty="0">
              <a:solidFill>
                <a:srgbClr val="FFFF00"/>
              </a:solidFill>
            </a:endParaRPr>
          </a:p>
          <a:p>
            <a:endParaRPr lang="pt-P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3385ADC-316B-4E7D-8679-12ED30902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2" t="35462" r="74616" b="46545"/>
          <a:stretch/>
        </p:blipFill>
        <p:spPr>
          <a:xfrm>
            <a:off x="1838413" y="2447586"/>
            <a:ext cx="3017896" cy="270344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D68CA0B-DBA2-4951-86D3-BCE6C7748CC4}"/>
              </a:ext>
            </a:extLst>
          </p:cNvPr>
          <p:cNvSpPr txBox="1"/>
          <p:nvPr/>
        </p:nvSpPr>
        <p:spPr>
          <a:xfrm>
            <a:off x="6536092" y="5618922"/>
            <a:ext cx="4859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Curtir bué! Curtir milhões!!! </a:t>
            </a:r>
            <a:r>
              <a:rPr lang="pt-PT" dirty="0"/>
              <a:t>– per </a:t>
            </a:r>
            <a:r>
              <a:rPr lang="pt-PT" dirty="0" err="1"/>
              <a:t>dire</a:t>
            </a:r>
            <a:r>
              <a:rPr lang="pt-PT" dirty="0"/>
              <a:t> </a:t>
            </a:r>
            <a:r>
              <a:rPr lang="pt-PT" dirty="0" err="1"/>
              <a:t>che</a:t>
            </a:r>
            <a:r>
              <a:rPr lang="pt-PT" dirty="0"/>
              <a:t> ti </a:t>
            </a:r>
            <a:r>
              <a:rPr lang="pt-PT" dirty="0" err="1"/>
              <a:t>piace</a:t>
            </a:r>
            <a:r>
              <a:rPr lang="pt-PT" dirty="0"/>
              <a:t> tanto una cosa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459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8F1F5C-FD40-4A0E-B27F-0600162B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Expressão idiomática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C867139-D703-41CF-91B8-DAE893E6C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802" y="584420"/>
            <a:ext cx="5120640" cy="555133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5C8F9F-BC4D-4694-B567-0265186E7999}"/>
              </a:ext>
            </a:extLst>
          </p:cNvPr>
          <p:cNvSpPr txBox="1"/>
          <p:nvPr/>
        </p:nvSpPr>
        <p:spPr>
          <a:xfrm>
            <a:off x="1680376" y="2920896"/>
            <a:ext cx="4415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b="1" dirty="0"/>
              <a:t>(ITA) “</a:t>
            </a:r>
            <a:r>
              <a:rPr lang="pt-PT" b="1" dirty="0" err="1"/>
              <a:t>ho</a:t>
            </a:r>
            <a:r>
              <a:rPr lang="pt-PT" b="1" dirty="0"/>
              <a:t> </a:t>
            </a:r>
            <a:r>
              <a:rPr lang="pt-PT" b="1" dirty="0" err="1"/>
              <a:t>passato</a:t>
            </a:r>
            <a:r>
              <a:rPr lang="pt-PT" b="1" dirty="0"/>
              <a:t> </a:t>
            </a:r>
            <a:r>
              <a:rPr lang="pt-PT" b="1" dirty="0" err="1"/>
              <a:t>molti</a:t>
            </a:r>
            <a:r>
              <a:rPr lang="pt-PT" b="1" dirty="0"/>
              <a:t> </a:t>
            </a:r>
            <a:r>
              <a:rPr lang="pt-PT" b="1" dirty="0" err="1"/>
              <a:t>anni</a:t>
            </a:r>
            <a:r>
              <a:rPr lang="pt-PT" b="1" dirty="0"/>
              <a:t> a </a:t>
            </a:r>
            <a:r>
              <a:rPr lang="pt-PT" b="1" dirty="0" err="1"/>
              <a:t>girare</a:t>
            </a:r>
            <a:r>
              <a:rPr lang="pt-PT" b="1" dirty="0"/>
              <a:t> </a:t>
            </a:r>
            <a:r>
              <a:rPr lang="pt-PT" b="1" dirty="0" err="1"/>
              <a:t>polli</a:t>
            </a:r>
            <a:r>
              <a:rPr lang="pt-PT" b="1" dirty="0"/>
              <a:t>”</a:t>
            </a:r>
          </a:p>
          <a:p>
            <a:pPr algn="just"/>
            <a:endParaRPr lang="pt-PT" dirty="0"/>
          </a:p>
          <a:p>
            <a:pPr algn="just"/>
            <a:r>
              <a:rPr lang="pt-P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N</a:t>
            </a:r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on è esattamente l’espressione più educata, ma è spesso usata in tono scherzoso </a:t>
            </a:r>
            <a:r>
              <a:rPr lang="it-IT" b="0" i="0" u="sng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per sottolineare che sei già molto bravo in una certa attività perché la fai da anni.</a:t>
            </a:r>
            <a:endParaRPr lang="it-IT" u="sng" dirty="0"/>
          </a:p>
        </p:txBody>
      </p:sp>
    </p:spTree>
    <p:extLst>
      <p:ext uri="{BB962C8B-B14F-4D97-AF65-F5344CB8AC3E}">
        <p14:creationId xmlns:p14="http://schemas.microsoft.com/office/powerpoint/2010/main" val="563830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9B6EFF-DF5D-4D94-BD65-75323C46755C}"/>
              </a:ext>
            </a:extLst>
          </p:cNvPr>
          <p:cNvSpPr txBox="1"/>
          <p:nvPr/>
        </p:nvSpPr>
        <p:spPr>
          <a:xfrm>
            <a:off x="7354957" y="5778813"/>
            <a:ext cx="3074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 err="1">
                <a:effectLst/>
                <a:latin typeface="Roboto" panose="02000000000000000000" pitchFamily="2" charset="0"/>
              </a:rPr>
              <a:t>Amarguinhas</a:t>
            </a:r>
            <a:r>
              <a:rPr lang="it-IT" b="1" i="0" dirty="0">
                <a:effectLst/>
                <a:latin typeface="Roboto" panose="02000000000000000000" pitchFamily="2" charset="0"/>
              </a:rPr>
              <a:t> - Just Girls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BA91E43-7385-4B5E-9D13-570C6B730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985" y="5688601"/>
            <a:ext cx="765906" cy="459544"/>
          </a:xfrm>
          <a:prstGeom prst="rect">
            <a:avLst/>
          </a:prstGeom>
        </p:spPr>
      </p:pic>
      <p:pic>
        <p:nvPicPr>
          <p:cNvPr id="7" name="Immagine 6">
            <a:hlinkClick r:id="rId3"/>
            <a:extLst>
              <a:ext uri="{FF2B5EF4-FFF2-40B4-BE49-F238E27FC236}">
                <a16:creationId xmlns:a16="http://schemas.microsoft.com/office/drawing/2014/main" id="{45A40A98-B277-4B91-AC24-017D20BD5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891" y="5575152"/>
            <a:ext cx="753562" cy="75356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2FB4E6-7121-4409-8FE5-1BB92B0FC16A}"/>
              </a:ext>
            </a:extLst>
          </p:cNvPr>
          <p:cNvSpPr txBox="1"/>
          <p:nvPr/>
        </p:nvSpPr>
        <p:spPr>
          <a:xfrm>
            <a:off x="669274" y="515834"/>
            <a:ext cx="10235287" cy="5632311"/>
          </a:xfrm>
          <a:prstGeom prst="rect">
            <a:avLst/>
          </a:prstGeom>
          <a:noFill/>
        </p:spPr>
        <p:txBody>
          <a:bodyPr wrap="square" numCol="3">
            <a:spAutoFit/>
          </a:bodyPr>
          <a:lstStyle/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Meninas hoje vamos sair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Just girls vai ser só curtir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Empresta-me a camisola amarela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Espera-me juntinho à janela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Pois os meus pais não me querem deixar sair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Logo hoje que eu tenho mesmo de ir.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Meninas hoje vamos sair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Just girls vai ser só curtir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Empresta-me a camisola amarela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Espera-me juntinho à janela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Pois os meus pais não me querem deixar sair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Logo hoje que eu tenho mesmo de 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Na Indústria há uma festa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Não posso faltar a esta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Pois eu tenho, quero e devo mesmo lá 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Devagar para não acordar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 cadela não pode ladrar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O carro escondido no fundo da rua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Salta da janela a noite é tua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 a música no rádio é a partir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 a girls night começa no carro a rir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Uma noite de travessuras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Esquecer as amarguras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As amigas estão comigo, é só curtir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Tu-ru, tu-ru...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Tu-ru, tu-ru...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 a música na pista sempre a subir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 o ritual da dança estou a sentir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 tonteira, a anestesia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Dançamos na euforia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Pois a noite é toda tua, sempre a curtir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 a música na pista sempre a subir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 o ritual da dança estou a sentir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 tonteira, a anestesia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Dançamos na euforia</a:t>
            </a:r>
            <a:b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Pois a noite é toda tua, sempre a curtir</a:t>
            </a:r>
          </a:p>
        </p:txBody>
      </p:sp>
    </p:spTree>
    <p:extLst>
      <p:ext uri="{BB962C8B-B14F-4D97-AF65-F5344CB8AC3E}">
        <p14:creationId xmlns:p14="http://schemas.microsoft.com/office/powerpoint/2010/main" val="1427310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67498E-B789-4C17-9934-5F7996E2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85" y="4563127"/>
            <a:ext cx="6006231" cy="1494885"/>
          </a:xfrm>
          <a:prstGeom prst="rect">
            <a:avLst/>
          </a:prstGeom>
        </p:spPr>
      </p:pic>
      <p:pic>
        <p:nvPicPr>
          <p:cNvPr id="5" name="Immagine 4">
            <a:hlinkClick r:id="rId3"/>
            <a:extLst>
              <a:ext uri="{FF2B5EF4-FFF2-40B4-BE49-F238E27FC236}">
                <a16:creationId xmlns:a16="http://schemas.microsoft.com/office/drawing/2014/main" id="{17233BED-E618-4021-9805-BF0D7DEF4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254" y="5062451"/>
            <a:ext cx="849922" cy="84992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9C5F8A-6101-44BD-BBC9-E25A717162D8}"/>
              </a:ext>
            </a:extLst>
          </p:cNvPr>
          <p:cNvSpPr txBox="1"/>
          <p:nvPr/>
        </p:nvSpPr>
        <p:spPr>
          <a:xfrm>
            <a:off x="7588176" y="5164246"/>
            <a:ext cx="287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Não te esqueças de clicar no botão!</a:t>
            </a:r>
            <a:endParaRPr lang="it-IT" b="1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BC9C56AC-D153-4A30-94D2-DD682E0E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Palavras que os portugueses estão sempre a dizer…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D0B02B-01F8-4563-BC68-AD2CD432F349}"/>
              </a:ext>
            </a:extLst>
          </p:cNvPr>
          <p:cNvSpPr txBox="1"/>
          <p:nvPr/>
        </p:nvSpPr>
        <p:spPr>
          <a:xfrm>
            <a:off x="1574447" y="2393511"/>
            <a:ext cx="2620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/>
              <a:t>Pá! Eh </a:t>
            </a:r>
            <a:r>
              <a:rPr lang="pt-PT" sz="3600" b="1" dirty="0" err="1"/>
              <a:t>páh</a:t>
            </a:r>
            <a:r>
              <a:rPr lang="pt-PT" sz="3600" b="1" dirty="0"/>
              <a:t>!!</a:t>
            </a:r>
            <a:endParaRPr lang="it-IT" sz="36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68D6246-6D96-4D0F-A002-EA2D66AC08F0}"/>
              </a:ext>
            </a:extLst>
          </p:cNvPr>
          <p:cNvSpPr txBox="1"/>
          <p:nvPr/>
        </p:nvSpPr>
        <p:spPr>
          <a:xfrm>
            <a:off x="2100998" y="3530210"/>
            <a:ext cx="2064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/>
              <a:t>Fixe! Baril</a:t>
            </a:r>
            <a:endParaRPr lang="it-IT" sz="36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CFD85F9-4D4F-420F-875D-EFAB23DFDBFC}"/>
              </a:ext>
            </a:extLst>
          </p:cNvPr>
          <p:cNvSpPr txBox="1"/>
          <p:nvPr/>
        </p:nvSpPr>
        <p:spPr>
          <a:xfrm>
            <a:off x="5062329" y="2624632"/>
            <a:ext cx="33883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/>
              <a:t>Bué! </a:t>
            </a:r>
          </a:p>
          <a:p>
            <a:r>
              <a:rPr lang="pt-PT" sz="3200" b="1" dirty="0"/>
              <a:t>Bué da fixe</a:t>
            </a:r>
            <a:r>
              <a:rPr lang="pt-PT" dirty="0"/>
              <a:t>!</a:t>
            </a:r>
          </a:p>
          <a:p>
            <a:r>
              <a:rPr lang="pt-PT" sz="3200" b="1" dirty="0" err="1"/>
              <a:t>Bueda</a:t>
            </a:r>
            <a:r>
              <a:rPr lang="pt-PT" sz="3200" b="1" dirty="0"/>
              <a:t> </a:t>
            </a:r>
            <a:r>
              <a:rPr lang="pt-PT" sz="3200" b="1" dirty="0" err="1"/>
              <a:t>nice</a:t>
            </a:r>
            <a:endParaRPr lang="pt-PT" sz="3200" b="1" dirty="0"/>
          </a:p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F59A97B-F0B3-4973-A1E3-1193A19E90BE}"/>
              </a:ext>
            </a:extLst>
          </p:cNvPr>
          <p:cNvSpPr txBox="1"/>
          <p:nvPr/>
        </p:nvSpPr>
        <p:spPr>
          <a:xfrm>
            <a:off x="8653141" y="3439173"/>
            <a:ext cx="2875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err="1"/>
              <a:t>Ya</a:t>
            </a:r>
            <a:r>
              <a:rPr lang="pt-PT" sz="4400" b="1" dirty="0"/>
              <a:t>!! (iá)</a:t>
            </a:r>
            <a:endParaRPr lang="it-IT" sz="4400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B32A81D-EEA1-4C40-A161-C6D7C1038EB7}"/>
              </a:ext>
            </a:extLst>
          </p:cNvPr>
          <p:cNvSpPr txBox="1"/>
          <p:nvPr/>
        </p:nvSpPr>
        <p:spPr>
          <a:xfrm>
            <a:off x="7163215" y="1891397"/>
            <a:ext cx="166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/>
              <a:t>Bora lá!</a:t>
            </a:r>
            <a:endParaRPr lang="it-IT" sz="36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623FF5-EEDA-402A-9BA8-A7F5B40388D1}"/>
              </a:ext>
            </a:extLst>
          </p:cNvPr>
          <p:cNvSpPr txBox="1"/>
          <p:nvPr/>
        </p:nvSpPr>
        <p:spPr>
          <a:xfrm>
            <a:off x="7785652" y="2786658"/>
            <a:ext cx="311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Ganda </a:t>
            </a:r>
            <a:r>
              <a:rPr lang="it-IT" sz="3600" b="1" dirty="0" err="1"/>
              <a:t>fail</a:t>
            </a:r>
            <a:r>
              <a:rPr lang="it-IT" sz="3600" b="1" dirty="0"/>
              <a:t>!!!!!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D99A67-AD01-4B5A-B345-8C36D0D95453}"/>
              </a:ext>
            </a:extLst>
          </p:cNvPr>
          <p:cNvSpPr txBox="1"/>
          <p:nvPr/>
        </p:nvSpPr>
        <p:spPr>
          <a:xfrm>
            <a:off x="4420060" y="1916652"/>
            <a:ext cx="2173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Ganda cena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87BA1A2-2218-4FD9-B913-30F7AA82D211}"/>
              </a:ext>
            </a:extLst>
          </p:cNvPr>
          <p:cNvSpPr txBox="1"/>
          <p:nvPr/>
        </p:nvSpPr>
        <p:spPr>
          <a:xfrm>
            <a:off x="258069" y="3109824"/>
            <a:ext cx="2620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/>
              <a:t>bazar</a:t>
            </a:r>
            <a:endParaRPr lang="it-IT" sz="4000" b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5B097B6-7B3F-436A-9ABF-D205A9758A21}"/>
              </a:ext>
            </a:extLst>
          </p:cNvPr>
          <p:cNvSpPr txBox="1"/>
          <p:nvPr/>
        </p:nvSpPr>
        <p:spPr>
          <a:xfrm>
            <a:off x="10149881" y="4467017"/>
            <a:ext cx="181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/>
              <a:t>Malta</a:t>
            </a:r>
            <a:endParaRPr lang="it-IT" sz="3600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3FBE935-28A7-4BC2-AC2C-21A24A4E30B5}"/>
              </a:ext>
            </a:extLst>
          </p:cNvPr>
          <p:cNvSpPr txBox="1"/>
          <p:nvPr/>
        </p:nvSpPr>
        <p:spPr>
          <a:xfrm>
            <a:off x="861991" y="1877053"/>
            <a:ext cx="119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/>
              <a:t>Giro</a:t>
            </a:r>
            <a:endParaRPr lang="it-IT" sz="3600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C2F5D04-0C0E-4850-AF2C-3F9928EB95A4}"/>
              </a:ext>
            </a:extLst>
          </p:cNvPr>
          <p:cNvSpPr txBox="1"/>
          <p:nvPr/>
        </p:nvSpPr>
        <p:spPr>
          <a:xfrm>
            <a:off x="7074013" y="4460778"/>
            <a:ext cx="1934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/>
              <a:t>Fofinho</a:t>
            </a:r>
            <a:endParaRPr lang="it-IT" sz="2800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94F71DC-57E1-4FB4-82A0-D0597804E0B5}"/>
              </a:ext>
            </a:extLst>
          </p:cNvPr>
          <p:cNvSpPr txBox="1"/>
          <p:nvPr/>
        </p:nvSpPr>
        <p:spPr>
          <a:xfrm>
            <a:off x="9342783" y="5650762"/>
            <a:ext cx="247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/>
              <a:t>Tudo bacano?</a:t>
            </a:r>
            <a:endParaRPr lang="it-IT" sz="2800" b="1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EE12DEE-8162-427A-A15E-A6916843EEB9}"/>
              </a:ext>
            </a:extLst>
          </p:cNvPr>
          <p:cNvSpPr txBox="1"/>
          <p:nvPr/>
        </p:nvSpPr>
        <p:spPr>
          <a:xfrm>
            <a:off x="9729830" y="1703375"/>
            <a:ext cx="2066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/>
              <a:t>Tipo…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419307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50814F-7B6F-481C-A936-82C1D8A10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Bazamos ou ficamos?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E7ADB5B-8889-4D71-86C4-108B05EB2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059" y="2069727"/>
            <a:ext cx="5154332" cy="293573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717430-0A7E-4737-A509-68B7CA8EC2B5}"/>
              </a:ext>
            </a:extLst>
          </p:cNvPr>
          <p:cNvSpPr txBox="1"/>
          <p:nvPr/>
        </p:nvSpPr>
        <p:spPr>
          <a:xfrm>
            <a:off x="1192696" y="2069727"/>
            <a:ext cx="50623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1D1E1E"/>
                </a:solidFill>
                <a:latin typeface="Source Sans Pro" panose="020B0503030403020204" pitchFamily="34" charset="0"/>
              </a:rPr>
              <a:t>M</a:t>
            </a:r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olte parole di origine angolana hanno raggiunto altri Paesi o regioni dove si parla il portoghese. </a:t>
            </a:r>
            <a:endParaRPr lang="it-IT" dirty="0">
              <a:solidFill>
                <a:srgbClr val="1D1E1E"/>
              </a:solidFill>
              <a:latin typeface="Source Sans Pro" panose="020B0503030403020204" pitchFamily="34" charset="0"/>
            </a:endParaRPr>
          </a:p>
          <a:p>
            <a:pPr algn="just"/>
            <a:endParaRPr lang="it-IT" dirty="0">
              <a:solidFill>
                <a:srgbClr val="1D1E1E"/>
              </a:solidFill>
              <a:latin typeface="Source Sans Pro" panose="020B0503030403020204" pitchFamily="34" charset="0"/>
            </a:endParaRPr>
          </a:p>
          <a:p>
            <a:pPr algn="just"/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Una di queste parole è </a:t>
            </a:r>
            <a:r>
              <a:rPr lang="it-IT" b="1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bazar</a:t>
            </a:r>
            <a:r>
              <a:rPr lang="it-IT" dirty="0">
                <a:solidFill>
                  <a:srgbClr val="1D1E1E"/>
                </a:solidFill>
                <a:latin typeface="Source Sans Pro" panose="020B0503030403020204" pitchFamily="34" charset="0"/>
              </a:rPr>
              <a:t> che </a:t>
            </a:r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è una parola di origine persiana e significa </a:t>
            </a:r>
            <a:r>
              <a:rPr lang="it-IT" b="0" i="0" u="sng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“mercato”.</a:t>
            </a:r>
          </a:p>
          <a:p>
            <a:pPr algn="just"/>
            <a:endParaRPr lang="it-IT" dirty="0">
              <a:solidFill>
                <a:srgbClr val="1D1E1E"/>
              </a:solidFill>
              <a:latin typeface="Source Sans Pro" panose="020B0503030403020204" pitchFamily="34" charset="0"/>
            </a:endParaRPr>
          </a:p>
          <a:p>
            <a:pPr algn="just"/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Tuttavia, il verbo angolano </a:t>
            </a:r>
            <a:r>
              <a:rPr lang="it-IT" b="1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bazar</a:t>
            </a:r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 deriva dal termine </a:t>
            </a:r>
            <a:r>
              <a:rPr lang="it-IT" b="0" i="0" dirty="0" err="1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kimbundu</a:t>
            </a:r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it-IT" b="0" i="1" dirty="0" err="1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kubaza</a:t>
            </a:r>
            <a:r>
              <a:rPr lang="it-IT" b="0" i="1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che significa </a:t>
            </a:r>
            <a:r>
              <a:rPr lang="it-IT" b="0" i="1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spezzare</a:t>
            </a:r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it-IT" b="1" i="0" u="sng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ma anche </a:t>
            </a:r>
            <a:r>
              <a:rPr lang="it-IT" b="1" i="1" u="sng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andarsene via in fretta e furia</a:t>
            </a:r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. </a:t>
            </a:r>
          </a:p>
          <a:p>
            <a:pPr algn="just"/>
            <a:endParaRPr lang="it-IT" dirty="0">
              <a:solidFill>
                <a:srgbClr val="1D1E1E"/>
              </a:solidFill>
              <a:latin typeface="Source Sans Pro" panose="020B0503030403020204" pitchFamily="34" charset="0"/>
            </a:endParaRPr>
          </a:p>
          <a:p>
            <a:pPr algn="just"/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Quest’ultimo significato è molto comune nel linguaggio colloquiale angolano e portoghese. «</a:t>
            </a:r>
            <a:r>
              <a:rPr lang="it-IT" b="0" i="1" dirty="0" err="1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Bazamos</a:t>
            </a:r>
            <a:r>
              <a:rPr lang="it-IT" b="0" i="1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it-IT" b="0" i="1" dirty="0" err="1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ou</a:t>
            </a:r>
            <a:r>
              <a:rPr lang="it-IT" b="0" i="1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it-IT" b="0" i="1" dirty="0" err="1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ficamos</a:t>
            </a:r>
            <a:r>
              <a:rPr lang="it-IT" b="0" i="1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?</a:t>
            </a:r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» – «</a:t>
            </a:r>
            <a:r>
              <a:rPr lang="it-IT" b="0" i="1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Leviamo le tende o restiamo?</a:t>
            </a:r>
            <a:r>
              <a:rPr lang="it-IT" b="0" i="0" dirty="0">
                <a:solidFill>
                  <a:srgbClr val="1D1E1E"/>
                </a:solidFill>
                <a:effectLst/>
                <a:latin typeface="Source Sans Pro" panose="020B0503030403020204" pitchFamily="34" charset="0"/>
              </a:rPr>
              <a:t>» è una frase che sentirete spesso!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3855F1-8694-488E-8B7B-F6021C6DC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329" y="5337830"/>
            <a:ext cx="765906" cy="459544"/>
          </a:xfrm>
          <a:prstGeom prst="rect">
            <a:avLst/>
          </a:prstGeom>
        </p:spPr>
      </p:pic>
      <p:pic>
        <p:nvPicPr>
          <p:cNvPr id="8" name="Immagine 7">
            <a:hlinkClick r:id="rId4"/>
            <a:extLst>
              <a:ext uri="{FF2B5EF4-FFF2-40B4-BE49-F238E27FC236}">
                <a16:creationId xmlns:a16="http://schemas.microsoft.com/office/drawing/2014/main" id="{F4EF4DBB-3158-432E-9F74-DD767695F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052" y="5100463"/>
            <a:ext cx="934277" cy="93427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ADAE36C-3FC6-437C-A4EA-1A8C183F2E13}"/>
              </a:ext>
            </a:extLst>
          </p:cNvPr>
          <p:cNvSpPr txBox="1"/>
          <p:nvPr/>
        </p:nvSpPr>
        <p:spPr>
          <a:xfrm>
            <a:off x="8754670" y="5279429"/>
            <a:ext cx="287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Não te esqueças de clicar no botão!</a:t>
            </a:r>
            <a:endParaRPr lang="it-IT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DB81B6-1608-47DB-8A36-A0D29D30855C}"/>
              </a:ext>
            </a:extLst>
          </p:cNvPr>
          <p:cNvSpPr txBox="1"/>
          <p:nvPr/>
        </p:nvSpPr>
        <p:spPr>
          <a:xfrm>
            <a:off x="7087061" y="5910286"/>
            <a:ext cx="434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Boss AC- Baza, Baza (Hoje não quero saber)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494184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 melhores expressões do calão das últimas décadas">
            <a:extLst>
              <a:ext uri="{FF2B5EF4-FFF2-40B4-BE49-F238E27FC236}">
                <a16:creationId xmlns:a16="http://schemas.microsoft.com/office/drawing/2014/main" id="{CD94FE5E-1B36-4A88-8143-7D566440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7809"/>
            <a:ext cx="11430000" cy="609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3AA349B-044E-4243-9D1E-FEA2956A8B12}"/>
              </a:ext>
            </a:extLst>
          </p:cNvPr>
          <p:cNvSpPr txBox="1"/>
          <p:nvPr/>
        </p:nvSpPr>
        <p:spPr>
          <a:xfrm rot="1207839">
            <a:off x="8308261" y="653651"/>
            <a:ext cx="3902307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3200" dirty="0"/>
              <a:t>Momento de Leitura</a:t>
            </a:r>
            <a:endParaRPr lang="it-IT" sz="32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F12A8B-5B70-47B1-9C84-928496EC3E19}"/>
              </a:ext>
            </a:extLst>
          </p:cNvPr>
          <p:cNvSpPr txBox="1"/>
          <p:nvPr/>
        </p:nvSpPr>
        <p:spPr>
          <a:xfrm>
            <a:off x="270012" y="6359080"/>
            <a:ext cx="116519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https://www.delas.pt/as-melhores-expressoes-do-calao-nas-ultimas-decadas/lifestyle/445383/</a:t>
            </a:r>
            <a:endParaRPr 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74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59DF2198-F70C-4BCE-822A-B86FE2AB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Os </a:t>
            </a:r>
            <a:r>
              <a:rPr lang="it-IT" dirty="0" err="1"/>
              <a:t>sons</a:t>
            </a:r>
            <a:r>
              <a:rPr lang="it-IT" dirty="0"/>
              <a:t> do X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B39DDDC-2550-455A-A50B-FDE1A7583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96386"/>
            <a:ext cx="10392355" cy="44623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PT" sz="2800" dirty="0">
                <a:solidFill>
                  <a:schemeClr val="tx1"/>
                </a:solidFill>
                <a:cs typeface="Amatic SC"/>
                <a:sym typeface="Amatic SC"/>
              </a:rPr>
              <a:t>Som de </a:t>
            </a:r>
            <a:r>
              <a:rPr lang="pt-PT" sz="2800" i="1" dirty="0">
                <a:solidFill>
                  <a:schemeClr val="tx1"/>
                </a:solidFill>
                <a:cs typeface="Amatic SC"/>
                <a:sym typeface="Amatic SC"/>
              </a:rPr>
              <a:t>CH (</a:t>
            </a:r>
            <a:r>
              <a:rPr lang="pt-PT" sz="2800" i="1" dirty="0" err="1">
                <a:solidFill>
                  <a:schemeClr val="tx1"/>
                </a:solidFill>
                <a:cs typeface="Amatic SC"/>
                <a:sym typeface="Amatic SC"/>
              </a:rPr>
              <a:t>sci</a:t>
            </a:r>
            <a:r>
              <a:rPr lang="pt-PT" sz="2800" i="1" dirty="0">
                <a:solidFill>
                  <a:schemeClr val="tx1"/>
                </a:solidFill>
                <a:cs typeface="Amatic SC"/>
                <a:sym typeface="Amatic SC"/>
              </a:rPr>
              <a:t> in italiano)</a:t>
            </a:r>
          </a:p>
          <a:p>
            <a:pPr marL="0" indent="0">
              <a:buNone/>
            </a:pP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Depois de alguns ditongos: ameixa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prugna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faixa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fascia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baixo (basso), deixar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lasciare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peixe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pesce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caixa (cassa)...</a:t>
            </a:r>
          </a:p>
          <a:p>
            <a:pPr marL="0" indent="0">
              <a:buNone/>
            </a:pP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Depois de –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en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: enxada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zappa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enxame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sciame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, 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nugolo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enxoval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corredo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enxaguar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risciacquare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enxuto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asciutto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, 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secco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</a:t>
            </a:r>
          </a:p>
          <a:p>
            <a:pPr marL="0" indent="0">
              <a:buNone/>
            </a:pP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Muitas vezes quando fica no começo da palavra: xícara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tazzina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, 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tazza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xadrez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scacchi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xenofóbico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xenofobo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xampu (shampoo), xixi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pipì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).</a:t>
            </a:r>
          </a:p>
          <a:p>
            <a:pPr marL="0" indent="0">
              <a:buNone/>
            </a:pPr>
            <a:r>
              <a:rPr lang="pt-PT" sz="2000" b="1" dirty="0">
                <a:solidFill>
                  <a:schemeClr val="tx1"/>
                </a:solidFill>
                <a:cs typeface="Amatic SC"/>
                <a:sym typeface="Amatic SC"/>
              </a:rPr>
              <a:t>Palavras que começam por –</a:t>
            </a:r>
            <a:r>
              <a:rPr lang="pt-PT" sz="2000" b="1" dirty="0" err="1">
                <a:solidFill>
                  <a:schemeClr val="tx1"/>
                </a:solidFill>
                <a:cs typeface="Amatic SC"/>
                <a:sym typeface="Amatic SC"/>
              </a:rPr>
              <a:t>exp</a:t>
            </a:r>
            <a:r>
              <a:rPr lang="pt-PT" sz="2000" b="1" dirty="0">
                <a:solidFill>
                  <a:schemeClr val="tx1"/>
                </a:solidFill>
                <a:cs typeface="Amatic SC"/>
                <a:sym typeface="Amatic SC"/>
              </a:rPr>
              <a:t> 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(experiência, experto, explicação), </a:t>
            </a:r>
            <a:r>
              <a:rPr lang="pt-PT" sz="2000" b="1" dirty="0">
                <a:solidFill>
                  <a:schemeClr val="tx1"/>
                </a:solidFill>
                <a:cs typeface="Amatic SC"/>
                <a:sym typeface="Amatic SC"/>
              </a:rPr>
              <a:t>-</a:t>
            </a:r>
            <a:r>
              <a:rPr lang="pt-PT" sz="2000" b="1" dirty="0" err="1">
                <a:solidFill>
                  <a:schemeClr val="tx1"/>
                </a:solidFill>
                <a:cs typeface="Amatic SC"/>
                <a:sym typeface="Amatic SC"/>
              </a:rPr>
              <a:t>ext</a:t>
            </a:r>
            <a:r>
              <a:rPr lang="pt-PT" sz="2000" b="1" dirty="0">
                <a:solidFill>
                  <a:schemeClr val="tx1"/>
                </a:solidFill>
                <a:cs typeface="Amatic SC"/>
                <a:sym typeface="Amatic SC"/>
              </a:rPr>
              <a:t> 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(externo, extremo, extensão), </a:t>
            </a:r>
          </a:p>
          <a:p>
            <a:pPr marL="0" indent="0">
              <a:buNone/>
            </a:pP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Outros casos: </a:t>
            </a:r>
          </a:p>
          <a:p>
            <a:pPr marL="0" indent="0">
              <a:buNone/>
            </a:pP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Oxalá, mexer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muovere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Alexandre, México, lixo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spazzatura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lixa (lima, carta 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vetrata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puxar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tirare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luxo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lusso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), coxa (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coscia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)...</a:t>
            </a:r>
            <a:endParaRPr lang="pt-PT" sz="2800" dirty="0">
              <a:solidFill>
                <a:schemeClr val="tx1"/>
              </a:solidFill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2800" dirty="0">
              <a:solidFill>
                <a:schemeClr val="tx1"/>
              </a:solidFill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2800" dirty="0">
                <a:solidFill>
                  <a:schemeClr val="tx1"/>
                </a:solidFill>
                <a:cs typeface="Amatic SC"/>
                <a:sym typeface="Amatic SC"/>
              </a:rPr>
              <a:t>Som de </a:t>
            </a:r>
            <a:r>
              <a:rPr lang="pt-PT" sz="2800" i="1" dirty="0">
                <a:solidFill>
                  <a:schemeClr val="tx1"/>
                </a:solidFill>
                <a:cs typeface="Amatic SC"/>
                <a:sym typeface="Amatic SC"/>
              </a:rPr>
              <a:t>Z (rosa in italiano)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Depois de </a:t>
            </a:r>
            <a:r>
              <a:rPr lang="pt-PT" sz="2000" dirty="0" err="1">
                <a:solidFill>
                  <a:schemeClr val="tx1"/>
                </a:solidFill>
                <a:cs typeface="Amatic SC"/>
                <a:sym typeface="Amatic SC"/>
              </a:rPr>
              <a:t>ex</a:t>
            </a:r>
            <a:r>
              <a:rPr lang="pt-PT" sz="2000" dirty="0">
                <a:solidFill>
                  <a:schemeClr val="tx1"/>
                </a:solidFill>
                <a:cs typeface="Amatic SC"/>
                <a:sym typeface="Amatic SC"/>
              </a:rPr>
              <a:t> + vogal : êxodo, exame, exercício, exato, execução, exército, exílio</a:t>
            </a:r>
            <a:endParaRPr lang="pt-PT" sz="2800" i="1" dirty="0">
              <a:solidFill>
                <a:schemeClr val="tx1"/>
              </a:solidFill>
              <a:cs typeface="Amatic SC"/>
              <a:sym typeface="Amatic SC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8762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D9FF913-7580-4B31-9C23-72A7DE1FF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444" y="1958556"/>
            <a:ext cx="4925995" cy="3798137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DFF43A77-D1B9-4D65-86D5-E6278030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Os </a:t>
            </a:r>
            <a:r>
              <a:rPr lang="it-IT" dirty="0" err="1"/>
              <a:t>sons</a:t>
            </a:r>
            <a:r>
              <a:rPr lang="it-IT" dirty="0"/>
              <a:t> do X</a:t>
            </a:r>
          </a:p>
        </p:txBody>
      </p:sp>
      <p:sp>
        <p:nvSpPr>
          <p:cNvPr id="5" name="Google Shape;112;p19">
            <a:extLst>
              <a:ext uri="{FF2B5EF4-FFF2-40B4-BE49-F238E27FC236}">
                <a16:creationId xmlns:a16="http://schemas.microsoft.com/office/drawing/2014/main" id="{3CCAA94A-AE06-4C48-BAC9-BABA57B2F0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2800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Som de </a:t>
            </a:r>
            <a:r>
              <a:rPr lang="pt-PT" sz="2800" b="1" i="1" dirty="0" err="1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ss</a:t>
            </a:r>
            <a:r>
              <a:rPr lang="pt-PT" sz="2800" b="1" i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 </a:t>
            </a:r>
          </a:p>
          <a:p>
            <a:pPr marL="0" indent="0">
              <a:buNone/>
            </a:pPr>
            <a:r>
              <a:rPr lang="pt-PT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Próximo, máximo, auxílio, trouxe, </a:t>
            </a:r>
          </a:p>
          <a:p>
            <a:pPr marL="0" indent="0">
              <a:buNone/>
            </a:pPr>
            <a:endParaRPr lang="pt-PT" sz="2800" b="1" dirty="0">
              <a:solidFill>
                <a:schemeClr val="tx1"/>
              </a:solidFill>
              <a:latin typeface="+mn-lt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2800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Som de </a:t>
            </a:r>
            <a:r>
              <a:rPr lang="pt-PT" sz="2800" b="1" i="1" dirty="0" err="1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ks</a:t>
            </a:r>
            <a:r>
              <a:rPr lang="pt-PT" sz="2800" b="1" i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 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Táxi, tórax, crucifixo, tóxico, anexo, sexo, fixo...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b="1" dirty="0">
              <a:solidFill>
                <a:schemeClr val="tx1"/>
              </a:solidFill>
              <a:latin typeface="+mn-lt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2800" b="1" dirty="0">
              <a:solidFill>
                <a:schemeClr val="tx1"/>
              </a:solidFill>
              <a:latin typeface="+mn-lt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2800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Atenção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Exceção, excelente: /e(i)s/ + /</a:t>
            </a:r>
            <a:r>
              <a:rPr lang="pt-PT" b="1" dirty="0" err="1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sce</a:t>
            </a:r>
            <a:r>
              <a:rPr lang="pt-PT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/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b="1" dirty="0">
              <a:solidFill>
                <a:schemeClr val="tx1"/>
              </a:solidFill>
              <a:latin typeface="+mn-lt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b="1" dirty="0">
                <a:solidFill>
                  <a:schemeClr val="tx1"/>
                </a:solidFill>
                <a:latin typeface="+mn-lt"/>
                <a:cs typeface="Amatic SC"/>
                <a:sym typeface="Amatic SC"/>
              </a:rPr>
              <a:t> </a:t>
            </a:r>
            <a:endParaRPr lang="pt-PT" sz="2800" b="1" i="1" dirty="0">
              <a:solidFill>
                <a:schemeClr val="tx1"/>
              </a:solidFill>
              <a:latin typeface="+mn-lt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1400" b="1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1337469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3A0C4BD-50FE-4490-9794-D196C9D63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Ditado</a:t>
            </a:r>
            <a:endParaRPr lang="it-IT" dirty="0"/>
          </a:p>
        </p:txBody>
      </p:sp>
      <p:pic>
        <p:nvPicPr>
          <p:cNvPr id="3074" name="Picture 2" descr="May be an image of child and text that says &quot;Eu a tentar perceber porque é que as universidades dão várias horas de aulas seguidas uidas quando elas próprias têm estudos a comprovar que isso não funciona @umuniversitariotambemchora&quot;">
            <a:extLst>
              <a:ext uri="{FF2B5EF4-FFF2-40B4-BE49-F238E27FC236}">
                <a16:creationId xmlns:a16="http://schemas.microsoft.com/office/drawing/2014/main" id="{DD84CF1C-B6DA-4FB5-9628-D78EF5969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03" y="409890"/>
            <a:ext cx="5689158" cy="568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95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A254CAE-A8C4-4A54-8D17-2FCA86249DB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167330" y="154601"/>
            <a:ext cx="8401878" cy="620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/>
                </a:solidFill>
              </a:rPr>
              <a:t>- Olá, Mariana. Como estás? </a:t>
            </a:r>
            <a:endParaRPr lang="it-IT" sz="1600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- Estou bem, obrigada. E tu?</a:t>
            </a:r>
            <a:endParaRPr lang="it-IT" sz="1600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- Tudo bem, obrigada. Ainda moras em Lisboa?</a:t>
            </a:r>
            <a:endParaRPr lang="it-IT" sz="1600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- Moro, sim. Acho que vou ficar aqui por muito tempo.</a:t>
            </a:r>
            <a:endParaRPr lang="it-IT" sz="1600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 </a:t>
            </a:r>
            <a:endParaRPr lang="it-IT" sz="1600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- Boa tarde. Onde fica a </a:t>
            </a:r>
            <a:r>
              <a:rPr lang="pt-BR" sz="1600" b="1" u="sng" dirty="0">
                <a:solidFill>
                  <a:schemeClr val="tx1"/>
                </a:solidFill>
              </a:rPr>
              <a:t>estação de táxi</a:t>
            </a:r>
            <a:r>
              <a:rPr lang="pt-BR" sz="1600" dirty="0">
                <a:solidFill>
                  <a:schemeClr val="tx1"/>
                </a:solidFill>
              </a:rPr>
              <a:t>?</a:t>
            </a:r>
            <a:endParaRPr lang="it-IT" sz="1600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- Boa tarde. Fica ali, perto da </a:t>
            </a:r>
            <a:r>
              <a:rPr lang="pt-BR" sz="1600" b="1" dirty="0">
                <a:solidFill>
                  <a:schemeClr val="tx1"/>
                </a:solidFill>
              </a:rPr>
              <a:t>paragem de autocarros.</a:t>
            </a:r>
          </a:p>
          <a:p>
            <a:endParaRPr lang="it-IT" sz="16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1600" dirty="0">
                <a:solidFill>
                  <a:schemeClr val="tx1"/>
                </a:solidFill>
              </a:rPr>
              <a:t>No quarto da minha casa no Porto há uma cama, uma secretária e uma </a:t>
            </a:r>
            <a:r>
              <a:rPr lang="pt-BR" sz="1600" b="1" u="sng" dirty="0">
                <a:solidFill>
                  <a:schemeClr val="tx1"/>
                </a:solidFill>
              </a:rPr>
              <a:t>cadeira</a:t>
            </a:r>
            <a:r>
              <a:rPr lang="pt-BR" sz="1600" dirty="0">
                <a:solidFill>
                  <a:schemeClr val="tx1"/>
                </a:solidFill>
              </a:rPr>
              <a:t>, um </a:t>
            </a:r>
            <a:r>
              <a:rPr lang="pt-BR" sz="1600" b="1" u="sng" dirty="0">
                <a:solidFill>
                  <a:schemeClr val="tx1"/>
                </a:solidFill>
              </a:rPr>
              <a:t>roupeiro </a:t>
            </a:r>
            <a:r>
              <a:rPr lang="pt-BR" sz="1600" dirty="0">
                <a:solidFill>
                  <a:schemeClr val="tx1"/>
                </a:solidFill>
              </a:rPr>
              <a:t>e uma </a:t>
            </a:r>
            <a:r>
              <a:rPr lang="pt-BR" sz="1600" b="1" u="sng" dirty="0">
                <a:solidFill>
                  <a:schemeClr val="tx1"/>
                </a:solidFill>
              </a:rPr>
              <a:t>estante</a:t>
            </a:r>
            <a:r>
              <a:rPr lang="pt-BR" sz="1600" dirty="0">
                <a:solidFill>
                  <a:schemeClr val="tx1"/>
                </a:solidFill>
              </a:rPr>
              <a:t> com muitos livros. Também há um </a:t>
            </a:r>
            <a:r>
              <a:rPr lang="pt-BR" sz="1600" b="1" u="sng" dirty="0">
                <a:solidFill>
                  <a:schemeClr val="tx1"/>
                </a:solidFill>
              </a:rPr>
              <a:t>candeeiro.</a:t>
            </a:r>
            <a:endParaRPr lang="it-IT" sz="1600" b="1" u="sng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- Olá, Pedro! Vamos à praia na próxima semana? Quero </a:t>
            </a:r>
            <a:r>
              <a:rPr lang="pt-BR" sz="1600" b="1" u="sng" dirty="0">
                <a:solidFill>
                  <a:schemeClr val="tx1"/>
                </a:solidFill>
              </a:rPr>
              <a:t>apanhar sol. </a:t>
            </a:r>
            <a:endParaRPr lang="it-IT" sz="1600" b="1" u="sng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- Olá! Vamos amanhã. Eu queria comer </a:t>
            </a:r>
            <a:r>
              <a:rPr lang="pt-BR" sz="1600" b="1" u="sng" dirty="0">
                <a:solidFill>
                  <a:schemeClr val="tx1"/>
                </a:solidFill>
              </a:rPr>
              <a:t>peixe</a:t>
            </a:r>
            <a:r>
              <a:rPr lang="pt-BR" sz="1600" dirty="0">
                <a:solidFill>
                  <a:schemeClr val="tx1"/>
                </a:solidFill>
              </a:rPr>
              <a:t>.</a:t>
            </a:r>
            <a:endParaRPr lang="it-IT" sz="1600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 </a:t>
            </a:r>
            <a:endParaRPr lang="it-IT" sz="1600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O exame no médico não tem nada de mais. </a:t>
            </a:r>
            <a:endParaRPr lang="it-IT" sz="1600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Eu não estou com medo, mas, por favor, fica aqui.</a:t>
            </a:r>
            <a:endParaRPr lang="it-IT" sz="1600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Isto aqui é uma rosa. A rosa é uma flor. É a flor mais bonita, mas ela tem espinhos.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771FE2-79BA-4A6A-938B-8FA499C65852}"/>
              </a:ext>
            </a:extLst>
          </p:cNvPr>
          <p:cNvSpPr txBox="1"/>
          <p:nvPr/>
        </p:nvSpPr>
        <p:spPr>
          <a:xfrm>
            <a:off x="9346269" y="1208138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latin typeface="Baskerville Old Face" panose="02020602080505020303" pitchFamily="18" charset="77"/>
              </a:rPr>
              <a:t>LEITURA</a:t>
            </a:r>
          </a:p>
        </p:txBody>
      </p:sp>
      <p:pic>
        <p:nvPicPr>
          <p:cNvPr id="6" name="Leitura 20201201" descr="Leitura 20201201">
            <a:hlinkClick r:id="" action="ppaction://media"/>
            <a:extLst>
              <a:ext uri="{FF2B5EF4-FFF2-40B4-BE49-F238E27FC236}">
                <a16:creationId xmlns:a16="http://schemas.microsoft.com/office/drawing/2014/main" id="{94A5AC75-FD53-4843-A72A-9832E7911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7148" y="398125"/>
            <a:ext cx="8128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7" name="Ditado 20201201" descr="Ditado 20201201">
            <a:hlinkClick r:id="" action="ppaction://media"/>
            <a:extLst>
              <a:ext uri="{FF2B5EF4-FFF2-40B4-BE49-F238E27FC236}">
                <a16:creationId xmlns:a16="http://schemas.microsoft.com/office/drawing/2014/main" id="{EC894D36-90CF-43FE-95DB-EDE5BD98EF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9208" y="3919307"/>
            <a:ext cx="8128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C4C593-6D6A-4519-8425-538AAA770762}"/>
              </a:ext>
            </a:extLst>
          </p:cNvPr>
          <p:cNvSpPr txBox="1"/>
          <p:nvPr/>
        </p:nvSpPr>
        <p:spPr>
          <a:xfrm>
            <a:off x="9410389" y="477791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latin typeface="Baskerville Old Face" panose="02020602080505020303" pitchFamily="18" charset="77"/>
              </a:rPr>
              <a:t>DITADO</a:t>
            </a:r>
          </a:p>
        </p:txBody>
      </p:sp>
    </p:spTree>
    <p:extLst>
      <p:ext uri="{BB962C8B-B14F-4D97-AF65-F5344CB8AC3E}">
        <p14:creationId xmlns:p14="http://schemas.microsoft.com/office/powerpoint/2010/main" val="227371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18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6A5455-2752-4BFF-A5E1-A143CF27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Conjugação </a:t>
            </a:r>
            <a:r>
              <a:rPr lang="pt-PT" dirty="0" err="1"/>
              <a:t>Perifrásica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AB8877A-D7FF-4BAB-BC05-9C03FF0E5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180320" cy="432977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t-PT" sz="1800" dirty="0"/>
              <a:t>Na conjugação perifrástica, os verbos apresentam-se conjugados com os auxiliares </a:t>
            </a:r>
            <a:r>
              <a:rPr lang="pt-PT" sz="1800" b="1" u="sng" dirty="0"/>
              <a:t>estar, ir, andar, começar, acabar, vir, haver, ter</a:t>
            </a:r>
            <a:r>
              <a:rPr lang="pt-PT" sz="1800" dirty="0"/>
              <a:t>, etc.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t-PT" sz="1800" dirty="0"/>
              <a:t>Esta conjugação existe para exprimir várias ideias acessórias da ação enunciada pelo verbo; duração, realização próxima, realização gradual, obrigação etc.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t-PT" sz="1800" dirty="0"/>
              <a:t>Os verbos auxiliares empregam-se nas diversas categorias verbais e são seguidos do infinitivo ou do gerúndio, precedidos ou não de preposição.</a:t>
            </a:r>
          </a:p>
          <a:p>
            <a:pPr algn="just"/>
            <a:endParaRPr lang="pt-PT" sz="1800" dirty="0"/>
          </a:p>
          <a:p>
            <a:pPr marL="0" indent="0" algn="just">
              <a:buNone/>
            </a:pPr>
            <a:r>
              <a:rPr lang="pt-PT" sz="1800" b="1" dirty="0"/>
              <a:t>Exemplos: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1800" b="0" i="0" dirty="0">
                <a:solidFill>
                  <a:srgbClr val="444444"/>
                </a:solidFill>
                <a:effectLst/>
              </a:rPr>
              <a:t>João </a:t>
            </a:r>
            <a:r>
              <a:rPr lang="pt-BR" sz="1800" b="1" i="0" dirty="0">
                <a:solidFill>
                  <a:srgbClr val="444444"/>
                </a:solidFill>
                <a:effectLst/>
              </a:rPr>
              <a:t>pode sair</a:t>
            </a:r>
            <a:r>
              <a:rPr lang="pt-BR" sz="1800" b="0" i="0" dirty="0">
                <a:solidFill>
                  <a:srgbClr val="444444"/>
                </a:solidFill>
                <a:effectLst/>
              </a:rPr>
              <a:t> do hospital ainda hoje. </a:t>
            </a:r>
            <a:r>
              <a:rPr lang="it-IT" sz="1800" b="1" i="0" dirty="0">
                <a:solidFill>
                  <a:srgbClr val="FF0000"/>
                </a:solidFill>
                <a:effectLst/>
              </a:rPr>
              <a:t>Verbo </a:t>
            </a:r>
            <a:r>
              <a:rPr lang="it-IT" sz="1800" b="1" i="0" dirty="0" err="1">
                <a:solidFill>
                  <a:srgbClr val="FF0000"/>
                </a:solidFill>
                <a:effectLst/>
              </a:rPr>
              <a:t>auxiliar</a:t>
            </a:r>
            <a:r>
              <a:rPr lang="it-IT" sz="1800" b="1" i="0" dirty="0">
                <a:solidFill>
                  <a:srgbClr val="FF0000"/>
                </a:solidFill>
                <a:effectLst/>
              </a:rPr>
              <a:t> + infinitivo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1800" b="0" i="0" dirty="0">
                <a:solidFill>
                  <a:srgbClr val="444444"/>
                </a:solidFill>
                <a:effectLst/>
              </a:rPr>
              <a:t>Depois de refletir, ela </a:t>
            </a:r>
            <a:r>
              <a:rPr lang="pt-BR" sz="1800" b="1" i="0" dirty="0">
                <a:solidFill>
                  <a:srgbClr val="444444"/>
                </a:solidFill>
                <a:effectLst/>
              </a:rPr>
              <a:t>acabou por mudar</a:t>
            </a:r>
            <a:r>
              <a:rPr lang="pt-BR" sz="1800" b="0" i="0" dirty="0">
                <a:solidFill>
                  <a:srgbClr val="444444"/>
                </a:solidFill>
                <a:effectLst/>
              </a:rPr>
              <a:t> de curso. </a:t>
            </a:r>
            <a:r>
              <a:rPr lang="pt-BR" sz="1800" b="1" i="0" dirty="0">
                <a:solidFill>
                  <a:srgbClr val="FF0000"/>
                </a:solidFill>
                <a:effectLst/>
              </a:rPr>
              <a:t> Verbo auxiliar + preposição + verbo principal no infinitivo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1800" b="1" i="0" dirty="0">
                <a:solidFill>
                  <a:srgbClr val="444444"/>
                </a:solidFill>
                <a:effectLst/>
              </a:rPr>
              <a:t>Estou começando</a:t>
            </a:r>
            <a:r>
              <a:rPr lang="pt-BR" sz="1800" b="0" i="0" dirty="0">
                <a:solidFill>
                  <a:srgbClr val="444444"/>
                </a:solidFill>
                <a:effectLst/>
              </a:rPr>
              <a:t> a entender melhor o mundo. </a:t>
            </a:r>
            <a:r>
              <a:rPr lang="pt-BR" sz="1800" b="1" i="0" dirty="0">
                <a:solidFill>
                  <a:srgbClr val="FF0000"/>
                </a:solidFill>
                <a:effectLst/>
              </a:rPr>
              <a:t>Verbo auxiliar + gerúndio do verbo principal</a:t>
            </a:r>
            <a:endParaRPr lang="pt-B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A8C959-F03C-425B-A9E1-231188A5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Estar a + infinitivo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8ACA50-2734-4BCB-83FA-6A9E66820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81" y="1809187"/>
            <a:ext cx="7384036" cy="28813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362E4B9-6604-46DF-8A69-988667F25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81" y="4576196"/>
            <a:ext cx="7384036" cy="115131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DD39A3D-2D66-4876-9121-B30CA8DCCC8E}"/>
              </a:ext>
            </a:extLst>
          </p:cNvPr>
          <p:cNvSpPr txBox="1"/>
          <p:nvPr/>
        </p:nvSpPr>
        <p:spPr>
          <a:xfrm>
            <a:off x="330281" y="6383082"/>
            <a:ext cx="57657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Gramática Ativa 1- página 12 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A75783C-8CEC-4CBC-90F2-57B334AEC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3" t="1754" r="7804" b="6172"/>
          <a:stretch/>
        </p:blipFill>
        <p:spPr>
          <a:xfrm>
            <a:off x="7617311" y="1780664"/>
            <a:ext cx="4403964" cy="379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39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ocalização dos Açores e da Madeira | RED">
            <a:extLst>
              <a:ext uri="{FF2B5EF4-FFF2-40B4-BE49-F238E27FC236}">
                <a16:creationId xmlns:a16="http://schemas.microsoft.com/office/drawing/2014/main" id="{6A895B14-DAA0-47C2-A7D8-2BD9431E5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96" y="264655"/>
            <a:ext cx="8892208" cy="593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ella a 5 punte 2">
            <a:extLst>
              <a:ext uri="{FF2B5EF4-FFF2-40B4-BE49-F238E27FC236}">
                <a16:creationId xmlns:a16="http://schemas.microsoft.com/office/drawing/2014/main" id="{7266D1DB-B74E-4F2C-8DFC-EA3EB4AB2412}"/>
              </a:ext>
            </a:extLst>
          </p:cNvPr>
          <p:cNvSpPr/>
          <p:nvPr/>
        </p:nvSpPr>
        <p:spPr>
          <a:xfrm>
            <a:off x="5334001" y="4161182"/>
            <a:ext cx="437322" cy="35780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91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12858D5-62AC-4187-92EB-7BFC23976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07" y="1485568"/>
            <a:ext cx="10278386" cy="449120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B03EA6-7870-422E-805D-824E38E9175D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40 – unidade 7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8C853F8-2220-4153-83AB-6A3BE5E6D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344" y="179920"/>
            <a:ext cx="3331675" cy="20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62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373391-133C-4FFA-9313-35F62918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Onde fica o hotel?</a:t>
            </a:r>
          </a:p>
        </p:txBody>
      </p:sp>
      <p:sp>
        <p:nvSpPr>
          <p:cNvPr id="3" name="Google Shape;95;p17">
            <a:extLst>
              <a:ext uri="{FF2B5EF4-FFF2-40B4-BE49-F238E27FC236}">
                <a16:creationId xmlns:a16="http://schemas.microsoft.com/office/drawing/2014/main" id="{05F5A48D-752B-406B-B898-8F44CE66E43B}"/>
              </a:ext>
            </a:extLst>
          </p:cNvPr>
          <p:cNvSpPr txBox="1">
            <a:spLocks/>
          </p:cNvSpPr>
          <p:nvPr/>
        </p:nvSpPr>
        <p:spPr>
          <a:xfrm>
            <a:off x="1097280" y="1980201"/>
            <a:ext cx="7685809" cy="40230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Calibri" panose="020F0502020204030204" pitchFamily="34" charset="0"/>
              <a:buNone/>
            </a:pPr>
            <a:r>
              <a:rPr lang="pt-BR" dirty="0">
                <a:latin typeface="Baskerville Old Face" panose="02020602080505020303" pitchFamily="18" charset="77"/>
              </a:rPr>
              <a:t>Desculpe. Onde é que fica o Hotel Lisboa?</a:t>
            </a:r>
          </a:p>
          <a:p>
            <a:pPr marL="88900" indent="0">
              <a:buFont typeface="Calibri" panose="020F0502020204030204" pitchFamily="34" charset="0"/>
              <a:buNone/>
            </a:pPr>
            <a:r>
              <a:rPr lang="pt-BR" dirty="0">
                <a:latin typeface="Baskerville Old Face" panose="02020602080505020303" pitchFamily="18" charset="77"/>
              </a:rPr>
              <a:t>O Hotel Lisboa é ali, ao lado da pastelaria.</a:t>
            </a:r>
          </a:p>
          <a:p>
            <a:pPr marL="88900" indent="0">
              <a:buFont typeface="Calibri" panose="020F0502020204030204" pitchFamily="34" charset="0"/>
              <a:buNone/>
            </a:pPr>
            <a:r>
              <a:rPr lang="pt-BR" dirty="0">
                <a:latin typeface="Baskerville Old Face" panose="02020602080505020303" pitchFamily="18" charset="77"/>
              </a:rPr>
              <a:t>Obrigado.</a:t>
            </a:r>
          </a:p>
          <a:p>
            <a:pPr marL="88900" indent="0">
              <a:buFont typeface="Calibri" panose="020F0502020204030204" pitchFamily="34" charset="0"/>
              <a:buNone/>
            </a:pPr>
            <a:r>
              <a:rPr lang="pt-BR" dirty="0">
                <a:latin typeface="Baskerville Old Face" panose="02020602080505020303" pitchFamily="18" charset="77"/>
              </a:rPr>
              <a:t>De nada.</a:t>
            </a:r>
          </a:p>
          <a:p>
            <a:pPr marL="88900" indent="0">
              <a:buFont typeface="Calibri" panose="020F0502020204030204" pitchFamily="34" charset="0"/>
              <a:buNone/>
            </a:pPr>
            <a:endParaRPr lang="pt-BR" dirty="0">
              <a:latin typeface="Baskerville Old Face" panose="02020602080505020303" pitchFamily="18" charset="77"/>
            </a:endParaRPr>
          </a:p>
          <a:p>
            <a:pPr marL="88900" indent="0">
              <a:buFont typeface="Calibri" panose="020F0502020204030204" pitchFamily="34" charset="0"/>
              <a:buNone/>
            </a:pPr>
            <a:r>
              <a:rPr lang="pt-BR" dirty="0">
                <a:latin typeface="Baskerville Old Face" panose="02020602080505020303" pitchFamily="18" charset="77"/>
              </a:rPr>
              <a:t>Desculpe. Podia dizer-me onde há um supermercado?</a:t>
            </a:r>
          </a:p>
          <a:p>
            <a:pPr marL="88900" indent="0">
              <a:buFont typeface="Calibri" panose="020F0502020204030204" pitchFamily="34" charset="0"/>
              <a:buNone/>
            </a:pPr>
            <a:r>
              <a:rPr lang="pt-BR" dirty="0">
                <a:latin typeface="Baskerville Old Face" panose="02020602080505020303" pitchFamily="18" charset="77"/>
              </a:rPr>
              <a:t>Há um supermercado ali, em frente do jardim.</a:t>
            </a:r>
          </a:p>
          <a:p>
            <a:pPr marL="88900" indent="0">
              <a:buFont typeface="Calibri" panose="020F0502020204030204" pitchFamily="34" charset="0"/>
              <a:buNone/>
            </a:pPr>
            <a:r>
              <a:rPr lang="pt-BR" dirty="0">
                <a:latin typeface="Baskerville Old Face" panose="02020602080505020303" pitchFamily="18" charset="77"/>
              </a:rPr>
              <a:t>Muito obrigada.</a:t>
            </a:r>
          </a:p>
          <a:p>
            <a:pPr marL="88900" indent="0">
              <a:buFont typeface="Calibri" panose="020F0502020204030204" pitchFamily="34" charset="0"/>
              <a:buNone/>
            </a:pPr>
            <a:r>
              <a:rPr lang="pt-BR" dirty="0">
                <a:latin typeface="Baskerville Old Face" panose="02020602080505020303" pitchFamily="18" charset="77"/>
              </a:rPr>
              <a:t>De nada.</a:t>
            </a:r>
          </a:p>
        </p:txBody>
      </p:sp>
      <p:pic>
        <p:nvPicPr>
          <p:cNvPr id="4" name="Portuguˆs XXI 1 Faixa 18" descr="Portuguˆs XXI 1 Faixa 18">
            <a:hlinkClick r:id="" action="ppaction://media"/>
            <a:extLst>
              <a:ext uri="{FF2B5EF4-FFF2-40B4-BE49-F238E27FC236}">
                <a16:creationId xmlns:a16="http://schemas.microsoft.com/office/drawing/2014/main" id="{D06020EA-9655-4A41-835F-A4E4C946A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2627" y="2174550"/>
            <a:ext cx="630886" cy="630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5" name="Portuguˆs XXI 1 Faixa 19" descr="Portuguˆs XXI 1 Faixa 19">
            <a:hlinkClick r:id="" action="ppaction://media"/>
            <a:extLst>
              <a:ext uri="{FF2B5EF4-FFF2-40B4-BE49-F238E27FC236}">
                <a16:creationId xmlns:a16="http://schemas.microsoft.com/office/drawing/2014/main" id="{30EB3213-BB0B-46EE-BA11-D9EF5AF0E5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3576" y="4472477"/>
            <a:ext cx="630887" cy="6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7398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5D90C03-4740-457C-9449-8DB62C9E5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123"/>
            <a:ext cx="12192000" cy="531171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3E532DB-664E-4ECC-85E2-AA89258F8005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40 – unidade 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521841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741</TotalTime>
  <Words>1771</Words>
  <Application>Microsoft Office PowerPoint</Application>
  <PresentationFormat>Widescreen</PresentationFormat>
  <Paragraphs>213</Paragraphs>
  <Slides>37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8" baseType="lpstr">
      <vt:lpstr>Abadi</vt:lpstr>
      <vt:lpstr>Arial</vt:lpstr>
      <vt:lpstr>Baskerville Old Face</vt:lpstr>
      <vt:lpstr>Calibri</vt:lpstr>
      <vt:lpstr>Calibri Light</vt:lpstr>
      <vt:lpstr>Lato</vt:lpstr>
      <vt:lpstr>Muli</vt:lpstr>
      <vt:lpstr>Roboto</vt:lpstr>
      <vt:lpstr>Source Sans Pro</vt:lpstr>
      <vt:lpstr>Wingdings</vt:lpstr>
      <vt:lpstr>Retrospettivo</vt:lpstr>
      <vt:lpstr>LINGUA E TRADUZIONE PORTOGHESE I</vt:lpstr>
      <vt:lpstr>Sumário da aula n°17 e n°18</vt:lpstr>
      <vt:lpstr>Expressão idiomática</vt:lpstr>
      <vt:lpstr>Conjugação Perifrásica</vt:lpstr>
      <vt:lpstr>Estar a + infinitivo </vt:lpstr>
      <vt:lpstr>Presentazione standard di PowerPoint</vt:lpstr>
      <vt:lpstr>Presentazione standard di PowerPoint</vt:lpstr>
      <vt:lpstr>Onde fica o hotel?</vt:lpstr>
      <vt:lpstr>Presentazione standard di PowerPoint</vt:lpstr>
      <vt:lpstr>Antónimos</vt:lpstr>
      <vt:lpstr>É feio ou bonito?</vt:lpstr>
      <vt:lpstr>Vamos para São Miguel?</vt:lpstr>
      <vt:lpstr>São Miguel</vt:lpstr>
      <vt:lpstr>   Os Açores</vt:lpstr>
      <vt:lpstr>Expressão idiomática</vt:lpstr>
      <vt:lpstr>Presentazione standard di PowerPoint</vt:lpstr>
      <vt:lpstr>Presentazione standard di PowerPoint</vt:lpstr>
      <vt:lpstr>Vamos visitar a ilha da Madeira?</vt:lpstr>
      <vt:lpstr>Presentazione standard di PowerPoint</vt:lpstr>
      <vt:lpstr>Pedir objectos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Presente do indicativo, verbos regulares em –ar, -er, -ir</vt:lpstr>
      <vt:lpstr>Presente do indicativo, verbos regulares em -ir</vt:lpstr>
      <vt:lpstr>Presente do indicativo, verbos regulares em -ir</vt:lpstr>
      <vt:lpstr>Presentazione standard di PowerPoint</vt:lpstr>
      <vt:lpstr>Verbo curtir (-ir)</vt:lpstr>
      <vt:lpstr>Presentazione standard di PowerPoint</vt:lpstr>
      <vt:lpstr>Palavras que os portugueses estão sempre a dizer…</vt:lpstr>
      <vt:lpstr>Bazamos ou ficamos? </vt:lpstr>
      <vt:lpstr>Presentazione standard di PowerPoint</vt:lpstr>
      <vt:lpstr>Os sons do X</vt:lpstr>
      <vt:lpstr>Os sons do X</vt:lpstr>
      <vt:lpstr>Ditado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12</cp:revision>
  <dcterms:created xsi:type="dcterms:W3CDTF">2021-12-06T20:44:41Z</dcterms:created>
  <dcterms:modified xsi:type="dcterms:W3CDTF">2021-12-13T00:23:13Z</dcterms:modified>
</cp:coreProperties>
</file>