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8"/>
  </p:notesMasterIdLst>
  <p:sldIdLst>
    <p:sldId id="257" r:id="rId2"/>
    <p:sldId id="262" r:id="rId3"/>
    <p:sldId id="611" r:id="rId4"/>
    <p:sldId id="650" r:id="rId5"/>
    <p:sldId id="651" r:id="rId6"/>
    <p:sldId id="648" r:id="rId7"/>
    <p:sldId id="649" r:id="rId8"/>
    <p:sldId id="628" r:id="rId9"/>
    <p:sldId id="647" r:id="rId10"/>
    <p:sldId id="644" r:id="rId11"/>
    <p:sldId id="630" r:id="rId12"/>
    <p:sldId id="646" r:id="rId13"/>
    <p:sldId id="653" r:id="rId14"/>
    <p:sldId id="657" r:id="rId15"/>
    <p:sldId id="654" r:id="rId16"/>
    <p:sldId id="645" r:id="rId17"/>
    <p:sldId id="652" r:id="rId18"/>
    <p:sldId id="629" r:id="rId19"/>
    <p:sldId id="632" r:id="rId20"/>
    <p:sldId id="633" r:id="rId21"/>
    <p:sldId id="631" r:id="rId22"/>
    <p:sldId id="635" r:id="rId23"/>
    <p:sldId id="634" r:id="rId24"/>
    <p:sldId id="637" r:id="rId25"/>
    <p:sldId id="636" r:id="rId26"/>
    <p:sldId id="638" r:id="rId27"/>
    <p:sldId id="641" r:id="rId28"/>
    <p:sldId id="640" r:id="rId29"/>
    <p:sldId id="655" r:id="rId30"/>
    <p:sldId id="643" r:id="rId31"/>
    <p:sldId id="659" r:id="rId32"/>
    <p:sldId id="658" r:id="rId33"/>
    <p:sldId id="606" r:id="rId34"/>
    <p:sldId id="618" r:id="rId35"/>
    <p:sldId id="621" r:id="rId36"/>
    <p:sldId id="613" r:id="rId37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17/01/2022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jpeg"/><Relationship Id="rId5" Type="http://schemas.openxmlformats.org/officeDocument/2006/relationships/image" Target="../media/image19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vimeo.com/3691184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tsf.pt/portugal/cultura/ouca-aqui-a-maior-flor-do-mundo-de-jose-saramago-pela-voz-das-criancas-14323625.html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image" Target="../media/image3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F73E50-71B3-4FA7-B67F-8AA22BFA8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11551" r="7976" b="75812"/>
          <a:stretch/>
        </p:blipFill>
        <p:spPr>
          <a:xfrm>
            <a:off x="1637732" y="402608"/>
            <a:ext cx="9179329" cy="19175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961B90A-E0E4-4399-B123-2A6CC3D01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8" b="5526"/>
          <a:stretch/>
        </p:blipFill>
        <p:spPr>
          <a:xfrm>
            <a:off x="160818" y="2688608"/>
            <a:ext cx="5262304" cy="32508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03EF695-CC3E-44F2-BAE7-3EE59F5B8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" t="4036" r="2261" b="6453"/>
          <a:stretch/>
        </p:blipFill>
        <p:spPr>
          <a:xfrm>
            <a:off x="5384722" y="2688608"/>
            <a:ext cx="6646460" cy="32508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1B6229-9589-40DC-BE75-F6064129434F}"/>
              </a:ext>
            </a:extLst>
          </p:cNvPr>
          <p:cNvSpPr txBox="1"/>
          <p:nvPr/>
        </p:nvSpPr>
        <p:spPr>
          <a:xfrm>
            <a:off x="7529026" y="918493"/>
            <a:ext cx="466297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“leva muito tempo” </a:t>
            </a:r>
            <a:r>
              <a:rPr lang="pt-PT" dirty="0"/>
              <a:t>= prende </a:t>
            </a:r>
            <a:r>
              <a:rPr lang="pt-PT" dirty="0" err="1"/>
              <a:t>un</a:t>
            </a:r>
            <a:r>
              <a:rPr lang="pt-PT" dirty="0"/>
              <a:t> </a:t>
            </a:r>
            <a:r>
              <a:rPr lang="pt-PT" dirty="0" err="1"/>
              <a:t>sacco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tempo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84CC6A-2E82-4A25-B95D-7E922770F752}"/>
              </a:ext>
            </a:extLst>
          </p:cNvPr>
          <p:cNvSpPr txBox="1"/>
          <p:nvPr/>
        </p:nvSpPr>
        <p:spPr>
          <a:xfrm>
            <a:off x="7529027" y="1545187"/>
            <a:ext cx="46629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“imenso” </a:t>
            </a:r>
            <a:r>
              <a:rPr lang="pt-PT" dirty="0"/>
              <a:t>= </a:t>
            </a:r>
            <a:r>
              <a:rPr lang="pt-PT" dirty="0" err="1"/>
              <a:t>parecchio</a:t>
            </a:r>
            <a:r>
              <a:rPr lang="pt-PT" dirty="0"/>
              <a:t>, gigantesco, grande 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4B96BE-94E2-4652-8BFD-EAF4422F3668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163 – unidade 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404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DE PROCURAR | cnpd-brasil">
            <a:extLst>
              <a:ext uri="{FF2B5EF4-FFF2-40B4-BE49-F238E27FC236}">
                <a16:creationId xmlns:a16="http://schemas.microsoft.com/office/drawing/2014/main" id="{7257A7C3-454D-4F94-9092-B048E85F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" y="88385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7BB3CC8-2551-462A-B417-5D75C1871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25128" r="9827" b="43285"/>
          <a:stretch/>
        </p:blipFill>
        <p:spPr>
          <a:xfrm>
            <a:off x="1819108" y="1193285"/>
            <a:ext cx="8898340" cy="4831308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674C96E-3367-4858-B5BE-D5D3C081AB62}"/>
              </a:ext>
            </a:extLst>
          </p:cNvPr>
          <p:cNvSpPr/>
          <p:nvPr/>
        </p:nvSpPr>
        <p:spPr>
          <a:xfrm>
            <a:off x="2040835" y="4545496"/>
            <a:ext cx="1086678" cy="3445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47118A2-C89D-4A25-BCA9-67BF617AF08E}"/>
              </a:ext>
            </a:extLst>
          </p:cNvPr>
          <p:cNvSpPr/>
          <p:nvPr/>
        </p:nvSpPr>
        <p:spPr>
          <a:xfrm>
            <a:off x="2040835" y="2905006"/>
            <a:ext cx="1086678" cy="2092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5B471F-FD31-448E-9175-2E84D419CCB0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163 – unidade 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5999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3D9B9-A033-4084-AD0D-2BC98A22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Advérbios de negação e afirmação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BF88F0-4D0F-4DAC-828F-C849772EB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6040"/>
          </a:xfrm>
        </p:spPr>
        <p:txBody>
          <a:bodyPr/>
          <a:lstStyle/>
          <a:p>
            <a:r>
              <a:rPr lang="pt-PT" dirty="0"/>
              <a:t>Mas o que são os advérbios? Os</a:t>
            </a:r>
            <a:r>
              <a:rPr lang="pt-PT" b="1" dirty="0"/>
              <a:t> advérbios </a:t>
            </a:r>
            <a:r>
              <a:rPr lang="pt-PT" dirty="0"/>
              <a:t>são </a:t>
            </a:r>
            <a:r>
              <a:rPr lang="pt-PT" b="1" u="sng" dirty="0"/>
              <a:t>palavras invariáveis </a:t>
            </a:r>
            <a:r>
              <a:rPr lang="pt-PT" dirty="0"/>
              <a:t>que modificam outras palavras (adjetivos, verbos ou outros advérbios) ou o sentido da frase.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b="1" u="sng" dirty="0"/>
          </a:p>
          <a:p>
            <a:r>
              <a:rPr lang="pt-PT" b="1" u="sng" dirty="0"/>
              <a:t>Invariável: </a:t>
            </a:r>
            <a:r>
              <a:rPr lang="pt-PT" dirty="0"/>
              <a:t>que não varia em género ou em número. Então o advérbio mantem-se igual.</a:t>
            </a:r>
          </a:p>
          <a:p>
            <a:r>
              <a:rPr lang="pt-PT" dirty="0"/>
              <a:t>Exemplo: “O João está muito contente” </a:t>
            </a:r>
          </a:p>
          <a:p>
            <a:r>
              <a:rPr lang="pt-PT" dirty="0"/>
              <a:t>                  “A Joana está </a:t>
            </a:r>
            <a:r>
              <a:rPr lang="pt-PT" strike="sngStrike" dirty="0"/>
              <a:t>muita </a:t>
            </a:r>
            <a:r>
              <a:rPr lang="pt-PT" dirty="0"/>
              <a:t>muito contente”</a:t>
            </a:r>
            <a:endParaRPr lang="it-IT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70E691C7-0244-43DD-B7A9-199164686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432265"/>
              </p:ext>
            </p:extLst>
          </p:nvPr>
        </p:nvGraphicFramePr>
        <p:xfrm>
          <a:off x="1634435" y="2744894"/>
          <a:ext cx="9219096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032">
                  <a:extLst>
                    <a:ext uri="{9D8B030D-6E8A-4147-A177-3AD203B41FA5}">
                      <a16:colId xmlns:a16="http://schemas.microsoft.com/office/drawing/2014/main" val="815961878"/>
                    </a:ext>
                  </a:extLst>
                </a:gridCol>
                <a:gridCol w="2554725">
                  <a:extLst>
                    <a:ext uri="{9D8B030D-6E8A-4147-A177-3AD203B41FA5}">
                      <a16:colId xmlns:a16="http://schemas.microsoft.com/office/drawing/2014/main" val="804278168"/>
                    </a:ext>
                  </a:extLst>
                </a:gridCol>
                <a:gridCol w="3591339">
                  <a:extLst>
                    <a:ext uri="{9D8B030D-6E8A-4147-A177-3AD203B41FA5}">
                      <a16:colId xmlns:a16="http://schemas.microsoft.com/office/drawing/2014/main" val="1043211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Subclasses do advérbio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Palavras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Exemplos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884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Negação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Não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Não</a:t>
                      </a:r>
                      <a:r>
                        <a:rPr lang="pt-PT" dirty="0"/>
                        <a:t> me apetece andar de bicicleta.</a:t>
                      </a:r>
                    </a:p>
                    <a:p>
                      <a:r>
                        <a:rPr lang="pt-PT" b="1" dirty="0"/>
                        <a:t>Não</a:t>
                      </a:r>
                      <a:r>
                        <a:rPr lang="pt-PT" dirty="0"/>
                        <a:t> nos podemos esquecer de apagar a luz.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22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/>
                        <a:t>Afirmação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/>
                        <a:t>Sim, </a:t>
                      </a:r>
                      <a:r>
                        <a:rPr lang="pt-PT" dirty="0"/>
                        <a:t>vou à praia contigo.</a:t>
                      </a:r>
                    </a:p>
                    <a:p>
                      <a:r>
                        <a:rPr lang="pt-PT" dirty="0"/>
                        <a:t>Vamos hoje ao cinema? </a:t>
                      </a:r>
                      <a:r>
                        <a:rPr lang="pt-PT" b="1" dirty="0"/>
                        <a:t>Sim</a:t>
                      </a:r>
                      <a:r>
                        <a:rPr lang="pt-PT" dirty="0"/>
                        <a:t>, vamos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84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22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12CEC385-A67D-4BBF-952B-A0250617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Advérbios de negação e afirmação</a:t>
            </a:r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080CB59A-9D55-4F11-A04A-620B8B50F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13466"/>
            <a:ext cx="10058400" cy="2857317"/>
          </a:xfrm>
        </p:spPr>
        <p:txBody>
          <a:bodyPr>
            <a:normAutofit/>
          </a:bodyPr>
          <a:lstStyle/>
          <a:p>
            <a:r>
              <a:rPr lang="pt-PT" b="1" u="sng" dirty="0"/>
              <a:t>Os advérbios de negação </a:t>
            </a:r>
            <a:r>
              <a:rPr lang="pt-PT" dirty="0"/>
              <a:t>servem para responder negativamente.</a:t>
            </a:r>
          </a:p>
          <a:p>
            <a:r>
              <a:rPr lang="pt-PT" dirty="0"/>
              <a:t>Exemplo:</a:t>
            </a:r>
          </a:p>
          <a:p>
            <a:r>
              <a:rPr lang="pt-PT" dirty="0"/>
              <a:t>“- Sabes uma coisa, meu rapaz, o melhor que temos a fazer é </a:t>
            </a:r>
            <a:r>
              <a:rPr lang="pt-P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  <a:r>
              <a:rPr lang="pt-PT" dirty="0"/>
              <a:t> darmos ouvidos ao que dizem os outros, pois vai haver sempre alguém a criticar aquilo que fazemos”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Para além de não, as gramáticas atuais indicam </a:t>
            </a:r>
            <a:r>
              <a:rPr lang="pt-PT" u="sng" dirty="0"/>
              <a:t>outros advérbios de negação</a:t>
            </a:r>
            <a:r>
              <a:rPr lang="pt-PT" dirty="0"/>
              <a:t>: não, tampouco, nem, nunca, jamais, …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B4869D-0468-4BD9-B4F4-77C0A08812F7}"/>
              </a:ext>
            </a:extLst>
          </p:cNvPr>
          <p:cNvSpPr txBox="1"/>
          <p:nvPr/>
        </p:nvSpPr>
        <p:spPr>
          <a:xfrm>
            <a:off x="1097281" y="4810540"/>
            <a:ext cx="10058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u="sng" dirty="0"/>
              <a:t>Os advérbios de afirmação </a:t>
            </a:r>
            <a:r>
              <a:rPr lang="pt-PT" sz="2000" dirty="0"/>
              <a:t>servem para responder afirmativamente em questões diretas ou para reforçar uma ideia.</a:t>
            </a:r>
          </a:p>
          <a:p>
            <a:endParaRPr lang="pt-PT" sz="2000" dirty="0"/>
          </a:p>
          <a:p>
            <a:r>
              <a:rPr lang="pt-PT" sz="2000" dirty="0"/>
              <a:t>Exemplos: sim, decerto, realmente, certamente, deveras, </a:t>
            </a:r>
            <a:r>
              <a:rPr lang="pt-PT" sz="2000" dirty="0" err="1"/>
              <a:t>efectivamente</a:t>
            </a:r>
            <a:r>
              <a:rPr lang="pt-PT" sz="2000" dirty="0"/>
              <a:t>…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618872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7CA145-D499-4A0B-BD41-C1ADE684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Alguns exemplos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AAEB80-995C-41BE-8686-7A1BA2D3C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Vamos alterar frase, acrescentando ou retirando advérbios.</a:t>
            </a:r>
          </a:p>
          <a:p>
            <a:r>
              <a:rPr lang="pt-PT" dirty="0"/>
              <a:t>a) “- Sabes uma coisa, meu rapaz, o melhor que temos a fazer é </a:t>
            </a:r>
            <a:r>
              <a:rPr lang="pt-P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  <a:r>
              <a:rPr lang="pt-PT" dirty="0"/>
              <a:t> darmos ouvidos ao que dizem os outros, pois vai haver sempre alguém a criticar aquilo que fazemos”.</a:t>
            </a:r>
          </a:p>
          <a:p>
            <a:pPr marL="0" indent="0">
              <a:buNone/>
            </a:pPr>
            <a:r>
              <a:rPr lang="pt-PT" dirty="0"/>
              <a:t>“- Sabes uma coisa, meu rapaz, o melhor que temos a fazer é </a:t>
            </a:r>
            <a:r>
              <a:rPr lang="pt-PT" b="1" u="sng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  <a:r>
              <a:rPr lang="pt-PT" dirty="0"/>
              <a:t> darmos ouvidos ao que dizem os outros, pois vai haver sempre alguém a criticar aquilo que fazemos”.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/>
              <a:t>b) Era uma vez um velho que tinha um neto e um burro</a:t>
            </a:r>
          </a:p>
          <a:p>
            <a:pPr marL="0" indent="0">
              <a:buNone/>
            </a:pPr>
            <a:r>
              <a:rPr lang="pt-PT" dirty="0"/>
              <a:t>Era uma vez um velho que </a:t>
            </a:r>
            <a:r>
              <a:rPr lang="pt-PT" b="1" dirty="0"/>
              <a:t>não</a:t>
            </a:r>
            <a:r>
              <a:rPr lang="pt-PT" dirty="0"/>
              <a:t> tinha um neto e um burro</a:t>
            </a:r>
          </a:p>
          <a:p>
            <a:endParaRPr lang="pt-PT" dirty="0"/>
          </a:p>
          <a:p>
            <a:endParaRPr lang="pt-PT" dirty="0"/>
          </a:p>
          <a:p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CE695CD7-2547-486F-A8BC-EF2A4CFCEB69}"/>
              </a:ext>
            </a:extLst>
          </p:cNvPr>
          <p:cNvCxnSpPr>
            <a:cxnSpLocks/>
          </p:cNvCxnSpPr>
          <p:nvPr/>
        </p:nvCxnSpPr>
        <p:spPr>
          <a:xfrm flipH="1">
            <a:off x="6771864" y="3320626"/>
            <a:ext cx="768623" cy="536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F4274E-8004-4567-8683-19C8912A4368}"/>
              </a:ext>
            </a:extLst>
          </p:cNvPr>
          <p:cNvSpPr txBox="1"/>
          <p:nvPr/>
        </p:nvSpPr>
        <p:spPr>
          <a:xfrm>
            <a:off x="4860897" y="3965788"/>
            <a:ext cx="629478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Retiramos o advérbio de negação e a frase ganhou outro sentido.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2A02C7-3AC8-45E3-9D2F-F320A656F489}"/>
              </a:ext>
            </a:extLst>
          </p:cNvPr>
          <p:cNvSpPr txBox="1"/>
          <p:nvPr/>
        </p:nvSpPr>
        <p:spPr>
          <a:xfrm>
            <a:off x="3207027" y="5869094"/>
            <a:ext cx="812755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Acrescentamos o advérbio de negação e a frase novamente ganhou outro sentido.</a:t>
            </a:r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DC4B8B6-EA06-4336-BC3A-636EC6BB0F65}"/>
              </a:ext>
            </a:extLst>
          </p:cNvPr>
          <p:cNvSpPr/>
          <p:nvPr/>
        </p:nvSpPr>
        <p:spPr>
          <a:xfrm>
            <a:off x="3523752" y="4664137"/>
            <a:ext cx="1179443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62AB29E-6283-4480-AD15-A5D7040CD553}"/>
              </a:ext>
            </a:extLst>
          </p:cNvPr>
          <p:cNvSpPr/>
          <p:nvPr/>
        </p:nvSpPr>
        <p:spPr>
          <a:xfrm>
            <a:off x="3366052" y="5128590"/>
            <a:ext cx="1494845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F5907C8-CF0B-4A6D-AA32-9FB3AF104AA1}"/>
              </a:ext>
            </a:extLst>
          </p:cNvPr>
          <p:cNvCxnSpPr>
            <a:cxnSpLocks/>
          </p:cNvCxnSpPr>
          <p:nvPr/>
        </p:nvCxnSpPr>
        <p:spPr>
          <a:xfrm>
            <a:off x="4113475" y="5440840"/>
            <a:ext cx="747422" cy="371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82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63830-9F85-4552-8DA2-17CEB898E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Advérbios de modo - formação dos advérbios que terminam em –mente. </a:t>
            </a:r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BA07C54C-3BE3-4CEC-91F8-A7BC5FCCC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405" y="1933311"/>
            <a:ext cx="4937760" cy="4215698"/>
          </a:xfrm>
        </p:spPr>
        <p:txBody>
          <a:bodyPr>
            <a:normAutofit/>
          </a:bodyPr>
          <a:lstStyle/>
          <a:p>
            <a:r>
              <a:rPr lang="pt-PT" dirty="0"/>
              <a:t>A principal característica dos </a:t>
            </a:r>
            <a:r>
              <a:rPr lang="pt-PT" b="1" u="sng" dirty="0"/>
              <a:t>advérbios de modo </a:t>
            </a:r>
            <a:r>
              <a:rPr lang="pt-PT" dirty="0"/>
              <a:t>é que na sua maioria acabam com o sufixo “–mente”</a:t>
            </a:r>
          </a:p>
          <a:p>
            <a:r>
              <a:rPr lang="pt-PT" dirty="0"/>
              <a:t>Para transformarmos um adjetivo num advérbio, temos que passar o adjetivo do masculino para o feminino e unir logo em seguida o sufixo “-mente”.</a:t>
            </a:r>
          </a:p>
          <a:p>
            <a:pPr marL="0" indent="0" algn="l">
              <a:buNone/>
            </a:pPr>
            <a:r>
              <a:rPr lang="pt-PT" dirty="0"/>
              <a:t>Exemplos: </a:t>
            </a:r>
            <a:r>
              <a:rPr lang="pt-BR" b="0" i="0" dirty="0">
                <a:solidFill>
                  <a:srgbClr val="116BAE"/>
                </a:solidFill>
                <a:effectLst/>
                <a:latin typeface="Roboto" panose="02000000000000000000" pitchFamily="2" charset="0"/>
              </a:rPr>
              <a:t>bem, mal, pior, melhor, devagar, generosamente, amorosamente, escandalosamente, calmamente …</a:t>
            </a:r>
          </a:p>
          <a:p>
            <a:endParaRPr lang="pt-PT" dirty="0"/>
          </a:p>
          <a:p>
            <a:endParaRPr lang="it-IT" dirty="0"/>
          </a:p>
        </p:txBody>
      </p:sp>
      <p:graphicFrame>
        <p:nvGraphicFramePr>
          <p:cNvPr id="3" name="Tabella 13">
            <a:extLst>
              <a:ext uri="{FF2B5EF4-FFF2-40B4-BE49-F238E27FC236}">
                <a16:creationId xmlns:a16="http://schemas.microsoft.com/office/drawing/2014/main" id="{BB2DB991-B35F-4F1A-BF42-A86BE1D15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465601"/>
              </p:ext>
            </p:extLst>
          </p:nvPr>
        </p:nvGraphicFramePr>
        <p:xfrm>
          <a:off x="5791199" y="1933311"/>
          <a:ext cx="519485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662">
                  <a:extLst>
                    <a:ext uri="{9D8B030D-6E8A-4147-A177-3AD203B41FA5}">
                      <a16:colId xmlns:a16="http://schemas.microsoft.com/office/drawing/2014/main" val="3572166300"/>
                    </a:ext>
                  </a:extLst>
                </a:gridCol>
                <a:gridCol w="2690191">
                  <a:extLst>
                    <a:ext uri="{9D8B030D-6E8A-4147-A177-3AD203B41FA5}">
                      <a16:colId xmlns:a16="http://schemas.microsoft.com/office/drawing/2014/main" val="4220269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rápido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rapidamente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506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verdadeiro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388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paciente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35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fácil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071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lento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348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sincero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82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sério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0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Simples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68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Final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869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Imediato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98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/>
                        <a:t>frequente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813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61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047155-EBAE-4F91-9E77-7BC763C69DE5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163 – unidade 29</a:t>
            </a:r>
            <a:endParaRPr lang="it-IT" dirty="0"/>
          </a:p>
        </p:txBody>
      </p:sp>
      <p:pic>
        <p:nvPicPr>
          <p:cNvPr id="1026" name="Picture 2" descr="Camiseta Raglan Infelizmente não vou poder ir">
            <a:extLst>
              <a:ext uri="{FF2B5EF4-FFF2-40B4-BE49-F238E27FC236}">
                <a16:creationId xmlns:a16="http://schemas.microsoft.com/office/drawing/2014/main" id="{1445230A-8B9E-4765-A7B2-2FEE9F21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15" y="662609"/>
            <a:ext cx="5082208" cy="50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E090FF7-FC1A-4D7F-964B-1A6FE7B07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75276" r="7975" b="9521"/>
          <a:stretch/>
        </p:blipFill>
        <p:spPr>
          <a:xfrm>
            <a:off x="229459" y="3878485"/>
            <a:ext cx="7328848" cy="1866332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19A21F2-D6F9-471B-95FD-96EF0DFADFD5}"/>
              </a:ext>
            </a:extLst>
          </p:cNvPr>
          <p:cNvCxnSpPr>
            <a:cxnSpLocks/>
          </p:cNvCxnSpPr>
          <p:nvPr/>
        </p:nvCxnSpPr>
        <p:spPr>
          <a:xfrm flipH="1" flipV="1">
            <a:off x="4941119" y="1880434"/>
            <a:ext cx="1751229" cy="786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1F1796-C01F-4D3C-8295-2BB50AB01D28}"/>
              </a:ext>
            </a:extLst>
          </p:cNvPr>
          <p:cNvSpPr txBox="1"/>
          <p:nvPr/>
        </p:nvSpPr>
        <p:spPr>
          <a:xfrm>
            <a:off x="2065397" y="1419634"/>
            <a:ext cx="287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u="sng" dirty="0" err="1"/>
              <a:t>Purtroppo</a:t>
            </a:r>
            <a:r>
              <a:rPr lang="pt-PT" b="1" u="sng" dirty="0"/>
              <a:t> non </a:t>
            </a:r>
            <a:r>
              <a:rPr lang="pt-PT" b="1" u="sng" dirty="0" err="1"/>
              <a:t>potró</a:t>
            </a:r>
            <a:r>
              <a:rPr lang="pt-PT" b="1" u="sng" dirty="0"/>
              <a:t> </a:t>
            </a:r>
            <a:r>
              <a:rPr lang="pt-PT" b="1" u="sng" dirty="0" err="1"/>
              <a:t>andare</a:t>
            </a:r>
            <a:endParaRPr lang="pt-PT" b="1" u="sng" dirty="0"/>
          </a:p>
          <a:p>
            <a:pPr algn="ctr"/>
            <a:r>
              <a:rPr lang="pt-PT" b="1" u="sng" dirty="0"/>
              <a:t>(</a:t>
            </a:r>
            <a:r>
              <a:rPr lang="pt-PT" b="1" u="sng" dirty="0" err="1"/>
              <a:t>Perché</a:t>
            </a:r>
            <a:r>
              <a:rPr lang="pt-PT" b="1" u="sng" dirty="0"/>
              <a:t> non </a:t>
            </a:r>
            <a:r>
              <a:rPr lang="pt-PT" b="1" u="sng" dirty="0" err="1"/>
              <a:t>voglio</a:t>
            </a:r>
            <a:r>
              <a:rPr lang="pt-PT" b="1" u="sng" dirty="0"/>
              <a:t>)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820257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AFC3B-2029-4B8E-85C5-EC5B55A2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Acabar de… aplicado no </a:t>
            </a:r>
            <a:r>
              <a:rPr lang="pt-PT" dirty="0" err="1"/>
              <a:t>P.p.simples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93827A-BEDD-4D4D-8F5E-5A4B3D9B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5600"/>
            <a:ext cx="10497577" cy="4023360"/>
          </a:xfrm>
        </p:spPr>
        <p:txBody>
          <a:bodyPr/>
          <a:lstStyle/>
          <a:p>
            <a:r>
              <a:rPr lang="pt-BR" b="1" i="0" dirty="0">
                <a:solidFill>
                  <a:srgbClr val="000000"/>
                </a:solidFill>
                <a:effectLst/>
                <a:latin typeface="edmondsans_regular"/>
              </a:rPr>
              <a:t>Usamos “acabar de…” para falar de algo que terminamos há pouco tempo atrás.  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A estrutura da expressão </a:t>
            </a:r>
            <a:r>
              <a:rPr lang="pt-BR" b="1" i="1" dirty="0">
                <a:solidFill>
                  <a:srgbClr val="000000"/>
                </a:solidFill>
                <a:effectLst/>
                <a:latin typeface="edmondsans_regular"/>
              </a:rPr>
              <a:t>acabar de</a:t>
            </a:r>
            <a:r>
              <a:rPr lang="pt-BR" b="1" i="0" dirty="0">
                <a:solidFill>
                  <a:srgbClr val="000000"/>
                </a:solidFill>
                <a:effectLst/>
                <a:latin typeface="edmondsans_regular"/>
              </a:rPr>
              <a:t> 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é sempre acompanhada por um verbo no infinitivo. Vamos ver alguns exemplos com </a:t>
            </a:r>
            <a:r>
              <a:rPr lang="pt-BR" b="0" i="1" dirty="0">
                <a:solidFill>
                  <a:srgbClr val="000000"/>
                </a:solidFill>
                <a:effectLst/>
                <a:latin typeface="edmondsans_regular"/>
              </a:rPr>
              <a:t>acabar de:</a:t>
            </a:r>
          </a:p>
          <a:p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Eu 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acabei de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terminar o meu trabalho de casa.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Ele 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acabou de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ligar para o</a:t>
            </a:r>
            <a:r>
              <a:rPr lang="pt-BR" b="1" i="0" dirty="0">
                <a:solidFill>
                  <a:schemeClr val="tx1"/>
                </a:solidFill>
                <a:effectLst/>
                <a:latin typeface="edmondsans_regular"/>
              </a:rPr>
              <a:t> </a:t>
            </a:r>
            <a:r>
              <a:rPr lang="pt-BR" i="0" u="none" strike="noStrike" dirty="0">
                <a:solidFill>
                  <a:schemeClr val="tx1"/>
                </a:solidFill>
                <a:effectLst/>
                <a:latin typeface="edmondsans_regular"/>
              </a:rPr>
              <a:t>irmão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.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Ela 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acabou de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ler um livro maravilhoso do</a:t>
            </a:r>
            <a:r>
              <a:rPr lang="pt-BR" i="0" dirty="0">
                <a:solidFill>
                  <a:schemeClr val="tx1"/>
                </a:solidFill>
                <a:effectLst/>
                <a:latin typeface="edmondsans_regular"/>
              </a:rPr>
              <a:t> </a:t>
            </a:r>
            <a:r>
              <a:rPr lang="pt-BR" i="0" u="none" strike="noStrike" dirty="0">
                <a:solidFill>
                  <a:schemeClr val="tx1"/>
                </a:solidFill>
                <a:effectLst/>
                <a:latin typeface="edmondsans_regular"/>
              </a:rPr>
              <a:t>José Eduardo Agualusa</a:t>
            </a:r>
            <a:r>
              <a:rPr lang="pt-BR" i="0" dirty="0">
                <a:solidFill>
                  <a:schemeClr val="tx1"/>
                </a:solidFill>
                <a:effectLst/>
                <a:latin typeface="edmondsans_regular"/>
              </a:rPr>
              <a:t>.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Nós 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acabamos de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beber um </a:t>
            </a:r>
            <a:r>
              <a:rPr lang="pt-BR" i="0" u="none" strike="noStrike" dirty="0">
                <a:solidFill>
                  <a:srgbClr val="333333"/>
                </a:solidFill>
                <a:effectLst/>
                <a:latin typeface="edmondsans_regular"/>
              </a:rPr>
              <a:t>vinho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muito bom.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Vocês 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acabaram de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beber uma cerveja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.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Eles 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acabaram de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chegar da</a:t>
            </a:r>
            <a:r>
              <a:rPr lang="pt-BR" b="1" i="0" dirty="0">
                <a:solidFill>
                  <a:srgbClr val="000000"/>
                </a:solidFill>
                <a:effectLst/>
                <a:latin typeface="edmondsans_regular"/>
              </a:rPr>
              <a:t> </a:t>
            </a:r>
            <a:r>
              <a:rPr lang="pt-BR" i="0" u="none" strike="noStrike" dirty="0">
                <a:solidFill>
                  <a:srgbClr val="333333"/>
                </a:solidFill>
                <a:effectLst/>
                <a:latin typeface="edmondsans_regular"/>
              </a:rPr>
              <a:t>praia</a:t>
            </a:r>
            <a:r>
              <a:rPr lang="pt-BR" i="0" dirty="0">
                <a:solidFill>
                  <a:srgbClr val="000000"/>
                </a:solidFill>
                <a:effectLst/>
                <a:latin typeface="edmondsans_regular"/>
              </a:rPr>
              <a:t>. </a:t>
            </a:r>
            <a:br>
              <a:rPr lang="pt-BR" dirty="0"/>
            </a:b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Elas </a:t>
            </a:r>
            <a:r>
              <a:rPr lang="pt-BR" b="1" i="0" dirty="0">
                <a:solidFill>
                  <a:srgbClr val="333333"/>
                </a:solidFill>
                <a:effectLst/>
                <a:latin typeface="edmondsans_regular"/>
              </a:rPr>
              <a:t>acabaram de</a:t>
            </a:r>
            <a:r>
              <a:rPr lang="pt-BR" b="0" i="0" dirty="0">
                <a:solidFill>
                  <a:srgbClr val="000000"/>
                </a:solidFill>
                <a:effectLst/>
                <a:latin typeface="edmondsans_regular"/>
              </a:rPr>
              <a:t> chegar do shopping.</a:t>
            </a:r>
            <a:endParaRPr lang="it-IT" dirty="0"/>
          </a:p>
          <a:p>
            <a:endParaRPr lang="it-IT" dirty="0"/>
          </a:p>
        </p:txBody>
      </p:sp>
      <p:pic>
        <p:nvPicPr>
          <p:cNvPr id="5124" name="Picture 4" descr="José Eduardo Agualusa - Wikipedia">
            <a:extLst>
              <a:ext uri="{FF2B5EF4-FFF2-40B4-BE49-F238E27FC236}">
                <a16:creationId xmlns:a16="http://schemas.microsoft.com/office/drawing/2014/main" id="{130F4F47-0406-42DE-AE59-7340770E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713" y="2992630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062FF6-F9D0-418A-9749-4560672D6818}"/>
              </a:ext>
            </a:extLst>
          </p:cNvPr>
          <p:cNvSpPr txBox="1"/>
          <p:nvPr/>
        </p:nvSpPr>
        <p:spPr>
          <a:xfrm>
            <a:off x="10060416" y="5486514"/>
            <a:ext cx="174307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José Eduardo Agualusa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F985FA-BF1A-4765-8887-FDF3D01E6DC9}"/>
              </a:ext>
            </a:extLst>
          </p:cNvPr>
          <p:cNvSpPr txBox="1"/>
          <p:nvPr/>
        </p:nvSpPr>
        <p:spPr>
          <a:xfrm>
            <a:off x="239334" y="6386731"/>
            <a:ext cx="1177429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José Eduardo Agualusa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é </a:t>
            </a:r>
            <a:r>
              <a:rPr lang="pt-BR" b="0" i="0" dirty="0">
                <a:effectLst/>
                <a:latin typeface="Arial" panose="020B0604020202020204" pitchFamily="34" charset="0"/>
              </a:rPr>
              <a:t>um </a:t>
            </a:r>
            <a:r>
              <a:rPr lang="pt-BR" b="0" i="0" u="none" strike="noStrike" dirty="0">
                <a:effectLst/>
                <a:latin typeface="Arial" panose="020B0604020202020204" pitchFamily="34" charset="0"/>
              </a:rPr>
              <a:t>jornalista</a:t>
            </a:r>
            <a:r>
              <a:rPr lang="pt-BR" b="0" i="0" dirty="0">
                <a:effectLst/>
                <a:latin typeface="Arial" panose="020B0604020202020204" pitchFamily="34" charset="0"/>
              </a:rPr>
              <a:t>, </a:t>
            </a:r>
            <a:r>
              <a:rPr lang="pt-BR" b="0" i="0" u="none" strike="noStrike" dirty="0">
                <a:effectLst/>
                <a:latin typeface="Arial" panose="020B0604020202020204" pitchFamily="34" charset="0"/>
              </a:rPr>
              <a:t>escritor</a:t>
            </a:r>
            <a:r>
              <a:rPr lang="pt-BR" b="0" i="0" dirty="0">
                <a:effectLst/>
                <a:latin typeface="Arial" panose="020B0604020202020204" pitchFamily="34" charset="0"/>
              </a:rPr>
              <a:t> e </a:t>
            </a:r>
            <a:r>
              <a:rPr lang="pt-BR" b="0" i="0" u="none" strike="noStrike" dirty="0">
                <a:effectLst/>
                <a:latin typeface="Arial" panose="020B0604020202020204" pitchFamily="34" charset="0"/>
              </a:rPr>
              <a:t>editor</a:t>
            </a:r>
            <a:r>
              <a:rPr lang="pt-BR" b="0" i="0" dirty="0">
                <a:effectLst/>
                <a:latin typeface="Arial" panose="020B0604020202020204" pitchFamily="34" charset="0"/>
              </a:rPr>
              <a:t> </a:t>
            </a:r>
            <a:r>
              <a:rPr lang="pt-BR" b="0" i="0" u="none" strike="noStrike" dirty="0">
                <a:effectLst/>
                <a:latin typeface="Arial" panose="020B0604020202020204" pitchFamily="34" charset="0"/>
              </a:rPr>
              <a:t>angolano</a:t>
            </a:r>
            <a:r>
              <a:rPr lang="pt-BR" b="0" i="0" dirty="0">
                <a:effectLst/>
                <a:latin typeface="Arial" panose="020B0604020202020204" pitchFamily="34" charset="0"/>
              </a:rPr>
              <a:t> de ascendência </a:t>
            </a:r>
            <a:r>
              <a:rPr lang="pt-BR" b="0" i="0" u="none" strike="noStrike" dirty="0">
                <a:effectLst/>
                <a:latin typeface="Arial" panose="020B0604020202020204" pitchFamily="34" charset="0"/>
              </a:rPr>
              <a:t>portuguesa</a:t>
            </a:r>
            <a:r>
              <a:rPr lang="pt-BR" b="0" i="0" dirty="0">
                <a:effectLst/>
                <a:latin typeface="Arial" panose="020B0604020202020204" pitchFamily="34" charset="0"/>
              </a:rPr>
              <a:t> e </a:t>
            </a:r>
            <a:r>
              <a:rPr lang="pt-BR" b="0" i="0" u="none" strike="noStrike" dirty="0">
                <a:effectLst/>
                <a:latin typeface="Arial" panose="020B0604020202020204" pitchFamily="34" charset="0"/>
              </a:rPr>
              <a:t>brasileira</a:t>
            </a:r>
            <a:r>
              <a:rPr lang="pt-BR" b="0" i="0" dirty="0">
                <a:effectLst/>
                <a:latin typeface="Arial" panose="020B0604020202020204" pitchFamily="34" charset="0"/>
              </a:rPr>
              <a:t>.</a:t>
            </a:r>
            <a:endParaRPr lang="pt-BR" b="0" i="0" u="none" strike="noStrike" baseline="300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90AD5C6-BE4D-410A-BF1D-E3AF1A703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9" t="24505" r="52499" b="53224"/>
          <a:stretch/>
        </p:blipFill>
        <p:spPr>
          <a:xfrm>
            <a:off x="888644" y="4543232"/>
            <a:ext cx="8463002" cy="16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86EB3D-8A3E-4F26-89C1-632F1D2F6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2189" r="7975" b="55225"/>
          <a:stretch/>
        </p:blipFill>
        <p:spPr>
          <a:xfrm>
            <a:off x="3395480" y="125796"/>
            <a:ext cx="8369525" cy="5950425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5B909C2-A202-4822-A77E-308FCF89F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68886"/>
              </p:ext>
            </p:extLst>
          </p:nvPr>
        </p:nvGraphicFramePr>
        <p:xfrm>
          <a:off x="106017" y="2354580"/>
          <a:ext cx="3008245" cy="2148840"/>
        </p:xfrm>
        <a:graphic>
          <a:graphicData uri="http://schemas.openxmlformats.org/drawingml/2006/table">
            <a:tbl>
              <a:tblPr/>
              <a:tblGrid>
                <a:gridCol w="3008245">
                  <a:extLst>
                    <a:ext uri="{9D8B030D-6E8A-4147-A177-3AD203B41FA5}">
                      <a16:colId xmlns:a16="http://schemas.microsoft.com/office/drawing/2014/main" val="10272520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Pretérito</a:t>
                      </a:r>
                      <a:br>
                        <a:rPr lang="it-IT" b="1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it-IT" b="1" dirty="0" err="1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perfeito</a:t>
                      </a:r>
                      <a:endParaRPr lang="it-IT" b="1" dirty="0">
                        <a:solidFill>
                          <a:srgbClr val="20202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57150" marR="57150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332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(EU) </a:t>
                      </a:r>
                      <a: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Acabei de</a:t>
                      </a:r>
                      <a:b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pt-BR" sz="1600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(TU) </a:t>
                      </a:r>
                      <a: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Acabaste de</a:t>
                      </a:r>
                      <a:b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pt-BR" sz="1600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(ELE/ELA) </a:t>
                      </a:r>
                      <a: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Acabou de</a:t>
                      </a:r>
                      <a:b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pt-BR" sz="1600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(NÓS) </a:t>
                      </a:r>
                      <a: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Acabamos de</a:t>
                      </a:r>
                      <a:b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pt-BR" sz="1600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(ELES/ELAS) </a:t>
                      </a:r>
                      <a:r>
                        <a:rPr lang="pt-BR" dirty="0">
                          <a:solidFill>
                            <a:srgbClr val="202020"/>
                          </a:solidFill>
                          <a:effectLst/>
                          <a:latin typeface="Verdana" panose="020B0604030504040204" pitchFamily="34" charset="0"/>
                        </a:rPr>
                        <a:t>Acabaram de</a:t>
                      </a:r>
                    </a:p>
                  </a:txBody>
                  <a:tcPr marL="57150" marR="57150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75699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46E0D9-46E1-4094-AD93-F00D90057869}"/>
              </a:ext>
            </a:extLst>
          </p:cNvPr>
          <p:cNvSpPr txBox="1"/>
          <p:nvPr/>
        </p:nvSpPr>
        <p:spPr>
          <a:xfrm>
            <a:off x="307211" y="6362872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164 – unidade 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942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A90638-2A7A-4E79-B304-BB9C79581B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47164" r="7694" b="7861"/>
          <a:stretch/>
        </p:blipFill>
        <p:spPr>
          <a:xfrm>
            <a:off x="3301479" y="167332"/>
            <a:ext cx="7989374" cy="6018664"/>
          </a:xfrm>
          <a:prstGeom prst="rect">
            <a:avLst/>
          </a:prstGeom>
        </p:spPr>
      </p:pic>
      <p:pic>
        <p:nvPicPr>
          <p:cNvPr id="2" name="32 Faixa 32">
            <a:hlinkClick r:id="" action="ppaction://media"/>
            <a:extLst>
              <a:ext uri="{FF2B5EF4-FFF2-40B4-BE49-F238E27FC236}">
                <a16:creationId xmlns:a16="http://schemas.microsoft.com/office/drawing/2014/main" id="{8CA0A5A1-BAB9-4FBD-9A57-5B14222F9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4486" y="160020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33 Faixa 33">
            <a:hlinkClick r:id="" action="ppaction://media"/>
            <a:extLst>
              <a:ext uri="{FF2B5EF4-FFF2-40B4-BE49-F238E27FC236}">
                <a16:creationId xmlns:a16="http://schemas.microsoft.com/office/drawing/2014/main" id="{BBF0A7AC-0F01-4BFE-8ACA-842F2B7891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4486" y="4343401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B4EA1B-6CA3-4945-8E52-23E1B846016E}"/>
              </a:ext>
            </a:extLst>
          </p:cNvPr>
          <p:cNvSpPr txBox="1"/>
          <p:nvPr/>
        </p:nvSpPr>
        <p:spPr>
          <a:xfrm>
            <a:off x="428242" y="6488668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164 – unidade 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27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°31 e n°32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498" y="2312303"/>
            <a:ext cx="10657398" cy="3929472"/>
          </a:xfrm>
        </p:spPr>
        <p:txBody>
          <a:bodyPr>
            <a:normAutofit fontScale="77500" lnSpcReduction="200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Avaliação da Leitura - Análise conjunta do livro: “A maior flor do mundo” de José Saramago. Identificação da informação explícita no texto, e referimento do essencial do texto lido.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Avaliação da oralidade – destacar o essencial de um texto ouvido.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 entrevista – exercícios com análise do texto do pretérito perfeito simples com os verbos regulares e verbos irregulares no dia a dia.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Advérbios de negação e afirmação.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Formação dos advérbios que acabam em “-mente”. Exercícios. 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Utilização do Acabar de…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Utilização do Já e ainda não.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Trazer vs. Levar.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Ditado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16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janeiro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AA7179-03DB-4433-B1C9-2FD205E92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5572" r="7413" b="53189"/>
          <a:stretch/>
        </p:blipFill>
        <p:spPr>
          <a:xfrm>
            <a:off x="2185916" y="324380"/>
            <a:ext cx="7820168" cy="54933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3040DE-CDA6-40FB-9496-1021864689C5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165 – unidade 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8798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289AE3A-059D-4B03-8B95-5E88709C4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46915" r="8257" b="11814"/>
          <a:stretch/>
        </p:blipFill>
        <p:spPr>
          <a:xfrm>
            <a:off x="3225407" y="2020567"/>
            <a:ext cx="7039900" cy="4074052"/>
          </a:xfrm>
          <a:prstGeom prst="rect">
            <a:avLst/>
          </a:prstGeom>
        </p:spPr>
      </p:pic>
      <p:pic>
        <p:nvPicPr>
          <p:cNvPr id="4" name="35 Faixa 35">
            <a:hlinkClick r:id="" action="ppaction://media"/>
            <a:extLst>
              <a:ext uri="{FF2B5EF4-FFF2-40B4-BE49-F238E27FC236}">
                <a16:creationId xmlns:a16="http://schemas.microsoft.com/office/drawing/2014/main" id="{09B89DC9-27B2-4B96-8305-A62927E0E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934" y="5120641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7E0D701-8E15-45B9-B39E-5B74DADE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Sais muito à noite?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CB04A6-EA46-4905-998A-6D90C4103734}"/>
              </a:ext>
            </a:extLst>
          </p:cNvPr>
          <p:cNvSpPr txBox="1"/>
          <p:nvPr/>
        </p:nvSpPr>
        <p:spPr>
          <a:xfrm>
            <a:off x="390852" y="2946135"/>
            <a:ext cx="2682241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 vocês? / E tu?</a:t>
            </a:r>
          </a:p>
          <a:p>
            <a:endParaRPr lang="pt-PT" dirty="0"/>
          </a:p>
          <a:p>
            <a:r>
              <a:rPr lang="pt-PT" dirty="0"/>
              <a:t>Vocês saem muito à noite?</a:t>
            </a:r>
          </a:p>
          <a:p>
            <a:endParaRPr lang="pt-PT" dirty="0"/>
          </a:p>
          <a:p>
            <a:r>
              <a:rPr lang="pt-PT" dirty="0"/>
              <a:t>Gastam/ Gastas muito dinheiro?</a:t>
            </a:r>
          </a:p>
          <a:p>
            <a:endParaRPr lang="pt-PT" dirty="0"/>
          </a:p>
          <a:p>
            <a:r>
              <a:rPr lang="pt-PT" dirty="0"/>
              <a:t>Como passam/passas o vosso/teu tempo?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E64A71-FD8B-41B0-81EB-BD1A0FF3FC0E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166 – unidade 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63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BC6840D-528D-4273-83EA-61CCBA7C4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7979" r="7694" b="54921"/>
          <a:stretch/>
        </p:blipFill>
        <p:spPr>
          <a:xfrm>
            <a:off x="1457738" y="509911"/>
            <a:ext cx="8798681" cy="5467688"/>
          </a:xfrm>
          <a:prstGeom prst="rect">
            <a:avLst/>
          </a:prstGeom>
        </p:spPr>
      </p:pic>
      <p:pic>
        <p:nvPicPr>
          <p:cNvPr id="2" name="35 Faixa 35">
            <a:hlinkClick r:id="" action="ppaction://media"/>
            <a:extLst>
              <a:ext uri="{FF2B5EF4-FFF2-40B4-BE49-F238E27FC236}">
                <a16:creationId xmlns:a16="http://schemas.microsoft.com/office/drawing/2014/main" id="{237F31BF-3E96-48CD-81DF-967922A3C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6419" y="3243755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B9D499-9751-4377-8172-F128B3EC6526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167 – unidade 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16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805AE32-C229-4F0E-B756-E828FAE10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54527" r="7131" b="6070"/>
          <a:stretch/>
        </p:blipFill>
        <p:spPr>
          <a:xfrm>
            <a:off x="1829420" y="313898"/>
            <a:ext cx="8912400" cy="5882185"/>
          </a:xfrm>
          <a:prstGeom prst="rect">
            <a:avLst/>
          </a:prstGeom>
        </p:spPr>
      </p:pic>
      <p:pic>
        <p:nvPicPr>
          <p:cNvPr id="6" name="36 Faixa 36">
            <a:hlinkClick r:id="" action="ppaction://media"/>
            <a:extLst>
              <a:ext uri="{FF2B5EF4-FFF2-40B4-BE49-F238E27FC236}">
                <a16:creationId xmlns:a16="http://schemas.microsoft.com/office/drawing/2014/main" id="{B0C08758-3108-42F1-87A4-F52D54F0A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2580" y="525780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E83476-999E-4233-BA8E-AF4CD035F222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167 – unidade 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4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72C86B1-D026-43BA-933D-3A8A34671C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3253" r="4091" b="41692"/>
          <a:stretch/>
        </p:blipFill>
        <p:spPr>
          <a:xfrm>
            <a:off x="2230715" y="159026"/>
            <a:ext cx="6759365" cy="6196084"/>
          </a:xfrm>
          <a:prstGeom prst="rect">
            <a:avLst/>
          </a:prstGeom>
        </p:spPr>
      </p:pic>
      <p:pic>
        <p:nvPicPr>
          <p:cNvPr id="4" name="36 Faixa 36">
            <a:hlinkClick r:id="" action="ppaction://media"/>
            <a:extLst>
              <a:ext uri="{FF2B5EF4-FFF2-40B4-BE49-F238E27FC236}">
                <a16:creationId xmlns:a16="http://schemas.microsoft.com/office/drawing/2014/main" id="{C47DC929-961D-4D9F-9BFD-5B4AAE2AC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7459" y="1918252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BD73D3-DCBE-4269-9483-C083EB8EEAC5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168 – unidade 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26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002C0F-28AB-4120-A93F-FC99D54DF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 t="60696" r="3754" b="14627"/>
          <a:stretch/>
        </p:blipFill>
        <p:spPr>
          <a:xfrm>
            <a:off x="1454279" y="238193"/>
            <a:ext cx="9707511" cy="40124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FD2428-A97F-4C4A-972E-24E5F70EA037}"/>
              </a:ext>
            </a:extLst>
          </p:cNvPr>
          <p:cNvSpPr txBox="1"/>
          <p:nvPr/>
        </p:nvSpPr>
        <p:spPr>
          <a:xfrm>
            <a:off x="6096000" y="4281665"/>
            <a:ext cx="5526155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Pretérito perfeito simples do verbo Despedir-se</a:t>
            </a:r>
          </a:p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-me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diste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-te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diu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nós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dimo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-nos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vós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distes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-vos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eles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diram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17E4C7-9D67-404D-9A5E-578555F65B3F}"/>
              </a:ext>
            </a:extLst>
          </p:cNvPr>
          <p:cNvSpPr txBox="1"/>
          <p:nvPr/>
        </p:nvSpPr>
        <p:spPr>
          <a:xfrm>
            <a:off x="738660" y="4281665"/>
            <a:ext cx="5145305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Pretérito perfeito simples do verbo Despedir</a:t>
            </a:r>
          </a:p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diste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diu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nós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dimos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vós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distes</a:t>
            </a:r>
            <a:b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eles despe</a:t>
            </a:r>
            <a:r>
              <a:rPr lang="pt-BR" b="1" i="0" dirty="0">
                <a:solidFill>
                  <a:srgbClr val="CC3333"/>
                </a:solidFill>
                <a:effectLst/>
                <a:latin typeface="Arial" panose="020B0604020202020204" pitchFamily="34" charset="0"/>
              </a:rPr>
              <a:t>diram</a:t>
            </a:r>
            <a:endParaRPr lang="pt-B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B88700-0BEA-44E9-AE0A-1ACE935D0B0A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168 – unidade 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552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933644-F7F6-49D8-AB57-7224C3D66B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567" r="6287" b="75406"/>
          <a:stretch/>
        </p:blipFill>
        <p:spPr>
          <a:xfrm>
            <a:off x="312458" y="122830"/>
            <a:ext cx="7072504" cy="214269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3B76850-0D9B-4701-9661-C24C1C9123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29111" r="6287" b="37513"/>
          <a:stretch/>
        </p:blipFill>
        <p:spPr>
          <a:xfrm>
            <a:off x="312458" y="2187053"/>
            <a:ext cx="7074177" cy="3968087"/>
          </a:xfrm>
          <a:prstGeom prst="rect">
            <a:avLst/>
          </a:prstGeom>
        </p:spPr>
      </p:pic>
      <p:pic>
        <p:nvPicPr>
          <p:cNvPr id="2" name="37 Faixa 37">
            <a:hlinkClick r:id="" action="ppaction://media"/>
            <a:extLst>
              <a:ext uri="{FF2B5EF4-FFF2-40B4-BE49-F238E27FC236}">
                <a16:creationId xmlns:a16="http://schemas.microsoft.com/office/drawing/2014/main" id="{BA52DDCF-4F1C-481E-ABB9-F22991CDE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3026" y="889379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38 Faixa 38">
            <a:hlinkClick r:id="" action="ppaction://media"/>
            <a:extLst>
              <a:ext uri="{FF2B5EF4-FFF2-40B4-BE49-F238E27FC236}">
                <a16:creationId xmlns:a16="http://schemas.microsoft.com/office/drawing/2014/main" id="{7FFFBC78-1E4D-48B9-B8C7-4D7F4F93E4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783" y="4167783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62EB79-79FD-4D9C-A8E6-891D61EADEF7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169 – unidade 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1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66E7DC-20E8-4F3D-87D6-7404609BCA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22090" r="10227" b="41958"/>
          <a:stretch/>
        </p:blipFill>
        <p:spPr>
          <a:xfrm>
            <a:off x="386143" y="259309"/>
            <a:ext cx="6641366" cy="40533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75C6771-9FED-48CF-946D-24E765082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58984" r="10227" b="10845"/>
          <a:stretch/>
        </p:blipFill>
        <p:spPr>
          <a:xfrm>
            <a:off x="5377220" y="2854362"/>
            <a:ext cx="6644184" cy="3403136"/>
          </a:xfrm>
          <a:prstGeom prst="rect">
            <a:avLst/>
          </a:prstGeom>
        </p:spPr>
      </p:pic>
      <p:pic>
        <p:nvPicPr>
          <p:cNvPr id="2" name="40 Faixa 40">
            <a:hlinkClick r:id="" action="ppaction://media"/>
            <a:extLst>
              <a:ext uri="{FF2B5EF4-FFF2-40B4-BE49-F238E27FC236}">
                <a16:creationId xmlns:a16="http://schemas.microsoft.com/office/drawing/2014/main" id="{863C2E5E-D04D-4F55-8AF4-87F858C0A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0992" y="1252036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984C73-0A26-4110-862D-A2B3672B8260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170 – unidade 31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97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415385-368A-405E-BE0D-75654FACE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6468" r="6287" b="65985"/>
          <a:stretch/>
        </p:blipFill>
        <p:spPr>
          <a:xfrm>
            <a:off x="533793" y="278296"/>
            <a:ext cx="7503378" cy="3485322"/>
          </a:xfrm>
          <a:prstGeom prst="rect">
            <a:avLst/>
          </a:prstGeom>
        </p:spPr>
      </p:pic>
      <p:pic>
        <p:nvPicPr>
          <p:cNvPr id="4" name="41 Faixa 41">
            <a:hlinkClick r:id="" action="ppaction://media"/>
            <a:extLst>
              <a:ext uri="{FF2B5EF4-FFF2-40B4-BE49-F238E27FC236}">
                <a16:creationId xmlns:a16="http://schemas.microsoft.com/office/drawing/2014/main" id="{DDF8DEF5-0F39-41E1-8A13-4E4397CCC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0949" y="65786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58CE519-C14F-4462-9C1F-C1FE374D86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43039" r="7975" b="34418"/>
          <a:stretch/>
        </p:blipFill>
        <p:spPr>
          <a:xfrm>
            <a:off x="533793" y="3763618"/>
            <a:ext cx="7503378" cy="25622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7A0326-5283-421B-98CD-AC73C4E2FE28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171 – unidade 31</a:t>
            </a:r>
            <a:endParaRPr lang="it-IT" dirty="0"/>
          </a:p>
        </p:txBody>
      </p:sp>
      <p:pic>
        <p:nvPicPr>
          <p:cNvPr id="7170" name="Picture 2" descr="Turquia - Viagens Internacionais para Brasileiros">
            <a:extLst>
              <a:ext uri="{FF2B5EF4-FFF2-40B4-BE49-F238E27FC236}">
                <a16:creationId xmlns:a16="http://schemas.microsoft.com/office/drawing/2014/main" id="{08C3F17E-D506-4476-9738-F575DBA0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84" y="237647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7B7EE515-23F7-4BFB-8920-CBE27A2E5A7F}"/>
              </a:ext>
            </a:extLst>
          </p:cNvPr>
          <p:cNvSpPr/>
          <p:nvPr/>
        </p:nvSpPr>
        <p:spPr>
          <a:xfrm rot="5400000">
            <a:off x="9734019" y="4359815"/>
            <a:ext cx="788504" cy="563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5E95D1-BBFB-4960-A518-EAB9AEC91CCB}"/>
              </a:ext>
            </a:extLst>
          </p:cNvPr>
          <p:cNvSpPr txBox="1"/>
          <p:nvPr/>
        </p:nvSpPr>
        <p:spPr>
          <a:xfrm>
            <a:off x="8557198" y="5158850"/>
            <a:ext cx="310100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Qual é o prémio se o José e a Filipa acertarem?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743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FF26F-8F39-469D-B813-828943E9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Já fizeste? Sim ou ainda não?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EE69230-66EC-4720-9286-DB43D1B6D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485120" cy="438278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'Já" e "ainda" são advérbios.   </a:t>
            </a:r>
          </a:p>
          <a:p>
            <a:r>
              <a:rPr lang="pt-BR" dirty="0"/>
              <a:t>a) Quando uma interrogativa contém o advérbio "já" e se pretende dar uma resposta afirmativa, utiliza-se também </a:t>
            </a:r>
            <a:r>
              <a:rPr lang="pt-BR" b="1" u="sng" dirty="0"/>
              <a:t>"já". </a:t>
            </a:r>
            <a:r>
              <a:rPr lang="pt-BR" dirty="0"/>
              <a:t>Se se pretender dar uma resposta negativa, </a:t>
            </a:r>
            <a:r>
              <a:rPr lang="pt-BR" b="1" u="sng" dirty="0"/>
              <a:t>utiliza-se "ainda não</a:t>
            </a:r>
            <a:r>
              <a:rPr lang="pt-BR" dirty="0"/>
              <a:t>".</a:t>
            </a:r>
          </a:p>
          <a:p>
            <a:r>
              <a:rPr lang="pt-BR" dirty="0"/>
              <a:t>'Ex.:   Pergunta: "Já leste este romance?"   </a:t>
            </a:r>
          </a:p>
          <a:p>
            <a:r>
              <a:rPr lang="pt-BR" b="1" dirty="0"/>
              <a:t>Respostas afirmativas:</a:t>
            </a:r>
            <a:r>
              <a:rPr lang="pt-BR" dirty="0"/>
              <a:t> "Sim, já o li."   "Já, sim."   "Já."   </a:t>
            </a:r>
          </a:p>
          <a:p>
            <a:r>
              <a:rPr lang="pt-BR" b="1" dirty="0"/>
              <a:t>Respostas negativas: </a:t>
            </a:r>
            <a:r>
              <a:rPr lang="pt-BR" dirty="0"/>
              <a:t>"Não, ainda não o li."   "Não, ainda não."   "Ainda não”</a:t>
            </a:r>
          </a:p>
          <a:p>
            <a:r>
              <a:rPr lang="pt-BR" dirty="0"/>
              <a:t>b) Quando uma interrogativa contém o advérbio "ainda" e se pretende dar uma resposta afirmativa, utiliza-se também "ainda". Se se pretender dar uma resposta negativa, utiliza-se "já não".</a:t>
            </a:r>
          </a:p>
          <a:p>
            <a:r>
              <a:rPr lang="pt-BR" dirty="0"/>
              <a:t>Ex.: Pergunta: "Ainda vais sair?"   </a:t>
            </a:r>
          </a:p>
          <a:p>
            <a:r>
              <a:rPr lang="pt-BR" b="1" dirty="0"/>
              <a:t>Respostas afirmativas: </a:t>
            </a:r>
            <a:r>
              <a:rPr lang="pt-BR" dirty="0"/>
              <a:t>"Sim, ainda vou."   "Sim, vou."   </a:t>
            </a:r>
          </a:p>
          <a:p>
            <a:r>
              <a:rPr lang="pt-BR" b="1" dirty="0"/>
              <a:t>Respostas negativas: </a:t>
            </a:r>
            <a:r>
              <a:rPr lang="pt-BR" dirty="0"/>
              <a:t>"Não, já não vou."   "Não, já não."   "Já não."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73144B-588A-47CA-8EE8-FA9C83AA21B2}"/>
              </a:ext>
            </a:extLst>
          </p:cNvPr>
          <p:cNvSpPr txBox="1"/>
          <p:nvPr/>
        </p:nvSpPr>
        <p:spPr>
          <a:xfrm>
            <a:off x="386962" y="6386731"/>
            <a:ext cx="1150023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/>
              <a:t>Fonte: </a:t>
            </a:r>
            <a:r>
              <a:rPr lang="pt-BR" dirty="0"/>
              <a:t>in Ciberdúvidas da Língua Portuguesa, https://ciberduvidas.iscte-iul.pt/consultorio/perguntas/ja--ainda/7090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59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BA864EE-164F-4F06-9F11-8B87F7B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2796"/>
            <a:ext cx="3200400" cy="1449124"/>
          </a:xfrm>
        </p:spPr>
        <p:txBody>
          <a:bodyPr>
            <a:normAutofit fontScale="90000"/>
          </a:bodyPr>
          <a:lstStyle/>
          <a:p>
            <a:r>
              <a:rPr lang="pt-PT" dirty="0"/>
              <a:t>Revisão do T.P.C – Momento de leitura</a:t>
            </a:r>
            <a:endParaRPr lang="it-IT" dirty="0"/>
          </a:p>
        </p:txBody>
      </p:sp>
      <p:pic>
        <p:nvPicPr>
          <p:cNvPr id="1026" name="Picture 2" descr="A maior flor do mundo | La Biblioteca dei Ragazzi | BIBLIOWin">
            <a:extLst>
              <a:ext uri="{FF2B5EF4-FFF2-40B4-BE49-F238E27FC236}">
                <a16:creationId xmlns:a16="http://schemas.microsoft.com/office/drawing/2014/main" id="{033ABE76-04DD-4529-83AF-4BEAC00B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8" y="2133802"/>
            <a:ext cx="31623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sé Saramago nasceu a 16 de novembro de 1922">
            <a:extLst>
              <a:ext uri="{FF2B5EF4-FFF2-40B4-BE49-F238E27FC236}">
                <a16:creationId xmlns:a16="http://schemas.microsoft.com/office/drawing/2014/main" id="{E792DA0A-2415-4086-8809-3B3B7B75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082" y="1915289"/>
            <a:ext cx="4277212" cy="240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434527-4F52-4AE8-9F8A-2510AE7DB0E7}"/>
              </a:ext>
            </a:extLst>
          </p:cNvPr>
          <p:cNvSpPr txBox="1"/>
          <p:nvPr/>
        </p:nvSpPr>
        <p:spPr>
          <a:xfrm>
            <a:off x="9887479" y="4082762"/>
            <a:ext cx="19613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José Saramago</a:t>
            </a:r>
            <a:endParaRPr lang="it-IT" dirty="0"/>
          </a:p>
        </p:txBody>
      </p:sp>
      <p:pic>
        <p:nvPicPr>
          <p:cNvPr id="1032" name="Picture 8" descr="TSF Rádio Notícias diretta - myTuner Radio">
            <a:hlinkClick r:id="rId4"/>
            <a:extLst>
              <a:ext uri="{FF2B5EF4-FFF2-40B4-BE49-F238E27FC236}">
                <a16:creationId xmlns:a16="http://schemas.microsoft.com/office/drawing/2014/main" id="{3B9ADC1D-8559-45B1-ABC8-9D637B98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70" y="4998201"/>
            <a:ext cx="1481179" cy="148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2D037D-68B7-478B-B633-013C7874F2FD}"/>
              </a:ext>
            </a:extLst>
          </p:cNvPr>
          <p:cNvSpPr txBox="1"/>
          <p:nvPr/>
        </p:nvSpPr>
        <p:spPr>
          <a:xfrm>
            <a:off x="8211129" y="5130786"/>
            <a:ext cx="2875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te esqueças de clicar no logo para abrir o artigo e ouvir a história publicada na TSF!</a:t>
            </a:r>
            <a:endParaRPr lang="it-IT" b="1" dirty="0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EE45C13-27EC-4697-9A38-77E8A2CAD96C}"/>
              </a:ext>
            </a:extLst>
          </p:cNvPr>
          <p:cNvSpPr/>
          <p:nvPr/>
        </p:nvSpPr>
        <p:spPr>
          <a:xfrm rot="20207787">
            <a:off x="7432963" y="904078"/>
            <a:ext cx="715530" cy="424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7F9AF1-8D3B-45A8-8A36-8EA5F64AFD11}"/>
              </a:ext>
            </a:extLst>
          </p:cNvPr>
          <p:cNvSpPr txBox="1"/>
          <p:nvPr/>
        </p:nvSpPr>
        <p:spPr>
          <a:xfrm>
            <a:off x="8420345" y="591978"/>
            <a:ext cx="29342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https://vimeo.com/3691184</a:t>
            </a:r>
            <a:endParaRPr lang="it-IT" b="1" dirty="0">
              <a:solidFill>
                <a:srgbClr val="FFFF00"/>
              </a:solidFill>
            </a:endParaRPr>
          </a:p>
          <a:p>
            <a:endParaRPr lang="it-IT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4081483-7EAB-40DF-BB8E-A39952AAD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67" y="57424"/>
            <a:ext cx="3059868" cy="43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81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364077-08C2-43A3-9A7A-5257ED2CDA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30447" r="24262" b="33797"/>
          <a:stretch/>
        </p:blipFill>
        <p:spPr>
          <a:xfrm>
            <a:off x="107995" y="150124"/>
            <a:ext cx="4941677" cy="34938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2D0C6D-7187-4F93-AD02-42C8085706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481" b="2679"/>
          <a:stretch/>
        </p:blipFill>
        <p:spPr>
          <a:xfrm>
            <a:off x="3971499" y="3643952"/>
            <a:ext cx="8112506" cy="2620371"/>
          </a:xfrm>
          <a:prstGeom prst="rect">
            <a:avLst/>
          </a:prstGeom>
        </p:spPr>
      </p:pic>
      <p:pic>
        <p:nvPicPr>
          <p:cNvPr id="2" name="42 Faixa 42">
            <a:hlinkClick r:id="" action="ppaction://media"/>
            <a:extLst>
              <a:ext uri="{FF2B5EF4-FFF2-40B4-BE49-F238E27FC236}">
                <a16:creationId xmlns:a16="http://schemas.microsoft.com/office/drawing/2014/main" id="{268B8457-ECAC-495E-9702-ACEAEE0BB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1025" y="1897038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4" name="43 Faixa 43">
            <a:hlinkClick r:id="" action="ppaction://media"/>
            <a:extLst>
              <a:ext uri="{FF2B5EF4-FFF2-40B4-BE49-F238E27FC236}">
                <a16:creationId xmlns:a16="http://schemas.microsoft.com/office/drawing/2014/main" id="{F1CE5822-1C9B-49EA-BCC1-53E4892BB1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9233" y="4954137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563B37-58EC-4805-92C2-BFC5B0610CC6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172 – unidade 31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F9810D-EC0B-42A4-9798-F37792632073}"/>
              </a:ext>
            </a:extLst>
          </p:cNvPr>
          <p:cNvSpPr txBox="1"/>
          <p:nvPr/>
        </p:nvSpPr>
        <p:spPr>
          <a:xfrm>
            <a:off x="7630185" y="280777"/>
            <a:ext cx="4202027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Já arrumaste o teu quarto? </a:t>
            </a:r>
          </a:p>
          <a:p>
            <a:r>
              <a:rPr lang="pt-PT" b="1" dirty="0">
                <a:solidFill>
                  <a:srgbClr val="FFFF00"/>
                </a:solidFill>
              </a:rPr>
              <a:t>Sim já/ Ainda não</a:t>
            </a:r>
          </a:p>
          <a:p>
            <a:endParaRPr lang="pt-PT" dirty="0"/>
          </a:p>
          <a:p>
            <a:r>
              <a:rPr lang="pt-PT" dirty="0"/>
              <a:t>Arrumado </a:t>
            </a:r>
            <a:r>
              <a:rPr lang="pt-PT" dirty="0" err="1"/>
              <a:t>vs</a:t>
            </a:r>
            <a:r>
              <a:rPr lang="pt-PT" dirty="0"/>
              <a:t> desarrumado</a:t>
            </a:r>
          </a:p>
          <a:p>
            <a:endParaRPr lang="pt-PT" dirty="0"/>
          </a:p>
          <a:p>
            <a:r>
              <a:rPr lang="pt-PT" b="1" u="sng" dirty="0"/>
              <a:t>Arrumar: </a:t>
            </a:r>
            <a:r>
              <a:rPr lang="pt-PT" dirty="0" err="1"/>
              <a:t>sistemare</a:t>
            </a:r>
            <a:r>
              <a:rPr lang="pt-PT" dirty="0"/>
              <a:t>, </a:t>
            </a:r>
            <a:r>
              <a:rPr lang="pt-PT" dirty="0" err="1"/>
              <a:t>riordinare</a:t>
            </a:r>
            <a:r>
              <a:rPr lang="pt-PT" dirty="0"/>
              <a:t>, </a:t>
            </a:r>
            <a:r>
              <a:rPr lang="pt-PT" dirty="0" err="1"/>
              <a:t>pulire</a:t>
            </a:r>
            <a:r>
              <a:rPr lang="pt-PT" dirty="0"/>
              <a:t>, </a:t>
            </a:r>
            <a:r>
              <a:rPr lang="pt-PT" dirty="0" err="1"/>
              <a:t>organizzare</a:t>
            </a:r>
            <a:r>
              <a:rPr lang="pt-PT" dirty="0"/>
              <a:t>, </a:t>
            </a:r>
            <a:r>
              <a:rPr lang="pt-PT" dirty="0" err="1"/>
              <a:t>mettere</a:t>
            </a:r>
            <a:r>
              <a:rPr lang="pt-PT" dirty="0"/>
              <a:t> in </a:t>
            </a:r>
            <a:r>
              <a:rPr lang="pt-PT" dirty="0" err="1"/>
              <a:t>ordine</a:t>
            </a:r>
            <a:r>
              <a:rPr lang="pt-PT" dirty="0"/>
              <a:t>, </a:t>
            </a:r>
            <a:r>
              <a:rPr lang="pt-PT" dirty="0" err="1"/>
              <a:t>preparare</a:t>
            </a:r>
            <a:r>
              <a:rPr lang="pt-PT" dirty="0"/>
              <a:t>.</a:t>
            </a:r>
          </a:p>
          <a:p>
            <a:endParaRPr lang="pt-PT" dirty="0"/>
          </a:p>
          <a:p>
            <a:endParaRPr lang="pt-PT" dirty="0"/>
          </a:p>
          <a:p>
            <a:r>
              <a:rPr lang="pt-PT" b="1" u="sng" dirty="0"/>
              <a:t>Desarrumar: </a:t>
            </a:r>
            <a:r>
              <a:rPr lang="pt-PT" dirty="0" err="1"/>
              <a:t>disfare</a:t>
            </a:r>
            <a:r>
              <a:rPr lang="pt-PT" dirty="0"/>
              <a:t>, </a:t>
            </a:r>
            <a:r>
              <a:rPr lang="pt-PT" dirty="0" err="1"/>
              <a:t>disordine</a:t>
            </a:r>
            <a:r>
              <a:rPr lang="pt-PT" dirty="0"/>
              <a:t>, </a:t>
            </a:r>
            <a:r>
              <a:rPr lang="pt-PT" dirty="0" err="1"/>
              <a:t>mettere</a:t>
            </a:r>
            <a:r>
              <a:rPr lang="pt-PT" dirty="0"/>
              <a:t> </a:t>
            </a:r>
            <a:r>
              <a:rPr lang="pt-PT" dirty="0" err="1"/>
              <a:t>sotto</a:t>
            </a:r>
            <a:r>
              <a:rPr lang="pt-PT" dirty="0"/>
              <a:t> sopra </a:t>
            </a:r>
          </a:p>
        </p:txBody>
      </p:sp>
    </p:spTree>
    <p:extLst>
      <p:ext uri="{BB962C8B-B14F-4D97-AF65-F5344CB8AC3E}">
        <p14:creationId xmlns:p14="http://schemas.microsoft.com/office/powerpoint/2010/main" val="32958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1EF04-343F-4A20-8767-727F40A16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Trazer </a:t>
            </a:r>
            <a:r>
              <a:rPr lang="pt-PT" dirty="0" err="1"/>
              <a:t>vs</a:t>
            </a:r>
            <a:r>
              <a:rPr lang="pt-PT" dirty="0"/>
              <a:t> Levar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4ED07D-4EB8-4025-A5EB-4217098D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Ao telefone, a Ana convida a Sónia para jantar na casa dela, no próximo sábado:</a:t>
            </a:r>
          </a:p>
          <a:p>
            <a:pPr algn="ctr"/>
            <a:r>
              <a:rPr lang="it-IT" dirty="0" err="1"/>
              <a:t>Sónia</a:t>
            </a:r>
            <a:r>
              <a:rPr lang="it-IT" dirty="0"/>
              <a:t> – É </a:t>
            </a:r>
            <a:r>
              <a:rPr lang="it-IT" dirty="0" err="1"/>
              <a:t>melhor</a:t>
            </a:r>
            <a:r>
              <a:rPr lang="it-IT" dirty="0"/>
              <a:t> levar </a:t>
            </a:r>
            <a:r>
              <a:rPr lang="it-IT" dirty="0" err="1"/>
              <a:t>vinho</a:t>
            </a:r>
            <a:r>
              <a:rPr lang="it-IT" dirty="0"/>
              <a:t> </a:t>
            </a:r>
            <a:r>
              <a:rPr lang="it-IT" dirty="0" err="1"/>
              <a:t>ou</a:t>
            </a:r>
            <a:r>
              <a:rPr lang="it-IT" dirty="0"/>
              <a:t> </a:t>
            </a:r>
            <a:r>
              <a:rPr lang="it-IT" dirty="0" err="1"/>
              <a:t>sobremesa</a:t>
            </a:r>
            <a:r>
              <a:rPr lang="it-IT" dirty="0"/>
              <a:t>?</a:t>
            </a:r>
          </a:p>
          <a:p>
            <a:pPr algn="ctr"/>
            <a:r>
              <a:rPr lang="it-IT" dirty="0"/>
              <a:t>Ana – </a:t>
            </a:r>
            <a:r>
              <a:rPr lang="it-IT" dirty="0" err="1"/>
              <a:t>Traz</a:t>
            </a:r>
            <a:r>
              <a:rPr lang="it-IT" dirty="0"/>
              <a:t> </a:t>
            </a:r>
            <a:r>
              <a:rPr lang="it-IT" dirty="0" err="1"/>
              <a:t>sobremesa</a:t>
            </a:r>
            <a:r>
              <a:rPr lang="it-IT" dirty="0"/>
              <a:t>! Eu </a:t>
            </a:r>
            <a:r>
              <a:rPr lang="it-IT" dirty="0" err="1"/>
              <a:t>gosto</a:t>
            </a:r>
            <a:r>
              <a:rPr lang="it-IT" dirty="0"/>
              <a:t> mais de </a:t>
            </a:r>
            <a:r>
              <a:rPr lang="it-IT" dirty="0" err="1"/>
              <a:t>um</a:t>
            </a:r>
            <a:r>
              <a:rPr lang="it-IT" dirty="0"/>
              <a:t> </a:t>
            </a:r>
            <a:r>
              <a:rPr lang="it-IT" dirty="0" err="1"/>
              <a:t>doce</a:t>
            </a:r>
            <a:r>
              <a:rPr lang="it-IT" dirty="0"/>
              <a:t>.</a:t>
            </a:r>
          </a:p>
          <a:p>
            <a:pPr algn="ctr"/>
            <a:r>
              <a:rPr lang="it-IT" dirty="0" err="1"/>
              <a:t>Sónia</a:t>
            </a:r>
            <a:r>
              <a:rPr lang="it-IT" dirty="0"/>
              <a:t> – </a:t>
            </a:r>
            <a:r>
              <a:rPr lang="it-IT" dirty="0" err="1"/>
              <a:t>Combinado</a:t>
            </a:r>
            <a:r>
              <a:rPr lang="it-IT" dirty="0"/>
              <a:t>! Eu levo bolo de </a:t>
            </a:r>
            <a:r>
              <a:rPr lang="it-IT" dirty="0" err="1"/>
              <a:t>bolacha</a:t>
            </a:r>
            <a:r>
              <a:rPr lang="it-IT" dirty="0"/>
              <a:t>.</a:t>
            </a:r>
          </a:p>
          <a:p>
            <a:pPr algn="ctr"/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 </a:t>
            </a:r>
            <a:r>
              <a:rPr lang="it-IT" dirty="0" err="1"/>
              <a:t>Usamos</a:t>
            </a:r>
            <a:r>
              <a:rPr lang="it-IT" dirty="0"/>
              <a:t> </a:t>
            </a:r>
            <a:r>
              <a:rPr lang="it-IT" dirty="0" err="1"/>
              <a:t>trazer</a:t>
            </a:r>
            <a:r>
              <a:rPr lang="it-IT" dirty="0"/>
              <a:t> quando </a:t>
            </a:r>
            <a:r>
              <a:rPr lang="it-IT" dirty="0" err="1"/>
              <a:t>estamos</a:t>
            </a:r>
            <a:r>
              <a:rPr lang="it-IT" dirty="0"/>
              <a:t> no </a:t>
            </a:r>
            <a:r>
              <a:rPr lang="it-IT" dirty="0" err="1"/>
              <a:t>local</a:t>
            </a:r>
            <a:r>
              <a:rPr lang="it-IT" dirty="0"/>
              <a:t> de destino (para onde </a:t>
            </a:r>
            <a:r>
              <a:rPr lang="it-IT" dirty="0" err="1"/>
              <a:t>alguém</a:t>
            </a:r>
            <a:r>
              <a:rPr lang="it-IT" dirty="0"/>
              <a:t> </a:t>
            </a:r>
            <a:r>
              <a:rPr lang="it-IT" dirty="0" err="1"/>
              <a:t>ou</a:t>
            </a:r>
            <a:r>
              <a:rPr lang="it-IT" dirty="0"/>
              <a:t> </a:t>
            </a:r>
            <a:r>
              <a:rPr lang="it-IT" dirty="0" err="1"/>
              <a:t>alguma</a:t>
            </a:r>
            <a:r>
              <a:rPr lang="it-IT" dirty="0"/>
              <a:t> </a:t>
            </a:r>
            <a:r>
              <a:rPr lang="it-IT" dirty="0" err="1"/>
              <a:t>coisa</a:t>
            </a:r>
            <a:r>
              <a:rPr lang="it-IT" dirty="0"/>
              <a:t> </a:t>
            </a:r>
            <a:r>
              <a:rPr lang="it-IT" dirty="0" err="1"/>
              <a:t>será</a:t>
            </a:r>
            <a:r>
              <a:rPr lang="it-IT" dirty="0"/>
              <a:t> </a:t>
            </a:r>
            <a:r>
              <a:rPr lang="it-IT" dirty="0" err="1"/>
              <a:t>deslocado</a:t>
            </a:r>
            <a:r>
              <a:rPr lang="it-IT" dirty="0"/>
              <a:t>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 </a:t>
            </a:r>
            <a:r>
              <a:rPr lang="it-IT" dirty="0" err="1"/>
              <a:t>Usamos</a:t>
            </a:r>
            <a:r>
              <a:rPr lang="it-IT" dirty="0"/>
              <a:t> levar quando </a:t>
            </a:r>
            <a:r>
              <a:rPr lang="it-IT" dirty="0" err="1"/>
              <a:t>estamos</a:t>
            </a:r>
            <a:r>
              <a:rPr lang="it-IT" dirty="0"/>
              <a:t> </a:t>
            </a:r>
            <a:r>
              <a:rPr lang="it-IT" dirty="0" err="1"/>
              <a:t>em</a:t>
            </a:r>
            <a:r>
              <a:rPr lang="it-IT" dirty="0"/>
              <a:t> </a:t>
            </a:r>
            <a:r>
              <a:rPr lang="it-IT" dirty="0" err="1"/>
              <a:t>qualquer</a:t>
            </a:r>
            <a:r>
              <a:rPr lang="it-IT" dirty="0"/>
              <a:t> </a:t>
            </a:r>
            <a:r>
              <a:rPr lang="it-IT" dirty="0" err="1"/>
              <a:t>outro</a:t>
            </a:r>
            <a:r>
              <a:rPr lang="it-IT" dirty="0"/>
              <a:t> </a:t>
            </a:r>
            <a:r>
              <a:rPr lang="it-IT" dirty="0" err="1"/>
              <a:t>local</a:t>
            </a:r>
            <a:r>
              <a:rPr lang="it-IT" dirty="0"/>
              <a:t> (</a:t>
            </a:r>
            <a:r>
              <a:rPr lang="it-IT" dirty="0" err="1"/>
              <a:t>excepto</a:t>
            </a:r>
            <a:r>
              <a:rPr lang="it-IT" dirty="0"/>
              <a:t> o destino).</a:t>
            </a:r>
            <a:endParaRPr lang="pt-P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AEF666-A64E-4BFF-911C-DF15A4754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9" t="68933" r="63696" b="14862"/>
          <a:stretch/>
        </p:blipFill>
        <p:spPr>
          <a:xfrm>
            <a:off x="7390539" y="5176673"/>
            <a:ext cx="4386471" cy="16015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33B39B-1463-4730-82B4-75CD46914298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www.portuguescomsusana.com</a:t>
            </a:r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27909B9-F974-4EEE-A578-D84061C7A197}"/>
              </a:ext>
            </a:extLst>
          </p:cNvPr>
          <p:cNvSpPr/>
          <p:nvPr/>
        </p:nvSpPr>
        <p:spPr>
          <a:xfrm>
            <a:off x="5645426" y="2279374"/>
            <a:ext cx="569844" cy="424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56EDBC8-5893-41B4-A656-7D7D0D4522B9}"/>
              </a:ext>
            </a:extLst>
          </p:cNvPr>
          <p:cNvCxnSpPr/>
          <p:nvPr/>
        </p:nvCxnSpPr>
        <p:spPr>
          <a:xfrm flipV="1">
            <a:off x="6096000" y="1139687"/>
            <a:ext cx="861391" cy="103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115653-F858-4490-BFB7-35F7C2EC69A5}"/>
              </a:ext>
            </a:extLst>
          </p:cNvPr>
          <p:cNvSpPr txBox="1"/>
          <p:nvPr/>
        </p:nvSpPr>
        <p:spPr>
          <a:xfrm>
            <a:off x="6957391" y="665740"/>
            <a:ext cx="247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Não estamos no local no momento em que falamos (lá)</a:t>
            </a:r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B5DB5B3-4CE5-4CF6-9D18-C9891F1D5885}"/>
              </a:ext>
            </a:extLst>
          </p:cNvPr>
          <p:cNvSpPr/>
          <p:nvPr/>
        </p:nvSpPr>
        <p:spPr>
          <a:xfrm>
            <a:off x="4154556" y="2743199"/>
            <a:ext cx="569844" cy="424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EC0325A-99A8-4BE7-B36C-B4F3C24D3969}"/>
              </a:ext>
            </a:extLst>
          </p:cNvPr>
          <p:cNvCxnSpPr>
            <a:stCxn id="11" idx="3"/>
          </p:cNvCxnSpPr>
          <p:nvPr/>
        </p:nvCxnSpPr>
        <p:spPr>
          <a:xfrm flipH="1">
            <a:off x="2955235" y="3105165"/>
            <a:ext cx="1282773" cy="323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FA35420-7F75-42BB-8A46-69943616028A}"/>
              </a:ext>
            </a:extLst>
          </p:cNvPr>
          <p:cNvSpPr txBox="1"/>
          <p:nvPr/>
        </p:nvSpPr>
        <p:spPr>
          <a:xfrm>
            <a:off x="747421" y="3096069"/>
            <a:ext cx="247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Estamos no local no momento em que falamos (cá)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5796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01E35-3DD6-411D-964D-5138528E7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Em conclusão…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797B6-5A27-4D2B-A54A-809F07055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Pretérito Perfeito simples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4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68CC3-4172-466D-91B6-5AFF790E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Pretérito perfeito simples do indicativo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ECCF0F-977A-424A-8BB8-E8159799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77" y="1895060"/>
            <a:ext cx="8228605" cy="43846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4259D6-1600-442B-9F07-DA34186E1DFD}"/>
              </a:ext>
            </a:extLst>
          </p:cNvPr>
          <p:cNvSpPr txBox="1"/>
          <p:nvPr/>
        </p:nvSpPr>
        <p:spPr>
          <a:xfrm>
            <a:off x="10484624" y="2001078"/>
            <a:ext cx="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p.p.s</a:t>
            </a:r>
            <a:endParaRPr lang="it-IT" b="1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35A71EC-2909-428E-B026-8B2D72531AC6}"/>
              </a:ext>
            </a:extLst>
          </p:cNvPr>
          <p:cNvCxnSpPr>
            <a:endCxn id="6" idx="0"/>
          </p:cNvCxnSpPr>
          <p:nvPr/>
        </p:nvCxnSpPr>
        <p:spPr>
          <a:xfrm>
            <a:off x="10389705" y="1497495"/>
            <a:ext cx="480807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>
            <a:extLst>
              <a:ext uri="{FF2B5EF4-FFF2-40B4-BE49-F238E27FC236}">
                <a16:creationId xmlns:a16="http://schemas.microsoft.com/office/drawing/2014/main" id="{B151EF19-0F07-4B83-9190-B074759D2AAC}"/>
              </a:ext>
            </a:extLst>
          </p:cNvPr>
          <p:cNvSpPr/>
          <p:nvPr/>
        </p:nvSpPr>
        <p:spPr>
          <a:xfrm>
            <a:off x="1863254" y="1906583"/>
            <a:ext cx="4971140" cy="4384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506353-AB3A-48AB-9DC5-ACE240D24C0A}"/>
              </a:ext>
            </a:extLst>
          </p:cNvPr>
          <p:cNvSpPr txBox="1"/>
          <p:nvPr/>
        </p:nvSpPr>
        <p:spPr>
          <a:xfrm>
            <a:off x="5905241" y="277261"/>
            <a:ext cx="6135757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000000"/>
                </a:solidFill>
                <a:effectLst/>
                <a:latin typeface="Lucida Grande"/>
              </a:rPr>
              <a:t>A forma simples indica ação concluída em certo momento do passado, portanto, tal ação afasta-se do presente.</a:t>
            </a:r>
            <a:endParaRPr lang="it-IT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B1F2CE-11F8-4E02-8645-B9CBF4A3BAD8}"/>
              </a:ext>
            </a:extLst>
          </p:cNvPr>
          <p:cNvSpPr txBox="1"/>
          <p:nvPr/>
        </p:nvSpPr>
        <p:spPr>
          <a:xfrm>
            <a:off x="223384" y="3015793"/>
            <a:ext cx="171433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Lembrar: situações permanentes</a:t>
            </a:r>
            <a:endParaRPr lang="it-IT" sz="1400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AE3D7F1-EE44-4ED0-B1FE-2440A8EEFEF6}"/>
              </a:ext>
            </a:extLst>
          </p:cNvPr>
          <p:cNvCxnSpPr>
            <a:cxnSpLocks/>
          </p:cNvCxnSpPr>
          <p:nvPr/>
        </p:nvCxnSpPr>
        <p:spPr>
          <a:xfrm flipV="1">
            <a:off x="1560352" y="2466363"/>
            <a:ext cx="1837189" cy="454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2398039-478D-42B6-847D-06B598E24618}"/>
              </a:ext>
            </a:extLst>
          </p:cNvPr>
          <p:cNvCxnSpPr/>
          <p:nvPr/>
        </p:nvCxnSpPr>
        <p:spPr>
          <a:xfrm>
            <a:off x="7080308" y="2642532"/>
            <a:ext cx="0" cy="35401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rentesi graffa chiusa 17">
            <a:extLst>
              <a:ext uri="{FF2B5EF4-FFF2-40B4-BE49-F238E27FC236}">
                <a16:creationId xmlns:a16="http://schemas.microsoft.com/office/drawing/2014/main" id="{7BEE074A-5E54-4454-9974-BD6C01761E1E}"/>
              </a:ext>
            </a:extLst>
          </p:cNvPr>
          <p:cNvSpPr/>
          <p:nvPr/>
        </p:nvSpPr>
        <p:spPr>
          <a:xfrm>
            <a:off x="9756182" y="2149367"/>
            <a:ext cx="847281" cy="389249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858C29-3A81-4351-9B60-A27B8355A194}"/>
              </a:ext>
            </a:extLst>
          </p:cNvPr>
          <p:cNvSpPr txBox="1"/>
          <p:nvPr/>
        </p:nvSpPr>
        <p:spPr>
          <a:xfrm>
            <a:off x="10668001" y="3889389"/>
            <a:ext cx="1176796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PT" sz="1400" dirty="0"/>
              <a:t>Observa </a:t>
            </a:r>
          </a:p>
          <a:p>
            <a:pPr algn="ctr"/>
            <a:r>
              <a:rPr lang="pt-PT" sz="1400" dirty="0"/>
              <a:t>com atenção!</a:t>
            </a:r>
            <a:endParaRPr lang="it-IT" sz="1400" dirty="0"/>
          </a:p>
        </p:txBody>
      </p:sp>
      <p:pic>
        <p:nvPicPr>
          <p:cNvPr id="4098" name="Picture 2" descr="Confused Travolta Pulp Fiction Front - Meme John Travolta Png, Transparent  Png - kindpng">
            <a:extLst>
              <a:ext uri="{FF2B5EF4-FFF2-40B4-BE49-F238E27FC236}">
                <a16:creationId xmlns:a16="http://schemas.microsoft.com/office/drawing/2014/main" id="{00BACDF2-D224-4198-B10C-40D188C21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r="16987"/>
          <a:stretch/>
        </p:blipFill>
        <p:spPr bwMode="auto">
          <a:xfrm>
            <a:off x="-30247" y="4481106"/>
            <a:ext cx="1530820" cy="1701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Nuvola 19">
            <a:extLst>
              <a:ext uri="{FF2B5EF4-FFF2-40B4-BE49-F238E27FC236}">
                <a16:creationId xmlns:a16="http://schemas.microsoft.com/office/drawing/2014/main" id="{EC7E63DD-AA97-4291-AED4-A759DC7D7DC5}"/>
              </a:ext>
            </a:extLst>
          </p:cNvPr>
          <p:cNvSpPr/>
          <p:nvPr/>
        </p:nvSpPr>
        <p:spPr>
          <a:xfrm>
            <a:off x="840925" y="4086840"/>
            <a:ext cx="1230865" cy="90399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/>
              <a:t>O verbo ser e ir são iguais?</a:t>
            </a:r>
            <a:endParaRPr lang="it-IT" sz="1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57B872-F08F-4646-B092-EE16C2AD3E61}"/>
              </a:ext>
            </a:extLst>
          </p:cNvPr>
          <p:cNvSpPr txBox="1"/>
          <p:nvPr/>
        </p:nvSpPr>
        <p:spPr>
          <a:xfrm>
            <a:off x="74462" y="6041858"/>
            <a:ext cx="1937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O </a:t>
            </a:r>
            <a:r>
              <a:rPr lang="pt-PT" sz="1400" dirty="0" err="1"/>
              <a:t>Travolta</a:t>
            </a:r>
            <a:r>
              <a:rPr lang="pt-PT" sz="1400" dirty="0"/>
              <a:t> está confuso!</a:t>
            </a:r>
            <a:endParaRPr lang="it-IT" sz="1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16A9598-6FA3-462C-9A09-B784E5B1E20B}"/>
              </a:ext>
            </a:extLst>
          </p:cNvPr>
          <p:cNvSpPr txBox="1"/>
          <p:nvPr/>
        </p:nvSpPr>
        <p:spPr>
          <a:xfrm>
            <a:off x="496956" y="6442371"/>
            <a:ext cx="11860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 Ricorda che: il "</a:t>
            </a:r>
            <a:r>
              <a:rPr lang="it-IT" sz="1600" b="0" i="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pretérito</a:t>
            </a:r>
            <a:r>
              <a:rPr lang="it-IT" sz="16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it-IT" sz="1600" b="0" i="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perfeito</a:t>
            </a:r>
            <a:r>
              <a:rPr lang="it-IT" sz="16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it-IT" sz="1600" b="0" i="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simples</a:t>
            </a:r>
            <a:r>
              <a:rPr lang="it-IT" sz="16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" in portoghese è simile al "passato prossimo" e "passato remoto" in italiano.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32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8A8F7FB-A87B-46FC-9B12-FB724B3C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P.p.s</a:t>
            </a:r>
            <a:r>
              <a:rPr lang="pt-PT" dirty="0"/>
              <a:t>. do indicativo verbos regulares em </a:t>
            </a:r>
            <a:br>
              <a:rPr lang="pt-PT" dirty="0"/>
            </a:br>
            <a:r>
              <a:rPr lang="pt-PT" dirty="0"/>
              <a:t>–ar, -</a:t>
            </a:r>
            <a:r>
              <a:rPr lang="pt-PT" dirty="0" err="1"/>
              <a:t>er</a:t>
            </a:r>
            <a:r>
              <a:rPr lang="pt-PT" dirty="0"/>
              <a:t>, -ir, -</a:t>
            </a:r>
            <a:r>
              <a:rPr lang="pt-PT" dirty="0" err="1"/>
              <a:t>air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70A57D-2ECE-4C3F-9FA5-130DF234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8" b="5526"/>
          <a:stretch/>
        </p:blipFill>
        <p:spPr>
          <a:xfrm>
            <a:off x="864176" y="1868821"/>
            <a:ext cx="5262304" cy="32508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DFF474B-8A8B-47CE-8947-1DE9AC75F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26" b="8594"/>
          <a:stretch/>
        </p:blipFill>
        <p:spPr>
          <a:xfrm>
            <a:off x="833696" y="5119720"/>
            <a:ext cx="5262304" cy="11265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1153526-6EA4-4F3F-B771-970691CEB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582" y="1868821"/>
            <a:ext cx="4281509" cy="4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28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8A8F7FB-A87B-46FC-9B12-FB724B3C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P.p.s</a:t>
            </a:r>
            <a:r>
              <a:rPr lang="pt-PT" dirty="0"/>
              <a:t>. do indicativo verbos irregulares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944F42-B9CE-40FB-9BF9-F618E8FF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01" y="1941054"/>
            <a:ext cx="10756357" cy="41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93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1 - Alguém tem alguma dúvida? - Homem Invisível | Ximalaya International  Edition Himalaya">
            <a:extLst>
              <a:ext uri="{FF2B5EF4-FFF2-40B4-BE49-F238E27FC236}">
                <a16:creationId xmlns:a16="http://schemas.microsoft.com/office/drawing/2014/main" id="{374F19FB-2D02-4B37-8DBF-2031DF6B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9003"/>
            <a:ext cx="4899991" cy="48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1311965" y="1997838"/>
            <a:ext cx="4108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dirty="0"/>
          </a:p>
          <a:p>
            <a:endParaRPr lang="pt-PT" b="1" dirty="0"/>
          </a:p>
          <a:p>
            <a:r>
              <a:rPr lang="pt-PT" b="1" dirty="0"/>
              <a:t>Até amanhã!</a:t>
            </a:r>
          </a:p>
          <a:p>
            <a:endParaRPr lang="pt-PT" b="1" dirty="0"/>
          </a:p>
          <a:p>
            <a:r>
              <a:rPr lang="pt-PT" b="1" dirty="0"/>
              <a:t>Comecem os estudos! </a:t>
            </a:r>
          </a:p>
          <a:p>
            <a:endParaRPr lang="pt-PT" b="1" dirty="0"/>
          </a:p>
          <a:p>
            <a:r>
              <a:rPr lang="pt-PT" b="1" dirty="0"/>
              <a:t>Para não ficarem com a matéria acumulada.</a:t>
            </a:r>
          </a:p>
          <a:p>
            <a:endParaRPr lang="pt-P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C0833B5-B5E6-4216-8D1B-0D8296CE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Ficha de leitura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58EA1C9-FCD7-448D-861E-B8D964968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8835" y="2319132"/>
            <a:ext cx="6066845" cy="319901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Qual é o título da obra? _________________________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Qual é a editora do livro? ________________________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Quem é a personagem principal da história? 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 que observas na ilustração da capa? 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Quem é o ilustrador do livro? _____________________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Quem é a personagem principal? __________________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Onde se passa a história? Numa aldeia, no espaço ou na cidade? ________________________________________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Picture 2" descr="A maior flor do mundo | La Biblioteca dei Ragazzi | BIBLIOWin">
            <a:extLst>
              <a:ext uri="{FF2B5EF4-FFF2-40B4-BE49-F238E27FC236}">
                <a16:creationId xmlns:a16="http://schemas.microsoft.com/office/drawing/2014/main" id="{8BA88F0D-5E24-49AC-B85F-FC43FB33EE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23" y="1775728"/>
            <a:ext cx="3339963" cy="450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6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29DFE-D5C8-449A-831F-4C175A4C3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 que é que ele se queixa?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017A88-96A2-4664-93A8-0A7307AE8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4462" y="1737360"/>
            <a:ext cx="5786936" cy="3027384"/>
          </a:xfrm>
        </p:spPr>
        <p:txBody>
          <a:bodyPr/>
          <a:lstStyle/>
          <a:p>
            <a:r>
              <a:rPr lang="pt-PT" dirty="0"/>
              <a:t>“ As histórias para crianças devem ser escritas com palavras muito simples. Quem me dera saber escrever essas histórias, mas nunca fui capaz de aprender, e tenho pena. Além de ser preciso saber escolher as palavras, faz falta um certo jeito de contar, uma maneira muito certa e muito explicada, uma paciência muito grande – e a mim falta-me pelo menos a paciência, do que peço desculpa” </a:t>
            </a:r>
          </a:p>
          <a:p>
            <a:pPr algn="r"/>
            <a:r>
              <a:rPr lang="pt-PT" sz="1200" b="1" dirty="0"/>
              <a:t>José Saramago, A maior flor do mundo, 7ª edição, Editorial Caminho, 2012 (excerto com supressões)</a:t>
            </a:r>
            <a:endParaRPr lang="it-IT" sz="1200" b="1" dirty="0"/>
          </a:p>
        </p:txBody>
      </p:sp>
      <p:pic>
        <p:nvPicPr>
          <p:cNvPr id="4098" name="Picture 2" descr="A maior flor do mundo - José Saramago - Revista Prosa Verso e Arte">
            <a:extLst>
              <a:ext uri="{FF2B5EF4-FFF2-40B4-BE49-F238E27FC236}">
                <a16:creationId xmlns:a16="http://schemas.microsoft.com/office/drawing/2014/main" id="{ADAF6D5F-401C-4344-8BB0-81BB88DEA7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91" y="2194350"/>
            <a:ext cx="3993168" cy="292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36D7D4-9934-478B-88C5-ABC2E922258A}"/>
              </a:ext>
            </a:extLst>
          </p:cNvPr>
          <p:cNvSpPr txBox="1"/>
          <p:nvPr/>
        </p:nvSpPr>
        <p:spPr>
          <a:xfrm>
            <a:off x="1254462" y="4524974"/>
            <a:ext cx="6096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Quem está a contar a história?</a:t>
            </a:r>
          </a:p>
          <a:p>
            <a:pPr marL="457200" indent="-457200">
              <a:buAutoNum type="alphaLcParenR"/>
            </a:pPr>
            <a:r>
              <a:rPr lang="pt-PT" dirty="0"/>
              <a:t>Um menino </a:t>
            </a:r>
            <a:r>
              <a:rPr lang="pt-PT" sz="2800" dirty="0"/>
              <a:t>□</a:t>
            </a:r>
            <a:r>
              <a:rPr lang="pt-PT" dirty="0"/>
              <a:t> </a:t>
            </a:r>
          </a:p>
          <a:p>
            <a:pPr marL="457200" indent="-457200">
              <a:buAutoNum type="alphaLcParenR"/>
            </a:pPr>
            <a:r>
              <a:rPr lang="pt-PT" dirty="0"/>
              <a:t>O autor </a:t>
            </a:r>
            <a:r>
              <a:rPr lang="pt-PT" sz="2800" dirty="0"/>
              <a:t>□</a:t>
            </a:r>
            <a:r>
              <a:rPr lang="pt-PT" dirty="0"/>
              <a:t>   </a:t>
            </a:r>
          </a:p>
          <a:p>
            <a:pPr marL="457200" indent="-457200">
              <a:buAutoNum type="alphaLcParenR"/>
            </a:pPr>
            <a:r>
              <a:rPr lang="pt-PT" dirty="0"/>
              <a:t>Uma flor </a:t>
            </a:r>
            <a:r>
              <a:rPr lang="pt-PT" sz="2800" dirty="0"/>
              <a:t>□</a:t>
            </a:r>
          </a:p>
        </p:txBody>
      </p:sp>
    </p:spTree>
    <p:extLst>
      <p:ext uri="{BB962C8B-B14F-4D97-AF65-F5344CB8AC3E}">
        <p14:creationId xmlns:p14="http://schemas.microsoft.com/office/powerpoint/2010/main" val="212390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609F92D-1969-4AD2-A0EF-74241E24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entrevista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6BDEDAB-ECF2-48AA-9FDC-B7B1E7B21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844" y="2269065"/>
            <a:ext cx="5279666" cy="29706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b="1" i="0" dirty="0">
                <a:solidFill>
                  <a:srgbClr val="000000"/>
                </a:solidFill>
                <a:effectLst/>
                <a:latin typeface="+mj-lt"/>
              </a:rPr>
              <a:t>A estrutura da entrevista compreende 3 momentos: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1" i="0" dirty="0">
                <a:solidFill>
                  <a:srgbClr val="000000"/>
                </a:solidFill>
                <a:effectLst/>
                <a:latin typeface="+mj-lt"/>
              </a:rPr>
              <a:t>uma introdução ou apresentação,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1" i="0" dirty="0">
                <a:solidFill>
                  <a:srgbClr val="000000"/>
                </a:solidFill>
                <a:effectLst/>
                <a:latin typeface="+mj-lt"/>
              </a:rPr>
              <a:t>as perguntas do(s) entrevistador(es) 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0000"/>
                </a:solidFill>
                <a:latin typeface="+mj-lt"/>
              </a:rPr>
              <a:t>e </a:t>
            </a:r>
            <a:r>
              <a:rPr lang="pt-BR" b="1" i="0" dirty="0">
                <a:solidFill>
                  <a:srgbClr val="000000"/>
                </a:solidFill>
                <a:effectLst/>
                <a:latin typeface="+mj-lt"/>
              </a:rPr>
              <a:t>respostas do(s) entrevistado(s),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1" i="0" dirty="0">
                <a:solidFill>
                  <a:srgbClr val="000000"/>
                </a:solidFill>
                <a:effectLst/>
                <a:latin typeface="+mj-lt"/>
              </a:rPr>
              <a:t>uma conclusão. </a:t>
            </a:r>
            <a:endParaRPr lang="it-IT" dirty="0">
              <a:latin typeface="+mj-lt"/>
            </a:endParaRPr>
          </a:p>
        </p:txBody>
      </p:sp>
      <p:pic>
        <p:nvPicPr>
          <p:cNvPr id="2050" name="Picture 2" descr="6 dicas para a entrevista do Visto Americano [Atualizado 2019]">
            <a:extLst>
              <a:ext uri="{FF2B5EF4-FFF2-40B4-BE49-F238E27FC236}">
                <a16:creationId xmlns:a16="http://schemas.microsoft.com/office/drawing/2014/main" id="{3F69E74F-D16A-476B-8C7E-0C2DBC067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782485"/>
            <a:ext cx="5783247" cy="39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3D313A-81F9-444B-8508-33AD252C7A20}"/>
              </a:ext>
            </a:extLst>
          </p:cNvPr>
          <p:cNvSpPr txBox="1"/>
          <p:nvPr/>
        </p:nvSpPr>
        <p:spPr>
          <a:xfrm>
            <a:off x="569844" y="5567312"/>
            <a:ext cx="546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“Dar </a:t>
            </a:r>
            <a:r>
              <a:rPr lang="pt-PT" dirty="0"/>
              <a:t>uma entrevista” Infinitivo pessoal</a:t>
            </a:r>
          </a:p>
          <a:p>
            <a:r>
              <a:rPr lang="pt-PT" b="1" dirty="0"/>
              <a:t>“</a:t>
            </a:r>
            <a:r>
              <a:rPr lang="it-IT" b="1" dirty="0"/>
              <a:t>Dei</a:t>
            </a:r>
            <a:r>
              <a:rPr lang="it-IT" dirty="0"/>
              <a:t> </a:t>
            </a:r>
            <a:r>
              <a:rPr lang="it-IT" dirty="0" err="1"/>
              <a:t>uma</a:t>
            </a:r>
            <a:r>
              <a:rPr lang="it-IT" dirty="0"/>
              <a:t> </a:t>
            </a:r>
            <a:r>
              <a:rPr lang="it-IT" dirty="0" err="1"/>
              <a:t>entrevista</a:t>
            </a:r>
            <a:r>
              <a:rPr lang="it-IT" dirty="0"/>
              <a:t> </a:t>
            </a:r>
            <a:r>
              <a:rPr lang="it-IT" dirty="0" err="1"/>
              <a:t>na</a:t>
            </a:r>
            <a:r>
              <a:rPr lang="it-IT" dirty="0"/>
              <a:t> </a:t>
            </a:r>
            <a:r>
              <a:rPr lang="it-IT" dirty="0" err="1"/>
              <a:t>semana</a:t>
            </a:r>
            <a:r>
              <a:rPr lang="it-IT" dirty="0"/>
              <a:t> </a:t>
            </a:r>
            <a:r>
              <a:rPr lang="it-IT" dirty="0" err="1"/>
              <a:t>passada</a:t>
            </a:r>
            <a:r>
              <a:rPr lang="pt-PT" dirty="0"/>
              <a:t>” </a:t>
            </a:r>
            <a:r>
              <a:rPr lang="pt-PT" dirty="0" err="1"/>
              <a:t>P.p.simples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10420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03AF347-170A-415F-98D7-E7A87B92D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10" y="92766"/>
            <a:ext cx="4783711" cy="59833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33B7C0E-85A7-43F7-8CC0-2F2F9765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93" y="92766"/>
            <a:ext cx="4428297" cy="612913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E444F5-AB5F-4394-8D7D-3BE3F2727842}"/>
              </a:ext>
            </a:extLst>
          </p:cNvPr>
          <p:cNvSpPr txBox="1"/>
          <p:nvPr/>
        </p:nvSpPr>
        <p:spPr>
          <a:xfrm>
            <a:off x="8998227" y="437321"/>
            <a:ext cx="295523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Título/ Subtítulo</a:t>
            </a:r>
          </a:p>
          <a:p>
            <a:r>
              <a:rPr lang="pt-PT" dirty="0"/>
              <a:t>Cabeçalho</a:t>
            </a:r>
          </a:p>
          <a:p>
            <a:r>
              <a:rPr lang="pt-PT" dirty="0"/>
              <a:t>Manchete de Jornal</a:t>
            </a:r>
          </a:p>
          <a:p>
            <a:r>
              <a:rPr lang="pt-PT" dirty="0"/>
              <a:t>“Assunto de primeira página”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F919E1-6B3D-4E78-BC70-F18C3C1DD1C1}"/>
              </a:ext>
            </a:extLst>
          </p:cNvPr>
          <p:cNvSpPr txBox="1"/>
          <p:nvPr/>
        </p:nvSpPr>
        <p:spPr>
          <a:xfrm>
            <a:off x="401737" y="6395902"/>
            <a:ext cx="76025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Capas de jornais: </a:t>
            </a:r>
            <a:r>
              <a:rPr lang="pt-PT" dirty="0">
                <a:solidFill>
                  <a:schemeClr val="tx1"/>
                </a:solidFill>
              </a:rPr>
              <a:t>Diário de notícias (17/01/2021) e LUZ (15/01/2021)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024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BFD43E6-6CC5-4DAD-AD2A-8A7AE56C6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22288" r="8539" b="45075"/>
          <a:stretch/>
        </p:blipFill>
        <p:spPr>
          <a:xfrm>
            <a:off x="163773" y="0"/>
            <a:ext cx="7500680" cy="40397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20CD7FF-3DC7-4A3E-AFE2-39739FF3C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57561" r="7975" b="10249"/>
          <a:stretch/>
        </p:blipFill>
        <p:spPr>
          <a:xfrm>
            <a:off x="4995427" y="2225173"/>
            <a:ext cx="7032800" cy="3923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5773F58-CA70-4F17-902F-186FFEB1F8C7}"/>
                  </a:ext>
                </a:extLst>
              </p:cNvPr>
              <p:cNvSpPr txBox="1"/>
              <p:nvPr/>
            </p:nvSpPr>
            <p:spPr>
              <a:xfrm>
                <a:off x="331750" y="4477427"/>
                <a:ext cx="4587032" cy="14773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pt-PT" b="1" dirty="0"/>
                  <a:t>O dono </a:t>
                </a:r>
                <a:r>
                  <a:rPr lang="pt-PT" dirty="0"/>
                  <a:t>= </a:t>
                </a:r>
                <a:r>
                  <a:rPr lang="pt-PT" dirty="0" err="1"/>
                  <a:t>il</a:t>
                </a:r>
                <a:r>
                  <a:rPr lang="pt-PT" dirty="0"/>
                  <a:t> </a:t>
                </a:r>
                <a:r>
                  <a:rPr lang="pt-PT" dirty="0" err="1"/>
                  <a:t>proprietario</a:t>
                </a:r>
                <a:r>
                  <a:rPr lang="pt-PT" dirty="0"/>
                  <a:t>/ </a:t>
                </a:r>
                <a:r>
                  <a:rPr lang="pt-PT" dirty="0" err="1"/>
                  <a:t>gestore</a:t>
                </a:r>
                <a:r>
                  <a:rPr lang="pt-PT" dirty="0"/>
                  <a:t> </a:t>
                </a:r>
                <a:r>
                  <a:rPr lang="pt-PT" dirty="0" err="1"/>
                  <a:t>del</a:t>
                </a:r>
                <a:r>
                  <a:rPr lang="pt-PT" dirty="0"/>
                  <a:t> posto </a:t>
                </a:r>
                <a14:m>
                  <m:oMath xmlns:m="http://schemas.openxmlformats.org/officeDocument/2006/math">
                    <m:r>
                      <a:rPr lang="pt-P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it-IT" dirty="0"/>
                  <a:t> di dono in (ITA). </a:t>
                </a:r>
                <a:br>
                  <a:rPr lang="it-IT" dirty="0"/>
                </a:br>
                <a:endParaRPr lang="it-IT" dirty="0"/>
              </a:p>
              <a:p>
                <a:r>
                  <a:rPr lang="it-IT" dirty="0"/>
                  <a:t>Il corrispondente di dono in portoghese: </a:t>
                </a:r>
                <a:r>
                  <a:rPr lang="it-IT" b="1" u="sng" dirty="0" err="1"/>
                  <a:t>dádiva</a:t>
                </a:r>
                <a:r>
                  <a:rPr lang="it-IT" b="1" u="sng" dirty="0"/>
                  <a:t>, prenda, presente, donativo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5773F58-CA70-4F17-902F-186FFEB1F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50" y="4477427"/>
                <a:ext cx="4587032" cy="1477328"/>
              </a:xfrm>
              <a:prstGeom prst="rect">
                <a:avLst/>
              </a:prstGeom>
              <a:blipFill>
                <a:blip r:embed="rId3"/>
                <a:stretch>
                  <a:fillRect l="-926" t="-1626" r="-1587" b="-44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2033EC-D145-4638-8EBE-ACE88373146B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162 – unidade 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66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2F5383-9574-470E-B064-30D1538F1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57561" r="7975" b="10249"/>
          <a:stretch/>
        </p:blipFill>
        <p:spPr>
          <a:xfrm>
            <a:off x="3903591" y="1829619"/>
            <a:ext cx="7690939" cy="43959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C97F07-F888-4E9C-86FF-77FFCA05C936}"/>
              </a:ext>
            </a:extLst>
          </p:cNvPr>
          <p:cNvSpPr txBox="1"/>
          <p:nvPr/>
        </p:nvSpPr>
        <p:spPr>
          <a:xfrm>
            <a:off x="367518" y="2499847"/>
            <a:ext cx="3684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O que significam as palavras em amarelo?</a:t>
            </a:r>
          </a:p>
          <a:p>
            <a:endParaRPr lang="pt-PT" dirty="0"/>
          </a:p>
          <a:p>
            <a:r>
              <a:rPr lang="pt-PT" dirty="0"/>
              <a:t>Galeria de arte</a:t>
            </a:r>
          </a:p>
          <a:p>
            <a:r>
              <a:rPr lang="pt-PT" dirty="0"/>
              <a:t>Negócio</a:t>
            </a:r>
          </a:p>
          <a:p>
            <a:r>
              <a:rPr lang="pt-PT" dirty="0"/>
              <a:t>Imenso</a:t>
            </a:r>
          </a:p>
          <a:p>
            <a:r>
              <a:rPr lang="pt-PT" dirty="0"/>
              <a:t>Demorou</a:t>
            </a:r>
          </a:p>
          <a:p>
            <a:r>
              <a:rPr lang="pt-PT" dirty="0"/>
              <a:t>Êxito</a:t>
            </a:r>
          </a:p>
          <a:p>
            <a:r>
              <a:rPr lang="pt-PT" dirty="0"/>
              <a:t>Continua </a:t>
            </a:r>
          </a:p>
          <a:p>
            <a:r>
              <a:rPr lang="pt-PT" dirty="0"/>
              <a:t>Clientes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F3E924-0834-4972-BDC5-A383A14E2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44450" r="55461" b="53783"/>
          <a:stretch/>
        </p:blipFill>
        <p:spPr>
          <a:xfrm>
            <a:off x="4664765" y="5143398"/>
            <a:ext cx="2862470" cy="2187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A91AC6-47F6-4861-A311-73EB55A2A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47140" r="57553" b="51361"/>
          <a:stretch/>
        </p:blipFill>
        <p:spPr>
          <a:xfrm rot="21426420">
            <a:off x="8284716" y="2027107"/>
            <a:ext cx="2716696" cy="185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968BE2-461A-4E69-8898-D02818286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t="49411" r="48064" b="48826"/>
          <a:stretch/>
        </p:blipFill>
        <p:spPr>
          <a:xfrm rot="21449316">
            <a:off x="7904834" y="3127882"/>
            <a:ext cx="3511826" cy="2182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6068964-EFE3-40C8-A8B2-336230F41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51392" r="57755" b="46648"/>
          <a:stretch/>
        </p:blipFill>
        <p:spPr>
          <a:xfrm>
            <a:off x="4051722" y="3158351"/>
            <a:ext cx="2433567" cy="218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C15FFCE9-FD1B-4755-ACBC-3A9C9196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1" y="260606"/>
            <a:ext cx="10058400" cy="1450757"/>
          </a:xfrm>
        </p:spPr>
        <p:txBody>
          <a:bodyPr/>
          <a:lstStyle/>
          <a:p>
            <a:r>
              <a:rPr lang="pt-PT" dirty="0"/>
              <a:t>Análise do texto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E3F84B-F92E-43F6-9EE4-D3D0507023B7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162 – unidade 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335509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2507</TotalTime>
  <Words>1961</Words>
  <Application>Microsoft Office PowerPoint</Application>
  <PresentationFormat>Widescreen</PresentationFormat>
  <Paragraphs>209</Paragraphs>
  <Slides>36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edmondsans_regular</vt:lpstr>
      <vt:lpstr>Lucida Grande</vt:lpstr>
      <vt:lpstr>Roboto</vt:lpstr>
      <vt:lpstr>Trebuchet MS</vt:lpstr>
      <vt:lpstr>Verdana</vt:lpstr>
      <vt:lpstr>Wingdings</vt:lpstr>
      <vt:lpstr>Retrospettivo</vt:lpstr>
      <vt:lpstr>LINGUA E TRADUZIONE PORTOGHESE I</vt:lpstr>
      <vt:lpstr>Sumário da aula n°31 e n°32</vt:lpstr>
      <vt:lpstr>Revisão do T.P.C – Momento de leitura</vt:lpstr>
      <vt:lpstr>Ficha de leitura</vt:lpstr>
      <vt:lpstr>De que é que ele se queixa?</vt:lpstr>
      <vt:lpstr>A entrevista</vt:lpstr>
      <vt:lpstr>Presentazione standard di PowerPoint</vt:lpstr>
      <vt:lpstr>Presentazione standard di PowerPoint</vt:lpstr>
      <vt:lpstr>Análise do texto</vt:lpstr>
      <vt:lpstr>Presentazione standard di PowerPoint</vt:lpstr>
      <vt:lpstr>Presentazione standard di PowerPoint</vt:lpstr>
      <vt:lpstr>Advérbios de negação e afirmação </vt:lpstr>
      <vt:lpstr>Advérbios de negação e afirmação</vt:lpstr>
      <vt:lpstr>Alguns exemplos </vt:lpstr>
      <vt:lpstr>Advérbios de modo - formação dos advérbios que terminam em –mente. </vt:lpstr>
      <vt:lpstr>Presentazione standard di PowerPoint</vt:lpstr>
      <vt:lpstr>Acabar de… aplicado no P.p.simples</vt:lpstr>
      <vt:lpstr>Presentazione standard di PowerPoint</vt:lpstr>
      <vt:lpstr>Presentazione standard di PowerPoint</vt:lpstr>
      <vt:lpstr>Presentazione standard di PowerPoint</vt:lpstr>
      <vt:lpstr>Sais muito à noite?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Já fizeste? Sim ou ainda não?</vt:lpstr>
      <vt:lpstr>Presentazione standard di PowerPoint</vt:lpstr>
      <vt:lpstr>Trazer vs Levar</vt:lpstr>
      <vt:lpstr>Em conclusão…</vt:lpstr>
      <vt:lpstr>Pretérito perfeito simples do indicativo </vt:lpstr>
      <vt:lpstr>P.p.s. do indicativo verbos regulares em  –ar, -er, -ir, -air</vt:lpstr>
      <vt:lpstr>P.p.s. do indicativo verbos irregulares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48</cp:revision>
  <cp:lastPrinted>2022-01-13T11:56:44Z</cp:lastPrinted>
  <dcterms:created xsi:type="dcterms:W3CDTF">2021-12-06T20:44:41Z</dcterms:created>
  <dcterms:modified xsi:type="dcterms:W3CDTF">2022-01-17T12:51:13Z</dcterms:modified>
</cp:coreProperties>
</file>