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7"/>
  </p:notesMasterIdLst>
  <p:sldIdLst>
    <p:sldId id="257" r:id="rId2"/>
    <p:sldId id="262" r:id="rId3"/>
    <p:sldId id="658" r:id="rId4"/>
    <p:sldId id="606" r:id="rId5"/>
    <p:sldId id="641" r:id="rId6"/>
    <p:sldId id="640" r:id="rId7"/>
    <p:sldId id="655" r:id="rId8"/>
    <p:sldId id="643" r:id="rId9"/>
    <p:sldId id="670" r:id="rId10"/>
    <p:sldId id="464" r:id="rId11"/>
    <p:sldId id="672" r:id="rId12"/>
    <p:sldId id="659" r:id="rId13"/>
    <p:sldId id="660" r:id="rId14"/>
    <p:sldId id="663" r:id="rId15"/>
    <p:sldId id="664" r:id="rId16"/>
    <p:sldId id="673" r:id="rId17"/>
    <p:sldId id="685" r:id="rId18"/>
    <p:sldId id="671" r:id="rId19"/>
    <p:sldId id="681" r:id="rId20"/>
    <p:sldId id="675" r:id="rId21"/>
    <p:sldId id="682" r:id="rId22"/>
    <p:sldId id="683" r:id="rId23"/>
    <p:sldId id="676" r:id="rId24"/>
    <p:sldId id="674" r:id="rId25"/>
    <p:sldId id="680" r:id="rId26"/>
    <p:sldId id="684" r:id="rId27"/>
    <p:sldId id="662" r:id="rId28"/>
    <p:sldId id="667" r:id="rId29"/>
    <p:sldId id="668" r:id="rId30"/>
    <p:sldId id="669" r:id="rId31"/>
    <p:sldId id="665" r:id="rId32"/>
    <p:sldId id="677" r:id="rId33"/>
    <p:sldId id="678" r:id="rId34"/>
    <p:sldId id="679" r:id="rId35"/>
    <p:sldId id="613" r:id="rId36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3032DB9-B531-482D-80D6-606FDB3E18B8}" type="datetimeFigureOut">
              <a:rPr lang="it-IT" smtClean="0"/>
              <a:t>18/01/2022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40B2F4-D120-4C2A-8A1E-EE4532AD0B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18/01/2022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18/01/2022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18/01/2022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18/01/2022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18/01/2022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18/01/2022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18/01/2022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18/01/2022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18/01/2022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18/01/2022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18/01/2022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18/01/2022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6Fl2QjxtooDrDtvQx2w0TT?si=da82db51635543a9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-sze5rpbklM&amp;ab_channel=Mariza" TargetMode="External"/><Relationship Id="rId5" Type="http://schemas.openxmlformats.org/officeDocument/2006/relationships/hyperlink" Target="http://www.xboxblast.com.br/2017/08/rumor-spotify-xbox.html" TargetMode="Externa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.spotify.com/playlist/6Fl2QjxtooDrDtvQx2w0TT?si=da82db51635543a9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hyperlink" Target="http://www.xboxblast.com.br/2017/08/rumor-spotify-xbox.html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scsmagazine.escs.ipl.pt/geracao-do-fado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teleculinaria.pt/videos/rissois-de-camarao-3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youtube.com/watch?v=Qxv9s3PTIzY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2A26AA-0B54-4756-9CCF-55B4D123D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dirty="0"/>
              <a:t>Perguntas e Respostas</a:t>
            </a:r>
            <a:endParaRPr lang="it-IT" sz="6000" dirty="0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5A2C610-73A8-4CCC-9B8C-94373C4B4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t-PT" dirty="0"/>
              <a:t>Trazer </a:t>
            </a:r>
            <a:r>
              <a:rPr lang="pt-PT" dirty="0" err="1"/>
              <a:t>vs</a:t>
            </a:r>
            <a:r>
              <a:rPr lang="pt-PT" dirty="0"/>
              <a:t> Levar</a:t>
            </a:r>
          </a:p>
          <a:p>
            <a:r>
              <a:rPr lang="pt-PT" dirty="0"/>
              <a:t>Significado e tradução da expressão “Quem me dera”</a:t>
            </a:r>
          </a:p>
          <a:p>
            <a:r>
              <a:rPr lang="pt-PT" dirty="0"/>
              <a:t>Tradução para italiano de Jamais e Nunca</a:t>
            </a:r>
          </a:p>
          <a:p>
            <a:r>
              <a:rPr lang="pt-PT" dirty="0"/>
              <a:t>Já foste a uma casa de Fado? Sim fui!/ Nunca </a:t>
            </a:r>
            <a:endParaRPr lang="it-IT" dirty="0"/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82CA90-628B-4688-99B7-87C77E376B3D}"/>
              </a:ext>
            </a:extLst>
          </p:cNvPr>
          <p:cNvSpPr txBox="1"/>
          <p:nvPr/>
        </p:nvSpPr>
        <p:spPr>
          <a:xfrm>
            <a:off x="1809267" y="1405412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DADD4C4-9E69-44EA-A1F1-C68A89F5441B}"/>
              </a:ext>
            </a:extLst>
          </p:cNvPr>
          <p:cNvSpPr txBox="1"/>
          <p:nvPr/>
        </p:nvSpPr>
        <p:spPr>
          <a:xfrm>
            <a:off x="3690488" y="143760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8DE346-4A82-42FC-9CA4-BAE4836B494C}"/>
              </a:ext>
            </a:extLst>
          </p:cNvPr>
          <p:cNvSpPr txBox="1"/>
          <p:nvPr/>
        </p:nvSpPr>
        <p:spPr>
          <a:xfrm>
            <a:off x="10680589" y="2336436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D7D26C-0BCC-4F67-B12C-7F379B2B8C5F}"/>
              </a:ext>
            </a:extLst>
          </p:cNvPr>
          <p:cNvSpPr txBox="1"/>
          <p:nvPr/>
        </p:nvSpPr>
        <p:spPr>
          <a:xfrm>
            <a:off x="410333" y="88583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05CD6F-6B8A-432F-9EDF-AD684CA3716C}"/>
              </a:ext>
            </a:extLst>
          </p:cNvPr>
          <p:cNvSpPr txBox="1"/>
          <p:nvPr/>
        </p:nvSpPr>
        <p:spPr>
          <a:xfrm>
            <a:off x="4024016" y="1689976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E25674-15AF-4555-B6C9-8B81904F61C5}"/>
              </a:ext>
            </a:extLst>
          </p:cNvPr>
          <p:cNvSpPr txBox="1"/>
          <p:nvPr/>
        </p:nvSpPr>
        <p:spPr>
          <a:xfrm>
            <a:off x="8119986" y="171865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DCB21B5-77DD-4DF1-8359-3462112CDEE1}"/>
              </a:ext>
            </a:extLst>
          </p:cNvPr>
          <p:cNvSpPr txBox="1"/>
          <p:nvPr/>
        </p:nvSpPr>
        <p:spPr>
          <a:xfrm>
            <a:off x="6119454" y="764592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A82CAE-6B4C-436D-BD14-1891CF5844A4}"/>
              </a:ext>
            </a:extLst>
          </p:cNvPr>
          <p:cNvSpPr txBox="1"/>
          <p:nvPr/>
        </p:nvSpPr>
        <p:spPr>
          <a:xfrm>
            <a:off x="329979" y="2206847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C196BB-CF18-4EA6-B7DD-6F707716BF25}"/>
              </a:ext>
            </a:extLst>
          </p:cNvPr>
          <p:cNvSpPr txBox="1"/>
          <p:nvPr/>
        </p:nvSpPr>
        <p:spPr>
          <a:xfrm>
            <a:off x="10382754" y="143760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CB3E941-9D89-40ED-B92B-6D72C1087DD2}"/>
              </a:ext>
            </a:extLst>
          </p:cNvPr>
          <p:cNvSpPr txBox="1"/>
          <p:nvPr/>
        </p:nvSpPr>
        <p:spPr>
          <a:xfrm>
            <a:off x="8627167" y="1821937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</p:spTree>
    <p:extLst>
      <p:ext uri="{BB962C8B-B14F-4D97-AF65-F5344CB8AC3E}">
        <p14:creationId xmlns:p14="http://schemas.microsoft.com/office/powerpoint/2010/main" val="1195477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917E4C01-3F97-4556-AF40-AF0D9C250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Trazer </a:t>
            </a:r>
            <a:r>
              <a:rPr lang="pt-PT" dirty="0" err="1"/>
              <a:t>vs</a:t>
            </a:r>
            <a:r>
              <a:rPr lang="pt-PT" dirty="0"/>
              <a:t> Levar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766C57A-BE42-42BD-AB54-C0356EE65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2" y="1918584"/>
            <a:ext cx="10744863" cy="436278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Sia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b="1" u="sng" dirty="0">
                <a:solidFill>
                  <a:schemeClr val="tx1"/>
                </a:solidFill>
              </a:rPr>
              <a:t>levar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dirty="0">
                <a:solidFill>
                  <a:schemeClr val="tx1"/>
                </a:solidFill>
              </a:rPr>
              <a:t>che </a:t>
            </a:r>
            <a:r>
              <a:rPr lang="it-IT" b="1" u="sng" dirty="0" err="1">
                <a:solidFill>
                  <a:schemeClr val="tx1"/>
                </a:solidFill>
              </a:rPr>
              <a:t>trazer</a:t>
            </a:r>
            <a:r>
              <a:rPr lang="it-IT" b="1" u="sng" dirty="0">
                <a:solidFill>
                  <a:schemeClr val="tx1"/>
                </a:solidFill>
              </a:rPr>
              <a:t> </a:t>
            </a:r>
            <a:r>
              <a:rPr lang="it-IT" dirty="0">
                <a:solidFill>
                  <a:schemeClr val="tx1"/>
                </a:solidFill>
              </a:rPr>
              <a:t>equivalgono all’italiano “portare». </a:t>
            </a:r>
          </a:p>
          <a:p>
            <a:endParaRPr lang="it-IT" dirty="0"/>
          </a:p>
          <a:p>
            <a:pPr algn="ctr"/>
            <a:r>
              <a:rPr lang="it-IT" b="1" u="sng" dirty="0" err="1"/>
              <a:t>Trazer</a:t>
            </a:r>
            <a:r>
              <a:rPr lang="it-IT" b="1" u="sng" dirty="0"/>
              <a:t> significa portare qualcosa verso la persona che parla, mentre levar è portarla altrove. </a:t>
            </a:r>
          </a:p>
          <a:p>
            <a:endParaRPr lang="it-IT" u="sng" dirty="0"/>
          </a:p>
          <a:p>
            <a:r>
              <a:rPr lang="it-IT" b="1" u="sng" dirty="0" err="1"/>
              <a:t>Essempi</a:t>
            </a:r>
            <a:r>
              <a:rPr lang="it-IT" b="1" u="sng" dirty="0"/>
              <a:t>:</a:t>
            </a:r>
          </a:p>
          <a:p>
            <a:r>
              <a:rPr lang="it-IT" dirty="0"/>
              <a:t>– </a:t>
            </a:r>
            <a:r>
              <a:rPr lang="it-IT" dirty="0" err="1"/>
              <a:t>Queres</a:t>
            </a:r>
            <a:r>
              <a:rPr lang="it-IT" dirty="0"/>
              <a:t> </a:t>
            </a:r>
            <a:r>
              <a:rPr lang="it-IT" dirty="0" err="1"/>
              <a:t>vir</a:t>
            </a:r>
            <a:r>
              <a:rPr lang="it-IT" dirty="0"/>
              <a:t> </a:t>
            </a:r>
            <a:r>
              <a:rPr lang="it-IT" dirty="0" err="1"/>
              <a:t>jantar</a:t>
            </a:r>
            <a:r>
              <a:rPr lang="it-IT" dirty="0"/>
              <a:t> </a:t>
            </a:r>
            <a:r>
              <a:rPr lang="it-IT" dirty="0" err="1"/>
              <a:t>cá</a:t>
            </a:r>
            <a:r>
              <a:rPr lang="it-IT" dirty="0"/>
              <a:t> a casa </a:t>
            </a:r>
            <a:r>
              <a:rPr lang="it-IT" dirty="0" err="1"/>
              <a:t>hoje</a:t>
            </a:r>
            <a:r>
              <a:rPr lang="it-IT" dirty="0"/>
              <a:t>? – Vuoi venire a cena qui da me oggi? </a:t>
            </a:r>
          </a:p>
          <a:p>
            <a:r>
              <a:rPr lang="it-IT" dirty="0"/>
              <a:t>– </a:t>
            </a:r>
            <a:r>
              <a:rPr lang="it-IT" dirty="0" err="1"/>
              <a:t>Vou</a:t>
            </a:r>
            <a:r>
              <a:rPr lang="it-IT" dirty="0"/>
              <a:t>, </a:t>
            </a:r>
            <a:r>
              <a:rPr lang="it-IT" dirty="0" err="1"/>
              <a:t>com</a:t>
            </a:r>
            <a:r>
              <a:rPr lang="it-IT" dirty="0"/>
              <a:t> </a:t>
            </a:r>
            <a:r>
              <a:rPr lang="it-IT" dirty="0" err="1"/>
              <a:t>muito</a:t>
            </a:r>
            <a:r>
              <a:rPr lang="it-IT" dirty="0"/>
              <a:t> </a:t>
            </a:r>
            <a:r>
              <a:rPr lang="it-IT" dirty="0" err="1"/>
              <a:t>gosto</a:t>
            </a:r>
            <a:r>
              <a:rPr lang="it-IT" dirty="0"/>
              <a:t>. O </a:t>
            </a:r>
            <a:r>
              <a:rPr lang="it-IT" dirty="0" err="1"/>
              <a:t>que</a:t>
            </a:r>
            <a:r>
              <a:rPr lang="it-IT" dirty="0"/>
              <a:t> </a:t>
            </a:r>
            <a:r>
              <a:rPr lang="it-IT" dirty="0" err="1"/>
              <a:t>é</a:t>
            </a:r>
            <a:r>
              <a:rPr lang="it-IT" dirty="0"/>
              <a:t> </a:t>
            </a:r>
            <a:r>
              <a:rPr lang="it-IT" dirty="0" err="1"/>
              <a:t>que</a:t>
            </a:r>
            <a:r>
              <a:rPr lang="it-IT" dirty="0"/>
              <a:t> posso levar?</a:t>
            </a:r>
          </a:p>
          <a:p>
            <a:r>
              <a:rPr lang="it-IT" dirty="0"/>
              <a:t> – Vengo volentieri. Cosa posso portare? </a:t>
            </a:r>
          </a:p>
          <a:p>
            <a:r>
              <a:rPr lang="it-IT" dirty="0"/>
              <a:t>– </a:t>
            </a:r>
            <a:r>
              <a:rPr lang="it-IT" dirty="0" err="1"/>
              <a:t>Podes</a:t>
            </a:r>
            <a:r>
              <a:rPr lang="it-IT" dirty="0"/>
              <a:t> </a:t>
            </a:r>
            <a:r>
              <a:rPr lang="it-IT" dirty="0" err="1"/>
              <a:t>trazer</a:t>
            </a:r>
            <a:r>
              <a:rPr lang="it-IT" dirty="0"/>
              <a:t> o </a:t>
            </a:r>
            <a:r>
              <a:rPr lang="it-IT" dirty="0" err="1"/>
              <a:t>vinho</a:t>
            </a:r>
            <a:r>
              <a:rPr lang="it-IT" dirty="0"/>
              <a:t>, se </a:t>
            </a:r>
            <a:r>
              <a:rPr lang="it-IT" dirty="0" err="1"/>
              <a:t>quiseres</a:t>
            </a:r>
            <a:r>
              <a:rPr lang="it-IT" dirty="0"/>
              <a:t>. – Puoi portare il vino, se vuoi.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Vamos </a:t>
            </a:r>
            <a:r>
              <a:rPr lang="it-IT" dirty="0" err="1"/>
              <a:t>ao</a:t>
            </a:r>
            <a:r>
              <a:rPr lang="it-IT" dirty="0"/>
              <a:t> </a:t>
            </a:r>
            <a:r>
              <a:rPr lang="it-IT" dirty="0" err="1"/>
              <a:t>supermercado</a:t>
            </a:r>
            <a:r>
              <a:rPr lang="it-IT" dirty="0"/>
              <a:t> e </a:t>
            </a:r>
            <a:r>
              <a:rPr lang="it-IT" dirty="0" err="1"/>
              <a:t>levamos</a:t>
            </a:r>
            <a:r>
              <a:rPr lang="it-IT" dirty="0"/>
              <a:t> </a:t>
            </a:r>
            <a:r>
              <a:rPr lang="it-IT" dirty="0" err="1"/>
              <a:t>sacos</a:t>
            </a:r>
            <a:r>
              <a:rPr lang="it-IT" dirty="0"/>
              <a:t>. Andiamo al supermercato e ci portiamo le buste. </a:t>
            </a:r>
          </a:p>
          <a:p>
            <a:r>
              <a:rPr lang="it-IT" dirty="0" err="1"/>
              <a:t>Nós</a:t>
            </a:r>
            <a:r>
              <a:rPr lang="it-IT" dirty="0"/>
              <a:t> </a:t>
            </a:r>
            <a:r>
              <a:rPr lang="it-IT" dirty="0" err="1"/>
              <a:t>vimos</a:t>
            </a:r>
            <a:r>
              <a:rPr lang="it-IT" dirty="0"/>
              <a:t> sempre </a:t>
            </a:r>
            <a:r>
              <a:rPr lang="it-IT" dirty="0" err="1"/>
              <a:t>aqui</a:t>
            </a:r>
            <a:r>
              <a:rPr lang="it-IT" dirty="0"/>
              <a:t> e </a:t>
            </a:r>
            <a:r>
              <a:rPr lang="it-IT" dirty="0" err="1"/>
              <a:t>trazemos</a:t>
            </a:r>
            <a:r>
              <a:rPr lang="it-IT" dirty="0"/>
              <a:t> o carro. Noi veniamo spesso qui e portiamo la macchina. 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2ED355-7C6A-465C-8F89-F08FB1A36DF9}"/>
              </a:ext>
            </a:extLst>
          </p:cNvPr>
          <p:cNvSpPr txBox="1"/>
          <p:nvPr/>
        </p:nvSpPr>
        <p:spPr>
          <a:xfrm>
            <a:off x="3956243" y="467827"/>
            <a:ext cx="103450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 err="1"/>
              <a:t>portare</a:t>
            </a:r>
            <a:endParaRPr lang="it-IT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F543F038-4A95-4613-9848-5F471BAE3A56}"/>
              </a:ext>
            </a:extLst>
          </p:cNvPr>
          <p:cNvCxnSpPr/>
          <p:nvPr/>
        </p:nvCxnSpPr>
        <p:spPr>
          <a:xfrm flipV="1">
            <a:off x="2273181" y="649480"/>
            <a:ext cx="1546789" cy="376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34FEF3E-3BCA-4184-912D-429B5AD3997C}"/>
              </a:ext>
            </a:extLst>
          </p:cNvPr>
          <p:cNvCxnSpPr/>
          <p:nvPr/>
        </p:nvCxnSpPr>
        <p:spPr>
          <a:xfrm flipV="1">
            <a:off x="4247260" y="897308"/>
            <a:ext cx="307648" cy="290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935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A1EF04-343F-4A20-8767-727F40A16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Trazer </a:t>
            </a:r>
            <a:r>
              <a:rPr lang="pt-PT" dirty="0" err="1"/>
              <a:t>vs</a:t>
            </a:r>
            <a:r>
              <a:rPr lang="pt-PT" dirty="0"/>
              <a:t> Levar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4ED07D-4EB8-4025-A5EB-4217098DD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/>
              <a:t>Ao telefone, a Ana convida a Sónia para jantar na casa dela, no próximo sábado:</a:t>
            </a:r>
          </a:p>
          <a:p>
            <a:pPr algn="ctr"/>
            <a:r>
              <a:rPr lang="it-IT"/>
              <a:t>Sónia – É melhor levar vinho ou sobremesa?</a:t>
            </a:r>
          </a:p>
          <a:p>
            <a:pPr algn="ctr"/>
            <a:r>
              <a:rPr lang="it-IT"/>
              <a:t>Ana – Traz sobremesa! Eu gosto mais de um doce.</a:t>
            </a:r>
          </a:p>
          <a:p>
            <a:pPr algn="ctr"/>
            <a:r>
              <a:rPr lang="it-IT"/>
              <a:t>Sónia – Combinado! Eu levo bolo de bolacha.</a:t>
            </a:r>
          </a:p>
          <a:p>
            <a:pPr algn="ctr"/>
            <a:endParaRPr lang="it-IT"/>
          </a:p>
          <a:p>
            <a:pPr>
              <a:buFont typeface="Wingdings" panose="05000000000000000000" pitchFamily="2" charset="2"/>
              <a:buChar char="q"/>
            </a:pPr>
            <a:r>
              <a:rPr lang="it-IT"/>
              <a:t> Usamos trazer quando estamos no local de destino (para onde alguém ou alguma coisa será deslocado).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/>
              <a:t> Usamos levar quando estamos em qualquer outro local (excepto o destino).</a:t>
            </a:r>
            <a:endParaRPr lang="pt-P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3AEF666-A64E-4BFF-911C-DF15A4754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39" t="68933" r="63696" b="14862"/>
          <a:stretch/>
        </p:blipFill>
        <p:spPr>
          <a:xfrm>
            <a:off x="7516373" y="5236432"/>
            <a:ext cx="4386471" cy="16015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33B39B-1463-4730-82B4-75CD46914298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www.portuguescomsusana.com</a:t>
            </a:r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A27909B9-F974-4EEE-A578-D84061C7A197}"/>
              </a:ext>
            </a:extLst>
          </p:cNvPr>
          <p:cNvSpPr/>
          <p:nvPr/>
        </p:nvSpPr>
        <p:spPr>
          <a:xfrm>
            <a:off x="5645426" y="2279374"/>
            <a:ext cx="569844" cy="4240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56EDBC8-5893-41B4-A656-7D7D0D4522B9}"/>
              </a:ext>
            </a:extLst>
          </p:cNvPr>
          <p:cNvCxnSpPr/>
          <p:nvPr/>
        </p:nvCxnSpPr>
        <p:spPr>
          <a:xfrm flipV="1">
            <a:off x="6096000" y="1139687"/>
            <a:ext cx="861391" cy="103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5115653-F858-4490-BFB7-35F7C2EC69A5}"/>
              </a:ext>
            </a:extLst>
          </p:cNvPr>
          <p:cNvSpPr txBox="1"/>
          <p:nvPr/>
        </p:nvSpPr>
        <p:spPr>
          <a:xfrm>
            <a:off x="6957391" y="665740"/>
            <a:ext cx="247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Não estamos no local no momento em que falamos (lá)</a:t>
            </a:r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2B5DB5B3-4CE5-4CF6-9D18-C9891F1D5885}"/>
              </a:ext>
            </a:extLst>
          </p:cNvPr>
          <p:cNvSpPr/>
          <p:nvPr/>
        </p:nvSpPr>
        <p:spPr>
          <a:xfrm>
            <a:off x="4154556" y="2743199"/>
            <a:ext cx="569844" cy="4240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EC0325A-99A8-4BE7-B36C-B4F3C24D3969}"/>
              </a:ext>
            </a:extLst>
          </p:cNvPr>
          <p:cNvCxnSpPr>
            <a:stCxn id="11" idx="3"/>
          </p:cNvCxnSpPr>
          <p:nvPr/>
        </p:nvCxnSpPr>
        <p:spPr>
          <a:xfrm flipH="1">
            <a:off x="2955235" y="3105165"/>
            <a:ext cx="1282773" cy="323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FA35420-7F75-42BB-8A46-69943616028A}"/>
              </a:ext>
            </a:extLst>
          </p:cNvPr>
          <p:cNvSpPr txBox="1"/>
          <p:nvPr/>
        </p:nvSpPr>
        <p:spPr>
          <a:xfrm>
            <a:off x="747421" y="3096069"/>
            <a:ext cx="247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Estamos no local no momento em que falamos (cá)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5796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7B5B0C-08C1-42B3-8F8C-B87AB1170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“Quem me dera”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D125BD-3991-4166-B8C3-0A9D024E6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/>
              <a:t>Em italiano podemos considerar as seguintes traduções que poderão depender do contexto:</a:t>
            </a:r>
          </a:p>
          <a:p>
            <a:endParaRPr lang="pt-PT" dirty="0"/>
          </a:p>
          <a:p>
            <a:pPr>
              <a:buFont typeface="Wingdings" panose="05000000000000000000" pitchFamily="2" charset="2"/>
              <a:buChar char="q"/>
            </a:pPr>
            <a:r>
              <a:rPr lang="pt-BR" b="0" i="0" dirty="0">
                <a:solidFill>
                  <a:srgbClr val="0970AC"/>
                </a:solidFill>
                <a:effectLst/>
                <a:latin typeface="Montserrat" panose="00000500000000000000" pitchFamily="2" charset="0"/>
              </a:rPr>
              <a:t> “Quem me dera estar aí para te poder confortar” </a:t>
            </a:r>
            <a:endParaRPr lang="it-IT" b="0" i="0" dirty="0">
              <a:solidFill>
                <a:srgbClr val="222222"/>
              </a:solidFill>
              <a:effectLst/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it-IT" u="none" strike="noStrike" dirty="0">
                <a:solidFill>
                  <a:srgbClr val="222222"/>
                </a:solidFill>
                <a:latin typeface="Montserrat" panose="00000500000000000000" pitchFamily="2" charset="0"/>
              </a:rPr>
              <a:t>	</a:t>
            </a:r>
            <a:r>
              <a:rPr lang="it-IT" b="1" i="0" u="sng" strike="noStrike" dirty="0">
                <a:solidFill>
                  <a:srgbClr val="FF0000"/>
                </a:solidFill>
                <a:effectLst/>
                <a:latin typeface="Montserrat" panose="00000500000000000000" pitchFamily="2" charset="0"/>
              </a:rPr>
              <a:t>Mi piacerebbe</a:t>
            </a:r>
            <a:r>
              <a:rPr lang="it-IT" b="1" i="0" u="sng" dirty="0">
                <a:solidFill>
                  <a:srgbClr val="FF0000"/>
                </a:solidFill>
                <a:effectLst/>
                <a:latin typeface="Montserrat" panose="00000500000000000000" pitchFamily="2" charset="0"/>
              </a:rPr>
              <a:t> </a:t>
            </a:r>
            <a:r>
              <a:rPr lang="it-IT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stare li/al tuo fianco per consolarti.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222222"/>
                </a:solidFill>
                <a:latin typeface="Montserrat" panose="00000500000000000000" pitchFamily="2" charset="0"/>
              </a:rPr>
              <a:t> </a:t>
            </a:r>
            <a:r>
              <a:rPr lang="pt-BR" b="0" i="0" dirty="0">
                <a:solidFill>
                  <a:srgbClr val="0970AC"/>
                </a:solidFill>
                <a:effectLst/>
                <a:latin typeface="Montserrat" panose="00000500000000000000" pitchFamily="2" charset="0"/>
              </a:rPr>
              <a:t>“ João, quem me dera tê-lo conhecido mais cedo”.</a:t>
            </a:r>
          </a:p>
          <a:p>
            <a:pPr marL="0" indent="0">
              <a:buNone/>
            </a:pPr>
            <a:r>
              <a:rPr lang="it-IT" dirty="0">
                <a:solidFill>
                  <a:srgbClr val="222222"/>
                </a:solidFill>
                <a:latin typeface="Montserrat" panose="00000500000000000000" pitchFamily="2" charset="0"/>
              </a:rPr>
              <a:t>	João </a:t>
            </a:r>
            <a:r>
              <a:rPr lang="it-IT" b="1" i="0" u="sng" strike="noStrike" dirty="0">
                <a:solidFill>
                  <a:srgbClr val="FF0000"/>
                </a:solidFill>
                <a:effectLst/>
                <a:latin typeface="Montserrat" panose="00000500000000000000" pitchFamily="2" charset="0"/>
              </a:rPr>
              <a:t>avrei voluto</a:t>
            </a:r>
            <a:r>
              <a:rPr lang="it-IT" b="1" i="0" u="sng" dirty="0">
                <a:solidFill>
                  <a:srgbClr val="FF0000"/>
                </a:solidFill>
                <a:effectLst/>
                <a:latin typeface="Montserrat" panose="00000500000000000000" pitchFamily="2" charset="0"/>
              </a:rPr>
              <a:t> </a:t>
            </a:r>
            <a:r>
              <a:rPr lang="it-IT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incontrarlo prima.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0970AC"/>
                </a:solidFill>
                <a:latin typeface="Montserrat" panose="00000500000000000000" pitchFamily="2" charset="0"/>
              </a:rPr>
              <a:t> “Q</a:t>
            </a:r>
            <a:r>
              <a:rPr lang="pt-BR" b="0" i="0" dirty="0">
                <a:solidFill>
                  <a:srgbClr val="0970AC"/>
                </a:solidFill>
                <a:effectLst/>
                <a:latin typeface="Montserrat" panose="00000500000000000000" pitchFamily="2" charset="0"/>
              </a:rPr>
              <a:t>uem me dera ter-me lembrado disso”.</a:t>
            </a:r>
          </a:p>
          <a:p>
            <a:pPr marL="0" indent="0">
              <a:buNone/>
            </a:pPr>
            <a:r>
              <a:rPr lang="it-IT" dirty="0">
                <a:solidFill>
                  <a:srgbClr val="222222"/>
                </a:solidFill>
                <a:latin typeface="Montserrat" panose="00000500000000000000" pitchFamily="2" charset="0"/>
              </a:rPr>
              <a:t>	</a:t>
            </a:r>
            <a:r>
              <a:rPr lang="it-IT" b="1" u="sng" dirty="0">
                <a:solidFill>
                  <a:srgbClr val="FF0000"/>
                </a:solidFill>
                <a:latin typeface="Montserrat" panose="00000500000000000000" pitchFamily="2" charset="0"/>
              </a:rPr>
              <a:t>V</a:t>
            </a:r>
            <a:r>
              <a:rPr lang="it-IT" b="1" i="0" u="sng" strike="noStrike" dirty="0">
                <a:solidFill>
                  <a:srgbClr val="FF0000"/>
                </a:solidFill>
                <a:effectLst/>
                <a:latin typeface="Montserrat" panose="00000500000000000000" pitchFamily="2" charset="0"/>
              </a:rPr>
              <a:t>orrei</a:t>
            </a:r>
            <a:r>
              <a:rPr lang="it-IT" b="1" i="0" u="sng" dirty="0">
                <a:solidFill>
                  <a:srgbClr val="FF0000"/>
                </a:solidFill>
                <a:effectLst/>
                <a:latin typeface="Montserrat" panose="00000500000000000000" pitchFamily="2" charset="0"/>
              </a:rPr>
              <a:t> averci </a:t>
            </a:r>
            <a:r>
              <a:rPr lang="it-IT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pensato io</a:t>
            </a:r>
            <a:endParaRPr lang="pt-BR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br>
              <a:rPr lang="pt-BR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endParaRPr lang="pt-BR" b="0" i="0" dirty="0">
              <a:solidFill>
                <a:srgbClr val="0970AC"/>
              </a:solidFill>
              <a:effectLst/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1D7420D-50EE-4314-931A-670D74DB4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026" y="3705138"/>
            <a:ext cx="2359356" cy="19325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6A9739-3D75-450C-A134-FE83F1232F6E}"/>
              </a:ext>
            </a:extLst>
          </p:cNvPr>
          <p:cNvSpPr txBox="1"/>
          <p:nvPr/>
        </p:nvSpPr>
        <p:spPr>
          <a:xfrm>
            <a:off x="9801909" y="4886683"/>
            <a:ext cx="93956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Mariza</a:t>
            </a:r>
            <a:endParaRPr lang="it-IT" dirty="0"/>
          </a:p>
        </p:txBody>
      </p:sp>
      <p:pic>
        <p:nvPicPr>
          <p:cNvPr id="7" name="Immagine 6">
            <a:hlinkClick r:id="rId3"/>
            <a:extLst>
              <a:ext uri="{FF2B5EF4-FFF2-40B4-BE49-F238E27FC236}">
                <a16:creationId xmlns:a16="http://schemas.microsoft.com/office/drawing/2014/main" id="{D728F6D6-6AF1-4BA5-B451-BFA80775A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435584" y="3202060"/>
            <a:ext cx="1099745" cy="659847"/>
          </a:xfrm>
          <a:prstGeom prst="rect">
            <a:avLst/>
          </a:prstGeom>
        </p:spPr>
      </p:pic>
      <p:pic>
        <p:nvPicPr>
          <p:cNvPr id="9" name="Immagine 8">
            <a:hlinkClick r:id="rId6"/>
            <a:extLst>
              <a:ext uri="{FF2B5EF4-FFF2-40B4-BE49-F238E27FC236}">
                <a16:creationId xmlns:a16="http://schemas.microsoft.com/office/drawing/2014/main" id="{2BEC48C3-14BA-46D0-B1F3-254D5DE58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4499" y="4113562"/>
            <a:ext cx="802362" cy="80236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A0218BF-F0A8-43E4-86B8-642181801D1A}"/>
              </a:ext>
            </a:extLst>
          </p:cNvPr>
          <p:cNvSpPr txBox="1"/>
          <p:nvPr/>
        </p:nvSpPr>
        <p:spPr>
          <a:xfrm>
            <a:off x="5816737" y="5760031"/>
            <a:ext cx="6314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Clica no ícone do YouTube para veres o videoclip de </a:t>
            </a:r>
            <a:r>
              <a:rPr lang="pt-PT" sz="1400" u="sng" dirty="0"/>
              <a:t>Mariza – “Quem me dera” </a:t>
            </a:r>
            <a:r>
              <a:rPr lang="pt-PT" sz="1400" dirty="0"/>
              <a:t>e aproveita para explorar outras canções na lista da aula de português no </a:t>
            </a:r>
            <a:r>
              <a:rPr lang="pt-PT" sz="1400" dirty="0" err="1"/>
              <a:t>Spotify</a:t>
            </a:r>
            <a:r>
              <a:rPr lang="pt-PT" sz="1400" dirty="0"/>
              <a:t>! 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718937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E4625-FBAE-4F9F-AFE1-C34E7CC11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3" y="286603"/>
            <a:ext cx="10518117" cy="1450757"/>
          </a:xfrm>
        </p:spPr>
        <p:txBody>
          <a:bodyPr/>
          <a:lstStyle/>
          <a:p>
            <a:r>
              <a:rPr lang="pt-PT" dirty="0"/>
              <a:t>Foste a uma casa de Fado? </a:t>
            </a:r>
            <a:r>
              <a:rPr lang="pt-PT" sz="4800" dirty="0"/>
              <a:t>Sim fui!/ Nunca</a:t>
            </a:r>
            <a:endParaRPr lang="it-IT" dirty="0"/>
          </a:p>
        </p:txBody>
      </p:sp>
      <p:pic>
        <p:nvPicPr>
          <p:cNvPr id="1030" name="Picture 6" descr="Carminho - Prime Tours &amp; Promotion">
            <a:extLst>
              <a:ext uri="{FF2B5EF4-FFF2-40B4-BE49-F238E27FC236}">
                <a16:creationId xmlns:a16="http://schemas.microsoft.com/office/drawing/2014/main" id="{CD379519-224D-461E-A39E-AA0F8B3E5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24" y="4215410"/>
            <a:ext cx="28765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DEC4B7-BC04-4FBB-8F68-F0AC3E3BEB12}"/>
              </a:ext>
            </a:extLst>
          </p:cNvPr>
          <p:cNvSpPr txBox="1"/>
          <p:nvPr/>
        </p:nvSpPr>
        <p:spPr>
          <a:xfrm>
            <a:off x="7243178" y="5542410"/>
            <a:ext cx="146807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Carminho</a:t>
            </a:r>
            <a:endParaRPr lang="it-IT" dirty="0"/>
          </a:p>
        </p:txBody>
      </p:sp>
      <p:pic>
        <p:nvPicPr>
          <p:cNvPr id="1032" name="Picture 8" descr="LA VOCE DELLA NOTTE | Amalia Rodrigues, l'anima oscura del Portogallo -  AMEDIT">
            <a:extLst>
              <a:ext uri="{FF2B5EF4-FFF2-40B4-BE49-F238E27FC236}">
                <a16:creationId xmlns:a16="http://schemas.microsoft.com/office/drawing/2014/main" id="{E46608E2-99F1-4256-9B3B-8578AE719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48" y="1629649"/>
            <a:ext cx="22479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CF20C7-82A0-419D-A42B-6E5613D34992}"/>
              </a:ext>
            </a:extLst>
          </p:cNvPr>
          <p:cNvSpPr txBox="1"/>
          <p:nvPr/>
        </p:nvSpPr>
        <p:spPr>
          <a:xfrm>
            <a:off x="9786876" y="3116937"/>
            <a:ext cx="22479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Amália Rodrigues</a:t>
            </a:r>
            <a:endParaRPr lang="it-IT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37F4B258-27C6-42B7-A7B5-3763DFF97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881" y="4000500"/>
            <a:ext cx="18478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2">
            <a:extLst>
              <a:ext uri="{FF2B5EF4-FFF2-40B4-BE49-F238E27FC236}">
                <a16:creationId xmlns:a16="http://schemas.microsoft.com/office/drawing/2014/main" id="{7055D973-3E92-44C1-B876-524084B60F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C72DACE-FA1A-4BDB-B161-AED2EA397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835" y="1947565"/>
            <a:ext cx="3415171" cy="226784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CAB2F30-2F5C-432C-AD72-0134E0E2F166}"/>
              </a:ext>
            </a:extLst>
          </p:cNvPr>
          <p:cNvSpPr txBox="1"/>
          <p:nvPr/>
        </p:nvSpPr>
        <p:spPr>
          <a:xfrm>
            <a:off x="3228921" y="3694916"/>
            <a:ext cx="26677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Casa de Fado em Lisboa</a:t>
            </a:r>
            <a:endParaRPr lang="it-IT" dirty="0"/>
          </a:p>
        </p:txBody>
      </p:sp>
      <p:pic>
        <p:nvPicPr>
          <p:cNvPr id="1038" name="Picture 14" descr="Camané - Página oficial | Facebook">
            <a:extLst>
              <a:ext uri="{FF2B5EF4-FFF2-40B4-BE49-F238E27FC236}">
                <a16:creationId xmlns:a16="http://schemas.microsoft.com/office/drawing/2014/main" id="{C796CAE2-88E3-4271-9197-195C74D6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4" y="4068808"/>
            <a:ext cx="1921943" cy="192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FF51E52-1FB1-497C-9A2F-BA95B95102D1}"/>
              </a:ext>
            </a:extLst>
          </p:cNvPr>
          <p:cNvSpPr txBox="1"/>
          <p:nvPr/>
        </p:nvSpPr>
        <p:spPr>
          <a:xfrm>
            <a:off x="1224198" y="5621419"/>
            <a:ext cx="112556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Camané</a:t>
            </a:r>
            <a:endParaRPr lang="it-IT" dirty="0"/>
          </a:p>
        </p:txBody>
      </p:sp>
      <p:pic>
        <p:nvPicPr>
          <p:cNvPr id="1040" name="Picture 16" descr="Carlos do Carmo - Wikipedia">
            <a:extLst>
              <a:ext uri="{FF2B5EF4-FFF2-40B4-BE49-F238E27FC236}">
                <a16:creationId xmlns:a16="http://schemas.microsoft.com/office/drawing/2014/main" id="{C8D06089-22E5-45F6-885C-989079D8E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569" y="4356994"/>
            <a:ext cx="1399076" cy="21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9F37C8-6C09-4C77-83A4-DB8DA9B34539}"/>
              </a:ext>
            </a:extLst>
          </p:cNvPr>
          <p:cNvSpPr txBox="1"/>
          <p:nvPr/>
        </p:nvSpPr>
        <p:spPr>
          <a:xfrm>
            <a:off x="3638845" y="5962761"/>
            <a:ext cx="184785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Carlos do Carmo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07A55F-857D-4DE6-B1B3-E264F85FB152}"/>
              </a:ext>
            </a:extLst>
          </p:cNvPr>
          <p:cNvSpPr txBox="1"/>
          <p:nvPr/>
        </p:nvSpPr>
        <p:spPr>
          <a:xfrm>
            <a:off x="414482" y="2388989"/>
            <a:ext cx="1968452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Sabias que…</a:t>
            </a:r>
          </a:p>
          <a:p>
            <a:endParaRPr lang="pt-PT" sz="1400" dirty="0"/>
          </a:p>
          <a:p>
            <a:r>
              <a:rPr lang="pt-PT" sz="1400" dirty="0"/>
              <a:t>O Fado é Património Imaterial da Humanidade pela UNESCO?</a:t>
            </a:r>
            <a:endParaRPr lang="it-IT" sz="14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46CD1-2562-4ADD-B512-AFA186B48EA5}"/>
              </a:ext>
            </a:extLst>
          </p:cNvPr>
          <p:cNvSpPr txBox="1"/>
          <p:nvPr/>
        </p:nvSpPr>
        <p:spPr>
          <a:xfrm>
            <a:off x="6035006" y="2452581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/>
              <a:t>Vem descobrir a música lusófona! </a:t>
            </a:r>
          </a:p>
          <a:p>
            <a:pPr algn="ctr"/>
            <a:r>
              <a:rPr lang="pt-PT" sz="1400" dirty="0"/>
              <a:t>Lista em colaboração</a:t>
            </a:r>
          </a:p>
        </p:txBody>
      </p:sp>
      <p:pic>
        <p:nvPicPr>
          <p:cNvPr id="23" name="Immagine 22">
            <a:hlinkClick r:id="rId8"/>
            <a:extLst>
              <a:ext uri="{FF2B5EF4-FFF2-40B4-BE49-F238E27FC236}">
                <a16:creationId xmlns:a16="http://schemas.microsoft.com/office/drawing/2014/main" id="{2B0C43A6-394E-407A-BC3E-806F92DE76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764159" y="3219735"/>
            <a:ext cx="1099745" cy="659847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4DD5C2D6-EACA-4BF4-8249-346AFBBB49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623195">
            <a:off x="7222200" y="3024481"/>
            <a:ext cx="560881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72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BF137B-2763-45A3-A746-547E3345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 primeiro ícone do Fado em Portugal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90A3B2-1F5F-429C-9C21-FE80E9DC8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8240" y="1898009"/>
            <a:ext cx="4937760" cy="3061981"/>
          </a:xfrm>
        </p:spPr>
        <p:txBody>
          <a:bodyPr/>
          <a:lstStyle/>
          <a:p>
            <a:r>
              <a:rPr lang="pt-BR" b="1" i="0" u="sng" dirty="0">
                <a:solidFill>
                  <a:srgbClr val="4C4F53"/>
                </a:solidFill>
                <a:effectLst/>
                <a:latin typeface="Muli"/>
              </a:rPr>
              <a:t>“Foi</a:t>
            </a:r>
            <a:r>
              <a:rPr lang="pt-BR" b="0" i="0" dirty="0">
                <a:solidFill>
                  <a:srgbClr val="4C4F53"/>
                </a:solidFill>
                <a:effectLst/>
                <a:latin typeface="Muli"/>
              </a:rPr>
              <a:t> por intermédio de uma mulher que o fado chegou às elites da sociedade portuguesa.</a:t>
            </a:r>
          </a:p>
          <a:p>
            <a:r>
              <a:rPr lang="pt-BR" b="0" i="0" dirty="0">
                <a:solidFill>
                  <a:srgbClr val="4C4F53"/>
                </a:solidFill>
                <a:effectLst/>
                <a:latin typeface="Muli"/>
              </a:rPr>
              <a:t>Maria Severa, nascida em 1820, foi a primeira mulher a cantar para a classe alta, </a:t>
            </a:r>
            <a:r>
              <a:rPr lang="pt-BR" b="1" i="0" u="sng" dirty="0">
                <a:solidFill>
                  <a:srgbClr val="4C4F53"/>
                </a:solidFill>
                <a:effectLst/>
                <a:latin typeface="Muli"/>
              </a:rPr>
              <a:t>conquistou</a:t>
            </a:r>
            <a:r>
              <a:rPr lang="pt-BR" b="0" i="0" dirty="0">
                <a:solidFill>
                  <a:srgbClr val="4C4F53"/>
                </a:solidFill>
                <a:effectLst/>
                <a:latin typeface="Muli"/>
              </a:rPr>
              <a:t> com a sua voz o Conde de Vimioso, que maravilhado com </a:t>
            </a:r>
            <a:r>
              <a:rPr lang="pt-BR" b="1" i="0" u="sng" dirty="0">
                <a:solidFill>
                  <a:srgbClr val="4C4F53"/>
                </a:solidFill>
                <a:effectLst/>
                <a:latin typeface="Muli"/>
              </a:rPr>
              <a:t>os dotes da meretriz possibilitou</a:t>
            </a:r>
            <a:r>
              <a:rPr lang="pt-BR" b="0" i="0" dirty="0">
                <a:solidFill>
                  <a:srgbClr val="4C4F53"/>
                </a:solidFill>
                <a:effectLst/>
                <a:latin typeface="Muli"/>
              </a:rPr>
              <a:t> a difusão do fado para os aristocratas lisboetas e, a partir daí, o fado tornou-se um género verdadeiramente popular”.</a:t>
            </a:r>
            <a:endParaRPr lang="it-IT" dirty="0"/>
          </a:p>
        </p:txBody>
      </p:sp>
      <p:pic>
        <p:nvPicPr>
          <p:cNvPr id="2050" name="Picture 2" descr="Maria Severa, o primeiro ícone do Fado em Portugal">
            <a:extLst>
              <a:ext uri="{FF2B5EF4-FFF2-40B4-BE49-F238E27FC236}">
                <a16:creationId xmlns:a16="http://schemas.microsoft.com/office/drawing/2014/main" id="{CAFCEC43-3FEE-4296-A130-F2DD263A469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554" y="1845734"/>
            <a:ext cx="4937125" cy="382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00488C-F9D6-4B1B-BC9C-3F273C884E22}"/>
              </a:ext>
            </a:extLst>
          </p:cNvPr>
          <p:cNvSpPr txBox="1"/>
          <p:nvPr/>
        </p:nvSpPr>
        <p:spPr>
          <a:xfrm>
            <a:off x="6163186" y="5781766"/>
            <a:ext cx="50478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4C4F53"/>
                </a:solidFill>
                <a:effectLst/>
                <a:latin typeface="Muli"/>
              </a:rPr>
              <a:t>Quadro de </a:t>
            </a:r>
            <a:r>
              <a:rPr lang="pt-BR" sz="1400" b="1" i="0" dirty="0">
                <a:solidFill>
                  <a:srgbClr val="4C4F53"/>
                </a:solidFill>
                <a:effectLst/>
                <a:latin typeface="Muli"/>
              </a:rPr>
              <a:t>José Malhoa</a:t>
            </a:r>
            <a:r>
              <a:rPr lang="pt-BR" sz="1400" b="0" i="0" dirty="0">
                <a:solidFill>
                  <a:srgbClr val="4C4F53"/>
                </a:solidFill>
                <a:effectLst/>
                <a:latin typeface="Muli"/>
              </a:rPr>
              <a:t>, que ilustra Maria Severa e o Conde de Vimioso, em exposição no Museu do Fado, em Lisboa</a:t>
            </a:r>
            <a:endParaRPr lang="it-IT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2406F5-CD65-41F8-B1E6-87701D2FCF4A}"/>
              </a:ext>
            </a:extLst>
          </p:cNvPr>
          <p:cNvSpPr txBox="1"/>
          <p:nvPr/>
        </p:nvSpPr>
        <p:spPr>
          <a:xfrm>
            <a:off x="503825" y="5028420"/>
            <a:ext cx="54696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b="1" dirty="0"/>
              <a:t>Excerto artigo: “Geração do Fado”- Revista online Magazine  </a:t>
            </a:r>
          </a:p>
          <a:p>
            <a:pPr algn="r"/>
            <a:r>
              <a:rPr lang="pt-PT" sz="1200" dirty="0">
                <a:hlinkClick r:id="rId3"/>
              </a:rPr>
              <a:t>https://escsmagazine.escs.ipl.pt/geracao-do-fado/</a:t>
            </a:r>
            <a:endParaRPr lang="pt-PT" sz="12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7362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F2EC77A0-899A-45F8-A1F4-1B67616B0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Imperativo 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310E2BB-1D50-44A5-A943-5F930FDE6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dirty="0"/>
              <a:t>L’ imperativo </a:t>
            </a:r>
            <a:r>
              <a:rPr lang="pt-PT" dirty="0" err="1"/>
              <a:t>portoghese</a:t>
            </a:r>
            <a:r>
              <a:rPr lang="pt-PT" dirty="0"/>
              <a:t> si usa in </a:t>
            </a:r>
            <a:r>
              <a:rPr lang="pt-PT" dirty="0" err="1"/>
              <a:t>situazioni</a:t>
            </a:r>
            <a:r>
              <a:rPr lang="pt-PT" dirty="0"/>
              <a:t> </a:t>
            </a:r>
            <a:r>
              <a:rPr lang="pt-PT" dirty="0" err="1"/>
              <a:t>simili</a:t>
            </a:r>
            <a:r>
              <a:rPr lang="pt-PT" dirty="0"/>
              <a:t> a quele </a:t>
            </a:r>
            <a:r>
              <a:rPr lang="pt-PT" dirty="0" err="1"/>
              <a:t>dell</a:t>
            </a:r>
            <a:r>
              <a:rPr lang="pt-PT" dirty="0"/>
              <a:t>’ italiano</a:t>
            </a:r>
          </a:p>
          <a:p>
            <a:pPr algn="ctr"/>
            <a:endParaRPr lang="pt-PT" dirty="0"/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 Para transmitir ordens (per </a:t>
            </a:r>
            <a:r>
              <a:rPr lang="pt-PT" dirty="0" err="1"/>
              <a:t>trasmettere</a:t>
            </a:r>
            <a:r>
              <a:rPr lang="pt-PT" dirty="0"/>
              <a:t> </a:t>
            </a:r>
            <a:r>
              <a:rPr lang="pt-PT" dirty="0" err="1"/>
              <a:t>ordini</a:t>
            </a:r>
            <a:r>
              <a:rPr lang="pt-PT" dirty="0"/>
              <a:t> o </a:t>
            </a:r>
            <a:r>
              <a:rPr lang="pt-PT" dirty="0" err="1"/>
              <a:t>comandi</a:t>
            </a:r>
            <a:r>
              <a:rPr lang="pt-PT" dirty="0"/>
              <a:t>): </a:t>
            </a:r>
          </a:p>
          <a:p>
            <a:pPr marL="0" indent="0">
              <a:buNone/>
            </a:pPr>
            <a:r>
              <a:rPr lang="pt-PT" b="1" dirty="0"/>
              <a:t>				Fala baixo! </a:t>
            </a:r>
            <a:r>
              <a:rPr lang="pt-PT" dirty="0"/>
              <a:t>– </a:t>
            </a:r>
            <a:r>
              <a:rPr lang="pt-PT" u="sng" dirty="0"/>
              <a:t>Parla piano! (ITA)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Para dar conselhos, instruções/ indicações e sugestões ( per </a:t>
            </a:r>
            <a:r>
              <a:rPr lang="pt-PT" dirty="0" err="1"/>
              <a:t>dare</a:t>
            </a:r>
            <a:r>
              <a:rPr lang="pt-PT" dirty="0"/>
              <a:t> </a:t>
            </a:r>
            <a:r>
              <a:rPr lang="pt-PT" dirty="0" err="1"/>
              <a:t>consigli</a:t>
            </a:r>
            <a:r>
              <a:rPr lang="pt-PT" dirty="0"/>
              <a:t>, </a:t>
            </a:r>
            <a:r>
              <a:rPr lang="pt-PT" dirty="0" err="1"/>
              <a:t>suggerimenti</a:t>
            </a:r>
            <a:r>
              <a:rPr lang="pt-PT" dirty="0"/>
              <a:t> o </a:t>
            </a:r>
            <a:r>
              <a:rPr lang="pt-PT" dirty="0" err="1"/>
              <a:t>istruzioni</a:t>
            </a:r>
            <a:r>
              <a:rPr lang="pt-PT" dirty="0"/>
              <a:t>): </a:t>
            </a:r>
          </a:p>
          <a:p>
            <a:pPr marL="0" indent="0">
              <a:buNone/>
            </a:pPr>
            <a:r>
              <a:rPr lang="pt-PT" dirty="0"/>
              <a:t>				</a:t>
            </a:r>
            <a:r>
              <a:rPr lang="pt-PT" b="1" dirty="0"/>
              <a:t>Tem cuidado, vai devagar! </a:t>
            </a:r>
            <a:r>
              <a:rPr lang="pt-PT" dirty="0"/>
              <a:t>– </a:t>
            </a:r>
            <a:r>
              <a:rPr lang="pt-PT" u="sng" dirty="0" err="1"/>
              <a:t>Fai</a:t>
            </a:r>
            <a:r>
              <a:rPr lang="pt-PT" u="sng" dirty="0"/>
              <a:t> </a:t>
            </a:r>
            <a:r>
              <a:rPr lang="pt-PT" u="sng" dirty="0" err="1"/>
              <a:t>attenzione</a:t>
            </a:r>
            <a:r>
              <a:rPr lang="pt-PT" u="sng" dirty="0"/>
              <a:t>, vai piano! (ITA)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Para fazer pedidos (per </a:t>
            </a:r>
            <a:r>
              <a:rPr lang="pt-PT" dirty="0" err="1"/>
              <a:t>esprimere</a:t>
            </a:r>
            <a:r>
              <a:rPr lang="pt-PT" dirty="0"/>
              <a:t> una </a:t>
            </a:r>
            <a:r>
              <a:rPr lang="pt-PT" dirty="0" err="1"/>
              <a:t>richiesta</a:t>
            </a:r>
            <a:r>
              <a:rPr lang="pt-PT" dirty="0"/>
              <a:t>) </a:t>
            </a:r>
          </a:p>
          <a:p>
            <a:pPr marL="0" indent="0">
              <a:buNone/>
            </a:pPr>
            <a:r>
              <a:rPr lang="pt-PT" dirty="0"/>
              <a:t>				</a:t>
            </a:r>
            <a:r>
              <a:rPr lang="pt-PT" b="1" dirty="0"/>
              <a:t>Ajuda-me tu, por favor.  </a:t>
            </a:r>
            <a:r>
              <a:rPr lang="pt-PT" u="sng" dirty="0" err="1"/>
              <a:t>Aiutami</a:t>
            </a:r>
            <a:r>
              <a:rPr lang="pt-PT" u="sng" dirty="0"/>
              <a:t> tu per </a:t>
            </a:r>
            <a:r>
              <a:rPr lang="pt-PT" u="sng" dirty="0" err="1"/>
              <a:t>favore</a:t>
            </a:r>
            <a:r>
              <a:rPr lang="pt-PT" u="sng" dirty="0"/>
              <a:t> (ITA)</a:t>
            </a:r>
          </a:p>
          <a:p>
            <a:pPr>
              <a:buFont typeface="Wingdings" panose="05000000000000000000" pitchFamily="2" charset="2"/>
              <a:buChar char="q"/>
            </a:pPr>
            <a:endParaRPr lang="pt-P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7694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5F48EF7-9D0C-4727-9B94-843F721B852D}"/>
              </a:ext>
            </a:extLst>
          </p:cNvPr>
          <p:cNvSpPr txBox="1"/>
          <p:nvPr/>
        </p:nvSpPr>
        <p:spPr>
          <a:xfrm>
            <a:off x="616226" y="4761557"/>
            <a:ext cx="1095954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Lembra-te! </a:t>
            </a:r>
            <a:r>
              <a:rPr lang="pt-PT" b="1" dirty="0" err="1"/>
              <a:t>Ricorda</a:t>
            </a:r>
            <a:r>
              <a:rPr lang="pt-PT" b="1" dirty="0"/>
              <a:t>!</a:t>
            </a:r>
          </a:p>
          <a:p>
            <a:r>
              <a:rPr lang="pt-PT" dirty="0" err="1"/>
              <a:t>Nelle</a:t>
            </a:r>
            <a:r>
              <a:rPr lang="pt-PT" dirty="0"/>
              <a:t> </a:t>
            </a:r>
            <a:r>
              <a:rPr lang="pt-PT" dirty="0" err="1"/>
              <a:t>frasi</a:t>
            </a:r>
            <a:r>
              <a:rPr lang="pt-PT" dirty="0"/>
              <a:t> </a:t>
            </a:r>
            <a:r>
              <a:rPr lang="pt-PT" dirty="0" err="1"/>
              <a:t>affermative</a:t>
            </a:r>
            <a:r>
              <a:rPr lang="pt-PT" dirty="0"/>
              <a:t> </a:t>
            </a:r>
            <a:r>
              <a:rPr lang="pt-PT" dirty="0" err="1"/>
              <a:t>le</a:t>
            </a:r>
            <a:r>
              <a:rPr lang="pt-PT" dirty="0"/>
              <a:t> </a:t>
            </a:r>
            <a:r>
              <a:rPr lang="pt-PT" dirty="0" err="1"/>
              <a:t>congiugazione</a:t>
            </a:r>
            <a:r>
              <a:rPr lang="pt-PT" dirty="0"/>
              <a:t> </a:t>
            </a:r>
            <a:r>
              <a:rPr lang="pt-PT" dirty="0" err="1"/>
              <a:t>pronominale</a:t>
            </a:r>
            <a:r>
              <a:rPr lang="pt-PT" dirty="0"/>
              <a:t>  prevede </a:t>
            </a:r>
            <a:r>
              <a:rPr lang="pt-PT" dirty="0" err="1"/>
              <a:t>il</a:t>
            </a:r>
            <a:r>
              <a:rPr lang="pt-PT" dirty="0"/>
              <a:t> pronome dopo </a:t>
            </a:r>
            <a:r>
              <a:rPr lang="pt-PT" dirty="0" err="1"/>
              <a:t>il</a:t>
            </a:r>
            <a:r>
              <a:rPr lang="pt-PT" dirty="0"/>
              <a:t> verbo, </a:t>
            </a:r>
            <a:r>
              <a:rPr lang="pt-PT" dirty="0" err="1"/>
              <a:t>unito</a:t>
            </a:r>
            <a:r>
              <a:rPr lang="pt-PT" dirty="0"/>
              <a:t> a </a:t>
            </a:r>
            <a:r>
              <a:rPr lang="pt-PT" dirty="0" err="1"/>
              <a:t>esso</a:t>
            </a:r>
            <a:r>
              <a:rPr lang="pt-PT" dirty="0"/>
              <a:t> da </a:t>
            </a:r>
            <a:r>
              <a:rPr lang="pt-PT" dirty="0" err="1"/>
              <a:t>un</a:t>
            </a:r>
            <a:r>
              <a:rPr lang="pt-PT" dirty="0"/>
              <a:t> </a:t>
            </a:r>
            <a:r>
              <a:rPr lang="pt-PT" dirty="0" err="1"/>
              <a:t>trattino</a:t>
            </a:r>
            <a:r>
              <a:rPr lang="pt-PT" dirty="0"/>
              <a:t>.</a:t>
            </a:r>
          </a:p>
          <a:p>
            <a:r>
              <a:rPr lang="pt-PT" b="1" dirty="0"/>
              <a:t>Levanta-te! </a:t>
            </a:r>
            <a:r>
              <a:rPr lang="pt-PT" dirty="0" err="1"/>
              <a:t>Alzati</a:t>
            </a:r>
            <a:r>
              <a:rPr lang="pt-PT" dirty="0"/>
              <a:t> (ITA); </a:t>
            </a:r>
            <a:r>
              <a:rPr lang="pt-PT" b="1" dirty="0"/>
              <a:t>Diverte-te! </a:t>
            </a:r>
            <a:r>
              <a:rPr lang="pt-PT" dirty="0"/>
              <a:t>– </a:t>
            </a:r>
            <a:r>
              <a:rPr lang="pt-PT" dirty="0" err="1"/>
              <a:t>Divertiti</a:t>
            </a:r>
            <a:r>
              <a:rPr lang="pt-PT" dirty="0"/>
              <a:t>! (ITA)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B2E59C0-9306-41B4-95FA-7A2D76479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0" t="29138" r="60710" b="18411"/>
          <a:stretch/>
        </p:blipFill>
        <p:spPr>
          <a:xfrm>
            <a:off x="2622644" y="340922"/>
            <a:ext cx="6946712" cy="442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76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F0B9C36-EB71-4275-BF3B-97AEA76B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Imperativo </a:t>
            </a:r>
            <a:br>
              <a:rPr lang="pt-PT" dirty="0"/>
            </a:br>
            <a:r>
              <a:rPr lang="pt-PT" dirty="0"/>
              <a:t>formação regular (afirmativa)</a:t>
            </a:r>
            <a:endParaRPr lang="it-IT" dirty="0"/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C487C8D-C69C-45CC-A49D-9AAFB8524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7920" y="1736765"/>
            <a:ext cx="4937760" cy="736282"/>
          </a:xfrm>
        </p:spPr>
        <p:txBody>
          <a:bodyPr/>
          <a:lstStyle/>
          <a:p>
            <a:pPr algn="ctr"/>
            <a:r>
              <a:rPr lang="pt-PT" b="1" dirty="0"/>
              <a:t>Formal vs. Informal</a:t>
            </a:r>
            <a:endParaRPr lang="it-IT" b="1" dirty="0"/>
          </a:p>
        </p:txBody>
      </p: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B26E7B8B-0AE3-419E-A7BD-5410EA6B7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2472451"/>
            <a:ext cx="4937760" cy="360643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 </a:t>
            </a:r>
            <a:r>
              <a:rPr lang="pt-PT" b="1" dirty="0"/>
              <a:t>O tratamento informal é exatamente igual a 3ª pessoa do singular. (</a:t>
            </a:r>
            <a:r>
              <a:rPr lang="pt-PT" b="1" dirty="0" err="1"/>
              <a:t>terza</a:t>
            </a:r>
            <a:r>
              <a:rPr lang="pt-PT" b="1" dirty="0"/>
              <a:t> persona </a:t>
            </a:r>
            <a:r>
              <a:rPr lang="pt-PT" b="1" dirty="0" err="1"/>
              <a:t>dell</a:t>
            </a:r>
            <a:r>
              <a:rPr lang="pt-PT" b="1" dirty="0"/>
              <a:t>’ indicativo presente)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O tratamento formal apresenta algumas regras:</a:t>
            </a:r>
          </a:p>
          <a:p>
            <a:pPr marL="0" indent="0" algn="just">
              <a:buNone/>
            </a:pPr>
            <a:r>
              <a:rPr lang="pt-PT" dirty="0"/>
              <a:t>No singular (você, o senhor, a senhora) retira-se a terminação “o” da 1ª pessoa do singular e  acrescenta-se “e” nos verbos terminados em –ar e acrescenta-se “a” nos verbos terminados em –</a:t>
            </a:r>
            <a:r>
              <a:rPr lang="pt-PT" dirty="0" err="1"/>
              <a:t>er</a:t>
            </a:r>
            <a:r>
              <a:rPr lang="pt-PT" dirty="0"/>
              <a:t> e –ir.</a:t>
            </a:r>
          </a:p>
          <a:p>
            <a:pPr marL="0" indent="0" algn="just">
              <a:buNone/>
            </a:pPr>
            <a:r>
              <a:rPr lang="pt-PT" dirty="0"/>
              <a:t>No plural (vocês, os senhores, as senhoras) acrescenta-se “em” nos v. terminados em –ar e “</a:t>
            </a:r>
            <a:r>
              <a:rPr lang="pt-PT" dirty="0" err="1"/>
              <a:t>am</a:t>
            </a:r>
            <a:r>
              <a:rPr lang="pt-PT" dirty="0"/>
              <a:t>” nos v. terminados em –</a:t>
            </a:r>
            <a:r>
              <a:rPr lang="pt-PT" dirty="0" err="1"/>
              <a:t>er</a:t>
            </a:r>
            <a:r>
              <a:rPr lang="pt-PT" dirty="0"/>
              <a:t> e -ir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53D8F89-D4D2-49E6-81E4-F651B6326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61" y="2022357"/>
            <a:ext cx="5047451" cy="13252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A4262C3-185A-4E21-AC50-1D0FC9AC1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67" y="3730821"/>
            <a:ext cx="5097841" cy="193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0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468ECFC6-D3B7-4771-A9BC-49F19476C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6" t="21306" r="52312" b="46397"/>
          <a:stretch/>
        </p:blipFill>
        <p:spPr>
          <a:xfrm>
            <a:off x="436728" y="150127"/>
            <a:ext cx="9115520" cy="229282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AA783FF-76D3-4E9B-B258-F6AFE511B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9" t="5737" r="1381" b="10156"/>
          <a:stretch/>
        </p:blipFill>
        <p:spPr>
          <a:xfrm>
            <a:off x="795574" y="2851089"/>
            <a:ext cx="10600851" cy="31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5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°33 e n°34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498" y="2312303"/>
            <a:ext cx="10657398" cy="3929472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Finalização da aula anterior pretérito perfeito simples com os verbos regulares e verbos irregulares no dia a dia.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Utilização do Já e ainda não.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Dúvidas: Trazer vs. Levar. Quem me dera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Imperativo (afirmativo, negativo, de cortesia, verbos regulares e irregulares).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Tradução – Imperativo 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T.P.C’ s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194297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_________– feira</a:t>
            </a:r>
            <a:r>
              <a:rPr lang="pt-PT" dirty="0"/>
              <a:t>, </a:t>
            </a:r>
            <a:r>
              <a:rPr lang="pt-PT" b="1" dirty="0">
                <a:solidFill>
                  <a:srgbClr val="FF0000"/>
                </a:solidFill>
              </a:rPr>
              <a:t>18 </a:t>
            </a:r>
            <a:r>
              <a:rPr lang="pt-PT" dirty="0"/>
              <a:t>(___________) de </a:t>
            </a:r>
            <a:r>
              <a:rPr lang="pt-PT" b="1" dirty="0">
                <a:solidFill>
                  <a:srgbClr val="FF0000"/>
                </a:solidFill>
              </a:rPr>
              <a:t>janeiro</a:t>
            </a:r>
            <a:r>
              <a:rPr lang="pt-PT" dirty="0"/>
              <a:t> de </a:t>
            </a:r>
            <a:r>
              <a:rPr lang="pt-PT" b="1" dirty="0">
                <a:solidFill>
                  <a:srgbClr val="FF0000"/>
                </a:solidFill>
              </a:rPr>
              <a:t>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A44A64-3840-4467-871C-6739E0F23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Imperativo </a:t>
            </a:r>
            <a:br>
              <a:rPr lang="pt-PT" dirty="0"/>
            </a:br>
            <a:r>
              <a:rPr lang="pt-PT" dirty="0"/>
              <a:t>formação regular (negativa)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687058-B10A-4A9E-9430-04A4AD84D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58" y="1924240"/>
            <a:ext cx="5823425" cy="24357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E3A103D-59E9-4FB9-AF29-517C24B91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033" y="3429000"/>
            <a:ext cx="5926195" cy="287508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047CEC0-F1DF-4304-96EC-5461CDF1C7D8}"/>
              </a:ext>
            </a:extLst>
          </p:cNvPr>
          <p:cNvSpPr txBox="1"/>
          <p:nvPr/>
        </p:nvSpPr>
        <p:spPr>
          <a:xfrm>
            <a:off x="331304" y="6386731"/>
            <a:ext cx="618876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Façam os exercícios do Imperativo do Livro Gramática Ativa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0575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135A043-0959-412C-AD5D-F9B7037FC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9" t="19944" r="53880" b="10236"/>
          <a:stretch/>
        </p:blipFill>
        <p:spPr>
          <a:xfrm>
            <a:off x="1119114" y="378723"/>
            <a:ext cx="10167584" cy="577383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957ACE-71F7-48CD-A475-9633C0B8B3B9}"/>
              </a:ext>
            </a:extLst>
          </p:cNvPr>
          <p:cNvSpPr txBox="1"/>
          <p:nvPr/>
        </p:nvSpPr>
        <p:spPr>
          <a:xfrm>
            <a:off x="7751929" y="4230806"/>
            <a:ext cx="262037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Repara!</a:t>
            </a:r>
            <a:endParaRPr lang="it-IT" dirty="0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B413065B-07C5-42FF-AF91-74C4C4DB739D}"/>
              </a:ext>
            </a:extLst>
          </p:cNvPr>
          <p:cNvSpPr/>
          <p:nvPr/>
        </p:nvSpPr>
        <p:spPr>
          <a:xfrm rot="2770647">
            <a:off x="7097587" y="4699866"/>
            <a:ext cx="602264" cy="764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659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DD9A30B-F620-40A1-8108-280959A0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4" t="23349" r="55672" b="36461"/>
          <a:stretch/>
        </p:blipFill>
        <p:spPr>
          <a:xfrm>
            <a:off x="301139" y="1255594"/>
            <a:ext cx="11589721" cy="39987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E6EEE1-E9FF-4F77-9CE0-0A780F422611}"/>
              </a:ext>
            </a:extLst>
          </p:cNvPr>
          <p:cNvSpPr txBox="1"/>
          <p:nvPr/>
        </p:nvSpPr>
        <p:spPr>
          <a:xfrm>
            <a:off x="3316405" y="2320120"/>
            <a:ext cx="236106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408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uida alla metropolitana di Lisbona – Aggiornata al 2022">
            <a:extLst>
              <a:ext uri="{FF2B5EF4-FFF2-40B4-BE49-F238E27FC236}">
                <a16:creationId xmlns:a16="http://schemas.microsoft.com/office/drawing/2014/main" id="{F4D632A0-024C-41EA-AFDD-FF4803E4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55" y="276433"/>
            <a:ext cx="66675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409894B-AF77-45E7-BEC3-6A052590A03B}"/>
              </a:ext>
            </a:extLst>
          </p:cNvPr>
          <p:cNvSpPr txBox="1"/>
          <p:nvPr/>
        </p:nvSpPr>
        <p:spPr>
          <a:xfrm>
            <a:off x="7687918" y="1119811"/>
            <a:ext cx="399470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Imagine</a:t>
            </a:r>
            <a:r>
              <a:rPr lang="pt-BR" dirty="0"/>
              <a:t> que está na estação de metro do Saldanha e alguém lhe pergunta como deve ir para o Parque das Nações.</a:t>
            </a:r>
          </a:p>
          <a:p>
            <a:endParaRPr lang="pt-BR" dirty="0"/>
          </a:p>
          <a:p>
            <a:r>
              <a:rPr lang="pt-BR" b="1" dirty="0"/>
              <a:t>Indique-lhe</a:t>
            </a:r>
            <a:r>
              <a:rPr lang="pt-BR" dirty="0"/>
              <a:t> como ir para a estação do Oriente. </a:t>
            </a:r>
          </a:p>
          <a:p>
            <a:endParaRPr lang="pt-BR" dirty="0"/>
          </a:p>
          <a:p>
            <a:r>
              <a:rPr lang="pt-BR" b="1" dirty="0"/>
              <a:t>Pode</a:t>
            </a:r>
            <a:r>
              <a:rPr lang="pt-BR" dirty="0"/>
              <a:t> usar os verbos:</a:t>
            </a:r>
          </a:p>
          <a:p>
            <a:endParaRPr lang="pt-BR" b="1" u="sng" dirty="0"/>
          </a:p>
          <a:p>
            <a:r>
              <a:rPr lang="pt-BR" b="1" u="sng" dirty="0"/>
              <a:t>APANHAR, MUDAR, SAIR. </a:t>
            </a:r>
          </a:p>
          <a:p>
            <a:endParaRPr lang="pt-BR" dirty="0"/>
          </a:p>
          <a:p>
            <a:r>
              <a:rPr lang="pt-BR" dirty="0"/>
              <a:t>Agora </a:t>
            </a:r>
            <a:r>
              <a:rPr lang="pt-BR" b="1" dirty="0"/>
              <a:t>imagine </a:t>
            </a:r>
            <a:r>
              <a:rPr lang="pt-BR" dirty="0"/>
              <a:t>que está no Rossio e precisa de ir para o Campo Grande.</a:t>
            </a:r>
          </a:p>
          <a:p>
            <a:endParaRPr lang="pt-BR" dirty="0"/>
          </a:p>
          <a:p>
            <a:r>
              <a:rPr lang="pt-BR" dirty="0"/>
              <a:t> Quantas vezes tem de mudar de metro.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8266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F8D6A0-7C76-485E-8464-6E86BBD0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Imperativo formação irregular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AB09A4-91F0-4C0D-A24A-B8CA88C6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79885"/>
            <a:ext cx="7474225" cy="307718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C5D3740-CAD8-4546-AC7E-B4D3E2F96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505" y="1893080"/>
            <a:ext cx="2992805" cy="30718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F30A1E-3FF3-4570-B5F0-38FBD525E8AE}"/>
              </a:ext>
            </a:extLst>
          </p:cNvPr>
          <p:cNvSpPr txBox="1"/>
          <p:nvPr/>
        </p:nvSpPr>
        <p:spPr>
          <a:xfrm>
            <a:off x="331304" y="6386731"/>
            <a:ext cx="618876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Façam os exercícios do Imperativo do Livro Gramática Ativa 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ECB79A7-DCB4-459B-BD42-C68F2A389D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6" t="54179" r="52312" b="35440"/>
          <a:stretch/>
        </p:blipFill>
        <p:spPr>
          <a:xfrm>
            <a:off x="1828799" y="5303411"/>
            <a:ext cx="9115520" cy="7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C99BACE-6CF8-424E-8D30-BF1F8E337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Imperativo dos verbos irregulares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59529E3-66D9-4FCD-AB1A-EBA8054AE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23" t="35982" r="52863" b="32462"/>
          <a:stretch/>
        </p:blipFill>
        <p:spPr>
          <a:xfrm>
            <a:off x="724352" y="2000722"/>
            <a:ext cx="10743296" cy="367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5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DE06D4E-6DD2-4662-B3D7-71F73325E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2" t="31523" r="53657" b="18751"/>
          <a:stretch/>
        </p:blipFill>
        <p:spPr>
          <a:xfrm>
            <a:off x="827963" y="1009936"/>
            <a:ext cx="10827533" cy="45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11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Tradução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063D11-02A6-4F5B-95B8-2E63D2B7C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Receita “Rissóis de </a:t>
            </a:r>
            <a:r>
              <a:rPr lang="pt-PT" dirty="0" err="1"/>
              <a:t>CamaRãO</a:t>
            </a:r>
            <a:r>
              <a:rPr lang="pt-PT" dirty="0"/>
              <a:t>” 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FB00E2B-2F04-4C58-BABB-23A82C574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307" y="839675"/>
            <a:ext cx="5715000" cy="313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61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60E422E-D08B-4339-8F05-CDEABFEC8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i="0" dirty="0">
                <a:solidFill>
                  <a:srgbClr val="212121"/>
                </a:solidFill>
                <a:effectLst/>
                <a:latin typeface="-apple-system"/>
              </a:rPr>
              <a:t>Rissóis de camarão com </a:t>
            </a:r>
            <a:r>
              <a:rPr lang="pt-BR" b="1" i="0" dirty="0">
                <a:solidFill>
                  <a:srgbClr val="FF0000"/>
                </a:solidFill>
                <a:effectLst/>
                <a:latin typeface="-apple-system"/>
              </a:rPr>
              <a:t>coentros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199FF90-0370-4B8A-8B4B-66A7799C0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pt-BR" b="0" i="0" cap="all" dirty="0">
              <a:solidFill>
                <a:srgbClr val="333333"/>
              </a:solidFill>
              <a:effectLst/>
              <a:latin typeface="-apple-system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BR" b="0" i="0" cap="all" dirty="0">
                <a:solidFill>
                  <a:srgbClr val="333333"/>
                </a:solidFill>
                <a:effectLst/>
                <a:latin typeface="-apple-system"/>
              </a:rPr>
              <a:t>TEMPO </a:t>
            </a:r>
            <a:r>
              <a:rPr lang="pt-BR" b="0" i="0" cap="all" dirty="0">
                <a:solidFill>
                  <a:srgbClr val="FF0000"/>
                </a:solidFill>
                <a:effectLst/>
                <a:latin typeface="-apple-system"/>
              </a:rPr>
              <a:t>PREPARAÇÃO</a:t>
            </a:r>
            <a:r>
              <a:rPr lang="pt-BR" b="0" i="0" cap="all" dirty="0">
                <a:solidFill>
                  <a:srgbClr val="333333"/>
                </a:solidFill>
                <a:effectLst/>
                <a:latin typeface="-apple-system"/>
              </a:rPr>
              <a:t>: 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1 hr 30 mins  ________________________________________________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b="0" i="0" cap="all" dirty="0">
                <a:solidFill>
                  <a:srgbClr val="333333"/>
                </a:solidFill>
                <a:effectLst/>
                <a:latin typeface="-apple-system"/>
              </a:rPr>
              <a:t>TEMPO </a:t>
            </a:r>
            <a:r>
              <a:rPr lang="pt-BR" b="0" i="0" cap="all" dirty="0">
                <a:solidFill>
                  <a:srgbClr val="FF0000"/>
                </a:solidFill>
                <a:effectLst/>
                <a:latin typeface="-apple-system"/>
              </a:rPr>
              <a:t>COZEDURA</a:t>
            </a:r>
            <a:r>
              <a:rPr lang="pt-BR" b="0" i="0" cap="all" dirty="0">
                <a:solidFill>
                  <a:srgbClr val="333333"/>
                </a:solidFill>
                <a:effectLst/>
                <a:latin typeface="-apple-system"/>
              </a:rPr>
              <a:t>: 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1 min _______________________________________________________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b="0" i="0" cap="all" dirty="0">
                <a:solidFill>
                  <a:srgbClr val="333333"/>
                </a:solidFill>
                <a:effectLst/>
                <a:latin typeface="-apple-system"/>
              </a:rPr>
              <a:t>TEMPO TOTAL: 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1 hr 31 mins ______________________________________________________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b="0" i="0" cap="all" dirty="0">
                <a:solidFill>
                  <a:srgbClr val="FF0000"/>
                </a:solidFill>
                <a:effectLst/>
                <a:latin typeface="-apple-system"/>
              </a:rPr>
              <a:t>REFEIÇÃO</a:t>
            </a:r>
            <a:r>
              <a:rPr lang="pt-BR" b="0" i="0" cap="all" dirty="0">
                <a:solidFill>
                  <a:srgbClr val="333333"/>
                </a:solidFill>
                <a:effectLst/>
                <a:latin typeface="-apple-system"/>
              </a:rPr>
              <a:t>: 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Peixes ______________________________________________________________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b="0" i="0" cap="all" dirty="0">
                <a:solidFill>
                  <a:srgbClr val="333333"/>
                </a:solidFill>
                <a:effectLst/>
                <a:latin typeface="-apple-system"/>
              </a:rPr>
              <a:t>DOSES: </a:t>
            </a:r>
            <a:r>
              <a:rPr lang="pt-BR" b="0" i="0" u="none" strike="noStrike" dirty="0">
                <a:solidFill>
                  <a:srgbClr val="E20A17"/>
                </a:solidFill>
                <a:effectLst/>
                <a:latin typeface="-apple-system"/>
              </a:rPr>
              <a:t>24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 Unidades ____________________________________________________________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b="0" i="0" cap="all" dirty="0">
                <a:solidFill>
                  <a:srgbClr val="FF0000"/>
                </a:solidFill>
                <a:effectLst/>
                <a:latin typeface="-apple-system"/>
              </a:rPr>
              <a:t>GRAU</a:t>
            </a:r>
            <a:r>
              <a:rPr lang="pt-BR" b="0" i="0" cap="all" dirty="0">
                <a:solidFill>
                  <a:srgbClr val="333333"/>
                </a:solidFill>
                <a:effectLst/>
                <a:latin typeface="-apple-system"/>
              </a:rPr>
              <a:t> DE DIFICULDADE: 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Fácil _____________________________________________________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b="0" i="0" cap="all" dirty="0">
                <a:solidFill>
                  <a:srgbClr val="FF0000"/>
                </a:solidFill>
                <a:effectLst/>
                <a:latin typeface="-apple-system"/>
              </a:rPr>
              <a:t>CUSTO</a:t>
            </a:r>
            <a:r>
              <a:rPr lang="pt-BR" b="0" i="0" cap="all" dirty="0">
                <a:solidFill>
                  <a:srgbClr val="333333"/>
                </a:solidFill>
                <a:effectLst/>
                <a:latin typeface="-apple-system"/>
              </a:rPr>
              <a:t> DA REFEIÇÃO: 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Médio _____________________________________________________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3062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094AEE1-AD06-4244-AEA8-56B84C44159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1031844" y="941104"/>
            <a:ext cx="4967026" cy="49705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INGREDIENTES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sng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Para o </a:t>
            </a:r>
            <a:r>
              <a:rPr kumimoji="0" lang="it-IT" altLang="it-IT" sz="1400" b="1" i="0" u="sng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recheio</a:t>
            </a:r>
            <a:r>
              <a:rPr kumimoji="0" lang="it-IT" altLang="it-IT" sz="1400" b="1" i="0" u="sng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1" i="0" u="sng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500 g 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de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miolo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 de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camarão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pequeno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 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1 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cebola grande 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3 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dentes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 de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alho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2 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colheres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 (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sopa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) 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de margarina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2 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colheres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 (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sopa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) 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de farinha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1/2 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pacote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 de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sopa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 instantânea de marisco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500 ml 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de água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Coentros q.b.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Noz-moscada q.b.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Sal e pimenta q.b.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___________________________________________________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sng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Para a massa: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500 g 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de farinha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3 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Ovos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500 ml 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de água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_____________________________________________________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1 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casca de limão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1 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pitada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 de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sal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Farinha para polvilhar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Pão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ralado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 para passar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Óleo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 para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fritar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E20A17"/>
                </a:solidFill>
                <a:effectLst/>
                <a:latin typeface="+mn-lt"/>
              </a:rPr>
              <a:t> 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_____________________________________________________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3" name="Picture 3" descr="Rissóis de carne | Food From Portugal">
            <a:hlinkClick r:id="rId2"/>
            <a:extLst>
              <a:ext uri="{FF2B5EF4-FFF2-40B4-BE49-F238E27FC236}">
                <a16:creationId xmlns:a16="http://schemas.microsoft.com/office/drawing/2014/main" id="{69323B0A-8A9E-4748-9F1F-8B996EB46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379" y="1442337"/>
            <a:ext cx="3730444" cy="305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curvo 5">
            <a:extLst>
              <a:ext uri="{FF2B5EF4-FFF2-40B4-BE49-F238E27FC236}">
                <a16:creationId xmlns:a16="http://schemas.microsoft.com/office/drawing/2014/main" id="{2AEB371E-17BD-44C4-856B-2F9037FC6B0E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33125" y="704632"/>
            <a:ext cx="1241200" cy="95634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0F960B-48E8-4A5E-A6E3-944A74CC067B}"/>
              </a:ext>
            </a:extLst>
          </p:cNvPr>
          <p:cNvSpPr txBox="1"/>
          <p:nvPr/>
        </p:nvSpPr>
        <p:spPr>
          <a:xfrm>
            <a:off x="7106243" y="553936"/>
            <a:ext cx="176930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Clique aqui!!!</a:t>
            </a:r>
            <a:endParaRPr lang="it-IT" dirty="0"/>
          </a:p>
        </p:txBody>
      </p:sp>
      <p:pic>
        <p:nvPicPr>
          <p:cNvPr id="5125" name="Picture 5" descr="Weekly Muppet Wednesdays: The Swedish Chef | The Muppet Mindset">
            <a:extLst>
              <a:ext uri="{FF2B5EF4-FFF2-40B4-BE49-F238E27FC236}">
                <a16:creationId xmlns:a16="http://schemas.microsoft.com/office/drawing/2014/main" id="{D94C73BF-ED8D-475E-ACE0-7BB3C4D1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757" y="4595681"/>
            <a:ext cx="1950441" cy="16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522F64-3E49-4868-AD26-74838DDADC3A}"/>
              </a:ext>
            </a:extLst>
          </p:cNvPr>
          <p:cNvSpPr txBox="1"/>
          <p:nvPr/>
        </p:nvSpPr>
        <p:spPr>
          <a:xfrm>
            <a:off x="8665085" y="5055238"/>
            <a:ext cx="2815738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Sabias que… </a:t>
            </a:r>
          </a:p>
          <a:p>
            <a:endParaRPr lang="pt-PT" sz="1400" dirty="0"/>
          </a:p>
          <a:p>
            <a:pPr algn="just"/>
            <a:r>
              <a:rPr lang="pt-PT" sz="1400" dirty="0"/>
              <a:t>“Os </a:t>
            </a:r>
            <a:r>
              <a:rPr lang="pt-PT" sz="1400" dirty="0" err="1"/>
              <a:t>Muppets</a:t>
            </a:r>
            <a:r>
              <a:rPr lang="pt-PT" sz="1400" dirty="0"/>
              <a:t>” em português são conhecidos como “Os Marretas”? 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600899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501E35-3DD6-411D-964D-5138528E7A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Em conclusão…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C797B6-5A27-4D2B-A54A-809F07055C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/>
              <a:t>Pretérito Perfeito simples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848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9F522B3-23E4-48C4-A512-B6F6E0406C83}"/>
              </a:ext>
            </a:extLst>
          </p:cNvPr>
          <p:cNvSpPr txBox="1"/>
          <p:nvPr/>
        </p:nvSpPr>
        <p:spPr>
          <a:xfrm>
            <a:off x="1101056" y="866287"/>
            <a:ext cx="981302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1" i="0" dirty="0">
                <a:solidFill>
                  <a:srgbClr val="212121"/>
                </a:solidFill>
                <a:effectLst/>
                <a:latin typeface="-apple-system"/>
              </a:rPr>
              <a:t>INSTRUÇÕES DE PREPARAÇÃO:</a:t>
            </a:r>
          </a:p>
          <a:p>
            <a:pPr algn="just"/>
            <a:r>
              <a:rPr lang="pt-BR" b="0" i="0" dirty="0">
                <a:solidFill>
                  <a:srgbClr val="212121"/>
                </a:solidFill>
                <a:effectLst/>
                <a:latin typeface="-apple-system"/>
              </a:rPr>
              <a:t>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b="1" i="0" u="sng" dirty="0">
                <a:solidFill>
                  <a:srgbClr val="333333"/>
                </a:solidFill>
                <a:effectLst/>
                <a:latin typeface="-apple-system"/>
              </a:rPr>
              <a:t>Comece</a:t>
            </a:r>
            <a:r>
              <a:rPr lang="pt-BR" b="0" i="0" u="sng" dirty="0">
                <a:solidFill>
                  <a:srgbClr val="333333"/>
                </a:solidFill>
                <a:effectLst/>
                <a:latin typeface="-apple-system"/>
              </a:rPr>
              <a:t> pelo recheio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: </a:t>
            </a:r>
            <a:r>
              <a:rPr lang="pt-BR" b="1" i="0" dirty="0">
                <a:solidFill>
                  <a:srgbClr val="333333"/>
                </a:solidFill>
                <a:effectLst/>
                <a:latin typeface="-apple-system"/>
              </a:rPr>
              <a:t>Coza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o miolo de camarão em água temperada de sal, depois escorra-o e reserve-o. </a:t>
            </a:r>
            <a:r>
              <a:rPr lang="pt-BR" b="1" i="0" dirty="0">
                <a:solidFill>
                  <a:srgbClr val="333333"/>
                </a:solidFill>
                <a:effectLst/>
                <a:latin typeface="-apple-system"/>
              </a:rPr>
              <a:t>Dissolva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o pó da sopa de marisco na água. Num tacho ao lume, </a:t>
            </a:r>
            <a:r>
              <a:rPr lang="pt-BR" b="1" i="0" dirty="0">
                <a:solidFill>
                  <a:srgbClr val="333333"/>
                </a:solidFill>
                <a:effectLst/>
                <a:latin typeface="-apple-system"/>
              </a:rPr>
              <a:t>derreta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a margarina, junte a cebola e os alhos picados finamente e deixe </a:t>
            </a:r>
            <a:r>
              <a:rPr lang="pt-BR" b="0" i="0" dirty="0">
                <a:solidFill>
                  <a:srgbClr val="FF0000"/>
                </a:solidFill>
                <a:effectLst/>
                <a:latin typeface="-apple-system"/>
              </a:rPr>
              <a:t>refogar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até que a cebola fique </a:t>
            </a:r>
            <a:r>
              <a:rPr lang="pt-BR" b="0" i="0" dirty="0">
                <a:solidFill>
                  <a:srgbClr val="FF0000"/>
                </a:solidFill>
                <a:effectLst/>
                <a:latin typeface="-apple-system"/>
              </a:rPr>
              <a:t>douradinha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. </a:t>
            </a:r>
            <a:r>
              <a:rPr lang="pt-BR" b="0" i="0" dirty="0">
                <a:solidFill>
                  <a:srgbClr val="FF0000"/>
                </a:solidFill>
                <a:effectLst/>
                <a:latin typeface="-apple-system"/>
              </a:rPr>
              <a:t>Polvilhe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com a farinha, mexendo sempre até envolver, regue depois com a mistura da sopa de marisco aos poucos e mexendo sempre até ficar sem </a:t>
            </a:r>
            <a:r>
              <a:rPr lang="pt-BR" b="0" i="0" dirty="0">
                <a:solidFill>
                  <a:srgbClr val="FF0000"/>
                </a:solidFill>
                <a:effectLst/>
                <a:latin typeface="-apple-system"/>
              </a:rPr>
              <a:t>grumos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. </a:t>
            </a:r>
            <a:r>
              <a:rPr lang="pt-BR" b="0" i="0" dirty="0">
                <a:solidFill>
                  <a:srgbClr val="FF0000"/>
                </a:solidFill>
                <a:effectLst/>
                <a:latin typeface="-apple-system"/>
              </a:rPr>
              <a:t>Junte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de seguida o miolo de camarão, </a:t>
            </a:r>
            <a:r>
              <a:rPr lang="pt-BR" b="1" i="0" dirty="0">
                <a:solidFill>
                  <a:srgbClr val="333333"/>
                </a:solidFill>
                <a:effectLst/>
                <a:latin typeface="-apple-system"/>
              </a:rPr>
              <a:t>tempere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com noz-moscada, sal e pimenta, retire do lume, junte coentros picados, </a:t>
            </a:r>
            <a:r>
              <a:rPr lang="pt-BR" b="1" i="0" dirty="0">
                <a:solidFill>
                  <a:srgbClr val="333333"/>
                </a:solidFill>
                <a:effectLst/>
                <a:latin typeface="-apple-system"/>
              </a:rPr>
              <a:t>deite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numa tigela e deixe arrefecer.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t-BR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b="0" i="0" u="sng" dirty="0">
                <a:solidFill>
                  <a:srgbClr val="333333"/>
                </a:solidFill>
                <a:effectLst/>
                <a:latin typeface="-apple-system"/>
              </a:rPr>
              <a:t>A massa: </a:t>
            </a:r>
            <a:r>
              <a:rPr lang="pt-BR" b="1" i="0" dirty="0">
                <a:solidFill>
                  <a:srgbClr val="333333"/>
                </a:solidFill>
                <a:effectLst/>
                <a:latin typeface="-apple-system"/>
              </a:rPr>
              <a:t>Leve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um tacho ao lume com a água, a </a:t>
            </a:r>
            <a:r>
              <a:rPr lang="pt-BR" b="0" i="0" dirty="0">
                <a:solidFill>
                  <a:srgbClr val="FF0000"/>
                </a:solidFill>
                <a:effectLst/>
                <a:latin typeface="-apple-system"/>
              </a:rPr>
              <a:t>pitada de 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sal e a casca de limão até começar a </a:t>
            </a:r>
            <a:r>
              <a:rPr lang="pt-BR" b="0" i="0" dirty="0">
                <a:solidFill>
                  <a:srgbClr val="FF0000"/>
                </a:solidFill>
                <a:effectLst/>
                <a:latin typeface="-apple-system"/>
              </a:rPr>
              <a:t>ferver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. </a:t>
            </a:r>
            <a:r>
              <a:rPr lang="pt-BR" b="1" i="0" dirty="0">
                <a:solidFill>
                  <a:srgbClr val="333333"/>
                </a:solidFill>
                <a:effectLst/>
                <a:latin typeface="-apple-system"/>
              </a:rPr>
              <a:t>Adicione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a farinha em chuva e mexendo sempre até ficar uma bola homogénea. Retire do lume, coloque numa bancada, amasse e </a:t>
            </a:r>
            <a:r>
              <a:rPr lang="pt-BR" b="1" i="0" dirty="0">
                <a:solidFill>
                  <a:srgbClr val="333333"/>
                </a:solidFill>
                <a:effectLst/>
                <a:latin typeface="-apple-system"/>
              </a:rPr>
              <a:t>divida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a massa em dois.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t-BR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333333"/>
                </a:solidFill>
                <a:effectLst/>
                <a:latin typeface="-apple-system"/>
              </a:rPr>
              <a:t>Estenda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pt-BR" b="0" i="0" dirty="0">
                <a:solidFill>
                  <a:srgbClr val="FF0000"/>
                </a:solidFill>
                <a:effectLst/>
                <a:latin typeface="-apple-system"/>
              </a:rPr>
              <a:t>metade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da massa, numa </a:t>
            </a:r>
            <a:r>
              <a:rPr lang="pt-BR" b="0" i="0" dirty="0">
                <a:solidFill>
                  <a:srgbClr val="FF0000"/>
                </a:solidFill>
                <a:effectLst/>
                <a:latin typeface="-apple-system"/>
              </a:rPr>
              <a:t>bancada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polvilhada com farinha, até ficar fina. </a:t>
            </a:r>
            <a:r>
              <a:rPr lang="pt-BR" b="1" i="0" dirty="0">
                <a:solidFill>
                  <a:srgbClr val="333333"/>
                </a:solidFill>
                <a:effectLst/>
                <a:latin typeface="-apple-system"/>
              </a:rPr>
              <a:t>Disponha 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colheradas do recheio por cima,</a:t>
            </a:r>
            <a:r>
              <a:rPr lang="pt-BR" b="1" i="0" dirty="0">
                <a:solidFill>
                  <a:srgbClr val="333333"/>
                </a:solidFill>
                <a:effectLst/>
                <a:latin typeface="-apple-system"/>
              </a:rPr>
              <a:t> dobre 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a massa e corte-a com um corta massas ou com a ajuda de um copo. </a:t>
            </a:r>
            <a:r>
              <a:rPr lang="pt-BR" b="1" i="0" dirty="0">
                <a:solidFill>
                  <a:srgbClr val="333333"/>
                </a:solidFill>
                <a:effectLst/>
                <a:latin typeface="-apple-system"/>
              </a:rPr>
              <a:t>Repita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a operação com a restante massa, </a:t>
            </a:r>
            <a:r>
              <a:rPr lang="pt-BR" b="1" i="0" dirty="0">
                <a:solidFill>
                  <a:srgbClr val="333333"/>
                </a:solidFill>
                <a:effectLst/>
                <a:latin typeface="-apple-system"/>
              </a:rPr>
              <a:t>passe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 depois os rissóis pelos </a:t>
            </a:r>
            <a:r>
              <a:rPr lang="pt-BR" b="0" i="0" dirty="0">
                <a:solidFill>
                  <a:srgbClr val="FF0000"/>
                </a:solidFill>
                <a:effectLst/>
                <a:latin typeface="-apple-system"/>
              </a:rPr>
              <a:t>ovos batidos </a:t>
            </a:r>
            <a:r>
              <a:rPr lang="pt-BR" b="0" i="0" dirty="0">
                <a:solidFill>
                  <a:srgbClr val="333333"/>
                </a:solidFill>
                <a:effectLst/>
                <a:latin typeface="-apple-system"/>
              </a:rPr>
              <a:t>e por pão ralado, frite-os em óleo até ficarem douradinhos, deixe-os escorrer e sirva-os.</a:t>
            </a:r>
          </a:p>
        </p:txBody>
      </p:sp>
    </p:spTree>
    <p:extLst>
      <p:ext uri="{BB962C8B-B14F-4D97-AF65-F5344CB8AC3E}">
        <p14:creationId xmlns:p14="http://schemas.microsoft.com/office/powerpoint/2010/main" val="514911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6BC5CF-0DEA-48F4-BEEB-0FDF6FE25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00229"/>
            <a:ext cx="10058400" cy="3566160"/>
          </a:xfrm>
        </p:spPr>
        <p:txBody>
          <a:bodyPr/>
          <a:lstStyle/>
          <a:p>
            <a:r>
              <a:rPr lang="pt-PT" dirty="0"/>
              <a:t>T.P.C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8F8D75E-7FDF-48E3-B1DA-D930270D7489}"/>
              </a:ext>
            </a:extLst>
          </p:cNvPr>
          <p:cNvSpPr txBox="1"/>
          <p:nvPr/>
        </p:nvSpPr>
        <p:spPr>
          <a:xfrm>
            <a:off x="1179444" y="4386004"/>
            <a:ext cx="10614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ATENÇÃO:</a:t>
            </a:r>
          </a:p>
          <a:p>
            <a:endParaRPr lang="pt-PT" dirty="0"/>
          </a:p>
          <a:p>
            <a:r>
              <a:rPr lang="pt-PT" u="sng" dirty="0"/>
              <a:t>Os </a:t>
            </a:r>
            <a:r>
              <a:rPr lang="pt-PT" u="sng" dirty="0" err="1"/>
              <a:t>T.P.C’s</a:t>
            </a:r>
            <a:r>
              <a:rPr lang="pt-PT" u="sng" dirty="0"/>
              <a:t> com data de entrega</a:t>
            </a:r>
            <a:r>
              <a:rPr lang="pt-PT" dirty="0"/>
              <a:t> </a:t>
            </a:r>
            <a:r>
              <a:rPr lang="pt-PT" b="1" dirty="0"/>
              <a:t>são obrigatórios </a:t>
            </a:r>
            <a:r>
              <a:rPr lang="pt-PT" dirty="0"/>
              <a:t>e fazem parte da avaliação final do aluno. Não serão aceites entregas após a data concordada.</a:t>
            </a:r>
          </a:p>
          <a:p>
            <a:endParaRPr lang="pt-PT" dirty="0"/>
          </a:p>
          <a:p>
            <a:r>
              <a:rPr lang="pt-PT" u="sng" dirty="0"/>
              <a:t>Os </a:t>
            </a:r>
            <a:r>
              <a:rPr lang="pt-PT" u="sng" dirty="0" err="1"/>
              <a:t>T.P.C’s</a:t>
            </a:r>
            <a:r>
              <a:rPr lang="pt-PT" u="sng" dirty="0"/>
              <a:t> aconselhados durante as aulas </a:t>
            </a:r>
            <a:r>
              <a:rPr lang="pt-PT" b="1" dirty="0"/>
              <a:t>não são obrigatórios</a:t>
            </a:r>
            <a:r>
              <a:rPr lang="pt-PT" dirty="0"/>
              <a:t>, mas são essenciais para melhorar a oralidade, a escrita e a compreensão da língua.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8987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3A7BF4FE-6DA8-4A9F-BE77-E844CD72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T.P.C</a:t>
            </a:r>
            <a:endParaRPr lang="it-IT" dirty="0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489C2093-98EE-453D-9A73-4DF13DE0C670}"/>
              </a:ext>
            </a:extLst>
          </p:cNvPr>
          <p:cNvSpPr txBox="1">
            <a:spLocks/>
          </p:cNvSpPr>
          <p:nvPr/>
        </p:nvSpPr>
        <p:spPr>
          <a:xfrm>
            <a:off x="1066800" y="1984697"/>
            <a:ext cx="10058400" cy="411130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Data de entrega: 24/01/2021</a:t>
            </a:r>
          </a:p>
          <a:p>
            <a:r>
              <a:rPr lang="pt-PT" b="1" u="sng" dirty="0"/>
              <a:t>1) Título da composição: </a:t>
            </a:r>
            <a:r>
              <a:rPr lang="pt-PT" dirty="0"/>
              <a:t>“O que é que eu fiz durante as férias de natal” </a:t>
            </a:r>
          </a:p>
          <a:p>
            <a:r>
              <a:rPr lang="pt-PT" b="1" u="sng" dirty="0"/>
              <a:t>O texto deve conter: </a:t>
            </a:r>
            <a:r>
              <a:rPr lang="pt-PT" dirty="0"/>
              <a:t>Data completa por extenso, nome completo do aluno, título, utilizar os conhecimentos obtidos até agora.</a:t>
            </a:r>
          </a:p>
          <a:p>
            <a:r>
              <a:rPr lang="pt-PT" b="1" u="sng" dirty="0"/>
              <a:t>O texto deverá </a:t>
            </a:r>
            <a:r>
              <a:rPr lang="pt-PT" dirty="0"/>
              <a:t>ter entre 25 a 30 linhas</a:t>
            </a:r>
          </a:p>
          <a:p>
            <a:r>
              <a:rPr lang="pt-PT" b="1" dirty="0"/>
              <a:t>Entrega: </a:t>
            </a:r>
            <a:r>
              <a:rPr lang="pt-PT" dirty="0"/>
              <a:t>Por e-mail ou escrito (</a:t>
            </a:r>
            <a:r>
              <a:rPr lang="pt-PT" dirty="0">
                <a:solidFill>
                  <a:srgbClr val="FF0000"/>
                </a:solidFill>
              </a:rPr>
              <a:t>legível</a:t>
            </a:r>
            <a:r>
              <a:rPr lang="pt-PT" dirty="0"/>
              <a:t> e </a:t>
            </a:r>
            <a:r>
              <a:rPr lang="pt-PT" b="1" u="sng" dirty="0"/>
              <a:t>sem</a:t>
            </a:r>
            <a:r>
              <a:rPr lang="pt-PT" dirty="0"/>
              <a:t> GOOGLE TRANSLATOR S.F. F)</a:t>
            </a:r>
          </a:p>
          <a:p>
            <a:pPr marL="0" indent="0">
              <a:buNone/>
            </a:pPr>
            <a:r>
              <a:rPr lang="pt-PT" dirty="0"/>
              <a:t>2) Identificar os verbos Imperativo na letra da canção dos Deolinda “Um contra o outro”. O texto será corrigido na sala de aula na próxima semana.</a:t>
            </a:r>
          </a:p>
          <a:p>
            <a:endParaRPr lang="pt-PT" b="1" dirty="0"/>
          </a:p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F8B8BC-CB21-4FDA-8E41-1D8B2461B60F}"/>
              </a:ext>
            </a:extLst>
          </p:cNvPr>
          <p:cNvSpPr txBox="1"/>
          <p:nvPr/>
        </p:nvSpPr>
        <p:spPr>
          <a:xfrm>
            <a:off x="8905461" y="4040348"/>
            <a:ext cx="197980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Se faz favor!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9759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702A31-B4EF-48A1-A239-7E7C5EB6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“Um contra o outro”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2B571F-CCC5-46E7-AA3E-B38E4E3906B6}"/>
              </a:ext>
            </a:extLst>
          </p:cNvPr>
          <p:cNvSpPr txBox="1"/>
          <p:nvPr/>
        </p:nvSpPr>
        <p:spPr>
          <a:xfrm>
            <a:off x="3869635" y="5002805"/>
            <a:ext cx="5009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https://www.youtube.com/watch?v=Qxv9s3PTIzY</a:t>
            </a:r>
            <a:endParaRPr lang="it-IT" dirty="0"/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2CFC5F3-4750-4BDA-8792-64E0DFE8896F}"/>
              </a:ext>
            </a:extLst>
          </p:cNvPr>
          <p:cNvSpPr txBox="1"/>
          <p:nvPr/>
        </p:nvSpPr>
        <p:spPr>
          <a:xfrm>
            <a:off x="9292425" y="3740893"/>
            <a:ext cx="223961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IMPERATIVO</a:t>
            </a:r>
            <a:endParaRPr lang="it-IT" b="1" dirty="0"/>
          </a:p>
        </p:txBody>
      </p:sp>
      <p:pic>
        <p:nvPicPr>
          <p:cNvPr id="2052" name="Picture 4" descr="Deolinda Photos (9 of 23) | Last.fm">
            <a:extLst>
              <a:ext uri="{FF2B5EF4-FFF2-40B4-BE49-F238E27FC236}">
                <a16:creationId xmlns:a16="http://schemas.microsoft.com/office/drawing/2014/main" id="{0C441424-FB23-4D5A-AF9F-DDD672BE7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37" y="473567"/>
            <a:ext cx="3275772" cy="217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19678DB-D753-43D3-9A74-C5750E793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273" y="4749666"/>
            <a:ext cx="802362" cy="8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91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47C5FD7-85EF-44F4-BA49-8B5CB6ABA2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4678" y="348767"/>
            <a:ext cx="11542643" cy="5813493"/>
          </a:xfrm>
        </p:spPr>
        <p:txBody>
          <a:bodyPr numCol="3">
            <a:normAutofit fontScale="92500" lnSpcReduction="20000"/>
          </a:bodyPr>
          <a:lstStyle/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Desliga o cabo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liga a vida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esse jogo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Joga comigo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Um jogo novo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 duas vidas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Um contra o outro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Já não basta esta luta contra o tempo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Este tempo que perdemos a tentar vencer alguém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Ao fim ao cabo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é dado como um ganho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Vai-se a ver desperdiçámos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Sem nada dar a ninguém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Faz uma pausa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Encosta o carro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 da corrida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Larga essa guerra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a tua meta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Está deste lado da tua vida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Muda de nível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 do estado invisível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Põe um modo compatível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 a minha condição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a tua vida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real e repetida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Dá-te mais que o impossível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 me deres a tua mão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 de casa e vem comigo para a rua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Vem, que essa vida que tens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mais vidas que tu ganhes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a tua que mais perde se não vens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 de casa e vem comigo para a rua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Vem, que essa vida que tens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mais vidas que tu ganhes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a tua que mais perde se não vens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Mostra o que vales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 nesse jogo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Vales tão pouco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Troca de vício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outro novo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o desafio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corpo a corpo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Escolhe a arma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estratégia que não falha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 lado forte da batalha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Põe no máximo poder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Dou-te a vantagem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 com tudo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eu sem nada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mesmo assim desarmada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Vou-te ensinar a perder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 de casa e vem comigo para a rua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Vem, que essa vida que tens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mais vidas que tu ganhes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a tua que mais perde se não vens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 de casa e vem comigo para a rua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Vem, que essa vida que tens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mais vidas que tu ganhes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a tua que mais perde se não vens</a:t>
            </a:r>
          </a:p>
          <a:p>
            <a:endParaRPr lang="it-IT" dirty="0"/>
          </a:p>
        </p:txBody>
      </p:sp>
      <p:pic>
        <p:nvPicPr>
          <p:cNvPr id="3076" name="Picture 4" descr="Cancao Ao Lado: Deolinda, Deolinda: Amazon.it: CD e Vinili}">
            <a:extLst>
              <a:ext uri="{FF2B5EF4-FFF2-40B4-BE49-F238E27FC236}">
                <a16:creationId xmlns:a16="http://schemas.microsoft.com/office/drawing/2014/main" id="{5824C827-1C25-4030-9928-752688E1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731" y="5115338"/>
            <a:ext cx="1673504" cy="163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873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81 - Alguém tem alguma dúvida? - Homem Invisível | Ximalaya International  Edition Himalaya">
            <a:extLst>
              <a:ext uri="{FF2B5EF4-FFF2-40B4-BE49-F238E27FC236}">
                <a16:creationId xmlns:a16="http://schemas.microsoft.com/office/drawing/2014/main" id="{374F19FB-2D02-4B37-8DBF-2031DF6B4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9003"/>
            <a:ext cx="4899991" cy="489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5D883A-0B23-41C5-8476-666DADEB28B3}"/>
              </a:ext>
            </a:extLst>
          </p:cNvPr>
          <p:cNvSpPr txBox="1"/>
          <p:nvPr/>
        </p:nvSpPr>
        <p:spPr>
          <a:xfrm>
            <a:off x="1311965" y="1997838"/>
            <a:ext cx="4108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/>
          </a:p>
          <a:p>
            <a:endParaRPr lang="pt-PT" b="1" dirty="0"/>
          </a:p>
          <a:p>
            <a:r>
              <a:rPr lang="pt-PT" b="1" dirty="0"/>
              <a:t>Até Segunda!</a:t>
            </a:r>
          </a:p>
          <a:p>
            <a:endParaRPr lang="pt-PT" b="1" dirty="0"/>
          </a:p>
          <a:p>
            <a:r>
              <a:rPr lang="pt-PT" b="1" dirty="0"/>
              <a:t>Comecem os estudos! </a:t>
            </a:r>
          </a:p>
          <a:p>
            <a:endParaRPr lang="pt-PT" b="1" dirty="0"/>
          </a:p>
          <a:p>
            <a:r>
              <a:rPr lang="pt-PT" b="1" dirty="0"/>
              <a:t>Para não ficarem com a matéria acumulada.</a:t>
            </a:r>
          </a:p>
          <a:p>
            <a:endParaRPr lang="pt-P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131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68CC3-4172-466D-91B6-5AFF790E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Pretérito perfeito simples do indicativo 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9ECCF0F-977A-424A-8BB8-E8159799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177" y="1895060"/>
            <a:ext cx="8228605" cy="43846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24259D6-1600-442B-9F07-DA34186E1DFD}"/>
              </a:ext>
            </a:extLst>
          </p:cNvPr>
          <p:cNvSpPr txBox="1"/>
          <p:nvPr/>
        </p:nvSpPr>
        <p:spPr>
          <a:xfrm>
            <a:off x="10484624" y="2001078"/>
            <a:ext cx="77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/>
              <a:t>p.p.s</a:t>
            </a:r>
            <a:endParaRPr lang="it-IT" b="1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35A71EC-2909-428E-B026-8B2D72531AC6}"/>
              </a:ext>
            </a:extLst>
          </p:cNvPr>
          <p:cNvCxnSpPr>
            <a:endCxn id="6" idx="0"/>
          </p:cNvCxnSpPr>
          <p:nvPr/>
        </p:nvCxnSpPr>
        <p:spPr>
          <a:xfrm>
            <a:off x="10389705" y="1497495"/>
            <a:ext cx="480807" cy="503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e 8">
            <a:extLst>
              <a:ext uri="{FF2B5EF4-FFF2-40B4-BE49-F238E27FC236}">
                <a16:creationId xmlns:a16="http://schemas.microsoft.com/office/drawing/2014/main" id="{B151EF19-0F07-4B83-9190-B074759D2AAC}"/>
              </a:ext>
            </a:extLst>
          </p:cNvPr>
          <p:cNvSpPr/>
          <p:nvPr/>
        </p:nvSpPr>
        <p:spPr>
          <a:xfrm>
            <a:off x="1863254" y="1906583"/>
            <a:ext cx="4971140" cy="43846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5506353-AB3A-48AB-9DC5-ACE240D24C0A}"/>
              </a:ext>
            </a:extLst>
          </p:cNvPr>
          <p:cNvSpPr txBox="1"/>
          <p:nvPr/>
        </p:nvSpPr>
        <p:spPr>
          <a:xfrm>
            <a:off x="5905241" y="277261"/>
            <a:ext cx="6135757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1600" b="0" i="0" dirty="0">
                <a:solidFill>
                  <a:srgbClr val="000000"/>
                </a:solidFill>
                <a:effectLst/>
                <a:latin typeface="Lucida Grande"/>
              </a:rPr>
              <a:t>A forma simples indica ação concluída em certo momento do passado, portanto, tal ação afasta-se do presente.</a:t>
            </a:r>
            <a:endParaRPr lang="it-IT" sz="16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4B1F2CE-11F8-4E02-8645-B9CBF4A3BAD8}"/>
              </a:ext>
            </a:extLst>
          </p:cNvPr>
          <p:cNvSpPr txBox="1"/>
          <p:nvPr/>
        </p:nvSpPr>
        <p:spPr>
          <a:xfrm>
            <a:off x="223384" y="3015793"/>
            <a:ext cx="171433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Lembrar: situações permanentes</a:t>
            </a:r>
            <a:endParaRPr lang="it-IT" sz="1400" dirty="0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AE3D7F1-EE44-4ED0-B1FE-2440A8EEFEF6}"/>
              </a:ext>
            </a:extLst>
          </p:cNvPr>
          <p:cNvCxnSpPr>
            <a:cxnSpLocks/>
          </p:cNvCxnSpPr>
          <p:nvPr/>
        </p:nvCxnSpPr>
        <p:spPr>
          <a:xfrm flipV="1">
            <a:off x="1560352" y="2466363"/>
            <a:ext cx="1837189" cy="454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B2398039-478D-42B6-847D-06B598E24618}"/>
              </a:ext>
            </a:extLst>
          </p:cNvPr>
          <p:cNvCxnSpPr/>
          <p:nvPr/>
        </p:nvCxnSpPr>
        <p:spPr>
          <a:xfrm>
            <a:off x="7080308" y="2642532"/>
            <a:ext cx="0" cy="35401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arentesi graffa chiusa 17">
            <a:extLst>
              <a:ext uri="{FF2B5EF4-FFF2-40B4-BE49-F238E27FC236}">
                <a16:creationId xmlns:a16="http://schemas.microsoft.com/office/drawing/2014/main" id="{7BEE074A-5E54-4454-9974-BD6C01761E1E}"/>
              </a:ext>
            </a:extLst>
          </p:cNvPr>
          <p:cNvSpPr/>
          <p:nvPr/>
        </p:nvSpPr>
        <p:spPr>
          <a:xfrm>
            <a:off x="9756182" y="2149367"/>
            <a:ext cx="847281" cy="389249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0858C29-3A81-4351-9B60-A27B8355A194}"/>
              </a:ext>
            </a:extLst>
          </p:cNvPr>
          <p:cNvSpPr txBox="1"/>
          <p:nvPr/>
        </p:nvSpPr>
        <p:spPr>
          <a:xfrm>
            <a:off x="10668001" y="3889389"/>
            <a:ext cx="1176796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t-PT" sz="1400" dirty="0"/>
              <a:t>Observa </a:t>
            </a:r>
          </a:p>
          <a:p>
            <a:pPr algn="ctr"/>
            <a:r>
              <a:rPr lang="pt-PT" sz="1400" dirty="0"/>
              <a:t>com atenção!</a:t>
            </a:r>
            <a:endParaRPr lang="it-IT" sz="1400" dirty="0"/>
          </a:p>
        </p:txBody>
      </p:sp>
      <p:pic>
        <p:nvPicPr>
          <p:cNvPr id="4098" name="Picture 2" descr="Confused Travolta Pulp Fiction Front - Meme John Travolta Png, Transparent  Png - kindpng">
            <a:extLst>
              <a:ext uri="{FF2B5EF4-FFF2-40B4-BE49-F238E27FC236}">
                <a16:creationId xmlns:a16="http://schemas.microsoft.com/office/drawing/2014/main" id="{00BACDF2-D224-4198-B10C-40D188C21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1" r="16987"/>
          <a:stretch/>
        </p:blipFill>
        <p:spPr bwMode="auto">
          <a:xfrm>
            <a:off x="-30247" y="4481106"/>
            <a:ext cx="1530820" cy="1701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Nuvola 19">
            <a:extLst>
              <a:ext uri="{FF2B5EF4-FFF2-40B4-BE49-F238E27FC236}">
                <a16:creationId xmlns:a16="http://schemas.microsoft.com/office/drawing/2014/main" id="{EC7E63DD-AA97-4291-AED4-A759DC7D7DC5}"/>
              </a:ext>
            </a:extLst>
          </p:cNvPr>
          <p:cNvSpPr/>
          <p:nvPr/>
        </p:nvSpPr>
        <p:spPr>
          <a:xfrm>
            <a:off x="840925" y="4086840"/>
            <a:ext cx="1230865" cy="90399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O verbo ser e ir são iguais?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557B872-F08F-4646-B092-EE16C2AD3E61}"/>
              </a:ext>
            </a:extLst>
          </p:cNvPr>
          <p:cNvSpPr txBox="1"/>
          <p:nvPr/>
        </p:nvSpPr>
        <p:spPr>
          <a:xfrm>
            <a:off x="74462" y="6041858"/>
            <a:ext cx="1937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O </a:t>
            </a:r>
            <a:r>
              <a:rPr lang="pt-PT" sz="1400" dirty="0" err="1"/>
              <a:t>Travolta</a:t>
            </a:r>
            <a:r>
              <a:rPr lang="pt-PT" sz="1400" dirty="0"/>
              <a:t> está confuso!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8393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66E7DC-20E8-4F3D-87D6-7404609BCA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22090" r="10227" b="41958"/>
          <a:stretch/>
        </p:blipFill>
        <p:spPr>
          <a:xfrm>
            <a:off x="386143" y="259309"/>
            <a:ext cx="6641366" cy="405338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75C6771-9FED-48CF-946D-24E765082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58984" r="10227" b="10845"/>
          <a:stretch/>
        </p:blipFill>
        <p:spPr>
          <a:xfrm>
            <a:off x="5377220" y="2854362"/>
            <a:ext cx="6644184" cy="3403136"/>
          </a:xfrm>
          <a:prstGeom prst="rect">
            <a:avLst/>
          </a:prstGeom>
        </p:spPr>
      </p:pic>
      <p:pic>
        <p:nvPicPr>
          <p:cNvPr id="2" name="40 Faixa 40">
            <a:hlinkClick r:id="" action="ppaction://media"/>
            <a:extLst>
              <a:ext uri="{FF2B5EF4-FFF2-40B4-BE49-F238E27FC236}">
                <a16:creationId xmlns:a16="http://schemas.microsoft.com/office/drawing/2014/main" id="{863C2E5E-D04D-4F55-8AF4-87F858C0A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0992" y="1252036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984C73-0A26-4110-862D-A2B3672B8260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170 – unidade 31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978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415385-368A-405E-BE0D-75654FACE3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6468" r="6287" b="65985"/>
          <a:stretch/>
        </p:blipFill>
        <p:spPr>
          <a:xfrm>
            <a:off x="533793" y="278296"/>
            <a:ext cx="7503378" cy="3485322"/>
          </a:xfrm>
          <a:prstGeom prst="rect">
            <a:avLst/>
          </a:prstGeom>
        </p:spPr>
      </p:pic>
      <p:pic>
        <p:nvPicPr>
          <p:cNvPr id="4" name="41 Faixa 41">
            <a:hlinkClick r:id="" action="ppaction://media"/>
            <a:extLst>
              <a:ext uri="{FF2B5EF4-FFF2-40B4-BE49-F238E27FC236}">
                <a16:creationId xmlns:a16="http://schemas.microsoft.com/office/drawing/2014/main" id="{DDF8DEF5-0F39-41E1-8A13-4E4397CCC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0949" y="657864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58CE519-C14F-4462-9C1F-C1FE374D86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43039" r="7975" b="34418"/>
          <a:stretch/>
        </p:blipFill>
        <p:spPr>
          <a:xfrm>
            <a:off x="533793" y="3763618"/>
            <a:ext cx="7503378" cy="256222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7A0326-5283-421B-98CD-AC73C4E2FE28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171 – unidade 31</a:t>
            </a:r>
            <a:endParaRPr lang="it-IT" dirty="0"/>
          </a:p>
        </p:txBody>
      </p:sp>
      <p:pic>
        <p:nvPicPr>
          <p:cNvPr id="7170" name="Picture 2" descr="Turquia - Viagens Internacionais para Brasileiros">
            <a:extLst>
              <a:ext uri="{FF2B5EF4-FFF2-40B4-BE49-F238E27FC236}">
                <a16:creationId xmlns:a16="http://schemas.microsoft.com/office/drawing/2014/main" id="{08C3F17E-D506-4476-9738-F575DBA0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84" y="237647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7B7EE515-23F7-4BFB-8920-CBE27A2E5A7F}"/>
              </a:ext>
            </a:extLst>
          </p:cNvPr>
          <p:cNvSpPr/>
          <p:nvPr/>
        </p:nvSpPr>
        <p:spPr>
          <a:xfrm rot="5400000">
            <a:off x="9734019" y="4359815"/>
            <a:ext cx="788504" cy="563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5E95D1-BBFB-4960-A518-EAB9AEC91CCB}"/>
              </a:ext>
            </a:extLst>
          </p:cNvPr>
          <p:cNvSpPr txBox="1"/>
          <p:nvPr/>
        </p:nvSpPr>
        <p:spPr>
          <a:xfrm>
            <a:off x="8557198" y="5158850"/>
            <a:ext cx="310100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Qual é o prémio se o José e a Filipa acertarem?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743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FFF26F-8F39-469D-B813-828943E9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Já fizeste? Sim ou ainda não?</a:t>
            </a:r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AEE69230-66EC-4720-9286-DB43D1B6D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485120" cy="438278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'Já" e "ainda" são advérbios.   </a:t>
            </a:r>
          </a:p>
          <a:p>
            <a:r>
              <a:rPr lang="pt-BR" dirty="0"/>
              <a:t>a) Quando uma interrogativa contém o advérbio "já" e se pretende dar uma resposta afirmativa, utiliza-se também </a:t>
            </a:r>
            <a:r>
              <a:rPr lang="pt-BR" b="1" u="sng" dirty="0"/>
              <a:t>"já". </a:t>
            </a:r>
            <a:r>
              <a:rPr lang="pt-BR" dirty="0"/>
              <a:t>Se se pretender dar uma resposta negativa, </a:t>
            </a:r>
            <a:r>
              <a:rPr lang="pt-BR" b="1" u="sng" dirty="0"/>
              <a:t>utiliza-se "ainda não</a:t>
            </a:r>
            <a:r>
              <a:rPr lang="pt-BR" dirty="0"/>
              <a:t>".</a:t>
            </a:r>
          </a:p>
          <a:p>
            <a:r>
              <a:rPr lang="pt-BR" dirty="0"/>
              <a:t>'Ex.:   Pergunta: "Já leste este romance?"   </a:t>
            </a:r>
          </a:p>
          <a:p>
            <a:r>
              <a:rPr lang="pt-BR" b="1" dirty="0"/>
              <a:t>Respostas afirmativas:</a:t>
            </a:r>
            <a:r>
              <a:rPr lang="pt-BR" dirty="0"/>
              <a:t> "Sim, já o li."   "Já, sim."   "Já."   </a:t>
            </a:r>
          </a:p>
          <a:p>
            <a:r>
              <a:rPr lang="pt-BR" b="1" dirty="0"/>
              <a:t>Respostas negativas: </a:t>
            </a:r>
            <a:r>
              <a:rPr lang="pt-BR" dirty="0"/>
              <a:t>"Não, ainda não o li."   "Não, ainda não."   "Ainda não”</a:t>
            </a:r>
          </a:p>
          <a:p>
            <a:r>
              <a:rPr lang="pt-BR" dirty="0"/>
              <a:t>b) Quando uma interrogativa contém o advérbio "ainda" e se pretende dar uma resposta afirmativa, utiliza-se também "ainda". Se se pretender dar uma resposta negativa, utiliza-se "já não".</a:t>
            </a:r>
          </a:p>
          <a:p>
            <a:r>
              <a:rPr lang="pt-BR" dirty="0"/>
              <a:t>Ex.: Pergunta: "Ainda vais sair?"   </a:t>
            </a:r>
          </a:p>
          <a:p>
            <a:r>
              <a:rPr lang="pt-BR" b="1" dirty="0"/>
              <a:t>Respostas afirmativas: </a:t>
            </a:r>
            <a:r>
              <a:rPr lang="pt-BR" dirty="0"/>
              <a:t>"Sim, ainda vou."   "Sim, vou."   </a:t>
            </a:r>
          </a:p>
          <a:p>
            <a:r>
              <a:rPr lang="pt-BR" b="1" dirty="0"/>
              <a:t>Respostas negativas: </a:t>
            </a:r>
            <a:r>
              <a:rPr lang="pt-BR" dirty="0"/>
              <a:t>"Não, já não vou."   "Não, já não."   "Já não."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73144B-588A-47CA-8EE8-FA9C83AA21B2}"/>
              </a:ext>
            </a:extLst>
          </p:cNvPr>
          <p:cNvSpPr txBox="1"/>
          <p:nvPr/>
        </p:nvSpPr>
        <p:spPr>
          <a:xfrm>
            <a:off x="386962" y="6386731"/>
            <a:ext cx="1150023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b="1" dirty="0"/>
              <a:t>Fonte: </a:t>
            </a:r>
            <a:r>
              <a:rPr lang="pt-BR" dirty="0"/>
              <a:t>in Ciberdúvidas da Língua Portuguesa, https://ciberduvidas.iscte-iul.pt/consultorio/perguntas/ja--ainda/7090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37210D-76E7-4264-9420-26E1BF6F8913}"/>
              </a:ext>
            </a:extLst>
          </p:cNvPr>
          <p:cNvSpPr txBox="1"/>
          <p:nvPr/>
        </p:nvSpPr>
        <p:spPr>
          <a:xfrm>
            <a:off x="138417" y="205959"/>
            <a:ext cx="354435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 err="1"/>
              <a:t>Giá</a:t>
            </a:r>
            <a:r>
              <a:rPr lang="pt-PT" dirty="0"/>
              <a:t>/ a volte </a:t>
            </a:r>
            <a:r>
              <a:rPr lang="pt-PT" dirty="0" err="1"/>
              <a:t>subito</a:t>
            </a:r>
            <a:r>
              <a:rPr lang="pt-PT" dirty="0"/>
              <a:t>, imediatamente</a:t>
            </a:r>
            <a:endParaRPr lang="it-IT" dirty="0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D7D7ECF-FCC9-4C2F-B3BC-5B8C7D4F65BA}"/>
              </a:ext>
            </a:extLst>
          </p:cNvPr>
          <p:cNvCxnSpPr/>
          <p:nvPr/>
        </p:nvCxnSpPr>
        <p:spPr>
          <a:xfrm>
            <a:off x="1174459" y="629478"/>
            <a:ext cx="234891" cy="586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AE5A423-7285-4E84-8AC6-7F0B42373C15}"/>
              </a:ext>
            </a:extLst>
          </p:cNvPr>
          <p:cNvSpPr txBox="1"/>
          <p:nvPr/>
        </p:nvSpPr>
        <p:spPr>
          <a:xfrm>
            <a:off x="9920261" y="3059863"/>
            <a:ext cx="90153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Ancora</a:t>
            </a:r>
            <a:endParaRPr lang="it-IT" dirty="0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0D421528-05A7-4289-9BAB-68B1A284BB2F}"/>
              </a:ext>
            </a:extLst>
          </p:cNvPr>
          <p:cNvCxnSpPr/>
          <p:nvPr/>
        </p:nvCxnSpPr>
        <p:spPr>
          <a:xfrm>
            <a:off x="9571839" y="2759978"/>
            <a:ext cx="268447" cy="469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594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5364077-08C2-43A3-9A7A-5257ED2CDA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" t="30447" r="24262" b="33797"/>
          <a:stretch/>
        </p:blipFill>
        <p:spPr>
          <a:xfrm>
            <a:off x="107995" y="150124"/>
            <a:ext cx="4941677" cy="34938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B2D0C6D-7187-4F93-AD02-42C8085706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4481" b="2679"/>
          <a:stretch/>
        </p:blipFill>
        <p:spPr>
          <a:xfrm>
            <a:off x="3971499" y="3643952"/>
            <a:ext cx="8112506" cy="2620371"/>
          </a:xfrm>
          <a:prstGeom prst="rect">
            <a:avLst/>
          </a:prstGeom>
        </p:spPr>
      </p:pic>
      <p:pic>
        <p:nvPicPr>
          <p:cNvPr id="2" name="42 Faixa 42">
            <a:hlinkClick r:id="" action="ppaction://media"/>
            <a:extLst>
              <a:ext uri="{FF2B5EF4-FFF2-40B4-BE49-F238E27FC236}">
                <a16:creationId xmlns:a16="http://schemas.microsoft.com/office/drawing/2014/main" id="{268B8457-ECAC-495E-9702-ACEAEE0BB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1025" y="1897038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4" name="43 Faixa 43">
            <a:hlinkClick r:id="" action="ppaction://media"/>
            <a:extLst>
              <a:ext uri="{FF2B5EF4-FFF2-40B4-BE49-F238E27FC236}">
                <a16:creationId xmlns:a16="http://schemas.microsoft.com/office/drawing/2014/main" id="{F1CE5822-1C9B-49EA-BCC1-53E4892BB1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9233" y="4954137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563B37-58EC-4805-92C2-BFC5B0610CC6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172 – unidade 31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F9810D-EC0B-42A4-9798-F37792632073}"/>
              </a:ext>
            </a:extLst>
          </p:cNvPr>
          <p:cNvSpPr txBox="1"/>
          <p:nvPr/>
        </p:nvSpPr>
        <p:spPr>
          <a:xfrm>
            <a:off x="7630185" y="280777"/>
            <a:ext cx="4202027" cy="3139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FF00"/>
                </a:solidFill>
              </a:rPr>
              <a:t>Já arrumaste o teu quarto? </a:t>
            </a:r>
          </a:p>
          <a:p>
            <a:r>
              <a:rPr lang="pt-PT" b="1" dirty="0">
                <a:solidFill>
                  <a:srgbClr val="FFFF00"/>
                </a:solidFill>
              </a:rPr>
              <a:t>Sim já/ Ainda não</a:t>
            </a:r>
          </a:p>
          <a:p>
            <a:endParaRPr lang="pt-PT" dirty="0"/>
          </a:p>
          <a:p>
            <a:r>
              <a:rPr lang="pt-PT" dirty="0"/>
              <a:t>Arrumado </a:t>
            </a:r>
            <a:r>
              <a:rPr lang="pt-PT" dirty="0" err="1"/>
              <a:t>vs</a:t>
            </a:r>
            <a:r>
              <a:rPr lang="pt-PT" dirty="0"/>
              <a:t> desarrumado</a:t>
            </a:r>
          </a:p>
          <a:p>
            <a:endParaRPr lang="pt-PT" dirty="0"/>
          </a:p>
          <a:p>
            <a:r>
              <a:rPr lang="pt-PT" b="1" u="sng" dirty="0"/>
              <a:t>Arrumar: </a:t>
            </a:r>
            <a:r>
              <a:rPr lang="pt-PT" dirty="0" err="1"/>
              <a:t>sistemare</a:t>
            </a:r>
            <a:r>
              <a:rPr lang="pt-PT" dirty="0"/>
              <a:t>, </a:t>
            </a:r>
            <a:r>
              <a:rPr lang="pt-PT" dirty="0" err="1"/>
              <a:t>riordinare</a:t>
            </a:r>
            <a:r>
              <a:rPr lang="pt-PT" dirty="0"/>
              <a:t>, </a:t>
            </a:r>
            <a:r>
              <a:rPr lang="pt-PT" dirty="0" err="1"/>
              <a:t>pulire</a:t>
            </a:r>
            <a:r>
              <a:rPr lang="pt-PT" dirty="0"/>
              <a:t>, </a:t>
            </a:r>
            <a:r>
              <a:rPr lang="pt-PT" dirty="0" err="1"/>
              <a:t>organizzare</a:t>
            </a:r>
            <a:r>
              <a:rPr lang="pt-PT" dirty="0"/>
              <a:t>, </a:t>
            </a:r>
            <a:r>
              <a:rPr lang="pt-PT" dirty="0" err="1"/>
              <a:t>mettere</a:t>
            </a:r>
            <a:r>
              <a:rPr lang="pt-PT" dirty="0"/>
              <a:t> in </a:t>
            </a:r>
            <a:r>
              <a:rPr lang="pt-PT" dirty="0" err="1"/>
              <a:t>ordine</a:t>
            </a:r>
            <a:r>
              <a:rPr lang="pt-PT" dirty="0"/>
              <a:t>, </a:t>
            </a:r>
            <a:r>
              <a:rPr lang="pt-PT" dirty="0" err="1"/>
              <a:t>preparare</a:t>
            </a:r>
            <a:r>
              <a:rPr lang="pt-PT" dirty="0"/>
              <a:t>.</a:t>
            </a:r>
          </a:p>
          <a:p>
            <a:endParaRPr lang="pt-PT" dirty="0"/>
          </a:p>
          <a:p>
            <a:endParaRPr lang="pt-PT" dirty="0"/>
          </a:p>
          <a:p>
            <a:r>
              <a:rPr lang="pt-PT" b="1" u="sng" dirty="0"/>
              <a:t>Desarrumar: </a:t>
            </a:r>
            <a:r>
              <a:rPr lang="pt-PT" dirty="0" err="1"/>
              <a:t>disfare</a:t>
            </a:r>
            <a:r>
              <a:rPr lang="pt-PT" dirty="0"/>
              <a:t>, </a:t>
            </a:r>
            <a:r>
              <a:rPr lang="pt-PT" dirty="0" err="1"/>
              <a:t>disordine</a:t>
            </a:r>
            <a:r>
              <a:rPr lang="pt-PT" dirty="0"/>
              <a:t>, </a:t>
            </a:r>
            <a:r>
              <a:rPr lang="pt-PT" dirty="0" err="1"/>
              <a:t>mettere</a:t>
            </a:r>
            <a:r>
              <a:rPr lang="pt-PT" dirty="0"/>
              <a:t> </a:t>
            </a:r>
            <a:r>
              <a:rPr lang="pt-PT" dirty="0" err="1"/>
              <a:t>sotto</a:t>
            </a:r>
            <a:r>
              <a:rPr lang="pt-PT" dirty="0"/>
              <a:t> sopra </a:t>
            </a:r>
          </a:p>
        </p:txBody>
      </p:sp>
    </p:spTree>
    <p:extLst>
      <p:ext uri="{BB962C8B-B14F-4D97-AF65-F5344CB8AC3E}">
        <p14:creationId xmlns:p14="http://schemas.microsoft.com/office/powerpoint/2010/main" val="329586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BCB9656-51F8-487E-8337-2B574C17A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Já fizeste? Sim, Não ou ainda não?</a:t>
            </a:r>
            <a:endParaRPr lang="it-IT" dirty="0"/>
          </a:p>
        </p:txBody>
      </p:sp>
      <p:pic>
        <p:nvPicPr>
          <p:cNvPr id="1026" name="Picture 2" descr="AINDA NÃO ACABOU! | Blog Fla Eterno">
            <a:extLst>
              <a:ext uri="{FF2B5EF4-FFF2-40B4-BE49-F238E27FC236}">
                <a16:creationId xmlns:a16="http://schemas.microsoft.com/office/drawing/2014/main" id="{706A221B-5FD9-4A4A-92EF-F15383899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4" y="3774063"/>
            <a:ext cx="2300998" cy="218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25D5A98-3862-450E-8524-0B2E03DF0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22" t="25322" r="8500" b="23659"/>
          <a:stretch/>
        </p:blipFill>
        <p:spPr>
          <a:xfrm>
            <a:off x="2584172" y="1977209"/>
            <a:ext cx="9299761" cy="410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9080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2763</TotalTime>
  <Words>2419</Words>
  <Application>Microsoft Office PowerPoint</Application>
  <PresentationFormat>Widescreen</PresentationFormat>
  <Paragraphs>235</Paragraphs>
  <Slides>35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5" baseType="lpstr">
      <vt:lpstr>-apple-system</vt:lpstr>
      <vt:lpstr>Arial</vt:lpstr>
      <vt:lpstr>Arial</vt:lpstr>
      <vt:lpstr>Calibri</vt:lpstr>
      <vt:lpstr>Calibri Light</vt:lpstr>
      <vt:lpstr>Lucida Grande</vt:lpstr>
      <vt:lpstr>Montserrat</vt:lpstr>
      <vt:lpstr>Muli</vt:lpstr>
      <vt:lpstr>Wingdings</vt:lpstr>
      <vt:lpstr>Retrospettivo</vt:lpstr>
      <vt:lpstr>LINGUA E TRADUZIONE PORTOGHESE I</vt:lpstr>
      <vt:lpstr>Sumário da aula n°33 e n°34</vt:lpstr>
      <vt:lpstr>Em conclusão…</vt:lpstr>
      <vt:lpstr>Pretérito perfeito simples do indicativo </vt:lpstr>
      <vt:lpstr>Presentazione standard di PowerPoint</vt:lpstr>
      <vt:lpstr>Presentazione standard di PowerPoint</vt:lpstr>
      <vt:lpstr>Já fizeste? Sim ou ainda não?</vt:lpstr>
      <vt:lpstr>Presentazione standard di PowerPoint</vt:lpstr>
      <vt:lpstr>Já fizeste? Sim, Não ou ainda não?</vt:lpstr>
      <vt:lpstr>Perguntas e Respostas</vt:lpstr>
      <vt:lpstr>Trazer vs Levar</vt:lpstr>
      <vt:lpstr>Trazer vs Levar</vt:lpstr>
      <vt:lpstr>“Quem me dera”</vt:lpstr>
      <vt:lpstr>Foste a uma casa de Fado? Sim fui!/ Nunca</vt:lpstr>
      <vt:lpstr>O  primeiro ícone do Fado em Portugal</vt:lpstr>
      <vt:lpstr>Imperativo </vt:lpstr>
      <vt:lpstr>Presentazione standard di PowerPoint</vt:lpstr>
      <vt:lpstr>Imperativo  formação regular (afirmativa)</vt:lpstr>
      <vt:lpstr>Presentazione standard di PowerPoint</vt:lpstr>
      <vt:lpstr>Imperativo  formação regular (negativa)</vt:lpstr>
      <vt:lpstr>Presentazione standard di PowerPoint</vt:lpstr>
      <vt:lpstr>Presentazione standard di PowerPoint</vt:lpstr>
      <vt:lpstr>Presentazione standard di PowerPoint</vt:lpstr>
      <vt:lpstr>Imperativo formação irregular</vt:lpstr>
      <vt:lpstr>Imperativo dos verbos irregulares</vt:lpstr>
      <vt:lpstr>Presentazione standard di PowerPoint</vt:lpstr>
      <vt:lpstr>Tradução</vt:lpstr>
      <vt:lpstr>Rissóis de camarão com coentros</vt:lpstr>
      <vt:lpstr>Presentazione standard di PowerPoint</vt:lpstr>
      <vt:lpstr>Presentazione standard di PowerPoint</vt:lpstr>
      <vt:lpstr>T.P.C</vt:lpstr>
      <vt:lpstr>T.P.C</vt:lpstr>
      <vt:lpstr>“Um contra o outro”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53</cp:revision>
  <cp:lastPrinted>2022-01-13T11:56:44Z</cp:lastPrinted>
  <dcterms:created xsi:type="dcterms:W3CDTF">2021-12-06T20:44:41Z</dcterms:created>
  <dcterms:modified xsi:type="dcterms:W3CDTF">2022-01-18T13:18:16Z</dcterms:modified>
</cp:coreProperties>
</file>