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7" r:id="rId2"/>
    <p:sldId id="365" r:id="rId3"/>
    <p:sldId id="316" r:id="rId4"/>
    <p:sldId id="317" r:id="rId5"/>
    <p:sldId id="366" r:id="rId6"/>
    <p:sldId id="319" r:id="rId7"/>
    <p:sldId id="320" r:id="rId8"/>
    <p:sldId id="321" r:id="rId9"/>
    <p:sldId id="323" r:id="rId10"/>
    <p:sldId id="324" r:id="rId11"/>
    <p:sldId id="325" r:id="rId12"/>
    <p:sldId id="327" r:id="rId13"/>
    <p:sldId id="328" r:id="rId14"/>
    <p:sldId id="330" r:id="rId15"/>
    <p:sldId id="331" r:id="rId16"/>
    <p:sldId id="367" r:id="rId17"/>
    <p:sldId id="353" r:id="rId18"/>
    <p:sldId id="332" r:id="rId19"/>
    <p:sldId id="352" r:id="rId20"/>
    <p:sldId id="333" r:id="rId21"/>
    <p:sldId id="334" r:id="rId22"/>
    <p:sldId id="335" r:id="rId23"/>
    <p:sldId id="336" r:id="rId24"/>
    <p:sldId id="368" r:id="rId25"/>
    <p:sldId id="337" r:id="rId26"/>
    <p:sldId id="535" r:id="rId27"/>
    <p:sldId id="536" r:id="rId28"/>
    <p:sldId id="540" r:id="rId29"/>
    <p:sldId id="537" r:id="rId30"/>
    <p:sldId id="543" r:id="rId31"/>
    <p:sldId id="542" r:id="rId32"/>
    <p:sldId id="538" r:id="rId33"/>
    <p:sldId id="539" r:id="rId34"/>
    <p:sldId id="544" r:id="rId35"/>
    <p:sldId id="363" r:id="rId36"/>
    <p:sldId id="364"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70" r:id="rId5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3" d="100"/>
          <a:sy n="63" d="100"/>
        </p:scale>
        <p:origin x="1380" y="52"/>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6E71B59-D909-4215-B93D-4B904B4505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FC13EE55-A6BE-4752-B420-0362831691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de-DE" dirty="0"/>
          </a:p>
        </p:txBody>
      </p:sp>
      <p:sp>
        <p:nvSpPr>
          <p:cNvPr id="4" name="Fußzeilenplatzhalter 3">
            <a:extLst>
              <a:ext uri="{FF2B5EF4-FFF2-40B4-BE49-F238E27FC236}">
                <a16:creationId xmlns:a16="http://schemas.microsoft.com/office/drawing/2014/main" id="{18E6FCEE-AD8A-4EDB-8016-4451EC9AFB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8E9F340F-20A3-49E1-BB35-0470EBCE60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de-DE" dirty="0"/>
          </a:p>
        </p:txBody>
      </p:sp>
    </p:spTree>
    <p:extLst>
      <p:ext uri="{BB962C8B-B14F-4D97-AF65-F5344CB8AC3E}">
        <p14:creationId xmlns:p14="http://schemas.microsoft.com/office/powerpoint/2010/main" val="1108673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16FC7-8E1D-4AE4-B3A5-EB1306E75B35}" type="datetimeFigureOut">
              <a:rPr lang="de-DE" smtClean="0"/>
              <a:t>19.01.2022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E9CAB7-44E6-4B09-ABF8-F08808A16095}" type="slidenum">
              <a:rPr lang="de-DE" smtClean="0"/>
              <a:t>‹Nr.›</a:t>
            </a:fld>
            <a:endParaRPr lang="de-DE"/>
          </a:p>
        </p:txBody>
      </p:sp>
    </p:spTree>
    <p:extLst>
      <p:ext uri="{BB962C8B-B14F-4D97-AF65-F5344CB8AC3E}">
        <p14:creationId xmlns:p14="http://schemas.microsoft.com/office/powerpoint/2010/main" val="288654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242D69C-0DF3-4D56-85AD-4474F15AFD2B}" type="datetimeFigureOut">
              <a:rPr lang="de-DE" smtClean="0"/>
              <a:t>19.01.2022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66549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242D69C-0DF3-4D56-85AD-4474F15AFD2B}" type="datetimeFigureOut">
              <a:rPr lang="de-DE" smtClean="0"/>
              <a:t>19.01.2022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381003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242D69C-0DF3-4D56-85AD-4474F15AFD2B}" type="datetimeFigureOut">
              <a:rPr lang="de-DE" smtClean="0"/>
              <a:t>19.01.2022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326754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242D69C-0DF3-4D56-85AD-4474F15AFD2B}" type="datetimeFigureOut">
              <a:rPr lang="de-DE" smtClean="0"/>
              <a:t>19.01.2022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343337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42D69C-0DF3-4D56-85AD-4474F15AFD2B}" type="datetimeFigureOut">
              <a:rPr lang="de-DE" smtClean="0"/>
              <a:t>19.01.2022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409040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242D69C-0DF3-4D56-85AD-4474F15AFD2B}" type="datetimeFigureOut">
              <a:rPr lang="de-DE" smtClean="0"/>
              <a:t>19.01.2022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175894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242D69C-0DF3-4D56-85AD-4474F15AFD2B}" type="datetimeFigureOut">
              <a:rPr lang="de-DE" smtClean="0"/>
              <a:t>19.01.2022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283210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242D69C-0DF3-4D56-85AD-4474F15AFD2B}" type="datetimeFigureOut">
              <a:rPr lang="de-DE" smtClean="0"/>
              <a:t>19.01.2022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10529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242D69C-0DF3-4D56-85AD-4474F15AFD2B}" type="datetimeFigureOut">
              <a:rPr lang="de-DE" smtClean="0"/>
              <a:t>19.01.2022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107450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242D69C-0DF3-4D56-85AD-4474F15AFD2B}" type="datetimeFigureOut">
              <a:rPr lang="de-DE" smtClean="0"/>
              <a:t>19.01.2022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7801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242D69C-0DF3-4D56-85AD-4474F15AFD2B}" type="datetimeFigureOut">
              <a:rPr lang="de-DE" smtClean="0"/>
              <a:t>19.01.2022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1608EBB-3B24-4789-BA98-78C5606EE6B9}" type="slidenum">
              <a:rPr lang="de-DE" smtClean="0"/>
              <a:t>‹Nr.›</a:t>
            </a:fld>
            <a:endParaRPr lang="de-DE"/>
          </a:p>
        </p:txBody>
      </p:sp>
    </p:spTree>
    <p:extLst>
      <p:ext uri="{BB962C8B-B14F-4D97-AF65-F5344CB8AC3E}">
        <p14:creationId xmlns:p14="http://schemas.microsoft.com/office/powerpoint/2010/main" val="411747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2D69C-0DF3-4D56-85AD-4474F15AFD2B}" type="datetimeFigureOut">
              <a:rPr lang="de-DE" smtClean="0"/>
              <a:t>19.01.2022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08EBB-3B24-4789-BA98-78C5606EE6B9}" type="slidenum">
              <a:rPr lang="de-DE" smtClean="0"/>
              <a:t>‹Nr.›</a:t>
            </a:fld>
            <a:endParaRPr lang="de-DE"/>
          </a:p>
        </p:txBody>
      </p:sp>
    </p:spTree>
    <p:extLst>
      <p:ext uri="{BB962C8B-B14F-4D97-AF65-F5344CB8AC3E}">
        <p14:creationId xmlns:p14="http://schemas.microsoft.com/office/powerpoint/2010/main" val="1284137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Wissenschaftliches Arbeiten für die </a:t>
            </a:r>
            <a:r>
              <a:rPr lang="de-DE" i="1" dirty="0" err="1"/>
              <a:t>tesi</a:t>
            </a:r>
            <a:r>
              <a:rPr lang="de-DE" dirty="0"/>
              <a:t> I</a:t>
            </a:r>
          </a:p>
        </p:txBody>
      </p:sp>
      <p:sp>
        <p:nvSpPr>
          <p:cNvPr id="3" name="Untertitel 2"/>
          <p:cNvSpPr>
            <a:spLocks noGrp="1"/>
          </p:cNvSpPr>
          <p:nvPr>
            <p:ph type="subTitle" idx="1"/>
          </p:nvPr>
        </p:nvSpPr>
        <p:spPr/>
        <p:txBody>
          <a:bodyPr/>
          <a:lstStyle/>
          <a:p>
            <a:r>
              <a:rPr lang="de-DE" dirty="0"/>
              <a:t>CIA, Lingua e </a:t>
            </a:r>
            <a:r>
              <a:rPr lang="de-DE" dirty="0" err="1"/>
              <a:t>traduzione</a:t>
            </a:r>
            <a:r>
              <a:rPr lang="de-DE" dirty="0"/>
              <a:t> ital.-</a:t>
            </a:r>
            <a:r>
              <a:rPr lang="de-DE" dirty="0" err="1"/>
              <a:t>ted</a:t>
            </a:r>
            <a:r>
              <a:rPr lang="de-DE" dirty="0"/>
              <a:t>.</a:t>
            </a:r>
          </a:p>
          <a:p>
            <a:r>
              <a:rPr lang="de-DE" dirty="0" err="1"/>
              <a:t>a.a</a:t>
            </a:r>
            <a:r>
              <a:rPr lang="de-DE" dirty="0"/>
              <a:t>. 2021/22</a:t>
            </a:r>
          </a:p>
          <a:p>
            <a:endParaRPr lang="de-DE" dirty="0"/>
          </a:p>
        </p:txBody>
      </p:sp>
    </p:spTree>
    <p:extLst>
      <p:ext uri="{BB962C8B-B14F-4D97-AF65-F5344CB8AC3E}">
        <p14:creationId xmlns:p14="http://schemas.microsoft.com/office/powerpoint/2010/main" val="190002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1518047" y="285750"/>
            <a:ext cx="6172200" cy="1143000"/>
          </a:xfrm>
        </p:spPr>
        <p:txBody>
          <a:bodyPr/>
          <a:lstStyle/>
          <a:p>
            <a:pPr eaLnBrk="1" hangingPunct="1"/>
            <a:r>
              <a:rPr lang="de-DE" altLang="de-DE"/>
              <a:t>Elemente der Einleitung</a:t>
            </a:r>
          </a:p>
        </p:txBody>
      </p:sp>
      <p:graphicFrame>
        <p:nvGraphicFramePr>
          <p:cNvPr id="4" name="Inhaltsplatzhalter 3"/>
          <p:cNvGraphicFramePr>
            <a:graphicFrameLocks noGrp="1"/>
          </p:cNvGraphicFramePr>
          <p:nvPr>
            <p:ph idx="1"/>
          </p:nvPr>
        </p:nvGraphicFramePr>
        <p:xfrm>
          <a:off x="1485900" y="1600200"/>
          <a:ext cx="6172200" cy="4485584"/>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370808">
                <a:tc>
                  <a:txBody>
                    <a:bodyPr/>
                    <a:lstStyle/>
                    <a:p>
                      <a:r>
                        <a:rPr lang="de-DE" sz="1800" dirty="0"/>
                        <a:t>Elemente</a:t>
                      </a:r>
                    </a:p>
                  </a:txBody>
                  <a:tcPr marL="68580" marR="68580" marT="45716" marB="45716"/>
                </a:tc>
                <a:tc>
                  <a:txBody>
                    <a:bodyPr/>
                    <a:lstStyle/>
                    <a:p>
                      <a:endParaRPr lang="de-DE" sz="1800" dirty="0"/>
                    </a:p>
                  </a:txBody>
                  <a:tcPr marL="68580" marR="68580" marT="45716" marB="45716"/>
                </a:tc>
                <a:extLst>
                  <a:ext uri="{0D108BD9-81ED-4DB2-BD59-A6C34878D82A}">
                    <a16:rowId xmlns:a16="http://schemas.microsoft.com/office/drawing/2014/main" val="10000"/>
                  </a:ext>
                </a:extLst>
              </a:tr>
              <a:tr h="1188617">
                <a:tc>
                  <a:txBody>
                    <a:bodyPr/>
                    <a:lstStyle/>
                    <a:p>
                      <a:r>
                        <a:rPr lang="de-DE" sz="1800" dirty="0"/>
                        <a:t>Eingrenzung des Themas</a:t>
                      </a:r>
                    </a:p>
                  </a:txBody>
                  <a:tcPr marL="68580" marR="68580" marT="45716" marB="45716"/>
                </a:tc>
                <a:tc>
                  <a:txBody>
                    <a:bodyPr/>
                    <a:lstStyle/>
                    <a:p>
                      <a:r>
                        <a:rPr lang="de-DE" sz="1800" dirty="0"/>
                        <a:t>Welche Schwerpunkte werden gesetzt? Welche Inhalte, die auch zum Thema</a:t>
                      </a:r>
                      <a:r>
                        <a:rPr lang="de-DE" sz="1800" baseline="0" dirty="0"/>
                        <a:t> gehören, können nicht bearbeitet werden?</a:t>
                      </a:r>
                      <a:endParaRPr lang="de-DE" sz="1800" dirty="0"/>
                    </a:p>
                  </a:txBody>
                  <a:tcPr marL="68580" marR="68580" marT="45716" marB="45716"/>
                </a:tc>
                <a:extLst>
                  <a:ext uri="{0D108BD9-81ED-4DB2-BD59-A6C34878D82A}">
                    <a16:rowId xmlns:a16="http://schemas.microsoft.com/office/drawing/2014/main" val="10001"/>
                  </a:ext>
                </a:extLst>
              </a:tr>
              <a:tr h="1462913">
                <a:tc>
                  <a:txBody>
                    <a:bodyPr/>
                    <a:lstStyle/>
                    <a:p>
                      <a:r>
                        <a:rPr lang="de-DE" sz="1800" dirty="0"/>
                        <a:t>Methoden/Datengrundlage</a:t>
                      </a:r>
                    </a:p>
                  </a:txBody>
                  <a:tcPr marL="68580" marR="68580" marT="45716" marB="45716"/>
                </a:tc>
                <a:tc>
                  <a:txBody>
                    <a:bodyPr/>
                    <a:lstStyle/>
                    <a:p>
                      <a:r>
                        <a:rPr lang="de-DE" sz="1800" dirty="0"/>
                        <a:t>Welcher theoretische</a:t>
                      </a:r>
                      <a:r>
                        <a:rPr lang="de-DE" sz="1800" baseline="0" dirty="0"/>
                        <a:t> Ansatz wird benutzt? </a:t>
                      </a:r>
                    </a:p>
                    <a:p>
                      <a:r>
                        <a:rPr lang="de-DE" sz="1800" baseline="0" dirty="0"/>
                        <a:t>Welche Methode wird benutzt?</a:t>
                      </a:r>
                    </a:p>
                    <a:p>
                      <a:r>
                        <a:rPr lang="de-DE" sz="1800" baseline="0" dirty="0"/>
                        <a:t>Mit welchen Daten wird gearbeitet (Korpus)?</a:t>
                      </a:r>
                      <a:endParaRPr lang="de-DE" sz="1800" dirty="0"/>
                    </a:p>
                  </a:txBody>
                  <a:tcPr marL="68580" marR="68580" marT="45716" marB="45716"/>
                </a:tc>
                <a:extLst>
                  <a:ext uri="{0D108BD9-81ED-4DB2-BD59-A6C34878D82A}">
                    <a16:rowId xmlns:a16="http://schemas.microsoft.com/office/drawing/2014/main" val="10002"/>
                  </a:ext>
                </a:extLst>
              </a:tr>
              <a:tr h="640025">
                <a:tc>
                  <a:txBody>
                    <a:bodyPr/>
                    <a:lstStyle/>
                    <a:p>
                      <a:r>
                        <a:rPr lang="de-DE" sz="1800" dirty="0"/>
                        <a:t>Aufbau der Arbeit</a:t>
                      </a:r>
                    </a:p>
                  </a:txBody>
                  <a:tcPr marL="68580" marR="68580" marT="45716" marB="45716"/>
                </a:tc>
                <a:tc>
                  <a:txBody>
                    <a:bodyPr/>
                    <a:lstStyle/>
                    <a:p>
                      <a:r>
                        <a:rPr lang="de-DE" sz="1800" dirty="0"/>
                        <a:t>Wie</a:t>
                      </a:r>
                      <a:r>
                        <a:rPr lang="de-DE" sz="1800" baseline="0" dirty="0"/>
                        <a:t> gehen Sie vor? Wie folgen die einzelnen Schritte aufeinander?</a:t>
                      </a:r>
                      <a:endParaRPr lang="de-DE" sz="1800" dirty="0"/>
                    </a:p>
                  </a:txBody>
                  <a:tcPr marL="68580" marR="68580" marT="45716" marB="45716"/>
                </a:tc>
                <a:extLst>
                  <a:ext uri="{0D108BD9-81ED-4DB2-BD59-A6C34878D82A}">
                    <a16:rowId xmlns:a16="http://schemas.microsoft.com/office/drawing/2014/main" val="10003"/>
                  </a:ext>
                </a:extLst>
              </a:tr>
            </a:tbl>
          </a:graphicData>
        </a:graphic>
      </p:graphicFrame>
      <p:sp>
        <p:nvSpPr>
          <p:cNvPr id="5140" name="Textfeld 4"/>
          <p:cNvSpPr txBox="1">
            <a:spLocks noChangeArrowheads="1"/>
          </p:cNvSpPr>
          <p:nvPr/>
        </p:nvSpPr>
        <p:spPr bwMode="auto">
          <a:xfrm>
            <a:off x="1571626" y="6299473"/>
            <a:ext cx="616148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dirty="0">
                <a:latin typeface="Calibri" pitchFamily="34" charset="0"/>
              </a:rPr>
              <a:t>Die Reihenfolge der Elemente kann z. T. variieren!</a:t>
            </a:r>
          </a:p>
        </p:txBody>
      </p:sp>
    </p:spTree>
    <p:extLst>
      <p:ext uri="{BB962C8B-B14F-4D97-AF65-F5344CB8AC3E}">
        <p14:creationId xmlns:p14="http://schemas.microsoft.com/office/powerpoint/2010/main" val="255778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92500" lnSpcReduction="20000"/>
          </a:bodyPr>
          <a:lstStyle/>
          <a:p>
            <a:pPr marL="0" indent="0">
              <a:buNone/>
            </a:pPr>
            <a:r>
              <a:rPr lang="de-DE" b="1" dirty="0"/>
              <a:t>Schluss</a:t>
            </a:r>
            <a:endParaRPr lang="de-DE" dirty="0"/>
          </a:p>
          <a:p>
            <a:pPr marL="0" indent="0" algn="just">
              <a:buNone/>
            </a:pPr>
            <a:r>
              <a:rPr lang="de-DE" dirty="0"/>
              <a:t>Einleitung und Schluss bilden zusammen den Rahmen, der den eigentlichen Text umschließt. Der Schluss ist das Pendant zur Einleitung. Es wird nicht mehr aus der Forschungsliteratur zitiert und es werden keine neue Interpretation vorgestellt, sondern hier werden die Ergebnisse des Hauptteils zusammengefasst. Daneben werden die Ergebnisse in einen weiteren Zusammenhang gestellt.</a:t>
            </a:r>
          </a:p>
          <a:p>
            <a:pPr marL="0" indent="0" algn="just">
              <a:buNone/>
            </a:pPr>
            <a:r>
              <a:rPr lang="de-DE" dirty="0"/>
              <a:t>Es kann auch einen Ausblick geben: In welche Richtung wären weitere Überlegungen interessant?</a:t>
            </a:r>
          </a:p>
        </p:txBody>
      </p:sp>
    </p:spTree>
    <p:extLst>
      <p:ext uri="{BB962C8B-B14F-4D97-AF65-F5344CB8AC3E}">
        <p14:creationId xmlns:p14="http://schemas.microsoft.com/office/powerpoint/2010/main" val="232810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de-DE" altLang="de-DE"/>
              <a:t>Elemente im Beispiel</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41816550"/>
              </p:ext>
            </p:extLst>
          </p:nvPr>
        </p:nvGraphicFramePr>
        <p:xfrm>
          <a:off x="981844" y="1484784"/>
          <a:ext cx="7118548" cy="3114040"/>
        </p:xfrm>
        <a:graphic>
          <a:graphicData uri="http://schemas.openxmlformats.org/drawingml/2006/table">
            <a:tbl>
              <a:tblPr firstRow="1" bandRow="1">
                <a:tableStyleId>{5C22544A-7EE6-4342-B048-85BDC9FD1C3A}</a:tableStyleId>
              </a:tblPr>
              <a:tblGrid>
                <a:gridCol w="1890853">
                  <a:extLst>
                    <a:ext uri="{9D8B030D-6E8A-4147-A177-3AD203B41FA5}">
                      <a16:colId xmlns:a16="http://schemas.microsoft.com/office/drawing/2014/main" val="20000"/>
                    </a:ext>
                  </a:extLst>
                </a:gridCol>
                <a:gridCol w="5227695">
                  <a:extLst>
                    <a:ext uri="{9D8B030D-6E8A-4147-A177-3AD203B41FA5}">
                      <a16:colId xmlns:a16="http://schemas.microsoft.com/office/drawing/2014/main" val="20001"/>
                    </a:ext>
                  </a:extLst>
                </a:gridCol>
              </a:tblGrid>
              <a:tr h="370840">
                <a:tc>
                  <a:txBody>
                    <a:bodyPr/>
                    <a:lstStyle/>
                    <a:p>
                      <a:r>
                        <a:rPr lang="de-DE" dirty="0"/>
                        <a:t>Elemente</a:t>
                      </a:r>
                    </a:p>
                  </a:txBody>
                  <a:tcPr marL="68580" marR="68580"/>
                </a:tc>
                <a:tc>
                  <a:txBody>
                    <a:bodyPr/>
                    <a:lstStyle/>
                    <a:p>
                      <a:r>
                        <a:rPr lang="de-DE" dirty="0"/>
                        <a:t>Beispiel</a:t>
                      </a:r>
                    </a:p>
                  </a:txBody>
                  <a:tcPr marL="68580" marR="68580"/>
                </a:tc>
                <a:extLst>
                  <a:ext uri="{0D108BD9-81ED-4DB2-BD59-A6C34878D82A}">
                    <a16:rowId xmlns:a16="http://schemas.microsoft.com/office/drawing/2014/main" val="10000"/>
                  </a:ext>
                </a:extLst>
              </a:tr>
              <a:tr h="370840">
                <a:tc>
                  <a:txBody>
                    <a:bodyPr/>
                    <a:lstStyle/>
                    <a:p>
                      <a:r>
                        <a:rPr lang="de-DE" dirty="0"/>
                        <a:t>Zusammenfassung</a:t>
                      </a:r>
                    </a:p>
                  </a:txBody>
                  <a:tcPr marL="68580" marR="68580"/>
                </a:tc>
                <a:tc>
                  <a:txBody>
                    <a:bodyPr/>
                    <a:lstStyle/>
                    <a:p>
                      <a:r>
                        <a:rPr lang="de-DE" sz="1800" kern="1200" dirty="0">
                          <a:solidFill>
                            <a:schemeClr val="dk1"/>
                          </a:solidFill>
                          <a:effectLst/>
                          <a:latin typeface="+mn-lt"/>
                          <a:ea typeface="+mn-ea"/>
                          <a:cs typeface="+mn-cs"/>
                        </a:rPr>
                        <a:t>Die </a:t>
                      </a:r>
                      <a:r>
                        <a:rPr lang="de-DE" sz="1800" kern="1200" dirty="0" err="1">
                          <a:solidFill>
                            <a:schemeClr val="dk1"/>
                          </a:solidFill>
                          <a:effectLst/>
                          <a:latin typeface="+mn-lt"/>
                          <a:ea typeface="+mn-ea"/>
                          <a:cs typeface="+mn-cs"/>
                        </a:rPr>
                        <a:t>Korpusuntersuchung</a:t>
                      </a:r>
                      <a:r>
                        <a:rPr lang="de-DE" sz="1800" kern="1200" dirty="0">
                          <a:solidFill>
                            <a:schemeClr val="dk1"/>
                          </a:solidFill>
                          <a:effectLst/>
                          <a:latin typeface="+mn-lt"/>
                          <a:ea typeface="+mn-ea"/>
                          <a:cs typeface="+mn-cs"/>
                        </a:rPr>
                        <a:t> zum Ausdruck von </a:t>
                      </a:r>
                      <a:r>
                        <a:rPr lang="de-DE" sz="1800" kern="1200" dirty="0" err="1">
                          <a:solidFill>
                            <a:schemeClr val="dk1"/>
                          </a:solidFill>
                          <a:effectLst/>
                          <a:latin typeface="+mn-lt"/>
                          <a:ea typeface="+mn-ea"/>
                          <a:cs typeface="+mn-cs"/>
                        </a:rPr>
                        <a:t>Zukünftigkeit</a:t>
                      </a:r>
                      <a:r>
                        <a:rPr lang="de-DE" sz="1800" kern="1200" dirty="0">
                          <a:solidFill>
                            <a:schemeClr val="dk1"/>
                          </a:solidFill>
                          <a:effectLst/>
                          <a:latin typeface="+mn-lt"/>
                          <a:ea typeface="+mn-ea"/>
                          <a:cs typeface="+mn-cs"/>
                        </a:rPr>
                        <a:t> durch Futur II und Perfekt bzw. </a:t>
                      </a:r>
                      <a:r>
                        <a:rPr lang="de-DE" sz="1800" i="1" kern="1200" dirty="0" err="1">
                          <a:solidFill>
                            <a:schemeClr val="dk1"/>
                          </a:solidFill>
                          <a:effectLst/>
                          <a:latin typeface="+mn-lt"/>
                          <a:ea typeface="+mn-ea"/>
                          <a:cs typeface="+mn-cs"/>
                        </a:rPr>
                        <a:t>passato</a:t>
                      </a:r>
                      <a:r>
                        <a:rPr lang="de-DE" sz="1800" i="1" kern="1200" dirty="0">
                          <a:solidFill>
                            <a:schemeClr val="dk1"/>
                          </a:solidFill>
                          <a:effectLst/>
                          <a:latin typeface="+mn-lt"/>
                          <a:ea typeface="+mn-ea"/>
                          <a:cs typeface="+mn-cs"/>
                        </a:rPr>
                        <a:t> </a:t>
                      </a:r>
                      <a:r>
                        <a:rPr lang="de-DE" sz="1800" i="1" kern="1200" dirty="0" err="1">
                          <a:solidFill>
                            <a:schemeClr val="dk1"/>
                          </a:solidFill>
                          <a:effectLst/>
                          <a:latin typeface="+mn-lt"/>
                          <a:ea typeface="+mn-ea"/>
                          <a:cs typeface="+mn-cs"/>
                        </a:rPr>
                        <a:t>prossimo</a:t>
                      </a:r>
                      <a:r>
                        <a:rPr lang="de-DE" sz="1800" kern="1200" dirty="0">
                          <a:solidFill>
                            <a:schemeClr val="dk1"/>
                          </a:solidFill>
                          <a:effectLst/>
                          <a:latin typeface="+mn-lt"/>
                          <a:ea typeface="+mn-ea"/>
                          <a:cs typeface="+mn-cs"/>
                        </a:rPr>
                        <a:t> im Deutschen und Italienischen erbrachte folgende quantitative Verteilung:</a:t>
                      </a:r>
                    </a:p>
                    <a:p>
                      <a:pPr lvl="0"/>
                      <a:r>
                        <a:rPr lang="de-DE" sz="1800" kern="1200" dirty="0">
                          <a:solidFill>
                            <a:schemeClr val="dk1"/>
                          </a:solidFill>
                          <a:effectLst/>
                          <a:latin typeface="+mn-lt"/>
                          <a:ea typeface="+mn-ea"/>
                          <a:cs typeface="+mn-cs"/>
                        </a:rPr>
                        <a:t>- Das Phänomen ist insgesamt sehr selten. …</a:t>
                      </a:r>
                    </a:p>
                    <a:p>
                      <a:pPr algn="just"/>
                      <a:endParaRPr lang="de-DE" sz="1200" dirty="0"/>
                    </a:p>
                  </a:txBody>
                  <a:tcPr marL="68580" marR="68580"/>
                </a:tc>
                <a:extLst>
                  <a:ext uri="{0D108BD9-81ED-4DB2-BD59-A6C34878D82A}">
                    <a16:rowId xmlns:a16="http://schemas.microsoft.com/office/drawing/2014/main" val="10001"/>
                  </a:ext>
                </a:extLst>
              </a:tr>
              <a:tr h="370840">
                <a:tc>
                  <a:txBody>
                    <a:bodyPr/>
                    <a:lstStyle/>
                    <a:p>
                      <a:r>
                        <a:rPr lang="de-DE" dirty="0"/>
                        <a:t>Fazit</a:t>
                      </a:r>
                    </a:p>
                  </a:txBody>
                  <a:tcPr marL="68580" marR="6858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mn-cs"/>
                        </a:rPr>
                        <a:t>Die Aussage, das Perfekt sei das Tempus der gesprochenen Sprache und das Futur II das Tempus der geschriebenen Sprache muss differenziert werden.</a:t>
                      </a:r>
                    </a:p>
                    <a:p>
                      <a:pPr algn="just"/>
                      <a:endParaRPr lang="de-DE" sz="1200" dirty="0"/>
                    </a:p>
                  </a:txBody>
                  <a:tcPr marL="68580" marR="68580"/>
                </a:tc>
                <a:extLst>
                  <a:ext uri="{0D108BD9-81ED-4DB2-BD59-A6C34878D82A}">
                    <a16:rowId xmlns:a16="http://schemas.microsoft.com/office/drawing/2014/main" val="10002"/>
                  </a:ext>
                </a:extLst>
              </a:tr>
            </a:tbl>
          </a:graphicData>
        </a:graphic>
      </p:graphicFrame>
      <p:graphicFrame>
        <p:nvGraphicFramePr>
          <p:cNvPr id="2" name="Tabelle 1">
            <a:extLst>
              <a:ext uri="{FF2B5EF4-FFF2-40B4-BE49-F238E27FC236}">
                <a16:creationId xmlns:a16="http://schemas.microsoft.com/office/drawing/2014/main" id="{1D454EE5-150E-4BCB-9FEB-88081796A1A7}"/>
              </a:ext>
            </a:extLst>
          </p:cNvPr>
          <p:cNvGraphicFramePr>
            <a:graphicFrameLocks noGrp="1"/>
          </p:cNvGraphicFramePr>
          <p:nvPr>
            <p:extLst>
              <p:ext uri="{D42A27DB-BD31-4B8C-83A1-F6EECF244321}">
                <p14:modId xmlns:p14="http://schemas.microsoft.com/office/powerpoint/2010/main" val="4280362079"/>
              </p:ext>
            </p:extLst>
          </p:nvPr>
        </p:nvGraphicFramePr>
        <p:xfrm>
          <a:off x="981844" y="4598824"/>
          <a:ext cx="7118548" cy="640072"/>
        </p:xfrm>
        <a:graphic>
          <a:graphicData uri="http://schemas.openxmlformats.org/drawingml/2006/table">
            <a:tbl>
              <a:tblPr firstRow="1" bandRow="1">
                <a:tableStyleId>{5C22544A-7EE6-4342-B048-85BDC9FD1C3A}</a:tableStyleId>
              </a:tblPr>
              <a:tblGrid>
                <a:gridCol w="1890853">
                  <a:extLst>
                    <a:ext uri="{9D8B030D-6E8A-4147-A177-3AD203B41FA5}">
                      <a16:colId xmlns:a16="http://schemas.microsoft.com/office/drawing/2014/main" val="15895489"/>
                    </a:ext>
                  </a:extLst>
                </a:gridCol>
                <a:gridCol w="5227695">
                  <a:extLst>
                    <a:ext uri="{9D8B030D-6E8A-4147-A177-3AD203B41FA5}">
                      <a16:colId xmlns:a16="http://schemas.microsoft.com/office/drawing/2014/main" val="2202261640"/>
                    </a:ext>
                  </a:extLst>
                </a:gridCol>
              </a:tblGrid>
              <a:tr h="492872">
                <a:tc>
                  <a:txBody>
                    <a:bodyPr/>
                    <a:lstStyle/>
                    <a:p>
                      <a:r>
                        <a:rPr lang="de-DE" sz="1800" b="0" dirty="0">
                          <a:solidFill>
                            <a:schemeClr val="tx1"/>
                          </a:solidFill>
                        </a:rPr>
                        <a:t>Kritische</a:t>
                      </a:r>
                      <a:r>
                        <a:rPr lang="de-DE" sz="1800" b="0" baseline="0" dirty="0">
                          <a:solidFill>
                            <a:schemeClr val="tx1"/>
                          </a:solidFill>
                        </a:rPr>
                        <a:t> Reflektion</a:t>
                      </a:r>
                      <a:endParaRPr lang="de-DE" sz="1800" b="0" dirty="0">
                        <a:solidFill>
                          <a:schemeClr val="tx1"/>
                        </a:solidFill>
                      </a:endParaRPr>
                    </a:p>
                  </a:txBody>
                  <a:tcPr marL="68580" marR="68580" marT="45716" marB="45716">
                    <a:solidFill>
                      <a:schemeClr val="tx2">
                        <a:lumMod val="20000"/>
                        <a:lumOff val="80000"/>
                      </a:schemeClr>
                    </a:solidFill>
                  </a:tcPr>
                </a:tc>
                <a:tc>
                  <a:txBody>
                    <a:bodyPr/>
                    <a:lstStyle/>
                    <a:p>
                      <a:pPr algn="just"/>
                      <a:r>
                        <a:rPr lang="de-DE" sz="1800" b="0" kern="1200" dirty="0">
                          <a:solidFill>
                            <a:schemeClr val="dk1"/>
                          </a:solidFill>
                        </a:rPr>
                        <a:t>[Korpus zu klein]</a:t>
                      </a:r>
                      <a:endParaRPr lang="de-DE" sz="1800" b="0" kern="1200" dirty="0">
                        <a:solidFill>
                          <a:schemeClr val="dk1"/>
                        </a:solidFill>
                        <a:latin typeface="+mn-lt"/>
                        <a:ea typeface="+mn-ea"/>
                        <a:cs typeface="+mn-cs"/>
                      </a:endParaRPr>
                    </a:p>
                  </a:txBody>
                  <a:tcPr marL="68580" marR="68580" marT="45716" marB="45716">
                    <a:solidFill>
                      <a:schemeClr val="tx2">
                        <a:lumMod val="20000"/>
                        <a:lumOff val="80000"/>
                      </a:schemeClr>
                    </a:solidFill>
                  </a:tcPr>
                </a:tc>
                <a:extLst>
                  <a:ext uri="{0D108BD9-81ED-4DB2-BD59-A6C34878D82A}">
                    <a16:rowId xmlns:a16="http://schemas.microsoft.com/office/drawing/2014/main" val="3979786663"/>
                  </a:ext>
                </a:extLst>
              </a:tr>
            </a:tbl>
          </a:graphicData>
        </a:graphic>
      </p:graphicFrame>
    </p:spTree>
    <p:extLst>
      <p:ext uri="{BB962C8B-B14F-4D97-AF65-F5344CB8AC3E}">
        <p14:creationId xmlns:p14="http://schemas.microsoft.com/office/powerpoint/2010/main" val="8252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eaLnBrk="1" hangingPunct="1"/>
            <a:r>
              <a:rPr lang="de-DE" altLang="de-DE"/>
              <a:t>Elemente im Beispiel</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871478454"/>
              </p:ext>
            </p:extLst>
          </p:nvPr>
        </p:nvGraphicFramePr>
        <p:xfrm>
          <a:off x="1187624" y="1124744"/>
          <a:ext cx="6758508" cy="3264928"/>
        </p:xfrm>
        <a:graphic>
          <a:graphicData uri="http://schemas.openxmlformats.org/drawingml/2006/table">
            <a:tbl>
              <a:tblPr firstRow="1" bandRow="1">
                <a:tableStyleId>{5C22544A-7EE6-4342-B048-85BDC9FD1C3A}</a:tableStyleId>
              </a:tblPr>
              <a:tblGrid>
                <a:gridCol w="1795218">
                  <a:extLst>
                    <a:ext uri="{9D8B030D-6E8A-4147-A177-3AD203B41FA5}">
                      <a16:colId xmlns:a16="http://schemas.microsoft.com/office/drawing/2014/main" val="20000"/>
                    </a:ext>
                  </a:extLst>
                </a:gridCol>
                <a:gridCol w="4963290">
                  <a:extLst>
                    <a:ext uri="{9D8B030D-6E8A-4147-A177-3AD203B41FA5}">
                      <a16:colId xmlns:a16="http://schemas.microsoft.com/office/drawing/2014/main" val="20001"/>
                    </a:ext>
                  </a:extLst>
                </a:gridCol>
              </a:tblGrid>
              <a:tr h="399824">
                <a:tc>
                  <a:txBody>
                    <a:bodyPr/>
                    <a:lstStyle/>
                    <a:p>
                      <a:r>
                        <a:rPr lang="de-DE" sz="1600" dirty="0"/>
                        <a:t>Elemente</a:t>
                      </a:r>
                    </a:p>
                  </a:txBody>
                  <a:tcPr marL="68580" marR="68580" marT="45716" marB="45716"/>
                </a:tc>
                <a:tc>
                  <a:txBody>
                    <a:bodyPr/>
                    <a:lstStyle/>
                    <a:p>
                      <a:r>
                        <a:rPr lang="de-DE" sz="1600" dirty="0"/>
                        <a:t>Beispiel</a:t>
                      </a:r>
                    </a:p>
                  </a:txBody>
                  <a:tcPr marL="68580" marR="68580" marT="45716" marB="45716"/>
                </a:tc>
                <a:extLst>
                  <a:ext uri="{0D108BD9-81ED-4DB2-BD59-A6C34878D82A}">
                    <a16:rowId xmlns:a16="http://schemas.microsoft.com/office/drawing/2014/main" val="10000"/>
                  </a:ext>
                </a:extLst>
              </a:tr>
              <a:tr h="621817">
                <a:tc>
                  <a:txBody>
                    <a:bodyPr/>
                    <a:lstStyle/>
                    <a:p>
                      <a:r>
                        <a:rPr lang="de-DE" sz="1600" dirty="0"/>
                        <a:t>Ausblick</a:t>
                      </a:r>
                    </a:p>
                  </a:txBody>
                  <a:tcPr marL="68580" marR="68580" marT="45716" marB="45716"/>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dk1"/>
                          </a:solidFill>
                          <a:effectLst/>
                          <a:latin typeface="+mn-lt"/>
                          <a:ea typeface="+mn-ea"/>
                          <a:cs typeface="+mn-cs"/>
                        </a:rPr>
                        <a:t>Um die einzelnen Aussagen stärker abzusichern, ist für zukünftige Studien die Arbeit mit einem größeren Korpus erforderlich, wobei auch weitere Textsorten einbezogen werden sollten. Für eine umfassende Betrachtung des Ausdrucks komplexer </a:t>
                      </a:r>
                      <a:r>
                        <a:rPr lang="de-DE" sz="1600" kern="1200" dirty="0" err="1">
                          <a:solidFill>
                            <a:schemeClr val="dk1"/>
                          </a:solidFill>
                          <a:effectLst/>
                          <a:latin typeface="+mn-lt"/>
                          <a:ea typeface="+mn-ea"/>
                          <a:cs typeface="+mn-cs"/>
                        </a:rPr>
                        <a:t>Zukünftigkeit</a:t>
                      </a:r>
                      <a:r>
                        <a:rPr lang="de-DE" sz="1600" kern="1200" dirty="0">
                          <a:solidFill>
                            <a:schemeClr val="dk1"/>
                          </a:solidFill>
                          <a:effectLst/>
                          <a:latin typeface="+mn-lt"/>
                          <a:ea typeface="+mn-ea"/>
                          <a:cs typeface="+mn-cs"/>
                        </a:rPr>
                        <a:t> sollte, insbesondere für das Italienische, auch der Ausdruck durch andere Tempora und Konstruktionen einbezogen werden.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600" kern="1200" dirty="0">
                        <a:solidFill>
                          <a:schemeClr val="dk1"/>
                        </a:solidFill>
                        <a:effectLst/>
                        <a:latin typeface="+mn-lt"/>
                        <a:ea typeface="+mn-ea"/>
                        <a:cs typeface="+mn-cs"/>
                      </a:endParaRPr>
                    </a:p>
                  </a:txBody>
                  <a:tcPr marL="68580" marR="68580" marT="45716" marB="45716"/>
                </a:tc>
                <a:extLst>
                  <a:ext uri="{0D108BD9-81ED-4DB2-BD59-A6C34878D82A}">
                    <a16:rowId xmlns:a16="http://schemas.microsoft.com/office/drawing/2014/main" val="10002"/>
                  </a:ext>
                </a:extLst>
              </a:tr>
              <a:tr h="399824">
                <a:tc>
                  <a:txBody>
                    <a:bodyPr/>
                    <a:lstStyle/>
                    <a:p>
                      <a:r>
                        <a:rPr lang="de-DE" sz="1600" dirty="0"/>
                        <a:t>Abschluss</a:t>
                      </a:r>
                    </a:p>
                  </a:txBody>
                  <a:tcPr marL="68580" marR="68580" marT="45716" marB="45716"/>
                </a:tc>
                <a:tc>
                  <a:txBody>
                    <a:bodyPr/>
                    <a:lstStyle/>
                    <a:p>
                      <a:r>
                        <a:rPr lang="de-DE" sz="1600" kern="1200" dirty="0">
                          <a:solidFill>
                            <a:schemeClr val="dk1"/>
                          </a:solidFill>
                          <a:effectLst/>
                          <a:latin typeface="+mn-lt"/>
                          <a:ea typeface="+mn-ea"/>
                          <a:cs typeface="+mn-cs"/>
                        </a:rPr>
                        <a:t>Greifen wir abschließend den Beispielsatz aus der Einleitung, „Bis wir heiraten, haben wir genug Geld gespart“, nochmals auf. […] </a:t>
                      </a:r>
                      <a:endParaRPr lang="de-DE" sz="1600" dirty="0"/>
                    </a:p>
                  </a:txBody>
                  <a:tcPr marL="68580" marR="68580" marT="45716" marB="4571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35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de-DE" altLang="de-DE"/>
              <a:t>Elemente des Schlusses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357095011"/>
              </p:ext>
            </p:extLst>
          </p:nvPr>
        </p:nvGraphicFramePr>
        <p:xfrm>
          <a:off x="1115616" y="1412776"/>
          <a:ext cx="6912768" cy="5217055"/>
        </p:xfrm>
        <a:graphic>
          <a:graphicData uri="http://schemas.openxmlformats.org/drawingml/2006/table">
            <a:tbl>
              <a:tblPr firstRow="1" bandRow="1">
                <a:tableStyleId>{5C22544A-7EE6-4342-B048-85BDC9FD1C3A}</a:tableStyleId>
              </a:tblPr>
              <a:tblGrid>
                <a:gridCol w="3190532">
                  <a:extLst>
                    <a:ext uri="{9D8B030D-6E8A-4147-A177-3AD203B41FA5}">
                      <a16:colId xmlns:a16="http://schemas.microsoft.com/office/drawing/2014/main" val="20000"/>
                    </a:ext>
                  </a:extLst>
                </a:gridCol>
                <a:gridCol w="3722236">
                  <a:extLst>
                    <a:ext uri="{9D8B030D-6E8A-4147-A177-3AD203B41FA5}">
                      <a16:colId xmlns:a16="http://schemas.microsoft.com/office/drawing/2014/main" val="20001"/>
                    </a:ext>
                  </a:extLst>
                </a:gridCol>
              </a:tblGrid>
              <a:tr h="370795">
                <a:tc>
                  <a:txBody>
                    <a:bodyPr/>
                    <a:lstStyle/>
                    <a:p>
                      <a:r>
                        <a:rPr lang="de-DE" sz="1800" dirty="0"/>
                        <a:t>Elemente</a:t>
                      </a:r>
                    </a:p>
                  </a:txBody>
                  <a:tcPr marL="68580" marR="68580" marT="45714" marB="45714"/>
                </a:tc>
                <a:tc>
                  <a:txBody>
                    <a:bodyPr/>
                    <a:lstStyle/>
                    <a:p>
                      <a:endParaRPr lang="de-DE" sz="1800" dirty="0"/>
                    </a:p>
                  </a:txBody>
                  <a:tcPr marL="68580" marR="68580" marT="45714" marB="45714"/>
                </a:tc>
                <a:extLst>
                  <a:ext uri="{0D108BD9-81ED-4DB2-BD59-A6C34878D82A}">
                    <a16:rowId xmlns:a16="http://schemas.microsoft.com/office/drawing/2014/main" val="10000"/>
                  </a:ext>
                </a:extLst>
              </a:tr>
              <a:tr h="640002">
                <a:tc>
                  <a:txBody>
                    <a:bodyPr/>
                    <a:lstStyle/>
                    <a:p>
                      <a:r>
                        <a:rPr lang="de-DE" sz="1800" dirty="0"/>
                        <a:t>Zusammenfassung</a:t>
                      </a:r>
                    </a:p>
                  </a:txBody>
                  <a:tcPr marL="68580" marR="68580" marT="45714" marB="45714"/>
                </a:tc>
                <a:tc>
                  <a:txBody>
                    <a:bodyPr/>
                    <a:lstStyle/>
                    <a:p>
                      <a:r>
                        <a:rPr lang="de-DE" sz="1800" dirty="0"/>
                        <a:t>Was sind die wichtigsten Aussagen der einzelnen Schritte?</a:t>
                      </a:r>
                    </a:p>
                  </a:txBody>
                  <a:tcPr marL="68580" marR="68580" marT="45714" marB="45714"/>
                </a:tc>
                <a:extLst>
                  <a:ext uri="{0D108BD9-81ED-4DB2-BD59-A6C34878D82A}">
                    <a16:rowId xmlns:a16="http://schemas.microsoft.com/office/drawing/2014/main" val="10001"/>
                  </a:ext>
                </a:extLst>
              </a:tr>
              <a:tr h="914289">
                <a:tc>
                  <a:txBody>
                    <a:bodyPr/>
                    <a:lstStyle/>
                    <a:p>
                      <a:r>
                        <a:rPr lang="de-DE" sz="1800" dirty="0"/>
                        <a:t>Fazit</a:t>
                      </a:r>
                    </a:p>
                  </a:txBody>
                  <a:tcPr marL="68580" marR="68580" marT="45714" marB="45714"/>
                </a:tc>
                <a:tc>
                  <a:txBody>
                    <a:bodyPr/>
                    <a:lstStyle/>
                    <a:p>
                      <a:r>
                        <a:rPr lang="de-DE" sz="1800" dirty="0"/>
                        <a:t>Was ist das Hauptergebnis? Lässt es sich in den wissenschaftlichen Diskurs</a:t>
                      </a:r>
                      <a:r>
                        <a:rPr lang="de-DE" sz="1800" baseline="0" dirty="0"/>
                        <a:t> einordnen?</a:t>
                      </a:r>
                      <a:endParaRPr lang="de-DE" sz="1800" dirty="0"/>
                    </a:p>
                  </a:txBody>
                  <a:tcPr marL="68580" marR="68580" marT="45714" marB="45714"/>
                </a:tc>
                <a:extLst>
                  <a:ext uri="{0D108BD9-81ED-4DB2-BD59-A6C34878D82A}">
                    <a16:rowId xmlns:a16="http://schemas.microsoft.com/office/drawing/2014/main" val="10002"/>
                  </a:ext>
                </a:extLst>
              </a:tr>
              <a:tr h="1188575">
                <a:tc>
                  <a:txBody>
                    <a:bodyPr/>
                    <a:lstStyle/>
                    <a:p>
                      <a:r>
                        <a:rPr lang="de-DE" sz="1800" dirty="0"/>
                        <a:t>Kritische</a:t>
                      </a:r>
                      <a:r>
                        <a:rPr lang="de-DE" sz="1800" baseline="0" dirty="0"/>
                        <a:t> Reflektion</a:t>
                      </a:r>
                      <a:endParaRPr lang="de-DE" sz="1800" dirty="0"/>
                    </a:p>
                  </a:txBody>
                  <a:tcPr marL="68580" marR="68580" marT="45714" marB="45714"/>
                </a:tc>
                <a:tc>
                  <a:txBody>
                    <a:bodyPr/>
                    <a:lstStyle/>
                    <a:p>
                      <a:r>
                        <a:rPr lang="de-DE" sz="1800" dirty="0"/>
                        <a:t>Auf welche Frage konnte keine Antwort gefunden werden?</a:t>
                      </a:r>
                    </a:p>
                    <a:p>
                      <a:r>
                        <a:rPr lang="de-DE" sz="1800" dirty="0"/>
                        <a:t>Welche methodischen Probleme sind aufgetreten?</a:t>
                      </a:r>
                    </a:p>
                  </a:txBody>
                  <a:tcPr marL="68580" marR="68580" marT="45714" marB="45714"/>
                </a:tc>
                <a:extLst>
                  <a:ext uri="{0D108BD9-81ED-4DB2-BD59-A6C34878D82A}">
                    <a16:rowId xmlns:a16="http://schemas.microsoft.com/office/drawing/2014/main" val="10003"/>
                  </a:ext>
                </a:extLst>
              </a:tr>
              <a:tr h="1462862">
                <a:tc>
                  <a:txBody>
                    <a:bodyPr/>
                    <a:lstStyle/>
                    <a:p>
                      <a:r>
                        <a:rPr lang="de-DE" sz="1800" dirty="0"/>
                        <a:t>Ausblick</a:t>
                      </a:r>
                    </a:p>
                  </a:txBody>
                  <a:tcPr marL="68580" marR="68580" marT="45714" marB="45714"/>
                </a:tc>
                <a:tc>
                  <a:txBody>
                    <a:bodyPr/>
                    <a:lstStyle/>
                    <a:p>
                      <a:r>
                        <a:rPr lang="de-DE" sz="1800" dirty="0"/>
                        <a:t>Welche weiteren Forschungen sind</a:t>
                      </a:r>
                      <a:r>
                        <a:rPr lang="de-DE" sz="1800" baseline="0" dirty="0"/>
                        <a:t> möglich/wünschenswert, um das Thema komplett darzustellen?</a:t>
                      </a:r>
                    </a:p>
                    <a:p>
                      <a:r>
                        <a:rPr lang="de-DE" sz="1800" baseline="0" dirty="0"/>
                        <a:t>Gibt es Anwendungsmöglichkeiten in der Praxis?</a:t>
                      </a:r>
                      <a:endParaRPr lang="de-DE" sz="1800" dirty="0"/>
                    </a:p>
                  </a:txBody>
                  <a:tcPr marL="68580" marR="68580" marT="45714" marB="45714"/>
                </a:tc>
                <a:extLst>
                  <a:ext uri="{0D108BD9-81ED-4DB2-BD59-A6C34878D82A}">
                    <a16:rowId xmlns:a16="http://schemas.microsoft.com/office/drawing/2014/main" val="10004"/>
                  </a:ext>
                </a:extLst>
              </a:tr>
              <a:tr h="640002">
                <a:tc>
                  <a:txBody>
                    <a:bodyPr/>
                    <a:lstStyle/>
                    <a:p>
                      <a:r>
                        <a:rPr lang="de-DE" sz="1800" dirty="0"/>
                        <a:t>Abschluss</a:t>
                      </a:r>
                    </a:p>
                  </a:txBody>
                  <a:tcPr marL="68580" marR="68580" marT="45714" marB="45714"/>
                </a:tc>
                <a:tc>
                  <a:txBody>
                    <a:bodyPr/>
                    <a:lstStyle/>
                    <a:p>
                      <a:r>
                        <a:rPr lang="de-DE" sz="1800" dirty="0"/>
                        <a:t>Wiederaufnahme der Einführung;</a:t>
                      </a:r>
                    </a:p>
                    <a:p>
                      <a:r>
                        <a:rPr lang="de-DE" sz="1800" dirty="0"/>
                        <a:t>„Verabschiedung“ des Lesers</a:t>
                      </a:r>
                    </a:p>
                  </a:txBody>
                  <a:tcPr marL="68580" marR="68580" marT="45714" marB="4571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982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07494"/>
          </a:xfrm>
        </p:spPr>
        <p:txBody>
          <a:bodyPr/>
          <a:lstStyle/>
          <a:p>
            <a:r>
              <a:rPr lang="de-DE" dirty="0"/>
              <a:t>Der Hauptteil</a:t>
            </a:r>
          </a:p>
        </p:txBody>
      </p:sp>
      <p:sp>
        <p:nvSpPr>
          <p:cNvPr id="3" name="Inhaltsplatzhalter 2"/>
          <p:cNvSpPr>
            <a:spLocks noGrp="1"/>
          </p:cNvSpPr>
          <p:nvPr>
            <p:ph idx="1"/>
          </p:nvPr>
        </p:nvSpPr>
        <p:spPr>
          <a:xfrm>
            <a:off x="628650" y="1272619"/>
            <a:ext cx="7886700" cy="5382705"/>
          </a:xfrm>
        </p:spPr>
        <p:txBody>
          <a:bodyPr>
            <a:normAutofit fontScale="85000" lnSpcReduction="20000"/>
          </a:bodyPr>
          <a:lstStyle/>
          <a:p>
            <a:pPr marL="0" indent="0" algn="just">
              <a:lnSpc>
                <a:spcPct val="130000"/>
              </a:lnSpc>
              <a:buNone/>
            </a:pPr>
            <a:r>
              <a:rPr lang="de-DE" sz="3000" dirty="0"/>
              <a:t>Der Hauptteil umfasst die eigentliche Untersuchung. Er ist inhaltlich autark, also auch ohne Einleitung und Schluss verständlich. Er sollte ca. 80-90%der gesamten Arbeit umfassen und ist in einzelne Kapitel und Unterkapitel gegliedert.</a:t>
            </a:r>
          </a:p>
          <a:p>
            <a:pPr marL="0" indent="0" algn="just">
              <a:lnSpc>
                <a:spcPct val="130000"/>
              </a:lnSpc>
              <a:buNone/>
            </a:pPr>
            <a:r>
              <a:rPr lang="de-DE" sz="3000" dirty="0"/>
              <a:t>Wie genau die Gliederung aussieht, hängt stark vom Thema der Arbeit ab. Grundsätzlich sollte sie einen Stand der Forschung und einen eigenen Analyseteil enthalten. Zunächst sollte das Thema in ersterem etwas weiter vorgestellt werden. Zum Beispiel sollte in einer Arbeit zur Derivation zunächst etwas allgemein zur Wortbildung gesagt werden. Dann erfolgt die Eingrenzung</a:t>
            </a:r>
            <a:endParaRPr lang="de-DE" dirty="0"/>
          </a:p>
        </p:txBody>
      </p:sp>
    </p:spTree>
    <p:extLst>
      <p:ext uri="{BB962C8B-B14F-4D97-AF65-F5344CB8AC3E}">
        <p14:creationId xmlns:p14="http://schemas.microsoft.com/office/powerpoint/2010/main" val="398174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07494"/>
          </a:xfrm>
        </p:spPr>
        <p:txBody>
          <a:bodyPr/>
          <a:lstStyle/>
          <a:p>
            <a:r>
              <a:rPr lang="de-DE" dirty="0"/>
              <a:t>Der Hauptteil</a:t>
            </a:r>
          </a:p>
        </p:txBody>
      </p:sp>
      <p:sp>
        <p:nvSpPr>
          <p:cNvPr id="3" name="Inhaltsplatzhalter 2"/>
          <p:cNvSpPr>
            <a:spLocks noGrp="1"/>
          </p:cNvSpPr>
          <p:nvPr>
            <p:ph idx="1"/>
          </p:nvPr>
        </p:nvSpPr>
        <p:spPr>
          <a:xfrm>
            <a:off x="628650" y="1272619"/>
            <a:ext cx="7886700" cy="5382705"/>
          </a:xfrm>
        </p:spPr>
        <p:txBody>
          <a:bodyPr>
            <a:normAutofit fontScale="92500" lnSpcReduction="10000"/>
          </a:bodyPr>
          <a:lstStyle/>
          <a:p>
            <a:pPr marL="0" indent="0" algn="just">
              <a:lnSpc>
                <a:spcPct val="130000"/>
              </a:lnSpc>
              <a:buNone/>
            </a:pPr>
            <a:r>
              <a:rPr lang="de-DE" sz="3000" dirty="0"/>
              <a:t>auf das eigentliche Thema. Anhand der gelesenen Sekundärliteratur werden die wichtigsten Phänomene und Begriffe erklärt und dann in der eigenen Analyse anhand konkreter Beispiele aus dem eigenen Korpus belegt. Jedes Beispiel wird besprochen. Für die eigene Analyse sollten zunächst die verschiedenen Definitionen und theoretischen Ansätze vorgestellt worden sein, dann sollte begründet werden, welche Terminologie in der Folge als Grundlage der eigenen Arbeit dient.  </a:t>
            </a:r>
          </a:p>
          <a:p>
            <a:pPr marL="0" indent="0">
              <a:buNone/>
            </a:pPr>
            <a:endParaRPr lang="de-DE" dirty="0"/>
          </a:p>
        </p:txBody>
      </p:sp>
    </p:spTree>
    <p:extLst>
      <p:ext uri="{BB962C8B-B14F-4D97-AF65-F5344CB8AC3E}">
        <p14:creationId xmlns:p14="http://schemas.microsoft.com/office/powerpoint/2010/main" val="345751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r>
              <a:rPr lang="de-DE" dirty="0"/>
              <a:t>Korpus = (</a:t>
            </a:r>
            <a:r>
              <a:rPr lang="es-ES" dirty="0"/>
              <a:t>begrenzte) Sammlung von 			gesprochenen oder geschriebenen Texten 	zum Zwecke linguistischer Untersuchungen</a:t>
            </a:r>
            <a:endParaRPr lang="de-DE" dirty="0"/>
          </a:p>
          <a:p>
            <a:pPr marL="0" indent="0">
              <a:buNone/>
            </a:pPr>
            <a:endParaRPr lang="de-DE" dirty="0"/>
          </a:p>
        </p:txBody>
      </p:sp>
    </p:spTree>
    <p:extLst>
      <p:ext uri="{BB962C8B-B14F-4D97-AF65-F5344CB8AC3E}">
        <p14:creationId xmlns:p14="http://schemas.microsoft.com/office/powerpoint/2010/main" val="213420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Analyse</a:t>
            </a:r>
          </a:p>
        </p:txBody>
      </p:sp>
      <p:sp>
        <p:nvSpPr>
          <p:cNvPr id="3" name="Inhaltsplatzhalter 2"/>
          <p:cNvSpPr>
            <a:spLocks noGrp="1"/>
          </p:cNvSpPr>
          <p:nvPr>
            <p:ph idx="1"/>
          </p:nvPr>
        </p:nvSpPr>
        <p:spPr/>
        <p:txBody>
          <a:bodyPr/>
          <a:lstStyle/>
          <a:p>
            <a:pPr marL="0" indent="0">
              <a:buNone/>
            </a:pPr>
            <a:r>
              <a:rPr lang="de-DE" dirty="0"/>
              <a:t>Die Zahl der </a:t>
            </a:r>
            <a:r>
              <a:rPr lang="de-DE" dirty="0" err="1"/>
              <a:t>Korpustexte</a:t>
            </a:r>
            <a:r>
              <a:rPr lang="de-DE" dirty="0"/>
              <a:t>, die Textsorte, die Quelle der </a:t>
            </a:r>
            <a:r>
              <a:rPr lang="de-DE" dirty="0" err="1"/>
              <a:t>Korpustexte</a:t>
            </a:r>
            <a:r>
              <a:rPr lang="de-DE" dirty="0"/>
              <a:t>, der Zeitraum, aus denen das Korpus stammt, sind genau anzugeben.</a:t>
            </a:r>
          </a:p>
          <a:p>
            <a:pPr marL="0" indent="0">
              <a:buNone/>
            </a:pPr>
            <a:r>
              <a:rPr lang="de-DE" dirty="0"/>
              <a:t>Bsp.: Die Untersuchung erfolgt auf der Grundlage von 20 (=Anzahl) Werbeanzeigen (=Textsorte) aus der </a:t>
            </a:r>
            <a:r>
              <a:rPr lang="de-DE" i="1" dirty="0"/>
              <a:t>Süddeutschen Zeitung </a:t>
            </a:r>
            <a:r>
              <a:rPr lang="de-DE" dirty="0"/>
              <a:t>(=Quelle), erschienen von Oktober bis Januar 2021 (=Zeitraum).</a:t>
            </a:r>
          </a:p>
        </p:txBody>
      </p:sp>
    </p:spTree>
    <p:extLst>
      <p:ext uri="{BB962C8B-B14F-4D97-AF65-F5344CB8AC3E}">
        <p14:creationId xmlns:p14="http://schemas.microsoft.com/office/powerpoint/2010/main" val="272174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Analyse</a:t>
            </a:r>
          </a:p>
        </p:txBody>
      </p:sp>
      <p:sp>
        <p:nvSpPr>
          <p:cNvPr id="3" name="Inhaltsplatzhalter 2"/>
          <p:cNvSpPr>
            <a:spLocks noGrp="1"/>
          </p:cNvSpPr>
          <p:nvPr>
            <p:ph idx="1"/>
          </p:nvPr>
        </p:nvSpPr>
        <p:spPr/>
        <p:txBody>
          <a:bodyPr>
            <a:normAutofit/>
          </a:bodyPr>
          <a:lstStyle/>
          <a:p>
            <a:pPr marL="0" indent="0">
              <a:buNone/>
            </a:pPr>
            <a:r>
              <a:rPr lang="de-DE" dirty="0"/>
              <a:t>Bei der Analyse eines Wörterbuchs bzw. einer Datenbank wird angegeben, welcher Teil exemplarisch untersucht wird. Die Auswahl muss begründet werden.</a:t>
            </a:r>
          </a:p>
          <a:p>
            <a:pPr marL="0" indent="0">
              <a:buNone/>
            </a:pPr>
            <a:endParaRPr lang="de-DE" dirty="0"/>
          </a:p>
          <a:p>
            <a:pPr marL="0" indent="0">
              <a:buNone/>
            </a:pPr>
            <a:r>
              <a:rPr lang="de-DE" dirty="0"/>
              <a:t>Bsp. Betrachtet werden die Wörterbuchartikel von </a:t>
            </a:r>
            <a:r>
              <a:rPr lang="de-DE" i="1" dirty="0"/>
              <a:t>abfangen</a:t>
            </a:r>
            <a:r>
              <a:rPr lang="de-DE" dirty="0"/>
              <a:t> bis </a:t>
            </a:r>
            <a:r>
              <a:rPr lang="de-DE" i="1" dirty="0"/>
              <a:t>abzahlen</a:t>
            </a:r>
            <a:r>
              <a:rPr lang="de-DE" dirty="0"/>
              <a:t>.</a:t>
            </a:r>
          </a:p>
        </p:txBody>
      </p:sp>
    </p:spTree>
    <p:extLst>
      <p:ext uri="{BB962C8B-B14F-4D97-AF65-F5344CB8AC3E}">
        <p14:creationId xmlns:p14="http://schemas.microsoft.com/office/powerpoint/2010/main" val="10724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D5D9E-D9B9-4621-BC67-F4AAF79850F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D9FE97B-23D4-4374-BA61-56A918B6DBC4}"/>
              </a:ext>
            </a:extLst>
          </p:cNvPr>
          <p:cNvSpPr>
            <a:spLocks noGrp="1"/>
          </p:cNvSpPr>
          <p:nvPr>
            <p:ph idx="1"/>
          </p:nvPr>
        </p:nvSpPr>
        <p:spPr/>
        <p:txBody>
          <a:bodyPr/>
          <a:lstStyle/>
          <a:p>
            <a:pPr marL="0" indent="0">
              <a:lnSpc>
                <a:spcPct val="107000"/>
              </a:lnSpc>
              <a:spcAft>
                <a:spcPts val="800"/>
              </a:spcAft>
              <a:buNone/>
            </a:pPr>
            <a:r>
              <a:rPr lang="de-DE" sz="3200" dirty="0">
                <a:effectLst/>
                <a:latin typeface="Calibri" panose="020F0502020204030204" pitchFamily="34" charset="0"/>
                <a:ea typeface="Calibri" panose="020F0502020204030204" pitchFamily="34" charset="0"/>
                <a:cs typeface="Times New Roman" panose="02020603050405020304" pitchFamily="18" charset="0"/>
              </a:rPr>
              <a:t>Eine </a:t>
            </a:r>
            <a:r>
              <a:rPr lang="de-DE" sz="3200" i="1" dirty="0" err="1">
                <a:effectLst/>
                <a:latin typeface="Calibri" panose="020F0502020204030204" pitchFamily="34" charset="0"/>
                <a:ea typeface="Calibri" panose="020F0502020204030204" pitchFamily="34" charset="0"/>
                <a:cs typeface="Times New Roman" panose="02020603050405020304" pitchFamily="18" charset="0"/>
              </a:rPr>
              <a:t>tesi</a:t>
            </a:r>
            <a:r>
              <a:rPr lang="de-DE" sz="3200" dirty="0">
                <a:effectLst/>
                <a:latin typeface="Calibri" panose="020F0502020204030204" pitchFamily="34" charset="0"/>
                <a:ea typeface="Calibri" panose="020F0502020204030204" pitchFamily="34" charset="0"/>
                <a:cs typeface="Times New Roman" panose="02020603050405020304" pitchFamily="18" charset="0"/>
              </a:rPr>
              <a:t> hat eine </a:t>
            </a:r>
            <a:r>
              <a:rPr lang="de-DE" sz="3200" b="1" dirty="0">
                <a:effectLst/>
                <a:latin typeface="Calibri" panose="020F0502020204030204" pitchFamily="34" charset="0"/>
                <a:ea typeface="Calibri" panose="020F0502020204030204" pitchFamily="34" charset="0"/>
                <a:cs typeface="Times New Roman" panose="02020603050405020304" pitchFamily="18" charset="0"/>
              </a:rPr>
              <a:t>feste Struktur</a:t>
            </a:r>
            <a:r>
              <a:rPr lang="de-DE" sz="3200" dirty="0">
                <a:effectLst/>
                <a:latin typeface="Calibri" panose="020F0502020204030204" pitchFamily="34" charset="0"/>
                <a:ea typeface="Calibri" panose="020F0502020204030204" pitchFamily="34" charset="0"/>
                <a:cs typeface="Times New Roman" panose="02020603050405020304" pitchFamily="18" charset="0"/>
              </a:rPr>
              <a:t> mit Einleitung, Hauptteil und Schluss.</a:t>
            </a:r>
          </a:p>
          <a:p>
            <a:pPr marL="0" indent="0">
              <a:lnSpc>
                <a:spcPct val="107000"/>
              </a:lnSpc>
              <a:spcAft>
                <a:spcPts val="800"/>
              </a:spcAft>
              <a:buNone/>
            </a:pPr>
            <a:r>
              <a:rPr lang="de-DE" sz="3200" dirty="0">
                <a:effectLst/>
                <a:latin typeface="Calibri" panose="020F0502020204030204" pitchFamily="34" charset="0"/>
                <a:ea typeface="Calibri" panose="020F0502020204030204" pitchFamily="34" charset="0"/>
                <a:cs typeface="Times New Roman" panose="02020603050405020304" pitchFamily="18" charset="0"/>
              </a:rPr>
              <a:t>In jedem Teil werden </a:t>
            </a:r>
            <a:r>
              <a:rPr lang="de-DE" sz="3200" b="1" dirty="0">
                <a:effectLst/>
                <a:latin typeface="Calibri" panose="020F0502020204030204" pitchFamily="34" charset="0"/>
                <a:ea typeface="Calibri" panose="020F0502020204030204" pitchFamily="34" charset="0"/>
                <a:cs typeface="Times New Roman" panose="02020603050405020304" pitchFamily="18" charset="0"/>
              </a:rPr>
              <a:t>bestimmte Inhalte</a:t>
            </a:r>
            <a:r>
              <a:rPr lang="de-DE" sz="3200" dirty="0">
                <a:effectLst/>
                <a:latin typeface="Calibri" panose="020F0502020204030204" pitchFamily="34" charset="0"/>
                <a:ea typeface="Calibri" panose="020F0502020204030204" pitchFamily="34" charset="0"/>
                <a:cs typeface="Times New Roman" panose="02020603050405020304" pitchFamily="18" charset="0"/>
              </a:rPr>
              <a:t> erwartet.</a:t>
            </a:r>
          </a:p>
          <a:p>
            <a:pPr marL="0" indent="0">
              <a:lnSpc>
                <a:spcPct val="107000"/>
              </a:lnSpc>
              <a:spcAft>
                <a:spcPts val="800"/>
              </a:spcAft>
              <a:buNone/>
            </a:pPr>
            <a:r>
              <a:rPr lang="de-DE" sz="3200" dirty="0">
                <a:effectLst/>
                <a:latin typeface="Calibri" panose="020F0502020204030204" pitchFamily="34" charset="0"/>
                <a:ea typeface="Calibri" panose="020F0502020204030204" pitchFamily="34" charset="0"/>
                <a:cs typeface="Times New Roman" panose="02020603050405020304" pitchFamily="18" charset="0"/>
              </a:rPr>
              <a:t>Es gibt feste Regeln, wie man </a:t>
            </a:r>
            <a:r>
              <a:rPr lang="de-DE" sz="3200" b="1" dirty="0">
                <a:effectLst/>
                <a:latin typeface="Calibri" panose="020F0502020204030204" pitchFamily="34" charset="0"/>
                <a:ea typeface="Calibri" panose="020F0502020204030204" pitchFamily="34" charset="0"/>
                <a:cs typeface="Times New Roman" panose="02020603050405020304" pitchFamily="18" charset="0"/>
              </a:rPr>
              <a:t>wissenschaftliche Literatur</a:t>
            </a:r>
            <a:r>
              <a:rPr lang="de-DE" sz="3200" dirty="0">
                <a:effectLst/>
                <a:latin typeface="Calibri" panose="020F0502020204030204" pitchFamily="34" charset="0"/>
                <a:ea typeface="Calibri" panose="020F0502020204030204" pitchFamily="34" charset="0"/>
                <a:cs typeface="Times New Roman" panose="02020603050405020304" pitchFamily="18" charset="0"/>
              </a:rPr>
              <a:t> integriert und es gibt einige </a:t>
            </a:r>
            <a:r>
              <a:rPr lang="de-DE" sz="3200" b="1" dirty="0">
                <a:effectLst/>
                <a:latin typeface="Calibri" panose="020F0502020204030204" pitchFamily="34" charset="0"/>
                <a:ea typeface="Calibri" panose="020F0502020204030204" pitchFamily="34" charset="0"/>
                <a:cs typeface="Times New Roman" panose="02020603050405020304" pitchFamily="18" charset="0"/>
              </a:rPr>
              <a:t>formale Regeln</a:t>
            </a:r>
            <a:r>
              <a:rPr lang="de-DE" sz="3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3607241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Besprechen eigener Beispiele</a:t>
            </a:r>
          </a:p>
        </p:txBody>
      </p:sp>
      <p:sp>
        <p:nvSpPr>
          <p:cNvPr id="3" name="Inhaltsplatzhalter 2"/>
          <p:cNvSpPr>
            <a:spLocks noGrp="1"/>
          </p:cNvSpPr>
          <p:nvPr>
            <p:ph idx="1"/>
          </p:nvPr>
        </p:nvSpPr>
        <p:spPr>
          <a:xfrm>
            <a:off x="628650" y="1825625"/>
            <a:ext cx="7886700" cy="4678870"/>
          </a:xfrm>
        </p:spPr>
        <p:txBody>
          <a:bodyPr>
            <a:normAutofit fontScale="32500" lnSpcReduction="20000"/>
          </a:bodyPr>
          <a:lstStyle/>
          <a:p>
            <a:pPr marL="0" indent="0">
              <a:buNone/>
            </a:pPr>
            <a:r>
              <a:rPr lang="de-DE" sz="7100" dirty="0"/>
              <a:t>Zum Paragraph, in dem die Beispiele des eigenen Korpus besprochen werden, gehören drei Teile:</a:t>
            </a:r>
          </a:p>
          <a:p>
            <a:pPr marL="0" indent="0">
              <a:buNone/>
            </a:pPr>
            <a:endParaRPr lang="de-DE" sz="7100" dirty="0"/>
          </a:p>
          <a:p>
            <a:pPr marL="0" indent="0">
              <a:buNone/>
            </a:pPr>
            <a:r>
              <a:rPr lang="de-DE" sz="7100" dirty="0"/>
              <a:t>1.	</a:t>
            </a:r>
            <a:r>
              <a:rPr lang="de-DE" sz="7100" b="1" dirty="0"/>
              <a:t>Hauptidee</a:t>
            </a:r>
            <a:r>
              <a:rPr lang="de-DE" sz="7100" dirty="0"/>
              <a:t>:</a:t>
            </a:r>
          </a:p>
          <a:p>
            <a:pPr marL="0" indent="0">
              <a:buNone/>
            </a:pPr>
            <a:endParaRPr lang="de-DE" sz="7100" dirty="0"/>
          </a:p>
          <a:p>
            <a:pPr marL="0" indent="0">
              <a:buNone/>
            </a:pPr>
            <a:r>
              <a:rPr lang="de-DE" sz="7100" dirty="0"/>
              <a:t>1 a. Überleitung zum Beispiel</a:t>
            </a:r>
          </a:p>
          <a:p>
            <a:pPr marL="0" indent="0">
              <a:buNone/>
            </a:pPr>
            <a:endParaRPr lang="de-DE" sz="7100" dirty="0"/>
          </a:p>
          <a:p>
            <a:pPr marL="0" indent="0">
              <a:buNone/>
            </a:pPr>
            <a:r>
              <a:rPr lang="de-DE" sz="7100" dirty="0"/>
              <a:t>2.	</a:t>
            </a:r>
            <a:r>
              <a:rPr lang="de-DE" sz="7100" b="1" dirty="0"/>
              <a:t>Beispiel</a:t>
            </a:r>
          </a:p>
          <a:p>
            <a:pPr marL="0" indent="0">
              <a:buNone/>
            </a:pPr>
            <a:endParaRPr lang="de-DE" sz="7100" dirty="0"/>
          </a:p>
          <a:p>
            <a:pPr marL="0" indent="0">
              <a:buNone/>
            </a:pPr>
            <a:r>
              <a:rPr lang="de-DE" sz="7100" dirty="0"/>
              <a:t>3.	</a:t>
            </a:r>
            <a:r>
              <a:rPr lang="de-DE" sz="7100" b="1" dirty="0"/>
              <a:t>Erläuterung</a:t>
            </a:r>
          </a:p>
          <a:p>
            <a:pPr marL="0" indent="0">
              <a:buNone/>
            </a:pPr>
            <a:endParaRPr lang="de-DE" sz="7100" dirty="0"/>
          </a:p>
          <a:p>
            <a:pPr marL="0" indent="0">
              <a:buNone/>
            </a:pPr>
            <a:r>
              <a:rPr lang="de-DE" sz="7100" dirty="0"/>
              <a:t>Die Teile gehören inhaltlich eng zusammen, dies sollte  auch durch die Sprache klar werden.</a:t>
            </a:r>
          </a:p>
          <a:p>
            <a:pPr marL="0" indent="0">
              <a:buNone/>
            </a:pPr>
            <a:endParaRPr lang="de-DE" dirty="0"/>
          </a:p>
        </p:txBody>
      </p:sp>
    </p:spTree>
    <p:extLst>
      <p:ext uri="{BB962C8B-B14F-4D97-AF65-F5344CB8AC3E}">
        <p14:creationId xmlns:p14="http://schemas.microsoft.com/office/powerpoint/2010/main" val="364200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Besprechen eigener Beispiele</a:t>
            </a:r>
          </a:p>
        </p:txBody>
      </p:sp>
      <p:sp>
        <p:nvSpPr>
          <p:cNvPr id="3" name="Inhaltsplatzhalter 2"/>
          <p:cNvSpPr>
            <a:spLocks noGrp="1"/>
          </p:cNvSpPr>
          <p:nvPr>
            <p:ph idx="1"/>
          </p:nvPr>
        </p:nvSpPr>
        <p:spPr/>
        <p:txBody>
          <a:bodyPr/>
          <a:lstStyle/>
          <a:p>
            <a:pPr marL="0" indent="0">
              <a:buNone/>
            </a:pPr>
            <a:r>
              <a:rPr lang="de-DE" dirty="0"/>
              <a:t>1. </a:t>
            </a:r>
            <a:r>
              <a:rPr lang="de-DE" b="1" dirty="0"/>
              <a:t>Hauptidee</a:t>
            </a:r>
            <a:endParaRPr lang="de-DE" dirty="0"/>
          </a:p>
          <a:p>
            <a:pPr lvl="0"/>
            <a:r>
              <a:rPr lang="de-DE" dirty="0"/>
              <a:t>Das </a:t>
            </a:r>
            <a:r>
              <a:rPr lang="de-DE"/>
              <a:t>zu untersuchende </a:t>
            </a:r>
            <a:r>
              <a:rPr lang="de-DE" dirty="0"/>
              <a:t>sprachliche Phänomen wird erklärt</a:t>
            </a:r>
          </a:p>
          <a:p>
            <a:pPr lvl="0"/>
            <a:r>
              <a:rPr lang="de-DE" dirty="0"/>
              <a:t>Definition, These, Frage, Argument etc.</a:t>
            </a:r>
          </a:p>
          <a:p>
            <a:pPr marL="0" indent="0">
              <a:buNone/>
            </a:pPr>
            <a:endParaRPr lang="de-DE" dirty="0"/>
          </a:p>
        </p:txBody>
      </p:sp>
    </p:spTree>
    <p:extLst>
      <p:ext uri="{BB962C8B-B14F-4D97-AF65-F5344CB8AC3E}">
        <p14:creationId xmlns:p14="http://schemas.microsoft.com/office/powerpoint/2010/main" val="362420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Besprechen eigener Beispiele</a:t>
            </a:r>
          </a:p>
        </p:txBody>
      </p:sp>
      <p:sp>
        <p:nvSpPr>
          <p:cNvPr id="3" name="Inhaltsplatzhalter 2"/>
          <p:cNvSpPr>
            <a:spLocks noGrp="1"/>
          </p:cNvSpPr>
          <p:nvPr>
            <p:ph idx="1"/>
          </p:nvPr>
        </p:nvSpPr>
        <p:spPr>
          <a:xfrm>
            <a:off x="628650" y="1423446"/>
            <a:ext cx="7886700" cy="5165889"/>
          </a:xfrm>
        </p:spPr>
        <p:txBody>
          <a:bodyPr>
            <a:normAutofit fontScale="62500" lnSpcReduction="20000"/>
          </a:bodyPr>
          <a:lstStyle/>
          <a:p>
            <a:pPr marL="0" indent="0">
              <a:buNone/>
            </a:pPr>
            <a:r>
              <a:rPr lang="de-DE" dirty="0"/>
              <a:t>1a. </a:t>
            </a:r>
            <a:r>
              <a:rPr lang="de-DE" b="1" dirty="0"/>
              <a:t>Überleitung zum Beispiel</a:t>
            </a:r>
            <a:endParaRPr lang="de-DE" dirty="0"/>
          </a:p>
          <a:p>
            <a:pPr marL="0" indent="0">
              <a:buNone/>
            </a:pPr>
            <a:r>
              <a:rPr lang="de-DE" dirty="0"/>
              <a:t>Vorschläge für einleitende Sätze:</a:t>
            </a:r>
          </a:p>
          <a:p>
            <a:pPr lvl="0"/>
            <a:r>
              <a:rPr lang="de-DE" i="1" dirty="0"/>
              <a:t>In einer Äußerung wie</a:t>
            </a:r>
            <a:r>
              <a:rPr lang="de-DE" dirty="0"/>
              <a:t>:</a:t>
            </a:r>
          </a:p>
          <a:p>
            <a:pPr lvl="0"/>
            <a:r>
              <a:rPr lang="de-DE" i="1" dirty="0"/>
              <a:t>So z.B. in</a:t>
            </a:r>
            <a:r>
              <a:rPr lang="de-DE" dirty="0"/>
              <a:t>:</a:t>
            </a:r>
          </a:p>
          <a:p>
            <a:pPr lvl="0"/>
            <a:r>
              <a:rPr lang="de-DE" i="1" dirty="0"/>
              <a:t>... wie in</a:t>
            </a:r>
            <a:r>
              <a:rPr lang="de-DE" dirty="0"/>
              <a:t>: </a:t>
            </a:r>
          </a:p>
          <a:p>
            <a:pPr lvl="0"/>
            <a:r>
              <a:rPr lang="de-DE" i="1" dirty="0"/>
              <a:t>Ein Beispiel/Beleg dafür ist</a:t>
            </a:r>
            <a:r>
              <a:rPr lang="de-DE" dirty="0"/>
              <a:t>:</a:t>
            </a:r>
          </a:p>
          <a:p>
            <a:pPr lvl="0"/>
            <a:r>
              <a:rPr lang="de-DE" i="1" dirty="0"/>
              <a:t>So ist ein Satz wie ...</a:t>
            </a:r>
            <a:endParaRPr lang="de-DE" dirty="0"/>
          </a:p>
          <a:p>
            <a:pPr lvl="0"/>
            <a:r>
              <a:rPr lang="de-DE" i="1" dirty="0"/>
              <a:t>Bei </a:t>
            </a:r>
            <a:r>
              <a:rPr lang="de-DE" dirty="0"/>
              <a:t>(Autor) </a:t>
            </a:r>
            <a:r>
              <a:rPr lang="de-DE" i="1" dirty="0"/>
              <a:t>findet sich</a:t>
            </a:r>
            <a:r>
              <a:rPr lang="de-DE" dirty="0"/>
              <a:t>:</a:t>
            </a:r>
          </a:p>
          <a:p>
            <a:pPr lvl="0"/>
            <a:r>
              <a:rPr lang="de-DE" dirty="0"/>
              <a:t>..., </a:t>
            </a:r>
            <a:r>
              <a:rPr lang="de-DE" i="1" dirty="0"/>
              <a:t>etwa</a:t>
            </a:r>
            <a:r>
              <a:rPr lang="de-DE" dirty="0"/>
              <a:t>:</a:t>
            </a:r>
          </a:p>
          <a:p>
            <a:pPr lvl="0"/>
            <a:r>
              <a:rPr lang="de-DE" i="1" dirty="0"/>
              <a:t>So kann ein Satz wie ... interpretiert werden als</a:t>
            </a:r>
            <a:r>
              <a:rPr lang="de-DE" dirty="0"/>
              <a:t>...</a:t>
            </a:r>
          </a:p>
          <a:p>
            <a:pPr lvl="0"/>
            <a:r>
              <a:rPr lang="de-DE" dirty="0"/>
              <a:t>Die Überleitung kann durch Satzzeichen (:) ausgedrückt werden</a:t>
            </a:r>
          </a:p>
          <a:p>
            <a:pPr lvl="0"/>
            <a:r>
              <a:rPr lang="de-DE" dirty="0"/>
              <a:t>...</a:t>
            </a:r>
          </a:p>
          <a:p>
            <a:pPr marL="0" indent="0">
              <a:buNone/>
            </a:pPr>
            <a:r>
              <a:rPr lang="de-DE" dirty="0"/>
              <a:t>Hier ist Variation gefragt, Sie sollten nicht immer den gleichen einleitenden Satz verwenden. Auch das Wort ‚Beispiel’ sollte öfter einmal durch andere Ausdrücke ersetzt werden. </a:t>
            </a:r>
          </a:p>
          <a:p>
            <a:pPr marL="0" indent="0">
              <a:buNone/>
            </a:pPr>
            <a:r>
              <a:rPr lang="de-DE" dirty="0"/>
              <a:t>Tipp: Vorschläge für einleitende Sätze lassen sich in publizierten Aufsätzen finden. </a:t>
            </a:r>
          </a:p>
          <a:p>
            <a:pPr marL="0" indent="0">
              <a:buNone/>
            </a:pPr>
            <a:endParaRPr lang="de-DE" dirty="0"/>
          </a:p>
        </p:txBody>
      </p:sp>
    </p:spTree>
    <p:extLst>
      <p:ext uri="{BB962C8B-B14F-4D97-AF65-F5344CB8AC3E}">
        <p14:creationId xmlns:p14="http://schemas.microsoft.com/office/powerpoint/2010/main" val="115315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Besprechen eigener Beispiele</a:t>
            </a:r>
          </a:p>
        </p:txBody>
      </p:sp>
      <p:sp>
        <p:nvSpPr>
          <p:cNvPr id="3" name="Inhaltsplatzhalter 2"/>
          <p:cNvSpPr>
            <a:spLocks noGrp="1"/>
          </p:cNvSpPr>
          <p:nvPr>
            <p:ph idx="1"/>
          </p:nvPr>
        </p:nvSpPr>
        <p:spPr/>
        <p:txBody>
          <a:bodyPr>
            <a:normAutofit fontScale="92500"/>
          </a:bodyPr>
          <a:lstStyle/>
          <a:p>
            <a:pPr marL="0" indent="0">
              <a:buNone/>
            </a:pPr>
            <a:r>
              <a:rPr lang="de-DE" b="1" dirty="0"/>
              <a:t>2. Beispiel</a:t>
            </a:r>
          </a:p>
          <a:p>
            <a:pPr lvl="0"/>
            <a:r>
              <a:rPr lang="de-DE" dirty="0"/>
              <a:t>Nummerierung: vor dem Beispiel in runden Klammern</a:t>
            </a:r>
          </a:p>
          <a:p>
            <a:pPr lvl="0"/>
            <a:r>
              <a:rPr lang="de-DE" dirty="0"/>
              <a:t>Satzartige Beispiele und Texte werden nach oben und unten abgesetzt und eingerückt; kleinere Schriftgröße; keine Anführungszeichen</a:t>
            </a:r>
          </a:p>
          <a:p>
            <a:pPr lvl="0"/>
            <a:r>
              <a:rPr lang="de-DE" dirty="0"/>
              <a:t>Beleg: bei Beispielen, die nicht selbst erfunden sind, wird die Quelle angegeben, meist in runden Klammern nach dem Beispiel.</a:t>
            </a:r>
          </a:p>
          <a:p>
            <a:pPr marL="0" indent="0">
              <a:buNone/>
            </a:pPr>
            <a:endParaRPr lang="de-DE" dirty="0"/>
          </a:p>
        </p:txBody>
      </p:sp>
    </p:spTree>
    <p:extLst>
      <p:ext uri="{BB962C8B-B14F-4D97-AF65-F5344CB8AC3E}">
        <p14:creationId xmlns:p14="http://schemas.microsoft.com/office/powerpoint/2010/main" val="260781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Besprechen eigener Beispiele</a:t>
            </a:r>
          </a:p>
        </p:txBody>
      </p:sp>
      <p:sp>
        <p:nvSpPr>
          <p:cNvPr id="3" name="Inhaltsplatzhalter 2"/>
          <p:cNvSpPr>
            <a:spLocks noGrp="1"/>
          </p:cNvSpPr>
          <p:nvPr>
            <p:ph idx="1"/>
          </p:nvPr>
        </p:nvSpPr>
        <p:spPr/>
        <p:txBody>
          <a:bodyPr>
            <a:normAutofit fontScale="85000" lnSpcReduction="10000"/>
          </a:bodyPr>
          <a:lstStyle/>
          <a:p>
            <a:r>
              <a:rPr lang="de-DE" dirty="0"/>
              <a:t>Für wiederholt zitierte Quellen wird ein Kürzel verwendet (z.B. </a:t>
            </a:r>
            <a:r>
              <a:rPr lang="de-DE" i="1" dirty="0"/>
              <a:t>Süddeutsche Zeitung </a:t>
            </a:r>
            <a:r>
              <a:rPr lang="de-DE" dirty="0"/>
              <a:t>&gt;</a:t>
            </a:r>
            <a:r>
              <a:rPr lang="de-DE" i="1" dirty="0"/>
              <a:t> SZ)</a:t>
            </a:r>
            <a:r>
              <a:rPr lang="de-DE" dirty="0"/>
              <a:t>. Am Ende der Arbeit, nach dem Literaturverzeichnis, folgt ein Verzeichnis der im Korpus zusammengefassten Quellentexte, in dem auch die Kürzel erklärt werden.</a:t>
            </a:r>
          </a:p>
          <a:p>
            <a:pPr lvl="0"/>
            <a:r>
              <a:rPr lang="de-DE" dirty="0"/>
              <a:t>Bei zitierten Texten: Schreibweise, Zeichensetzung, evtl. Hervorhebung des Autors werden exakt übernommen</a:t>
            </a:r>
          </a:p>
          <a:p>
            <a:pPr lvl="0"/>
            <a:r>
              <a:rPr lang="de-DE" dirty="0"/>
              <a:t>Wird auf ein Element des Beispiels besonders eingegangen, kann dies hervorgehoben werden (z.B. durch </a:t>
            </a:r>
            <a:r>
              <a:rPr lang="de-DE" dirty="0" err="1"/>
              <a:t>Kursivierung</a:t>
            </a:r>
            <a:r>
              <a:rPr lang="de-DE" dirty="0"/>
              <a:t>)</a:t>
            </a:r>
          </a:p>
          <a:p>
            <a:pPr marL="0" indent="0">
              <a:buNone/>
            </a:pPr>
            <a:endParaRPr lang="de-DE" dirty="0"/>
          </a:p>
        </p:txBody>
      </p:sp>
    </p:spTree>
    <p:extLst>
      <p:ext uri="{BB962C8B-B14F-4D97-AF65-F5344CB8AC3E}">
        <p14:creationId xmlns:p14="http://schemas.microsoft.com/office/powerpoint/2010/main" val="140296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Besprechen eigener Beispiele</a:t>
            </a:r>
          </a:p>
        </p:txBody>
      </p:sp>
      <p:sp>
        <p:nvSpPr>
          <p:cNvPr id="3" name="Inhaltsplatzhalter 2"/>
          <p:cNvSpPr>
            <a:spLocks noGrp="1"/>
          </p:cNvSpPr>
          <p:nvPr>
            <p:ph idx="1"/>
          </p:nvPr>
        </p:nvSpPr>
        <p:spPr/>
        <p:txBody>
          <a:bodyPr>
            <a:normAutofit fontScale="77500" lnSpcReduction="20000"/>
          </a:bodyPr>
          <a:lstStyle/>
          <a:p>
            <a:pPr marL="0" indent="0">
              <a:buNone/>
            </a:pPr>
            <a:r>
              <a:rPr lang="de-DE" dirty="0"/>
              <a:t>3. </a:t>
            </a:r>
            <a:r>
              <a:rPr lang="de-DE" b="1" dirty="0"/>
              <a:t>Erläuterung</a:t>
            </a:r>
            <a:endParaRPr lang="de-DE" sz="1800" b="1" dirty="0"/>
          </a:p>
          <a:p>
            <a:pPr lvl="0"/>
            <a:r>
              <a:rPr lang="de-DE" dirty="0"/>
              <a:t>KEINE Interpretation oder Erklärung des Beispielinhalts</a:t>
            </a:r>
            <a:endParaRPr lang="de-DE" sz="1800" dirty="0"/>
          </a:p>
          <a:p>
            <a:r>
              <a:rPr lang="de-DE" dirty="0"/>
              <a:t>Dieser wird evtl. nur in einer kurzen Paraphrase zusammengefasst</a:t>
            </a:r>
            <a:endParaRPr lang="de-DE" sz="1800" dirty="0"/>
          </a:p>
          <a:p>
            <a:pPr lvl="0"/>
            <a:r>
              <a:rPr lang="de-DE" dirty="0"/>
              <a:t>Es wird untersucht, wo / in welcher Form das untersuchte SPRACHLICHE PHÄNOMEN im Beispiel vorliegt</a:t>
            </a:r>
            <a:endParaRPr lang="de-DE" sz="1800" dirty="0"/>
          </a:p>
          <a:p>
            <a:pPr lvl="0"/>
            <a:r>
              <a:rPr lang="de-DE" dirty="0"/>
              <a:t>Was in der Hauptidee gesagt wurde, wird anhand des Beispiels genauer erklärt.</a:t>
            </a:r>
            <a:endParaRPr lang="de-DE" sz="1800" dirty="0"/>
          </a:p>
          <a:p>
            <a:pPr lvl="0"/>
            <a:r>
              <a:rPr lang="de-DE" dirty="0"/>
              <a:t>Sprachlich: </a:t>
            </a:r>
          </a:p>
          <a:p>
            <a:pPr lvl="1"/>
            <a:r>
              <a:rPr lang="de-DE" sz="2600" dirty="0"/>
              <a:t>Der in der Hauptidee/Überleitung zum Beispiel begonnene Satz kann weitergeführt werden.</a:t>
            </a:r>
          </a:p>
          <a:p>
            <a:pPr lvl="1"/>
            <a:r>
              <a:rPr lang="de-DE" sz="2600" dirty="0"/>
              <a:t>Der Zusammenhang zum Beispiel kann durch Ausdrücke wie ‚</a:t>
            </a:r>
            <a:r>
              <a:rPr lang="de-DE" sz="2600" i="1" dirty="0"/>
              <a:t>also’</a:t>
            </a:r>
            <a:r>
              <a:rPr lang="de-DE" sz="2600" dirty="0"/>
              <a:t>, 	‚</a:t>
            </a:r>
            <a:r>
              <a:rPr lang="de-DE" sz="2600" i="1" dirty="0"/>
              <a:t>hier’</a:t>
            </a:r>
            <a:r>
              <a:rPr lang="de-DE" sz="2600" dirty="0"/>
              <a:t>, ‚</a:t>
            </a:r>
            <a:r>
              <a:rPr lang="de-DE" sz="2600" i="1" dirty="0"/>
              <a:t>folglich’</a:t>
            </a:r>
            <a:r>
              <a:rPr lang="de-DE" sz="2600" dirty="0"/>
              <a:t> klar gemacht werden.</a:t>
            </a:r>
          </a:p>
          <a:p>
            <a:pPr marL="0" indent="0">
              <a:buNone/>
            </a:pPr>
            <a:endParaRPr lang="de-DE" dirty="0"/>
          </a:p>
        </p:txBody>
      </p:sp>
    </p:spTree>
    <p:extLst>
      <p:ext uri="{BB962C8B-B14F-4D97-AF65-F5344CB8AC3E}">
        <p14:creationId xmlns:p14="http://schemas.microsoft.com/office/powerpoint/2010/main" val="2736514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0A932-943F-408C-A987-BF271304EDB8}"/>
              </a:ext>
            </a:extLst>
          </p:cNvPr>
          <p:cNvSpPr>
            <a:spLocks noGrp="1"/>
          </p:cNvSpPr>
          <p:nvPr>
            <p:ph type="title"/>
          </p:nvPr>
        </p:nvSpPr>
        <p:spPr/>
        <p:txBody>
          <a:bodyPr>
            <a:noAutofit/>
          </a:bodyPr>
          <a:lstStyle/>
          <a:p>
            <a:r>
              <a:rPr lang="de-DE" sz="3600" dirty="0"/>
              <a:t>Typen wissenschaftlicher Publikationen</a:t>
            </a:r>
          </a:p>
        </p:txBody>
      </p:sp>
      <p:sp>
        <p:nvSpPr>
          <p:cNvPr id="3" name="Inhaltsplatzhalter 2">
            <a:extLst>
              <a:ext uri="{FF2B5EF4-FFF2-40B4-BE49-F238E27FC236}">
                <a16:creationId xmlns:a16="http://schemas.microsoft.com/office/drawing/2014/main" id="{F0BBCE82-B88F-4D2B-94A8-CC76EE6F7DAC}"/>
              </a:ext>
            </a:extLst>
          </p:cNvPr>
          <p:cNvSpPr>
            <a:spLocks noGrp="1"/>
          </p:cNvSpPr>
          <p:nvPr>
            <p:ph idx="1"/>
          </p:nvPr>
        </p:nvSpPr>
        <p:spPr/>
        <p:txBody>
          <a:bodyPr>
            <a:normAutofit fontScale="70000" lnSpcReduction="20000"/>
          </a:bodyPr>
          <a:lstStyle/>
          <a:p>
            <a:r>
              <a:rPr lang="it-IT" cap="small" dirty="0"/>
              <a:t>Di Meola</a:t>
            </a:r>
            <a:r>
              <a:rPr lang="it-IT" dirty="0"/>
              <a:t>, Claudio (2004): </a:t>
            </a:r>
            <a:r>
              <a:rPr lang="it-IT" i="1" dirty="0"/>
              <a:t>La linguistica tedesca. Un’introduzione con esercizi e bibliografia ragionata</a:t>
            </a:r>
            <a:r>
              <a:rPr lang="it-IT" dirty="0"/>
              <a:t>. </a:t>
            </a:r>
            <a:r>
              <a:rPr lang="de-DE" dirty="0"/>
              <a:t>Roma: </a:t>
            </a:r>
            <a:r>
              <a:rPr lang="de-DE" dirty="0" err="1"/>
              <a:t>Bulzoni</a:t>
            </a:r>
            <a:r>
              <a:rPr lang="de-DE" dirty="0"/>
              <a:t>.</a:t>
            </a:r>
          </a:p>
          <a:p>
            <a:r>
              <a:rPr lang="de-DE" cap="small" dirty="0"/>
              <a:t>Busch</a:t>
            </a:r>
            <a:r>
              <a:rPr lang="de-DE" dirty="0"/>
              <a:t>, Albert/</a:t>
            </a:r>
            <a:r>
              <a:rPr lang="de-DE" cap="small" dirty="0" err="1"/>
              <a:t>Stenschke</a:t>
            </a:r>
            <a:r>
              <a:rPr lang="de-DE" dirty="0"/>
              <a:t>, Oliver (</a:t>
            </a:r>
            <a:r>
              <a:rPr lang="de-DE" baseline="30000" dirty="0"/>
              <a:t>2</a:t>
            </a:r>
            <a:r>
              <a:rPr lang="de-DE" dirty="0"/>
              <a:t>2008): </a:t>
            </a:r>
            <a:r>
              <a:rPr lang="de-DE" i="1" dirty="0"/>
              <a:t>Germanistische Linguistik: Eine Einführung</a:t>
            </a:r>
            <a:r>
              <a:rPr lang="de-DE" dirty="0"/>
              <a:t>. Tübingen: Narr.</a:t>
            </a:r>
          </a:p>
          <a:p>
            <a:r>
              <a:rPr lang="de-DE" cap="small" dirty="0"/>
              <a:t>Hirschfeld</a:t>
            </a:r>
            <a:r>
              <a:rPr lang="de-DE" dirty="0"/>
              <a:t>, Ursula / </a:t>
            </a:r>
            <a:r>
              <a:rPr lang="de-DE" cap="small" dirty="0"/>
              <a:t>Reinke</a:t>
            </a:r>
            <a:r>
              <a:rPr lang="de-DE" dirty="0"/>
              <a:t>, Kerstin (2016): </a:t>
            </a:r>
            <a:r>
              <a:rPr lang="de-DE" i="1" dirty="0"/>
              <a:t>Phonetik im Fach Deutsch als Fremd- und Zweitsprache</a:t>
            </a:r>
            <a:r>
              <a:rPr lang="de-DE" dirty="0"/>
              <a:t>. Berlin: ESV.</a:t>
            </a:r>
          </a:p>
          <a:p>
            <a:r>
              <a:rPr lang="de-DE" cap="small" dirty="0"/>
              <a:t>Auer</a:t>
            </a:r>
            <a:r>
              <a:rPr lang="de-DE" dirty="0"/>
              <a:t>, Peter (2001): „Kontrastive Analysen Deutsch-Italienisch: eine Übersicht“. In: </a:t>
            </a:r>
            <a:r>
              <a:rPr lang="de-DE" cap="small" dirty="0"/>
              <a:t>Helbig</a:t>
            </a:r>
            <a:r>
              <a:rPr lang="de-DE" dirty="0"/>
              <a:t>, Gerhard u. a. (Hrsg.): </a:t>
            </a:r>
            <a:r>
              <a:rPr lang="de-DE" i="1" dirty="0"/>
              <a:t>Deutsch als Fremdsprache</a:t>
            </a:r>
            <a:r>
              <a:rPr lang="de-DE" dirty="0"/>
              <a:t>. </a:t>
            </a:r>
            <a:r>
              <a:rPr lang="de-DE" i="1" dirty="0"/>
              <a:t>Ein internationales Handbuch</a:t>
            </a:r>
            <a:r>
              <a:rPr lang="de-DE" dirty="0"/>
              <a:t> (=HSK 19.1). Berlin/New York: de Gruyter, S. 367-374.</a:t>
            </a:r>
          </a:p>
          <a:p>
            <a:r>
              <a:rPr lang="it-IT" cap="small" dirty="0"/>
              <a:t>Ponti</a:t>
            </a:r>
            <a:r>
              <a:rPr lang="it-IT" dirty="0"/>
              <a:t>, Donatella / </a:t>
            </a:r>
            <a:r>
              <a:rPr lang="it-IT" cap="small" dirty="0"/>
              <a:t>Romani</a:t>
            </a:r>
            <a:r>
              <a:rPr lang="it-IT" dirty="0"/>
              <a:t>, Antonio (2004): „Foni, fonemi e strutture prosodiche“. In: Bosco </a:t>
            </a:r>
            <a:r>
              <a:rPr lang="it-IT" cap="small" dirty="0" err="1"/>
              <a:t>Coletsos</a:t>
            </a:r>
            <a:r>
              <a:rPr lang="it-IT" dirty="0"/>
              <a:t>, Sandra / </a:t>
            </a:r>
            <a:r>
              <a:rPr lang="it-IT" cap="small" dirty="0"/>
              <a:t>Costa</a:t>
            </a:r>
            <a:r>
              <a:rPr lang="it-IT" dirty="0"/>
              <a:t>, Marcella (</a:t>
            </a:r>
            <a:r>
              <a:rPr lang="it-IT" dirty="0" err="1"/>
              <a:t>Hrsg</a:t>
            </a:r>
            <a:r>
              <a:rPr lang="it-IT" dirty="0"/>
              <a:t>.): </a:t>
            </a:r>
            <a:r>
              <a:rPr lang="it-IT" i="1" dirty="0"/>
              <a:t>Italiano e tedesco: un confronto</a:t>
            </a:r>
            <a:r>
              <a:rPr lang="it-IT" dirty="0"/>
              <a:t>. Alessandria: Edizioni dell’Orso, S. 17-31.</a:t>
            </a:r>
            <a:endParaRPr lang="de-DE" dirty="0"/>
          </a:p>
          <a:p>
            <a:endParaRPr lang="de-DE" dirty="0"/>
          </a:p>
        </p:txBody>
      </p:sp>
      <p:pic>
        <p:nvPicPr>
          <p:cNvPr id="5" name="Grafik 4">
            <a:extLst>
              <a:ext uri="{FF2B5EF4-FFF2-40B4-BE49-F238E27FC236}">
                <a16:creationId xmlns:a16="http://schemas.microsoft.com/office/drawing/2014/main" id="{2598DFCD-A298-48B3-9683-FF9FE657A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4145" y="2463403"/>
            <a:ext cx="2498324" cy="3520308"/>
          </a:xfrm>
          <a:prstGeom prst="rect">
            <a:avLst/>
          </a:prstGeom>
        </p:spPr>
      </p:pic>
    </p:spTree>
    <p:extLst>
      <p:ext uri="{BB962C8B-B14F-4D97-AF65-F5344CB8AC3E}">
        <p14:creationId xmlns:p14="http://schemas.microsoft.com/office/powerpoint/2010/main" val="36492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4E2A8-D317-4F18-8817-333E7E75663F}"/>
              </a:ext>
            </a:extLst>
          </p:cNvPr>
          <p:cNvSpPr>
            <a:spLocks noGrp="1"/>
          </p:cNvSpPr>
          <p:nvPr>
            <p:ph type="title"/>
          </p:nvPr>
        </p:nvSpPr>
        <p:spPr/>
        <p:txBody>
          <a:bodyPr/>
          <a:lstStyle/>
          <a:p>
            <a:r>
              <a:rPr lang="de-DE" dirty="0"/>
              <a:t>Monographie</a:t>
            </a:r>
          </a:p>
        </p:txBody>
      </p:sp>
      <p:sp>
        <p:nvSpPr>
          <p:cNvPr id="3" name="Inhaltsplatzhalter 2">
            <a:extLst>
              <a:ext uri="{FF2B5EF4-FFF2-40B4-BE49-F238E27FC236}">
                <a16:creationId xmlns:a16="http://schemas.microsoft.com/office/drawing/2014/main" id="{4B926EA3-B264-446F-9392-A07D2224BDB4}"/>
              </a:ext>
            </a:extLst>
          </p:cNvPr>
          <p:cNvSpPr>
            <a:spLocks noGrp="1"/>
          </p:cNvSpPr>
          <p:nvPr>
            <p:ph idx="1"/>
          </p:nvPr>
        </p:nvSpPr>
        <p:spPr/>
        <p:txBody>
          <a:bodyPr>
            <a:normAutofit fontScale="85000" lnSpcReduction="10000"/>
          </a:bodyPr>
          <a:lstStyle/>
          <a:p>
            <a:pPr marL="0" indent="0">
              <a:buNone/>
            </a:pPr>
            <a:r>
              <a:rPr lang="it-IT" cap="small" dirty="0">
                <a:solidFill>
                  <a:schemeClr val="bg1">
                    <a:lumMod val="50000"/>
                  </a:schemeClr>
                </a:solidFill>
              </a:rPr>
              <a:t>Di Meola</a:t>
            </a:r>
            <a:r>
              <a:rPr lang="it-IT" dirty="0">
                <a:solidFill>
                  <a:schemeClr val="bg1">
                    <a:lumMod val="50000"/>
                  </a:schemeClr>
                </a:solidFill>
              </a:rPr>
              <a:t>, Claudio (2004): </a:t>
            </a:r>
            <a:r>
              <a:rPr lang="it-IT" i="1" dirty="0">
                <a:solidFill>
                  <a:schemeClr val="bg1">
                    <a:lumMod val="50000"/>
                  </a:schemeClr>
                </a:solidFill>
              </a:rPr>
              <a:t>La linguistica tedesca. Un’introduzione con esercizi e bibliografia ragionata</a:t>
            </a:r>
            <a:r>
              <a:rPr lang="it-IT" dirty="0">
                <a:solidFill>
                  <a:schemeClr val="bg1">
                    <a:lumMod val="50000"/>
                  </a:schemeClr>
                </a:solidFill>
              </a:rPr>
              <a:t>. </a:t>
            </a:r>
            <a:r>
              <a:rPr lang="de-DE" dirty="0">
                <a:solidFill>
                  <a:schemeClr val="bg1">
                    <a:lumMod val="50000"/>
                  </a:schemeClr>
                </a:solidFill>
              </a:rPr>
              <a:t>Roma: </a:t>
            </a:r>
            <a:r>
              <a:rPr lang="de-DE" dirty="0" err="1">
                <a:solidFill>
                  <a:schemeClr val="bg1">
                    <a:lumMod val="50000"/>
                  </a:schemeClr>
                </a:solidFill>
              </a:rPr>
              <a:t>Bulzoni</a:t>
            </a:r>
            <a:r>
              <a:rPr lang="de-DE" dirty="0">
                <a:solidFill>
                  <a:schemeClr val="bg1">
                    <a:lumMod val="50000"/>
                  </a:schemeClr>
                </a:solidFill>
              </a:rPr>
              <a:t>.</a:t>
            </a:r>
          </a:p>
          <a:p>
            <a:pPr marL="0" indent="0">
              <a:buNone/>
            </a:pPr>
            <a:r>
              <a:rPr lang="it-IT" cap="small" dirty="0"/>
              <a:t>Cognome autore</a:t>
            </a:r>
            <a:r>
              <a:rPr lang="it-IT" dirty="0"/>
              <a:t>, Nome autore (anno di pubblicazione): </a:t>
            </a:r>
            <a:r>
              <a:rPr lang="it-IT" i="1" dirty="0"/>
              <a:t>Titolo</a:t>
            </a:r>
            <a:r>
              <a:rPr lang="it-IT" dirty="0"/>
              <a:t>. </a:t>
            </a:r>
            <a:r>
              <a:rPr lang="de-DE" dirty="0" err="1"/>
              <a:t>Luogo</a:t>
            </a:r>
            <a:r>
              <a:rPr lang="de-DE" dirty="0"/>
              <a:t> di </a:t>
            </a:r>
            <a:r>
              <a:rPr lang="de-DE" dirty="0" err="1"/>
              <a:t>pubblicazione</a:t>
            </a:r>
            <a:r>
              <a:rPr lang="de-DE" dirty="0"/>
              <a:t>: Casa </a:t>
            </a:r>
            <a:r>
              <a:rPr lang="de-DE" dirty="0" err="1"/>
              <a:t>editrice</a:t>
            </a:r>
            <a:r>
              <a:rPr lang="de-DE" dirty="0"/>
              <a:t>.</a:t>
            </a:r>
          </a:p>
          <a:p>
            <a:pPr marL="0" indent="0">
              <a:buNone/>
            </a:pPr>
            <a:endParaRPr lang="de-DE" dirty="0"/>
          </a:p>
          <a:p>
            <a:pPr marL="0" indent="0">
              <a:buNone/>
            </a:pPr>
            <a:r>
              <a:rPr lang="de-DE" cap="small" dirty="0">
                <a:solidFill>
                  <a:schemeClr val="bg1">
                    <a:lumMod val="50000"/>
                  </a:schemeClr>
                </a:solidFill>
              </a:rPr>
              <a:t>Busch</a:t>
            </a:r>
            <a:r>
              <a:rPr lang="de-DE" dirty="0">
                <a:solidFill>
                  <a:schemeClr val="bg1">
                    <a:lumMod val="50000"/>
                  </a:schemeClr>
                </a:solidFill>
              </a:rPr>
              <a:t>, Albert/</a:t>
            </a:r>
            <a:r>
              <a:rPr lang="de-DE" cap="small" dirty="0">
                <a:solidFill>
                  <a:schemeClr val="bg1">
                    <a:lumMod val="50000"/>
                  </a:schemeClr>
                </a:solidFill>
              </a:rPr>
              <a:t>Stenschke</a:t>
            </a:r>
            <a:r>
              <a:rPr lang="de-DE" dirty="0">
                <a:solidFill>
                  <a:schemeClr val="bg1">
                    <a:lumMod val="50000"/>
                  </a:schemeClr>
                </a:solidFill>
              </a:rPr>
              <a:t>, Oliver (</a:t>
            </a:r>
            <a:r>
              <a:rPr lang="de-DE" baseline="30000" dirty="0">
                <a:solidFill>
                  <a:schemeClr val="bg1">
                    <a:lumMod val="50000"/>
                  </a:schemeClr>
                </a:solidFill>
              </a:rPr>
              <a:t>2</a:t>
            </a:r>
            <a:r>
              <a:rPr lang="de-DE" dirty="0">
                <a:solidFill>
                  <a:schemeClr val="bg1">
                    <a:lumMod val="50000"/>
                  </a:schemeClr>
                </a:solidFill>
              </a:rPr>
              <a:t>2008): </a:t>
            </a:r>
            <a:r>
              <a:rPr lang="de-DE" i="1" dirty="0">
                <a:solidFill>
                  <a:schemeClr val="bg1">
                    <a:lumMod val="50000"/>
                  </a:schemeClr>
                </a:solidFill>
              </a:rPr>
              <a:t>Germanistische Linguistik: Eine Einführung</a:t>
            </a:r>
            <a:r>
              <a:rPr lang="de-DE" dirty="0">
                <a:solidFill>
                  <a:schemeClr val="bg1">
                    <a:lumMod val="50000"/>
                  </a:schemeClr>
                </a:solidFill>
              </a:rPr>
              <a:t>. Tübingen: Narr.</a:t>
            </a:r>
          </a:p>
          <a:p>
            <a:pPr marL="0" indent="0">
              <a:buNone/>
            </a:pPr>
            <a:r>
              <a:rPr lang="de-DE" cap="small" dirty="0" err="1"/>
              <a:t>Cognome</a:t>
            </a:r>
            <a:r>
              <a:rPr lang="de-DE" cap="small" dirty="0"/>
              <a:t> </a:t>
            </a:r>
            <a:r>
              <a:rPr lang="de-DE" cap="small" dirty="0" err="1"/>
              <a:t>Autore</a:t>
            </a:r>
            <a:r>
              <a:rPr lang="de-DE" cap="small" dirty="0"/>
              <a:t> 1</a:t>
            </a:r>
            <a:r>
              <a:rPr lang="de-DE" dirty="0"/>
              <a:t>, </a:t>
            </a:r>
            <a:r>
              <a:rPr lang="de-DE" dirty="0" err="1"/>
              <a:t>Nome</a:t>
            </a:r>
            <a:r>
              <a:rPr lang="de-DE" dirty="0"/>
              <a:t> </a:t>
            </a:r>
            <a:r>
              <a:rPr lang="de-DE" dirty="0" err="1"/>
              <a:t>autore</a:t>
            </a:r>
            <a:r>
              <a:rPr lang="de-DE" dirty="0"/>
              <a:t> 1/</a:t>
            </a:r>
            <a:r>
              <a:rPr lang="de-DE" cap="small" dirty="0" err="1"/>
              <a:t>Cognome</a:t>
            </a:r>
            <a:r>
              <a:rPr lang="de-DE" cap="small" dirty="0"/>
              <a:t> </a:t>
            </a:r>
            <a:r>
              <a:rPr lang="de-DE" cap="small" dirty="0" err="1"/>
              <a:t>autore</a:t>
            </a:r>
            <a:r>
              <a:rPr lang="de-DE" cap="small" dirty="0"/>
              <a:t> 2</a:t>
            </a:r>
            <a:r>
              <a:rPr lang="de-DE" dirty="0"/>
              <a:t>, </a:t>
            </a:r>
            <a:r>
              <a:rPr lang="de-DE" dirty="0" err="1"/>
              <a:t>Nome</a:t>
            </a:r>
            <a:r>
              <a:rPr lang="de-DE" dirty="0"/>
              <a:t> </a:t>
            </a:r>
            <a:r>
              <a:rPr lang="de-DE" dirty="0" err="1"/>
              <a:t>autore</a:t>
            </a:r>
            <a:r>
              <a:rPr lang="de-DE" dirty="0"/>
              <a:t> 2 (</a:t>
            </a:r>
            <a:r>
              <a:rPr lang="de-DE" baseline="30000" dirty="0"/>
              <a:t>n° </a:t>
            </a:r>
            <a:r>
              <a:rPr lang="de-DE" baseline="30000" dirty="0" err="1"/>
              <a:t>edizione</a:t>
            </a:r>
            <a:r>
              <a:rPr lang="de-DE" dirty="0" err="1"/>
              <a:t>anno</a:t>
            </a:r>
            <a:r>
              <a:rPr lang="de-DE" dirty="0"/>
              <a:t>): </a:t>
            </a:r>
            <a:r>
              <a:rPr lang="de-DE" i="1" dirty="0"/>
              <a:t>…</a:t>
            </a: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25430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7A560-C697-4D4D-A55F-409F1CF63001}"/>
              </a:ext>
            </a:extLst>
          </p:cNvPr>
          <p:cNvSpPr>
            <a:spLocks noGrp="1"/>
          </p:cNvSpPr>
          <p:nvPr>
            <p:ph type="title"/>
          </p:nvPr>
        </p:nvSpPr>
        <p:spPr/>
        <p:txBody>
          <a:bodyPr/>
          <a:lstStyle/>
          <a:p>
            <a:endParaRPr lang="de-DE"/>
          </a:p>
        </p:txBody>
      </p:sp>
      <p:pic>
        <p:nvPicPr>
          <p:cNvPr id="8" name="Inhaltsplatzhalter 7">
            <a:extLst>
              <a:ext uri="{FF2B5EF4-FFF2-40B4-BE49-F238E27FC236}">
                <a16:creationId xmlns:a16="http://schemas.microsoft.com/office/drawing/2014/main" id="{5AB4D9E3-2BC5-41C2-B9FE-57EF2BC7DB1C}"/>
              </a:ext>
            </a:extLst>
          </p:cNvPr>
          <p:cNvPicPr>
            <a:picLocks noGrp="1" noChangeAspect="1"/>
          </p:cNvPicPr>
          <p:nvPr>
            <p:ph idx="1"/>
          </p:nvPr>
        </p:nvPicPr>
        <p:blipFill>
          <a:blip r:embed="rId2"/>
          <a:stretch>
            <a:fillRect/>
          </a:stretch>
        </p:blipFill>
        <p:spPr>
          <a:xfrm>
            <a:off x="4427497" y="982422"/>
            <a:ext cx="3102016" cy="4970275"/>
          </a:xfrm>
        </p:spPr>
      </p:pic>
      <p:pic>
        <p:nvPicPr>
          <p:cNvPr id="6" name="Grafik 5">
            <a:extLst>
              <a:ext uri="{FF2B5EF4-FFF2-40B4-BE49-F238E27FC236}">
                <a16:creationId xmlns:a16="http://schemas.microsoft.com/office/drawing/2014/main" id="{20E9E98E-526D-4CF1-B71E-B45809FE7B27}"/>
              </a:ext>
            </a:extLst>
          </p:cNvPr>
          <p:cNvPicPr>
            <a:picLocks noChangeAspect="1"/>
          </p:cNvPicPr>
          <p:nvPr/>
        </p:nvPicPr>
        <p:blipFill>
          <a:blip r:embed="rId3"/>
          <a:stretch>
            <a:fillRect/>
          </a:stretch>
        </p:blipFill>
        <p:spPr>
          <a:xfrm>
            <a:off x="848478" y="982422"/>
            <a:ext cx="3359191" cy="4893156"/>
          </a:xfrm>
          <a:prstGeom prst="rect">
            <a:avLst/>
          </a:prstGeom>
        </p:spPr>
      </p:pic>
    </p:spTree>
    <p:extLst>
      <p:ext uri="{BB962C8B-B14F-4D97-AF65-F5344CB8AC3E}">
        <p14:creationId xmlns:p14="http://schemas.microsoft.com/office/powerpoint/2010/main" val="1677631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0A932-943F-408C-A987-BF271304EDB8}"/>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F0BBCE82-B88F-4D2B-94A8-CC76EE6F7DAC}"/>
              </a:ext>
            </a:extLst>
          </p:cNvPr>
          <p:cNvSpPr>
            <a:spLocks noGrp="1"/>
          </p:cNvSpPr>
          <p:nvPr>
            <p:ph idx="1"/>
          </p:nvPr>
        </p:nvSpPr>
        <p:spPr/>
        <p:txBody>
          <a:bodyPr>
            <a:normAutofit fontScale="70000" lnSpcReduction="20000"/>
          </a:bodyPr>
          <a:lstStyle/>
          <a:p>
            <a:r>
              <a:rPr lang="it-IT" cap="small" dirty="0"/>
              <a:t>Di Meola</a:t>
            </a:r>
            <a:r>
              <a:rPr lang="it-IT" dirty="0"/>
              <a:t>, Claudio (2004): </a:t>
            </a:r>
            <a:r>
              <a:rPr lang="it-IT" i="1" dirty="0"/>
              <a:t>La linguistica tedesca. Un’introduzione con esercizi e bibliografia ragionata</a:t>
            </a:r>
            <a:r>
              <a:rPr lang="it-IT" dirty="0"/>
              <a:t>. </a:t>
            </a:r>
            <a:r>
              <a:rPr lang="de-DE" dirty="0"/>
              <a:t>Roma: </a:t>
            </a:r>
            <a:r>
              <a:rPr lang="de-DE" dirty="0" err="1"/>
              <a:t>Bulzoni</a:t>
            </a:r>
            <a:r>
              <a:rPr lang="de-DE" dirty="0"/>
              <a:t>.</a:t>
            </a:r>
          </a:p>
          <a:p>
            <a:r>
              <a:rPr lang="de-DE" cap="small" dirty="0"/>
              <a:t>Busch</a:t>
            </a:r>
            <a:r>
              <a:rPr lang="de-DE" dirty="0"/>
              <a:t>, Albert/</a:t>
            </a:r>
            <a:r>
              <a:rPr lang="de-DE" cap="small" dirty="0" err="1"/>
              <a:t>Stenschke</a:t>
            </a:r>
            <a:r>
              <a:rPr lang="de-DE" dirty="0"/>
              <a:t>, Oliver (</a:t>
            </a:r>
            <a:r>
              <a:rPr lang="de-DE" baseline="30000" dirty="0"/>
              <a:t>2</a:t>
            </a:r>
            <a:r>
              <a:rPr lang="de-DE" dirty="0"/>
              <a:t>2008): </a:t>
            </a:r>
            <a:r>
              <a:rPr lang="de-DE" i="1" dirty="0"/>
              <a:t>Germanistische Linguistik: Eine Einführung</a:t>
            </a:r>
            <a:r>
              <a:rPr lang="de-DE" dirty="0"/>
              <a:t>. Tübingen: Narr.</a:t>
            </a:r>
          </a:p>
          <a:p>
            <a:r>
              <a:rPr lang="de-DE" cap="small" dirty="0"/>
              <a:t>Hirschfeld</a:t>
            </a:r>
            <a:r>
              <a:rPr lang="de-DE" dirty="0"/>
              <a:t>, Ursula / </a:t>
            </a:r>
            <a:r>
              <a:rPr lang="de-DE" cap="small" dirty="0"/>
              <a:t>Reinke</a:t>
            </a:r>
            <a:r>
              <a:rPr lang="de-DE" dirty="0"/>
              <a:t>, Kerstin (2016): </a:t>
            </a:r>
            <a:r>
              <a:rPr lang="de-DE" i="1" dirty="0"/>
              <a:t>Phonetik im Fach Deutsch als Fremd- und Zweitsprache</a:t>
            </a:r>
            <a:r>
              <a:rPr lang="de-DE" dirty="0"/>
              <a:t>. Berlin: ESV.</a:t>
            </a:r>
          </a:p>
          <a:p>
            <a:r>
              <a:rPr lang="de-DE" cap="small" dirty="0"/>
              <a:t>Auer</a:t>
            </a:r>
            <a:r>
              <a:rPr lang="de-DE" dirty="0"/>
              <a:t>, Peter (2001): „Kontrastive Analysen Deutsch-Italienisch: eine Übersicht“. In: </a:t>
            </a:r>
            <a:r>
              <a:rPr lang="de-DE" cap="small" dirty="0"/>
              <a:t>Helbig</a:t>
            </a:r>
            <a:r>
              <a:rPr lang="de-DE" dirty="0"/>
              <a:t>, Gerhard u. a. (Hrsg.): </a:t>
            </a:r>
            <a:r>
              <a:rPr lang="de-DE" i="1" dirty="0"/>
              <a:t>Deutsch als Fremdsprache</a:t>
            </a:r>
            <a:r>
              <a:rPr lang="de-DE" dirty="0"/>
              <a:t>. </a:t>
            </a:r>
            <a:r>
              <a:rPr lang="de-DE" i="1" dirty="0"/>
              <a:t>Ein internationales Handbuch</a:t>
            </a:r>
            <a:r>
              <a:rPr lang="de-DE" dirty="0"/>
              <a:t> (=HSK 19.1). Berlin/New York: de Gruyter, S. 367-374.</a:t>
            </a:r>
          </a:p>
          <a:p>
            <a:r>
              <a:rPr lang="it-IT" cap="small" dirty="0"/>
              <a:t>Ponti</a:t>
            </a:r>
            <a:r>
              <a:rPr lang="it-IT" dirty="0"/>
              <a:t>, Donatella / </a:t>
            </a:r>
            <a:r>
              <a:rPr lang="it-IT" cap="small" dirty="0"/>
              <a:t>Romani</a:t>
            </a:r>
            <a:r>
              <a:rPr lang="it-IT" dirty="0"/>
              <a:t>, Antonio (2004): „Foni, fonemi e strutture prosodiche“. In: Bosco </a:t>
            </a:r>
            <a:r>
              <a:rPr lang="it-IT" cap="small" dirty="0" err="1"/>
              <a:t>Coletsos</a:t>
            </a:r>
            <a:r>
              <a:rPr lang="it-IT" dirty="0"/>
              <a:t>, Sandra / </a:t>
            </a:r>
            <a:r>
              <a:rPr lang="it-IT" cap="small" dirty="0"/>
              <a:t>Costa</a:t>
            </a:r>
            <a:r>
              <a:rPr lang="it-IT" dirty="0"/>
              <a:t>, Marcella (</a:t>
            </a:r>
            <a:r>
              <a:rPr lang="it-IT" dirty="0" err="1"/>
              <a:t>Hrsg</a:t>
            </a:r>
            <a:r>
              <a:rPr lang="it-IT" dirty="0"/>
              <a:t>.): </a:t>
            </a:r>
            <a:r>
              <a:rPr lang="it-IT" i="1" dirty="0"/>
              <a:t>Italiano e tedesco: un confronto</a:t>
            </a:r>
            <a:r>
              <a:rPr lang="it-IT" dirty="0"/>
              <a:t>. Alessandria: Edizioni dell’Orso, S. 17-31.</a:t>
            </a:r>
            <a:endParaRPr lang="de-DE" dirty="0"/>
          </a:p>
          <a:p>
            <a:endParaRPr lang="de-DE" dirty="0"/>
          </a:p>
        </p:txBody>
      </p:sp>
      <p:pic>
        <p:nvPicPr>
          <p:cNvPr id="5" name="Grafik 4">
            <a:extLst>
              <a:ext uri="{FF2B5EF4-FFF2-40B4-BE49-F238E27FC236}">
                <a16:creationId xmlns:a16="http://schemas.microsoft.com/office/drawing/2014/main" id="{64F847F2-B3D6-4712-9ABA-AB37A9CDDE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24" t="6938" b="5952"/>
          <a:stretch/>
        </p:blipFill>
        <p:spPr>
          <a:xfrm rot="5400000">
            <a:off x="2335388" y="1447661"/>
            <a:ext cx="3810002" cy="2629181"/>
          </a:xfrm>
          <a:prstGeom prst="rect">
            <a:avLst/>
          </a:prstGeom>
        </p:spPr>
      </p:pic>
      <p:pic>
        <p:nvPicPr>
          <p:cNvPr id="7" name="Grafik 6">
            <a:extLst>
              <a:ext uri="{FF2B5EF4-FFF2-40B4-BE49-F238E27FC236}">
                <a16:creationId xmlns:a16="http://schemas.microsoft.com/office/drawing/2014/main" id="{9E6BFB6A-9969-4243-9988-8CBB8458B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93042" y="1333501"/>
            <a:ext cx="3810002" cy="2857502"/>
          </a:xfrm>
          <a:prstGeom prst="rect">
            <a:avLst/>
          </a:prstGeom>
        </p:spPr>
      </p:pic>
    </p:spTree>
    <p:extLst>
      <p:ext uri="{BB962C8B-B14F-4D97-AF65-F5344CB8AC3E}">
        <p14:creationId xmlns:p14="http://schemas.microsoft.com/office/powerpoint/2010/main" val="4066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Aufbau der Arbeit</a:t>
            </a:r>
          </a:p>
        </p:txBody>
      </p:sp>
      <p:sp>
        <p:nvSpPr>
          <p:cNvPr id="3" name="Inhaltsplatzhalter 2"/>
          <p:cNvSpPr>
            <a:spLocks noGrp="1"/>
          </p:cNvSpPr>
          <p:nvPr>
            <p:ph idx="1"/>
          </p:nvPr>
        </p:nvSpPr>
        <p:spPr/>
        <p:txBody>
          <a:bodyPr>
            <a:normAutofit fontScale="85000" lnSpcReduction="20000"/>
          </a:bodyPr>
          <a:lstStyle/>
          <a:p>
            <a:pPr marL="0" lvl="0" indent="0">
              <a:buNone/>
            </a:pPr>
            <a:r>
              <a:rPr lang="de-DE" sz="2800" dirty="0"/>
              <a:t>Eine gelungene </a:t>
            </a:r>
            <a:r>
              <a:rPr lang="de-DE" sz="2800" i="1" dirty="0" err="1"/>
              <a:t>tesi</a:t>
            </a:r>
            <a:r>
              <a:rPr lang="de-DE" sz="2800" dirty="0"/>
              <a:t> sollte ca. 40 Seiten umfassen. Sie besteht aus folgenden Teilen (in dieser Reihenfolge):</a:t>
            </a:r>
          </a:p>
          <a:p>
            <a:pPr marL="0" lvl="0" indent="0">
              <a:buNone/>
            </a:pPr>
            <a:endParaRPr lang="de-DE" sz="1300" dirty="0"/>
          </a:p>
          <a:p>
            <a:pPr lvl="0"/>
            <a:r>
              <a:rPr lang="de-DE" dirty="0"/>
              <a:t>Titelblatt</a:t>
            </a:r>
          </a:p>
          <a:p>
            <a:pPr lvl="0"/>
            <a:r>
              <a:rPr lang="de-DE" dirty="0"/>
              <a:t>Inhaltsverzeichnis</a:t>
            </a:r>
          </a:p>
          <a:p>
            <a:pPr lvl="0"/>
            <a:r>
              <a:rPr lang="de-DE" dirty="0"/>
              <a:t>Textteil</a:t>
            </a:r>
          </a:p>
          <a:p>
            <a:pPr marL="0" indent="0">
              <a:buNone/>
            </a:pPr>
            <a:r>
              <a:rPr lang="de-DE" dirty="0"/>
              <a:t>	- Einleitung</a:t>
            </a:r>
          </a:p>
          <a:p>
            <a:pPr marL="0" indent="0">
              <a:buNone/>
            </a:pPr>
            <a:r>
              <a:rPr lang="de-DE" dirty="0"/>
              <a:t>	- Hauptteil</a:t>
            </a:r>
          </a:p>
          <a:p>
            <a:pPr marL="0" indent="0">
              <a:buNone/>
            </a:pPr>
            <a:r>
              <a:rPr lang="de-DE" dirty="0"/>
              <a:t>	- Schluss</a:t>
            </a:r>
          </a:p>
          <a:p>
            <a:pPr lvl="0"/>
            <a:r>
              <a:rPr lang="de-DE" dirty="0"/>
              <a:t>Literaturverzeichnis und ggf. Quellenverzeichnis</a:t>
            </a:r>
          </a:p>
          <a:p>
            <a:pPr lvl="0"/>
            <a:r>
              <a:rPr lang="de-DE" dirty="0"/>
              <a:t>Anhang</a:t>
            </a:r>
          </a:p>
        </p:txBody>
      </p:sp>
    </p:spTree>
    <p:extLst>
      <p:ext uri="{BB962C8B-B14F-4D97-AF65-F5344CB8AC3E}">
        <p14:creationId xmlns:p14="http://schemas.microsoft.com/office/powerpoint/2010/main" val="967149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81781-E78C-4012-8600-161BE95E4942}"/>
              </a:ext>
            </a:extLst>
          </p:cNvPr>
          <p:cNvSpPr>
            <a:spLocks noGrp="1"/>
          </p:cNvSpPr>
          <p:nvPr>
            <p:ph type="title"/>
          </p:nvPr>
        </p:nvSpPr>
        <p:spPr/>
        <p:txBody>
          <a:bodyPr/>
          <a:lstStyle/>
          <a:p>
            <a:r>
              <a:rPr lang="de-DE" dirty="0"/>
              <a:t>Artikel in Sammelband</a:t>
            </a:r>
          </a:p>
        </p:txBody>
      </p:sp>
      <p:sp>
        <p:nvSpPr>
          <p:cNvPr id="3" name="Inhaltsplatzhalter 2">
            <a:extLst>
              <a:ext uri="{FF2B5EF4-FFF2-40B4-BE49-F238E27FC236}">
                <a16:creationId xmlns:a16="http://schemas.microsoft.com/office/drawing/2014/main" id="{7D0F10CE-9B6B-45DD-BA49-C7F56175AA40}"/>
              </a:ext>
            </a:extLst>
          </p:cNvPr>
          <p:cNvSpPr>
            <a:spLocks noGrp="1"/>
          </p:cNvSpPr>
          <p:nvPr>
            <p:ph idx="1"/>
          </p:nvPr>
        </p:nvSpPr>
        <p:spPr/>
        <p:txBody>
          <a:bodyPr>
            <a:normAutofit fontScale="92500" lnSpcReduction="10000"/>
          </a:bodyPr>
          <a:lstStyle/>
          <a:p>
            <a:pPr marL="0" indent="0">
              <a:buNone/>
            </a:pPr>
            <a:r>
              <a:rPr lang="it-IT" cap="small" dirty="0">
                <a:solidFill>
                  <a:schemeClr val="bg1">
                    <a:lumMod val="50000"/>
                  </a:schemeClr>
                </a:solidFill>
              </a:rPr>
              <a:t>Ponti</a:t>
            </a:r>
            <a:r>
              <a:rPr lang="it-IT" dirty="0">
                <a:solidFill>
                  <a:schemeClr val="bg1">
                    <a:lumMod val="50000"/>
                  </a:schemeClr>
                </a:solidFill>
              </a:rPr>
              <a:t>, Donatella / </a:t>
            </a:r>
            <a:r>
              <a:rPr lang="it-IT" cap="small" dirty="0">
                <a:solidFill>
                  <a:schemeClr val="bg1">
                    <a:lumMod val="50000"/>
                  </a:schemeClr>
                </a:solidFill>
              </a:rPr>
              <a:t>Romani</a:t>
            </a:r>
            <a:r>
              <a:rPr lang="it-IT" dirty="0">
                <a:solidFill>
                  <a:schemeClr val="bg1">
                    <a:lumMod val="50000"/>
                  </a:schemeClr>
                </a:solidFill>
              </a:rPr>
              <a:t>, Antonio (2004): „Foni, fonemi e strutture prosodiche“. In: Bosco </a:t>
            </a:r>
            <a:r>
              <a:rPr lang="it-IT" cap="small" dirty="0" err="1">
                <a:solidFill>
                  <a:schemeClr val="bg1">
                    <a:lumMod val="50000"/>
                  </a:schemeClr>
                </a:solidFill>
              </a:rPr>
              <a:t>Coletsos</a:t>
            </a:r>
            <a:r>
              <a:rPr lang="it-IT" dirty="0">
                <a:solidFill>
                  <a:schemeClr val="bg1">
                    <a:lumMod val="50000"/>
                  </a:schemeClr>
                </a:solidFill>
              </a:rPr>
              <a:t>, Sandra / </a:t>
            </a:r>
            <a:r>
              <a:rPr lang="it-IT" cap="small" dirty="0">
                <a:solidFill>
                  <a:schemeClr val="bg1">
                    <a:lumMod val="50000"/>
                  </a:schemeClr>
                </a:solidFill>
              </a:rPr>
              <a:t>Costa</a:t>
            </a:r>
            <a:r>
              <a:rPr lang="it-IT" dirty="0">
                <a:solidFill>
                  <a:schemeClr val="bg1">
                    <a:lumMod val="50000"/>
                  </a:schemeClr>
                </a:solidFill>
              </a:rPr>
              <a:t>, Marcella (</a:t>
            </a:r>
            <a:r>
              <a:rPr lang="it-IT" dirty="0" err="1">
                <a:solidFill>
                  <a:schemeClr val="bg1">
                    <a:lumMod val="50000"/>
                  </a:schemeClr>
                </a:solidFill>
              </a:rPr>
              <a:t>Hrsg</a:t>
            </a:r>
            <a:r>
              <a:rPr lang="it-IT" dirty="0">
                <a:solidFill>
                  <a:schemeClr val="bg1">
                    <a:lumMod val="50000"/>
                  </a:schemeClr>
                </a:solidFill>
              </a:rPr>
              <a:t>.): </a:t>
            </a:r>
            <a:r>
              <a:rPr lang="it-IT" i="1" dirty="0">
                <a:solidFill>
                  <a:schemeClr val="bg1">
                    <a:lumMod val="50000"/>
                  </a:schemeClr>
                </a:solidFill>
              </a:rPr>
              <a:t>Italiano e tedesco: un confronto</a:t>
            </a:r>
            <a:r>
              <a:rPr lang="it-IT" dirty="0">
                <a:solidFill>
                  <a:schemeClr val="bg1">
                    <a:lumMod val="50000"/>
                  </a:schemeClr>
                </a:solidFill>
              </a:rPr>
              <a:t>. Alessandria: Edizioni dell’Orso, S. 17-31.</a:t>
            </a:r>
            <a:endParaRPr lang="de-DE" dirty="0">
              <a:solidFill>
                <a:schemeClr val="bg1">
                  <a:lumMod val="50000"/>
                </a:schemeClr>
              </a:solidFill>
            </a:endParaRPr>
          </a:p>
          <a:p>
            <a:pPr marL="0" indent="0">
              <a:buNone/>
            </a:pPr>
            <a:r>
              <a:rPr lang="it-IT" cap="small" dirty="0"/>
              <a:t>Cognome autore</a:t>
            </a:r>
            <a:r>
              <a:rPr lang="it-IT" dirty="0"/>
              <a:t>, Nome autore (anno): „titolo dell’articolo“. In: </a:t>
            </a:r>
            <a:r>
              <a:rPr lang="it-IT" cap="small" dirty="0"/>
              <a:t>Cognome curatore</a:t>
            </a:r>
            <a:r>
              <a:rPr lang="it-IT" dirty="0"/>
              <a:t>, Nome curatore (</a:t>
            </a:r>
            <a:r>
              <a:rPr lang="it-IT" dirty="0" err="1"/>
              <a:t>Hrsg</a:t>
            </a:r>
            <a:r>
              <a:rPr lang="it-IT" dirty="0"/>
              <a:t>. / a cura di): </a:t>
            </a:r>
            <a:r>
              <a:rPr lang="it-IT" i="1" dirty="0"/>
              <a:t>Titolo volume. </a:t>
            </a:r>
            <a:r>
              <a:rPr lang="it-IT" dirty="0"/>
              <a:t>Luogo di pubblicazione: Casa editrice, S. / pp. pagina inizio articolo-pagina fine articolo.</a:t>
            </a:r>
            <a:endParaRPr lang="de-DE" dirty="0"/>
          </a:p>
          <a:p>
            <a:pPr marL="0" indent="0">
              <a:buNone/>
            </a:pPr>
            <a:endParaRPr lang="de-DE" dirty="0"/>
          </a:p>
        </p:txBody>
      </p:sp>
    </p:spTree>
    <p:extLst>
      <p:ext uri="{BB962C8B-B14F-4D97-AF65-F5344CB8AC3E}">
        <p14:creationId xmlns:p14="http://schemas.microsoft.com/office/powerpoint/2010/main" val="2712932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E21DD-7C81-4433-AD36-7C8DF3C51E6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F699044-7AC6-41B0-A69E-EECFF5BB1B75}"/>
              </a:ext>
            </a:extLst>
          </p:cNvPr>
          <p:cNvSpPr>
            <a:spLocks noGrp="1"/>
          </p:cNvSpPr>
          <p:nvPr>
            <p:ph idx="1"/>
          </p:nvPr>
        </p:nvSpPr>
        <p:spPr>
          <a:ln w="3175">
            <a:noFill/>
          </a:ln>
        </p:spPr>
        <p:txBody>
          <a:bodyPr/>
          <a:lstStyle/>
          <a:p>
            <a:endParaRPr lang="de-DE" dirty="0"/>
          </a:p>
        </p:txBody>
      </p:sp>
      <p:pic>
        <p:nvPicPr>
          <p:cNvPr id="5" name="Grafik 4">
            <a:extLst>
              <a:ext uri="{FF2B5EF4-FFF2-40B4-BE49-F238E27FC236}">
                <a16:creationId xmlns:a16="http://schemas.microsoft.com/office/drawing/2014/main" id="{35160D38-F688-4376-8147-55315DA4A8A0}"/>
              </a:ext>
            </a:extLst>
          </p:cNvPr>
          <p:cNvPicPr>
            <a:picLocks noChangeAspect="1"/>
          </p:cNvPicPr>
          <p:nvPr/>
        </p:nvPicPr>
        <p:blipFill>
          <a:blip r:embed="rId2"/>
          <a:stretch>
            <a:fillRect/>
          </a:stretch>
        </p:blipFill>
        <p:spPr>
          <a:xfrm>
            <a:off x="409948" y="1123132"/>
            <a:ext cx="3179072" cy="4455341"/>
          </a:xfrm>
          <a:prstGeom prst="rect">
            <a:avLst/>
          </a:prstGeom>
          <a:ln w="3175">
            <a:solidFill>
              <a:schemeClr val="accent1"/>
            </a:solidFill>
          </a:ln>
        </p:spPr>
      </p:pic>
      <p:pic>
        <p:nvPicPr>
          <p:cNvPr id="7" name="Grafik 6">
            <a:extLst>
              <a:ext uri="{FF2B5EF4-FFF2-40B4-BE49-F238E27FC236}">
                <a16:creationId xmlns:a16="http://schemas.microsoft.com/office/drawing/2014/main" id="{43FCA5DD-31A9-44F4-AAD4-2CE844132277}"/>
              </a:ext>
            </a:extLst>
          </p:cNvPr>
          <p:cNvPicPr>
            <a:picLocks noChangeAspect="1"/>
          </p:cNvPicPr>
          <p:nvPr/>
        </p:nvPicPr>
        <p:blipFill>
          <a:blip r:embed="rId3"/>
          <a:stretch>
            <a:fillRect/>
          </a:stretch>
        </p:blipFill>
        <p:spPr>
          <a:xfrm rot="20801906">
            <a:off x="1892618" y="2987993"/>
            <a:ext cx="3268202" cy="1953816"/>
          </a:xfrm>
          <a:prstGeom prst="rect">
            <a:avLst/>
          </a:prstGeom>
          <a:ln w="3175">
            <a:solidFill>
              <a:schemeClr val="accent1"/>
            </a:solidFill>
          </a:ln>
        </p:spPr>
      </p:pic>
      <p:pic>
        <p:nvPicPr>
          <p:cNvPr id="9" name="Grafik 8">
            <a:extLst>
              <a:ext uri="{FF2B5EF4-FFF2-40B4-BE49-F238E27FC236}">
                <a16:creationId xmlns:a16="http://schemas.microsoft.com/office/drawing/2014/main" id="{5DED87BE-7D6F-4176-8C12-ADF1A3295BCD}"/>
              </a:ext>
            </a:extLst>
          </p:cNvPr>
          <p:cNvPicPr>
            <a:picLocks noChangeAspect="1"/>
          </p:cNvPicPr>
          <p:nvPr/>
        </p:nvPicPr>
        <p:blipFill>
          <a:blip r:embed="rId4"/>
          <a:stretch>
            <a:fillRect/>
          </a:stretch>
        </p:blipFill>
        <p:spPr>
          <a:xfrm>
            <a:off x="5480696" y="1185296"/>
            <a:ext cx="3253356" cy="4393177"/>
          </a:xfrm>
          <a:prstGeom prst="rect">
            <a:avLst/>
          </a:prstGeom>
          <a:ln w="3175">
            <a:solidFill>
              <a:schemeClr val="accent1"/>
            </a:solidFill>
          </a:ln>
        </p:spPr>
      </p:pic>
    </p:spTree>
    <p:extLst>
      <p:ext uri="{BB962C8B-B14F-4D97-AF65-F5344CB8AC3E}">
        <p14:creationId xmlns:p14="http://schemas.microsoft.com/office/powerpoint/2010/main" val="2646462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96868-7759-471C-ADC8-4DD5C47EB16B}"/>
              </a:ext>
            </a:extLst>
          </p:cNvPr>
          <p:cNvSpPr>
            <a:spLocks noGrp="1"/>
          </p:cNvSpPr>
          <p:nvPr>
            <p:ph type="title"/>
          </p:nvPr>
        </p:nvSpPr>
        <p:spPr/>
        <p:txBody>
          <a:bodyPr/>
          <a:lstStyle/>
          <a:p>
            <a:r>
              <a:rPr lang="de-DE" dirty="0"/>
              <a:t>Artikel in Zeitschrift</a:t>
            </a:r>
          </a:p>
        </p:txBody>
      </p:sp>
      <p:pic>
        <p:nvPicPr>
          <p:cNvPr id="7" name="Inhaltsplatzhalter 6">
            <a:extLst>
              <a:ext uri="{FF2B5EF4-FFF2-40B4-BE49-F238E27FC236}">
                <a16:creationId xmlns:a16="http://schemas.microsoft.com/office/drawing/2014/main" id="{9659DB99-EAA9-4206-B400-6F56D7B3114B}"/>
              </a:ext>
            </a:extLst>
          </p:cNvPr>
          <p:cNvPicPr>
            <a:picLocks noGrp="1" noChangeAspect="1"/>
          </p:cNvPicPr>
          <p:nvPr>
            <p:ph idx="1"/>
          </p:nvPr>
        </p:nvPicPr>
        <p:blipFill>
          <a:blip r:embed="rId2"/>
          <a:stretch>
            <a:fillRect/>
          </a:stretch>
        </p:blipFill>
        <p:spPr>
          <a:xfrm>
            <a:off x="4572000" y="1193494"/>
            <a:ext cx="2907506" cy="4533414"/>
          </a:xfrm>
          <a:ln w="3175">
            <a:solidFill>
              <a:schemeClr val="accent1"/>
            </a:solidFill>
          </a:ln>
        </p:spPr>
      </p:pic>
      <p:pic>
        <p:nvPicPr>
          <p:cNvPr id="5" name="Grafik 4">
            <a:extLst>
              <a:ext uri="{FF2B5EF4-FFF2-40B4-BE49-F238E27FC236}">
                <a16:creationId xmlns:a16="http://schemas.microsoft.com/office/drawing/2014/main" id="{301D2816-7C68-464C-A5AD-E056DB87244D}"/>
              </a:ext>
            </a:extLst>
          </p:cNvPr>
          <p:cNvPicPr>
            <a:picLocks noChangeAspect="1"/>
          </p:cNvPicPr>
          <p:nvPr/>
        </p:nvPicPr>
        <p:blipFill>
          <a:blip r:embed="rId3"/>
          <a:stretch>
            <a:fillRect/>
          </a:stretch>
        </p:blipFill>
        <p:spPr>
          <a:xfrm>
            <a:off x="1265529" y="2067762"/>
            <a:ext cx="2569580" cy="3580918"/>
          </a:xfrm>
          <a:prstGeom prst="rect">
            <a:avLst/>
          </a:prstGeom>
        </p:spPr>
      </p:pic>
    </p:spTree>
    <p:extLst>
      <p:ext uri="{BB962C8B-B14F-4D97-AF65-F5344CB8AC3E}">
        <p14:creationId xmlns:p14="http://schemas.microsoft.com/office/powerpoint/2010/main" val="2630436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96868-7759-471C-ADC8-4DD5C47EB16B}"/>
              </a:ext>
            </a:extLst>
          </p:cNvPr>
          <p:cNvSpPr>
            <a:spLocks noGrp="1"/>
          </p:cNvSpPr>
          <p:nvPr>
            <p:ph type="title"/>
          </p:nvPr>
        </p:nvSpPr>
        <p:spPr/>
        <p:txBody>
          <a:bodyPr/>
          <a:lstStyle/>
          <a:p>
            <a:r>
              <a:rPr lang="de-DE" dirty="0"/>
              <a:t>Artikel in Zeitschrift</a:t>
            </a:r>
          </a:p>
        </p:txBody>
      </p:sp>
      <p:sp>
        <p:nvSpPr>
          <p:cNvPr id="3" name="Inhaltsplatzhalter 2">
            <a:extLst>
              <a:ext uri="{FF2B5EF4-FFF2-40B4-BE49-F238E27FC236}">
                <a16:creationId xmlns:a16="http://schemas.microsoft.com/office/drawing/2014/main" id="{5D206AC6-A4EA-46F9-A648-CE8B7E4460AB}"/>
              </a:ext>
            </a:extLst>
          </p:cNvPr>
          <p:cNvSpPr>
            <a:spLocks noGrp="1"/>
          </p:cNvSpPr>
          <p:nvPr>
            <p:ph idx="1"/>
          </p:nvPr>
        </p:nvSpPr>
        <p:spPr/>
        <p:txBody>
          <a:bodyPr>
            <a:normAutofit fontScale="92500" lnSpcReduction="20000"/>
          </a:bodyPr>
          <a:lstStyle/>
          <a:p>
            <a:pPr marL="0" indent="0">
              <a:buNone/>
            </a:pPr>
            <a:r>
              <a:rPr lang="de-DE" cap="small" dirty="0" err="1">
                <a:solidFill>
                  <a:schemeClr val="bg1">
                    <a:lumMod val="50000"/>
                  </a:schemeClr>
                </a:solidFill>
              </a:rPr>
              <a:t>Celotti</a:t>
            </a:r>
            <a:r>
              <a:rPr lang="de-DE" dirty="0">
                <a:solidFill>
                  <a:schemeClr val="bg1">
                    <a:lumMod val="50000"/>
                  </a:schemeClr>
                </a:solidFill>
              </a:rPr>
              <a:t>, Nadine (2020): „</a:t>
            </a:r>
            <a:r>
              <a:rPr lang="fr-FR" dirty="0">
                <a:solidFill>
                  <a:schemeClr val="bg1">
                    <a:lumMod val="50000"/>
                  </a:schemeClr>
                </a:solidFill>
              </a:rPr>
              <a:t>Les apports des traductrices d’ouvrages scientifiques à travers leurs péritextes. De quelques réflexions sur Émilie du Châtelet, première femme de sciences en France et traductrice d’Isaac Newton</a:t>
            </a:r>
            <a:r>
              <a:rPr lang="it-IT" dirty="0">
                <a:solidFill>
                  <a:schemeClr val="bg1">
                    <a:lumMod val="50000"/>
                  </a:schemeClr>
                </a:solidFill>
              </a:rPr>
              <a:t>“. In: </a:t>
            </a:r>
            <a:r>
              <a:rPr lang="it-IT" i="1" dirty="0">
                <a:solidFill>
                  <a:schemeClr val="bg1">
                    <a:lumMod val="50000"/>
                  </a:schemeClr>
                </a:solidFill>
              </a:rPr>
              <a:t>Rivista internazionale di tecnica della traduzione </a:t>
            </a:r>
            <a:r>
              <a:rPr lang="it-IT" dirty="0">
                <a:solidFill>
                  <a:schemeClr val="bg1">
                    <a:lumMod val="50000"/>
                  </a:schemeClr>
                </a:solidFill>
              </a:rPr>
              <a:t>22, pp. 33-46.</a:t>
            </a:r>
          </a:p>
          <a:p>
            <a:pPr marL="0" indent="0">
              <a:buNone/>
            </a:pPr>
            <a:r>
              <a:rPr lang="de-DE" cap="small" dirty="0" err="1"/>
              <a:t>Cognome</a:t>
            </a:r>
            <a:r>
              <a:rPr lang="de-DE" cap="small" dirty="0"/>
              <a:t> </a:t>
            </a:r>
            <a:r>
              <a:rPr lang="de-DE" cap="small" dirty="0" err="1"/>
              <a:t>autore</a:t>
            </a:r>
            <a:r>
              <a:rPr lang="de-DE" dirty="0"/>
              <a:t>, </a:t>
            </a:r>
            <a:r>
              <a:rPr lang="de-DE" dirty="0" err="1"/>
              <a:t>Nome</a:t>
            </a:r>
            <a:r>
              <a:rPr lang="de-DE" dirty="0"/>
              <a:t> </a:t>
            </a:r>
            <a:r>
              <a:rPr lang="de-DE" dirty="0" err="1"/>
              <a:t>Autore</a:t>
            </a:r>
            <a:r>
              <a:rPr lang="de-DE" dirty="0"/>
              <a:t> (anno di </a:t>
            </a:r>
            <a:r>
              <a:rPr lang="de-DE" dirty="0" err="1"/>
              <a:t>pubblicazione</a:t>
            </a:r>
            <a:r>
              <a:rPr lang="de-DE" dirty="0"/>
              <a:t>): „</a:t>
            </a:r>
            <a:r>
              <a:rPr lang="fr-FR" dirty="0" err="1"/>
              <a:t>Titolo</a:t>
            </a:r>
            <a:r>
              <a:rPr lang="fr-FR" dirty="0"/>
              <a:t> </a:t>
            </a:r>
            <a:r>
              <a:rPr lang="fr-FR" dirty="0" err="1"/>
              <a:t>dell’articolo</a:t>
            </a:r>
            <a:r>
              <a:rPr lang="it-IT" dirty="0"/>
              <a:t>“. In: </a:t>
            </a:r>
            <a:r>
              <a:rPr lang="it-IT" i="1" dirty="0"/>
              <a:t>Nome della rivista </a:t>
            </a:r>
            <a:r>
              <a:rPr lang="it-IT" dirty="0"/>
              <a:t>numero annata, pp. pagina iniziale-pagina finale.</a:t>
            </a:r>
            <a:endParaRPr lang="de-DE" dirty="0"/>
          </a:p>
          <a:p>
            <a:pPr marL="0" indent="0">
              <a:buNone/>
            </a:pPr>
            <a:endParaRPr lang="de-DE" dirty="0"/>
          </a:p>
        </p:txBody>
      </p:sp>
    </p:spTree>
    <p:extLst>
      <p:ext uri="{BB962C8B-B14F-4D97-AF65-F5344CB8AC3E}">
        <p14:creationId xmlns:p14="http://schemas.microsoft.com/office/powerpoint/2010/main" val="19579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A7724-7068-49F8-B70F-B46C551334EF}"/>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23D9CE71-415D-4A02-9467-A81FDE7A9F07}"/>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6461DDB6-74DA-41D4-B6F2-DD9C8908AC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68" y="1485204"/>
            <a:ext cx="3156869" cy="4525963"/>
          </a:xfrm>
          <a:prstGeom prst="rect">
            <a:avLst/>
          </a:prstGeom>
          <a:noFill/>
          <a:ln>
            <a:noFill/>
          </a:ln>
        </p:spPr>
      </p:pic>
      <p:pic>
        <p:nvPicPr>
          <p:cNvPr id="5" name="Grafik 4">
            <a:extLst>
              <a:ext uri="{FF2B5EF4-FFF2-40B4-BE49-F238E27FC236}">
                <a16:creationId xmlns:a16="http://schemas.microsoft.com/office/drawing/2014/main" id="{416B0B04-8858-45C9-A70E-405E5FA0DC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7507" y="1196752"/>
            <a:ext cx="5079293" cy="4761483"/>
          </a:xfrm>
          <a:prstGeom prst="rect">
            <a:avLst/>
          </a:prstGeom>
          <a:noFill/>
          <a:ln>
            <a:noFill/>
          </a:ln>
        </p:spPr>
      </p:pic>
    </p:spTree>
    <p:extLst>
      <p:ext uri="{BB962C8B-B14F-4D97-AF65-F5344CB8AC3E}">
        <p14:creationId xmlns:p14="http://schemas.microsoft.com/office/powerpoint/2010/main" val="2429498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Internetquellen</a:t>
            </a:r>
          </a:p>
        </p:txBody>
      </p:sp>
      <p:sp>
        <p:nvSpPr>
          <p:cNvPr id="3" name="Inhaltsplatzhalter 2"/>
          <p:cNvSpPr>
            <a:spLocks noGrp="1"/>
          </p:cNvSpPr>
          <p:nvPr>
            <p:ph idx="1"/>
          </p:nvPr>
        </p:nvSpPr>
        <p:spPr/>
        <p:txBody>
          <a:bodyPr>
            <a:normAutofit/>
          </a:bodyPr>
          <a:lstStyle/>
          <a:p>
            <a:pPr marL="0" indent="0">
              <a:buNone/>
            </a:pPr>
            <a:r>
              <a:rPr lang="de-DE" dirty="0"/>
              <a:t>https://grammis.ids-mannheim.de/, zuletzt besucht am 12.12.2020.</a:t>
            </a:r>
          </a:p>
          <a:p>
            <a:pPr marL="0" indent="0">
              <a:buNone/>
            </a:pPr>
            <a:endParaRPr lang="de-DE" dirty="0"/>
          </a:p>
        </p:txBody>
      </p:sp>
    </p:spTree>
    <p:extLst>
      <p:ext uri="{BB962C8B-B14F-4D97-AF65-F5344CB8AC3E}">
        <p14:creationId xmlns:p14="http://schemas.microsoft.com/office/powerpoint/2010/main" val="960061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Internetquellen</a:t>
            </a:r>
          </a:p>
        </p:txBody>
      </p:sp>
      <p:sp>
        <p:nvSpPr>
          <p:cNvPr id="3" name="Inhaltsplatzhalter 2"/>
          <p:cNvSpPr>
            <a:spLocks noGrp="1"/>
          </p:cNvSpPr>
          <p:nvPr>
            <p:ph idx="1"/>
          </p:nvPr>
        </p:nvSpPr>
        <p:spPr/>
        <p:txBody>
          <a:bodyPr/>
          <a:lstStyle/>
          <a:p>
            <a:pPr marL="0" indent="0">
              <a:buNone/>
            </a:pPr>
            <a:r>
              <a:rPr lang="it-IT" cap="small" dirty="0"/>
              <a:t>Silletti, </a:t>
            </a:r>
            <a:r>
              <a:rPr lang="it-IT" dirty="0"/>
              <a:t>Alida Maria (2008): </a:t>
            </a:r>
            <a:r>
              <a:rPr lang="de-DE" sz="3200" dirty="0"/>
              <a:t>„</a:t>
            </a:r>
            <a:r>
              <a:rPr lang="it-IT" dirty="0"/>
              <a:t>La traduzione del futuro verbale in ottica contrastiva italiana-francese-inglese</a:t>
            </a:r>
            <a:r>
              <a:rPr lang="de-DE" sz="3200" dirty="0"/>
              <a:t>“</a:t>
            </a:r>
            <a:r>
              <a:rPr lang="it-IT" dirty="0"/>
              <a:t>. In: </a:t>
            </a:r>
            <a:r>
              <a:rPr lang="it-IT" i="1" dirty="0" err="1"/>
              <a:t>Occasional</a:t>
            </a:r>
            <a:r>
              <a:rPr lang="it-IT" i="1" dirty="0"/>
              <a:t> Papers del Centro di Studi Linguistico-Culturale (Università di Bologna),</a:t>
            </a:r>
            <a:r>
              <a:rPr lang="it-IT" dirty="0"/>
              <a:t> 3-37 [http://amsacta.unibo.it/2366/1/SILLETTI_finale_con_prefazione.pdf, </a:t>
            </a:r>
            <a:r>
              <a:rPr lang="it-IT" dirty="0" err="1"/>
              <a:t>zuletzt</a:t>
            </a:r>
            <a:r>
              <a:rPr lang="it-IT" dirty="0"/>
              <a:t> </a:t>
            </a:r>
            <a:r>
              <a:rPr lang="it-IT" dirty="0" err="1"/>
              <a:t>besucht</a:t>
            </a:r>
            <a:r>
              <a:rPr lang="it-IT" dirty="0"/>
              <a:t> </a:t>
            </a:r>
            <a:r>
              <a:rPr lang="it-IT" dirty="0" err="1"/>
              <a:t>am</a:t>
            </a:r>
            <a:r>
              <a:rPr lang="it-IT" dirty="0"/>
              <a:t> 21. November 2019].</a:t>
            </a:r>
            <a:endParaRPr lang="de-DE" dirty="0"/>
          </a:p>
        </p:txBody>
      </p:sp>
    </p:spTree>
    <p:extLst>
      <p:ext uri="{BB962C8B-B14F-4D97-AF65-F5344CB8AC3E}">
        <p14:creationId xmlns:p14="http://schemas.microsoft.com/office/powerpoint/2010/main" val="4260205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16634"/>
            <a:ext cx="3479159" cy="693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152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8496" y="-27384"/>
            <a:ext cx="3349687" cy="7081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958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646" y="764706"/>
            <a:ext cx="6365081" cy="492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89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85000" lnSpcReduction="20000"/>
          </a:bodyPr>
          <a:lstStyle/>
          <a:p>
            <a:pPr marL="0" indent="0">
              <a:buNone/>
            </a:pPr>
            <a:r>
              <a:rPr lang="de-DE" b="1" dirty="0"/>
              <a:t>Einleitung</a:t>
            </a:r>
            <a:endParaRPr lang="de-DE" dirty="0"/>
          </a:p>
          <a:p>
            <a:pPr marL="0" indent="0" algn="just">
              <a:buNone/>
            </a:pPr>
            <a:r>
              <a:rPr lang="de-DE" dirty="0"/>
              <a:t>In der Einleitung soll dem Leser mitgeteilt werden, was ihn bei der Lektüre der </a:t>
            </a:r>
            <a:r>
              <a:rPr lang="de-DE" i="1" dirty="0" err="1"/>
              <a:t>tesi</a:t>
            </a:r>
            <a:r>
              <a:rPr lang="de-DE" dirty="0"/>
              <a:t> erwartet. Wichtig sind dabei folgende Punkte:</a:t>
            </a:r>
          </a:p>
          <a:p>
            <a:pPr lvl="0" algn="just"/>
            <a:r>
              <a:rPr lang="de-DE" dirty="0"/>
              <a:t>Formulierung der zentralen Fragestellung</a:t>
            </a:r>
          </a:p>
          <a:p>
            <a:pPr lvl="0" algn="just"/>
            <a:r>
              <a:rPr lang="de-DE" dirty="0"/>
              <a:t>Ziel der Arbeit: Was soll am Ende der Arbeit als Ergebnis vorliegen?</a:t>
            </a:r>
          </a:p>
          <a:p>
            <a:pPr lvl="0" algn="just"/>
            <a:r>
              <a:rPr lang="de-DE" dirty="0"/>
              <a:t>Methode: Welche Theorie, welche Termini liegen der Arbeit zugrunde? Welches Korpus wird bearbeitet?</a:t>
            </a:r>
          </a:p>
          <a:p>
            <a:pPr lvl="0" algn="just"/>
            <a:r>
              <a:rPr lang="de-DE" dirty="0"/>
              <a:t>Grobe Vorstellung der Gliederung: Jedes Hauptkapitel sollte mit einem erklärenden Satz genannt werden.</a:t>
            </a:r>
          </a:p>
        </p:txBody>
      </p:sp>
    </p:spTree>
    <p:extLst>
      <p:ext uri="{BB962C8B-B14F-4D97-AF65-F5344CB8AC3E}">
        <p14:creationId xmlns:p14="http://schemas.microsoft.com/office/powerpoint/2010/main" val="3466034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Zitate</a:t>
            </a:r>
          </a:p>
        </p:txBody>
      </p:sp>
      <p:sp>
        <p:nvSpPr>
          <p:cNvPr id="3" name="Inhaltsplatzhalter 2"/>
          <p:cNvSpPr>
            <a:spLocks noGrp="1"/>
          </p:cNvSpPr>
          <p:nvPr>
            <p:ph idx="1"/>
          </p:nvPr>
        </p:nvSpPr>
        <p:spPr/>
        <p:txBody>
          <a:bodyPr>
            <a:normAutofit/>
          </a:bodyPr>
          <a:lstStyle/>
          <a:p>
            <a:pPr lvl="0" algn="just"/>
            <a:r>
              <a:rPr lang="de-DE" sz="2400" dirty="0"/>
              <a:t>Alle wörtlichen Zitate müssen auch tatsächlich buchstabengetreu wiedergegeben werden. Wenn sie Fehler enthalten, werden diese nicht korrigiert, sondern übernommen. Man schreibt dann hinter dem fehlerhaften Wort in eckigen Klammern ein „[sic!]“. So zeigt man, dass man den Fehler erkannt hat und dass es sich nicht um einen eigenen Fehler handelt.</a:t>
            </a:r>
          </a:p>
          <a:p>
            <a:pPr lvl="0"/>
            <a:endParaRPr lang="de-DE" dirty="0"/>
          </a:p>
          <a:p>
            <a:pPr marL="0" indent="0">
              <a:buNone/>
            </a:pPr>
            <a:endParaRPr lang="de-DE" dirty="0"/>
          </a:p>
          <a:p>
            <a:pPr lvl="0"/>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95" y="4509120"/>
            <a:ext cx="5107781"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791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Zitate</a:t>
            </a:r>
          </a:p>
        </p:txBody>
      </p:sp>
      <p:sp>
        <p:nvSpPr>
          <p:cNvPr id="3" name="Inhaltsplatzhalter 2"/>
          <p:cNvSpPr>
            <a:spLocks noGrp="1"/>
          </p:cNvSpPr>
          <p:nvPr>
            <p:ph idx="1"/>
          </p:nvPr>
        </p:nvSpPr>
        <p:spPr/>
        <p:txBody>
          <a:bodyPr>
            <a:normAutofit fontScale="85000" lnSpcReduction="20000"/>
          </a:bodyPr>
          <a:lstStyle/>
          <a:p>
            <a:pPr algn="just"/>
            <a:r>
              <a:rPr lang="de-DE" dirty="0"/>
              <a:t>Hervorhebungen: Enthält schon der Originaltext eine Hervorhebung, so wird diese übernommen. Man schreibt dann danach in eckigen Klammern „[Unterstreichungen im Original]“. Wenn sie selbst etwas hervorheben möchten, können Sie dies tun. Nach der Hervorhebung schreiben Sie dann in eckigen Klammern einen entsprechenden Hinweis, mit Ihren Initialen, z.B. „[Unterstreichungen von mir, H.M.]“.</a:t>
            </a:r>
          </a:p>
          <a:p>
            <a:pPr lvl="0"/>
            <a:r>
              <a:rPr lang="de-DE" dirty="0"/>
              <a:t>Kürzungen: Sie können den Originaltext kürzen. Wenn Sie eine Passage auslassen, kennzeichnen Sie die entsprechende Stelle mit drei Punkten in eckigen Klammern („Zitattext […] Zitattext“).</a:t>
            </a:r>
          </a:p>
          <a:p>
            <a:pPr lvl="0"/>
            <a:endParaRPr lang="de-DE" dirty="0"/>
          </a:p>
          <a:p>
            <a:pPr marL="0" indent="0">
              <a:buNone/>
            </a:pPr>
            <a:endParaRPr lang="de-DE" dirty="0"/>
          </a:p>
          <a:p>
            <a:endParaRPr lang="de-DE" dirty="0"/>
          </a:p>
          <a:p>
            <a:pPr marL="0" indent="0">
              <a:buNone/>
            </a:pPr>
            <a:endParaRPr lang="de-DE" dirty="0"/>
          </a:p>
        </p:txBody>
      </p:sp>
    </p:spTree>
    <p:extLst>
      <p:ext uri="{BB962C8B-B14F-4D97-AF65-F5344CB8AC3E}">
        <p14:creationId xmlns:p14="http://schemas.microsoft.com/office/powerpoint/2010/main" val="1222725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buNone/>
            </a:pPr>
            <a:endParaRPr lang="de-DE"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00200"/>
            <a:ext cx="7056784" cy="324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151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Zitate</a:t>
            </a:r>
          </a:p>
        </p:txBody>
      </p:sp>
      <p:sp>
        <p:nvSpPr>
          <p:cNvPr id="3" name="Inhaltsplatzhalter 2"/>
          <p:cNvSpPr>
            <a:spLocks noGrp="1"/>
          </p:cNvSpPr>
          <p:nvPr>
            <p:ph idx="1"/>
          </p:nvPr>
        </p:nvSpPr>
        <p:spPr/>
        <p:txBody>
          <a:bodyPr>
            <a:normAutofit/>
          </a:bodyPr>
          <a:lstStyle/>
          <a:p>
            <a:pPr algn="just"/>
            <a:r>
              <a:rPr lang="de-DE" sz="2400" dirty="0"/>
              <a:t>Syntaktische Einpassung in den Kontext. Es kann z.B. vorkommen, dass eine Phrase im Originaltext am Satzanfang steht und daher groß geschrieben ist oder dass eine Kasusendung nicht passt, weil die Phrase in Ihrem Text von einem anderen Verb abhängt. Damit Ihr Text korrekt ist, müssen Sie den Originaltext an Ihren Text anpassen. Jede Änderung des Originaltexts muss in eckigen Klammern gekennzeichnet werden.</a:t>
            </a:r>
          </a:p>
          <a:p>
            <a:endParaRPr lang="de-DE" dirty="0"/>
          </a:p>
          <a:p>
            <a:pPr marL="0" indent="0">
              <a:buNone/>
            </a:pPr>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5" y="4753744"/>
            <a:ext cx="8893137" cy="133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499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Zitate</a:t>
            </a:r>
          </a:p>
        </p:txBody>
      </p:sp>
      <p:sp>
        <p:nvSpPr>
          <p:cNvPr id="3" name="Inhaltsplatzhalter 2"/>
          <p:cNvSpPr>
            <a:spLocks noGrp="1"/>
          </p:cNvSpPr>
          <p:nvPr>
            <p:ph idx="1"/>
          </p:nvPr>
        </p:nvSpPr>
        <p:spPr>
          <a:xfrm>
            <a:off x="1485900" y="1600200"/>
            <a:ext cx="6172200" cy="4853136"/>
          </a:xfrm>
        </p:spPr>
        <p:txBody>
          <a:bodyPr>
            <a:normAutofit fontScale="70000" lnSpcReduction="20000"/>
          </a:bodyPr>
          <a:lstStyle/>
          <a:p>
            <a:pPr lvl="0" algn="just"/>
            <a:r>
              <a:rPr lang="de-DE" sz="3600" dirty="0"/>
              <a:t>Anführungszeichen: Wenn im zitierten Text doppelte Anführungszeichen (“Text“) vorkommen, ändert man diese in einfache Anführungszeichen (‘Text‘), da das Zitat selbst ja bereits in doppelten Anführungszeichen steht.</a:t>
            </a:r>
          </a:p>
          <a:p>
            <a:pPr lvl="0" algn="just"/>
            <a:r>
              <a:rPr lang="de-DE" sz="3600" dirty="0"/>
              <a:t>Fremdsprachige Zitate: Diese verbleiben in der Originalsprache, sofern deren Kenntnis vorausgesetzt werden kann (Englisch, Französisch, Spanisch, Italienisch, Latein). Andernfalls muss man eine Übersetzung beifügen. Wenn man diese selbst vorgenommen hat, wird dies in eckigen Klammern vermerkt „[Übersetzung von mir, A.G.]“.</a:t>
            </a:r>
          </a:p>
          <a:p>
            <a:pPr marL="0" indent="0">
              <a:buNone/>
            </a:pPr>
            <a:endParaRPr lang="de-DE" dirty="0"/>
          </a:p>
        </p:txBody>
      </p:sp>
    </p:spTree>
    <p:extLst>
      <p:ext uri="{BB962C8B-B14F-4D97-AF65-F5344CB8AC3E}">
        <p14:creationId xmlns:p14="http://schemas.microsoft.com/office/powerpoint/2010/main" val="3958886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Formalia</a:t>
            </a:r>
            <a:endParaRPr lang="de-DE" dirty="0"/>
          </a:p>
        </p:txBody>
      </p:sp>
      <p:sp>
        <p:nvSpPr>
          <p:cNvPr id="3" name="Inhaltsplatzhalter 2"/>
          <p:cNvSpPr>
            <a:spLocks noGrp="1"/>
          </p:cNvSpPr>
          <p:nvPr>
            <p:ph idx="1"/>
          </p:nvPr>
        </p:nvSpPr>
        <p:spPr/>
        <p:txBody>
          <a:bodyPr>
            <a:normAutofit/>
          </a:bodyPr>
          <a:lstStyle/>
          <a:p>
            <a:pPr marL="0" indent="0">
              <a:buNone/>
            </a:pPr>
            <a:r>
              <a:rPr lang="de-DE" sz="3600" dirty="0"/>
              <a:t>Titelblatt</a:t>
            </a:r>
          </a:p>
          <a:p>
            <a:pPr lvl="0"/>
            <a:r>
              <a:rPr lang="de-DE" dirty="0"/>
              <a:t>Universität und </a:t>
            </a:r>
            <a:r>
              <a:rPr lang="de-DE" dirty="0" err="1"/>
              <a:t>Dipartimento</a:t>
            </a:r>
            <a:endParaRPr lang="de-DE" dirty="0"/>
          </a:p>
          <a:p>
            <a:pPr lvl="0"/>
            <a:r>
              <a:rPr lang="de-DE" dirty="0"/>
              <a:t>Titel der </a:t>
            </a:r>
            <a:r>
              <a:rPr lang="de-DE" i="1" dirty="0" err="1"/>
              <a:t>tesi</a:t>
            </a:r>
            <a:endParaRPr lang="de-DE" i="1" dirty="0"/>
          </a:p>
          <a:p>
            <a:pPr lvl="0"/>
            <a:r>
              <a:rPr lang="de-DE" dirty="0"/>
              <a:t>Die Angabe „</a:t>
            </a:r>
            <a:r>
              <a:rPr lang="de-DE" dirty="0" err="1"/>
              <a:t>Prova</a:t>
            </a:r>
            <a:r>
              <a:rPr lang="de-DE" dirty="0"/>
              <a:t> finale“</a:t>
            </a:r>
          </a:p>
          <a:p>
            <a:pPr lvl="0"/>
            <a:r>
              <a:rPr lang="de-DE" dirty="0"/>
              <a:t>Name der </a:t>
            </a:r>
            <a:r>
              <a:rPr lang="de-DE" i="1" dirty="0" err="1"/>
              <a:t>laureanda</a:t>
            </a:r>
            <a:r>
              <a:rPr lang="de-DE" dirty="0"/>
              <a:t>/des </a:t>
            </a:r>
            <a:r>
              <a:rPr lang="de-DE" i="1" dirty="0" err="1"/>
              <a:t>laureando</a:t>
            </a:r>
            <a:r>
              <a:rPr lang="de-DE" dirty="0"/>
              <a:t> und der </a:t>
            </a:r>
            <a:r>
              <a:rPr lang="de-DE" i="1" dirty="0" err="1"/>
              <a:t>relatrice</a:t>
            </a:r>
            <a:r>
              <a:rPr lang="de-DE" dirty="0"/>
              <a:t>/des </a:t>
            </a:r>
            <a:r>
              <a:rPr lang="de-DE" i="1" dirty="0" err="1"/>
              <a:t>relatore</a:t>
            </a:r>
            <a:endParaRPr lang="de-DE" i="1" dirty="0"/>
          </a:p>
          <a:p>
            <a:r>
              <a:rPr lang="de-DE" dirty="0"/>
              <a:t>Anno </a:t>
            </a:r>
            <a:r>
              <a:rPr lang="de-DE" dirty="0" err="1"/>
              <a:t>accademico</a:t>
            </a:r>
            <a:endParaRPr lang="de-DE" dirty="0"/>
          </a:p>
          <a:p>
            <a:pPr marL="0" indent="0">
              <a:buNone/>
            </a:pPr>
            <a:endParaRPr lang="de-DE" dirty="0"/>
          </a:p>
        </p:txBody>
      </p:sp>
    </p:spTree>
    <p:extLst>
      <p:ext uri="{BB962C8B-B14F-4D97-AF65-F5344CB8AC3E}">
        <p14:creationId xmlns:p14="http://schemas.microsoft.com/office/powerpoint/2010/main" val="962526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5" name="Grafik 4">
            <a:extLst>
              <a:ext uri="{FF2B5EF4-FFF2-40B4-BE49-F238E27FC236}">
                <a16:creationId xmlns:a16="http://schemas.microsoft.com/office/drawing/2014/main" id="{A097928E-584D-4FD2-9D11-1C506C2FB62D}"/>
              </a:ext>
            </a:extLst>
          </p:cNvPr>
          <p:cNvPicPr>
            <a:picLocks noChangeAspect="1"/>
          </p:cNvPicPr>
          <p:nvPr/>
        </p:nvPicPr>
        <p:blipFill>
          <a:blip r:embed="rId2"/>
          <a:stretch>
            <a:fillRect/>
          </a:stretch>
        </p:blipFill>
        <p:spPr>
          <a:xfrm>
            <a:off x="2339752" y="462004"/>
            <a:ext cx="4392487" cy="6032892"/>
          </a:xfrm>
          <a:prstGeom prst="rect">
            <a:avLst/>
          </a:prstGeom>
          <a:ln>
            <a:solidFill>
              <a:schemeClr val="tx1"/>
            </a:solidFill>
          </a:ln>
        </p:spPr>
      </p:pic>
    </p:spTree>
    <p:extLst>
      <p:ext uri="{BB962C8B-B14F-4D97-AF65-F5344CB8AC3E}">
        <p14:creationId xmlns:p14="http://schemas.microsoft.com/office/powerpoint/2010/main" val="3062549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Basisformatierungen</a:t>
            </a:r>
          </a:p>
        </p:txBody>
      </p:sp>
      <p:sp>
        <p:nvSpPr>
          <p:cNvPr id="3" name="Inhaltsplatzhalter 2"/>
          <p:cNvSpPr>
            <a:spLocks noGrp="1"/>
          </p:cNvSpPr>
          <p:nvPr>
            <p:ph idx="1"/>
          </p:nvPr>
        </p:nvSpPr>
        <p:spPr/>
        <p:txBody>
          <a:bodyPr>
            <a:normAutofit/>
          </a:bodyPr>
          <a:lstStyle/>
          <a:p>
            <a:pPr lvl="1"/>
            <a:r>
              <a:rPr lang="de-DE" dirty="0"/>
              <a:t>Blocksatz</a:t>
            </a:r>
          </a:p>
          <a:p>
            <a:pPr lvl="1"/>
            <a:r>
              <a:rPr lang="de-DE" dirty="0"/>
              <a:t>Abstand 1,5 Zeilen</a:t>
            </a:r>
          </a:p>
          <a:p>
            <a:pPr lvl="1"/>
            <a:r>
              <a:rPr lang="de-DE" dirty="0"/>
              <a:t>rechter Rand 4 cm</a:t>
            </a:r>
          </a:p>
          <a:p>
            <a:pPr lvl="1"/>
            <a:r>
              <a:rPr lang="de-DE" dirty="0"/>
              <a:t>Schriftgröße 12</a:t>
            </a:r>
          </a:p>
          <a:p>
            <a:pPr marL="457200" lvl="1" indent="0">
              <a:buNone/>
            </a:pPr>
            <a:r>
              <a:rPr lang="de-DE" dirty="0"/>
              <a:t>	Fußnoten 10, eingerückte Zitate 11 </a:t>
            </a:r>
          </a:p>
          <a:p>
            <a:pPr marL="457200" lvl="1" indent="0">
              <a:buNone/>
            </a:pPr>
            <a:r>
              <a:rPr lang="de-DE" dirty="0"/>
              <a:t>	Überschriften: 14 oder fett</a:t>
            </a:r>
          </a:p>
          <a:p>
            <a:pPr lvl="1"/>
            <a:r>
              <a:rPr lang="de-DE" dirty="0"/>
              <a:t>Silbentrennung verwenden</a:t>
            </a:r>
          </a:p>
          <a:p>
            <a:pPr lvl="1"/>
            <a:r>
              <a:rPr lang="de-DE" dirty="0"/>
              <a:t>Umfang ca. 40 Seiten</a:t>
            </a:r>
          </a:p>
          <a:p>
            <a:pPr marL="457200" lvl="1" indent="0">
              <a:buNone/>
            </a:pPr>
            <a:endParaRPr lang="de-DE" dirty="0"/>
          </a:p>
          <a:p>
            <a:pPr marL="0" indent="0">
              <a:buNone/>
            </a:pPr>
            <a:endParaRPr lang="de-DE" dirty="0"/>
          </a:p>
        </p:txBody>
      </p:sp>
    </p:spTree>
    <p:extLst>
      <p:ext uri="{BB962C8B-B14F-4D97-AF65-F5344CB8AC3E}">
        <p14:creationId xmlns:p14="http://schemas.microsoft.com/office/powerpoint/2010/main" val="929983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Inhaltsverzeichnis und Gliederung</a:t>
            </a:r>
          </a:p>
        </p:txBody>
      </p:sp>
      <p:pic>
        <p:nvPicPr>
          <p:cNvPr id="4" name="Inhaltsplatzhalter 3" descr="Merkblatt zum Verfassen einer schriftlichen Proseminararbeit [Kompatibilitätsmodus] -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27859" t="23470" r="29357" b="4874"/>
          <a:stretch/>
        </p:blipFill>
        <p:spPr>
          <a:xfrm>
            <a:off x="2672499" y="1482435"/>
            <a:ext cx="3923907" cy="4701549"/>
          </a:xfrm>
        </p:spPr>
      </p:pic>
    </p:spTree>
    <p:extLst>
      <p:ext uri="{BB962C8B-B14F-4D97-AF65-F5344CB8AC3E}">
        <p14:creationId xmlns:p14="http://schemas.microsoft.com/office/powerpoint/2010/main" val="449167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Linguistische Konventionen</a:t>
            </a:r>
          </a:p>
        </p:txBody>
      </p:sp>
      <p:sp>
        <p:nvSpPr>
          <p:cNvPr id="3" name="Inhaltsplatzhalter 2"/>
          <p:cNvSpPr>
            <a:spLocks noGrp="1"/>
          </p:cNvSpPr>
          <p:nvPr>
            <p:ph idx="1"/>
          </p:nvPr>
        </p:nvSpPr>
        <p:spPr/>
        <p:txBody>
          <a:bodyPr>
            <a:normAutofit fontScale="92500" lnSpcReduction="20000"/>
          </a:bodyPr>
          <a:lstStyle/>
          <a:p>
            <a:r>
              <a:rPr lang="de-DE" dirty="0"/>
              <a:t>neueingeführte fremdsprachige Termini erscheinen kursiv, Bsp. „…wird dieses Phänomen als </a:t>
            </a:r>
            <a:r>
              <a:rPr lang="de-DE" i="1" dirty="0" err="1"/>
              <a:t>liaison</a:t>
            </a:r>
            <a:r>
              <a:rPr lang="de-DE" dirty="0"/>
              <a:t> bezeichnet“</a:t>
            </a:r>
          </a:p>
          <a:p>
            <a:r>
              <a:rPr lang="de-DE" dirty="0"/>
              <a:t>zitierte Laute, grammatische Formen oder Wörter, die Gegenstand der Überlegungen des Verfassers sind (d.h. die zur Objektsprache, nicht zur normalen Metasprache gehören), erscheinen ebenfalls kursiv</a:t>
            </a:r>
          </a:p>
          <a:p>
            <a:r>
              <a:rPr lang="de-DE" dirty="0"/>
              <a:t>Bedeutungsangaben werden in ‘ </a:t>
            </a:r>
            <a:r>
              <a:rPr lang="de-DE" dirty="0" err="1"/>
              <a:t>ʼeingeschlossen</a:t>
            </a:r>
            <a:endParaRPr lang="de-DE" dirty="0"/>
          </a:p>
          <a:p>
            <a:r>
              <a:rPr lang="de-DE" dirty="0"/>
              <a:t>sprachlich nicht korrekte Formen werden durch vorangestellten Asterisk * gekennzeichnet</a:t>
            </a:r>
          </a:p>
        </p:txBody>
      </p:sp>
    </p:spTree>
    <p:extLst>
      <p:ext uri="{BB962C8B-B14F-4D97-AF65-F5344CB8AC3E}">
        <p14:creationId xmlns:p14="http://schemas.microsoft.com/office/powerpoint/2010/main" val="300935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92500" lnSpcReduction="20000"/>
          </a:bodyPr>
          <a:lstStyle/>
          <a:p>
            <a:pPr marL="0" indent="0" algn="just">
              <a:buNone/>
            </a:pPr>
            <a:r>
              <a:rPr lang="de-DE" dirty="0"/>
              <a:t>Der Umfang der Einleitung sollte ca. 5 Prozent der gesamten Arbeit betragen. Es ist empfehlenswert, sie erst am Schluss zu schreiben, denn dann weiß man wirklich, was im Hauptteil steht.</a:t>
            </a:r>
          </a:p>
          <a:p>
            <a:pPr marL="0" indent="0" algn="just">
              <a:buNone/>
            </a:pPr>
            <a:r>
              <a:rPr lang="de-DE" dirty="0"/>
              <a:t>Der Leser muss durch die Lektüre der Einleitung allein eine Vorstellung davon haben, was in der gesamten Arbeit steht. </a:t>
            </a:r>
          </a:p>
          <a:p>
            <a:pPr marL="0" indent="0" algn="just">
              <a:buNone/>
            </a:pPr>
            <a:r>
              <a:rPr lang="de-DE" sz="2800" dirty="0"/>
              <a:t>N. B.: Die persönlichen Gründe für die Wahl Ihres Themas gehören nicht in die Einleitung! Wenn Sie diese angeben möchten, sollten Sie ggf. ein Vorwort (</a:t>
            </a:r>
            <a:r>
              <a:rPr lang="de-DE" sz="2800" i="1" dirty="0" err="1"/>
              <a:t>prefazione</a:t>
            </a:r>
            <a:r>
              <a:rPr lang="de-DE" sz="2800" dirty="0"/>
              <a:t>) vor dem Inhaltsverzeichnis einfügen. Hier können z. B. auch Danksagungen stehen.</a:t>
            </a:r>
          </a:p>
          <a:p>
            <a:endParaRPr lang="de-DE" dirty="0"/>
          </a:p>
        </p:txBody>
      </p:sp>
    </p:spTree>
    <p:extLst>
      <p:ext uri="{BB962C8B-B14F-4D97-AF65-F5344CB8AC3E}">
        <p14:creationId xmlns:p14="http://schemas.microsoft.com/office/powerpoint/2010/main" val="1325865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0EFFC-484D-4C56-857C-16FBBA9ACE0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F92789A-D5CE-467F-8247-023A8060B117}"/>
              </a:ext>
            </a:extLst>
          </p:cNvPr>
          <p:cNvSpPr>
            <a:spLocks noGrp="1"/>
          </p:cNvSpPr>
          <p:nvPr>
            <p:ph idx="1"/>
          </p:nvPr>
        </p:nvSpPr>
        <p:spPr/>
        <p:txBody>
          <a:bodyPr>
            <a:normAutofit fontScale="40000" lnSpcReduction="20000"/>
          </a:bodyPr>
          <a:lstStyle/>
          <a:p>
            <a:pPr marL="0" indent="0" algn="just">
              <a:lnSpc>
                <a:spcPct val="150000"/>
              </a:lnSpc>
              <a:buNone/>
            </a:pPr>
            <a:r>
              <a:rPr lang="de-DE" sz="4500" dirty="0">
                <a:ea typeface="Calibri" panose="020F0502020204030204" pitchFamily="34" charset="0"/>
              </a:rPr>
              <a:t>Übersicht linguistische Konventionen:</a:t>
            </a:r>
            <a:r>
              <a:rPr lang="de-DE" sz="4500" dirty="0">
                <a:effectLst/>
                <a:ea typeface="Calibri" panose="020F0502020204030204" pitchFamily="34" charset="0"/>
              </a:rPr>
              <a:t> </a:t>
            </a:r>
          </a:p>
          <a:p>
            <a:pPr marL="38100" algn="just">
              <a:lnSpc>
                <a:spcPct val="150000"/>
              </a:lnSpc>
            </a:pPr>
            <a:r>
              <a:rPr lang="de-DE" sz="4500" dirty="0">
                <a:effectLst/>
                <a:ea typeface="Calibri" panose="020F0502020204030204" pitchFamily="34" charset="0"/>
              </a:rPr>
              <a:t>[Beispiel]	phonetische Transkription</a:t>
            </a:r>
          </a:p>
          <a:p>
            <a:pPr marL="38100" algn="just">
              <a:lnSpc>
                <a:spcPct val="150000"/>
              </a:lnSpc>
            </a:pPr>
            <a:r>
              <a:rPr lang="de-DE" sz="4500" dirty="0">
                <a:effectLst/>
                <a:ea typeface="Calibri" panose="020F0502020204030204" pitchFamily="34" charset="0"/>
              </a:rPr>
              <a:t>/Beispiel/	Phonem</a:t>
            </a:r>
          </a:p>
          <a:p>
            <a:pPr marL="38100" algn="just">
              <a:lnSpc>
                <a:spcPct val="150000"/>
              </a:lnSpc>
            </a:pPr>
            <a:r>
              <a:rPr lang="de-DE" sz="4500" dirty="0">
                <a:effectLst/>
                <a:ea typeface="Calibri" panose="020F0502020204030204" pitchFamily="34" charset="0"/>
              </a:rPr>
              <a:t>&lt;Beispiel&gt;	Graphem</a:t>
            </a:r>
          </a:p>
          <a:p>
            <a:pPr marL="38100" algn="just">
              <a:lnSpc>
                <a:spcPct val="150000"/>
              </a:lnSpc>
            </a:pPr>
            <a:r>
              <a:rPr lang="de-DE" sz="4500" dirty="0">
                <a:effectLst/>
                <a:ea typeface="Calibri" panose="020F0502020204030204" pitchFamily="34" charset="0"/>
              </a:rPr>
              <a:t>'Beispiel'	Bedeutung</a:t>
            </a:r>
          </a:p>
          <a:p>
            <a:pPr marL="38100" algn="just">
              <a:lnSpc>
                <a:spcPct val="150000"/>
              </a:lnSpc>
            </a:pPr>
            <a:r>
              <a:rPr lang="de-DE" sz="4500" dirty="0">
                <a:effectLst/>
                <a:ea typeface="Calibri" panose="020F0502020204030204" pitchFamily="34" charset="0"/>
              </a:rPr>
              <a:t>*Beispiel	ungrammatischer/nicht akzeptabler Ausdruck</a:t>
            </a:r>
          </a:p>
          <a:p>
            <a:pPr marL="38100" algn="just">
              <a:lnSpc>
                <a:spcPct val="150000"/>
              </a:lnSpc>
            </a:pPr>
            <a:r>
              <a:rPr lang="de-DE" sz="4500" baseline="30000" dirty="0">
                <a:effectLst/>
                <a:ea typeface="Calibri" panose="020F0502020204030204" pitchFamily="34" charset="0"/>
              </a:rPr>
              <a:t>?</a:t>
            </a:r>
            <a:r>
              <a:rPr lang="de-DE" sz="4500" dirty="0">
                <a:effectLst/>
                <a:ea typeface="Calibri" panose="020F0502020204030204" pitchFamily="34" charset="0"/>
              </a:rPr>
              <a:t>Beispiel	Grammatikalität/Akzeptabilität fraglich</a:t>
            </a:r>
          </a:p>
          <a:p>
            <a:pPr marL="38100" algn="just">
              <a:lnSpc>
                <a:spcPct val="150000"/>
              </a:lnSpc>
            </a:pPr>
            <a:r>
              <a:rPr lang="de-DE" sz="4500" i="1" dirty="0">
                <a:effectLst/>
                <a:ea typeface="Calibri" panose="020F0502020204030204" pitchFamily="34" charset="0"/>
              </a:rPr>
              <a:t>Beispiel</a:t>
            </a:r>
            <a:r>
              <a:rPr lang="de-DE" sz="4500" dirty="0">
                <a:effectLst/>
                <a:ea typeface="Calibri" panose="020F0502020204030204" pitchFamily="34" charset="0"/>
              </a:rPr>
              <a:t>	fremdsprachliche / dialektale Belege, z.B. dt. </a:t>
            </a:r>
            <a:r>
              <a:rPr lang="de-DE" sz="4500" i="1" dirty="0">
                <a:effectLst/>
                <a:ea typeface="Calibri" panose="020F0502020204030204" pitchFamily="34" charset="0"/>
              </a:rPr>
              <a:t>Kredit</a:t>
            </a:r>
          </a:p>
          <a:p>
            <a:pPr marL="38100" algn="just">
              <a:lnSpc>
                <a:spcPct val="150000"/>
              </a:lnSpc>
            </a:pPr>
            <a:r>
              <a:rPr lang="de-DE" sz="4500" cap="small" dirty="0" err="1">
                <a:effectLst/>
                <a:ea typeface="Calibri" panose="020F0502020204030204" pitchFamily="34" charset="0"/>
              </a:rPr>
              <a:t>beispiel</a:t>
            </a:r>
            <a:r>
              <a:rPr lang="de-DE" sz="4500" dirty="0">
                <a:effectLst/>
                <a:ea typeface="Calibri" panose="020F0502020204030204" pitchFamily="34" charset="0"/>
              </a:rPr>
              <a:t>	etymologische Angaben immer in </a:t>
            </a:r>
            <a:r>
              <a:rPr lang="de-DE" sz="4500" cap="small" dirty="0">
                <a:effectLst/>
                <a:ea typeface="Calibri" panose="020F0502020204030204" pitchFamily="34" charset="0"/>
              </a:rPr>
              <a:t>Kapitälchen</a:t>
            </a:r>
            <a:r>
              <a:rPr lang="de-DE" sz="4500" dirty="0">
                <a:effectLst/>
                <a:ea typeface="Calibri" panose="020F0502020204030204" pitchFamily="34" charset="0"/>
              </a:rPr>
              <a:t> oder </a:t>
            </a:r>
            <a:r>
              <a:rPr lang="de-DE" sz="4500" dirty="0">
                <a:ea typeface="Calibri" panose="020F0502020204030204" pitchFamily="34" charset="0"/>
              </a:rPr>
              <a:t>			</a:t>
            </a:r>
            <a:r>
              <a:rPr lang="de-DE" sz="4500" cap="all" dirty="0">
                <a:effectLst/>
                <a:ea typeface="Calibri" panose="020F0502020204030204" pitchFamily="34" charset="0"/>
              </a:rPr>
              <a:t>Blockbuchstaben</a:t>
            </a:r>
            <a:r>
              <a:rPr lang="de-DE" sz="4500" dirty="0">
                <a:effectLst/>
                <a:ea typeface="Calibri" panose="020F0502020204030204" pitchFamily="34" charset="0"/>
              </a:rPr>
              <a:t>, z.B. </a:t>
            </a:r>
            <a:r>
              <a:rPr lang="de-DE" sz="4500" cap="small" dirty="0" err="1">
                <a:effectLst/>
                <a:ea typeface="Calibri" panose="020F0502020204030204" pitchFamily="34" charset="0"/>
              </a:rPr>
              <a:t>fabŭla</a:t>
            </a:r>
            <a:r>
              <a:rPr lang="de-DE" sz="4500" cap="small" dirty="0">
                <a:effectLst/>
                <a:ea typeface="Calibri" panose="020F0502020204030204" pitchFamily="34" charset="0"/>
              </a:rPr>
              <a:t>(m)</a:t>
            </a:r>
            <a:endParaRPr lang="de-DE" sz="4500" dirty="0">
              <a:effectLst/>
              <a:ea typeface="Calibri" panose="020F0502020204030204" pitchFamily="34" charset="0"/>
            </a:endParaRPr>
          </a:p>
          <a:p>
            <a:pPr marL="0" indent="0">
              <a:buNone/>
            </a:pPr>
            <a:endParaRPr lang="de-DE" dirty="0"/>
          </a:p>
        </p:txBody>
      </p:sp>
    </p:spTree>
    <p:extLst>
      <p:ext uri="{BB962C8B-B14F-4D97-AF65-F5344CB8AC3E}">
        <p14:creationId xmlns:p14="http://schemas.microsoft.com/office/powerpoint/2010/main" val="110467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de-DE" altLang="de-DE"/>
              <a:t>Elemente im Beispiel</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028829011"/>
              </p:ext>
            </p:extLst>
          </p:nvPr>
        </p:nvGraphicFramePr>
        <p:xfrm>
          <a:off x="827584" y="1600203"/>
          <a:ext cx="7416824" cy="2834658"/>
        </p:xfrm>
        <a:graphic>
          <a:graphicData uri="http://schemas.openxmlformats.org/drawingml/2006/table">
            <a:tbl>
              <a:tblPr firstRow="1" bandRow="1">
                <a:tableStyleId>{5C22544A-7EE6-4342-B048-85BDC9FD1C3A}</a:tableStyleId>
              </a:tblPr>
              <a:tblGrid>
                <a:gridCol w="2044053">
                  <a:extLst>
                    <a:ext uri="{9D8B030D-6E8A-4147-A177-3AD203B41FA5}">
                      <a16:colId xmlns:a16="http://schemas.microsoft.com/office/drawing/2014/main" val="20000"/>
                    </a:ext>
                  </a:extLst>
                </a:gridCol>
                <a:gridCol w="5372771">
                  <a:extLst>
                    <a:ext uri="{9D8B030D-6E8A-4147-A177-3AD203B41FA5}">
                      <a16:colId xmlns:a16="http://schemas.microsoft.com/office/drawing/2014/main" val="20001"/>
                    </a:ext>
                  </a:extLst>
                </a:gridCol>
              </a:tblGrid>
              <a:tr h="266018">
                <a:tc>
                  <a:txBody>
                    <a:bodyPr/>
                    <a:lstStyle/>
                    <a:p>
                      <a:r>
                        <a:rPr lang="de-DE" sz="2400" dirty="0"/>
                        <a:t>Elemente</a:t>
                      </a:r>
                    </a:p>
                  </a:txBody>
                  <a:tcPr marL="68580" marR="68580" marT="45723" marB="45723"/>
                </a:tc>
                <a:tc>
                  <a:txBody>
                    <a:bodyPr/>
                    <a:lstStyle/>
                    <a:p>
                      <a:r>
                        <a:rPr lang="de-DE" sz="2400" dirty="0"/>
                        <a:t>Beispiel</a:t>
                      </a:r>
                    </a:p>
                  </a:txBody>
                  <a:tcPr marL="68580" marR="68580" marT="45723" marB="45723"/>
                </a:tc>
                <a:extLst>
                  <a:ext uri="{0D108BD9-81ED-4DB2-BD59-A6C34878D82A}">
                    <a16:rowId xmlns:a16="http://schemas.microsoft.com/office/drawing/2014/main" val="10000"/>
                  </a:ext>
                </a:extLst>
              </a:tr>
              <a:tr h="465528">
                <a:tc>
                  <a:txBody>
                    <a:bodyPr/>
                    <a:lstStyle/>
                    <a:p>
                      <a:r>
                        <a:rPr lang="de-DE" sz="2400" dirty="0"/>
                        <a:t>Hinführung zum Thema</a:t>
                      </a:r>
                    </a:p>
                  </a:txBody>
                  <a:tcPr marL="68580" marR="68580" marT="45723" marB="45723"/>
                </a:tc>
                <a:tc>
                  <a:txBody>
                    <a:bodyPr/>
                    <a:lstStyle/>
                    <a:p>
                      <a:pPr algn="just"/>
                      <a:r>
                        <a:rPr lang="de-DE" sz="2400" kern="1200" dirty="0">
                          <a:solidFill>
                            <a:schemeClr val="dk1"/>
                          </a:solidFill>
                          <a:effectLst/>
                          <a:latin typeface="+mn-lt"/>
                          <a:ea typeface="+mn-ea"/>
                          <a:cs typeface="+mn-cs"/>
                        </a:rPr>
                        <a:t>„Bis wir heiraten, haben wir genug Geld gespart“. Dieser Beispielsatz, …</a:t>
                      </a:r>
                      <a:endParaRPr lang="de-DE" sz="2400" dirty="0"/>
                    </a:p>
                  </a:txBody>
                  <a:tcPr marL="68580" marR="68580" marT="45723" marB="45723"/>
                </a:tc>
                <a:extLst>
                  <a:ext uri="{0D108BD9-81ED-4DB2-BD59-A6C34878D82A}">
                    <a16:rowId xmlns:a16="http://schemas.microsoft.com/office/drawing/2014/main" val="10001"/>
                  </a:ext>
                </a:extLst>
              </a:tr>
              <a:tr h="1457291">
                <a:tc>
                  <a:txBody>
                    <a:bodyPr/>
                    <a:lstStyle/>
                    <a:p>
                      <a:r>
                        <a:rPr lang="de-DE" sz="2400" dirty="0"/>
                        <a:t>Gegenstand der Arbeit</a:t>
                      </a:r>
                    </a:p>
                  </a:txBody>
                  <a:tcPr marL="68580" marR="68580" marT="45723" marB="45723"/>
                </a:tc>
                <a:tc>
                  <a:txBody>
                    <a:bodyPr/>
                    <a:lstStyle/>
                    <a:p>
                      <a:r>
                        <a:rPr lang="de-DE" sz="2400" kern="1200" dirty="0">
                          <a:solidFill>
                            <a:schemeClr val="dk1"/>
                          </a:solidFill>
                          <a:effectLst/>
                          <a:latin typeface="+mn-lt"/>
                          <a:ea typeface="+mn-ea"/>
                          <a:cs typeface="+mn-cs"/>
                        </a:rPr>
                        <a:t>Für den Ausdruck dieser Zukunftsrelation verfügen sowohl das Deutsche als auch das Italienische über das Futur II als prototypisches Tempus. …</a:t>
                      </a:r>
                      <a:endParaRPr lang="de-DE" sz="2400" dirty="0"/>
                    </a:p>
                  </a:txBody>
                  <a:tcPr marL="68580" marR="68580" marT="45723" marB="4572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462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de-DE" altLang="de-DE"/>
              <a:t>Elemente im Beispiel</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03949934"/>
              </p:ext>
            </p:extLst>
          </p:nvPr>
        </p:nvGraphicFramePr>
        <p:xfrm>
          <a:off x="765820" y="1268760"/>
          <a:ext cx="7622604" cy="5300084"/>
        </p:xfrm>
        <a:graphic>
          <a:graphicData uri="http://schemas.openxmlformats.org/drawingml/2006/table">
            <a:tbl>
              <a:tblPr firstRow="1" bandRow="1">
                <a:tableStyleId>{5C22544A-7EE6-4342-B048-85BDC9FD1C3A}</a:tableStyleId>
              </a:tblPr>
              <a:tblGrid>
                <a:gridCol w="1853795">
                  <a:extLst>
                    <a:ext uri="{9D8B030D-6E8A-4147-A177-3AD203B41FA5}">
                      <a16:colId xmlns:a16="http://schemas.microsoft.com/office/drawing/2014/main" val="20000"/>
                    </a:ext>
                  </a:extLst>
                </a:gridCol>
                <a:gridCol w="5768809">
                  <a:extLst>
                    <a:ext uri="{9D8B030D-6E8A-4147-A177-3AD203B41FA5}">
                      <a16:colId xmlns:a16="http://schemas.microsoft.com/office/drawing/2014/main" val="20001"/>
                    </a:ext>
                  </a:extLst>
                </a:gridCol>
              </a:tblGrid>
              <a:tr h="370888">
                <a:tc>
                  <a:txBody>
                    <a:bodyPr/>
                    <a:lstStyle/>
                    <a:p>
                      <a:r>
                        <a:rPr lang="de-DE" sz="1800" dirty="0"/>
                        <a:t>Elemente</a:t>
                      </a:r>
                    </a:p>
                  </a:txBody>
                  <a:tcPr marL="68580" marR="68580" marT="45726" marB="45726"/>
                </a:tc>
                <a:tc>
                  <a:txBody>
                    <a:bodyPr/>
                    <a:lstStyle/>
                    <a:p>
                      <a:r>
                        <a:rPr lang="de-DE" sz="1800" dirty="0"/>
                        <a:t>Beispiel</a:t>
                      </a:r>
                    </a:p>
                  </a:txBody>
                  <a:tcPr marL="68580" marR="68580" marT="45726" marB="45726"/>
                </a:tc>
                <a:extLst>
                  <a:ext uri="{0D108BD9-81ED-4DB2-BD59-A6C34878D82A}">
                    <a16:rowId xmlns:a16="http://schemas.microsoft.com/office/drawing/2014/main" val="10000"/>
                  </a:ext>
                </a:extLst>
              </a:tr>
              <a:tr h="997264">
                <a:tc>
                  <a:txBody>
                    <a:bodyPr/>
                    <a:lstStyle/>
                    <a:p>
                      <a:r>
                        <a:rPr lang="de-DE" sz="1800" dirty="0"/>
                        <a:t>Zielsetzung der Arbeit mit Begründung</a:t>
                      </a:r>
                    </a:p>
                  </a:txBody>
                  <a:tcPr marL="68580" marR="68580" marT="45726" marB="45726"/>
                </a:tc>
                <a:tc>
                  <a:txBody>
                    <a:bodyPr/>
                    <a:lstStyle/>
                    <a:p>
                      <a:r>
                        <a:rPr lang="de-DE" sz="1800" kern="1200" dirty="0">
                          <a:solidFill>
                            <a:schemeClr val="dk1"/>
                          </a:solidFill>
                          <a:effectLst/>
                          <a:latin typeface="+mn-lt"/>
                          <a:ea typeface="+mn-ea"/>
                          <a:cs typeface="+mn-cs"/>
                        </a:rPr>
                        <a:t>Ziel der vorliegenden Studie ist es, …</a:t>
                      </a:r>
                      <a:endParaRPr lang="de-DE" sz="1800" dirty="0"/>
                    </a:p>
                  </a:txBody>
                  <a:tcPr marL="68580" marR="68580" marT="45726" marB="45726"/>
                </a:tc>
                <a:extLst>
                  <a:ext uri="{0D108BD9-81ED-4DB2-BD59-A6C34878D82A}">
                    <a16:rowId xmlns:a16="http://schemas.microsoft.com/office/drawing/2014/main" val="10001"/>
                  </a:ext>
                </a:extLst>
              </a:tr>
              <a:tr h="2560649">
                <a:tc>
                  <a:txBody>
                    <a:bodyPr/>
                    <a:lstStyle/>
                    <a:p>
                      <a:r>
                        <a:rPr lang="de-DE" sz="1800" dirty="0"/>
                        <a:t>Aufbau der Arbeit;</a:t>
                      </a:r>
                    </a:p>
                    <a:p>
                      <a:r>
                        <a:rPr lang="de-DE" sz="1800" dirty="0"/>
                        <a:t>Methoden/Datengrundlage</a:t>
                      </a:r>
                    </a:p>
                  </a:txBody>
                  <a:tcPr marL="68580" marR="68580" marT="45726" marB="4572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mn-cs"/>
                        </a:rPr>
                        <a:t>Dazu wird in einem erstem Schritt anhand der Referenzgrammatiken des Deutschen und Italienischen der Forschungsstand zu den in Frage kommenden </a:t>
                      </a:r>
                      <a:r>
                        <a:rPr lang="de-DE" sz="1800" kern="1200" dirty="0" err="1">
                          <a:solidFill>
                            <a:schemeClr val="dk1"/>
                          </a:solidFill>
                          <a:effectLst/>
                          <a:latin typeface="+mn-lt"/>
                          <a:ea typeface="+mn-ea"/>
                          <a:cs typeface="+mn-cs"/>
                        </a:rPr>
                        <a:t>Tempusformen</a:t>
                      </a:r>
                      <a:r>
                        <a:rPr lang="de-DE" sz="1800" kern="1200" dirty="0">
                          <a:solidFill>
                            <a:schemeClr val="dk1"/>
                          </a:solidFill>
                          <a:effectLst/>
                          <a:latin typeface="+mn-lt"/>
                          <a:ea typeface="+mn-ea"/>
                          <a:cs typeface="+mn-cs"/>
                        </a:rPr>
                        <a:t> in den beiden Sprachen herausgearbeitet. …</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800" kern="1200" dirty="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mn-cs"/>
                        </a:rPr>
                        <a:t>Im zweiten Schritt… </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sz="1800" kern="1200" dirty="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mn-cs"/>
                        </a:rPr>
                        <a:t>Für diese Analyse wurde an den kontrastiven Teil von Di Meolas Arbeit zur Versprachlichung von Zukunft durch Präsens vs. Futur angeknüpft. Aus der deutschen sowie der italienischen Übersetzung von vier englischen Sachbüchern über die Zukunft wurden alle Beispiele für den Ausdruck von komplexer </a:t>
                      </a:r>
                      <a:r>
                        <a:rPr lang="de-DE" sz="1800" kern="1200" dirty="0" err="1">
                          <a:solidFill>
                            <a:schemeClr val="dk1"/>
                          </a:solidFill>
                          <a:effectLst/>
                          <a:latin typeface="+mn-lt"/>
                          <a:ea typeface="+mn-ea"/>
                          <a:cs typeface="+mn-cs"/>
                        </a:rPr>
                        <a:t>Zukünftigkeit</a:t>
                      </a:r>
                      <a:r>
                        <a:rPr lang="de-DE" sz="1800" kern="1200" dirty="0">
                          <a:solidFill>
                            <a:schemeClr val="dk1"/>
                          </a:solidFill>
                          <a:effectLst/>
                          <a:latin typeface="+mn-lt"/>
                          <a:ea typeface="+mn-ea"/>
                          <a:cs typeface="+mn-cs"/>
                        </a:rPr>
                        <a:t> durch Futur II oder Perfekt / </a:t>
                      </a:r>
                      <a:r>
                        <a:rPr lang="de-DE" sz="1800" i="1" kern="1200" dirty="0" err="1">
                          <a:solidFill>
                            <a:schemeClr val="dk1"/>
                          </a:solidFill>
                          <a:effectLst/>
                          <a:latin typeface="+mn-lt"/>
                          <a:ea typeface="+mn-ea"/>
                          <a:cs typeface="+mn-cs"/>
                        </a:rPr>
                        <a:t>passato</a:t>
                      </a:r>
                      <a:r>
                        <a:rPr lang="de-DE" sz="1800" i="1" kern="1200" dirty="0">
                          <a:solidFill>
                            <a:schemeClr val="dk1"/>
                          </a:solidFill>
                          <a:effectLst/>
                          <a:latin typeface="+mn-lt"/>
                          <a:ea typeface="+mn-ea"/>
                          <a:cs typeface="+mn-cs"/>
                        </a:rPr>
                        <a:t> </a:t>
                      </a:r>
                      <a:r>
                        <a:rPr lang="de-DE" sz="1800" i="1" kern="1200" dirty="0" err="1">
                          <a:solidFill>
                            <a:schemeClr val="dk1"/>
                          </a:solidFill>
                          <a:effectLst/>
                          <a:latin typeface="+mn-lt"/>
                          <a:ea typeface="+mn-ea"/>
                          <a:cs typeface="+mn-cs"/>
                        </a:rPr>
                        <a:t>prossimo</a:t>
                      </a:r>
                      <a:r>
                        <a:rPr lang="de-DE" sz="1800" kern="1200" dirty="0">
                          <a:solidFill>
                            <a:schemeClr val="dk1"/>
                          </a:solidFill>
                          <a:effectLst/>
                          <a:latin typeface="+mn-lt"/>
                          <a:ea typeface="+mn-ea"/>
                          <a:cs typeface="+mn-cs"/>
                        </a:rPr>
                        <a:t> extrahiert …</a:t>
                      </a:r>
                      <a:endParaRPr lang="de-DE" sz="1800" dirty="0"/>
                    </a:p>
                  </a:txBody>
                  <a:tcPr marL="68580" marR="68580" marT="45726" marB="45726"/>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3964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de-DE" altLang="de-DE"/>
              <a:t>Elemente im Beispiel</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934393756"/>
              </p:ext>
            </p:extLst>
          </p:nvPr>
        </p:nvGraphicFramePr>
        <p:xfrm>
          <a:off x="1115616" y="1484784"/>
          <a:ext cx="6902525" cy="2656840"/>
        </p:xfrm>
        <a:graphic>
          <a:graphicData uri="http://schemas.openxmlformats.org/drawingml/2006/table">
            <a:tbl>
              <a:tblPr firstRow="1" bandRow="1">
                <a:tableStyleId>{5C22544A-7EE6-4342-B048-85BDC9FD1C3A}</a:tableStyleId>
              </a:tblPr>
              <a:tblGrid>
                <a:gridCol w="2073145">
                  <a:extLst>
                    <a:ext uri="{9D8B030D-6E8A-4147-A177-3AD203B41FA5}">
                      <a16:colId xmlns:a16="http://schemas.microsoft.com/office/drawing/2014/main" val="20000"/>
                    </a:ext>
                  </a:extLst>
                </a:gridCol>
                <a:gridCol w="4829380">
                  <a:extLst>
                    <a:ext uri="{9D8B030D-6E8A-4147-A177-3AD203B41FA5}">
                      <a16:colId xmlns:a16="http://schemas.microsoft.com/office/drawing/2014/main" val="20001"/>
                    </a:ext>
                  </a:extLst>
                </a:gridCol>
              </a:tblGrid>
              <a:tr h="370840">
                <a:tc>
                  <a:txBody>
                    <a:bodyPr/>
                    <a:lstStyle/>
                    <a:p>
                      <a:r>
                        <a:rPr lang="de-DE" dirty="0"/>
                        <a:t>Elemente</a:t>
                      </a:r>
                    </a:p>
                  </a:txBody>
                  <a:tcPr marL="68580" marR="68580"/>
                </a:tc>
                <a:tc>
                  <a:txBody>
                    <a:bodyPr/>
                    <a:lstStyle/>
                    <a:p>
                      <a:r>
                        <a:rPr lang="de-DE" dirty="0"/>
                        <a:t>Beispiel</a:t>
                      </a:r>
                    </a:p>
                  </a:txBody>
                  <a:tcPr marL="68580" marR="68580"/>
                </a:tc>
                <a:extLst>
                  <a:ext uri="{0D108BD9-81ED-4DB2-BD59-A6C34878D82A}">
                    <a16:rowId xmlns:a16="http://schemas.microsoft.com/office/drawing/2014/main" val="10000"/>
                  </a:ext>
                </a:extLst>
              </a:tr>
              <a:tr h="370840">
                <a:tc>
                  <a:txBody>
                    <a:bodyPr/>
                    <a:lstStyle/>
                    <a:p>
                      <a:r>
                        <a:rPr lang="de-DE" dirty="0"/>
                        <a:t>Eingrenzung des Themas</a:t>
                      </a:r>
                    </a:p>
                  </a:txBody>
                  <a:tcPr marL="68580" marR="6858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mn-cs"/>
                        </a:rPr>
                        <a:t>Nicht berücksichtigt wurden Belege von anderen Tempora und sprachlichen Mitteln, die die gleiche Zeitrelation ausdrücken können. Aufgrund der </a:t>
                      </a:r>
                      <a:r>
                        <a:rPr lang="de-DE" sz="1800" kern="1200" dirty="0" err="1">
                          <a:solidFill>
                            <a:schemeClr val="dk1"/>
                          </a:solidFill>
                          <a:effectLst/>
                          <a:latin typeface="+mn-lt"/>
                          <a:ea typeface="+mn-ea"/>
                          <a:cs typeface="+mn-cs"/>
                        </a:rPr>
                        <a:t>Korpusauswahl</a:t>
                      </a:r>
                      <a:r>
                        <a:rPr lang="de-DE" sz="1800" kern="1200" dirty="0">
                          <a:solidFill>
                            <a:schemeClr val="dk1"/>
                          </a:solidFill>
                          <a:effectLst/>
                          <a:latin typeface="+mn-lt"/>
                          <a:ea typeface="+mn-ea"/>
                          <a:cs typeface="+mn-cs"/>
                        </a:rPr>
                        <a:t> erlaubt die vorliegende Untersuchung keinerlei Aussagen über den Gebrauch der Tempora in der gesprochenen Sprache.</a:t>
                      </a:r>
                    </a:p>
                    <a:p>
                      <a:pPr marL="0" marR="0" indent="0" algn="just" defTabSz="914400" rtl="0" eaLnBrk="1" fontAlgn="auto" latinLnBrk="0" hangingPunct="1">
                        <a:lnSpc>
                          <a:spcPct val="100000"/>
                        </a:lnSpc>
                        <a:spcBef>
                          <a:spcPts val="0"/>
                        </a:spcBef>
                        <a:spcAft>
                          <a:spcPts val="0"/>
                        </a:spcAft>
                        <a:buClrTx/>
                        <a:buSzTx/>
                        <a:buFontTx/>
                        <a:buNone/>
                        <a:tabLst/>
                        <a:defRPr/>
                      </a:pPr>
                      <a:endParaRPr lang="de-DE" dirty="0"/>
                    </a:p>
                  </a:txBody>
                  <a:tcPr marL="68580" marR="685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8064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1518047" y="285750"/>
            <a:ext cx="6172200" cy="1143000"/>
          </a:xfrm>
        </p:spPr>
        <p:txBody>
          <a:bodyPr/>
          <a:lstStyle/>
          <a:p>
            <a:pPr eaLnBrk="1" hangingPunct="1"/>
            <a:r>
              <a:rPr lang="de-DE" altLang="de-DE"/>
              <a:t>Elemente der Einleitung</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013078125"/>
              </p:ext>
            </p:extLst>
          </p:nvPr>
        </p:nvGraphicFramePr>
        <p:xfrm>
          <a:off x="1485900" y="1600200"/>
          <a:ext cx="6172200" cy="4211320"/>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370840">
                <a:tc>
                  <a:txBody>
                    <a:bodyPr/>
                    <a:lstStyle/>
                    <a:p>
                      <a:r>
                        <a:rPr lang="de-DE" dirty="0"/>
                        <a:t>Elemente</a:t>
                      </a:r>
                    </a:p>
                  </a:txBody>
                  <a:tcPr marL="68580" marR="68580"/>
                </a:tc>
                <a:tc>
                  <a:txBody>
                    <a:bodyPr/>
                    <a:lstStyle/>
                    <a:p>
                      <a:endParaRPr lang="de-DE" dirty="0"/>
                    </a:p>
                  </a:txBody>
                  <a:tcPr marL="68580" marR="68580"/>
                </a:tc>
                <a:extLst>
                  <a:ext uri="{0D108BD9-81ED-4DB2-BD59-A6C34878D82A}">
                    <a16:rowId xmlns:a16="http://schemas.microsoft.com/office/drawing/2014/main" val="10000"/>
                  </a:ext>
                </a:extLst>
              </a:tr>
              <a:tr h="370840">
                <a:tc>
                  <a:txBody>
                    <a:bodyPr/>
                    <a:lstStyle/>
                    <a:p>
                      <a:r>
                        <a:rPr lang="de-DE" dirty="0"/>
                        <a:t>Hinführung zum Thema</a:t>
                      </a:r>
                    </a:p>
                  </a:txBody>
                  <a:tcPr marL="68580" marR="68580"/>
                </a:tc>
                <a:tc>
                  <a:txBody>
                    <a:bodyPr/>
                    <a:lstStyle/>
                    <a:p>
                      <a:r>
                        <a:rPr lang="de-DE" dirty="0"/>
                        <a:t>Verschiedene Möglichkeiten:</a:t>
                      </a:r>
                    </a:p>
                    <a:p>
                      <a:pPr marL="0" marR="0" lvl="0" indent="0" algn="l" defTabSz="914400" rtl="0" eaLnBrk="1" fontAlgn="auto" latinLnBrk="0" hangingPunct="1">
                        <a:lnSpc>
                          <a:spcPct val="100000"/>
                        </a:lnSpc>
                        <a:spcBef>
                          <a:spcPts val="0"/>
                        </a:spcBef>
                        <a:spcAft>
                          <a:spcPts val="0"/>
                        </a:spcAft>
                        <a:buClrTx/>
                        <a:buSzTx/>
                        <a:buFontTx/>
                        <a:buChar char="-"/>
                        <a:tabLst/>
                        <a:defRPr/>
                      </a:pPr>
                      <a:r>
                        <a:rPr lang="de-DE" dirty="0"/>
                        <a:t>Zitat</a:t>
                      </a:r>
                    </a:p>
                    <a:p>
                      <a:pPr>
                        <a:buFontTx/>
                        <a:buChar char="-"/>
                      </a:pPr>
                      <a:r>
                        <a:rPr lang="de-DE" dirty="0"/>
                        <a:t>Einordnung in den wissenschaftlichen Diskurs</a:t>
                      </a:r>
                    </a:p>
                    <a:p>
                      <a:pPr>
                        <a:buFontTx/>
                        <a:buChar char="-"/>
                      </a:pPr>
                      <a:r>
                        <a:rPr lang="de-DE" dirty="0"/>
                        <a:t>Feststellung als Beginn</a:t>
                      </a:r>
                    </a:p>
                    <a:p>
                      <a:pPr>
                        <a:buFontTx/>
                        <a:buChar char="-"/>
                      </a:pPr>
                      <a:r>
                        <a:rPr lang="de-DE" dirty="0"/>
                        <a:t>Aktueller Anlass</a:t>
                      </a:r>
                    </a:p>
                    <a:p>
                      <a:pPr>
                        <a:buFontTx/>
                        <a:buChar char="-"/>
                      </a:pPr>
                      <a:r>
                        <a:rPr lang="de-DE" dirty="0"/>
                        <a:t>Frage</a:t>
                      </a:r>
                    </a:p>
                    <a:p>
                      <a:pPr>
                        <a:buFontTx/>
                        <a:buChar char="-"/>
                      </a:pPr>
                      <a:r>
                        <a:rPr lang="de-DE" dirty="0"/>
                        <a:t>„trockener Einstieg“</a:t>
                      </a:r>
                    </a:p>
                  </a:txBody>
                  <a:tcPr marL="68580" marR="68580"/>
                </a:tc>
                <a:extLst>
                  <a:ext uri="{0D108BD9-81ED-4DB2-BD59-A6C34878D82A}">
                    <a16:rowId xmlns:a16="http://schemas.microsoft.com/office/drawing/2014/main" val="10001"/>
                  </a:ext>
                </a:extLst>
              </a:tr>
              <a:tr h="370840">
                <a:tc>
                  <a:txBody>
                    <a:bodyPr/>
                    <a:lstStyle/>
                    <a:p>
                      <a:r>
                        <a:rPr lang="de-DE" dirty="0"/>
                        <a:t>Gegenstand der Arbeit</a:t>
                      </a:r>
                    </a:p>
                  </a:txBody>
                  <a:tcPr marL="68580" marR="68580"/>
                </a:tc>
                <a:tc>
                  <a:txBody>
                    <a:bodyPr/>
                    <a:lstStyle/>
                    <a:p>
                      <a:r>
                        <a:rPr lang="de-DE" dirty="0"/>
                        <a:t>Welche Fragen/Themen werden bearbeitet?</a:t>
                      </a:r>
                    </a:p>
                  </a:txBody>
                  <a:tcPr marL="68580" marR="68580"/>
                </a:tc>
                <a:extLst>
                  <a:ext uri="{0D108BD9-81ED-4DB2-BD59-A6C34878D82A}">
                    <a16:rowId xmlns:a16="http://schemas.microsoft.com/office/drawing/2014/main" val="10002"/>
                  </a:ext>
                </a:extLst>
              </a:tr>
              <a:tr h="370840">
                <a:tc>
                  <a:txBody>
                    <a:bodyPr/>
                    <a:lstStyle/>
                    <a:p>
                      <a:r>
                        <a:rPr lang="de-DE" dirty="0"/>
                        <a:t>Zielsetzung der Arbeit mit Begründung</a:t>
                      </a:r>
                    </a:p>
                  </a:txBody>
                  <a:tcPr marL="68580" marR="68580"/>
                </a:tc>
                <a:tc>
                  <a:txBody>
                    <a:bodyPr/>
                    <a:lstStyle/>
                    <a:p>
                      <a:r>
                        <a:rPr lang="de-DE" dirty="0"/>
                        <a:t>Was soll in Ihrer Arbeit gezeigt werden? Womit wollen Sie sich beschäftigen?</a:t>
                      </a:r>
                    </a:p>
                  </a:txBody>
                  <a:tcPr marL="68580" marR="6858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8954129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2817</Words>
  <Application>Microsoft Office PowerPoint</Application>
  <PresentationFormat>Bildschirmpräsentation (4:3)</PresentationFormat>
  <Paragraphs>244</Paragraphs>
  <Slides>50</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50</vt:i4>
      </vt:variant>
    </vt:vector>
  </HeadingPairs>
  <TitlesOfParts>
    <vt:vector size="53" baseType="lpstr">
      <vt:lpstr>Arial</vt:lpstr>
      <vt:lpstr>Calibri</vt:lpstr>
      <vt:lpstr>Larissa</vt:lpstr>
      <vt:lpstr>Wissenschaftliches Arbeiten für die tesi I</vt:lpstr>
      <vt:lpstr>PowerPoint-Präsentation</vt:lpstr>
      <vt:lpstr>Aufbau der Arbeit</vt:lpstr>
      <vt:lpstr>PowerPoint-Präsentation</vt:lpstr>
      <vt:lpstr>PowerPoint-Präsentation</vt:lpstr>
      <vt:lpstr>Elemente im Beispiel</vt:lpstr>
      <vt:lpstr>Elemente im Beispiel</vt:lpstr>
      <vt:lpstr>Elemente im Beispiel</vt:lpstr>
      <vt:lpstr>Elemente der Einleitung</vt:lpstr>
      <vt:lpstr>Elemente der Einleitung</vt:lpstr>
      <vt:lpstr>PowerPoint-Präsentation</vt:lpstr>
      <vt:lpstr>Elemente im Beispiel</vt:lpstr>
      <vt:lpstr>Elemente im Beispiel</vt:lpstr>
      <vt:lpstr>Elemente des Schlusses</vt:lpstr>
      <vt:lpstr>Der Hauptteil</vt:lpstr>
      <vt:lpstr>Der Hauptteil</vt:lpstr>
      <vt:lpstr>PowerPoint-Präsentation</vt:lpstr>
      <vt:lpstr>Analyse</vt:lpstr>
      <vt:lpstr>Analyse</vt:lpstr>
      <vt:lpstr>Besprechen eigener Beispiele</vt:lpstr>
      <vt:lpstr>Besprechen eigener Beispiele</vt:lpstr>
      <vt:lpstr>Besprechen eigener Beispiele</vt:lpstr>
      <vt:lpstr>Besprechen eigener Beispiele</vt:lpstr>
      <vt:lpstr>Besprechen eigener Beispiele</vt:lpstr>
      <vt:lpstr>Besprechen eigener Beispiele</vt:lpstr>
      <vt:lpstr>Typen wissenschaftlicher Publikationen</vt:lpstr>
      <vt:lpstr>Monographie</vt:lpstr>
      <vt:lpstr>PowerPoint-Präsentation</vt:lpstr>
      <vt:lpstr>PowerPoint-Präsentation</vt:lpstr>
      <vt:lpstr>Artikel in Sammelband</vt:lpstr>
      <vt:lpstr>PowerPoint-Präsentation</vt:lpstr>
      <vt:lpstr>Artikel in Zeitschrift</vt:lpstr>
      <vt:lpstr>Artikel in Zeitschrift</vt:lpstr>
      <vt:lpstr>PowerPoint-Präsentation</vt:lpstr>
      <vt:lpstr>Internetquellen</vt:lpstr>
      <vt:lpstr>Internetquellen</vt:lpstr>
      <vt:lpstr>PowerPoint-Präsentation</vt:lpstr>
      <vt:lpstr>PowerPoint-Präsentation</vt:lpstr>
      <vt:lpstr>PowerPoint-Präsentation</vt:lpstr>
      <vt:lpstr>Zitate</vt:lpstr>
      <vt:lpstr>Zitate</vt:lpstr>
      <vt:lpstr>PowerPoint-Präsentation</vt:lpstr>
      <vt:lpstr>Zitate</vt:lpstr>
      <vt:lpstr>Zitate</vt:lpstr>
      <vt:lpstr>Formalia</vt:lpstr>
      <vt:lpstr>PowerPoint-Präsentation</vt:lpstr>
      <vt:lpstr>Basisformatierungen</vt:lpstr>
      <vt:lpstr>Inhaltsverzeichnis und Gliederung</vt:lpstr>
      <vt:lpstr>Linguistische Konventionen</vt:lpstr>
      <vt:lpstr>PowerPoint-Präsentation</vt:lpstr>
    </vt:vector>
  </TitlesOfParts>
  <Company>Universität Salzburg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 Sprachwissenschaft (Italienisch)</dc:title>
  <dc:creator>Gärtig Anne-Kathrin</dc:creator>
  <cp:lastModifiedBy>GAERTIG- BRESSAN ANNE-KATHRIN</cp:lastModifiedBy>
  <cp:revision>76</cp:revision>
  <dcterms:created xsi:type="dcterms:W3CDTF">2016-02-16T10:46:55Z</dcterms:created>
  <dcterms:modified xsi:type="dcterms:W3CDTF">2022-01-19T14:14:29Z</dcterms:modified>
</cp:coreProperties>
</file>