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637" r:id="rId2"/>
    <p:sldId id="648" r:id="rId3"/>
    <p:sldId id="631" r:id="rId4"/>
    <p:sldId id="643" r:id="rId5"/>
    <p:sldId id="650" r:id="rId6"/>
    <p:sldId id="659" r:id="rId7"/>
    <p:sldId id="660" r:id="rId8"/>
    <p:sldId id="649" r:id="rId9"/>
    <p:sldId id="651" r:id="rId10"/>
    <p:sldId id="653" r:id="rId11"/>
    <p:sldId id="654" r:id="rId12"/>
    <p:sldId id="645" r:id="rId13"/>
    <p:sldId id="662" r:id="rId14"/>
    <p:sldId id="663" r:id="rId15"/>
    <p:sldId id="652" r:id="rId16"/>
    <p:sldId id="661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ta de zorzi" initials="rdz" lastIdx="1" clrIdx="0">
    <p:extLst>
      <p:ext uri="{19B8F6BF-5375-455C-9EA6-DF929625EA0E}">
        <p15:presenceInfo xmlns:p15="http://schemas.microsoft.com/office/powerpoint/2012/main" userId="758d8599df258e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5" autoAdjust="0"/>
    <p:restoredTop sz="94411" autoAdjust="0"/>
  </p:normalViewPr>
  <p:slideViewPr>
    <p:cSldViewPr snapToGrid="0">
      <p:cViewPr>
        <p:scale>
          <a:sx n="70" d="100"/>
          <a:sy n="70" d="100"/>
        </p:scale>
        <p:origin x="1048" y="32"/>
      </p:cViewPr>
      <p:guideLst/>
    </p:cSldViewPr>
  </p:slideViewPr>
  <p:outlineViewPr>
    <p:cViewPr>
      <p:scale>
        <a:sx n="33" d="100"/>
        <a:sy n="33" d="100"/>
      </p:scale>
      <p:origin x="0" y="-5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150EA-099E-4F45-85DA-AE878E6300FC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F7288-CA09-4A47-BF65-47CFF6CF98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63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16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6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88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98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10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00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25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9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98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11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21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E14E7-45E7-4458-B8DC-C5882FCE8892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79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481850" y="754273"/>
                <a:ext cx="8106337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b="1" dirty="0" smtClean="0"/>
                  <a:t>La cinetica chimica studia la velocità con cui avvengono le reazioni chimiche.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	</a:t>
                </a:r>
                <a:r>
                  <a:rPr lang="it-IT" sz="1800" i="1" dirty="0" smtClean="0"/>
                  <a:t>Gli aspetti cinetici sono importanti anche in campo farmaceutico. Ad 	esempio, </a:t>
                </a:r>
                <a:r>
                  <a:rPr lang="it-IT" sz="1800" i="1" dirty="0"/>
                  <a:t>per poter dosare </a:t>
                </a:r>
                <a:r>
                  <a:rPr lang="it-IT" sz="1800" i="1" dirty="0" smtClean="0"/>
                  <a:t>un farmaco è necessario </a:t>
                </a:r>
                <a:r>
                  <a:rPr lang="it-IT" sz="1800" i="1" dirty="0"/>
                  <a:t>testare in quanto tempo </a:t>
                </a:r>
                <a:r>
                  <a:rPr lang="it-IT" sz="1800" i="1" dirty="0" smtClean="0"/>
                  <a:t>	il farmaco </a:t>
                </a:r>
                <a:r>
                  <a:rPr lang="it-IT" sz="1800" i="1" dirty="0"/>
                  <a:t>reagisce </a:t>
                </a:r>
                <a:r>
                  <a:rPr lang="it-IT" sz="1800" i="1" dirty="0" smtClean="0"/>
                  <a:t>nell’organismo.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La termodinamica indica se una reazione avviene spontaneamente oppure no, ma non dice nulla riguardo alla velocità con cui avviene.</a:t>
                </a:r>
                <a:r>
                  <a:rPr lang="it-IT" sz="1800" i="1" dirty="0" smtClean="0"/>
                  <a:t>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it-IT" sz="1800" i="1" dirty="0" smtClean="0"/>
                  <a:t>	Ad esempio, </a:t>
                </a:r>
                <a:r>
                  <a:rPr lang="it-IT" sz="1800" i="1" dirty="0"/>
                  <a:t>per il secondo principio della </a:t>
                </a:r>
                <a:r>
                  <a:rPr lang="it-IT" sz="1800" i="1" dirty="0" smtClean="0"/>
                  <a:t>termodinamica la reazione </a:t>
                </a:r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+3 </m:t>
                    </m:r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+3 </m:t>
                    </m:r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it-IT" sz="1800" i="1" dirty="0" smtClean="0"/>
                  <a:t>               </a:t>
                </a:r>
                <a14:m>
                  <m:oMath xmlns:m="http://schemas.openxmlformats.org/officeDocument/2006/math">
                    <m:r>
                      <a:rPr lang="it-IT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it-IT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it-IT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𝑟𝑒𝑎𝑧</m:t>
                        </m:r>
                      </m:sub>
                    </m:sSub>
                    <m:r>
                      <a:rPr lang="it-IT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=−1300 </m:t>
                    </m:r>
                    <m:r>
                      <a:rPr lang="it-IT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𝑘𝐽</m:t>
                    </m:r>
                    <m:r>
                      <a:rPr lang="it-IT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it-IT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𝑚𝑜𝑙</m:t>
                    </m:r>
                  </m:oMath>
                </a14:m>
                <a:r>
                  <a:rPr lang="it-IT" sz="1800" i="1" dirty="0" smtClean="0"/>
                  <a:t>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i="1" dirty="0" smtClean="0"/>
                  <a:t>	avviene spontaneamente. Tuttavia, una bottiglia di etanolo non brucia 	se non accesa con un fiammifero. Questo perchè la reazione, pur 	essendo termodinamicamente spontanea (favorita), è lenta (o inerte).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La </a:t>
                </a:r>
                <a:r>
                  <a:rPr lang="it-IT" sz="1800" b="1" dirty="0" smtClean="0"/>
                  <a:t>cinetica</a:t>
                </a:r>
                <a:r>
                  <a:rPr lang="it-IT" sz="1800" dirty="0" smtClean="0"/>
                  <a:t> studia come varia la velocità di reazione al variare di: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buFontTx/>
                  <a:buChar char="-"/>
                </a:pPr>
                <a:r>
                  <a:rPr lang="it-IT" sz="1800" dirty="0"/>
                  <a:t>c</a:t>
                </a:r>
                <a:r>
                  <a:rPr lang="it-IT" sz="1800" dirty="0" smtClean="0"/>
                  <a:t>oncentrazioni di reagenti e prodotti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buFontTx/>
                  <a:buChar char="-"/>
                </a:pPr>
                <a:r>
                  <a:rPr lang="it-IT" sz="1800" dirty="0"/>
                  <a:t>t</a:t>
                </a:r>
                <a:r>
                  <a:rPr lang="it-IT" sz="1800" dirty="0" smtClean="0"/>
                  <a:t>emperatura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FontTx/>
                  <a:buChar char="-"/>
                </a:pPr>
                <a:r>
                  <a:rPr lang="it-IT" sz="1800" dirty="0"/>
                  <a:t>p</a:t>
                </a:r>
                <a:r>
                  <a:rPr lang="it-IT" sz="1800" dirty="0" smtClean="0"/>
                  <a:t>resenza di </a:t>
                </a:r>
                <a:r>
                  <a:rPr lang="it-IT" sz="1800" b="1" dirty="0" smtClean="0"/>
                  <a:t>catalizzatori</a:t>
                </a:r>
                <a:r>
                  <a:rPr lang="it-IT" sz="1800" dirty="0" smtClean="0"/>
                  <a:t>.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Gli aspetti cinetici, inoltre, permettono di ipotizzare i meccanismi molecolari con cui la reazione avviene. </a:t>
                </a:r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50" y="754273"/>
                <a:ext cx="8106337" cy="974768"/>
              </a:xfrm>
              <a:prstGeom prst="rect">
                <a:avLst/>
              </a:prstGeom>
              <a:blipFill>
                <a:blip r:embed="rId2"/>
                <a:stretch>
                  <a:fillRect l="-602" t="-2500" r="-1128" b="-4831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746" y="0"/>
            <a:ext cx="8070477" cy="809251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Cinetica chimica</a:t>
            </a:r>
            <a:endParaRPr lang="it-IT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1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481849" y="369657"/>
            <a:ext cx="8106337" cy="1611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Per una qualsiasi reazione, è possibile rappresentare la variazione dell’energia rispetto la coordinata di reazione che definisce il procedere della reazione: </a:t>
            </a:r>
            <a:endParaRPr lang="it-IT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82" y="1175428"/>
            <a:ext cx="4735554" cy="336071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769225" y="1152660"/>
            <a:ext cx="3818962" cy="1611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La reazione rappresentata qui è una reazione esotermica: i prodotti hanno un’energia minore dei reagenti, quindi durante la reazione viene liberata energia.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Il simbolo ‡ rappresenta il </a:t>
            </a:r>
            <a:r>
              <a:rPr lang="it-IT" sz="1800" b="1" dirty="0" smtClean="0"/>
              <a:t>complesso attivato (o stato di transizione)</a:t>
            </a:r>
            <a:r>
              <a:rPr lang="it-IT" sz="1800" dirty="0" smtClean="0"/>
              <a:t> e corrisponde al massimo di energia. Il complesso attivato non può mai essere isolato.</a:t>
            </a:r>
            <a:endParaRPr lang="it-IT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1849" y="4622005"/>
            <a:ext cx="8106336" cy="1611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L’energia di attivazione corrisponde alla variazione di energia necessaria per trasformare i reagenti nel complesso attivato. In questo grafico l’energia di attivazione della reazione diretta è rappresentata come E</a:t>
            </a:r>
            <a:r>
              <a:rPr lang="it-IT" sz="1800" baseline="-25000" dirty="0" smtClean="0"/>
              <a:t>a</a:t>
            </a:r>
            <a:r>
              <a:rPr lang="it-IT" sz="1800" dirty="0" smtClean="0"/>
              <a:t>, mentre il valore E</a:t>
            </a:r>
            <a:r>
              <a:rPr lang="it-IT" sz="1800" baseline="-25000" dirty="0" smtClean="0"/>
              <a:t>a,i</a:t>
            </a:r>
            <a:r>
              <a:rPr lang="it-IT" sz="1800" dirty="0" smtClean="0"/>
              <a:t> è l’energia di attivazione della reazione inversa. 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67980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481850" y="369653"/>
            <a:ext cx="3910856" cy="1270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Alcune reazioni non avvengono in un solo passaggio</a:t>
            </a:r>
            <a:r>
              <a:rPr lang="it-IT" sz="1800" dirty="0"/>
              <a:t>, </a:t>
            </a:r>
            <a:r>
              <a:rPr lang="it-IT" sz="1800" dirty="0" smtClean="0"/>
              <a:t>ma la </a:t>
            </a:r>
            <a:r>
              <a:rPr lang="it-IT" sz="1800" dirty="0"/>
              <a:t>trasformazione dei reagenti in prodotti </a:t>
            </a:r>
            <a:r>
              <a:rPr lang="it-IT" sz="1800" dirty="0" smtClean="0"/>
              <a:t>avviene </a:t>
            </a:r>
            <a:r>
              <a:rPr lang="it-IT" sz="1800" dirty="0"/>
              <a:t>attraverso più </a:t>
            </a:r>
            <a:r>
              <a:rPr lang="it-IT" sz="1800" b="1" dirty="0"/>
              <a:t>stadi elementari</a:t>
            </a:r>
            <a:r>
              <a:rPr lang="it-IT" sz="1800" dirty="0"/>
              <a:t>. </a:t>
            </a:r>
            <a:endParaRPr lang="it-IT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1" dirty="0"/>
              <a:t>La reazione in figura, ad esempio, è una reazione a due stadi.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In </a:t>
            </a:r>
            <a:r>
              <a:rPr lang="it-IT" sz="1800" dirty="0"/>
              <a:t>questo caso, la curva nel diagramma di reazione ha un altro minimo oltre ai reagenti e ai prodotti e questo minimo corrisponde ad un </a:t>
            </a:r>
            <a:r>
              <a:rPr lang="it-IT" sz="1800" b="1" dirty="0"/>
              <a:t>intermedio di reazione</a:t>
            </a:r>
            <a:r>
              <a:rPr lang="it-IT" sz="1800" dirty="0"/>
              <a:t>. </a:t>
            </a:r>
            <a:endParaRPr lang="it-IT" sz="1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706" y="450335"/>
            <a:ext cx="4270027" cy="346896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81850" y="4215514"/>
            <a:ext cx="7998762" cy="1270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/>
              <a:t>A differenza dello stadio di transizione, l’intermedio di reazione è un minimo della curva di energia e, in condizioni opportune, può essere isolato. </a:t>
            </a:r>
            <a:endParaRPr lang="it-IT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Ciascuno dei due stadi di questa reazione ha una diversa energia di attivazione. In particolare, in questo caso il primo stadio, quello che porta all’intermedio di reazione (</a:t>
            </a:r>
            <a:r>
              <a:rPr lang="it-IT" sz="1800" i="1" dirty="0" smtClean="0"/>
              <a:t>I</a:t>
            </a:r>
            <a:r>
              <a:rPr lang="it-IT" sz="1800" dirty="0" smtClean="0"/>
              <a:t>) ha un’elevata energia di attivazione (stadio lento). Invece il secondo stadio, che ha una piccola energia di attivazione, è uno stadio veloce.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it-IT" sz="1800" dirty="0" smtClean="0"/>
          </a:p>
        </p:txBody>
      </p:sp>
    </p:spTree>
    <p:extLst>
      <p:ext uri="{BB962C8B-B14F-4D97-AF65-F5344CB8AC3E}">
        <p14:creationId xmlns:p14="http://schemas.microsoft.com/office/powerpoint/2010/main" val="126486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138545" y="755143"/>
            <a:ext cx="8940800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Il </a:t>
            </a:r>
            <a:r>
              <a:rPr lang="it-IT" sz="1800" b="1" dirty="0" smtClean="0"/>
              <a:t>meccanismo di reazione </a:t>
            </a:r>
            <a:r>
              <a:rPr lang="it-IT" sz="1800" dirty="0" smtClean="0"/>
              <a:t>è la descrizione della reazione dal punto di vista molecolare, con la </a:t>
            </a:r>
            <a:r>
              <a:rPr lang="it-IT" sz="1800" dirty="0"/>
              <a:t>scissione e </a:t>
            </a:r>
            <a:r>
              <a:rPr lang="it-IT" sz="1800" dirty="0" smtClean="0"/>
              <a:t>la formazione </a:t>
            </a:r>
            <a:r>
              <a:rPr lang="it-IT" sz="1800" dirty="0"/>
              <a:t>dei legami </a:t>
            </a:r>
            <a:r>
              <a:rPr lang="it-IT" sz="1800" dirty="0" smtClean="0"/>
              <a:t>tra gli atomi.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Una reazione può essere costituita da uno o più stadi. In ciascuno degli stadi di reazione (chiamati </a:t>
            </a:r>
            <a:r>
              <a:rPr lang="it-IT" sz="1800" b="1" dirty="0" smtClean="0"/>
              <a:t>stadi elementari</a:t>
            </a:r>
            <a:r>
              <a:rPr lang="it-IT" sz="1800" dirty="0"/>
              <a:t>) partecipa un numero diverso di molecole. </a:t>
            </a:r>
            <a:r>
              <a:rPr lang="it-IT" sz="1800" dirty="0">
                <a:solidFill>
                  <a:srgbClr val="FF0000"/>
                </a:solidFill>
              </a:rPr>
              <a:t>Uno stadio elementare consiste nella trasformazione di uno o più reagenti in uno o più prodotti tramite un unico urto.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 In base al numero di molecole si definisce la </a:t>
            </a:r>
            <a:r>
              <a:rPr lang="it-IT" sz="1800" b="1" dirty="0" smtClean="0"/>
              <a:t>molecolarità </a:t>
            </a:r>
            <a:r>
              <a:rPr lang="it-IT" sz="1800" dirty="0" smtClean="0"/>
              <a:t>dello stadio.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i="1" dirty="0" smtClean="0"/>
              <a:t>Ad esempio:	A → B + C     stadio monomolecolare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i="1" dirty="0"/>
              <a:t>	</a:t>
            </a:r>
            <a:r>
              <a:rPr lang="it-IT" sz="1800" i="1" dirty="0" smtClean="0"/>
              <a:t>	A + A </a:t>
            </a:r>
            <a:r>
              <a:rPr lang="it-IT" sz="1800" i="1" dirty="0"/>
              <a:t>→ B + </a:t>
            </a:r>
            <a:r>
              <a:rPr lang="it-IT" sz="1800" i="1" dirty="0" smtClean="0"/>
              <a:t>C     stadio bimolecolare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i="1" dirty="0"/>
              <a:t>		A + B → </a:t>
            </a:r>
            <a:r>
              <a:rPr lang="it-IT" sz="1800" i="1" dirty="0" smtClean="0"/>
              <a:t>C       stadio bimolecolare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i="1" dirty="0"/>
              <a:t>		A + A + B → </a:t>
            </a:r>
            <a:r>
              <a:rPr lang="it-IT" sz="1800" i="1" dirty="0" smtClean="0"/>
              <a:t>C    stadio trimolecolare (molto raro! La </a:t>
            </a:r>
            <a:r>
              <a:rPr lang="it-IT" sz="1800" i="1" dirty="0"/>
              <a:t>probabilità </a:t>
            </a:r>
            <a:r>
              <a:rPr lang="it-IT" sz="1800" i="1" dirty="0" smtClean="0"/>
              <a:t>		che </a:t>
            </a:r>
            <a:r>
              <a:rPr lang="it-IT" sz="1800" i="1" dirty="0"/>
              <a:t>3 molecole urtino tra loro per dare vita ad una reazione è </a:t>
            </a:r>
            <a:r>
              <a:rPr lang="it-IT" sz="1800" i="1" dirty="0" smtClean="0"/>
              <a:t>		molto bassa.)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A differenza dell’ordine di reazione, che deve essere determinato sperimentalmente, la </a:t>
            </a:r>
            <a:r>
              <a:rPr lang="it-IT" sz="1800" dirty="0"/>
              <a:t>molecolarità </a:t>
            </a:r>
            <a:r>
              <a:rPr lang="it-IT" sz="1800" dirty="0" smtClean="0"/>
              <a:t>è un concetto </a:t>
            </a:r>
            <a:r>
              <a:rPr lang="it-IT" sz="1800" dirty="0"/>
              <a:t>teorico </a:t>
            </a:r>
            <a:r>
              <a:rPr lang="it-IT" sz="1800" dirty="0" smtClean="0"/>
              <a:t>relativo al meccanismo di reazione proposto.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La </a:t>
            </a:r>
            <a:r>
              <a:rPr lang="it-IT" sz="1800" dirty="0"/>
              <a:t>somma dei vari stadi fornisce l’equazione chimica complessiva.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dirty="0" smtClean="0"/>
              <a:t>Noto </a:t>
            </a:r>
            <a:r>
              <a:rPr lang="it-IT" sz="1800" dirty="0"/>
              <a:t>il </a:t>
            </a:r>
            <a:r>
              <a:rPr lang="it-IT" sz="1800" dirty="0" smtClean="0"/>
              <a:t>meccanismo, </a:t>
            </a:r>
            <a:r>
              <a:rPr lang="it-IT" sz="1800" dirty="0"/>
              <a:t>è possibile </a:t>
            </a:r>
            <a:r>
              <a:rPr lang="it-IT" sz="1800" dirty="0" smtClean="0"/>
              <a:t>ricavare la corrispondente </a:t>
            </a:r>
            <a:r>
              <a:rPr lang="it-IT" sz="1800" dirty="0"/>
              <a:t>espressione della velocità di </a:t>
            </a:r>
            <a:r>
              <a:rPr lang="it-IT" sz="1800" dirty="0" smtClean="0"/>
              <a:t>reazione, che deve essere confrontata con quella sperimentale. In caso positivo, il meccanismo proposto è </a:t>
            </a:r>
            <a:r>
              <a:rPr lang="it-IT" sz="1800" i="1" dirty="0" smtClean="0"/>
              <a:t>compatibile</a:t>
            </a:r>
            <a:r>
              <a:rPr lang="it-IT" sz="1800" dirty="0" smtClean="0"/>
              <a:t> con i dati sperimentali. </a:t>
            </a:r>
            <a:endParaRPr lang="it-IT" sz="1800" i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8070477" cy="809251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Meccanismi di reazione</a:t>
            </a:r>
            <a:endParaRPr lang="it-IT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0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481849" y="280003"/>
                <a:ext cx="8061515" cy="12708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Se uno stadio è molto più  lento degli altri, questo </a:t>
                </a:r>
                <a:r>
                  <a:rPr lang="it-IT" sz="1800" b="1" dirty="0" smtClean="0"/>
                  <a:t>determina la velocità della reazione complessiva.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i="1" dirty="0" smtClean="0"/>
                  <a:t>Ad esempio:</a:t>
                </a:r>
                <a:r>
                  <a:rPr lang="it-IT" sz="1800" dirty="0"/>
                  <a:t> </a:t>
                </a:r>
                <a:r>
                  <a:rPr lang="it-IT" sz="1800" i="1" dirty="0" smtClean="0"/>
                  <a:t>Per la reazione  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it-IT" sz="1800" i="1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i="1" dirty="0" smtClean="0"/>
                  <a:t>	a bassa temperatura viene proposto un meccanismo a due stadi</a:t>
                </a:r>
                <a:endParaRPr lang="it-IT" sz="1800" i="1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i="1" dirty="0" smtClean="0"/>
                  <a:t>	(1)   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800" i="1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it-IT" sz="1800" i="1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/>
                  <a:t>	</a:t>
                </a:r>
                <a:r>
                  <a:rPr lang="it-IT" sz="1800" i="1" dirty="0" smtClean="0"/>
                  <a:t>(2)   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it-IT" sz="1800" i="1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/>
                  <a:t>	</a:t>
                </a:r>
                <a:r>
                  <a:rPr lang="it-IT" sz="1800" i="1" dirty="0" smtClean="0"/>
                  <a:t>La somma di questi due stadi porta alla stessa reazione iniziale.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i="1" dirty="0" smtClean="0"/>
                  <a:t>	Nel primo stadio viene prodotto NO</a:t>
                </a:r>
                <a:r>
                  <a:rPr lang="it-IT" sz="1800" i="1" baseline="-25000" dirty="0" smtClean="0"/>
                  <a:t>3</a:t>
                </a:r>
                <a:r>
                  <a:rPr lang="it-IT" sz="1800" i="1" dirty="0" smtClean="0"/>
                  <a:t>, che viene consumato nello stadio 	successivo. Questa molecola è un </a:t>
                </a:r>
                <a:r>
                  <a:rPr lang="it-IT" sz="1800" i="1" u="sng" dirty="0" smtClean="0"/>
                  <a:t>intermedio di reazione</a:t>
                </a:r>
                <a:r>
                  <a:rPr lang="it-IT" sz="1800" i="1" dirty="0" smtClean="0"/>
                  <a:t> che può essere 	isolato mediante tecniche chimiche.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i="1" dirty="0"/>
                  <a:t>	</a:t>
                </a:r>
                <a:r>
                  <a:rPr lang="it-IT" sz="1800" i="1" dirty="0" smtClean="0"/>
                  <a:t>Il primo dei due stati di questa reazione risulta essere lo stadio lento, che	</a:t>
                </a:r>
                <a:r>
                  <a:rPr lang="it-IT" sz="1800" i="1" u="sng" dirty="0" smtClean="0"/>
                  <a:t>determina la velocità complessiva del processo</a:t>
                </a:r>
                <a:r>
                  <a:rPr lang="it-IT" sz="1800" i="1" dirty="0" smtClean="0"/>
                  <a:t>. Il secondo stadio, invece, 	avviene velocemente.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i="1" dirty="0"/>
                  <a:t>	</a:t>
                </a:r>
                <a:r>
                  <a:rPr lang="it-IT" sz="1800" i="1" dirty="0" smtClean="0"/>
                  <a:t>La legge cinetica relativa al meccanismo proposto può essere scritta sulla	base della molecolarità del primo statio:   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sz="1800" i="1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	</a:t>
                </a:r>
                <a:r>
                  <a:rPr lang="it-IT" sz="1800" i="1" dirty="0" smtClean="0"/>
                  <a:t>Sperimentalmente si verifica che il grafico di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sSub>
                              <m:sSubPr>
                                <m:ctrlPr>
                                  <a:rPr lang="it-IT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8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it-IT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den>
                        </m:f>
                      </m:e>
                    </m:d>
                  </m:oMath>
                </a14:m>
                <a:r>
                  <a:rPr lang="it-IT" sz="1800" i="1" dirty="0" smtClean="0"/>
                  <a:t> contro il tempo è 	una retta, come previsto per una reazione di secondo ordine in NO</a:t>
                </a:r>
                <a:r>
                  <a:rPr lang="it-IT" sz="1800" i="1" baseline="-25000" dirty="0" smtClean="0"/>
                  <a:t>2</a:t>
                </a:r>
                <a:r>
                  <a:rPr lang="it-IT" sz="1800" i="1" dirty="0" smtClean="0"/>
                  <a:t>.</a:t>
                </a:r>
                <a:endParaRPr lang="it-IT" sz="1800" dirty="0" smtClean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49" y="280003"/>
                <a:ext cx="8061515" cy="1270883"/>
              </a:xfrm>
              <a:prstGeom prst="rect">
                <a:avLst/>
              </a:prstGeom>
              <a:blipFill>
                <a:blip r:embed="rId2"/>
                <a:stretch>
                  <a:fillRect l="-605" b="-4399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18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it-IT" altLang="it-IT" sz="3200" smtClean="0">
                <a:solidFill>
                  <a:srgbClr val="0000FF"/>
                </a:solidFill>
                <a:latin typeface="Arial" panose="020B0604020202020204" pitchFamily="34" charset="0"/>
              </a:rPr>
              <a:t>Esempio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8153400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it-IT" sz="2000"/>
              <a:t>Si trova sperimentalmente che la legge cinetica per la reazione: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altLang="it-IT" sz="2000"/>
              <a:t>		Cl</a:t>
            </a:r>
            <a:r>
              <a:rPr lang="it-IT" altLang="it-IT" sz="2000" baseline="-25000"/>
              <a:t>2</a:t>
            </a:r>
            <a:r>
              <a:rPr lang="it-IT" altLang="it-IT" sz="2000"/>
              <a:t> + CHCl</a:t>
            </a:r>
            <a:r>
              <a:rPr lang="it-IT" altLang="it-IT" sz="2000" baseline="-25000"/>
              <a:t>3</a:t>
            </a:r>
            <a:r>
              <a:rPr lang="it-IT" altLang="it-IT" sz="2000"/>
              <a:t> = HCl + CCl</a:t>
            </a:r>
            <a:r>
              <a:rPr lang="it-IT" altLang="it-IT" sz="2000" baseline="-25000"/>
              <a:t>4</a:t>
            </a:r>
            <a:endParaRPr lang="it-IT" altLang="it-IT" sz="2000"/>
          </a:p>
          <a:p>
            <a:pPr algn="just" eaLnBrk="1" hangingPunct="1">
              <a:spcBef>
                <a:spcPct val="50000"/>
              </a:spcBef>
            </a:pPr>
            <a:r>
              <a:rPr lang="it-IT" altLang="it-IT" sz="2000"/>
              <a:t>è: </a:t>
            </a:r>
            <a:br>
              <a:rPr lang="it-IT" altLang="it-IT" sz="2000"/>
            </a:br>
            <a:r>
              <a:rPr lang="it-IT" altLang="it-IT" sz="2000"/>
              <a:t>		v = k [CHCl</a:t>
            </a:r>
            <a:r>
              <a:rPr lang="it-IT" altLang="it-IT" sz="2000" baseline="-25000"/>
              <a:t>3</a:t>
            </a:r>
            <a:r>
              <a:rPr lang="it-IT" altLang="it-IT" sz="2000"/>
              <a:t>] [Cl</a:t>
            </a:r>
            <a:r>
              <a:rPr lang="it-IT" altLang="it-IT" sz="2000" baseline="-25000"/>
              <a:t>2</a:t>
            </a:r>
            <a:r>
              <a:rPr lang="it-IT" altLang="it-IT" sz="2000"/>
              <a:t>]</a:t>
            </a:r>
            <a:r>
              <a:rPr lang="it-IT" altLang="it-IT" sz="2000" baseline="30000">
                <a:cs typeface="Microsoft Sans Serif" panose="020B0604020202020204" pitchFamily="34" charset="0"/>
              </a:rPr>
              <a:t>½</a:t>
            </a:r>
            <a:r>
              <a:rPr lang="it-IT" altLang="it-IT" sz="2000" baseline="30000"/>
              <a:t> </a:t>
            </a:r>
            <a:r>
              <a:rPr lang="it-IT" altLang="it-IT" sz="2000"/>
              <a:t>		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altLang="it-IT" sz="2000"/>
              <a:t>Appare subito evidente che la reazione deve essere multistadio, altrimenti la legge cinetica sarebbe del primo ordine rispetto ad entrambi i reagenti. Un meccanismo in accordo con la legge cinetica sperimentale è il seguente: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altLang="it-IT" sz="2000"/>
              <a:t>		</a:t>
            </a:r>
          </a:p>
          <a:p>
            <a:pPr algn="just" eaLnBrk="1" hangingPunct="1">
              <a:spcBef>
                <a:spcPct val="50000"/>
              </a:spcBef>
            </a:pPr>
            <a:endParaRPr lang="it-IT" altLang="it-IT" sz="2000"/>
          </a:p>
          <a:p>
            <a:pPr algn="just" eaLnBrk="1" hangingPunct="1">
              <a:spcBef>
                <a:spcPct val="50000"/>
              </a:spcBef>
            </a:pPr>
            <a:r>
              <a:rPr lang="it-IT" altLang="it-IT" sz="2000"/>
              <a:t>	Cl + CHCl</a:t>
            </a:r>
            <a:r>
              <a:rPr lang="it-IT" altLang="it-IT" sz="2000" baseline="-25000"/>
              <a:t>3</a:t>
            </a:r>
            <a:r>
              <a:rPr lang="it-IT" altLang="it-IT" sz="2000"/>
              <a:t> 		HCl + CCl</a:t>
            </a:r>
            <a:r>
              <a:rPr lang="it-IT" altLang="it-IT" sz="2000" baseline="-25000"/>
              <a:t>3	</a:t>
            </a:r>
            <a:r>
              <a:rPr lang="it-IT" altLang="it-IT" sz="2000"/>
              <a:t>lento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altLang="it-IT" sz="2000"/>
              <a:t>	Cl + CCl</a:t>
            </a:r>
            <a:r>
              <a:rPr lang="it-IT" altLang="it-IT" sz="2000" baseline="-25000"/>
              <a:t>3</a:t>
            </a:r>
            <a:r>
              <a:rPr lang="it-IT" altLang="it-IT" sz="2000"/>
              <a:t> 		CCl</a:t>
            </a:r>
            <a:r>
              <a:rPr lang="it-IT" altLang="it-IT" sz="2000" baseline="-25000"/>
              <a:t>4		</a:t>
            </a:r>
            <a:r>
              <a:rPr lang="it-IT" altLang="it-IT" sz="2000"/>
              <a:t>veloce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altLang="it-IT" sz="2000"/>
              <a:t>Siccome lo stadio determinante è il secondo, la velocità della reazione si può scrivere come:	</a:t>
            </a:r>
            <a:r>
              <a:rPr lang="it-IT" altLang="it-IT" sz="2000">
                <a:solidFill>
                  <a:srgbClr val="FF0000"/>
                </a:solidFill>
              </a:rPr>
              <a:t>v = k</a:t>
            </a:r>
            <a:r>
              <a:rPr lang="it-IT" altLang="it-IT" sz="2000" baseline="-25000">
                <a:solidFill>
                  <a:srgbClr val="FF0000"/>
                </a:solidFill>
              </a:rPr>
              <a:t>2</a:t>
            </a:r>
            <a:r>
              <a:rPr lang="it-IT" altLang="it-IT" sz="2000">
                <a:solidFill>
                  <a:srgbClr val="FF0000"/>
                </a:solidFill>
              </a:rPr>
              <a:t> [CHCl</a:t>
            </a:r>
            <a:r>
              <a:rPr lang="it-IT" altLang="it-IT" sz="2000" baseline="-25000">
                <a:solidFill>
                  <a:srgbClr val="FF0000"/>
                </a:solidFill>
              </a:rPr>
              <a:t>3</a:t>
            </a:r>
            <a:r>
              <a:rPr lang="it-IT" altLang="it-IT" sz="2000">
                <a:solidFill>
                  <a:srgbClr val="FF0000"/>
                </a:solidFill>
              </a:rPr>
              <a:t>] [Cl]</a:t>
            </a:r>
            <a:r>
              <a:rPr lang="it-IT" altLang="it-IT" sz="2000" baseline="30000"/>
              <a:t> </a:t>
            </a:r>
            <a:r>
              <a:rPr lang="it-IT" altLang="it-IT" sz="2000"/>
              <a:t>	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3276600" y="4191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>
            <a:off x="3276600" y="4267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3276600" y="5486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3276600" y="5029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352800" y="4632325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000"/>
              <a:t>k</a:t>
            </a:r>
            <a:r>
              <a:rPr lang="it-IT" altLang="it-IT" sz="2000" baseline="-25000"/>
              <a:t>2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352800" y="51054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000"/>
              <a:t>k</a:t>
            </a:r>
            <a:r>
              <a:rPr lang="it-IT" altLang="it-IT" sz="2000" baseline="-25000"/>
              <a:t>3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2209800" y="4038600"/>
            <a:ext cx="4716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000"/>
              <a:t>Cl</a:t>
            </a:r>
            <a:r>
              <a:rPr lang="it-IT" altLang="it-IT" sz="2000" baseline="-25000"/>
              <a:t>2</a:t>
            </a:r>
            <a:r>
              <a:rPr lang="it-IT" altLang="it-IT" sz="2000"/>
              <a:t> 		 2Cl		  veloce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3352800" y="4191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000"/>
              <a:t>k</a:t>
            </a:r>
            <a:r>
              <a:rPr lang="it-IT" altLang="it-IT" sz="2000" baseline="-25000"/>
              <a:t>-1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352800" y="38100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000"/>
              <a:t>k</a:t>
            </a:r>
            <a:r>
              <a:rPr lang="it-IT" altLang="it-IT" sz="2000" baseline="-250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53017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481849" y="755143"/>
            <a:ext cx="8106337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Un </a:t>
            </a:r>
            <a:r>
              <a:rPr lang="it-IT" sz="1800" b="1" dirty="0" smtClean="0"/>
              <a:t>catalizzatore</a:t>
            </a:r>
            <a:r>
              <a:rPr lang="it-IT" sz="1800" dirty="0" smtClean="0"/>
              <a:t> è </a:t>
            </a:r>
            <a:r>
              <a:rPr lang="it-IT" sz="1800" dirty="0"/>
              <a:t>una sostanza che aumenta la velocità della reazione senza subire essa stessa </a:t>
            </a:r>
            <a:r>
              <a:rPr lang="it-IT" sz="1800" dirty="0" smtClean="0"/>
              <a:t>alcun cambiamento. Il catalizzatore si lega ai reagenti, favorisce la loro reazione, ma </a:t>
            </a:r>
            <a:r>
              <a:rPr lang="it-IT" sz="1800" dirty="0"/>
              <a:t>si ritrova </a:t>
            </a:r>
            <a:r>
              <a:rPr lang="it-IT" sz="1800" dirty="0" smtClean="0"/>
              <a:t>invariato </a:t>
            </a:r>
            <a:r>
              <a:rPr lang="it-IT" sz="1800" dirty="0"/>
              <a:t>alla fine della reazione.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/>
              <a:t>Un catalizzatore </a:t>
            </a:r>
            <a:r>
              <a:rPr lang="it-IT" sz="1800" dirty="0" smtClean="0"/>
              <a:t>è omogeneo quando si trova nella stessa fase della miscela di reazione; un catalizzatore eterogeneo si </a:t>
            </a:r>
            <a:r>
              <a:rPr lang="it-IT" sz="1800" dirty="0"/>
              <a:t>trova in una fase diversa da quella della miscela </a:t>
            </a:r>
            <a:r>
              <a:rPr lang="it-IT" sz="1800" dirty="0" smtClean="0"/>
              <a:t>di reazione.</a:t>
            </a:r>
            <a:endParaRPr lang="it-IT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8070477" cy="809251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Catalizzatori</a:t>
            </a:r>
            <a:endParaRPr lang="it-IT" sz="3200" dirty="0">
              <a:solidFill>
                <a:srgbClr val="0070C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46778" y="3001979"/>
            <a:ext cx="4741408" cy="3165737"/>
            <a:chOff x="3269236" y="2963956"/>
            <a:chExt cx="5473517" cy="379543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69236" y="2963956"/>
              <a:ext cx="5318950" cy="3795432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6427694" y="3747247"/>
              <a:ext cx="510988" cy="3406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002360" y="3137863"/>
              <a:ext cx="1522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r</a:t>
              </a:r>
              <a:r>
                <a:rPr lang="it-IT" dirty="0" smtClean="0"/>
                <a:t>eazione non catalizzata</a:t>
              </a:r>
              <a:endParaRPr lang="it-IT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20607" y="4538506"/>
              <a:ext cx="1522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r</a:t>
              </a:r>
              <a:r>
                <a:rPr lang="it-IT" dirty="0" smtClean="0"/>
                <a:t>eazione catalizzata</a:t>
              </a:r>
              <a:endParaRPr lang="it-IT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6816844" y="4969995"/>
              <a:ext cx="495419" cy="5222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481849" y="2840618"/>
            <a:ext cx="3238504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Dal punto di vista energetico, la reazione catalizzata segue un percorso diverso rispetto alla reazione non catalizzata. L’energia di attivazione è minore quando è presente un catalizzatore.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La presenza di un catalizzatore non modifica la posizione di un equilibrio di reazione. 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50288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1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517708" y="1848830"/>
            <a:ext cx="4000503" cy="1270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Gli </a:t>
            </a:r>
            <a:r>
              <a:rPr lang="it-IT" sz="1800" b="1" dirty="0" smtClean="0"/>
              <a:t>enzimi</a:t>
            </a:r>
            <a:r>
              <a:rPr lang="it-IT" sz="1800" dirty="0" smtClean="0"/>
              <a:t> sono proteine che funzionano come catalizzatori per le reazioni biologiche. Ad esempio, in figura è rappresentato un enzima che permette la degradazione della parete dei batteri (lisozima) e che è presente anche nella saliva e nelle lacrime.</a:t>
            </a:r>
          </a:p>
        </p:txBody>
      </p:sp>
      <p:pic>
        <p:nvPicPr>
          <p:cNvPr id="5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8"/>
          <a:stretch/>
        </p:blipFill>
        <p:spPr bwMode="auto">
          <a:xfrm>
            <a:off x="4977174" y="369653"/>
            <a:ext cx="3386895" cy="586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19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03"/>
              <p:cNvSpPr txBox="1"/>
              <p:nvPr/>
            </p:nvSpPr>
            <p:spPr>
              <a:xfrm>
                <a:off x="493481" y="665926"/>
                <a:ext cx="8094706" cy="2144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spcAft>
                    <a:spcPts val="600"/>
                  </a:spcAft>
                  <a:defRPr/>
                </a:pPr>
                <a:r>
                  <a:rPr lang="it-IT" dirty="0" smtClean="0"/>
                  <a:t>La </a:t>
                </a:r>
                <a:r>
                  <a:rPr lang="it-IT" b="1" dirty="0" smtClean="0"/>
                  <a:t>velocità di reazione </a:t>
                </a:r>
                <a:r>
                  <a:rPr lang="it-IT" dirty="0" smtClean="0"/>
                  <a:t>è definita come la velocità a cui i reagenti scompaiono, ovvero la velocità a cui i prodotti si formano. </a:t>
                </a:r>
              </a:p>
              <a:p>
                <a:pPr>
                  <a:lnSpc>
                    <a:spcPct val="120000"/>
                  </a:lnSpc>
                  <a:defRPr/>
                </a:pPr>
                <a:r>
                  <a:rPr lang="it-IT" dirty="0" smtClean="0"/>
                  <a:t>Per una reazione generica:	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𝑎𝐴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𝑏𝐵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𝑐𝐶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𝑑𝐷</m:t>
                    </m:r>
                  </m:oMath>
                </a14:m>
                <a:endParaRPr lang="it-IT" b="0" dirty="0" smtClean="0"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defRPr/>
                </a:pPr>
                <a:r>
                  <a:rPr lang="it-IT" dirty="0" smtClean="0"/>
                  <a:t>con coefficienti stechiometrici </a:t>
                </a:r>
                <a:r>
                  <a:rPr lang="it-IT" i="1" dirty="0" smtClean="0"/>
                  <a:t>a</a:t>
                </a:r>
                <a:r>
                  <a:rPr lang="it-IT" dirty="0" smtClean="0"/>
                  <a:t>, </a:t>
                </a:r>
                <a:r>
                  <a:rPr lang="it-IT" i="1" dirty="0" smtClean="0"/>
                  <a:t>b</a:t>
                </a:r>
                <a:r>
                  <a:rPr lang="it-IT" dirty="0" smtClean="0"/>
                  <a:t>, </a:t>
                </a:r>
                <a:r>
                  <a:rPr lang="it-IT" i="1" dirty="0" smtClean="0"/>
                  <a:t>c</a:t>
                </a:r>
                <a:r>
                  <a:rPr lang="it-IT" dirty="0" smtClean="0"/>
                  <a:t> e </a:t>
                </a:r>
                <a:r>
                  <a:rPr lang="it-IT" i="1" dirty="0" smtClean="0"/>
                  <a:t>d</a:t>
                </a:r>
                <a:r>
                  <a:rPr lang="it-IT" dirty="0" smtClean="0"/>
                  <a:t>, la velocità è:</a:t>
                </a:r>
              </a:p>
              <a:p>
                <a:pPr>
                  <a:lnSpc>
                    <a:spcPct val="12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it-IT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it-IT" dirty="0" smtClean="0"/>
              </a:p>
            </p:txBody>
          </p:sp>
        </mc:Choice>
        <mc:Fallback xmlns="">
          <p:sp>
            <p:nvSpPr>
              <p:cNvPr id="12" name="CasellaDiTesto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81" y="665926"/>
                <a:ext cx="8094706" cy="2144690"/>
              </a:xfrm>
              <a:prstGeom prst="rect">
                <a:avLst/>
              </a:prstGeom>
              <a:blipFill>
                <a:blip r:embed="rId2"/>
                <a:stretch>
                  <a:fillRect l="-678" r="-12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517710" y="130995"/>
            <a:ext cx="8070477" cy="809251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Velocità di reazione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71" name="CasellaDiTesto 103"/>
          <p:cNvSpPr txBox="1"/>
          <p:nvPr/>
        </p:nvSpPr>
        <p:spPr>
          <a:xfrm>
            <a:off x="517709" y="2811527"/>
            <a:ext cx="5365021" cy="2163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it-IT" dirty="0"/>
              <a:t>In questa formula, la variazione di concentrazione dei prodotti ha </a:t>
            </a:r>
            <a:r>
              <a:rPr lang="it-IT" dirty="0" smtClean="0"/>
              <a:t>valore </a:t>
            </a:r>
            <a:r>
              <a:rPr lang="it-IT" dirty="0"/>
              <a:t>positivo (i prodotti aumentano), mentre la variazione di concentrazione dei reagenti </a:t>
            </a:r>
            <a:r>
              <a:rPr lang="it-IT" dirty="0" smtClean="0"/>
              <a:t>è negativa (i </a:t>
            </a:r>
            <a:r>
              <a:rPr lang="it-IT" dirty="0"/>
              <a:t>reagenti diminuiscono). </a:t>
            </a:r>
            <a:r>
              <a:rPr lang="it-IT" dirty="0" smtClean="0"/>
              <a:t>La </a:t>
            </a:r>
            <a:r>
              <a:rPr lang="it-IT" dirty="0"/>
              <a:t>velocità </a:t>
            </a:r>
            <a:r>
              <a:rPr lang="it-IT" dirty="0" smtClean="0"/>
              <a:t>ha </a:t>
            </a:r>
            <a:r>
              <a:rPr lang="it-IT" dirty="0"/>
              <a:t>comunque </a:t>
            </a:r>
            <a:r>
              <a:rPr lang="it-IT" dirty="0" smtClean="0"/>
              <a:t>segno positivo. </a:t>
            </a:r>
          </a:p>
          <a:p>
            <a:pPr>
              <a:lnSpc>
                <a:spcPct val="120000"/>
              </a:lnSpc>
              <a:defRPr/>
            </a:pPr>
            <a:r>
              <a:rPr lang="it-IT" dirty="0" smtClean="0"/>
              <a:t>L’unità di misura della velocità di reazione è mol/(L·s).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103"/>
              <p:cNvSpPr txBox="1"/>
              <p:nvPr/>
            </p:nvSpPr>
            <p:spPr>
              <a:xfrm>
                <a:off x="517710" y="5264522"/>
                <a:ext cx="8070477" cy="1089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r>
                  <a:rPr lang="it-IT" dirty="0" smtClean="0"/>
                  <a:t>Per </a:t>
                </a:r>
                <a:r>
                  <a:rPr lang="it-IT" dirty="0"/>
                  <a:t>una reazione </a:t>
                </a:r>
                <a:r>
                  <a:rPr lang="it-IT" dirty="0" smtClean="0"/>
                  <a:t>reversibile </a:t>
                </a:r>
                <a:r>
                  <a:rPr lang="it-IT" dirty="0"/>
                  <a:t>è necessario considerare la velocità netta, che è pari alla velocità della reazione diretta, meno quella della reazione inversa:</a:t>
                </a:r>
              </a:p>
              <a:p>
                <a:pPr>
                  <a:lnSpc>
                    <a:spcPct val="12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𝑟𝑒𝑎𝑧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𝑑𝑖𝑟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𝑖𝑛𝑣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10" y="5264522"/>
                <a:ext cx="8070477" cy="1089529"/>
              </a:xfrm>
              <a:prstGeom prst="rect">
                <a:avLst/>
              </a:prstGeom>
              <a:blipFill>
                <a:blip r:embed="rId3"/>
                <a:stretch>
                  <a:fillRect l="-680" r="-7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95"/>
          <a:stretch/>
        </p:blipFill>
        <p:spPr bwMode="auto">
          <a:xfrm>
            <a:off x="5906958" y="1294591"/>
            <a:ext cx="2821530" cy="382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00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71" grpId="0" uiExpand="1" build="p"/>
      <p:bldP spid="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481849" y="775731"/>
                <a:ext cx="8106337" cy="29266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b="1" dirty="0" smtClean="0"/>
                  <a:t>La legge cinetica esprime la dipendenza della velocità di reazione dalle concentrazioni dei reagenti:	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𝒌</m:t>
                      </m:r>
                      <m:sSup>
                        <m:sSupPr>
                          <m:ctrlPr>
                            <a:rPr lang="it-IT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sSup>
                        <m:sSupPr>
                          <m:ctrlPr>
                            <a:rPr lang="it-IT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it-IT" sz="1800" b="1" dirty="0" smtClean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i="1" dirty="0"/>
                  <a:t>k</a:t>
                </a:r>
                <a:r>
                  <a:rPr lang="it-IT" sz="1800" dirty="0" smtClean="0"/>
                  <a:t> è la costante cinetica della reazione (o costante di velocità), </a:t>
                </a:r>
                <a:r>
                  <a:rPr lang="it-IT" sz="1800" i="1" dirty="0" smtClean="0"/>
                  <a:t>m</a:t>
                </a:r>
                <a:r>
                  <a:rPr lang="it-IT" sz="1800" dirty="0" smtClean="0"/>
                  <a:t> è l’ordine di reazione rispetto al reagente A, </a:t>
                </a:r>
                <a:r>
                  <a:rPr lang="it-IT" sz="1800" i="1" dirty="0" smtClean="0"/>
                  <a:t>n</a:t>
                </a:r>
                <a:r>
                  <a:rPr lang="it-IT" sz="1800" dirty="0" smtClean="0"/>
                  <a:t> è l’ordine di reazione rispetto al reagente B, </a:t>
                </a:r>
                <a:r>
                  <a:rPr lang="it-IT" sz="1800" i="1" dirty="0" smtClean="0"/>
                  <a:t>(m+n)</a:t>
                </a:r>
                <a:r>
                  <a:rPr lang="it-IT" sz="1800" dirty="0" smtClean="0"/>
                  <a:t> è l’ordine complessivo della reazione.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Gli ordini di reazione </a:t>
                </a:r>
                <a:r>
                  <a:rPr lang="it-IT" sz="1800" b="1" dirty="0" smtClean="0"/>
                  <a:t>non devono essere confusi con i coefficienti stechiometrici</a:t>
                </a:r>
                <a:r>
                  <a:rPr lang="it-IT" sz="1800" dirty="0" smtClean="0"/>
                  <a:t>. Gli ordini di reazione non possono essere calcolati a priori, ma devono essere determinati </a:t>
                </a:r>
                <a:r>
                  <a:rPr lang="it-IT" sz="1800" dirty="0" smtClean="0">
                    <a:solidFill>
                      <a:srgbClr val="FF0000"/>
                    </a:solidFill>
                  </a:rPr>
                  <a:t>sperimentalmente</a:t>
                </a:r>
                <a:r>
                  <a:rPr lang="it-IT" sz="1800" dirty="0" smtClean="0"/>
                  <a:t>. L’ordine di reazione di un reagente può anche essere frazionario oppure zero, anche se generalmente è un numero intero.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La determinazione degli ordini di reazione rispetto ai reagenti può dare indicazioni sul meccanismo di reazione.</a:t>
                </a:r>
                <a:endParaRPr lang="it-IT" sz="18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i="1" dirty="0" smtClean="0"/>
                  <a:t>	Ad esempio:</a:t>
                </a:r>
              </a:p>
              <a:p>
                <a:pPr marL="896938" indent="179388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it-IT" sz="1800" i="1" dirty="0" smtClean="0"/>
                  <a:t>Per la reazione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→2 </m:t>
                    </m:r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𝐻𝐼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it-IT" sz="1800" i="1" dirty="0" smtClean="0"/>
                  <a:t>   vale la legge cinetica</a:t>
                </a:r>
              </a:p>
              <a:p>
                <a:pPr marL="896938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sz="1800" b="0" i="1" dirty="0" smtClean="0"/>
              </a:p>
              <a:p>
                <a:pPr marL="896938" indent="179388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it-IT" sz="1800" i="1" dirty="0"/>
                  <a:t>Per la reazione </a:t>
                </a:r>
                <a:r>
                  <a:rPr lang="it-IT" sz="1800" i="1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𝐵𝑟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→2 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𝐵𝑟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it-IT" sz="1800" i="1" dirty="0"/>
                  <a:t> </a:t>
                </a:r>
                <a:r>
                  <a:rPr lang="it-IT" sz="1800" i="1" dirty="0" smtClean="0"/>
                  <a:t>, invece, vale </a:t>
                </a:r>
                <a:r>
                  <a:rPr lang="it-IT" sz="1800" i="1" dirty="0"/>
                  <a:t>la legge cinetica</a:t>
                </a:r>
              </a:p>
              <a:p>
                <a:pPr marL="896938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it-IT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8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  <m:t>𝐵𝑟</m:t>
                                  </m:r>
                                </m:e>
                                <m:sub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it-IT" sz="1800" i="1" dirty="0" smtClean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49" y="775731"/>
                <a:ext cx="8106337" cy="2926694"/>
              </a:xfrm>
              <a:prstGeom prst="rect">
                <a:avLst/>
              </a:prstGeom>
              <a:blipFill>
                <a:blip r:embed="rId2"/>
                <a:stretch>
                  <a:fillRect l="-602" r="-1053" b="-960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30995"/>
            <a:ext cx="8070477" cy="809251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Legge cinetica</a:t>
            </a:r>
            <a:endParaRPr lang="it-IT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4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8070477" cy="809251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Reazione di primo ordine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7710" y="769914"/>
            <a:ext cx="5484166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Per osservare l’andamento di una qualsiasi reazione, è possibile riportare in un grafico la concentrazione di reagente nel tempo.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Da questo grafico, però è difficile comprendere di che ordine è la reazione. Per capire l’ordine della reazione è necessario derivare la dipendenza della concentrazione dei reagenti nel tempo a partire dalla legge cinetica della reazione.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Se la reazione è del primo ordine, la legge cinetica è: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it-IT" sz="11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it-IT" sz="11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it-IT" sz="1800" dirty="0" smtClean="0"/>
              <a:t>In base a questa equazione, è possible derivare: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it-IT" sz="1800" dirty="0" smtClean="0"/>
              <a:t>Integrando entrambi i membri di questa equazione: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Da cui si ottiene: 			ovvero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559853" y="3828512"/>
                <a:ext cx="2537015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853" y="3828512"/>
                <a:ext cx="2537015" cy="9747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70"/>
          <a:stretch/>
        </p:blipFill>
        <p:spPr bwMode="auto">
          <a:xfrm>
            <a:off x="6001876" y="193799"/>
            <a:ext cx="2586311" cy="410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5105405" y="4258520"/>
                <a:ext cx="1792941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it-IT" sz="18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sz="18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it-IT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800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5" y="4258520"/>
                <a:ext cx="1792941" cy="9747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5331753" y="4928481"/>
                <a:ext cx="2429434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it-IT" sz="18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b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  <m:e>
                          <m:f>
                            <m:f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den>
                          </m:f>
                        </m:e>
                      </m:nary>
                      <m:r>
                        <a:rPr lang="it-IT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753" y="4928481"/>
                <a:ext cx="2429434" cy="9747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2152089" y="5665609"/>
                <a:ext cx="1825438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1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it-IT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18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𝑘𝑡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089" y="5665609"/>
                <a:ext cx="1825438" cy="9747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4972604" y="5951126"/>
                <a:ext cx="2997019" cy="4752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sz="1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it-IT" sz="1800" b="1" i="0" smtClean="0"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𝒌𝒕</m:t>
                      </m:r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it-IT" sz="1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it-IT" sz="1800" b="1" i="0" smtClean="0"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sSub>
                            <m:sSubPr>
                              <m:ctrlP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it-IT" sz="1800" b="1" dirty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604" y="5951126"/>
                <a:ext cx="2997019" cy="475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61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  <p:bldP spid="9" grpId="0" uiExpand="1" build="p"/>
      <p:bldP spid="10" grpId="0" uiExpand="1" build="p"/>
      <p:bldP spid="11" grpId="0" uiExpand="1" build="p"/>
      <p:bldP spid="1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28918" y="372381"/>
                <a:ext cx="8095129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In base all’equazione così derivata,</a:t>
                </a:r>
                <a:r>
                  <a:rPr lang="it-IT" sz="1800" b="1" dirty="0" smtClean="0"/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1800" b="0" i="1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it-IT" sz="1800" b="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it-IT" sz="1800" b="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it-IT" sz="1800" b="0" i="1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  <m:r>
                      <a:rPr lang="it-IT" sz="1800" b="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1800" b="0" i="1">
                        <a:latin typeface="Cambria Math" panose="02040503050406030204" pitchFamily="18" charset="0"/>
                      </a:rPr>
                      <m:t>𝑘𝑡</m:t>
                    </m:r>
                    <m:r>
                      <a:rPr lang="it-IT" sz="1800" b="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1800" b="0" i="1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it-IT" sz="1800" b="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it-IT" sz="1800" b="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b>
                            <m:r>
                              <a:rPr lang="it-IT" sz="1800" b="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func>
                  </m:oMath>
                </a14:m>
                <a:r>
                  <a:rPr lang="it-IT" sz="1800" dirty="0" smtClean="0"/>
                  <a:t> , è conveniente riportare in un grafico il logaritmo naturale della concentrazione contro il tempo. 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18" y="372381"/>
                <a:ext cx="8095129" cy="974768"/>
              </a:xfrm>
              <a:prstGeom prst="rect">
                <a:avLst/>
              </a:prstGeom>
              <a:blipFill>
                <a:blip r:embed="rId2"/>
                <a:stretch>
                  <a:fillRect l="-6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4417355" y="2885188"/>
                <a:ext cx="2997019" cy="4752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it-IT" sz="1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r>
                            <a:rPr lang="it-IT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it-IT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𝒌𝒕</m:t>
                      </m:r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it-IT" sz="1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it-IT" sz="1800" b="1" i="0" smtClean="0"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sSub>
                            <m:sSubPr>
                              <m:ctrlP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it-IT" sz="1800" b="1" dirty="0"/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355" y="2885188"/>
                <a:ext cx="2997019" cy="475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408392" y="3360408"/>
                <a:ext cx="2997019" cy="4752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     = </m:t>
                      </m:r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𝒎𝒙</m:t>
                      </m:r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+    </m:t>
                      </m:r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it-IT" sz="1800" b="1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392" y="3360408"/>
                <a:ext cx="2997019" cy="475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364128" y="3772873"/>
                <a:ext cx="2997019" cy="4752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it-IT" sz="1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it-IT" sz="1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1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it-IT" sz="1800" b="1" dirty="0" smtClean="0">
                    <a:solidFill>
                      <a:schemeClr val="accent2"/>
                    </a:solidFill>
                  </a:rPr>
                  <a:t>	</a:t>
                </a:r>
                <a:r>
                  <a:rPr lang="it-IT" sz="1800" b="1" dirty="0" smtClean="0">
                    <a:solidFill>
                      <a:schemeClr val="tx1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it-IT" sz="1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it-IT" sz="1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it-IT" sz="1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it-IT" sz="18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𝐥𝐧</m:t>
                        </m:r>
                      </m:fName>
                      <m:e>
                        <m:sSub>
                          <m:sSubPr>
                            <m:ctrlPr>
                              <a:rPr lang="it-IT" sz="1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it-IT" sz="1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it-IT" sz="1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b>
                            <m:r>
                              <a:rPr lang="it-IT" sz="1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e>
                    </m:func>
                  </m:oMath>
                </a14:m>
                <a:endParaRPr lang="it-IT" sz="1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128" y="3772873"/>
                <a:ext cx="2997019" cy="475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3747248" y="1132815"/>
            <a:ext cx="4742332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Infatti, se l’equazione è del primo ordine, in questo modo si ottiene un andamento lineare, da cui è possibile anche determinare i valori della costante cinetica della reazione (</a:t>
            </a:r>
            <a:r>
              <a:rPr lang="it-IT" sz="1800" i="1" dirty="0" smtClean="0"/>
              <a:t>k</a:t>
            </a:r>
            <a:r>
              <a:rPr lang="it-IT" sz="1800" dirty="0" smtClean="0"/>
              <a:t>) e della concentrazione iniziale del reagente (</a:t>
            </a:r>
            <a:r>
              <a:rPr lang="it-IT" sz="1800" i="1" dirty="0" smtClean="0"/>
              <a:t>[A]</a:t>
            </a:r>
            <a:r>
              <a:rPr lang="it-IT" sz="1800" i="1" baseline="-25000" dirty="0" smtClean="0"/>
              <a:t>o</a:t>
            </a:r>
            <a:r>
              <a:rPr lang="it-IT" sz="1800" dirty="0" smtClean="0"/>
              <a:t>).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52405" y="1188914"/>
            <a:ext cx="3460376" cy="5425810"/>
            <a:chOff x="5065060" y="1227457"/>
            <a:chExt cx="3460376" cy="542581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344"/>
            <a:stretch/>
          </p:blipFill>
          <p:spPr>
            <a:xfrm>
              <a:off x="5065060" y="1227457"/>
              <a:ext cx="3460376" cy="542581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4639588" y="3467820"/>
              <a:ext cx="1531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ln[A]</a:t>
              </a:r>
              <a:endParaRPr lang="it-IT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3725" y="1132815"/>
            <a:ext cx="79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B050"/>
                </a:solidFill>
              </a:rPr>
              <a:t>ln[A]</a:t>
            </a:r>
            <a:r>
              <a:rPr lang="it-IT" baseline="-25000" dirty="0" smtClean="0">
                <a:solidFill>
                  <a:srgbClr val="00B050"/>
                </a:solidFill>
              </a:rPr>
              <a:t>o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747248" y="4216673"/>
            <a:ext cx="5127811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Per una reazione del primo ordine è possibile calcolare il </a:t>
            </a:r>
            <a:r>
              <a:rPr lang="it-IT" sz="1800" b="1" dirty="0" smtClean="0"/>
              <a:t>tempo di dimezzamento </a:t>
            </a:r>
            <a:r>
              <a:rPr lang="it-IT" sz="1800" b="1" i="1" dirty="0" smtClean="0"/>
              <a:t>t</a:t>
            </a:r>
            <a:r>
              <a:rPr lang="it-IT" sz="1800" b="1" i="1" baseline="-25000" dirty="0" smtClean="0"/>
              <a:t>1/2</a:t>
            </a:r>
            <a:r>
              <a:rPr lang="it-IT" sz="1800" dirty="0" smtClean="0"/>
              <a:t>, ovvero il tempo necessario perchè il reagente sia metà della concentrazione iniziale (</a:t>
            </a:r>
            <a:r>
              <a:rPr lang="it-IT" sz="1800" i="1" dirty="0" smtClean="0"/>
              <a:t>[A]=[A]</a:t>
            </a:r>
            <a:r>
              <a:rPr lang="it-IT" sz="1800" i="1" baseline="-25000" dirty="0" smtClean="0"/>
              <a:t>o</a:t>
            </a:r>
            <a:r>
              <a:rPr lang="it-IT" sz="1800" i="1" dirty="0" smtClean="0"/>
              <a:t>/2</a:t>
            </a:r>
            <a:r>
              <a:rPr lang="it-IT" sz="1800" dirty="0" smtClean="0"/>
              <a:t>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3720358" y="5566993"/>
                <a:ext cx="2689411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1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it-IT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18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1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358" y="5566993"/>
                <a:ext cx="2689411" cy="9747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6288737" y="5639079"/>
                <a:ext cx="2689411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𝟔𝟗𝟑</m:t>
                          </m:r>
                        </m:num>
                        <m:den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den>
                      </m:f>
                    </m:oMath>
                  </m:oMathPara>
                </a14:m>
                <a:endParaRPr lang="it-IT" sz="1800" b="1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737" y="5639079"/>
                <a:ext cx="2689411" cy="9747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9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 uiExpand="1" build="p"/>
      <p:bldP spid="7" grpId="0"/>
      <p:bldP spid="9" grpId="0"/>
      <p:bldP spid="11" grpId="0"/>
      <p:bldP spid="12" grpId="0" uiExpand="1" build="p"/>
      <p:bldP spid="1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32" b="33671"/>
          <a:stretch/>
        </p:blipFill>
        <p:spPr bwMode="auto">
          <a:xfrm>
            <a:off x="4751292" y="2172795"/>
            <a:ext cx="4053824" cy="29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8070477" cy="809251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Reazione di secondo ordine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7710" y="895427"/>
            <a:ext cx="8070477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Per una reazione del secondo ordine, la legge cinetica è: </a:t>
            </a:r>
            <a:endParaRPr lang="it-IT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5191" y="2258330"/>
            <a:ext cx="4182315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In questo caso, è conveniente riportare in grafico i valori dell’inverso della concentrazione del reagente (</a:t>
            </a:r>
            <a:r>
              <a:rPr lang="it-IT" sz="1800" i="1" dirty="0" smtClean="0"/>
              <a:t>1/[A]</a:t>
            </a:r>
            <a:r>
              <a:rPr lang="it-IT" sz="1800" dirty="0" smtClean="0"/>
              <a:t>) contro il tempo.</a:t>
            </a:r>
            <a:endParaRPr lang="it-IT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5818088" y="656100"/>
                <a:ext cx="2537015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088" y="656100"/>
                <a:ext cx="2537015" cy="9747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478488" y="1382171"/>
                <a:ext cx="1792941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sSup>
                            <m:sSupPr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sz="18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sz="18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it-IT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800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88" y="1382171"/>
                <a:ext cx="1792941" cy="9747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3229258" y="1260258"/>
                <a:ext cx="2429434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it-IT" sz="18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b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  <m:e>
                          <m:f>
                            <m:f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it-IT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18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it-IT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258" y="1260258"/>
                <a:ext cx="2429434" cy="9747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6242791" y="1353494"/>
                <a:ext cx="1825438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it-IT" sz="1800" b="1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sz="1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it-IT" sz="1800" b="1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b>
                          </m:sSub>
                        </m:den>
                      </m:f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𝒌𝒕</m:t>
                      </m:r>
                    </m:oMath>
                  </m:oMathPara>
                </a14:m>
                <a:endParaRPr lang="it-IT" sz="1800" b="1" dirty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791" y="1353494"/>
                <a:ext cx="1825438" cy="9747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2386572" y="1488150"/>
                <a:ext cx="839324" cy="6158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it-IT" sz="2500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572" y="1488150"/>
                <a:ext cx="839324" cy="6158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5585004" y="1493716"/>
                <a:ext cx="839324" cy="6158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it-IT" sz="2500" dirty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004" y="1493716"/>
                <a:ext cx="839324" cy="6158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1058391" y="3385503"/>
                <a:ext cx="2997019" cy="4752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it-IT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it-IT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𝒌𝒕</m:t>
                      </m:r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1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800" b="1" dirty="0"/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91" y="3385503"/>
                <a:ext cx="2997019" cy="475220"/>
              </a:xfrm>
              <a:prstGeom prst="rect">
                <a:avLst/>
              </a:prstGeom>
              <a:blipFill>
                <a:blip r:embed="rId9"/>
                <a:stretch>
                  <a:fillRect b="-538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1058391" y="4194381"/>
                <a:ext cx="2997019" cy="4752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it-IT" sz="1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it-IT" sz="1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it-IT" sz="1800" b="1" dirty="0" smtClean="0">
                    <a:solidFill>
                      <a:schemeClr val="accent2"/>
                    </a:solidFill>
                  </a:rPr>
                  <a:t>	</a:t>
                </a:r>
                <a:r>
                  <a:rPr lang="it-IT" sz="1800" b="1" dirty="0" smtClean="0">
                    <a:solidFill>
                      <a:schemeClr val="tx1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it-IT" sz="1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it-IT" sz="1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it-IT" sz="1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it-IT" sz="1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it-IT" sz="1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it-IT" sz="1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b>
                            <m:r>
                              <a:rPr lang="it-IT" sz="1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den>
                    </m:f>
                  </m:oMath>
                </a14:m>
                <a:endParaRPr lang="it-IT" sz="1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91" y="4194381"/>
                <a:ext cx="2997019" cy="475220"/>
              </a:xfrm>
              <a:prstGeom prst="rect">
                <a:avLst/>
              </a:prstGeom>
              <a:blipFill>
                <a:blip r:embed="rId10"/>
                <a:stretch>
                  <a:fillRect t="-106410" r="-8554" b="-1807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515191" y="5112062"/>
                <a:ext cx="8092606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Per una reazione del secondo ordine, il tempo di dimezzamento dipende dalla concentrazione iniziale del reagente: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91" y="5112062"/>
                <a:ext cx="8092606" cy="974768"/>
              </a:xfrm>
              <a:prstGeom prst="rect">
                <a:avLst/>
              </a:prstGeom>
              <a:blipFill>
                <a:blip r:embed="rId11"/>
                <a:stretch>
                  <a:fillRect l="-678" b="-427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686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uiExpand="1" build="p"/>
      <p:bldP spid="10" grpId="0" uiExpand="1" build="p"/>
      <p:bldP spid="11" grpId="0" uiExpand="1" build="p"/>
      <p:bldP spid="13" grpId="0" uiExpand="1" build="p"/>
      <p:bldP spid="15" grpId="0" uiExpand="1" build="p"/>
      <p:bldP spid="16" grpId="0" uiExpand="1" build="p"/>
      <p:bldP spid="18" grpId="0" uiExpand="1" build="p"/>
      <p:bldP spid="2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8070477" cy="809251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Reazione di ordine zero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7709" y="760953"/>
            <a:ext cx="8070477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Per una reazione di ordine zero, la velocità non dipende dalla concentrazione del reagente e la legge cinetica è:</a:t>
            </a:r>
            <a:endParaRPr lang="it-IT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119710" y="1129483"/>
                <a:ext cx="3397629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710" y="1129483"/>
                <a:ext cx="3397629" cy="9747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496420" y="1991468"/>
                <a:ext cx="1792941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it-IT" sz="18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it-IT" sz="1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sz="1800" i="1">
                          <a:latin typeface="Cambria Math" panose="02040503050406030204" pitchFamily="18" charset="0"/>
                        </a:rPr>
                        <m:t>] =−</m:t>
                      </m:r>
                      <m:r>
                        <a:rPr lang="it-IT" sz="18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it-IT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800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20" y="1991468"/>
                <a:ext cx="1792941" cy="9747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3247190" y="1761975"/>
                <a:ext cx="2429434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it-IT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it-IT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b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p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it-IT" sz="1800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190" y="1761975"/>
                <a:ext cx="2429434" cy="9747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1924881" y="2710770"/>
                <a:ext cx="2327464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sz="1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8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  <m:sub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𝒌𝒕</m:t>
                      </m:r>
                    </m:oMath>
                  </m:oMathPara>
                </a14:m>
                <a:endParaRPr lang="it-IT" sz="1800" b="1" dirty="0"/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881" y="2710770"/>
                <a:ext cx="2327464" cy="9747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2404504" y="1936082"/>
                <a:ext cx="839324" cy="6158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it-IT" sz="2500" dirty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504" y="1936082"/>
                <a:ext cx="839324" cy="6158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1419497" y="2671694"/>
                <a:ext cx="839324" cy="6158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it-IT" sz="2500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497" y="2671694"/>
                <a:ext cx="839324" cy="6158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magin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89"/>
          <a:stretch/>
        </p:blipFill>
        <p:spPr bwMode="auto">
          <a:xfrm>
            <a:off x="5855262" y="1936082"/>
            <a:ext cx="2847759" cy="464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522002" y="3224408"/>
            <a:ext cx="5018186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Per una reazione di ordine zero, il grafico che rappresenta la concentrazione di reagente nel tempo è una retta, la cui pendenza è l’opposto della costante cinetica della reazione e la cui intercetta è la concentrazione iniziale.</a:t>
            </a:r>
            <a:endParaRPr lang="it-IT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1060908" y="5010151"/>
                <a:ext cx="2997019" cy="4752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𝒌𝒕</m:t>
                      </m:r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it-IT" sz="18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it-IT" sz="1800" b="1" dirty="0"/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908" y="5010151"/>
                <a:ext cx="2997019" cy="475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1060909" y="5485371"/>
                <a:ext cx="2997019" cy="4752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it-IT" sz="1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it-IT" sz="1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18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it-IT" sz="1800" b="1" dirty="0" smtClean="0">
                    <a:solidFill>
                      <a:schemeClr val="accent2"/>
                    </a:solidFill>
                  </a:rPr>
                  <a:t>	</a:t>
                </a:r>
                <a:r>
                  <a:rPr lang="it-IT" sz="1800" b="1" dirty="0" smtClean="0">
                    <a:solidFill>
                      <a:schemeClr val="tx1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it-IT" sz="1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it-IT" sz="1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it-IT" sz="1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it-IT" sz="1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it-IT" sz="1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</m:sSub>
                  </m:oMath>
                </a14:m>
                <a:endParaRPr lang="it-IT" sz="1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909" y="5485371"/>
                <a:ext cx="2997019" cy="475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637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uiExpand="1" build="p"/>
      <p:bldP spid="11" grpId="0" uiExpand="1" build="p"/>
      <p:bldP spid="12" grpId="0" uiExpand="1" build="p"/>
      <p:bldP spid="13" grpId="0" uiExpand="1" build="p"/>
      <p:bldP spid="15" grpId="0" uiExpand="1" build="p"/>
      <p:bldP spid="16" grpId="0" uiExpand="1" build="p"/>
      <p:bldP spid="1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-9639"/>
            <a:ext cx="8070477" cy="809251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Teoria cinetica delle collisioni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505268"/>
            <a:ext cx="8070476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i="1" dirty="0" smtClean="0"/>
              <a:t>Cosa </a:t>
            </a:r>
            <a:r>
              <a:rPr lang="it-IT" sz="1800" i="1" dirty="0"/>
              <a:t>succede dal punto di vista molecolare quando avviene una </a:t>
            </a:r>
            <a:r>
              <a:rPr lang="it-IT" sz="1800" i="1" dirty="0" smtClean="0"/>
              <a:t>reazione?</a:t>
            </a:r>
          </a:p>
        </p:txBody>
      </p:sp>
      <p:pic>
        <p:nvPicPr>
          <p:cNvPr id="4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92"/>
          <a:stretch/>
        </p:blipFill>
        <p:spPr bwMode="auto">
          <a:xfrm>
            <a:off x="4552948" y="1016750"/>
            <a:ext cx="1884086" cy="168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1045235"/>
            <a:ext cx="4923866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800" dirty="0" smtClean="0"/>
              <a:t>Secondo </a:t>
            </a:r>
            <a:r>
              <a:rPr lang="it-IT" sz="1800" dirty="0"/>
              <a:t>la teoria delle collisioni, perché una reazione avvenga è necessario </a:t>
            </a:r>
            <a:r>
              <a:rPr lang="it-IT" sz="1800" dirty="0" smtClean="0"/>
              <a:t>che: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AutoNum type="arabicParenBoth"/>
            </a:pPr>
            <a:r>
              <a:rPr lang="it-IT" sz="1800" dirty="0" smtClean="0"/>
              <a:t>avvenga </a:t>
            </a:r>
            <a:r>
              <a:rPr lang="it-IT" sz="1800" dirty="0"/>
              <a:t>un urto tra le molecole di reagenti che devono combinarsi, </a:t>
            </a:r>
            <a:endParaRPr lang="it-IT" sz="1800" dirty="0" smtClean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AutoNum type="arabicParenBoth"/>
            </a:pPr>
            <a:r>
              <a:rPr lang="it-IT" sz="1800" dirty="0" smtClean="0"/>
              <a:t>questo </a:t>
            </a:r>
            <a:r>
              <a:rPr lang="it-IT" sz="1800" dirty="0"/>
              <a:t>urto avvenga con una forza sufficiente e </a:t>
            </a:r>
            <a:endParaRPr lang="it-IT" sz="1800" dirty="0" smtClean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AutoNum type="arabicParenBoth"/>
            </a:pPr>
            <a:r>
              <a:rPr lang="it-IT" sz="1800" dirty="0" smtClean="0"/>
              <a:t>che </a:t>
            </a:r>
            <a:r>
              <a:rPr lang="it-IT" sz="1800" dirty="0"/>
              <a:t>la geometria dell’urto sia per cui le molecole hanno l’orientazione opportuna per potersi combinare.</a:t>
            </a:r>
            <a:endParaRPr lang="it-IT" sz="18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4346490"/>
            <a:ext cx="8070476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Per il secondo punto, le </a:t>
            </a:r>
            <a:r>
              <a:rPr lang="it-IT" sz="1800" dirty="0"/>
              <a:t>molecole </a:t>
            </a:r>
            <a:r>
              <a:rPr lang="it-IT" sz="1800" dirty="0" smtClean="0"/>
              <a:t>devono </a:t>
            </a:r>
            <a:r>
              <a:rPr lang="it-IT" sz="1800" dirty="0"/>
              <a:t>avere un’energia superiore ad un valore di soglia affinché la reazione avvenga. L’energia della collisione tra le molecole dipende dall’energia cinetica delle molecole stesse: più rapidamente una molecola si muove maggiore è l’energia dell’urto con un’altra molecola</a:t>
            </a:r>
            <a:r>
              <a:rPr lang="it-IT" sz="1800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La </a:t>
            </a:r>
            <a:r>
              <a:rPr lang="it-IT" sz="1800" dirty="0"/>
              <a:t>temperatura </a:t>
            </a:r>
            <a:r>
              <a:rPr lang="it-IT" sz="1800" dirty="0" smtClean="0"/>
              <a:t>è </a:t>
            </a:r>
            <a:r>
              <a:rPr lang="it-IT" sz="1800" dirty="0"/>
              <a:t>legata all’energia che hanno le molecole del </a:t>
            </a:r>
            <a:r>
              <a:rPr lang="it-IT" sz="1800" dirty="0" smtClean="0"/>
              <a:t>campione: un aumento di T aumenta </a:t>
            </a:r>
            <a:r>
              <a:rPr lang="it-IT" sz="1800" dirty="0"/>
              <a:t>l’energia cinetica media delle molecole. </a:t>
            </a:r>
            <a:endParaRPr lang="it-IT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b="1" dirty="0" smtClean="0"/>
              <a:t>All’aumentare </a:t>
            </a:r>
            <a:r>
              <a:rPr lang="it-IT" sz="1800" b="1" dirty="0"/>
              <a:t>della temperatura la velocità di qualsiasi reazione aumenta. </a:t>
            </a:r>
            <a:endParaRPr lang="it-IT" sz="1800" b="1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31667" t="37719" r="19561" b="46530"/>
          <a:stretch/>
        </p:blipFill>
        <p:spPr>
          <a:xfrm>
            <a:off x="2551264" y="3328928"/>
            <a:ext cx="5887453" cy="106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4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481849" y="755143"/>
            <a:ext cx="8106337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/>
              <a:t>La soglia di energia richiesta perché due (o più) molecole reagiscano quando collidono viene detta </a:t>
            </a:r>
            <a:r>
              <a:rPr lang="it-IT" sz="1800" b="1" dirty="0"/>
              <a:t>energia di </a:t>
            </a:r>
            <a:r>
              <a:rPr lang="it-IT" sz="1800" b="1" dirty="0" smtClean="0"/>
              <a:t>attivazione E</a:t>
            </a:r>
            <a:r>
              <a:rPr lang="it-IT" sz="1800" b="1" baseline="-25000" dirty="0" smtClean="0"/>
              <a:t>a</a:t>
            </a:r>
            <a:r>
              <a:rPr lang="it-IT" sz="1800" dirty="0" smtClean="0"/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8070477" cy="809251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Energia di attivazione</a:t>
            </a:r>
            <a:endParaRPr lang="it-IT" sz="3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499779" y="4121964"/>
                <a:ext cx="8070475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In questa equazione, </a:t>
                </a:r>
                <a:r>
                  <a:rPr lang="it-IT" sz="1800" i="1" dirty="0" smtClean="0"/>
                  <a:t>A</a:t>
                </a:r>
                <a:r>
                  <a:rPr lang="it-IT" sz="1800" dirty="0" smtClean="0"/>
                  <a:t> rappresenta </a:t>
                </a:r>
                <a:r>
                  <a:rPr lang="it-IT" sz="1800" dirty="0"/>
                  <a:t>la frazione di urti </a:t>
                </a:r>
                <a:r>
                  <a:rPr lang="it-IT" sz="1800" b="1" dirty="0" smtClean="0"/>
                  <a:t>efficaci</a:t>
                </a:r>
                <a:r>
                  <a:rPr lang="it-IT" sz="1800" dirty="0" smtClean="0"/>
                  <a:t> </a:t>
                </a:r>
                <a:r>
                  <a:rPr lang="it-IT" sz="1800" dirty="0"/>
                  <a:t>a far avvenire la </a:t>
                </a:r>
                <a:r>
                  <a:rPr lang="it-IT" sz="1800" dirty="0" smtClean="0"/>
                  <a:t>reazione, cioè la </a:t>
                </a:r>
                <a:r>
                  <a:rPr lang="it-IT" sz="1800" dirty="0">
                    <a:solidFill>
                      <a:srgbClr val="FF0000"/>
                    </a:solidFill>
                  </a:rPr>
                  <a:t>probabilità </a:t>
                </a:r>
                <a:r>
                  <a:rPr lang="it-IT" sz="1800" dirty="0"/>
                  <a:t>che la collisione tra due molecole sia tale da far reagire le due molecole. Questo valore è detto anche </a:t>
                </a:r>
                <a:r>
                  <a:rPr lang="it-IT" sz="1800" b="1" dirty="0"/>
                  <a:t>fattore di frequenza</a:t>
                </a:r>
                <a:r>
                  <a:rPr lang="it-IT" sz="1800" dirty="0" smtClean="0"/>
                  <a:t>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Dall’equazione di Arrhenius, si può ottenere: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18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func>
                    <m:r>
                      <a:rPr lang="it-IT" sz="1800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18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𝑅𝑇</m:t>
                        </m:r>
                      </m:den>
                    </m:f>
                  </m:oMath>
                </a14:m>
                <a:endParaRPr lang="it-IT" sz="1800" b="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Riportando i valori della costante cinetica </a:t>
                </a:r>
                <a:r>
                  <a:rPr lang="it-IT" sz="1800" i="1" dirty="0" smtClean="0"/>
                  <a:t>k</a:t>
                </a:r>
                <a:r>
                  <a:rPr lang="it-IT" sz="1800" dirty="0" smtClean="0"/>
                  <a:t> contro l’inverso della tempratura (</a:t>
                </a:r>
                <a:r>
                  <a:rPr lang="it-IT" sz="1800" i="1" dirty="0" smtClean="0"/>
                  <a:t>1/T</a:t>
                </a:r>
                <a:r>
                  <a:rPr lang="it-IT" sz="1800" dirty="0" smtClean="0"/>
                  <a:t>) è possibile determinare l’energia di attivazione</a:t>
                </a:r>
              </a:p>
            </p:txBody>
          </p:sp>
        </mc:Choice>
        <mc:Fallback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79" y="4121964"/>
                <a:ext cx="8070475" cy="974768"/>
              </a:xfrm>
              <a:prstGeom prst="rect">
                <a:avLst/>
              </a:prstGeom>
              <a:blipFill>
                <a:blip r:embed="rId2"/>
                <a:stretch>
                  <a:fillRect l="-680" b="-1493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2781094" y="1529944"/>
                <a:ext cx="5742303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Solo quando le molecole che si urtano hanno un’energia uguale o superiore all’energia di attivazione, la reazione avviene. In caso contrario l’urto non è efficace.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Secondo Arrhenius, </a:t>
                </a:r>
                <a:r>
                  <a:rPr lang="it-IT" sz="1800" b="1" dirty="0" smtClean="0"/>
                  <a:t>la costante cinetica dipende dall’energia di attivazione e dalla temperatura</a:t>
                </a:r>
                <a:r>
                  <a:rPr lang="it-IT" sz="1800" dirty="0" smtClean="0"/>
                  <a:t>: 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it-IT" sz="18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1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sz="1800" dirty="0" smtClean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094" y="1529944"/>
                <a:ext cx="5742303" cy="974768"/>
              </a:xfrm>
              <a:prstGeom prst="rect">
                <a:avLst/>
              </a:prstGeom>
              <a:blipFill>
                <a:blip r:embed="rId3"/>
                <a:stretch>
                  <a:fillRect l="-849" b="-1581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05968" y="1572685"/>
            <a:ext cx="2010337" cy="2525747"/>
            <a:chOff x="517710" y="1505756"/>
            <a:chExt cx="2204201" cy="2880093"/>
          </a:xfrm>
        </p:grpSpPr>
        <p:pic>
          <p:nvPicPr>
            <p:cNvPr id="6" name="Immagin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499"/>
            <a:stretch/>
          </p:blipFill>
          <p:spPr bwMode="auto">
            <a:xfrm>
              <a:off x="517710" y="1505756"/>
              <a:ext cx="2204201" cy="2880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108364" y="1838036"/>
              <a:ext cx="665018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91670" y="3135449"/>
              <a:ext cx="516693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93453" y="1572685"/>
            <a:ext cx="10863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i="1" dirty="0" smtClean="0"/>
              <a:t>E &lt; E</a:t>
            </a:r>
            <a:r>
              <a:rPr lang="it-IT" sz="2200" i="1" baseline="-25000" dirty="0" smtClean="0"/>
              <a:t>a</a:t>
            </a:r>
            <a:endParaRPr lang="it-IT" sz="2200" i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468203" y="3366089"/>
            <a:ext cx="10863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i="1" dirty="0" smtClean="0"/>
              <a:t>E ≥ E</a:t>
            </a:r>
            <a:r>
              <a:rPr lang="it-IT" sz="2200" i="1" baseline="-25000" dirty="0" smtClean="0"/>
              <a:t>a</a:t>
            </a:r>
            <a:endParaRPr lang="it-IT" sz="2200" i="1" baseline="-25000" dirty="0"/>
          </a:p>
        </p:txBody>
      </p:sp>
    </p:spTree>
    <p:extLst>
      <p:ext uri="{BB962C8B-B14F-4D97-AF65-F5344CB8AC3E}">
        <p14:creationId xmlns:p14="http://schemas.microsoft.com/office/powerpoint/2010/main" val="419635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7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22048</TotalTime>
  <Words>1343</Words>
  <Application>Microsoft Office PowerPoint</Application>
  <PresentationFormat>Presentazione su schermo (4:3)</PresentationFormat>
  <Paragraphs>152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Microsoft Sans Serif</vt:lpstr>
      <vt:lpstr>Office Theme</vt:lpstr>
      <vt:lpstr>Cinetica chimica</vt:lpstr>
      <vt:lpstr>Velocità di reazione</vt:lpstr>
      <vt:lpstr>Legge cinetica</vt:lpstr>
      <vt:lpstr>Reazione di primo ordine</vt:lpstr>
      <vt:lpstr>Presentazione standard di PowerPoint</vt:lpstr>
      <vt:lpstr>Reazione di secondo ordine</vt:lpstr>
      <vt:lpstr>Reazione di ordine zero</vt:lpstr>
      <vt:lpstr>Teoria cinetica delle collisioni</vt:lpstr>
      <vt:lpstr>Energia di attivazione</vt:lpstr>
      <vt:lpstr>Presentazione standard di PowerPoint</vt:lpstr>
      <vt:lpstr>Presentazione standard di PowerPoint</vt:lpstr>
      <vt:lpstr>Meccanismi di reazione</vt:lpstr>
      <vt:lpstr>Presentazione standard di PowerPoint</vt:lpstr>
      <vt:lpstr>Esempio</vt:lpstr>
      <vt:lpstr>Catalizzatori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Chimica Generale e Inorganica con Esercitazioni</dc:title>
  <dc:creator>rita de zorzi</dc:creator>
  <cp:lastModifiedBy>Michele</cp:lastModifiedBy>
  <cp:revision>1623</cp:revision>
  <cp:lastPrinted>2020-12-11T09:55:22Z</cp:lastPrinted>
  <dcterms:created xsi:type="dcterms:W3CDTF">2020-07-11T12:16:55Z</dcterms:created>
  <dcterms:modified xsi:type="dcterms:W3CDTF">2022-01-19T07:50:03Z</dcterms:modified>
</cp:coreProperties>
</file>