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1827" y="935952"/>
            <a:ext cx="8825658" cy="2677648"/>
          </a:xfrm>
        </p:spPr>
        <p:txBody>
          <a:bodyPr/>
          <a:lstStyle/>
          <a:p>
            <a:r>
              <a:rPr lang="it-IT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MELANOMA E GENE BRAF </a:t>
            </a:r>
            <a:endParaRPr lang="it-IT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40434"/>
            <a:ext cx="8825658" cy="861420"/>
          </a:xfrm>
        </p:spPr>
        <p:txBody>
          <a:bodyPr/>
          <a:lstStyle/>
          <a:p>
            <a:r>
              <a:rPr lang="it-IT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GENETICA 2 Settembre </a:t>
            </a:r>
            <a:r>
              <a:rPr lang="it-IT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r>
              <a:rPr lang="it-IT" sz="12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Zanier Monica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511732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75554" y="2872509"/>
            <a:ext cx="11083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Pazienti selezionati  per presenza/assenza di specifiche mutazioni V600E</a:t>
            </a:r>
          </a:p>
          <a:p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Farmaci in grado di legarsi a bersagli specifici (BRAF-MEK)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MAGGIORE  PROBABILITA’ DI SUCCESSO TERAPEUTICO 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RISPETTO A TERAPIE NON SELETTIVE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acarbazina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citostatico/alchilante/attivazione/ tossicità midollare/difficoltà di allestimento)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Connettore diritto 4"/>
          <p:cNvCxnSpPr/>
          <p:nvPr/>
        </p:nvCxnSpPr>
        <p:spPr>
          <a:xfrm flipV="1">
            <a:off x="1745673" y="4008198"/>
            <a:ext cx="8506691" cy="1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57628" cy="706964"/>
          </a:xfrm>
        </p:spPr>
        <p:txBody>
          <a:bodyPr/>
          <a:lstStyle/>
          <a:p>
            <a:r>
              <a:rPr lang="it-IT" u="sng" dirty="0" smtClean="0">
                <a:solidFill>
                  <a:srgbClr val="FFC000"/>
                </a:solidFill>
              </a:rPr>
              <a:t>MELANOMA</a:t>
            </a:r>
            <a:r>
              <a:rPr lang="it-IT" dirty="0" smtClean="0"/>
              <a:t>                              </a:t>
            </a:r>
            <a:r>
              <a:rPr lang="it-IT" u="sng" dirty="0" smtClean="0">
                <a:solidFill>
                  <a:srgbClr val="FFC000"/>
                </a:solidFill>
              </a:rPr>
              <a:t>GENE BRAF</a:t>
            </a:r>
            <a:endParaRPr lang="it-IT" u="sng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4875" y="2475345"/>
            <a:ext cx="6345380" cy="39624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melanoma è un </a:t>
            </a:r>
            <a:r>
              <a:rPr lang="it-IT" b="1" dirty="0">
                <a:solidFill>
                  <a:srgbClr val="FFC000"/>
                </a:solidFill>
              </a:rPr>
              <a:t>tumore maligno che si origina dai melanociti della cute e delle mucose</a:t>
            </a:r>
            <a:r>
              <a:rPr lang="it-IT" dirty="0"/>
              <a:t>, </a:t>
            </a:r>
            <a:r>
              <a:rPr lang="it-IT" b="1" dirty="0">
                <a:solidFill>
                  <a:srgbClr val="FFC000"/>
                </a:solidFill>
              </a:rPr>
              <a:t>da quelli che costituiscono i nevi o, molto più raramente, dai melanociti posti in sedi </a:t>
            </a:r>
            <a:r>
              <a:rPr lang="it-IT" b="1" dirty="0" smtClean="0">
                <a:solidFill>
                  <a:srgbClr val="FFC000"/>
                </a:solidFill>
              </a:rPr>
              <a:t>extra cutanee </a:t>
            </a:r>
            <a:r>
              <a:rPr lang="it-IT" b="1" dirty="0">
                <a:solidFill>
                  <a:srgbClr val="FFC000"/>
                </a:solidFill>
              </a:rPr>
              <a:t>(occhio, meningi, orecchio interno, etc...</a:t>
            </a:r>
            <a:r>
              <a:rPr lang="it-IT" dirty="0"/>
              <a:t>). Il melanoma si sviluppa in tempi successivi attraverso vari stadi di progressione in cui presenta aspetti clinici ed istologici diversi.</a:t>
            </a:r>
          </a:p>
          <a:p>
            <a:pPr marL="0" indent="0">
              <a:buNone/>
            </a:pPr>
            <a:r>
              <a:rPr lang="it-IT" dirty="0" smtClean="0"/>
              <a:t>       si </a:t>
            </a:r>
            <a:r>
              <a:rPr lang="it-IT" dirty="0"/>
              <a:t>distingue in 4 varietà cliniche:</a:t>
            </a:r>
          </a:p>
          <a:p>
            <a:r>
              <a:rPr lang="it-IT" dirty="0"/>
              <a:t>1. melanoma a diffusione superficiale</a:t>
            </a:r>
          </a:p>
          <a:p>
            <a:r>
              <a:rPr lang="it-IT" dirty="0"/>
              <a:t>2. </a:t>
            </a:r>
            <a:r>
              <a:rPr lang="it-IT" dirty="0" err="1"/>
              <a:t>lentigo</a:t>
            </a:r>
            <a:r>
              <a:rPr lang="it-IT" dirty="0"/>
              <a:t> maligna melanoma</a:t>
            </a:r>
          </a:p>
          <a:p>
            <a:r>
              <a:rPr lang="it-IT" dirty="0"/>
              <a:t>3. melanoma lentigginoso acrale</a:t>
            </a:r>
          </a:p>
          <a:p>
            <a:r>
              <a:rPr lang="it-IT" dirty="0"/>
              <a:t>4.melanoma nodulare</a:t>
            </a:r>
          </a:p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/>
              <a:t>prime tre lesioni iniziano con una diffusione ‘piana’ sulla superficie cutanea, che rappresenta la fase di crescita orizzontale (melanoma piano</a:t>
            </a:r>
            <a:r>
              <a:rPr lang="it-IT" dirty="0" smtClean="0"/>
              <a:t>).</a:t>
            </a:r>
            <a:r>
              <a:rPr lang="it-IT" dirty="0"/>
              <a:t> Considerato fino a pochi anni or sono una neoplasia rara, oggi mostra una incidenza in crescita costante 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dirty="0">
                <a:solidFill>
                  <a:srgbClr val="FFC000"/>
                </a:solidFill>
              </a:rPr>
              <a:t>Nelle Regioni  italiane settentrionali la mortalità per melanoma cutaneo è – per entrambi i sessi -  circa il doppio di quella registrata nelle Regioni meridionali</a:t>
            </a:r>
            <a:endParaRPr lang="it-IT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it-IT" sz="1400" b="1" i="1" dirty="0" smtClean="0"/>
              <a:t>Fonte </a:t>
            </a:r>
            <a:r>
              <a:rPr lang="it-IT" sz="1400" b="1" i="1" dirty="0" err="1" smtClean="0"/>
              <a:t>EpiCentro</a:t>
            </a:r>
            <a:r>
              <a:rPr lang="it-IT" sz="1400" b="1" i="1" dirty="0" smtClean="0"/>
              <a:t> ISS</a:t>
            </a:r>
            <a:endParaRPr lang="it-IT" sz="1400" b="1" i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99563" y="2475345"/>
            <a:ext cx="4775199" cy="39703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BRAF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member of 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RAF family.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RAF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part of the RAS/RAF/MEK/ERK MAP kinase signaling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cascade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(cell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cycle progression and cell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proliferation)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 smtClean="0">
                <a:solidFill>
                  <a:srgbClr val="FFC000"/>
                </a:solidFill>
              </a:rPr>
              <a:t>Variants </a:t>
            </a:r>
            <a:r>
              <a:rPr lang="en-US" sz="1400" b="1" dirty="0">
                <a:solidFill>
                  <a:srgbClr val="FFC000"/>
                </a:solidFill>
              </a:rPr>
              <a:t>in BRAF have been associated with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 cancers, with </a:t>
            </a:r>
            <a:r>
              <a:rPr lang="en-US" sz="1400" b="1" dirty="0">
                <a:solidFill>
                  <a:srgbClr val="FFC000"/>
                </a:solidFill>
              </a:rPr>
              <a:t>malignant melanoma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variant (over 80% of all variants) in melanoma was in codon 600,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dirty="0" smtClean="0">
                <a:solidFill>
                  <a:srgbClr val="FFC000"/>
                </a:solidFill>
              </a:rPr>
              <a:t>The </a:t>
            </a:r>
            <a:r>
              <a:rPr lang="en-US" sz="1400" b="1" dirty="0">
                <a:solidFill>
                  <a:srgbClr val="FFC000"/>
                </a:solidFill>
              </a:rPr>
              <a:t>V600E variant has elevated kinase activity that transforms cells and generates tumors </a:t>
            </a:r>
          </a:p>
          <a:p>
            <a:endParaRPr lang="en-US" sz="1400" b="1" dirty="0" smtClean="0">
              <a:solidFill>
                <a:srgbClr val="FFC000"/>
              </a:solidFill>
            </a:endParaRPr>
          </a:p>
          <a:p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discovery led to the development and approval of </a:t>
            </a:r>
            <a:r>
              <a:rPr lang="en-US" sz="1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BRAF V600E inhibitor </a:t>
            </a:r>
            <a:r>
              <a:rPr lang="en-US" sz="14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4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emurafenib</a:t>
            </a:r>
            <a:r>
              <a:rPr lang="en-US" sz="1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49310" y="1597891"/>
            <a:ext cx="33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B-Raf proto-oncogene, serine/threonine kinase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41889" y="6160953"/>
            <a:ext cx="1865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 smtClean="0"/>
              <a:t>Fonte PGKB</a:t>
            </a:r>
            <a:endParaRPr lang="it-IT" sz="10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99563" y="4990787"/>
            <a:ext cx="45442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( Le </a:t>
            </a:r>
            <a:r>
              <a:rPr lang="it-IT" sz="1100" dirty="0"/>
              <a:t>mutazioni nel gene BRAF si traducono in proteine BRAF </a:t>
            </a:r>
            <a:r>
              <a:rPr lang="it-IT" sz="1100" dirty="0" smtClean="0"/>
              <a:t>   attivate </a:t>
            </a:r>
            <a:r>
              <a:rPr lang="it-IT" sz="1100" dirty="0"/>
              <a:t>in maniera costitutiva che possono causare la proliferazione cellulare senza fattori di crescita </a:t>
            </a:r>
            <a:r>
              <a:rPr lang="it-IT" sz="1100" dirty="0" smtClean="0"/>
              <a:t>associati)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111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IL CONTRIBUTO DI ZEBRA-FISH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751" y="2747311"/>
            <a:ext cx="6610120" cy="25728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61746" y="2654948"/>
            <a:ext cx="3509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To </a:t>
            </a:r>
            <a:r>
              <a:rPr lang="it-IT" sz="1400" dirty="0" err="1"/>
              <a:t>directly</a:t>
            </a:r>
            <a:r>
              <a:rPr lang="it-IT" sz="1400" dirty="0"/>
              <a:t> test the </a:t>
            </a:r>
            <a:r>
              <a:rPr lang="it-IT" sz="1400" dirty="0" err="1"/>
              <a:t>role</a:t>
            </a:r>
            <a:r>
              <a:rPr lang="it-IT" sz="1400" dirty="0"/>
              <a:t> of </a:t>
            </a:r>
            <a:r>
              <a:rPr lang="it-IT" sz="1400" dirty="0" err="1"/>
              <a:t>activated</a:t>
            </a:r>
            <a:r>
              <a:rPr lang="it-IT" sz="1400" dirty="0"/>
              <a:t> BRAF in </a:t>
            </a:r>
            <a:r>
              <a:rPr lang="it-IT" sz="1400" dirty="0" err="1"/>
              <a:t>nevus</a:t>
            </a:r>
            <a:r>
              <a:rPr lang="it-IT" sz="1400" dirty="0"/>
              <a:t> and melanoma </a:t>
            </a:r>
            <a:r>
              <a:rPr lang="it-IT" sz="1400" dirty="0" err="1"/>
              <a:t>development,we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</a:t>
            </a:r>
            <a:r>
              <a:rPr lang="it-IT" sz="1400" dirty="0" err="1"/>
              <a:t>generated</a:t>
            </a:r>
            <a:r>
              <a:rPr lang="it-IT" sz="1400" dirty="0"/>
              <a:t> </a:t>
            </a:r>
            <a:r>
              <a:rPr lang="it-IT" sz="1400" dirty="0" err="1"/>
              <a:t>transgenic</a:t>
            </a:r>
            <a:r>
              <a:rPr lang="it-IT" sz="1400" dirty="0"/>
              <a:t> </a:t>
            </a:r>
            <a:r>
              <a:rPr lang="it-IT" sz="1400" dirty="0" err="1"/>
              <a:t>zebrafish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expressing</a:t>
            </a:r>
            <a:r>
              <a:rPr lang="it-IT" sz="1400" dirty="0"/>
              <a:t> the </a:t>
            </a:r>
            <a:r>
              <a:rPr lang="it-IT" sz="1400" dirty="0" err="1"/>
              <a:t>most</a:t>
            </a:r>
            <a:r>
              <a:rPr lang="it-IT" sz="1400" dirty="0"/>
              <a:t> common BRAF </a:t>
            </a:r>
            <a:r>
              <a:rPr lang="it-IT" sz="1400" dirty="0" err="1"/>
              <a:t>mutant</a:t>
            </a:r>
            <a:r>
              <a:rPr lang="it-IT" sz="1400" dirty="0"/>
              <a:t> </a:t>
            </a:r>
            <a:r>
              <a:rPr lang="it-IT" sz="1400" dirty="0" err="1"/>
              <a:t>form</a:t>
            </a:r>
            <a:r>
              <a:rPr lang="it-IT" sz="1400" dirty="0"/>
              <a:t> </a:t>
            </a:r>
            <a:r>
              <a:rPr lang="it-IT" sz="1400" dirty="0" smtClean="0"/>
              <a:t>under </a:t>
            </a:r>
            <a:r>
              <a:rPr lang="it-IT" sz="1400" dirty="0"/>
              <a:t>the control of </a:t>
            </a:r>
            <a:r>
              <a:rPr lang="it-IT" sz="1400" dirty="0" smtClean="0"/>
              <a:t>the </a:t>
            </a:r>
            <a:r>
              <a:rPr lang="it-IT" sz="1400" dirty="0" err="1" smtClean="0"/>
              <a:t>melanocyte</a:t>
            </a:r>
            <a:r>
              <a:rPr lang="it-IT" sz="1400" i="1" dirty="0" err="1" smtClean="0"/>
              <a:t>mitfa</a:t>
            </a:r>
            <a:r>
              <a:rPr lang="it-IT" sz="1400" i="1" dirty="0" smtClean="0"/>
              <a:t> </a:t>
            </a:r>
            <a:r>
              <a:rPr lang="it-IT" sz="1400" dirty="0"/>
              <a:t>pro- </a:t>
            </a:r>
            <a:r>
              <a:rPr lang="it-IT" sz="1400" dirty="0" err="1" smtClean="0"/>
              <a:t>moter</a:t>
            </a:r>
            <a:r>
              <a:rPr lang="it-IT" sz="1400" dirty="0"/>
              <a:t>.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Expression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mutant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but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wild-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type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, BRAF 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led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dramatic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patches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ectopic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melanocytes,which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termed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fish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(f)-nevi.</a:t>
            </a:r>
          </a:p>
          <a:p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4473" y="5772727"/>
            <a:ext cx="492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BRAF Mutations Are Sufficient to Promote</a:t>
            </a:r>
          </a:p>
          <a:p>
            <a:r>
              <a:rPr lang="en-US" sz="800" dirty="0"/>
              <a:t>Nevi Formation and Cooperate with p53 in the</a:t>
            </a:r>
          </a:p>
          <a:p>
            <a:r>
              <a:rPr lang="it-IT" sz="800" dirty="0" err="1"/>
              <a:t>Genesis</a:t>
            </a:r>
            <a:r>
              <a:rPr lang="it-IT" sz="800" dirty="0"/>
              <a:t> of </a:t>
            </a:r>
            <a:r>
              <a:rPr lang="it-IT" sz="800" dirty="0" smtClean="0"/>
              <a:t>Melanoma </a:t>
            </a:r>
            <a:r>
              <a:rPr lang="en-US" sz="800" dirty="0"/>
              <a:t>Current Biology, Vol. 15, 249–254, February 8, 2005, ©2005 Elsevier Ltd All rights reserved. DOI 10.1016/j.cub.2005.01.031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6051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62768"/>
          </a:xfrm>
        </p:spPr>
        <p:txBody>
          <a:bodyPr/>
          <a:lstStyle/>
          <a:p>
            <a:r>
              <a:rPr lang="en-US" sz="2400" b="1" dirty="0"/>
              <a:t>Improved Survival with </a:t>
            </a:r>
            <a:r>
              <a:rPr lang="en-US" sz="2400" b="1" dirty="0" err="1"/>
              <a:t>Vemurafenib</a:t>
            </a:r>
            <a:r>
              <a:rPr lang="en-US" sz="2400" b="1" dirty="0"/>
              <a:t> in Melanoma with </a:t>
            </a:r>
            <a:r>
              <a:rPr lang="en-US" sz="2400" b="1" dirty="0" smtClean="0"/>
              <a:t>BRAF </a:t>
            </a:r>
            <a:r>
              <a:rPr lang="it-IT" sz="2400" b="1" dirty="0" smtClean="0"/>
              <a:t>V600E </a:t>
            </a:r>
            <a:r>
              <a:rPr lang="it-IT" sz="2400" b="1" dirty="0" err="1" smtClean="0"/>
              <a:t>Mutation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4944" y="2503055"/>
            <a:ext cx="1128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Studio clinico randomizzato fase 3 (E-MD-R/B)</a:t>
            </a:r>
          </a:p>
          <a:p>
            <a:r>
              <a:rPr lang="it-IT" b="1" dirty="0" smtClean="0"/>
              <a:t>675 pazienti con melanoma metastatico non trattato in precedenza  positività per mutazioneV600E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5016" y="3297382"/>
            <a:ext cx="9956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Braccio </a:t>
            </a:r>
            <a:r>
              <a:rPr lang="it-IT" dirty="0" err="1" smtClean="0"/>
              <a:t>Vemurafenib</a:t>
            </a:r>
            <a:r>
              <a:rPr lang="it-IT" dirty="0" smtClean="0"/>
              <a:t> 960mg 2/die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Braccio </a:t>
            </a:r>
            <a:r>
              <a:rPr lang="it-IT" dirty="0" err="1" smtClean="0"/>
              <a:t>Dacarbazina</a:t>
            </a:r>
            <a:r>
              <a:rPr lang="it-IT" dirty="0" smtClean="0"/>
              <a:t> 1000 mg EV</a:t>
            </a:r>
          </a:p>
          <a:p>
            <a:endParaRPr lang="it-IT" dirty="0"/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End-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primari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sopravvivenza globale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sopravvivenza libera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da progressione</a:t>
            </a:r>
          </a:p>
          <a:p>
            <a:r>
              <a:rPr lang="it-IT" dirty="0" smtClean="0"/>
              <a:t>End-</a:t>
            </a:r>
            <a:r>
              <a:rPr lang="it-IT" dirty="0" err="1" smtClean="0"/>
              <a:t>point</a:t>
            </a:r>
            <a:r>
              <a:rPr lang="it-IT" dirty="0" smtClean="0"/>
              <a:t> secondari tasso di risposta/durata risposta /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sicurezza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067636" y="1551709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ARTICOLO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491" y="5412509"/>
            <a:ext cx="466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Analisi intermedia dopo 98 decessi. Analisi finale dopo 196 decessi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83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Sopravvivenza Globale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88" y="2393597"/>
            <a:ext cx="3876545" cy="31084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624" y="2393597"/>
            <a:ext cx="5815831" cy="39056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4597" y="5614832"/>
            <a:ext cx="61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6 months, overall survival was 84</a:t>
            </a:r>
            <a:r>
              <a:rPr lang="en-US" dirty="0" smtClean="0"/>
              <a:t>% </a:t>
            </a:r>
            <a:r>
              <a:rPr lang="en-US" dirty="0"/>
              <a:t>in the</a:t>
            </a:r>
          </a:p>
          <a:p>
            <a:r>
              <a:rPr lang="en-US" dirty="0" err="1"/>
              <a:t>vemurafenib</a:t>
            </a:r>
            <a:r>
              <a:rPr lang="en-US" dirty="0"/>
              <a:t> group and 64%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err="1"/>
              <a:t>dacarbazine</a:t>
            </a:r>
            <a:r>
              <a:rPr lang="en-US" dirty="0"/>
              <a:t> group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41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Sopravvivenza libera da progressione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85" y="2480271"/>
            <a:ext cx="4125070" cy="26920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55" y="2480271"/>
            <a:ext cx="5532581" cy="41976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6240" y="5273964"/>
            <a:ext cx="389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u="sng" dirty="0" err="1"/>
              <a:t>median</a:t>
            </a:r>
            <a:endParaRPr lang="it-IT" u="sng" dirty="0"/>
          </a:p>
          <a:p>
            <a:r>
              <a:rPr lang="en-US" dirty="0"/>
              <a:t>progression-free survival was 5.3 months for </a:t>
            </a:r>
            <a:r>
              <a:rPr lang="en-US" dirty="0" err="1"/>
              <a:t>vemurafenib</a:t>
            </a:r>
            <a:r>
              <a:rPr lang="en-US" dirty="0"/>
              <a:t> and 1.6 months for </a:t>
            </a:r>
            <a:r>
              <a:rPr lang="en-US" dirty="0" err="1"/>
              <a:t>dacarbazine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5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1674" y="2521539"/>
            <a:ext cx="33822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In the interim </a:t>
            </a:r>
            <a:r>
              <a:rPr lang="it-IT" dirty="0" err="1">
                <a:latin typeface="Times New Roman" panose="02020603050405020304" pitchFamily="18" charset="0"/>
              </a:rPr>
              <a:t>analysis</a:t>
            </a:r>
            <a:endParaRPr lang="it-IT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for overall survival and final analysis for progression-free survival, </a:t>
            </a:r>
            <a:r>
              <a:rPr lang="en-US" dirty="0" err="1">
                <a:latin typeface="Times New Roman" panose="02020603050405020304" pitchFamily="18" charset="0"/>
              </a:rPr>
              <a:t>vemurafenib</a:t>
            </a:r>
            <a:r>
              <a:rPr lang="en-US" dirty="0">
                <a:latin typeface="Times New Roman" panose="02020603050405020304" pitchFamily="18" charset="0"/>
              </a:rPr>
              <a:t> was associated</a:t>
            </a:r>
          </a:p>
          <a:p>
            <a:r>
              <a:rPr lang="en-US" dirty="0">
                <a:latin typeface="Times New Roman" panose="02020603050405020304" pitchFamily="18" charset="0"/>
              </a:rPr>
              <a:t>with a relative reduction of 63% in the risk of death and of 74% in the risk of either death or</a:t>
            </a:r>
          </a:p>
          <a:p>
            <a:r>
              <a:rPr lang="en-US" dirty="0">
                <a:latin typeface="Times New Roman" panose="02020603050405020304" pitchFamily="18" charset="0"/>
              </a:rPr>
              <a:t>disease progression, as compared with </a:t>
            </a:r>
            <a:r>
              <a:rPr lang="en-US" dirty="0" err="1">
                <a:latin typeface="Times New Roman" panose="02020603050405020304" pitchFamily="18" charset="0"/>
              </a:rPr>
              <a:t>dacarbazine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</a:rPr>
              <a:t>After </a:t>
            </a:r>
            <a:r>
              <a:rPr lang="en-US" dirty="0" smtClean="0">
                <a:latin typeface="Times New Roman" panose="02020603050405020304" pitchFamily="18" charset="0"/>
              </a:rPr>
              <a:t>review of </a:t>
            </a:r>
            <a:r>
              <a:rPr lang="en-US" dirty="0">
                <a:latin typeface="Times New Roman" panose="02020603050405020304" pitchFamily="18" charset="0"/>
              </a:rPr>
              <a:t>the interim analysis by an independent data and safety monitoring board, crossover from</a:t>
            </a:r>
          </a:p>
          <a:p>
            <a:r>
              <a:rPr lang="en-US" dirty="0" err="1">
                <a:latin typeface="Times New Roman" panose="02020603050405020304" pitchFamily="18" charset="0"/>
              </a:rPr>
              <a:t>dacarbazine</a:t>
            </a:r>
            <a:r>
              <a:rPr lang="en-US" dirty="0">
                <a:latin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</a:rPr>
              <a:t>vemurafenib</a:t>
            </a:r>
            <a:r>
              <a:rPr lang="en-US" dirty="0">
                <a:latin typeface="Times New Roman" panose="02020603050405020304" pitchFamily="18" charset="0"/>
              </a:rPr>
              <a:t> was recommended.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236" y="2355274"/>
            <a:ext cx="6585528" cy="423949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30400" y="979055"/>
            <a:ext cx="722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DIAMETRO DELLE LESIONI IN NEGATIVO PER VEMURAFENIB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REAZIONI AVVERSE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38909" y="271405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Common adverse events associated with </a:t>
            </a:r>
            <a:r>
              <a:rPr lang="en-US" dirty="0" err="1">
                <a:latin typeface="Times New Roman" panose="02020603050405020304" pitchFamily="18" charset="0"/>
              </a:rPr>
              <a:t>vemurafenib</a:t>
            </a:r>
            <a:r>
              <a:rPr lang="en-US" dirty="0">
                <a:latin typeface="Times New Roman" panose="02020603050405020304" pitchFamily="18" charset="0"/>
              </a:rPr>
              <a:t> were arthralgia, </a:t>
            </a:r>
            <a:r>
              <a:rPr lang="en-US" dirty="0" smtClean="0">
                <a:latin typeface="Times New Roman" panose="02020603050405020304" pitchFamily="18" charset="0"/>
              </a:rPr>
              <a:t>rash, </a:t>
            </a:r>
            <a:r>
              <a:rPr lang="it-IT" dirty="0" err="1" smtClean="0">
                <a:latin typeface="Times New Roman" panose="02020603050405020304" pitchFamily="18" charset="0"/>
              </a:rPr>
              <a:t>fatigue</a:t>
            </a:r>
            <a:r>
              <a:rPr lang="it-IT" dirty="0">
                <a:latin typeface="Times New Roman" panose="02020603050405020304" pitchFamily="18" charset="0"/>
              </a:rPr>
              <a:t>, alopecia, </a:t>
            </a:r>
            <a:r>
              <a:rPr lang="it-IT" dirty="0" err="1">
                <a:latin typeface="Times New Roman" panose="02020603050405020304" pitchFamily="18" charset="0"/>
              </a:rPr>
              <a:t>keratoacanthoma</a:t>
            </a:r>
            <a:r>
              <a:rPr lang="it-IT" dirty="0">
                <a:latin typeface="Times New Roman" panose="02020603050405020304" pitchFamily="18" charset="0"/>
              </a:rPr>
              <a:t> or </a:t>
            </a:r>
            <a:r>
              <a:rPr lang="it-IT" dirty="0" err="1">
                <a:latin typeface="Times New Roman" panose="02020603050405020304" pitchFamily="18" charset="0"/>
              </a:rPr>
              <a:t>squamous-cell</a:t>
            </a:r>
            <a:r>
              <a:rPr lang="it-IT" dirty="0">
                <a:latin typeface="Times New Roman" panose="02020603050405020304" pitchFamily="18" charset="0"/>
              </a:rPr>
              <a:t> carcinoma, </a:t>
            </a:r>
            <a:r>
              <a:rPr lang="it-IT" dirty="0" err="1">
                <a:latin typeface="Times New Roman" panose="02020603050405020304" pitchFamily="18" charset="0"/>
              </a:rPr>
              <a:t>photosensitivity</a:t>
            </a:r>
            <a:r>
              <a:rPr lang="it-IT" dirty="0">
                <a:latin typeface="Times New Roman" panose="02020603050405020304" pitchFamily="18" charset="0"/>
              </a:rPr>
              <a:t>, nausea, and</a:t>
            </a:r>
          </a:p>
          <a:p>
            <a:r>
              <a:rPr lang="en-US" dirty="0">
                <a:latin typeface="Times New Roman" panose="02020603050405020304" pitchFamily="18" charset="0"/>
              </a:rPr>
              <a:t>diarrhea; 38% of patients required dose modification because of toxic effects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4080264"/>
            <a:ext cx="5601530" cy="2289068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393192" y="5175504"/>
            <a:ext cx="34571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/>
              <a:t>GENETICA APPLICATA ALLA PRATICA CLINICA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 err="1"/>
              <a:t>Vemurafenib</a:t>
            </a:r>
            <a:r>
              <a:rPr lang="it-IT" sz="1600" dirty="0"/>
              <a:t> è indicato in </a:t>
            </a:r>
            <a:r>
              <a:rPr lang="it-IT" sz="1600" dirty="0" err="1"/>
              <a:t>monoterapia</a:t>
            </a:r>
            <a:r>
              <a:rPr lang="it-IT" sz="1600" dirty="0"/>
              <a:t> per il trattamento di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pazienti adulti con melanoma inoperabile o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metastatico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positivo alla mutazione del BRAF V600 </a:t>
            </a:r>
            <a:endParaRPr lang="it-I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dirty="0"/>
              <a:t>Prima di iniziare la terapia con </a:t>
            </a:r>
            <a:r>
              <a:rPr lang="it-IT" sz="1600" dirty="0" err="1"/>
              <a:t>vemurafenib</a:t>
            </a:r>
            <a:r>
              <a:rPr lang="it-IT" sz="1600" dirty="0"/>
              <a:t>, si deve </a:t>
            </a:r>
            <a:r>
              <a:rPr lang="it-IT" sz="1600" u="sng" dirty="0">
                <a:solidFill>
                  <a:schemeClr val="accent1">
                    <a:lumMod val="75000"/>
                  </a:schemeClr>
                </a:solidFill>
              </a:rPr>
              <a:t>accertare la presenza della mutazione BRAF V600 nel tessuto tumorale </a:t>
            </a:r>
            <a:r>
              <a:rPr lang="it-IT" sz="1600" dirty="0"/>
              <a:t>dei pazienti mediante un test </a:t>
            </a:r>
            <a:r>
              <a:rPr lang="it-IT" sz="1600" dirty="0" smtClean="0"/>
              <a:t>validato</a:t>
            </a:r>
          </a:p>
          <a:p>
            <a:pPr marL="0" indent="0">
              <a:buNone/>
            </a:pP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        (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cobas® 4800 BRAF V600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Mutation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Test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t-IT" sz="12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4" y="4174836"/>
            <a:ext cx="6459334" cy="224443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70618" y="4793673"/>
            <a:ext cx="362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Studi clinici e non-clinici con analisi di sequenziamento retrospettive hanno dimostrato che il test rileva con minore sensibilità anche le mutazioni meno comuni BRAF V600D e V600K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370618" y="6142182"/>
            <a:ext cx="3620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Fonte RCP AIFA </a:t>
            </a:r>
            <a:r>
              <a:rPr lang="it-IT" sz="1000" b="1" dirty="0" err="1" smtClean="0"/>
              <a:t>Zelobraf</a:t>
            </a:r>
            <a:r>
              <a:rPr lang="it-IT" sz="1000" b="1" dirty="0" smtClean="0"/>
              <a:t> 240mg (</a:t>
            </a:r>
            <a:r>
              <a:rPr lang="it-IT" sz="1000" b="1" dirty="0" err="1" smtClean="0"/>
              <a:t>Vemurafenib</a:t>
            </a:r>
            <a:r>
              <a:rPr lang="it-IT" sz="1000" b="1" dirty="0" smtClean="0"/>
              <a:t> AIC 2012)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27626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riunioni ione</Template>
  <TotalTime>440</TotalTime>
  <Words>778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Sala riunioni ione</vt:lpstr>
      <vt:lpstr>MELANOMA E GENE BRAF </vt:lpstr>
      <vt:lpstr>MELANOMA                              GENE BRAF</vt:lpstr>
      <vt:lpstr>IL CONTRIBUTO DI ZEBRA-FISH</vt:lpstr>
      <vt:lpstr>Improved Survival with Vemurafenib in Melanoma with BRAF V600E Mutation</vt:lpstr>
      <vt:lpstr>Sopravvivenza Globale</vt:lpstr>
      <vt:lpstr>Sopravvivenza libera da progressione</vt:lpstr>
      <vt:lpstr>Presentazione standard di PowerPoint</vt:lpstr>
      <vt:lpstr>REAZIONI AVVERSE</vt:lpstr>
      <vt:lpstr>GENETICA APPLICATA ALLA PRATICA CLINICA </vt:lpstr>
      <vt:lpstr>FINE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MELANOMA E GENE BRAF</dc:title>
  <dc:creator>Zanier Monica</dc:creator>
  <cp:lastModifiedBy>Zanier Monica</cp:lastModifiedBy>
  <cp:revision>28</cp:revision>
  <dcterms:created xsi:type="dcterms:W3CDTF">2021-09-01T07:38:56Z</dcterms:created>
  <dcterms:modified xsi:type="dcterms:W3CDTF">2021-09-01T18:29:06Z</dcterms:modified>
</cp:coreProperties>
</file>