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448" r:id="rId2"/>
    <p:sldId id="458" r:id="rId3"/>
    <p:sldId id="340" r:id="rId4"/>
    <p:sldId id="467" r:id="rId5"/>
    <p:sldId id="353" r:id="rId6"/>
    <p:sldId id="351" r:id="rId7"/>
    <p:sldId id="459" r:id="rId8"/>
    <p:sldId id="358" r:id="rId9"/>
    <p:sldId id="356" r:id="rId10"/>
    <p:sldId id="357" r:id="rId11"/>
    <p:sldId id="359" r:id="rId12"/>
    <p:sldId id="291" r:id="rId13"/>
    <p:sldId id="293" r:id="rId14"/>
    <p:sldId id="294" r:id="rId15"/>
    <p:sldId id="295" r:id="rId16"/>
    <p:sldId id="296" r:id="rId17"/>
    <p:sldId id="297" r:id="rId18"/>
    <p:sldId id="298" r:id="rId19"/>
    <p:sldId id="300" r:id="rId20"/>
    <p:sldId id="470" r:id="rId21"/>
    <p:sldId id="304" r:id="rId22"/>
    <p:sldId id="305" r:id="rId23"/>
    <p:sldId id="306" r:id="rId24"/>
    <p:sldId id="307" r:id="rId25"/>
    <p:sldId id="308" r:id="rId26"/>
    <p:sldId id="309" r:id="rId27"/>
    <p:sldId id="310" r:id="rId28"/>
    <p:sldId id="311" r:id="rId29"/>
    <p:sldId id="312" r:id="rId30"/>
    <p:sldId id="313" r:id="rId31"/>
    <p:sldId id="314" r:id="rId32"/>
    <p:sldId id="469" r:id="rId33"/>
    <p:sldId id="460" r:id="rId34"/>
    <p:sldId id="344" r:id="rId35"/>
    <p:sldId id="345" r:id="rId36"/>
    <p:sldId id="354" r:id="rId37"/>
    <p:sldId id="346" r:id="rId38"/>
    <p:sldId id="347" r:id="rId39"/>
    <p:sldId id="461" r:id="rId40"/>
    <p:sldId id="349" r:id="rId41"/>
    <p:sldId id="462" r:id="rId42"/>
    <p:sldId id="361" r:id="rId43"/>
    <p:sldId id="466" r:id="rId44"/>
    <p:sldId id="323" r:id="rId45"/>
    <p:sldId id="324" r:id="rId46"/>
    <p:sldId id="325" r:id="rId47"/>
    <p:sldId id="326" r:id="rId48"/>
    <p:sldId id="328" r:id="rId49"/>
    <p:sldId id="263" r:id="rId50"/>
    <p:sldId id="264" r:id="rId51"/>
    <p:sldId id="265" r:id="rId52"/>
    <p:sldId id="266" r:id="rId53"/>
    <p:sldId id="46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9" autoAdjust="0"/>
    <p:restoredTop sz="84437" autoAdjust="0"/>
  </p:normalViewPr>
  <p:slideViewPr>
    <p:cSldViewPr snapToGrid="0">
      <p:cViewPr varScale="1">
        <p:scale>
          <a:sx n="75" d="100"/>
          <a:sy n="75" d="100"/>
        </p:scale>
        <p:origin x="432"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91E83-FEC0-4CCF-9D42-39D43F6A32D3}" type="datetimeFigureOut">
              <a:rPr lang="en-US" smtClean="0"/>
              <a:t>26-Jan-22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75895-1BD5-4167-8F8C-8183AEF8268A}" type="slidenum">
              <a:rPr lang="en-US" smtClean="0"/>
              <a:t>‹#›</a:t>
            </a:fld>
            <a:endParaRPr lang="en-US"/>
          </a:p>
        </p:txBody>
      </p:sp>
    </p:spTree>
    <p:extLst>
      <p:ext uri="{BB962C8B-B14F-4D97-AF65-F5344CB8AC3E}">
        <p14:creationId xmlns:p14="http://schemas.microsoft.com/office/powerpoint/2010/main" val="3798516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9">
            <a:extLst>
              <a:ext uri="{FF2B5EF4-FFF2-40B4-BE49-F238E27FC236}">
                <a16:creationId xmlns:a16="http://schemas.microsoft.com/office/drawing/2014/main" id="{6F1F70B3-5B22-4DAE-B1FD-2384EA962A0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A079CDE-8CC7-44F4-B3FE-2C33F43228BA}" type="slidenum">
              <a:rPr lang="it-IT" altLang="it-IT"/>
              <a:pPr>
                <a:spcBef>
                  <a:spcPct val="0"/>
                </a:spcBef>
                <a:buClrTx/>
                <a:buFontTx/>
                <a:buNone/>
              </a:pPr>
              <a:t>12</a:t>
            </a:fld>
            <a:endParaRPr lang="it-IT" altLang="it-IT"/>
          </a:p>
        </p:txBody>
      </p:sp>
      <p:sp>
        <p:nvSpPr>
          <p:cNvPr id="7171" name="Text Box 1">
            <a:extLst>
              <a:ext uri="{FF2B5EF4-FFF2-40B4-BE49-F238E27FC236}">
                <a16:creationId xmlns:a16="http://schemas.microsoft.com/office/drawing/2014/main" id="{4DC351E8-F811-402D-92F2-60E38B6D040A}"/>
              </a:ext>
            </a:extLst>
          </p:cNvPr>
          <p:cNvSpPr>
            <a:spLocks noGrp="1" noRot="1" noChangeAspect="1" noChangeArrowheads="1" noTextEdit="1"/>
          </p:cNvSpPr>
          <p:nvPr>
            <p:ph type="sldImg"/>
          </p:nvPr>
        </p:nvSpPr>
        <p:spPr>
          <a:xfrm>
            <a:off x="382588" y="685800"/>
            <a:ext cx="6089650"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Text Box 2">
            <a:extLst>
              <a:ext uri="{FF2B5EF4-FFF2-40B4-BE49-F238E27FC236}">
                <a16:creationId xmlns:a16="http://schemas.microsoft.com/office/drawing/2014/main" id="{C29902F1-C4F2-4B47-8C70-B71E66FD1269}"/>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173" name="Text Box 3">
            <a:extLst>
              <a:ext uri="{FF2B5EF4-FFF2-40B4-BE49-F238E27FC236}">
                <a16:creationId xmlns:a16="http://schemas.microsoft.com/office/drawing/2014/main" id="{D2B29BA7-1CCD-4674-A5CC-10C1B2C17422}"/>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59D944EC-5083-4148-A83C-E669005DF065}"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12</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2760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a:extLst>
              <a:ext uri="{FF2B5EF4-FFF2-40B4-BE49-F238E27FC236}">
                <a16:creationId xmlns:a16="http://schemas.microsoft.com/office/drawing/2014/main" id="{7FCE25D0-48F8-4ECB-BDAC-B466D19A3D6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FCC0ADA-D8EA-41F8-8A46-B56627C00211}" type="slidenum">
              <a:rPr lang="it-IT" altLang="it-IT"/>
              <a:pPr>
                <a:spcBef>
                  <a:spcPct val="0"/>
                </a:spcBef>
                <a:buClrTx/>
                <a:buFontTx/>
                <a:buNone/>
              </a:pPr>
              <a:t>22</a:t>
            </a:fld>
            <a:endParaRPr lang="it-IT" altLang="it-IT"/>
          </a:p>
        </p:txBody>
      </p:sp>
      <p:sp>
        <p:nvSpPr>
          <p:cNvPr id="37891" name="Text Box 1">
            <a:extLst>
              <a:ext uri="{FF2B5EF4-FFF2-40B4-BE49-F238E27FC236}">
                <a16:creationId xmlns:a16="http://schemas.microsoft.com/office/drawing/2014/main" id="{2BBD35A9-0E10-4041-9A8C-7CEF13400F27}"/>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Text Box 2">
            <a:extLst>
              <a:ext uri="{FF2B5EF4-FFF2-40B4-BE49-F238E27FC236}">
                <a16:creationId xmlns:a16="http://schemas.microsoft.com/office/drawing/2014/main" id="{B6984BB5-E1EC-4F7D-89BD-C1F7C2B54A82}"/>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ea typeface="MS PGothic" panose="020B0600070205080204" pitchFamily="34" charset="-128"/>
            </a:endParaRPr>
          </a:p>
        </p:txBody>
      </p:sp>
      <p:sp>
        <p:nvSpPr>
          <p:cNvPr id="37893" name="Text Box 3">
            <a:extLst>
              <a:ext uri="{FF2B5EF4-FFF2-40B4-BE49-F238E27FC236}">
                <a16:creationId xmlns:a16="http://schemas.microsoft.com/office/drawing/2014/main" id="{7F67E452-BECD-468A-8D87-7A832B33F33C}"/>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468E2263-88C8-4920-8CF5-2F24CEAABE16}"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22</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27691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a:extLst>
              <a:ext uri="{FF2B5EF4-FFF2-40B4-BE49-F238E27FC236}">
                <a16:creationId xmlns:a16="http://schemas.microsoft.com/office/drawing/2014/main" id="{1D2CCCBF-C6F0-4653-AC9A-4045361816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388E801-F0D0-4F18-8126-793AF874D6B9}" type="slidenum">
              <a:rPr lang="it-IT" altLang="it-IT"/>
              <a:pPr>
                <a:spcBef>
                  <a:spcPct val="0"/>
                </a:spcBef>
                <a:buClrTx/>
                <a:buFontTx/>
                <a:buNone/>
              </a:pPr>
              <a:t>23</a:t>
            </a:fld>
            <a:endParaRPr lang="it-IT" altLang="it-IT"/>
          </a:p>
        </p:txBody>
      </p:sp>
      <p:sp>
        <p:nvSpPr>
          <p:cNvPr id="39939" name="Text Box 1">
            <a:extLst>
              <a:ext uri="{FF2B5EF4-FFF2-40B4-BE49-F238E27FC236}">
                <a16:creationId xmlns:a16="http://schemas.microsoft.com/office/drawing/2014/main" id="{7AAE5FEB-DD08-406B-8311-EE381D7B3B87}"/>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Text Box 2">
            <a:extLst>
              <a:ext uri="{FF2B5EF4-FFF2-40B4-BE49-F238E27FC236}">
                <a16:creationId xmlns:a16="http://schemas.microsoft.com/office/drawing/2014/main" id="{E9DE27D9-92DB-4924-9995-BF028126FA31}"/>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39941" name="Text Box 3">
            <a:extLst>
              <a:ext uri="{FF2B5EF4-FFF2-40B4-BE49-F238E27FC236}">
                <a16:creationId xmlns:a16="http://schemas.microsoft.com/office/drawing/2014/main" id="{1295F338-3B18-4000-9509-FA93F822E02F}"/>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950C64A0-58FD-43C0-8271-AB80009D86AC}"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23</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43565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a:extLst>
              <a:ext uri="{FF2B5EF4-FFF2-40B4-BE49-F238E27FC236}">
                <a16:creationId xmlns:a16="http://schemas.microsoft.com/office/drawing/2014/main" id="{776A1570-D252-4AD3-A985-7AFD16BA373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F475482-56F0-42D5-8387-DE0EE3B1DDA4}" type="slidenum">
              <a:rPr lang="it-IT" altLang="it-IT"/>
              <a:pPr>
                <a:spcBef>
                  <a:spcPct val="0"/>
                </a:spcBef>
                <a:buClrTx/>
                <a:buFontTx/>
                <a:buNone/>
              </a:pPr>
              <a:t>24</a:t>
            </a:fld>
            <a:endParaRPr lang="it-IT" altLang="it-IT"/>
          </a:p>
        </p:txBody>
      </p:sp>
      <p:sp>
        <p:nvSpPr>
          <p:cNvPr id="41987" name="Text Box 1">
            <a:extLst>
              <a:ext uri="{FF2B5EF4-FFF2-40B4-BE49-F238E27FC236}">
                <a16:creationId xmlns:a16="http://schemas.microsoft.com/office/drawing/2014/main" id="{000643EC-7398-4DB5-A3A8-E960689EAD9D}"/>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Text Box 2">
            <a:extLst>
              <a:ext uri="{FF2B5EF4-FFF2-40B4-BE49-F238E27FC236}">
                <a16:creationId xmlns:a16="http://schemas.microsoft.com/office/drawing/2014/main" id="{9ACC2DCA-F769-4D42-8A9F-85681ECD831E}"/>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1989" name="Text Box 3">
            <a:extLst>
              <a:ext uri="{FF2B5EF4-FFF2-40B4-BE49-F238E27FC236}">
                <a16:creationId xmlns:a16="http://schemas.microsoft.com/office/drawing/2014/main" id="{7CB8D4B1-3EFF-4228-B4F4-5E19D47D2A5D}"/>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BDAF0AFB-0463-4239-9CCE-1AC471C05D2E}"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24</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427090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a:extLst>
              <a:ext uri="{FF2B5EF4-FFF2-40B4-BE49-F238E27FC236}">
                <a16:creationId xmlns:a16="http://schemas.microsoft.com/office/drawing/2014/main" id="{3E4A7101-9156-4822-B3BA-6FE38076EB0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5ED4614-5024-4D6E-BB5F-2EC8A22C60A2}" type="slidenum">
              <a:rPr lang="it-IT" altLang="it-IT"/>
              <a:pPr>
                <a:spcBef>
                  <a:spcPct val="0"/>
                </a:spcBef>
                <a:buClrTx/>
                <a:buFontTx/>
                <a:buNone/>
              </a:pPr>
              <a:t>25</a:t>
            </a:fld>
            <a:endParaRPr lang="it-IT" altLang="it-IT"/>
          </a:p>
        </p:txBody>
      </p:sp>
      <p:sp>
        <p:nvSpPr>
          <p:cNvPr id="44035" name="Text Box 1">
            <a:extLst>
              <a:ext uri="{FF2B5EF4-FFF2-40B4-BE49-F238E27FC236}">
                <a16:creationId xmlns:a16="http://schemas.microsoft.com/office/drawing/2014/main" id="{16745C06-7375-4318-AE21-F84E9F38804D}"/>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Text Box 2">
            <a:extLst>
              <a:ext uri="{FF2B5EF4-FFF2-40B4-BE49-F238E27FC236}">
                <a16:creationId xmlns:a16="http://schemas.microsoft.com/office/drawing/2014/main" id="{D03B7F3C-9ED7-4992-BA51-77479F74E640}"/>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4037" name="Text Box 3">
            <a:extLst>
              <a:ext uri="{FF2B5EF4-FFF2-40B4-BE49-F238E27FC236}">
                <a16:creationId xmlns:a16="http://schemas.microsoft.com/office/drawing/2014/main" id="{93FE36B9-AFC4-4F7B-9CBC-EBFAA59C56A4}"/>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F605990D-335D-4380-932D-421110FC8B7E}"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25</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73734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a:extLst>
              <a:ext uri="{FF2B5EF4-FFF2-40B4-BE49-F238E27FC236}">
                <a16:creationId xmlns:a16="http://schemas.microsoft.com/office/drawing/2014/main" id="{51F86CBE-D354-43D6-A2B5-9AFC0EB0152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143438A-62A1-45E8-9BDF-BD092E75917D}" type="slidenum">
              <a:rPr lang="it-IT" altLang="it-IT"/>
              <a:pPr>
                <a:spcBef>
                  <a:spcPct val="0"/>
                </a:spcBef>
                <a:buClrTx/>
                <a:buFontTx/>
                <a:buNone/>
              </a:pPr>
              <a:t>26</a:t>
            </a:fld>
            <a:endParaRPr lang="it-IT" altLang="it-IT"/>
          </a:p>
        </p:txBody>
      </p:sp>
      <p:sp>
        <p:nvSpPr>
          <p:cNvPr id="46083" name="Text Box 1">
            <a:extLst>
              <a:ext uri="{FF2B5EF4-FFF2-40B4-BE49-F238E27FC236}">
                <a16:creationId xmlns:a16="http://schemas.microsoft.com/office/drawing/2014/main" id="{B5E8D5A1-7690-4C46-B712-480BA66ED87A}"/>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Text Box 2">
            <a:extLst>
              <a:ext uri="{FF2B5EF4-FFF2-40B4-BE49-F238E27FC236}">
                <a16:creationId xmlns:a16="http://schemas.microsoft.com/office/drawing/2014/main" id="{179BC2AD-ADD8-4F55-AF83-9940E6F79E2E}"/>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ea typeface="MS PGothic" panose="020B0600070205080204" pitchFamily="34" charset="-128"/>
            </a:endParaRPr>
          </a:p>
        </p:txBody>
      </p:sp>
      <p:sp>
        <p:nvSpPr>
          <p:cNvPr id="46085" name="Text Box 3">
            <a:extLst>
              <a:ext uri="{FF2B5EF4-FFF2-40B4-BE49-F238E27FC236}">
                <a16:creationId xmlns:a16="http://schemas.microsoft.com/office/drawing/2014/main" id="{E921F644-C6AD-432F-B6B6-C9C68FEEB71B}"/>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4C15D6B1-040F-4863-8511-C264B9F25782}"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26</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40451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9">
            <a:extLst>
              <a:ext uri="{FF2B5EF4-FFF2-40B4-BE49-F238E27FC236}">
                <a16:creationId xmlns:a16="http://schemas.microsoft.com/office/drawing/2014/main" id="{F04F45AB-16D5-43E8-A1F6-C370028763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708981C-FAE6-44A7-AC4B-755C3E70C9CE}" type="slidenum">
              <a:rPr lang="it-IT" altLang="it-IT"/>
              <a:pPr>
                <a:spcBef>
                  <a:spcPct val="0"/>
                </a:spcBef>
                <a:buClrTx/>
                <a:buFontTx/>
                <a:buNone/>
              </a:pPr>
              <a:t>27</a:t>
            </a:fld>
            <a:endParaRPr lang="it-IT" altLang="it-IT"/>
          </a:p>
        </p:txBody>
      </p:sp>
      <p:sp>
        <p:nvSpPr>
          <p:cNvPr id="48131" name="Text Box 1">
            <a:extLst>
              <a:ext uri="{FF2B5EF4-FFF2-40B4-BE49-F238E27FC236}">
                <a16:creationId xmlns:a16="http://schemas.microsoft.com/office/drawing/2014/main" id="{609C2F9D-A568-4D62-A621-0CA561FD2677}"/>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a:extLst>
              <a:ext uri="{FF2B5EF4-FFF2-40B4-BE49-F238E27FC236}">
                <a16:creationId xmlns:a16="http://schemas.microsoft.com/office/drawing/2014/main" id="{F2A8A119-BC66-4647-9B9B-CC68680D3A8D}"/>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8133" name="Text Box 3">
            <a:extLst>
              <a:ext uri="{FF2B5EF4-FFF2-40B4-BE49-F238E27FC236}">
                <a16:creationId xmlns:a16="http://schemas.microsoft.com/office/drawing/2014/main" id="{8EDCAE9C-D5E5-412A-B8DD-AC7BC2ED99DF}"/>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FA4339C7-E090-4C13-91F8-C51596B1C061}"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27</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47278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a:extLst>
              <a:ext uri="{FF2B5EF4-FFF2-40B4-BE49-F238E27FC236}">
                <a16:creationId xmlns:a16="http://schemas.microsoft.com/office/drawing/2014/main" id="{26104884-3A27-4378-8860-8FB6C60F44F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A56B865-5792-4DE4-814B-06C2432F1C86}" type="slidenum">
              <a:rPr lang="it-IT" altLang="it-IT"/>
              <a:pPr>
                <a:spcBef>
                  <a:spcPct val="0"/>
                </a:spcBef>
                <a:buClrTx/>
                <a:buFontTx/>
                <a:buNone/>
              </a:pPr>
              <a:t>28</a:t>
            </a:fld>
            <a:endParaRPr lang="it-IT" altLang="it-IT"/>
          </a:p>
        </p:txBody>
      </p:sp>
      <p:sp>
        <p:nvSpPr>
          <p:cNvPr id="50179" name="Text Box 1">
            <a:extLst>
              <a:ext uri="{FF2B5EF4-FFF2-40B4-BE49-F238E27FC236}">
                <a16:creationId xmlns:a16="http://schemas.microsoft.com/office/drawing/2014/main" id="{1FFD83FC-F529-42D5-9710-B8CFB8A1C07E}"/>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Text Box 2">
            <a:extLst>
              <a:ext uri="{FF2B5EF4-FFF2-40B4-BE49-F238E27FC236}">
                <a16:creationId xmlns:a16="http://schemas.microsoft.com/office/drawing/2014/main" id="{8CAC4FF8-99F9-42CF-8CD4-4EFA3BB19EC9}"/>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0181" name="Text Box 3">
            <a:extLst>
              <a:ext uri="{FF2B5EF4-FFF2-40B4-BE49-F238E27FC236}">
                <a16:creationId xmlns:a16="http://schemas.microsoft.com/office/drawing/2014/main" id="{D059659D-56A9-417B-AB3F-BE80ADACEE0B}"/>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2BF45D90-A748-4357-B20F-D9554A473EDF}"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28</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11622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a:extLst>
              <a:ext uri="{FF2B5EF4-FFF2-40B4-BE49-F238E27FC236}">
                <a16:creationId xmlns:a16="http://schemas.microsoft.com/office/drawing/2014/main" id="{7AC3E9E0-2C3A-45A1-8882-4D3C6214D90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AC18997-4803-4831-B067-E45AF44E54CA}" type="slidenum">
              <a:rPr lang="it-IT" altLang="it-IT"/>
              <a:pPr>
                <a:spcBef>
                  <a:spcPct val="0"/>
                </a:spcBef>
                <a:buClrTx/>
                <a:buFontTx/>
                <a:buNone/>
              </a:pPr>
              <a:t>29</a:t>
            </a:fld>
            <a:endParaRPr lang="it-IT" altLang="it-IT"/>
          </a:p>
        </p:txBody>
      </p:sp>
      <p:sp>
        <p:nvSpPr>
          <p:cNvPr id="52227" name="Text Box 1">
            <a:extLst>
              <a:ext uri="{FF2B5EF4-FFF2-40B4-BE49-F238E27FC236}">
                <a16:creationId xmlns:a16="http://schemas.microsoft.com/office/drawing/2014/main" id="{68419FE7-5528-4D68-BB63-DBD97DECD222}"/>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Text Box 2">
            <a:extLst>
              <a:ext uri="{FF2B5EF4-FFF2-40B4-BE49-F238E27FC236}">
                <a16:creationId xmlns:a16="http://schemas.microsoft.com/office/drawing/2014/main" id="{0156BDAC-54CB-4D69-A8EC-9C98AB8D5742}"/>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ea typeface="MS PGothic" panose="020B0600070205080204" pitchFamily="34" charset="-128"/>
            </a:endParaRPr>
          </a:p>
        </p:txBody>
      </p:sp>
      <p:sp>
        <p:nvSpPr>
          <p:cNvPr id="52229" name="Text Box 3">
            <a:extLst>
              <a:ext uri="{FF2B5EF4-FFF2-40B4-BE49-F238E27FC236}">
                <a16:creationId xmlns:a16="http://schemas.microsoft.com/office/drawing/2014/main" id="{FC60A06C-E82E-43AB-BE51-6823242F4585}"/>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A364ABCA-5844-4246-9EFE-06FFF3FFB255}"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29</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209880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a:extLst>
              <a:ext uri="{FF2B5EF4-FFF2-40B4-BE49-F238E27FC236}">
                <a16:creationId xmlns:a16="http://schemas.microsoft.com/office/drawing/2014/main" id="{3A3EC66B-B9D4-4A84-B755-2B10D80894E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94B9BF0-984E-4315-98F5-1982A53B898C}" type="slidenum">
              <a:rPr lang="it-IT" altLang="it-IT"/>
              <a:pPr>
                <a:spcBef>
                  <a:spcPct val="0"/>
                </a:spcBef>
                <a:buClrTx/>
                <a:buFontTx/>
                <a:buNone/>
              </a:pPr>
              <a:t>30</a:t>
            </a:fld>
            <a:endParaRPr lang="it-IT" altLang="it-IT"/>
          </a:p>
        </p:txBody>
      </p:sp>
      <p:sp>
        <p:nvSpPr>
          <p:cNvPr id="54275" name="Text Box 1">
            <a:extLst>
              <a:ext uri="{FF2B5EF4-FFF2-40B4-BE49-F238E27FC236}">
                <a16:creationId xmlns:a16="http://schemas.microsoft.com/office/drawing/2014/main" id="{16C21EF4-AF4A-4BC3-828B-84FA5DE03B2F}"/>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Text Box 2">
            <a:extLst>
              <a:ext uri="{FF2B5EF4-FFF2-40B4-BE49-F238E27FC236}">
                <a16:creationId xmlns:a16="http://schemas.microsoft.com/office/drawing/2014/main" id="{38254703-A5F0-4D6D-958A-49847F186AF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248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a:extLst>
              <a:ext uri="{FF2B5EF4-FFF2-40B4-BE49-F238E27FC236}">
                <a16:creationId xmlns:a16="http://schemas.microsoft.com/office/drawing/2014/main" id="{D8F4E2DA-0ACA-424D-8332-49634A2E59B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2410AC5-EA7D-4176-90E9-165F6EC9EE36}" type="slidenum">
              <a:rPr lang="it-IT" altLang="it-IT"/>
              <a:pPr>
                <a:spcBef>
                  <a:spcPct val="0"/>
                </a:spcBef>
                <a:buClrTx/>
                <a:buFontTx/>
                <a:buNone/>
              </a:pPr>
              <a:t>31</a:t>
            </a:fld>
            <a:endParaRPr lang="it-IT" altLang="it-IT"/>
          </a:p>
        </p:txBody>
      </p:sp>
      <p:sp>
        <p:nvSpPr>
          <p:cNvPr id="56323" name="Text Box 1">
            <a:extLst>
              <a:ext uri="{FF2B5EF4-FFF2-40B4-BE49-F238E27FC236}">
                <a16:creationId xmlns:a16="http://schemas.microsoft.com/office/drawing/2014/main" id="{F4FB85EC-31CF-47A3-B77B-B2DE2F8C76E8}"/>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Text Box 2">
            <a:extLst>
              <a:ext uri="{FF2B5EF4-FFF2-40B4-BE49-F238E27FC236}">
                <a16:creationId xmlns:a16="http://schemas.microsoft.com/office/drawing/2014/main" id="{036DDCA7-CF2F-41A7-AAAB-AB9DC112C64B}"/>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6325" name="Text Box 3">
            <a:extLst>
              <a:ext uri="{FF2B5EF4-FFF2-40B4-BE49-F238E27FC236}">
                <a16:creationId xmlns:a16="http://schemas.microsoft.com/office/drawing/2014/main" id="{B7C79CD2-3B44-4454-BEDC-EF276FA182D5}"/>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7B5A30B0-1732-4DA6-850B-967ACE49625B}"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31</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6591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9">
            <a:extLst>
              <a:ext uri="{FF2B5EF4-FFF2-40B4-BE49-F238E27FC236}">
                <a16:creationId xmlns:a16="http://schemas.microsoft.com/office/drawing/2014/main" id="{2E544FB7-4407-4F4E-BCF7-64A94CEF4D2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A7EC256-98D8-4F83-8C37-72347551D272}" type="slidenum">
              <a:rPr lang="it-IT" altLang="it-IT"/>
              <a:pPr>
                <a:spcBef>
                  <a:spcPct val="0"/>
                </a:spcBef>
                <a:buClrTx/>
                <a:buFontTx/>
                <a:buNone/>
              </a:pPr>
              <a:t>13</a:t>
            </a:fld>
            <a:endParaRPr lang="it-IT" altLang="it-IT"/>
          </a:p>
        </p:txBody>
      </p:sp>
      <p:sp>
        <p:nvSpPr>
          <p:cNvPr id="13315" name="Text Box 1">
            <a:extLst>
              <a:ext uri="{FF2B5EF4-FFF2-40B4-BE49-F238E27FC236}">
                <a16:creationId xmlns:a16="http://schemas.microsoft.com/office/drawing/2014/main" id="{B9326B43-BAD0-4903-BFCF-86FFDAD803B4}"/>
              </a:ext>
            </a:extLst>
          </p:cNvPr>
          <p:cNvSpPr>
            <a:spLocks noGrp="1" noRot="1" noChangeAspect="1" noChangeArrowheads="1" noTextEdit="1"/>
          </p:cNvSpPr>
          <p:nvPr>
            <p:ph type="sldImg"/>
          </p:nvPr>
        </p:nvSpPr>
        <p:spPr>
          <a:xfrm>
            <a:off x="382588" y="685800"/>
            <a:ext cx="6089650"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Text Box 2">
            <a:extLst>
              <a:ext uri="{FF2B5EF4-FFF2-40B4-BE49-F238E27FC236}">
                <a16:creationId xmlns:a16="http://schemas.microsoft.com/office/drawing/2014/main" id="{A019D469-B19B-4DAE-BE14-6CF8E846051A}"/>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3317" name="Text Box 3">
            <a:extLst>
              <a:ext uri="{FF2B5EF4-FFF2-40B4-BE49-F238E27FC236}">
                <a16:creationId xmlns:a16="http://schemas.microsoft.com/office/drawing/2014/main" id="{341724B2-844B-48AE-890F-778D9E3F900D}"/>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82AA6E8D-1838-4315-B3B7-FDEFD54AC8F4}"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13</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560092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9">
            <a:extLst>
              <a:ext uri="{FF2B5EF4-FFF2-40B4-BE49-F238E27FC236}">
                <a16:creationId xmlns:a16="http://schemas.microsoft.com/office/drawing/2014/main" id="{3F5D359C-A4C0-414A-A371-0674AE2649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CA4FAB6-F149-4D20-A70C-62EB390CA38F}" type="slidenum">
              <a:rPr lang="it-IT" altLang="it-IT"/>
              <a:pPr>
                <a:spcBef>
                  <a:spcPct val="0"/>
                </a:spcBef>
                <a:buClrTx/>
                <a:buFontTx/>
                <a:buNone/>
              </a:pPr>
              <a:t>44</a:t>
            </a:fld>
            <a:endParaRPr lang="it-IT" altLang="it-IT"/>
          </a:p>
        </p:txBody>
      </p:sp>
      <p:sp>
        <p:nvSpPr>
          <p:cNvPr id="74755" name="Text Box 1">
            <a:extLst>
              <a:ext uri="{FF2B5EF4-FFF2-40B4-BE49-F238E27FC236}">
                <a16:creationId xmlns:a16="http://schemas.microsoft.com/office/drawing/2014/main" id="{B7937D41-5A85-48FC-BB25-09FC5063592E}"/>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Text Box 2">
            <a:extLst>
              <a:ext uri="{FF2B5EF4-FFF2-40B4-BE49-F238E27FC236}">
                <a16:creationId xmlns:a16="http://schemas.microsoft.com/office/drawing/2014/main" id="{102A6688-20E6-4C00-A3F9-85CA61B468AF}"/>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86575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9">
            <a:extLst>
              <a:ext uri="{FF2B5EF4-FFF2-40B4-BE49-F238E27FC236}">
                <a16:creationId xmlns:a16="http://schemas.microsoft.com/office/drawing/2014/main" id="{492BB7D5-3593-45C9-BD2A-BFDE5760C45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1C8E4EF-C291-49AC-8115-15D4B03327B2}" type="slidenum">
              <a:rPr lang="it-IT" altLang="it-IT"/>
              <a:pPr>
                <a:spcBef>
                  <a:spcPct val="0"/>
                </a:spcBef>
                <a:buClrTx/>
                <a:buFontTx/>
                <a:buNone/>
              </a:pPr>
              <a:t>45</a:t>
            </a:fld>
            <a:endParaRPr lang="it-IT" altLang="it-IT"/>
          </a:p>
        </p:txBody>
      </p:sp>
      <p:sp>
        <p:nvSpPr>
          <p:cNvPr id="76803" name="Text Box 1">
            <a:extLst>
              <a:ext uri="{FF2B5EF4-FFF2-40B4-BE49-F238E27FC236}">
                <a16:creationId xmlns:a16="http://schemas.microsoft.com/office/drawing/2014/main" id="{F330CE8A-EEF3-46C2-B95C-F3BD10946CFC}"/>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Text Box 2">
            <a:extLst>
              <a:ext uri="{FF2B5EF4-FFF2-40B4-BE49-F238E27FC236}">
                <a16:creationId xmlns:a16="http://schemas.microsoft.com/office/drawing/2014/main" id="{B848BD54-08F8-4DFE-B4B6-C9DDAC3A5C1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06251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9">
            <a:extLst>
              <a:ext uri="{FF2B5EF4-FFF2-40B4-BE49-F238E27FC236}">
                <a16:creationId xmlns:a16="http://schemas.microsoft.com/office/drawing/2014/main" id="{3CEDAF9E-98B0-4764-B7C5-325A21BA76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BF1C623F-BAF2-4AC9-90A1-DEBE392E82EB}" type="slidenum">
              <a:rPr lang="it-IT" altLang="it-IT"/>
              <a:pPr>
                <a:spcBef>
                  <a:spcPct val="0"/>
                </a:spcBef>
                <a:buClrTx/>
                <a:buFontTx/>
                <a:buNone/>
              </a:pPr>
              <a:t>46</a:t>
            </a:fld>
            <a:endParaRPr lang="it-IT" altLang="it-IT"/>
          </a:p>
        </p:txBody>
      </p:sp>
      <p:sp>
        <p:nvSpPr>
          <p:cNvPr id="78851" name="Text Box 1">
            <a:extLst>
              <a:ext uri="{FF2B5EF4-FFF2-40B4-BE49-F238E27FC236}">
                <a16:creationId xmlns:a16="http://schemas.microsoft.com/office/drawing/2014/main" id="{77FDF184-8A01-4BAF-AB71-954A0B155E17}"/>
              </a:ext>
            </a:extLst>
          </p:cNvPr>
          <p:cNvSpPr>
            <a:spLocks noGrp="1" noRot="1" noChangeAspect="1" noChangeArrowheads="1" noTextEdit="1"/>
          </p:cNvSpPr>
          <p:nvPr>
            <p:ph type="sldImg"/>
          </p:nvPr>
        </p:nvSpPr>
        <p:spPr>
          <a:xfrm>
            <a:off x="382588" y="685800"/>
            <a:ext cx="6089650"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Text Box 2">
            <a:extLst>
              <a:ext uri="{FF2B5EF4-FFF2-40B4-BE49-F238E27FC236}">
                <a16:creationId xmlns:a16="http://schemas.microsoft.com/office/drawing/2014/main" id="{B0C5B35F-1F1C-4E9C-BDA1-73853C483DF1}"/>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8853" name="Text Box 3">
            <a:extLst>
              <a:ext uri="{FF2B5EF4-FFF2-40B4-BE49-F238E27FC236}">
                <a16:creationId xmlns:a16="http://schemas.microsoft.com/office/drawing/2014/main" id="{07914AA5-1507-4948-8BDD-32BF2D96E6A8}"/>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7A94463C-B873-4582-91EF-C11C65DFCCD2}"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46</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568066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9">
            <a:extLst>
              <a:ext uri="{FF2B5EF4-FFF2-40B4-BE49-F238E27FC236}">
                <a16:creationId xmlns:a16="http://schemas.microsoft.com/office/drawing/2014/main" id="{36F97E58-CBD8-4647-8136-55CE6487389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B122180-0915-4247-9AA8-08D4FFCEF82E}" type="slidenum">
              <a:rPr lang="it-IT" altLang="it-IT"/>
              <a:pPr>
                <a:spcBef>
                  <a:spcPct val="0"/>
                </a:spcBef>
                <a:buClrTx/>
                <a:buFontTx/>
                <a:buNone/>
              </a:pPr>
              <a:t>47</a:t>
            </a:fld>
            <a:endParaRPr lang="it-IT" altLang="it-IT"/>
          </a:p>
        </p:txBody>
      </p:sp>
      <p:sp>
        <p:nvSpPr>
          <p:cNvPr id="80899" name="Text Box 1">
            <a:extLst>
              <a:ext uri="{FF2B5EF4-FFF2-40B4-BE49-F238E27FC236}">
                <a16:creationId xmlns:a16="http://schemas.microsoft.com/office/drawing/2014/main" id="{87344207-93D3-44C1-BC6E-E79E4FEAA2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Text Box 2">
            <a:extLst>
              <a:ext uri="{FF2B5EF4-FFF2-40B4-BE49-F238E27FC236}">
                <a16:creationId xmlns:a16="http://schemas.microsoft.com/office/drawing/2014/main" id="{3B3308FC-9413-4800-A785-AB890DB4CD1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2764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9">
            <a:extLst>
              <a:ext uri="{FF2B5EF4-FFF2-40B4-BE49-F238E27FC236}">
                <a16:creationId xmlns:a16="http://schemas.microsoft.com/office/drawing/2014/main" id="{491BFD6B-31A0-4740-B255-08732C5B0F1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009B9CB-8AEB-4A0B-B944-177F51B34F57}" type="slidenum">
              <a:rPr lang="it-IT" altLang="it-IT"/>
              <a:pPr>
                <a:spcBef>
                  <a:spcPct val="0"/>
                </a:spcBef>
                <a:buClrTx/>
                <a:buFontTx/>
                <a:buNone/>
              </a:pPr>
              <a:t>48</a:t>
            </a:fld>
            <a:endParaRPr lang="it-IT" altLang="it-IT"/>
          </a:p>
        </p:txBody>
      </p:sp>
      <p:sp>
        <p:nvSpPr>
          <p:cNvPr id="84995" name="Text Box 1">
            <a:extLst>
              <a:ext uri="{FF2B5EF4-FFF2-40B4-BE49-F238E27FC236}">
                <a16:creationId xmlns:a16="http://schemas.microsoft.com/office/drawing/2014/main" id="{12ABAC40-9EC7-46A9-A39F-C03EBAE6F04B}"/>
              </a:ext>
            </a:extLst>
          </p:cNvPr>
          <p:cNvSpPr>
            <a:spLocks noGrp="1" noRot="1" noChangeAspect="1" noChangeArrowheads="1" noTextEdit="1"/>
          </p:cNvSpPr>
          <p:nvPr>
            <p:ph type="sldImg"/>
          </p:nvPr>
        </p:nvSpPr>
        <p:spPr>
          <a:xfrm>
            <a:off x="382588" y="685800"/>
            <a:ext cx="6089650"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Text Box 2">
            <a:extLst>
              <a:ext uri="{FF2B5EF4-FFF2-40B4-BE49-F238E27FC236}">
                <a16:creationId xmlns:a16="http://schemas.microsoft.com/office/drawing/2014/main" id="{64098881-E734-4C4C-87CD-872479EBE7A7}"/>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84997" name="Text Box 3">
            <a:extLst>
              <a:ext uri="{FF2B5EF4-FFF2-40B4-BE49-F238E27FC236}">
                <a16:creationId xmlns:a16="http://schemas.microsoft.com/office/drawing/2014/main" id="{4A23F8AE-3682-4A03-95E8-B128B15F87B6}"/>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D5506470-7F25-43A9-A7DC-E7C73EC731CE}"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48</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991156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24">
            <a:extLst>
              <a:ext uri="{FF2B5EF4-FFF2-40B4-BE49-F238E27FC236}">
                <a16:creationId xmlns:a16="http://schemas.microsoft.com/office/drawing/2014/main" id="{31334CA0-DD86-4DF2-ADE4-D81EBB9D838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848B3DE-39E7-4671-8FE5-0AFEBEE27CAA}" type="slidenum">
              <a:rPr lang="it-IT" altLang="it-IT"/>
              <a:pPr>
                <a:spcBef>
                  <a:spcPct val="0"/>
                </a:spcBef>
                <a:buClrTx/>
                <a:buFontTx/>
                <a:buNone/>
              </a:pPr>
              <a:t>49</a:t>
            </a:fld>
            <a:endParaRPr lang="it-IT" altLang="it-IT"/>
          </a:p>
        </p:txBody>
      </p:sp>
      <p:sp>
        <p:nvSpPr>
          <p:cNvPr id="119811" name="Text Box 1">
            <a:extLst>
              <a:ext uri="{FF2B5EF4-FFF2-40B4-BE49-F238E27FC236}">
                <a16:creationId xmlns:a16="http://schemas.microsoft.com/office/drawing/2014/main" id="{6352B93E-0A5F-4D04-A340-81798173CA05}"/>
              </a:ext>
            </a:extLst>
          </p:cNvPr>
          <p:cNvSpPr txBox="1">
            <a:spLocks noChangeArrowheads="1"/>
          </p:cNvSpPr>
          <p:nvPr/>
        </p:nvSpPr>
        <p:spPr bwMode="auto">
          <a:xfrm>
            <a:off x="3884613" y="8685213"/>
            <a:ext cx="29464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0CDA4AF-7E7F-4C02-BDA5-FB95B06930F8}" type="slidenum">
              <a:rPr lang="it-IT" altLang="it-IT"/>
              <a:pPr algn="r" eaLnBrk="1" hangingPunct="1">
                <a:spcBef>
                  <a:spcPct val="0"/>
                </a:spcBef>
                <a:buClrTx/>
                <a:buFontTx/>
                <a:buNone/>
              </a:pPr>
              <a:t>49</a:t>
            </a:fld>
            <a:endParaRPr lang="it-IT" altLang="it-IT"/>
          </a:p>
        </p:txBody>
      </p:sp>
      <p:sp>
        <p:nvSpPr>
          <p:cNvPr id="119812" name="Text Box 2">
            <a:extLst>
              <a:ext uri="{FF2B5EF4-FFF2-40B4-BE49-F238E27FC236}">
                <a16:creationId xmlns:a16="http://schemas.microsoft.com/office/drawing/2014/main" id="{72F57C73-09A7-4370-82BE-2A0F560EB196}"/>
              </a:ext>
            </a:extLst>
          </p:cNvPr>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3E8805E-1428-4504-B08F-D73329D60E48}" type="slidenum">
              <a:rPr lang="it-IT" altLang="it-IT"/>
              <a:pPr algn="r" eaLnBrk="1" hangingPunct="1">
                <a:spcBef>
                  <a:spcPct val="0"/>
                </a:spcBef>
                <a:buClrTx/>
                <a:buFontTx/>
                <a:buNone/>
              </a:pPr>
              <a:t>49</a:t>
            </a:fld>
            <a:endParaRPr lang="it-IT" altLang="it-IT"/>
          </a:p>
        </p:txBody>
      </p:sp>
      <p:sp>
        <p:nvSpPr>
          <p:cNvPr id="119813" name="Text Box 3">
            <a:extLst>
              <a:ext uri="{FF2B5EF4-FFF2-40B4-BE49-F238E27FC236}">
                <a16:creationId xmlns:a16="http://schemas.microsoft.com/office/drawing/2014/main" id="{B2E42970-1DEA-4682-9DBA-0D92E6134F74}"/>
              </a:ext>
            </a:extLst>
          </p:cNvPr>
          <p:cNvSpPr>
            <a:spLocks noGrp="1" noRot="1" noChangeAspect="1" noChangeArrowheads="1" noTextEdit="1"/>
          </p:cNvSpPr>
          <p:nvPr>
            <p:ph type="sldImg"/>
          </p:nvPr>
        </p:nvSpPr>
        <p:spPr>
          <a:xfrm>
            <a:off x="1146175" y="685800"/>
            <a:ext cx="4549775" cy="34131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4" name="Text Box 4">
            <a:extLst>
              <a:ext uri="{FF2B5EF4-FFF2-40B4-BE49-F238E27FC236}">
                <a16:creationId xmlns:a16="http://schemas.microsoft.com/office/drawing/2014/main" id="{4548FD37-304F-42F5-82AE-9BBA91329560}"/>
              </a:ext>
            </a:extLst>
          </p:cNvPr>
          <p:cNvSpPr>
            <a:spLocks noGrp="1" noChangeArrowheads="1"/>
          </p:cNvSpPr>
          <p:nvPr>
            <p:ph type="body" idx="1"/>
          </p:nvPr>
        </p:nvSpPr>
        <p:spPr>
          <a:xfrm>
            <a:off x="685800" y="4343400"/>
            <a:ext cx="5470525" cy="409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19815" name="Text Box 5">
            <a:extLst>
              <a:ext uri="{FF2B5EF4-FFF2-40B4-BE49-F238E27FC236}">
                <a16:creationId xmlns:a16="http://schemas.microsoft.com/office/drawing/2014/main" id="{38C28719-4BB0-46D7-8FEB-83B68E676CC5}"/>
              </a:ext>
            </a:extLst>
          </p:cNvPr>
          <p:cNvSpPr txBox="1">
            <a:spLocks noChangeArrowheads="1"/>
          </p:cNvSpPr>
          <p:nvPr/>
        </p:nvSpPr>
        <p:spPr bwMode="auto">
          <a:xfrm>
            <a:off x="3884613" y="8685213"/>
            <a:ext cx="295592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C0FAC8A-04D6-493C-B449-94A44E438C87}" type="slidenum">
              <a:rPr lang="it-IT" altLang="it-IT"/>
              <a:pPr algn="r" eaLnBrk="1" hangingPunct="1">
                <a:spcBef>
                  <a:spcPct val="0"/>
                </a:spcBef>
                <a:buClrTx/>
                <a:buFontTx/>
                <a:buNone/>
              </a:pPr>
              <a:t>49</a:t>
            </a:fld>
            <a:endParaRPr lang="it-IT" altLang="it-IT"/>
          </a:p>
        </p:txBody>
      </p:sp>
    </p:spTree>
    <p:extLst>
      <p:ext uri="{BB962C8B-B14F-4D97-AF65-F5344CB8AC3E}">
        <p14:creationId xmlns:p14="http://schemas.microsoft.com/office/powerpoint/2010/main" val="949606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24">
            <a:extLst>
              <a:ext uri="{FF2B5EF4-FFF2-40B4-BE49-F238E27FC236}">
                <a16:creationId xmlns:a16="http://schemas.microsoft.com/office/drawing/2014/main" id="{8CE47B92-707B-46F4-89E6-E8CFD122E0B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14033CE-81A2-467E-AC0C-7E15773E5B9A}" type="slidenum">
              <a:rPr lang="it-IT" altLang="it-IT"/>
              <a:pPr>
                <a:spcBef>
                  <a:spcPct val="0"/>
                </a:spcBef>
                <a:buClrTx/>
                <a:buFontTx/>
                <a:buNone/>
              </a:pPr>
              <a:t>50</a:t>
            </a:fld>
            <a:endParaRPr lang="it-IT" altLang="it-IT"/>
          </a:p>
        </p:txBody>
      </p:sp>
      <p:sp>
        <p:nvSpPr>
          <p:cNvPr id="121859" name="Text Box 1">
            <a:extLst>
              <a:ext uri="{FF2B5EF4-FFF2-40B4-BE49-F238E27FC236}">
                <a16:creationId xmlns:a16="http://schemas.microsoft.com/office/drawing/2014/main" id="{E39BE36A-0BE4-49A9-9A90-B9BF87108635}"/>
              </a:ext>
            </a:extLst>
          </p:cNvPr>
          <p:cNvSpPr txBox="1">
            <a:spLocks noChangeArrowheads="1"/>
          </p:cNvSpPr>
          <p:nvPr/>
        </p:nvSpPr>
        <p:spPr bwMode="auto">
          <a:xfrm>
            <a:off x="3884613" y="8685213"/>
            <a:ext cx="29464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00D7D6B-109B-4E50-9359-554032530DB1}" type="slidenum">
              <a:rPr lang="it-IT" altLang="it-IT"/>
              <a:pPr algn="r" eaLnBrk="1" hangingPunct="1">
                <a:spcBef>
                  <a:spcPct val="0"/>
                </a:spcBef>
                <a:buClrTx/>
                <a:buFontTx/>
                <a:buNone/>
              </a:pPr>
              <a:t>50</a:t>
            </a:fld>
            <a:endParaRPr lang="it-IT" altLang="it-IT"/>
          </a:p>
        </p:txBody>
      </p:sp>
      <p:sp>
        <p:nvSpPr>
          <p:cNvPr id="121860" name="Text Box 2">
            <a:extLst>
              <a:ext uri="{FF2B5EF4-FFF2-40B4-BE49-F238E27FC236}">
                <a16:creationId xmlns:a16="http://schemas.microsoft.com/office/drawing/2014/main" id="{03307397-74BF-42D3-9ECD-F684BC172210}"/>
              </a:ext>
            </a:extLst>
          </p:cNvPr>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EBF6BD2-A79A-4122-AF0F-566A959D1D19}" type="slidenum">
              <a:rPr lang="it-IT" altLang="it-IT"/>
              <a:pPr algn="r" eaLnBrk="1" hangingPunct="1">
                <a:spcBef>
                  <a:spcPct val="0"/>
                </a:spcBef>
                <a:buClrTx/>
                <a:buFontTx/>
                <a:buNone/>
              </a:pPr>
              <a:t>50</a:t>
            </a:fld>
            <a:endParaRPr lang="it-IT" altLang="it-IT"/>
          </a:p>
        </p:txBody>
      </p:sp>
      <p:sp>
        <p:nvSpPr>
          <p:cNvPr id="121861" name="Text Box 3">
            <a:extLst>
              <a:ext uri="{FF2B5EF4-FFF2-40B4-BE49-F238E27FC236}">
                <a16:creationId xmlns:a16="http://schemas.microsoft.com/office/drawing/2014/main" id="{9BE1F9E3-CA4B-4932-BDDA-EC23D4EF0A0E}"/>
              </a:ext>
            </a:extLst>
          </p:cNvPr>
          <p:cNvSpPr>
            <a:spLocks noGrp="1" noRot="1" noChangeAspect="1" noChangeArrowheads="1" noTextEdit="1"/>
          </p:cNvSpPr>
          <p:nvPr>
            <p:ph type="sldImg"/>
          </p:nvPr>
        </p:nvSpPr>
        <p:spPr>
          <a:xfrm>
            <a:off x="1146175" y="685800"/>
            <a:ext cx="4549775" cy="34131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2" name="Text Box 4">
            <a:extLst>
              <a:ext uri="{FF2B5EF4-FFF2-40B4-BE49-F238E27FC236}">
                <a16:creationId xmlns:a16="http://schemas.microsoft.com/office/drawing/2014/main" id="{D5E2E150-C025-4C34-BA4F-8F8C373036C9}"/>
              </a:ext>
            </a:extLst>
          </p:cNvPr>
          <p:cNvSpPr>
            <a:spLocks noGrp="1" noChangeArrowheads="1"/>
          </p:cNvSpPr>
          <p:nvPr>
            <p:ph type="body" idx="1"/>
          </p:nvPr>
        </p:nvSpPr>
        <p:spPr>
          <a:xfrm>
            <a:off x="685800" y="4343400"/>
            <a:ext cx="5470525" cy="409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21863" name="Text Box 5">
            <a:extLst>
              <a:ext uri="{FF2B5EF4-FFF2-40B4-BE49-F238E27FC236}">
                <a16:creationId xmlns:a16="http://schemas.microsoft.com/office/drawing/2014/main" id="{1EC7E2B8-9D93-4445-9964-38A59BE1EFDC}"/>
              </a:ext>
            </a:extLst>
          </p:cNvPr>
          <p:cNvSpPr txBox="1">
            <a:spLocks noChangeArrowheads="1"/>
          </p:cNvSpPr>
          <p:nvPr/>
        </p:nvSpPr>
        <p:spPr bwMode="auto">
          <a:xfrm>
            <a:off x="3884613" y="8685213"/>
            <a:ext cx="295592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8D84549-D46A-4BBC-971C-B9580C5F1BD4}" type="slidenum">
              <a:rPr lang="it-IT" altLang="it-IT"/>
              <a:pPr algn="r" eaLnBrk="1" hangingPunct="1">
                <a:spcBef>
                  <a:spcPct val="0"/>
                </a:spcBef>
                <a:buClrTx/>
                <a:buFontTx/>
                <a:buNone/>
              </a:pPr>
              <a:t>50</a:t>
            </a:fld>
            <a:endParaRPr lang="it-IT" altLang="it-IT"/>
          </a:p>
        </p:txBody>
      </p:sp>
    </p:spTree>
    <p:extLst>
      <p:ext uri="{BB962C8B-B14F-4D97-AF65-F5344CB8AC3E}">
        <p14:creationId xmlns:p14="http://schemas.microsoft.com/office/powerpoint/2010/main" val="2484762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24">
            <a:extLst>
              <a:ext uri="{FF2B5EF4-FFF2-40B4-BE49-F238E27FC236}">
                <a16:creationId xmlns:a16="http://schemas.microsoft.com/office/drawing/2014/main" id="{DB55EDBF-CFBD-4E0D-8503-4DE5DDD13F9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D879762-0201-44AD-8DF2-ECDD00BB45AA}" type="slidenum">
              <a:rPr lang="it-IT" altLang="it-IT"/>
              <a:pPr>
                <a:spcBef>
                  <a:spcPct val="0"/>
                </a:spcBef>
                <a:buClrTx/>
                <a:buFontTx/>
                <a:buNone/>
              </a:pPr>
              <a:t>51</a:t>
            </a:fld>
            <a:endParaRPr lang="it-IT" altLang="it-IT"/>
          </a:p>
        </p:txBody>
      </p:sp>
      <p:sp>
        <p:nvSpPr>
          <p:cNvPr id="123907" name="Text Box 1">
            <a:extLst>
              <a:ext uri="{FF2B5EF4-FFF2-40B4-BE49-F238E27FC236}">
                <a16:creationId xmlns:a16="http://schemas.microsoft.com/office/drawing/2014/main" id="{A2143B97-363A-4760-A395-8BEEE66A9842}"/>
              </a:ext>
            </a:extLst>
          </p:cNvPr>
          <p:cNvSpPr txBox="1">
            <a:spLocks noChangeArrowheads="1"/>
          </p:cNvSpPr>
          <p:nvPr/>
        </p:nvSpPr>
        <p:spPr bwMode="auto">
          <a:xfrm>
            <a:off x="3884613" y="8685213"/>
            <a:ext cx="29464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404E618-2DDC-4974-A16D-29082287D124}" type="slidenum">
              <a:rPr lang="it-IT" altLang="it-IT"/>
              <a:pPr algn="r" eaLnBrk="1" hangingPunct="1">
                <a:spcBef>
                  <a:spcPct val="0"/>
                </a:spcBef>
                <a:buClrTx/>
                <a:buFontTx/>
                <a:buNone/>
              </a:pPr>
              <a:t>51</a:t>
            </a:fld>
            <a:endParaRPr lang="it-IT" altLang="it-IT"/>
          </a:p>
        </p:txBody>
      </p:sp>
      <p:sp>
        <p:nvSpPr>
          <p:cNvPr id="123908" name="Text Box 2">
            <a:extLst>
              <a:ext uri="{FF2B5EF4-FFF2-40B4-BE49-F238E27FC236}">
                <a16:creationId xmlns:a16="http://schemas.microsoft.com/office/drawing/2014/main" id="{7A156BE9-DE51-45A5-8294-B0D45239262D}"/>
              </a:ext>
            </a:extLst>
          </p:cNvPr>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1D67D25-2433-4901-A23C-49F7C6D15B67}" type="slidenum">
              <a:rPr lang="it-IT" altLang="it-IT"/>
              <a:pPr algn="r" eaLnBrk="1" hangingPunct="1">
                <a:spcBef>
                  <a:spcPct val="0"/>
                </a:spcBef>
                <a:buClrTx/>
                <a:buFontTx/>
                <a:buNone/>
              </a:pPr>
              <a:t>51</a:t>
            </a:fld>
            <a:endParaRPr lang="it-IT" altLang="it-IT"/>
          </a:p>
        </p:txBody>
      </p:sp>
      <p:sp>
        <p:nvSpPr>
          <p:cNvPr id="123909" name="Text Box 3">
            <a:extLst>
              <a:ext uri="{FF2B5EF4-FFF2-40B4-BE49-F238E27FC236}">
                <a16:creationId xmlns:a16="http://schemas.microsoft.com/office/drawing/2014/main" id="{5BEC2126-0337-4C44-BC07-A22BFB56CBCB}"/>
              </a:ext>
            </a:extLst>
          </p:cNvPr>
          <p:cNvSpPr>
            <a:spLocks noGrp="1" noRot="1" noChangeAspect="1" noChangeArrowheads="1" noTextEdit="1"/>
          </p:cNvSpPr>
          <p:nvPr>
            <p:ph type="sldImg"/>
          </p:nvPr>
        </p:nvSpPr>
        <p:spPr>
          <a:xfrm>
            <a:off x="1146175" y="685800"/>
            <a:ext cx="4549775" cy="34131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10" name="Text Box 4">
            <a:extLst>
              <a:ext uri="{FF2B5EF4-FFF2-40B4-BE49-F238E27FC236}">
                <a16:creationId xmlns:a16="http://schemas.microsoft.com/office/drawing/2014/main" id="{EADA086C-E790-418A-AEAD-FC1DCADD883D}"/>
              </a:ext>
            </a:extLst>
          </p:cNvPr>
          <p:cNvSpPr>
            <a:spLocks noGrp="1" noChangeArrowheads="1"/>
          </p:cNvSpPr>
          <p:nvPr>
            <p:ph type="body" idx="1"/>
          </p:nvPr>
        </p:nvSpPr>
        <p:spPr>
          <a:xfrm>
            <a:off x="685800" y="4343400"/>
            <a:ext cx="5470525" cy="409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23911" name="Text Box 5">
            <a:extLst>
              <a:ext uri="{FF2B5EF4-FFF2-40B4-BE49-F238E27FC236}">
                <a16:creationId xmlns:a16="http://schemas.microsoft.com/office/drawing/2014/main" id="{B9593115-F134-4E84-9704-B735A676054A}"/>
              </a:ext>
            </a:extLst>
          </p:cNvPr>
          <p:cNvSpPr txBox="1">
            <a:spLocks noChangeArrowheads="1"/>
          </p:cNvSpPr>
          <p:nvPr/>
        </p:nvSpPr>
        <p:spPr bwMode="auto">
          <a:xfrm>
            <a:off x="3884613" y="8685213"/>
            <a:ext cx="295592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60687FE-21B5-4BFE-A21D-C72424F3AC72}" type="slidenum">
              <a:rPr lang="it-IT" altLang="it-IT"/>
              <a:pPr algn="r" eaLnBrk="1" hangingPunct="1">
                <a:spcBef>
                  <a:spcPct val="0"/>
                </a:spcBef>
                <a:buClrTx/>
                <a:buFontTx/>
                <a:buNone/>
              </a:pPr>
              <a:t>51</a:t>
            </a:fld>
            <a:endParaRPr lang="it-IT" altLang="it-IT"/>
          </a:p>
        </p:txBody>
      </p:sp>
    </p:spTree>
    <p:extLst>
      <p:ext uri="{BB962C8B-B14F-4D97-AF65-F5344CB8AC3E}">
        <p14:creationId xmlns:p14="http://schemas.microsoft.com/office/powerpoint/2010/main" val="166925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24">
            <a:extLst>
              <a:ext uri="{FF2B5EF4-FFF2-40B4-BE49-F238E27FC236}">
                <a16:creationId xmlns:a16="http://schemas.microsoft.com/office/drawing/2014/main" id="{DF9CB839-6B53-404A-BA45-DA71A4E177B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845A209-89C4-4B33-BCA2-C906AC9399CD}" type="slidenum">
              <a:rPr lang="it-IT" altLang="it-IT"/>
              <a:pPr>
                <a:spcBef>
                  <a:spcPct val="0"/>
                </a:spcBef>
                <a:buClrTx/>
                <a:buFontTx/>
                <a:buNone/>
              </a:pPr>
              <a:t>52</a:t>
            </a:fld>
            <a:endParaRPr lang="it-IT" altLang="it-IT"/>
          </a:p>
        </p:txBody>
      </p:sp>
      <p:sp>
        <p:nvSpPr>
          <p:cNvPr id="125955" name="Text Box 1">
            <a:extLst>
              <a:ext uri="{FF2B5EF4-FFF2-40B4-BE49-F238E27FC236}">
                <a16:creationId xmlns:a16="http://schemas.microsoft.com/office/drawing/2014/main" id="{71F0AF33-014B-4EE9-86C8-370D03BA1D2D}"/>
              </a:ext>
            </a:extLst>
          </p:cNvPr>
          <p:cNvSpPr txBox="1">
            <a:spLocks noChangeArrowheads="1"/>
          </p:cNvSpPr>
          <p:nvPr/>
        </p:nvSpPr>
        <p:spPr bwMode="auto">
          <a:xfrm>
            <a:off x="3884613" y="8685213"/>
            <a:ext cx="29464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5D2E0E0-79A1-4C40-BCC4-D4A4216DBC0C}" type="slidenum">
              <a:rPr lang="it-IT" altLang="it-IT"/>
              <a:pPr algn="r" eaLnBrk="1" hangingPunct="1">
                <a:spcBef>
                  <a:spcPct val="0"/>
                </a:spcBef>
                <a:buClrTx/>
                <a:buFontTx/>
                <a:buNone/>
              </a:pPr>
              <a:t>52</a:t>
            </a:fld>
            <a:endParaRPr lang="it-IT" altLang="it-IT"/>
          </a:p>
        </p:txBody>
      </p:sp>
      <p:sp>
        <p:nvSpPr>
          <p:cNvPr id="125956" name="Text Box 2">
            <a:extLst>
              <a:ext uri="{FF2B5EF4-FFF2-40B4-BE49-F238E27FC236}">
                <a16:creationId xmlns:a16="http://schemas.microsoft.com/office/drawing/2014/main" id="{A906489E-0D09-4CD0-89B2-89C94FCF7283}"/>
              </a:ext>
            </a:extLst>
          </p:cNvPr>
          <p:cNvSpPr txBox="1">
            <a:spLocks noChangeArrowheads="1"/>
          </p:cNvSpPr>
          <p:nvPr/>
        </p:nvSpPr>
        <p:spPr bwMode="auto">
          <a:xfrm>
            <a:off x="3884613" y="8685213"/>
            <a:ext cx="295433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643ACF4-92D1-4AD2-BAE0-172F27DFE3EA}" type="slidenum">
              <a:rPr lang="it-IT" altLang="it-IT"/>
              <a:pPr algn="r" eaLnBrk="1" hangingPunct="1">
                <a:spcBef>
                  <a:spcPct val="0"/>
                </a:spcBef>
                <a:buClrTx/>
                <a:buFontTx/>
                <a:buNone/>
              </a:pPr>
              <a:t>52</a:t>
            </a:fld>
            <a:endParaRPr lang="it-IT" altLang="it-IT"/>
          </a:p>
        </p:txBody>
      </p:sp>
      <p:sp>
        <p:nvSpPr>
          <p:cNvPr id="125957" name="Text Box 3">
            <a:extLst>
              <a:ext uri="{FF2B5EF4-FFF2-40B4-BE49-F238E27FC236}">
                <a16:creationId xmlns:a16="http://schemas.microsoft.com/office/drawing/2014/main" id="{31DAE93A-0C14-499A-95A3-056FC34BE550}"/>
              </a:ext>
            </a:extLst>
          </p:cNvPr>
          <p:cNvSpPr>
            <a:spLocks noGrp="1" noRot="1" noChangeAspect="1" noChangeArrowheads="1" noTextEdit="1"/>
          </p:cNvSpPr>
          <p:nvPr>
            <p:ph type="sldImg"/>
          </p:nvPr>
        </p:nvSpPr>
        <p:spPr>
          <a:xfrm>
            <a:off x="1146175" y="685800"/>
            <a:ext cx="4549775" cy="34131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8" name="Text Box 4">
            <a:extLst>
              <a:ext uri="{FF2B5EF4-FFF2-40B4-BE49-F238E27FC236}">
                <a16:creationId xmlns:a16="http://schemas.microsoft.com/office/drawing/2014/main" id="{58289371-0572-4C25-8E4A-2DCA97AF798E}"/>
              </a:ext>
            </a:extLst>
          </p:cNvPr>
          <p:cNvSpPr>
            <a:spLocks noGrp="1" noChangeArrowheads="1"/>
          </p:cNvSpPr>
          <p:nvPr>
            <p:ph type="body" idx="1"/>
          </p:nvPr>
        </p:nvSpPr>
        <p:spPr>
          <a:xfrm>
            <a:off x="685800" y="4343400"/>
            <a:ext cx="5470525" cy="409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25959" name="Text Box 5">
            <a:extLst>
              <a:ext uri="{FF2B5EF4-FFF2-40B4-BE49-F238E27FC236}">
                <a16:creationId xmlns:a16="http://schemas.microsoft.com/office/drawing/2014/main" id="{F43C9FE5-9E71-45FE-808F-19396E7858C5}"/>
              </a:ext>
            </a:extLst>
          </p:cNvPr>
          <p:cNvSpPr txBox="1">
            <a:spLocks noChangeArrowheads="1"/>
          </p:cNvSpPr>
          <p:nvPr/>
        </p:nvSpPr>
        <p:spPr bwMode="auto">
          <a:xfrm>
            <a:off x="3884613" y="8685213"/>
            <a:ext cx="295592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444754C-9F61-4DB9-BB1F-E6903975E1CA}" type="slidenum">
              <a:rPr lang="it-IT" altLang="it-IT"/>
              <a:pPr algn="r" eaLnBrk="1" hangingPunct="1">
                <a:spcBef>
                  <a:spcPct val="0"/>
                </a:spcBef>
                <a:buClrTx/>
                <a:buFontTx/>
                <a:buNone/>
              </a:pPr>
              <a:t>52</a:t>
            </a:fld>
            <a:endParaRPr lang="it-IT" altLang="it-IT"/>
          </a:p>
        </p:txBody>
      </p:sp>
    </p:spTree>
    <p:extLst>
      <p:ext uri="{BB962C8B-B14F-4D97-AF65-F5344CB8AC3E}">
        <p14:creationId xmlns:p14="http://schemas.microsoft.com/office/powerpoint/2010/main" val="1694526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9">
            <a:extLst>
              <a:ext uri="{FF2B5EF4-FFF2-40B4-BE49-F238E27FC236}">
                <a16:creationId xmlns:a16="http://schemas.microsoft.com/office/drawing/2014/main" id="{019C7596-467B-4F15-9874-A335D0B8965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8E38D2C-8325-451A-A696-8E3DB31406B1}" type="slidenum">
              <a:rPr lang="it-IT" altLang="it-IT"/>
              <a:pPr>
                <a:spcBef>
                  <a:spcPct val="0"/>
                </a:spcBef>
                <a:buClrTx/>
                <a:buFontTx/>
                <a:buNone/>
              </a:pPr>
              <a:t>14</a:t>
            </a:fld>
            <a:endParaRPr lang="it-IT" altLang="it-IT"/>
          </a:p>
        </p:txBody>
      </p:sp>
      <p:sp>
        <p:nvSpPr>
          <p:cNvPr id="15363" name="Text Box 1">
            <a:extLst>
              <a:ext uri="{FF2B5EF4-FFF2-40B4-BE49-F238E27FC236}">
                <a16:creationId xmlns:a16="http://schemas.microsoft.com/office/drawing/2014/main" id="{008764CC-795B-40DC-B84B-1ED0BE555D5B}"/>
              </a:ext>
            </a:extLst>
          </p:cNvPr>
          <p:cNvSpPr>
            <a:spLocks noGrp="1" noRot="1" noChangeAspect="1" noChangeArrowheads="1" noTextEdit="1"/>
          </p:cNvSpPr>
          <p:nvPr>
            <p:ph type="sldImg"/>
          </p:nvPr>
        </p:nvSpPr>
        <p:spPr>
          <a:xfrm>
            <a:off x="382588" y="685800"/>
            <a:ext cx="6089650"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62600D85-B7DE-4265-BE59-4441FC37D977}"/>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5365" name="Text Box 3">
            <a:extLst>
              <a:ext uri="{FF2B5EF4-FFF2-40B4-BE49-F238E27FC236}">
                <a16:creationId xmlns:a16="http://schemas.microsoft.com/office/drawing/2014/main" id="{0B1EB85B-24EF-4EBD-AAD7-7F66A2C3E4A3}"/>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E3FF0666-E432-48CC-93ED-057D74D00F5A}"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14</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85527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a:extLst>
              <a:ext uri="{FF2B5EF4-FFF2-40B4-BE49-F238E27FC236}">
                <a16:creationId xmlns:a16="http://schemas.microsoft.com/office/drawing/2014/main" id="{3491918A-018C-42B6-B47A-4C382AD90B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4CF5158-7535-47DE-8C5A-78394D20D822}" type="slidenum">
              <a:rPr lang="it-IT" altLang="it-IT"/>
              <a:pPr>
                <a:spcBef>
                  <a:spcPct val="0"/>
                </a:spcBef>
                <a:buClrTx/>
                <a:buFontTx/>
                <a:buNone/>
              </a:pPr>
              <a:t>15</a:t>
            </a:fld>
            <a:endParaRPr lang="it-IT" altLang="it-IT"/>
          </a:p>
        </p:txBody>
      </p:sp>
      <p:sp>
        <p:nvSpPr>
          <p:cNvPr id="17411" name="Text Box 1">
            <a:extLst>
              <a:ext uri="{FF2B5EF4-FFF2-40B4-BE49-F238E27FC236}">
                <a16:creationId xmlns:a16="http://schemas.microsoft.com/office/drawing/2014/main" id="{AFCE6387-19FA-49B3-8391-ACCCB751355C}"/>
              </a:ext>
            </a:extLst>
          </p:cNvPr>
          <p:cNvSpPr>
            <a:spLocks noGrp="1" noRot="1" noChangeAspect="1" noChangeArrowheads="1" noTextEdit="1"/>
          </p:cNvSpPr>
          <p:nvPr>
            <p:ph type="sldImg"/>
          </p:nvPr>
        </p:nvSpPr>
        <p:spPr>
          <a:xfrm>
            <a:off x="382588" y="685800"/>
            <a:ext cx="6089650"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ED339074-6C0E-427F-A99D-051F3738D12C}"/>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7413" name="Text Box 3">
            <a:extLst>
              <a:ext uri="{FF2B5EF4-FFF2-40B4-BE49-F238E27FC236}">
                <a16:creationId xmlns:a16="http://schemas.microsoft.com/office/drawing/2014/main" id="{5814DCFC-72F7-4C3E-9A41-66F2C9A2A702}"/>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3CFB1F4C-9F3E-4086-97C0-95C7F4260540}"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15</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736840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9">
            <a:extLst>
              <a:ext uri="{FF2B5EF4-FFF2-40B4-BE49-F238E27FC236}">
                <a16:creationId xmlns:a16="http://schemas.microsoft.com/office/drawing/2014/main" id="{7AF1180F-359B-469A-8B53-7A0D91046A0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16D9423-150E-47B9-A9B4-7DA965D67C8F}" type="slidenum">
              <a:rPr lang="it-IT" altLang="it-IT"/>
              <a:pPr>
                <a:spcBef>
                  <a:spcPct val="0"/>
                </a:spcBef>
                <a:buClrTx/>
                <a:buFontTx/>
                <a:buNone/>
              </a:pPr>
              <a:t>16</a:t>
            </a:fld>
            <a:endParaRPr lang="it-IT" altLang="it-IT"/>
          </a:p>
        </p:txBody>
      </p:sp>
      <p:sp>
        <p:nvSpPr>
          <p:cNvPr id="19459" name="Text Box 1">
            <a:extLst>
              <a:ext uri="{FF2B5EF4-FFF2-40B4-BE49-F238E27FC236}">
                <a16:creationId xmlns:a16="http://schemas.microsoft.com/office/drawing/2014/main" id="{2C49B77F-C898-4C69-8529-E30B74B43A19}"/>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Text Box 2">
            <a:extLst>
              <a:ext uri="{FF2B5EF4-FFF2-40B4-BE49-F238E27FC236}">
                <a16:creationId xmlns:a16="http://schemas.microsoft.com/office/drawing/2014/main" id="{B2C6B766-27B3-47E8-B384-DFA429758D92}"/>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9461" name="Text Box 3">
            <a:extLst>
              <a:ext uri="{FF2B5EF4-FFF2-40B4-BE49-F238E27FC236}">
                <a16:creationId xmlns:a16="http://schemas.microsoft.com/office/drawing/2014/main" id="{431E7BC8-C0E4-4BA8-A28F-E44B960C2E85}"/>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DFD7F9E3-1CA1-4131-BF9E-768F8D6C9047}"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16</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57475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9">
            <a:extLst>
              <a:ext uri="{FF2B5EF4-FFF2-40B4-BE49-F238E27FC236}">
                <a16:creationId xmlns:a16="http://schemas.microsoft.com/office/drawing/2014/main" id="{BCE5DA1F-908B-45AC-8B65-0360E4BB7A8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F660A861-820F-42EB-8272-EEF494CE9A0A}" type="slidenum">
              <a:rPr lang="it-IT" altLang="it-IT"/>
              <a:pPr>
                <a:spcBef>
                  <a:spcPct val="0"/>
                </a:spcBef>
                <a:buClrTx/>
                <a:buFontTx/>
                <a:buNone/>
              </a:pPr>
              <a:t>17</a:t>
            </a:fld>
            <a:endParaRPr lang="it-IT" altLang="it-IT"/>
          </a:p>
        </p:txBody>
      </p:sp>
      <p:sp>
        <p:nvSpPr>
          <p:cNvPr id="21507" name="Text Box 1">
            <a:extLst>
              <a:ext uri="{FF2B5EF4-FFF2-40B4-BE49-F238E27FC236}">
                <a16:creationId xmlns:a16="http://schemas.microsoft.com/office/drawing/2014/main" id="{FA60440D-3AD4-48B8-AE79-428CBC02C4E3}"/>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409E5B60-5BA3-42A7-80A4-A651690309B2}" type="slidenum">
              <a:rPr lang="it-IT" altLang="it-IT">
                <a:ea typeface="Microsoft YaHei" panose="020B0503020204020204" pitchFamily="34" charset="-122"/>
              </a:rPr>
              <a:pPr eaLnBrk="1" hangingPunct="1">
                <a:spcBef>
                  <a:spcPct val="0"/>
                </a:spcBef>
                <a:buClrTx/>
                <a:buFontTx/>
                <a:buNone/>
              </a:pPr>
              <a:t>17</a:t>
            </a:fld>
            <a:endParaRPr lang="it-IT" altLang="it-IT">
              <a:ea typeface="Microsoft YaHei" panose="020B0503020204020204" pitchFamily="34" charset="-122"/>
            </a:endParaRPr>
          </a:p>
        </p:txBody>
      </p:sp>
      <p:sp>
        <p:nvSpPr>
          <p:cNvPr id="21508" name="Text Box 2">
            <a:extLst>
              <a:ext uri="{FF2B5EF4-FFF2-40B4-BE49-F238E27FC236}">
                <a16:creationId xmlns:a16="http://schemas.microsoft.com/office/drawing/2014/main" id="{4C8BDC83-8010-4CE5-8B5D-F985EE701C6E}"/>
              </a:ext>
            </a:extLst>
          </p:cNvPr>
          <p:cNvSpPr txBox="1">
            <a:spLocks noChangeArrowheads="1"/>
          </p:cNvSpPr>
          <p:nvPr/>
        </p:nvSpPr>
        <p:spPr bwMode="auto">
          <a:xfrm>
            <a:off x="3884613" y="8683625"/>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8A927C8A-D7BE-4A24-AA47-708E95576927}"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17</a:t>
            </a:fld>
            <a:endParaRPr lang="it-IT" altLang="it-IT">
              <a:latin typeface="Arial" panose="020B0604020202020204" pitchFamily="34" charset="0"/>
              <a:ea typeface="Microsoft YaHei" panose="020B0503020204020204" pitchFamily="34" charset="-122"/>
            </a:endParaRPr>
          </a:p>
        </p:txBody>
      </p:sp>
      <p:sp>
        <p:nvSpPr>
          <p:cNvPr id="21509" name="Text Box 3">
            <a:extLst>
              <a:ext uri="{FF2B5EF4-FFF2-40B4-BE49-F238E27FC236}">
                <a16:creationId xmlns:a16="http://schemas.microsoft.com/office/drawing/2014/main" id="{2C8DB244-8AA0-4F0A-AFAF-B060C87CB3A2}"/>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10" name="Text Box 4">
            <a:extLst>
              <a:ext uri="{FF2B5EF4-FFF2-40B4-BE49-F238E27FC236}">
                <a16:creationId xmlns:a16="http://schemas.microsoft.com/office/drawing/2014/main" id="{DB3AFD51-540C-4EF6-ABD1-B3B9662F7F3B}"/>
              </a:ext>
            </a:extLst>
          </p:cNvPr>
          <p:cNvSpPr>
            <a:spLocks noGrp="1" noChangeArrowheads="1"/>
          </p:cNvSpPr>
          <p:nvPr>
            <p:ph type="body" idx="1"/>
          </p:nvPr>
        </p:nvSpPr>
        <p:spPr>
          <a:xfrm>
            <a:off x="685800" y="4341813"/>
            <a:ext cx="54864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ea typeface="Microsoft YaHei" panose="020B0503020204020204" pitchFamily="34" charset="-122"/>
            </a:endParaRPr>
          </a:p>
        </p:txBody>
      </p:sp>
      <p:sp>
        <p:nvSpPr>
          <p:cNvPr id="21511" name="Text Box 5">
            <a:extLst>
              <a:ext uri="{FF2B5EF4-FFF2-40B4-BE49-F238E27FC236}">
                <a16:creationId xmlns:a16="http://schemas.microsoft.com/office/drawing/2014/main" id="{54D60A32-E327-45CA-8555-9EC7C4CD0725}"/>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90C80424-73F9-4A59-A1FB-F8786A827BA1}"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17</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70073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a:extLst>
              <a:ext uri="{FF2B5EF4-FFF2-40B4-BE49-F238E27FC236}">
                <a16:creationId xmlns:a16="http://schemas.microsoft.com/office/drawing/2014/main" id="{AF7A9B81-E0FC-4EA8-8384-6514D8B892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C6FE615-F835-4BD3-9CDB-E50D6A7410AF}" type="slidenum">
              <a:rPr lang="it-IT" altLang="it-IT"/>
              <a:pPr>
                <a:spcBef>
                  <a:spcPct val="0"/>
                </a:spcBef>
                <a:buClrTx/>
                <a:buFontTx/>
                <a:buNone/>
              </a:pPr>
              <a:t>18</a:t>
            </a:fld>
            <a:endParaRPr lang="it-IT" altLang="it-IT"/>
          </a:p>
        </p:txBody>
      </p:sp>
      <p:sp>
        <p:nvSpPr>
          <p:cNvPr id="23555" name="Text Box 1">
            <a:extLst>
              <a:ext uri="{FF2B5EF4-FFF2-40B4-BE49-F238E27FC236}">
                <a16:creationId xmlns:a16="http://schemas.microsoft.com/office/drawing/2014/main" id="{AF7D0921-D40B-4D0F-AE26-81A7797D3852}"/>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922C4F06-DF72-45B8-BDD4-AF51BCC8A5A6}" type="slidenum">
              <a:rPr lang="it-IT" altLang="it-IT">
                <a:ea typeface="Microsoft YaHei" panose="020B0503020204020204" pitchFamily="34" charset="-122"/>
              </a:rPr>
              <a:pPr eaLnBrk="1" hangingPunct="1">
                <a:spcBef>
                  <a:spcPct val="0"/>
                </a:spcBef>
                <a:buClrTx/>
                <a:buFontTx/>
                <a:buNone/>
              </a:pPr>
              <a:t>18</a:t>
            </a:fld>
            <a:endParaRPr lang="it-IT" altLang="it-IT">
              <a:ea typeface="Microsoft YaHei" panose="020B0503020204020204" pitchFamily="34" charset="-122"/>
            </a:endParaRPr>
          </a:p>
        </p:txBody>
      </p:sp>
      <p:sp>
        <p:nvSpPr>
          <p:cNvPr id="23556" name="Text Box 2">
            <a:extLst>
              <a:ext uri="{FF2B5EF4-FFF2-40B4-BE49-F238E27FC236}">
                <a16:creationId xmlns:a16="http://schemas.microsoft.com/office/drawing/2014/main" id="{CA5CC31E-AF91-45ED-8D8B-05E6B01F9F51}"/>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7" name="Text Box 3">
            <a:extLst>
              <a:ext uri="{FF2B5EF4-FFF2-40B4-BE49-F238E27FC236}">
                <a16:creationId xmlns:a16="http://schemas.microsoft.com/office/drawing/2014/main" id="{006732A0-C658-425F-A084-AD944364CE2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ea typeface="Microsoft YaHei" panose="020B0503020204020204" pitchFamily="34" charset="-122"/>
            </a:endParaRPr>
          </a:p>
        </p:txBody>
      </p:sp>
      <p:sp>
        <p:nvSpPr>
          <p:cNvPr id="23558" name="Text Box 4">
            <a:extLst>
              <a:ext uri="{FF2B5EF4-FFF2-40B4-BE49-F238E27FC236}">
                <a16:creationId xmlns:a16="http://schemas.microsoft.com/office/drawing/2014/main" id="{282DE70D-1E35-4A12-91AD-6577F1C062A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2AA667EF-20F0-4172-903C-CF47D2B2BC73}"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18</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19950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9">
            <a:extLst>
              <a:ext uri="{FF2B5EF4-FFF2-40B4-BE49-F238E27FC236}">
                <a16:creationId xmlns:a16="http://schemas.microsoft.com/office/drawing/2014/main" id="{8A84A631-1F9E-4EA5-A5D8-BD5658104D3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93732EC-8553-4053-872E-37B9573FE380}" type="slidenum">
              <a:rPr lang="it-IT" altLang="it-IT"/>
              <a:pPr>
                <a:spcBef>
                  <a:spcPct val="0"/>
                </a:spcBef>
                <a:buClrTx/>
                <a:buFontTx/>
                <a:buNone/>
              </a:pPr>
              <a:t>19</a:t>
            </a:fld>
            <a:endParaRPr lang="it-IT" altLang="it-IT"/>
          </a:p>
        </p:txBody>
      </p:sp>
      <p:sp>
        <p:nvSpPr>
          <p:cNvPr id="27651" name="Text Box 1">
            <a:extLst>
              <a:ext uri="{FF2B5EF4-FFF2-40B4-BE49-F238E27FC236}">
                <a16:creationId xmlns:a16="http://schemas.microsoft.com/office/drawing/2014/main" id="{CE1ECA42-0DF6-4669-9BE6-7CFA3E708106}"/>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8B261209-0DC6-4E46-A417-CE83C4875908}" type="slidenum">
              <a:rPr lang="it-IT" altLang="it-IT">
                <a:ea typeface="Microsoft YaHei" panose="020B0503020204020204" pitchFamily="34" charset="-122"/>
              </a:rPr>
              <a:pPr eaLnBrk="1" hangingPunct="1">
                <a:spcBef>
                  <a:spcPct val="0"/>
                </a:spcBef>
                <a:buClrTx/>
                <a:buFontTx/>
                <a:buNone/>
              </a:pPr>
              <a:t>19</a:t>
            </a:fld>
            <a:endParaRPr lang="it-IT" altLang="it-IT">
              <a:ea typeface="Microsoft YaHei" panose="020B0503020204020204" pitchFamily="34" charset="-122"/>
            </a:endParaRPr>
          </a:p>
        </p:txBody>
      </p:sp>
      <p:sp>
        <p:nvSpPr>
          <p:cNvPr id="27652" name="Text Box 2">
            <a:extLst>
              <a:ext uri="{FF2B5EF4-FFF2-40B4-BE49-F238E27FC236}">
                <a16:creationId xmlns:a16="http://schemas.microsoft.com/office/drawing/2014/main" id="{99309C60-106A-43E6-9FF1-53D281BC4E5C}"/>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Text Box 3">
            <a:extLst>
              <a:ext uri="{FF2B5EF4-FFF2-40B4-BE49-F238E27FC236}">
                <a16:creationId xmlns:a16="http://schemas.microsoft.com/office/drawing/2014/main" id="{0726D661-AB56-459C-AD0B-B001B445E4E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ea typeface="Microsoft YaHei" panose="020B0503020204020204" pitchFamily="34" charset="-122"/>
            </a:endParaRPr>
          </a:p>
        </p:txBody>
      </p:sp>
      <p:sp>
        <p:nvSpPr>
          <p:cNvPr id="27654" name="Text Box 4">
            <a:extLst>
              <a:ext uri="{FF2B5EF4-FFF2-40B4-BE49-F238E27FC236}">
                <a16:creationId xmlns:a16="http://schemas.microsoft.com/office/drawing/2014/main" id="{4CF855C8-A733-486B-A88B-5317770272FE}"/>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3BBA1ECE-7938-4D20-9C5D-2904BD83B37C}"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19</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08134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9">
            <a:extLst>
              <a:ext uri="{FF2B5EF4-FFF2-40B4-BE49-F238E27FC236}">
                <a16:creationId xmlns:a16="http://schemas.microsoft.com/office/drawing/2014/main" id="{84F43742-F852-45C5-A94D-5AE25FCE52B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46E045F-A33E-491F-B465-D1BDD018F4B6}" type="slidenum">
              <a:rPr lang="it-IT" altLang="it-IT"/>
              <a:pPr>
                <a:spcBef>
                  <a:spcPct val="0"/>
                </a:spcBef>
                <a:buClrTx/>
                <a:buFontTx/>
                <a:buNone/>
              </a:pPr>
              <a:t>21</a:t>
            </a:fld>
            <a:endParaRPr lang="it-IT" altLang="it-IT"/>
          </a:p>
        </p:txBody>
      </p:sp>
      <p:sp>
        <p:nvSpPr>
          <p:cNvPr id="35843" name="Text Box 1">
            <a:extLst>
              <a:ext uri="{FF2B5EF4-FFF2-40B4-BE49-F238E27FC236}">
                <a16:creationId xmlns:a16="http://schemas.microsoft.com/office/drawing/2014/main" id="{E1AC4B97-4DC8-4E82-A140-283F64F00260}"/>
              </a:ext>
            </a:extLst>
          </p:cNvPr>
          <p:cNvSpPr>
            <a:spLocks noGrp="1" noRot="1" noChangeAspect="1" noChangeArrowheads="1" noTextEdit="1"/>
          </p:cNvSpPr>
          <p:nvPr>
            <p:ph type="sldImg"/>
          </p:nvPr>
        </p:nvSpPr>
        <p:spPr>
          <a:xfrm>
            <a:off x="1143000" y="685800"/>
            <a:ext cx="4568825" cy="34258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Text Box 2">
            <a:extLst>
              <a:ext uri="{FF2B5EF4-FFF2-40B4-BE49-F238E27FC236}">
                <a16:creationId xmlns:a16="http://schemas.microsoft.com/office/drawing/2014/main" id="{19C4E53E-EE0F-41F1-8FF7-7F03E9C8B2D2}"/>
              </a:ext>
            </a:extLst>
          </p:cNvPr>
          <p:cNvSpPr>
            <a:spLocks noGrp="1" noChangeArrowheads="1"/>
          </p:cNvSpPr>
          <p:nvPr>
            <p:ph type="body" idx="1"/>
          </p:nvPr>
        </p:nvSpPr>
        <p:spPr>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35845" name="Text Box 3">
            <a:extLst>
              <a:ext uri="{FF2B5EF4-FFF2-40B4-BE49-F238E27FC236}">
                <a16:creationId xmlns:a16="http://schemas.microsoft.com/office/drawing/2014/main" id="{EFF64BE1-1E87-48D3-9E96-585BEEE645D2}"/>
              </a:ext>
            </a:extLst>
          </p:cNvPr>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buClrTx/>
              <a:buFontTx/>
              <a:buNone/>
            </a:pPr>
            <a:fld id="{D367610B-8EFA-411B-825F-C1D690A2276E}" type="slidenum">
              <a:rPr lang="it-IT" altLang="it-IT">
                <a:latin typeface="Arial" panose="020B0604020202020204" pitchFamily="34" charset="0"/>
                <a:ea typeface="Microsoft YaHei" panose="020B0503020204020204" pitchFamily="34" charset="-122"/>
              </a:rPr>
              <a:pPr eaLnBrk="1" hangingPunct="1">
                <a:spcBef>
                  <a:spcPct val="0"/>
                </a:spcBef>
                <a:buClrTx/>
                <a:buFontTx/>
                <a:buNone/>
              </a:pPr>
              <a:t>21</a:t>
            </a:fld>
            <a:endParaRPr lang="it-IT" altLang="it-I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04691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6888-34E6-42C5-A6EE-8AC789241E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A84249-0A5C-438A-BE3C-1E4DF3574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1EF65-DECC-40C8-9529-43ABD0490FC6}"/>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5" name="Footer Placeholder 4">
            <a:extLst>
              <a:ext uri="{FF2B5EF4-FFF2-40B4-BE49-F238E27FC236}">
                <a16:creationId xmlns:a16="http://schemas.microsoft.com/office/drawing/2014/main" id="{155A6C1F-BF98-45E1-BC8E-C38749CA4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23059-8F50-4C5A-B005-F43B99AEF791}"/>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262204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3F3C-0533-40CF-8DA6-4CC47897C6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F76308-DD4D-48FF-8731-484BD8558D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7CCFE-68EC-4578-A3A0-E6C5F491EFFD}"/>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5" name="Footer Placeholder 4">
            <a:extLst>
              <a:ext uri="{FF2B5EF4-FFF2-40B4-BE49-F238E27FC236}">
                <a16:creationId xmlns:a16="http://schemas.microsoft.com/office/drawing/2014/main" id="{8A14D5FB-6DAA-4857-8F22-5AA73C92F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885F4-C1B5-4EED-A5C0-A966F9542EC7}"/>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138554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633BA-957B-4AB7-A7BE-1C9886A951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BBDAF-5ADF-461E-8CEB-6045974680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2A99C-A89D-4816-A912-31AE0E08593E}"/>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5" name="Footer Placeholder 4">
            <a:extLst>
              <a:ext uri="{FF2B5EF4-FFF2-40B4-BE49-F238E27FC236}">
                <a16:creationId xmlns:a16="http://schemas.microsoft.com/office/drawing/2014/main" id="{DD76B290-D303-4598-8E7E-EFA4A230C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89EB2-6F9E-47A8-A0B6-670B94641463}"/>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85288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0E51-370A-4C84-8A21-672641408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BA13D-CF35-4103-A067-B71445473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2B5B9-95BA-4DA2-8409-692AF05EB0BE}"/>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5" name="Footer Placeholder 4">
            <a:extLst>
              <a:ext uri="{FF2B5EF4-FFF2-40B4-BE49-F238E27FC236}">
                <a16:creationId xmlns:a16="http://schemas.microsoft.com/office/drawing/2014/main" id="{B47057FF-461B-4320-A9CC-FBE1CFA51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C3592-9AAF-4D42-B3F0-05E95C082450}"/>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21987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9C2E-17F7-48AB-8736-2FDD0F03A0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A23FC-2D07-496D-B2EA-952B15E054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1E210-6EE3-450C-8D00-ABF882614787}"/>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5" name="Footer Placeholder 4">
            <a:extLst>
              <a:ext uri="{FF2B5EF4-FFF2-40B4-BE49-F238E27FC236}">
                <a16:creationId xmlns:a16="http://schemas.microsoft.com/office/drawing/2014/main" id="{2E51AD3E-9511-4527-9140-07400D883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C993E-084E-46A3-B793-7D9A848299D9}"/>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177319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A244A-8848-4461-9971-181B30EAD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30DA8-D5E3-462C-A687-816B2CD690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5BADF-9166-4453-8943-A6C0121CFA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529AE7-55A7-4E2D-822C-802F95637E05}"/>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6" name="Footer Placeholder 5">
            <a:extLst>
              <a:ext uri="{FF2B5EF4-FFF2-40B4-BE49-F238E27FC236}">
                <a16:creationId xmlns:a16="http://schemas.microsoft.com/office/drawing/2014/main" id="{5BFAAF09-C945-456E-9528-1B3DB9FA2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8C68C-A361-4953-B980-85A0FF0F2652}"/>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117453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D012-D05F-422F-869B-D7653C36C8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FAE263-72D2-41EF-AA7F-CAD0B3E6A2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BC5BCE-1AA5-41F1-9962-4C55E4745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C49C25-8D64-49B9-B4E7-90847F87D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B3A1BD-3EE5-4B02-B6A4-7FB6A3D1DF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42234-7A44-4378-B914-9F0071A90F6B}"/>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8" name="Footer Placeholder 7">
            <a:extLst>
              <a:ext uri="{FF2B5EF4-FFF2-40B4-BE49-F238E27FC236}">
                <a16:creationId xmlns:a16="http://schemas.microsoft.com/office/drawing/2014/main" id="{9E10892A-4AC6-423E-989D-ACA40676C9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9F8F0-F0FC-40F0-9FC7-B70A7B917421}"/>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298627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ADF9-9821-46D6-9ECA-D8D502AFD7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5363A2-D1A9-40BB-B031-EDAA658313C4}"/>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4" name="Footer Placeholder 3">
            <a:extLst>
              <a:ext uri="{FF2B5EF4-FFF2-40B4-BE49-F238E27FC236}">
                <a16:creationId xmlns:a16="http://schemas.microsoft.com/office/drawing/2014/main" id="{159FC264-2CF4-486E-A99F-D4B0F432AE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EEE11-3A73-499A-9B99-7FE786A64DE4}"/>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89597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EF935-BEB0-48A8-8AAB-2699EF003FB6}"/>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3" name="Footer Placeholder 2">
            <a:extLst>
              <a:ext uri="{FF2B5EF4-FFF2-40B4-BE49-F238E27FC236}">
                <a16:creationId xmlns:a16="http://schemas.microsoft.com/office/drawing/2014/main" id="{72B4B38E-4555-43D0-9982-AFB62FCBA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12B80D-9A9E-4B7A-97BE-03456EB6BB22}"/>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09109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67FC-48CC-4983-B8A7-FF03B7C6CB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DBFC5B-188B-491F-988D-6A79FF92CB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82440-B9BB-4327-931F-1EF79003F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4CAC21-18E4-401E-8D50-1BEAEC5131D0}"/>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6" name="Footer Placeholder 5">
            <a:extLst>
              <a:ext uri="{FF2B5EF4-FFF2-40B4-BE49-F238E27FC236}">
                <a16:creationId xmlns:a16="http://schemas.microsoft.com/office/drawing/2014/main" id="{2E3CF15A-9370-4AE4-BCC9-BB80097C6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63CD6-9AEF-47E1-B1C4-7BFE82249CBD}"/>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85051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91F8-0775-4768-88E2-2D52F1CDE9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DCB3F9-7226-4688-AAE8-DE91ED8AA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3A0A-32AE-4924-8433-1AFADEAF5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4CCA96-880B-4240-BFAE-4B4BC5AFC822}"/>
              </a:ext>
            </a:extLst>
          </p:cNvPr>
          <p:cNvSpPr>
            <a:spLocks noGrp="1"/>
          </p:cNvSpPr>
          <p:nvPr>
            <p:ph type="dt" sz="half" idx="10"/>
          </p:nvPr>
        </p:nvSpPr>
        <p:spPr/>
        <p:txBody>
          <a:bodyPr/>
          <a:lstStyle/>
          <a:p>
            <a:fld id="{28F9BB75-DCDF-4CE1-9DD1-B8CE3130CE01}" type="datetimeFigureOut">
              <a:rPr lang="en-US" smtClean="0"/>
              <a:t>26-Jan-22</a:t>
            </a:fld>
            <a:endParaRPr lang="en-US"/>
          </a:p>
        </p:txBody>
      </p:sp>
      <p:sp>
        <p:nvSpPr>
          <p:cNvPr id="6" name="Footer Placeholder 5">
            <a:extLst>
              <a:ext uri="{FF2B5EF4-FFF2-40B4-BE49-F238E27FC236}">
                <a16:creationId xmlns:a16="http://schemas.microsoft.com/office/drawing/2014/main" id="{2F9ADC86-6FA7-45B6-88BE-DF5BCC6C2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A3EED-8844-4922-8CDE-7D376F7E2D7D}"/>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76252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9B1F7-7623-45F3-B2D8-296399CBB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535B17-71BF-4474-857D-E219E1CB6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91EBB-6BAF-42EF-84C9-AAF836312C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9BB75-DCDF-4CE1-9DD1-B8CE3130CE01}" type="datetimeFigureOut">
              <a:rPr lang="en-US" smtClean="0"/>
              <a:t>26-Jan-22</a:t>
            </a:fld>
            <a:endParaRPr lang="en-US"/>
          </a:p>
        </p:txBody>
      </p:sp>
      <p:sp>
        <p:nvSpPr>
          <p:cNvPr id="5" name="Footer Placeholder 4">
            <a:extLst>
              <a:ext uri="{FF2B5EF4-FFF2-40B4-BE49-F238E27FC236}">
                <a16:creationId xmlns:a16="http://schemas.microsoft.com/office/drawing/2014/main" id="{E84ADF7A-1FA7-4480-A7E7-2AD2EA0B01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B8BB4-8AFD-4E75-B315-4FAAC0246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A10F3-96D6-41CB-BD38-4C350FAAC1BA}" type="slidenum">
              <a:rPr lang="en-US" smtClean="0"/>
              <a:t>‹#›</a:t>
            </a:fld>
            <a:endParaRPr lang="en-US"/>
          </a:p>
        </p:txBody>
      </p:sp>
    </p:spTree>
    <p:extLst>
      <p:ext uri="{BB962C8B-B14F-4D97-AF65-F5344CB8AC3E}">
        <p14:creationId xmlns:p14="http://schemas.microsoft.com/office/powerpoint/2010/main" val="2241847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line.com/diabetesmine/unspeakably-wonderful-insulin-discovery#Connecting-to-Her-Diabetes-Story"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logo burlo_colore">
            <a:extLst>
              <a:ext uri="{FF2B5EF4-FFF2-40B4-BE49-F238E27FC236}">
                <a16:creationId xmlns:a16="http://schemas.microsoft.com/office/drawing/2014/main" id="{4AF791C3-F6F5-4EA4-B52D-FD3A38049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416" y="5653801"/>
            <a:ext cx="2458845" cy="81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logo with white text&#10;&#10;Description automatically generated with low confidence">
            <a:extLst>
              <a:ext uri="{FF2B5EF4-FFF2-40B4-BE49-F238E27FC236}">
                <a16:creationId xmlns:a16="http://schemas.microsoft.com/office/drawing/2014/main" id="{AABA17F6-DC7D-4E81-A3A2-92D63C4C6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98" y="5645903"/>
            <a:ext cx="2458845" cy="826868"/>
          </a:xfrm>
          <a:prstGeom prst="rect">
            <a:avLst/>
          </a:prstGeom>
        </p:spPr>
      </p:pic>
      <p:sp>
        <p:nvSpPr>
          <p:cNvPr id="5" name="TextBox 4">
            <a:extLst>
              <a:ext uri="{FF2B5EF4-FFF2-40B4-BE49-F238E27FC236}">
                <a16:creationId xmlns:a16="http://schemas.microsoft.com/office/drawing/2014/main" id="{68B5E890-2D59-483F-B3C1-8D5EC1DF318C}"/>
              </a:ext>
            </a:extLst>
          </p:cNvPr>
          <p:cNvSpPr txBox="1"/>
          <p:nvPr/>
        </p:nvSpPr>
        <p:spPr>
          <a:xfrm>
            <a:off x="6615741" y="5736171"/>
            <a:ext cx="3091231" cy="646331"/>
          </a:xfrm>
          <a:prstGeom prst="rect">
            <a:avLst/>
          </a:prstGeom>
          <a:noFill/>
        </p:spPr>
        <p:txBody>
          <a:bodyPr wrap="none" rtlCol="0">
            <a:spAutoFit/>
          </a:bodyPr>
          <a:lstStyle/>
          <a:p>
            <a:r>
              <a:rPr lang="en-US" sz="2000" i="1" dirty="0"/>
              <a:t>Alberto Tommasini</a:t>
            </a:r>
            <a:r>
              <a:rPr lang="en-US" dirty="0"/>
              <a:t> </a:t>
            </a:r>
          </a:p>
          <a:p>
            <a:r>
              <a:rPr lang="en-US" sz="1600" dirty="0"/>
              <a:t>alberto.tommasini@burlo.trieste.it</a:t>
            </a:r>
          </a:p>
        </p:txBody>
      </p:sp>
      <p:sp>
        <p:nvSpPr>
          <p:cNvPr id="2" name="TextBox 1">
            <a:extLst>
              <a:ext uri="{FF2B5EF4-FFF2-40B4-BE49-F238E27FC236}">
                <a16:creationId xmlns:a16="http://schemas.microsoft.com/office/drawing/2014/main" id="{1CF6D9F7-CD18-4A61-BC7D-896374CFBBEC}"/>
              </a:ext>
            </a:extLst>
          </p:cNvPr>
          <p:cNvSpPr txBox="1"/>
          <p:nvPr/>
        </p:nvSpPr>
        <p:spPr>
          <a:xfrm>
            <a:off x="1196698" y="840757"/>
            <a:ext cx="9923388" cy="1200329"/>
          </a:xfrm>
          <a:prstGeom prst="rect">
            <a:avLst/>
          </a:prstGeom>
          <a:noFill/>
        </p:spPr>
        <p:txBody>
          <a:bodyPr wrap="square" rtlCol="0">
            <a:spAutoFit/>
          </a:bodyPr>
          <a:lstStyle/>
          <a:p>
            <a:r>
              <a:rPr lang="en-US" sz="7200" b="1" dirty="0">
                <a:solidFill>
                  <a:srgbClr val="00B050"/>
                </a:solidFill>
              </a:rPr>
              <a:t>PATOLOGIA CLINICA</a:t>
            </a:r>
          </a:p>
        </p:txBody>
      </p: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ull">
            <a:extLst>
              <a:ext uri="{FF2B5EF4-FFF2-40B4-BE49-F238E27FC236}">
                <a16:creationId xmlns:a16="http://schemas.microsoft.com/office/drawing/2014/main" id="{3CCB463A-902C-4DA0-8F58-AAD40F0F1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241" y="1838437"/>
            <a:ext cx="3000375"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B07640-2728-42D9-A56B-6B590668D1E8}"/>
              </a:ext>
            </a:extLst>
          </p:cNvPr>
          <p:cNvSpPr txBox="1"/>
          <p:nvPr/>
        </p:nvSpPr>
        <p:spPr>
          <a:xfrm>
            <a:off x="685800" y="1720840"/>
            <a:ext cx="5890437" cy="3416320"/>
          </a:xfrm>
          <a:prstGeom prst="rect">
            <a:avLst/>
          </a:prstGeom>
          <a:noFill/>
        </p:spPr>
        <p:txBody>
          <a:bodyPr wrap="square" rtlCol="0">
            <a:spAutoFit/>
          </a:bodyPr>
          <a:lstStyle/>
          <a:p>
            <a:r>
              <a:rPr lang="en-US" sz="2400" b="0" i="0" dirty="0">
                <a:solidFill>
                  <a:srgbClr val="231F20"/>
                </a:solidFill>
                <a:effectLst/>
                <a:latin typeface="Proxima Nova"/>
              </a:rPr>
              <a:t>As an adult, Elizabeth married William T. Gossett, who in the late 1950s became general counsel for Ford Motor Company and lived locally in the suburbs here in SE Michigan. All the way until her death from pneumonia/heart failure in 1981 at the age of 73 (totaling an estimated 42,000 insulin shots before her death), she spoke little about her diabetes.</a:t>
            </a:r>
            <a:endParaRPr lang="it-IT" sz="2400" dirty="0"/>
          </a:p>
        </p:txBody>
      </p:sp>
      <p:sp>
        <p:nvSpPr>
          <p:cNvPr id="3" name="TextBox 2">
            <a:extLst>
              <a:ext uri="{FF2B5EF4-FFF2-40B4-BE49-F238E27FC236}">
                <a16:creationId xmlns:a16="http://schemas.microsoft.com/office/drawing/2014/main" id="{3E86DBD5-99EC-47F8-92DC-45A8CD5BCF44}"/>
              </a:ext>
            </a:extLst>
          </p:cNvPr>
          <p:cNvSpPr txBox="1"/>
          <p:nvPr/>
        </p:nvSpPr>
        <p:spPr>
          <a:xfrm>
            <a:off x="632637" y="5922335"/>
            <a:ext cx="10069033" cy="369332"/>
          </a:xfrm>
          <a:prstGeom prst="rect">
            <a:avLst/>
          </a:prstGeom>
          <a:noFill/>
        </p:spPr>
        <p:txBody>
          <a:bodyPr wrap="square" rtlCol="0">
            <a:spAutoFit/>
          </a:bodyPr>
          <a:lstStyle/>
          <a:p>
            <a:r>
              <a:rPr lang="en-US" dirty="0">
                <a:hlinkClick r:id="rId3"/>
              </a:rPr>
              <a:t>Elizabeth Hughes: New 'Unspeakably Wonderful' Film on Insulin Discovery (healthline.com)</a:t>
            </a:r>
            <a:endParaRPr lang="it-IT" dirty="0"/>
          </a:p>
        </p:txBody>
      </p:sp>
    </p:spTree>
    <p:extLst>
      <p:ext uri="{BB962C8B-B14F-4D97-AF65-F5344CB8AC3E}">
        <p14:creationId xmlns:p14="http://schemas.microsoft.com/office/powerpoint/2010/main" val="130560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stamp marks 100th anniversary of the discovery of insulin | CTV News">
            <a:extLst>
              <a:ext uri="{FF2B5EF4-FFF2-40B4-BE49-F238E27FC236}">
                <a16:creationId xmlns:a16="http://schemas.microsoft.com/office/drawing/2014/main" id="{F45C45AC-0043-4533-8850-1F539101D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10537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189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id="{E1A8ADA9-ECAD-48E6-A079-3CABA945E3B8}"/>
              </a:ext>
            </a:extLst>
          </p:cNvPr>
          <p:cNvSpPr txBox="1">
            <a:spLocks noChangeArrowheads="1"/>
          </p:cNvSpPr>
          <p:nvPr/>
        </p:nvSpPr>
        <p:spPr bwMode="auto">
          <a:xfrm>
            <a:off x="1981201" y="128588"/>
            <a:ext cx="8226425" cy="143351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3600" b="1" i="1">
                <a:solidFill>
                  <a:srgbClr val="CC3300"/>
                </a:solidFill>
                <a:latin typeface="Comic Sans MS" panose="030F0702030302020204" pitchFamily="66" charset="0"/>
                <a:ea typeface="Microsoft YaHei" panose="020B0503020204020204" pitchFamily="34" charset="-122"/>
              </a:rPr>
              <a:t>MARTINA</a:t>
            </a:r>
          </a:p>
        </p:txBody>
      </p:sp>
      <p:sp>
        <p:nvSpPr>
          <p:cNvPr id="6147" name="Text Box 2">
            <a:extLst>
              <a:ext uri="{FF2B5EF4-FFF2-40B4-BE49-F238E27FC236}">
                <a16:creationId xmlns:a16="http://schemas.microsoft.com/office/drawing/2014/main" id="{69828A8D-58AB-408E-BD01-13A130A4AC12}"/>
              </a:ext>
            </a:extLst>
          </p:cNvPr>
          <p:cNvSpPr txBox="1">
            <a:spLocks noChangeArrowheads="1"/>
          </p:cNvSpPr>
          <p:nvPr/>
        </p:nvSpPr>
        <p:spPr bwMode="auto">
          <a:xfrm>
            <a:off x="1842206" y="1608667"/>
            <a:ext cx="8229600" cy="451555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buClrTx/>
              <a:buFontTx/>
              <a:buNone/>
            </a:pPr>
            <a:r>
              <a:rPr lang="it-IT" altLang="it-IT" sz="2800" dirty="0">
                <a:latin typeface="+mn-lt"/>
                <a:ea typeface="Microsoft YaHei" panose="020B0503020204020204" pitchFamily="34" charset="-122"/>
              </a:rPr>
              <a:t>In PS per difficoltà respiratoria dal giorno precedente, </a:t>
            </a:r>
          </a:p>
          <a:p>
            <a:pPr eaLnBrk="1" hangingPunct="1">
              <a:lnSpc>
                <a:spcPct val="90000"/>
              </a:lnSpc>
              <a:buClrTx/>
              <a:buFontTx/>
              <a:buNone/>
            </a:pPr>
            <a:r>
              <a:rPr lang="it-IT" altLang="it-IT" sz="2800" dirty="0">
                <a:latin typeface="+mn-lt"/>
                <a:ea typeface="Microsoft YaHei" panose="020B0503020204020204" pitchFamily="34" charset="-122"/>
              </a:rPr>
              <a:t>presenta inoltre rinite da 10 giorni </a:t>
            </a:r>
          </a:p>
          <a:p>
            <a:pPr eaLnBrk="1" hangingPunct="1">
              <a:lnSpc>
                <a:spcPct val="90000"/>
              </a:lnSpc>
              <a:buClrTx/>
              <a:buFontTx/>
              <a:buNone/>
            </a:pPr>
            <a:r>
              <a:rPr lang="it-IT" altLang="it-IT" sz="2800" dirty="0">
                <a:latin typeface="+mn-lt"/>
                <a:ea typeface="Microsoft YaHei" panose="020B0503020204020204" pitchFamily="34" charset="-122"/>
              </a:rPr>
              <a:t>da 3 gg lamenta male alle orecchie</a:t>
            </a:r>
          </a:p>
          <a:p>
            <a:pPr eaLnBrk="1" hangingPunct="1">
              <a:lnSpc>
                <a:spcPct val="90000"/>
              </a:lnSpc>
              <a:buClrTx/>
              <a:buFontTx/>
              <a:buNone/>
            </a:pPr>
            <a:r>
              <a:rPr lang="it-IT" altLang="it-IT" sz="2800" dirty="0">
                <a:latin typeface="+mn-lt"/>
                <a:ea typeface="Microsoft YaHei" panose="020B0503020204020204" pitchFamily="34" charset="-122"/>
              </a:rPr>
              <a:t>Non febbre, ma astenia </a:t>
            </a:r>
          </a:p>
          <a:p>
            <a:pPr eaLnBrk="1" hangingPunct="1">
              <a:lnSpc>
                <a:spcPct val="90000"/>
              </a:lnSpc>
              <a:buClrTx/>
              <a:buFontTx/>
              <a:buNone/>
            </a:pPr>
            <a:endParaRPr lang="it-IT" altLang="it-IT" sz="2800" dirty="0">
              <a:latin typeface="+mn-lt"/>
              <a:ea typeface="Microsoft YaHei" panose="020B0503020204020204" pitchFamily="34" charset="-122"/>
            </a:endParaRPr>
          </a:p>
          <a:p>
            <a:pPr algn="just" eaLnBrk="1" hangingPunct="1">
              <a:lnSpc>
                <a:spcPct val="90000"/>
              </a:lnSpc>
              <a:buClrTx/>
              <a:buFontTx/>
              <a:buNone/>
            </a:pPr>
            <a:r>
              <a:rPr lang="it-IT" altLang="it-IT" sz="2800" b="1" dirty="0">
                <a:solidFill>
                  <a:srgbClr val="C00000"/>
                </a:solidFill>
                <a:latin typeface="+mn-lt"/>
                <a:ea typeface="Microsoft YaHei" panose="020B0503020204020204" pitchFamily="34" charset="-122"/>
              </a:rPr>
              <a:t>E.O.  </a:t>
            </a:r>
            <a:r>
              <a:rPr lang="it-IT" altLang="it-IT" sz="2800" dirty="0">
                <a:latin typeface="+mn-lt"/>
                <a:ea typeface="Microsoft YaHei" panose="020B0503020204020204" pitchFamily="34" charset="-122"/>
              </a:rPr>
              <a:t>Confusa, appare impaurita, </a:t>
            </a:r>
            <a:r>
              <a:rPr lang="it-IT" altLang="it-IT" sz="2800" dirty="0" err="1">
                <a:latin typeface="+mn-lt"/>
                <a:ea typeface="Microsoft YaHei" panose="020B0503020204020204" pitchFamily="34" charset="-122"/>
              </a:rPr>
              <a:t>iperventila</a:t>
            </a:r>
            <a:r>
              <a:rPr lang="it-IT" altLang="it-IT" sz="2800" dirty="0">
                <a:latin typeface="+mn-lt"/>
                <a:ea typeface="Microsoft YaHei" panose="020B0503020204020204" pitchFamily="34" charset="-122"/>
              </a:rPr>
              <a:t>.</a:t>
            </a:r>
          </a:p>
          <a:p>
            <a:pPr algn="just" eaLnBrk="1" hangingPunct="1">
              <a:lnSpc>
                <a:spcPct val="90000"/>
              </a:lnSpc>
              <a:buClrTx/>
              <a:buFontTx/>
              <a:buNone/>
            </a:pPr>
            <a:r>
              <a:rPr lang="it-IT" altLang="it-IT" sz="2800" dirty="0">
                <a:latin typeface="+mn-lt"/>
                <a:ea typeface="Microsoft YaHei" panose="020B0503020204020204" pitchFamily="34" charset="-122"/>
              </a:rPr>
              <a:t>         Cute secca, un po’ marezzata. </a:t>
            </a:r>
          </a:p>
          <a:p>
            <a:pPr algn="just" eaLnBrk="1" hangingPunct="1">
              <a:lnSpc>
                <a:spcPct val="90000"/>
              </a:lnSpc>
              <a:buClrTx/>
              <a:buFontTx/>
              <a:buNone/>
            </a:pPr>
            <a:r>
              <a:rPr lang="it-IT" altLang="it-IT" sz="2800" dirty="0">
                <a:latin typeface="+mn-lt"/>
                <a:ea typeface="Microsoft YaHei" panose="020B0503020204020204" pitchFamily="34" charset="-122"/>
              </a:rPr>
              <a:t>         Estremità fredde e pallide.  </a:t>
            </a:r>
          </a:p>
          <a:p>
            <a:pPr algn="just" eaLnBrk="1" hangingPunct="1">
              <a:lnSpc>
                <a:spcPct val="90000"/>
              </a:lnSpc>
              <a:buClrTx/>
              <a:buFontTx/>
              <a:buNone/>
            </a:pPr>
            <a:r>
              <a:rPr lang="it-IT" altLang="it-IT" sz="2800" dirty="0">
                <a:latin typeface="+mn-lt"/>
                <a:ea typeface="Microsoft YaHei" panose="020B0503020204020204" pitchFamily="34" charset="-122"/>
              </a:rPr>
              <a:t>         Otite bilaterale</a:t>
            </a:r>
            <a:endParaRPr lang="it-IT" altLang="it-IT" dirty="0">
              <a:latin typeface="+mn-lt"/>
              <a:ea typeface="Microsoft YaHei" panose="020B0503020204020204" pitchFamily="34" charset="-122"/>
            </a:endParaRPr>
          </a:p>
        </p:txBody>
      </p:sp>
      <p:sp>
        <p:nvSpPr>
          <p:cNvPr id="6148" name="Text Box 3">
            <a:extLst>
              <a:ext uri="{FF2B5EF4-FFF2-40B4-BE49-F238E27FC236}">
                <a16:creationId xmlns:a16="http://schemas.microsoft.com/office/drawing/2014/main" id="{F464BB40-0B39-4AB3-A845-B64355AF3C7F}"/>
              </a:ext>
            </a:extLst>
          </p:cNvPr>
          <p:cNvSpPr txBox="1">
            <a:spLocks noChangeArrowheads="1"/>
          </p:cNvSpPr>
          <p:nvPr/>
        </p:nvSpPr>
        <p:spPr bwMode="auto">
          <a:xfrm>
            <a:off x="1789289" y="128588"/>
            <a:ext cx="8419923" cy="143351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3600" b="1" dirty="0">
                <a:solidFill>
                  <a:srgbClr val="CC3300"/>
                </a:solidFill>
                <a:latin typeface="+mn-lt"/>
                <a:ea typeface="Microsoft YaHei" panose="020B0503020204020204" pitchFamily="34" charset="-122"/>
              </a:rPr>
              <a:t>MARTINA, 10 a</a:t>
            </a:r>
          </a:p>
        </p:txBody>
      </p:sp>
    </p:spTree>
    <p:extLst>
      <p:ext uri="{BB962C8B-B14F-4D97-AF65-F5344CB8AC3E}">
        <p14:creationId xmlns:p14="http://schemas.microsoft.com/office/powerpoint/2010/main" val="3909418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4D2BBDA1-2467-4DDF-812F-669A6A5C538D}"/>
              </a:ext>
            </a:extLst>
          </p:cNvPr>
          <p:cNvSpPr txBox="1">
            <a:spLocks noChangeArrowheads="1"/>
          </p:cNvSpPr>
          <p:nvPr/>
        </p:nvSpPr>
        <p:spPr bwMode="auto">
          <a:xfrm>
            <a:off x="1981201" y="128588"/>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dirty="0">
                <a:solidFill>
                  <a:srgbClr val="CC3300"/>
                </a:solidFill>
                <a:latin typeface="+mn-lt"/>
                <a:ea typeface="Microsoft YaHei" panose="020B0503020204020204" pitchFamily="34" charset="-122"/>
              </a:rPr>
              <a:t>AL LABORATORIO</a:t>
            </a:r>
          </a:p>
        </p:txBody>
      </p:sp>
      <p:sp>
        <p:nvSpPr>
          <p:cNvPr id="12291" name="Text Box 2">
            <a:extLst>
              <a:ext uri="{FF2B5EF4-FFF2-40B4-BE49-F238E27FC236}">
                <a16:creationId xmlns:a16="http://schemas.microsoft.com/office/drawing/2014/main" id="{284B152D-8A67-407E-A238-2F3C1D8CD598}"/>
              </a:ext>
            </a:extLst>
          </p:cNvPr>
          <p:cNvSpPr txBox="1">
            <a:spLocks noChangeArrowheads="1"/>
          </p:cNvSpPr>
          <p:nvPr/>
        </p:nvSpPr>
        <p:spPr bwMode="auto">
          <a:xfrm>
            <a:off x="1981201"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7025" indent="-327025">
              <a:spcBef>
                <a:spcPts val="8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9pPr>
          </a:lstStyle>
          <a:p>
            <a:pPr eaLnBrk="1" hangingPunct="1">
              <a:spcBef>
                <a:spcPct val="0"/>
              </a:spcBef>
              <a:buSzPct val="77000"/>
              <a:buFont typeface="Times New Roman" panose="02020603050405020304" pitchFamily="18" charset="0"/>
              <a:buBlip>
                <a:blip r:embed="rId3"/>
              </a:buBlip>
            </a:pPr>
            <a:r>
              <a:rPr lang="it-IT" altLang="it-IT" sz="2400" dirty="0">
                <a:latin typeface="+mn-lt"/>
                <a:ea typeface="Microsoft YaHei" panose="020B0503020204020204" pitchFamily="34" charset="-122"/>
              </a:rPr>
              <a:t>GB:24760/mmc con 74% N, </a:t>
            </a:r>
            <a:r>
              <a:rPr lang="it-IT" altLang="it-IT" sz="2400" dirty="0" err="1">
                <a:latin typeface="+mn-lt"/>
                <a:ea typeface="Microsoft YaHei" panose="020B0503020204020204" pitchFamily="34" charset="-122"/>
              </a:rPr>
              <a:t>Hb</a:t>
            </a:r>
            <a:r>
              <a:rPr lang="it-IT" altLang="it-IT" sz="2400" dirty="0">
                <a:latin typeface="+mn-lt"/>
                <a:ea typeface="Microsoft YaHei" panose="020B0503020204020204" pitchFamily="34" charset="-122"/>
              </a:rPr>
              <a:t> 15.7 g/dl, </a:t>
            </a:r>
            <a:r>
              <a:rPr lang="it-IT" altLang="it-IT" sz="2400" dirty="0" err="1">
                <a:latin typeface="+mn-lt"/>
                <a:ea typeface="Microsoft YaHei" panose="020B0503020204020204" pitchFamily="34" charset="-122"/>
              </a:rPr>
              <a:t>Hct</a:t>
            </a:r>
            <a:r>
              <a:rPr lang="it-IT" altLang="it-IT" sz="2400" dirty="0">
                <a:latin typeface="+mn-lt"/>
                <a:ea typeface="Microsoft YaHei" panose="020B0503020204020204" pitchFamily="34" charset="-122"/>
              </a:rPr>
              <a:t> 45%, PLT 450000, PCR 20 mg/dl = infezione batterica associata ad una </a:t>
            </a:r>
            <a:r>
              <a:rPr lang="it-IT" altLang="it-IT" sz="2400" dirty="0" err="1">
                <a:latin typeface="+mn-lt"/>
                <a:ea typeface="Microsoft YaHei" panose="020B0503020204020204" pitchFamily="34" charset="-122"/>
              </a:rPr>
              <a:t>emoconcentrazione</a:t>
            </a:r>
            <a:r>
              <a:rPr lang="it-IT" altLang="it-IT" sz="2400" dirty="0">
                <a:latin typeface="+mn-lt"/>
                <a:ea typeface="Microsoft YaHei" panose="020B0503020204020204" pitchFamily="34" charset="-122"/>
              </a:rPr>
              <a:t> </a:t>
            </a:r>
          </a:p>
          <a:p>
            <a:pPr eaLnBrk="1" hangingPunct="1">
              <a:spcBef>
                <a:spcPct val="0"/>
              </a:spcBef>
              <a:buSzPct val="77000"/>
              <a:buFont typeface="Times New Roman" panose="02020603050405020304" pitchFamily="18" charset="0"/>
              <a:buBlip>
                <a:blip r:embed="rId3"/>
              </a:buBlip>
            </a:pPr>
            <a:r>
              <a:rPr lang="it-IT" altLang="it-IT" sz="2400" dirty="0" err="1">
                <a:latin typeface="+mn-lt"/>
                <a:ea typeface="Microsoft YaHei" panose="020B0503020204020204" pitchFamily="34" charset="-122"/>
              </a:rPr>
              <a:t>Creatininemia</a:t>
            </a:r>
            <a:r>
              <a:rPr lang="it-IT" altLang="it-IT" sz="2400" dirty="0">
                <a:latin typeface="+mn-lt"/>
                <a:ea typeface="Microsoft YaHei" panose="020B0503020204020204" pitchFamily="34" charset="-122"/>
              </a:rPr>
              <a:t> 0,8 mg/dl, Na 134, K 3,5, Cl 99</a:t>
            </a:r>
          </a:p>
          <a:p>
            <a:pPr eaLnBrk="1" hangingPunct="1">
              <a:buClr>
                <a:srgbClr val="D90B00"/>
              </a:buClr>
              <a:buSzPct val="77000"/>
            </a:pPr>
            <a:endParaRPr lang="it-IT" altLang="it-IT" sz="2400" b="1" dirty="0">
              <a:solidFill>
                <a:srgbClr val="D90B00"/>
              </a:solidFill>
              <a:latin typeface="+mn-lt"/>
              <a:ea typeface="Microsoft YaHei" panose="020B0503020204020204" pitchFamily="34" charset="-122"/>
            </a:endParaRPr>
          </a:p>
          <a:p>
            <a:pPr eaLnBrk="1" hangingPunct="1">
              <a:buClr>
                <a:srgbClr val="D90B00"/>
              </a:buClr>
              <a:buSzPct val="77000"/>
              <a:buFont typeface="Times New Roman" panose="02020603050405020304" pitchFamily="18" charset="0"/>
              <a:buBlip>
                <a:blip r:embed="rId3"/>
              </a:buBlip>
            </a:pPr>
            <a:r>
              <a:rPr lang="it-IT" altLang="it-IT" sz="2400" b="1" dirty="0">
                <a:solidFill>
                  <a:srgbClr val="D90B00"/>
                </a:solidFill>
                <a:latin typeface="+mn-lt"/>
                <a:ea typeface="Microsoft YaHei" panose="020B0503020204020204" pitchFamily="34" charset="-122"/>
              </a:rPr>
              <a:t>GLICEMIA: </a:t>
            </a:r>
            <a:r>
              <a:rPr lang="it-IT" altLang="it-IT" sz="2400" b="1" dirty="0">
                <a:latin typeface="+mn-lt"/>
                <a:ea typeface="Microsoft YaHei" panose="020B0503020204020204" pitchFamily="34" charset="-122"/>
              </a:rPr>
              <a:t>387 mg/dl</a:t>
            </a:r>
          </a:p>
          <a:p>
            <a:pPr eaLnBrk="1" hangingPunct="1">
              <a:buClr>
                <a:srgbClr val="D90B00"/>
              </a:buClr>
              <a:buSzPct val="77000"/>
            </a:pPr>
            <a:endParaRPr lang="it-IT" altLang="it-IT" sz="2400" b="1" dirty="0">
              <a:solidFill>
                <a:srgbClr val="C00000"/>
              </a:solidFill>
              <a:latin typeface="+mn-lt"/>
              <a:ea typeface="Microsoft YaHei" panose="020B0503020204020204" pitchFamily="34" charset="-122"/>
            </a:endParaRPr>
          </a:p>
          <a:p>
            <a:pPr eaLnBrk="1" hangingPunct="1">
              <a:buClr>
                <a:srgbClr val="D90B00"/>
              </a:buClr>
              <a:buSzPct val="77000"/>
              <a:buFont typeface="Times New Roman" panose="02020603050405020304" pitchFamily="18" charset="0"/>
              <a:buBlip>
                <a:blip r:embed="rId3"/>
              </a:buBlip>
            </a:pPr>
            <a:r>
              <a:rPr lang="it-IT" altLang="it-IT" sz="2400" b="1" dirty="0">
                <a:solidFill>
                  <a:srgbClr val="C00000"/>
                </a:solidFill>
                <a:latin typeface="+mn-lt"/>
                <a:ea typeface="Microsoft YaHei" panose="020B0503020204020204" pitchFamily="34" charset="-122"/>
              </a:rPr>
              <a:t>EMOGAS:</a:t>
            </a:r>
            <a:r>
              <a:rPr lang="it-IT" altLang="it-IT" sz="2400" b="1" dirty="0">
                <a:latin typeface="+mn-lt"/>
                <a:ea typeface="Microsoft YaHei" panose="020B0503020204020204" pitchFamily="34" charset="-122"/>
              </a:rPr>
              <a:t> pH 6.99</a:t>
            </a:r>
            <a:r>
              <a:rPr lang="it-IT" altLang="it-IT" sz="2400" dirty="0">
                <a:latin typeface="+mn-lt"/>
                <a:ea typeface="Microsoft YaHei" panose="020B0503020204020204" pitchFamily="34" charset="-122"/>
              </a:rPr>
              <a:t>, </a:t>
            </a:r>
            <a:r>
              <a:rPr lang="it-IT" altLang="it-IT" sz="2400" b="1" dirty="0">
                <a:latin typeface="+mn-lt"/>
                <a:ea typeface="Microsoft YaHei" panose="020B0503020204020204" pitchFamily="34" charset="-122"/>
              </a:rPr>
              <a:t>H2CO3 2.8 </a:t>
            </a:r>
            <a:r>
              <a:rPr lang="it-IT" altLang="it-IT" sz="2400" b="1" dirty="0" err="1">
                <a:latin typeface="+mn-lt"/>
                <a:ea typeface="Microsoft YaHei" panose="020B0503020204020204" pitchFamily="34" charset="-122"/>
              </a:rPr>
              <a:t>mEq</a:t>
            </a:r>
            <a:r>
              <a:rPr lang="it-IT" altLang="it-IT" sz="2400" b="1" dirty="0">
                <a:latin typeface="+mn-lt"/>
                <a:ea typeface="Microsoft YaHei" panose="020B0503020204020204" pitchFamily="34" charset="-122"/>
              </a:rPr>
              <a:t>/l</a:t>
            </a:r>
            <a:r>
              <a:rPr lang="it-IT" altLang="it-IT" sz="2400" dirty="0">
                <a:latin typeface="+mn-lt"/>
                <a:ea typeface="Microsoft YaHei" panose="020B0503020204020204" pitchFamily="34" charset="-122"/>
              </a:rPr>
              <a:t>, </a:t>
            </a:r>
            <a:r>
              <a:rPr lang="it-IT" altLang="it-IT" sz="2400" b="1" dirty="0">
                <a:latin typeface="+mn-lt"/>
                <a:ea typeface="Microsoft YaHei" panose="020B0503020204020204" pitchFamily="34" charset="-122"/>
              </a:rPr>
              <a:t>BE -29</a:t>
            </a:r>
          </a:p>
        </p:txBody>
      </p:sp>
    </p:spTree>
    <p:extLst>
      <p:ext uri="{BB962C8B-B14F-4D97-AF65-F5344CB8AC3E}">
        <p14:creationId xmlns:p14="http://schemas.microsoft.com/office/powerpoint/2010/main" val="6734231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FABF85C6-72BB-47DC-BB2A-3A424F7D46A0}"/>
              </a:ext>
            </a:extLst>
          </p:cNvPr>
          <p:cNvSpPr txBox="1">
            <a:spLocks noChangeArrowheads="1"/>
          </p:cNvSpPr>
          <p:nvPr/>
        </p:nvSpPr>
        <p:spPr bwMode="auto">
          <a:xfrm>
            <a:off x="1981201" y="128588"/>
            <a:ext cx="8226425" cy="143351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3600" b="1" i="1">
                <a:solidFill>
                  <a:srgbClr val="CC3300"/>
                </a:solidFill>
                <a:latin typeface="+mn-lt"/>
                <a:ea typeface="Microsoft YaHei" panose="020B0503020204020204" pitchFamily="34" charset="-122"/>
              </a:rPr>
              <a:t>IN EFFETTI…</a:t>
            </a:r>
          </a:p>
        </p:txBody>
      </p:sp>
      <p:sp>
        <p:nvSpPr>
          <p:cNvPr id="14339" name="Text Box 2">
            <a:extLst>
              <a:ext uri="{FF2B5EF4-FFF2-40B4-BE49-F238E27FC236}">
                <a16:creationId xmlns:a16="http://schemas.microsoft.com/office/drawing/2014/main" id="{97D0720C-33FC-4BAC-AE75-2E2AAEF976ED}"/>
              </a:ext>
            </a:extLst>
          </p:cNvPr>
          <p:cNvSpPr txBox="1">
            <a:spLocks noChangeArrowheads="1"/>
          </p:cNvSpPr>
          <p:nvPr/>
        </p:nvSpPr>
        <p:spPr bwMode="auto">
          <a:xfrm>
            <a:off x="1876072" y="1765300"/>
            <a:ext cx="8229600" cy="302683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buClrTx/>
              <a:buFontTx/>
              <a:buNone/>
            </a:pPr>
            <a:r>
              <a:rPr lang="it-IT" altLang="it-IT" sz="2800" dirty="0">
                <a:latin typeface="+mn-lt"/>
                <a:ea typeface="Microsoft YaHei" panose="020B0503020204020204" pitchFamily="34" charset="-122"/>
              </a:rPr>
              <a:t>I genitori riferiscono che da qualche tempo si alza per urinare di notte e beve moltissimo. </a:t>
            </a:r>
          </a:p>
          <a:p>
            <a:pPr eaLnBrk="1" hangingPunct="1">
              <a:lnSpc>
                <a:spcPct val="90000"/>
              </a:lnSpc>
              <a:buClrTx/>
              <a:buFontTx/>
              <a:buNone/>
            </a:pPr>
            <a:endParaRPr lang="it-IT" altLang="it-IT" sz="2800" dirty="0">
              <a:latin typeface="+mn-lt"/>
              <a:ea typeface="Microsoft YaHei" panose="020B0503020204020204" pitchFamily="34" charset="-122"/>
            </a:endParaRPr>
          </a:p>
          <a:p>
            <a:pPr eaLnBrk="1" hangingPunct="1">
              <a:lnSpc>
                <a:spcPct val="90000"/>
              </a:lnSpc>
              <a:buClrTx/>
              <a:buFontTx/>
              <a:buNone/>
            </a:pPr>
            <a:r>
              <a:rPr lang="it-IT" altLang="it-IT" sz="2800" dirty="0">
                <a:latin typeface="+mn-lt"/>
                <a:ea typeface="Microsoft YaHei" panose="020B0503020204020204" pitchFamily="34" charset="-122"/>
              </a:rPr>
              <a:t>Il peso in PS risulta di 28 Kg due Kg in meno rispetto  a un peso di due giorni prima a domicilio</a:t>
            </a:r>
            <a:r>
              <a:rPr lang="it-IT" altLang="it-IT" sz="2800" b="1" dirty="0">
                <a:solidFill>
                  <a:srgbClr val="C00000"/>
                </a:solidFill>
                <a:latin typeface="+mn-lt"/>
                <a:ea typeface="Microsoft YaHei" panose="020B0503020204020204" pitchFamily="34" charset="-122"/>
              </a:rPr>
              <a:t> </a:t>
            </a:r>
          </a:p>
          <a:p>
            <a:pPr algn="ctr" eaLnBrk="1" hangingPunct="1">
              <a:lnSpc>
                <a:spcPct val="90000"/>
              </a:lnSpc>
              <a:buClrTx/>
              <a:buFontTx/>
              <a:buNone/>
            </a:pPr>
            <a:endParaRPr lang="it-IT" altLang="it-IT" dirty="0">
              <a:latin typeface="+mn-lt"/>
              <a:ea typeface="Microsoft YaHei" panose="020B0503020204020204" pitchFamily="34" charset="-122"/>
            </a:endParaRPr>
          </a:p>
        </p:txBody>
      </p:sp>
    </p:spTree>
    <p:extLst>
      <p:ext uri="{BB962C8B-B14F-4D97-AF65-F5344CB8AC3E}">
        <p14:creationId xmlns:p14="http://schemas.microsoft.com/office/powerpoint/2010/main" val="474087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2935AF86-F524-4802-B2C7-65B613BE72B0}"/>
              </a:ext>
            </a:extLst>
          </p:cNvPr>
          <p:cNvSpPr txBox="1">
            <a:spLocks noChangeArrowheads="1"/>
          </p:cNvSpPr>
          <p:nvPr/>
        </p:nvSpPr>
        <p:spPr bwMode="auto">
          <a:xfrm>
            <a:off x="1347787" y="1622779"/>
            <a:ext cx="9496426" cy="5114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7025" indent="-327025">
              <a:spcBef>
                <a:spcPts val="8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9pPr>
          </a:lstStyle>
          <a:p>
            <a:pPr>
              <a:spcBef>
                <a:spcPts val="1400"/>
              </a:spcBef>
              <a:buSzPct val="77000"/>
              <a:buBlip>
                <a:blip r:embed="rId3"/>
              </a:buBlip>
            </a:pPr>
            <a:r>
              <a:rPr lang="it-IT" altLang="it-IT" dirty="0">
                <a:latin typeface="+mn-lt"/>
                <a:ea typeface="Microsoft YaHei" panose="020B0503020204020204" pitchFamily="34" charset="-122"/>
                <a:cs typeface="Futura" charset="-79"/>
              </a:rPr>
              <a:t>Iperventilazione </a:t>
            </a:r>
          </a:p>
          <a:p>
            <a:pPr>
              <a:spcBef>
                <a:spcPts val="1400"/>
              </a:spcBef>
              <a:buSzPct val="77000"/>
              <a:buBlip>
                <a:blip r:embed="rId3"/>
              </a:buBlip>
            </a:pPr>
            <a:r>
              <a:rPr lang="it-IT" altLang="it-IT" dirty="0">
                <a:latin typeface="+mn-lt"/>
                <a:ea typeface="Microsoft YaHei" panose="020B0503020204020204" pitchFamily="34" charset="-122"/>
                <a:cs typeface="Futura" charset="-79"/>
              </a:rPr>
              <a:t>non era da crisi d'ansia, non è dovuta a patologia polmonare (obiettività negativa); deve essere secondaria ad un tentativo di compenso...</a:t>
            </a:r>
          </a:p>
          <a:p>
            <a:pPr>
              <a:spcBef>
                <a:spcPts val="1400"/>
              </a:spcBef>
              <a:buSzPct val="77000"/>
            </a:pPr>
            <a:endParaRPr lang="it-IT" altLang="it-IT" dirty="0">
              <a:latin typeface="+mn-lt"/>
              <a:ea typeface="Microsoft YaHei" panose="020B0503020204020204" pitchFamily="34" charset="-122"/>
              <a:cs typeface="Futura" charset="-79"/>
            </a:endParaRPr>
          </a:p>
          <a:p>
            <a:pPr>
              <a:spcBef>
                <a:spcPts val="1400"/>
              </a:spcBef>
              <a:buSzPct val="77000"/>
              <a:buBlip>
                <a:blip r:embed="rId3"/>
              </a:buBlip>
            </a:pPr>
            <a:r>
              <a:rPr lang="it-IT" altLang="it-IT" dirty="0">
                <a:latin typeface="+mn-lt"/>
                <a:ea typeface="Microsoft YaHei" panose="020B0503020204020204" pitchFamily="34" charset="-122"/>
                <a:cs typeface="Futura" charset="-79"/>
              </a:rPr>
              <a:t>Bambina moderatamente disidratata, non vomito e diarrea, però... </a:t>
            </a:r>
          </a:p>
          <a:p>
            <a:pPr>
              <a:spcBef>
                <a:spcPts val="1400"/>
              </a:spcBef>
              <a:buSzPct val="77000"/>
            </a:pPr>
            <a:endParaRPr lang="it-IT" altLang="it-IT" dirty="0">
              <a:latin typeface="+mn-lt"/>
              <a:ea typeface="Microsoft YaHei" panose="020B0503020204020204" pitchFamily="34" charset="-122"/>
              <a:cs typeface="Futura" charset="-79"/>
            </a:endParaRPr>
          </a:p>
          <a:p>
            <a:pPr eaLnBrk="1" hangingPunct="1">
              <a:buClrTx/>
              <a:buFontTx/>
              <a:buNone/>
            </a:pPr>
            <a:endParaRPr lang="it-IT" altLang="it-IT" dirty="0">
              <a:latin typeface="+mn-lt"/>
              <a:ea typeface="Microsoft YaHei" panose="020B0503020204020204" pitchFamily="34" charset="-122"/>
              <a:cs typeface="Futura" charset="-79"/>
            </a:endParaRPr>
          </a:p>
        </p:txBody>
      </p:sp>
      <p:sp>
        <p:nvSpPr>
          <p:cNvPr id="16387" name="Text Box 2">
            <a:extLst>
              <a:ext uri="{FF2B5EF4-FFF2-40B4-BE49-F238E27FC236}">
                <a16:creationId xmlns:a16="http://schemas.microsoft.com/office/drawing/2014/main" id="{08119019-26AF-4E33-B122-0CF928935752}"/>
              </a:ext>
            </a:extLst>
          </p:cNvPr>
          <p:cNvSpPr txBox="1">
            <a:spLocks noChangeArrowheads="1"/>
          </p:cNvSpPr>
          <p:nvPr/>
        </p:nvSpPr>
        <p:spPr bwMode="auto">
          <a:xfrm>
            <a:off x="1698979" y="0"/>
            <a:ext cx="8226425" cy="143351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3600" b="1" i="1" dirty="0">
                <a:solidFill>
                  <a:srgbClr val="CC3300"/>
                </a:solidFill>
                <a:latin typeface="+mn-lt"/>
                <a:ea typeface="Microsoft YaHei" panose="020B0503020204020204" pitchFamily="34" charset="-122"/>
              </a:rPr>
              <a:t>QUINDI…</a:t>
            </a:r>
          </a:p>
        </p:txBody>
      </p:sp>
    </p:spTree>
    <p:extLst>
      <p:ext uri="{BB962C8B-B14F-4D97-AF65-F5344CB8AC3E}">
        <p14:creationId xmlns:p14="http://schemas.microsoft.com/office/powerpoint/2010/main" val="2005803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EF00B30C-D29B-4E5F-A7C1-F985A8F63FD5}"/>
              </a:ext>
            </a:extLst>
          </p:cNvPr>
          <p:cNvSpPr txBox="1">
            <a:spLocks noChangeArrowheads="1"/>
          </p:cNvSpPr>
          <p:nvPr/>
        </p:nvSpPr>
        <p:spPr bwMode="auto">
          <a:xfrm>
            <a:off x="1981201" y="128588"/>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a:solidFill>
                  <a:srgbClr val="C00000"/>
                </a:solidFill>
              </a:rPr>
              <a:t>CHETOACIDOSI</a:t>
            </a:r>
          </a:p>
        </p:txBody>
      </p:sp>
      <p:sp>
        <p:nvSpPr>
          <p:cNvPr id="18435" name="Text Box 2">
            <a:extLst>
              <a:ext uri="{FF2B5EF4-FFF2-40B4-BE49-F238E27FC236}">
                <a16:creationId xmlns:a16="http://schemas.microsoft.com/office/drawing/2014/main" id="{46A3CE3E-ED66-454B-A639-F39F5AC3A294}"/>
              </a:ext>
            </a:extLst>
          </p:cNvPr>
          <p:cNvSpPr txBox="1">
            <a:spLocks noChangeArrowheads="1"/>
          </p:cNvSpPr>
          <p:nvPr/>
        </p:nvSpPr>
        <p:spPr bwMode="auto">
          <a:xfrm>
            <a:off x="1524000" y="1268414"/>
            <a:ext cx="9144000" cy="529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a:t>Glicemia </a:t>
            </a:r>
            <a:r>
              <a:rPr lang="it-IT" altLang="it-IT">
                <a:solidFill>
                  <a:srgbClr val="C00000"/>
                </a:solidFill>
              </a:rPr>
              <a:t>&gt; 200 mg/dl </a:t>
            </a:r>
          </a:p>
          <a:p>
            <a:pPr eaLnBrk="1" hangingPunct="1">
              <a:buClrTx/>
              <a:buFontTx/>
              <a:buNone/>
            </a:pPr>
            <a:r>
              <a:rPr lang="it-IT" altLang="it-IT"/>
              <a:t>        PH venoso </a:t>
            </a:r>
            <a:r>
              <a:rPr lang="it-IT" altLang="it-IT">
                <a:solidFill>
                  <a:srgbClr val="C00000"/>
                </a:solidFill>
              </a:rPr>
              <a:t>&lt;7,3 </a:t>
            </a:r>
            <a:r>
              <a:rPr lang="it-IT" altLang="it-IT"/>
              <a:t>, bicarbonati </a:t>
            </a:r>
            <a:r>
              <a:rPr lang="it-IT" altLang="it-IT">
                <a:solidFill>
                  <a:srgbClr val="C00000"/>
                </a:solidFill>
              </a:rPr>
              <a:t>&lt; 15 mmol/l</a:t>
            </a:r>
          </a:p>
          <a:p>
            <a:pPr algn="ctr" eaLnBrk="1" hangingPunct="1">
              <a:buClrTx/>
              <a:buFontTx/>
              <a:buNone/>
            </a:pPr>
            <a:r>
              <a:rPr lang="it-IT" altLang="it-IT"/>
              <a:t> chetosi ( beta-idrossibutirrato </a:t>
            </a:r>
            <a:r>
              <a:rPr lang="it-IT" altLang="it-IT">
                <a:solidFill>
                  <a:srgbClr val="C00000"/>
                </a:solidFill>
              </a:rPr>
              <a:t>&gt;3 mol/l</a:t>
            </a:r>
            <a:r>
              <a:rPr lang="it-IT" altLang="it-IT"/>
              <a:t>)</a:t>
            </a:r>
          </a:p>
          <a:p>
            <a:pPr algn="ctr" eaLnBrk="1" hangingPunct="1">
              <a:buClrTx/>
              <a:buFontTx/>
              <a:buNone/>
            </a:pPr>
            <a:r>
              <a:rPr lang="it-IT" altLang="it-IT"/>
              <a:t> glicosuria e chetonuria</a:t>
            </a:r>
          </a:p>
          <a:p>
            <a:pPr eaLnBrk="1" hangingPunct="1">
              <a:buClrTx/>
              <a:buFontTx/>
              <a:buNone/>
            </a:pPr>
            <a:r>
              <a:rPr lang="it-IT" altLang="it-IT">
                <a:solidFill>
                  <a:srgbClr val="FF0000"/>
                </a:solidFill>
              </a:rPr>
              <a:t>GRAVITA’ LIEVE </a:t>
            </a:r>
            <a:r>
              <a:rPr lang="it-IT" altLang="it-IT"/>
              <a:t>PH&lt;7,3 bicarbonati &lt;15</a:t>
            </a:r>
          </a:p>
          <a:p>
            <a:pPr eaLnBrk="1" hangingPunct="1">
              <a:buClrTx/>
              <a:buFontTx/>
              <a:buNone/>
            </a:pPr>
            <a:endParaRPr lang="it-IT" altLang="it-IT"/>
          </a:p>
          <a:p>
            <a:pPr eaLnBrk="1" hangingPunct="1">
              <a:buClrTx/>
              <a:buFontTx/>
              <a:buNone/>
            </a:pPr>
            <a:r>
              <a:rPr lang="it-IT" altLang="it-IT">
                <a:solidFill>
                  <a:srgbClr val="FF0000"/>
                </a:solidFill>
              </a:rPr>
              <a:t>GRAVITA’ MODERATA </a:t>
            </a:r>
            <a:r>
              <a:rPr lang="it-IT" altLang="it-IT"/>
              <a:t>PH&lt;7,2 bicarbonati&lt;10</a:t>
            </a:r>
          </a:p>
          <a:p>
            <a:pPr eaLnBrk="1" hangingPunct="1">
              <a:buClrTx/>
              <a:buFontTx/>
              <a:buNone/>
            </a:pPr>
            <a:endParaRPr lang="it-IT" altLang="it-IT"/>
          </a:p>
          <a:p>
            <a:pPr eaLnBrk="1" hangingPunct="1">
              <a:buClrTx/>
              <a:buFontTx/>
              <a:buNone/>
            </a:pPr>
            <a:r>
              <a:rPr lang="it-IT" altLang="it-IT">
                <a:solidFill>
                  <a:srgbClr val="FF0000"/>
                </a:solidFill>
              </a:rPr>
              <a:t>GRAVITA’ SEVERA </a:t>
            </a:r>
            <a:r>
              <a:rPr lang="it-IT" altLang="it-IT"/>
              <a:t>PH &lt;7,1 bicarbonati &lt;5</a:t>
            </a:r>
          </a:p>
        </p:txBody>
      </p:sp>
    </p:spTree>
    <p:extLst>
      <p:ext uri="{BB962C8B-B14F-4D97-AF65-F5344CB8AC3E}">
        <p14:creationId xmlns:p14="http://schemas.microsoft.com/office/powerpoint/2010/main" val="3273143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BD2D9A43-59E2-4B9C-AC7A-0698F4CC259E}"/>
              </a:ext>
            </a:extLst>
          </p:cNvPr>
          <p:cNvSpPr txBox="1">
            <a:spLocks noChangeArrowheads="1"/>
          </p:cNvSpPr>
          <p:nvPr/>
        </p:nvSpPr>
        <p:spPr bwMode="auto">
          <a:xfrm>
            <a:off x="2063751" y="1322389"/>
            <a:ext cx="809942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17500">
              <a:spcBef>
                <a:spcPts val="8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9pPr>
          </a:lstStyle>
          <a:p>
            <a:pPr algn="ctr">
              <a:spcBef>
                <a:spcPts val="500"/>
              </a:spcBef>
              <a:buClrTx/>
            </a:pPr>
            <a:endParaRPr lang="it-IT" altLang="it-IT" sz="2800">
              <a:solidFill>
                <a:srgbClr val="C00000"/>
              </a:solidFill>
              <a:latin typeface="+mn-lt"/>
              <a:ea typeface="Microsoft YaHei" panose="020B0503020204020204" pitchFamily="34" charset="-122"/>
            </a:endParaRPr>
          </a:p>
          <a:p>
            <a:pPr algn="ctr">
              <a:spcBef>
                <a:spcPts val="500"/>
              </a:spcBef>
              <a:buClrTx/>
            </a:pPr>
            <a:endParaRPr lang="it-IT" altLang="it-IT" sz="2000">
              <a:latin typeface="+mn-lt"/>
              <a:ea typeface="Microsoft YaHei" panose="020B0503020204020204" pitchFamily="34" charset="-122"/>
            </a:endParaRPr>
          </a:p>
          <a:p>
            <a:pPr algn="ctr">
              <a:spcBef>
                <a:spcPts val="500"/>
              </a:spcBef>
              <a:buClrTx/>
            </a:pPr>
            <a:endParaRPr lang="it-IT" altLang="it-IT" sz="2000">
              <a:latin typeface="+mn-lt"/>
              <a:ea typeface="Microsoft YaHei" panose="020B0503020204020204" pitchFamily="34" charset="-122"/>
            </a:endParaRPr>
          </a:p>
          <a:p>
            <a:pPr algn="ctr">
              <a:spcBef>
                <a:spcPts val="500"/>
              </a:spcBef>
              <a:buClrTx/>
            </a:pPr>
            <a:endParaRPr lang="it-IT" altLang="it-IT" sz="2000">
              <a:latin typeface="+mn-lt"/>
              <a:ea typeface="Microsoft YaHei" panose="020B0503020204020204" pitchFamily="34" charset="-122"/>
            </a:endParaRPr>
          </a:p>
          <a:p>
            <a:pPr algn="ctr">
              <a:spcBef>
                <a:spcPts val="500"/>
              </a:spcBef>
              <a:buClrTx/>
            </a:pPr>
            <a:endParaRPr lang="it-IT" altLang="it-IT" sz="2000">
              <a:latin typeface="+mn-lt"/>
              <a:ea typeface="Microsoft YaHei" panose="020B0503020204020204" pitchFamily="34" charset="-122"/>
            </a:endParaRPr>
          </a:p>
          <a:p>
            <a:pPr algn="ctr">
              <a:spcBef>
                <a:spcPts val="500"/>
              </a:spcBef>
              <a:buClrTx/>
            </a:pPr>
            <a:endParaRPr lang="it-IT" altLang="it-IT" sz="2000">
              <a:latin typeface="+mn-lt"/>
              <a:ea typeface="Microsoft YaHei" panose="020B0503020204020204" pitchFamily="34" charset="-122"/>
            </a:endParaRPr>
          </a:p>
        </p:txBody>
      </p:sp>
      <p:sp>
        <p:nvSpPr>
          <p:cNvPr id="20483" name="Text Box 2">
            <a:extLst>
              <a:ext uri="{FF2B5EF4-FFF2-40B4-BE49-F238E27FC236}">
                <a16:creationId xmlns:a16="http://schemas.microsoft.com/office/drawing/2014/main" id="{7997EDCC-7BB4-44B2-BA09-DE7F0F433BFA}"/>
              </a:ext>
            </a:extLst>
          </p:cNvPr>
          <p:cNvSpPr txBox="1">
            <a:spLocks noChangeArrowheads="1"/>
          </p:cNvSpPr>
          <p:nvPr/>
        </p:nvSpPr>
        <p:spPr bwMode="auto">
          <a:xfrm>
            <a:off x="1884363" y="47625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r>
              <a:rPr lang="it-IT" altLang="it-IT" sz="3000">
                <a:latin typeface="+mn-lt"/>
                <a:ea typeface="Microsoft YaHei" panose="020B0503020204020204" pitchFamily="34" charset="-122"/>
              </a:rPr>
              <a:t> </a:t>
            </a:r>
            <a:r>
              <a:rPr lang="it-IT" altLang="it-IT" sz="4000" b="1">
                <a:solidFill>
                  <a:srgbClr val="C00000"/>
                </a:solidFill>
                <a:latin typeface="+mn-lt"/>
                <a:ea typeface="Microsoft YaHei" panose="020B0503020204020204" pitchFamily="34" charset="-122"/>
              </a:rPr>
              <a:t>CHETOACIDOSI</a:t>
            </a: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a:p>
            <a:pPr algn="ctr" eaLnBrk="1" hangingPunct="1">
              <a:spcBef>
                <a:spcPct val="0"/>
              </a:spcBef>
              <a:buClrTx/>
              <a:buFontTx/>
              <a:buNone/>
            </a:pPr>
            <a:endParaRPr lang="it-IT" altLang="it-IT" sz="3000">
              <a:latin typeface="+mn-lt"/>
              <a:ea typeface="Microsoft YaHei" panose="020B0503020204020204" pitchFamily="34" charset="-122"/>
            </a:endParaRPr>
          </a:p>
        </p:txBody>
      </p:sp>
      <p:sp>
        <p:nvSpPr>
          <p:cNvPr id="20484" name="Text Box 3">
            <a:extLst>
              <a:ext uri="{FF2B5EF4-FFF2-40B4-BE49-F238E27FC236}">
                <a16:creationId xmlns:a16="http://schemas.microsoft.com/office/drawing/2014/main" id="{0DAA9A5B-ED38-459B-A098-EB74BD651B21}"/>
              </a:ext>
            </a:extLst>
          </p:cNvPr>
          <p:cNvSpPr txBox="1">
            <a:spLocks noChangeArrowheads="1"/>
          </p:cNvSpPr>
          <p:nvPr/>
        </p:nvSpPr>
        <p:spPr bwMode="auto">
          <a:xfrm>
            <a:off x="1946275" y="179388"/>
            <a:ext cx="8218488" cy="598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dirty="0">
                <a:ea typeface="Microsoft YaHei" panose="020B0503020204020204" pitchFamily="34" charset="-122"/>
              </a:rPr>
              <a:t>Deficit di insulina associato ad aumento degli ormoni della </a:t>
            </a:r>
            <a:r>
              <a:rPr lang="it-IT" altLang="it-IT" dirty="0" err="1">
                <a:ea typeface="Microsoft YaHei" panose="020B0503020204020204" pitchFamily="34" charset="-122"/>
              </a:rPr>
              <a:t>controregolazione</a:t>
            </a:r>
            <a:r>
              <a:rPr lang="it-IT" altLang="it-IT" dirty="0">
                <a:ea typeface="Microsoft YaHei" panose="020B0503020204020204" pitchFamily="34" charset="-122"/>
              </a:rPr>
              <a:t> </a:t>
            </a:r>
          </a:p>
          <a:p>
            <a:pPr algn="ctr" eaLnBrk="1" hangingPunct="1">
              <a:buClrTx/>
              <a:buFontTx/>
              <a:buNone/>
            </a:pPr>
            <a:endParaRPr lang="it-IT" altLang="it-IT" dirty="0">
              <a:ea typeface="Microsoft YaHei" panose="020B0503020204020204" pitchFamily="34" charset="-122"/>
            </a:endParaRPr>
          </a:p>
          <a:p>
            <a:pPr algn="ctr" eaLnBrk="1" hangingPunct="1">
              <a:buClrTx/>
              <a:buFontTx/>
              <a:buNone/>
            </a:pPr>
            <a:r>
              <a:rPr lang="it-IT" altLang="it-IT" dirty="0">
                <a:ea typeface="Microsoft YaHei" panose="020B0503020204020204" pitchFamily="34" charset="-122"/>
              </a:rPr>
              <a:t>(glucagone, catecolammine cortisolo ormone della crescita)</a:t>
            </a:r>
          </a:p>
        </p:txBody>
      </p:sp>
    </p:spTree>
    <p:extLst>
      <p:ext uri="{BB962C8B-B14F-4D97-AF65-F5344CB8AC3E}">
        <p14:creationId xmlns:p14="http://schemas.microsoft.com/office/powerpoint/2010/main" val="1295906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98A15263-CD79-4830-B568-2842913F392C}"/>
              </a:ext>
            </a:extLst>
          </p:cNvPr>
          <p:cNvSpPr txBox="1">
            <a:spLocks noChangeArrowheads="1"/>
          </p:cNvSpPr>
          <p:nvPr/>
        </p:nvSpPr>
        <p:spPr bwMode="auto">
          <a:xfrm>
            <a:off x="1524000" y="1600201"/>
            <a:ext cx="86868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33375">
              <a:spcBef>
                <a:spcPts val="800"/>
              </a:spcBef>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ea typeface="MS PGothic" panose="020B0600070205080204" pitchFamily="34" charset="-128"/>
              </a:defRPr>
            </a:lvl9pPr>
          </a:lstStyle>
          <a:p>
            <a:pPr>
              <a:spcBef>
                <a:spcPts val="900"/>
              </a:spcBef>
              <a:buClrTx/>
            </a:pPr>
            <a:endParaRPr lang="it-IT" altLang="it-IT" sz="3600">
              <a:ea typeface="Microsoft YaHei" panose="020B0503020204020204" pitchFamily="34" charset="-122"/>
            </a:endParaRPr>
          </a:p>
          <a:p>
            <a:pPr>
              <a:spcBef>
                <a:spcPts val="900"/>
              </a:spcBef>
              <a:buClrTx/>
            </a:pPr>
            <a:endParaRPr lang="it-IT" altLang="it-IT" sz="3600">
              <a:ea typeface="Microsoft YaHei" panose="020B0503020204020204" pitchFamily="34" charset="-122"/>
            </a:endParaRPr>
          </a:p>
        </p:txBody>
      </p:sp>
      <p:sp>
        <p:nvSpPr>
          <p:cNvPr id="22531" name="Text Box 2">
            <a:extLst>
              <a:ext uri="{FF2B5EF4-FFF2-40B4-BE49-F238E27FC236}">
                <a16:creationId xmlns:a16="http://schemas.microsoft.com/office/drawing/2014/main" id="{ECE76A3F-22CC-4917-8BBD-3C7861C15226}"/>
              </a:ext>
            </a:extLst>
          </p:cNvPr>
          <p:cNvSpPr txBox="1">
            <a:spLocks noChangeArrowheads="1"/>
          </p:cNvSpPr>
          <p:nvPr/>
        </p:nvSpPr>
        <p:spPr bwMode="auto">
          <a:xfrm>
            <a:off x="3124201" y="2297113"/>
            <a:ext cx="2635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22532" name="Text Box 3">
            <a:extLst>
              <a:ext uri="{FF2B5EF4-FFF2-40B4-BE49-F238E27FC236}">
                <a16:creationId xmlns:a16="http://schemas.microsoft.com/office/drawing/2014/main" id="{F42E9753-C194-415E-B4B6-F507C973CE74}"/>
              </a:ext>
            </a:extLst>
          </p:cNvPr>
          <p:cNvSpPr txBox="1">
            <a:spLocks noChangeArrowheads="1"/>
          </p:cNvSpPr>
          <p:nvPr/>
        </p:nvSpPr>
        <p:spPr bwMode="auto">
          <a:xfrm>
            <a:off x="2547938" y="2224088"/>
            <a:ext cx="3873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22533" name="Text Box 4">
            <a:extLst>
              <a:ext uri="{FF2B5EF4-FFF2-40B4-BE49-F238E27FC236}">
                <a16:creationId xmlns:a16="http://schemas.microsoft.com/office/drawing/2014/main" id="{CFE6EF12-690A-42C7-9A47-989C8FEDFC22}"/>
              </a:ext>
            </a:extLst>
          </p:cNvPr>
          <p:cNvSpPr txBox="1">
            <a:spLocks noChangeArrowheads="1"/>
          </p:cNvSpPr>
          <p:nvPr/>
        </p:nvSpPr>
        <p:spPr bwMode="auto">
          <a:xfrm>
            <a:off x="1524000" y="0"/>
            <a:ext cx="9144000" cy="8896924"/>
          </a:xfrm>
          <a:prstGeom prst="rect">
            <a:avLst/>
          </a:prstGeom>
          <a:noFill/>
          <a:ln w="9360">
            <a:solidFill>
              <a:srgbClr val="00CC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algn="ctr" eaLnBrk="1" hangingPunct="1">
              <a:spcBef>
                <a:spcPct val="0"/>
              </a:spcBef>
              <a:buClrTx/>
              <a:buFontTx/>
              <a:buNone/>
            </a:pPr>
            <a:r>
              <a:rPr lang="it-IT" altLang="it-IT" sz="2000" b="1">
                <a:solidFill>
                  <a:srgbClr val="FF0000"/>
                </a:solidFill>
                <a:latin typeface="Comic Sans MS" panose="030F0702030302020204" pitchFamily="66" charset="0"/>
                <a:ea typeface="Microsoft YaHei" panose="020B0503020204020204" pitchFamily="34" charset="-122"/>
                <a:cs typeface="Arial" panose="020B0604020202020204" pitchFamily="34" charset="0"/>
              </a:rPr>
              <a:t>CARENZA INSULINICA</a:t>
            </a:r>
          </a:p>
          <a:p>
            <a:pPr algn="ctr" eaLnBrk="1" hangingPunct="1">
              <a:spcBef>
                <a:spcPct val="0"/>
              </a:spcBef>
              <a:buClrTx/>
              <a:buFontTx/>
              <a:buNone/>
            </a:pPr>
            <a:r>
              <a:rPr lang="it-IT" altLang="it-IT" sz="2000" b="1">
                <a:solidFill>
                  <a:srgbClr val="FF0000"/>
                </a:solidFill>
                <a:latin typeface="Comic Sans MS" panose="030F0702030302020204" pitchFamily="66" charset="0"/>
                <a:ea typeface="Microsoft YaHei" panose="020B0503020204020204" pitchFamily="34" charset="-122"/>
                <a:cs typeface="Arial" panose="020B0604020202020204" pitchFamily="34" charset="0"/>
              </a:rPr>
              <a:t>AUMENTATA PRODUZIONE ORMONI CONTROINSULARI</a:t>
            </a:r>
          </a:p>
          <a:p>
            <a:pPr algn="ct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r>
              <a:rPr lang="it-IT" altLang="it-IT" sz="2000" b="1">
                <a:latin typeface="Comic Sans MS" panose="030F0702030302020204" pitchFamily="66" charset="0"/>
                <a:ea typeface="Microsoft YaHei" panose="020B0503020204020204" pitchFamily="34" charset="-122"/>
                <a:cs typeface="Arial" panose="020B0604020202020204" pitchFamily="34" charset="0"/>
              </a:rPr>
              <a:t>IPERGLICEMIA </a:t>
            </a:r>
            <a:r>
              <a:rPr lang="it-IT" altLang="it-IT" sz="2000" b="1">
                <a:solidFill>
                  <a:srgbClr val="0033CC"/>
                </a:solidFill>
                <a:latin typeface="Comic Sans MS" panose="030F0702030302020204" pitchFamily="66" charset="0"/>
                <a:ea typeface="Microsoft YaHei" panose="020B0503020204020204" pitchFamily="34" charset="-122"/>
                <a:cs typeface="Arial" panose="020B0604020202020204" pitchFamily="34" charset="0"/>
              </a:rPr>
              <a:t>                                </a:t>
            </a:r>
            <a:r>
              <a:rPr lang="it-IT" altLang="it-IT" sz="2000" b="1">
                <a:latin typeface="Comic Sans MS" panose="030F0702030302020204" pitchFamily="66" charset="0"/>
                <a:ea typeface="Microsoft YaHei" panose="020B0503020204020204" pitchFamily="34" charset="-122"/>
                <a:cs typeface="Arial" panose="020B0604020202020204" pitchFamily="34" charset="0"/>
              </a:rPr>
              <a:t>ACIDI GRASSI LIBERI</a:t>
            </a:r>
          </a:p>
          <a:p>
            <a:pPr eaLnBrk="1" hangingPunct="1">
              <a:spcBef>
                <a:spcPct val="0"/>
              </a:spcBef>
              <a:buClrTx/>
              <a:buFontTx/>
              <a:buNone/>
            </a:pPr>
            <a:endParaRPr lang="it-IT" altLang="it-IT" sz="20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endParaRPr lang="it-IT" altLang="it-IT" sz="2000" b="1">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r>
              <a:rPr lang="it-IT" altLang="it-IT" sz="2000" b="1">
                <a:latin typeface="Comic Sans MS" panose="030F0702030302020204" pitchFamily="66" charset="0"/>
                <a:ea typeface="Microsoft YaHei" panose="020B0503020204020204" pitchFamily="34" charset="-122"/>
                <a:cs typeface="Arial" panose="020B0604020202020204" pitchFamily="34" charset="0"/>
              </a:rPr>
              <a:t>Diuresi osmotica </a:t>
            </a:r>
          </a:p>
          <a:p>
            <a:pPr eaLnBrk="1" hangingPunct="1">
              <a:spcBef>
                <a:spcPct val="0"/>
              </a:spcBef>
              <a:buClrTx/>
              <a:buFontTx/>
              <a:buNone/>
            </a:pPr>
            <a:endParaRPr lang="it-IT" altLang="it-IT" sz="2400" b="1">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r>
              <a:rPr lang="it-IT" altLang="it-IT" sz="2400" b="1">
                <a:latin typeface="Comic Sans MS" panose="030F0702030302020204" pitchFamily="66" charset="0"/>
                <a:ea typeface="Microsoft YaHei" panose="020B0503020204020204" pitchFamily="34" charset="-122"/>
                <a:cs typeface="Arial" panose="020B0604020202020204" pitchFamily="34" charset="0"/>
              </a:rPr>
              <a:t>DISIDRATAZIONE                     </a:t>
            </a:r>
          </a:p>
          <a:p>
            <a:pPr eaLnBrk="1" hangingPunct="1">
              <a:spcBef>
                <a:spcPct val="0"/>
              </a:spcBef>
              <a:buClrTx/>
              <a:buFontTx/>
              <a:buNone/>
            </a:pPr>
            <a:r>
              <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rPr>
              <a:t>                                                                </a:t>
            </a:r>
            <a:r>
              <a:rPr lang="it-IT" altLang="it-IT" sz="2400" b="1">
                <a:latin typeface="Comic Sans MS" panose="030F0702030302020204" pitchFamily="66" charset="0"/>
                <a:ea typeface="Microsoft YaHei" panose="020B0503020204020204" pitchFamily="34" charset="-122"/>
                <a:cs typeface="Arial" panose="020B0604020202020204" pitchFamily="34" charset="0"/>
              </a:rPr>
              <a:t>CORPI CHETONICI</a:t>
            </a:r>
          </a:p>
          <a:p>
            <a:pP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r>
              <a:rPr lang="it-IT" altLang="it-IT" sz="2400" b="1">
                <a:latin typeface="Comic Sans MS" panose="030F0702030302020204" pitchFamily="66" charset="0"/>
                <a:ea typeface="Microsoft YaHei" panose="020B0503020204020204" pitchFamily="34" charset="-122"/>
                <a:cs typeface="Arial" panose="020B0604020202020204" pitchFamily="34" charset="0"/>
              </a:rPr>
              <a:t>Ipoperfusione periferica      ACIDO LATTICO      </a:t>
            </a:r>
          </a:p>
          <a:p>
            <a:pPr eaLnBrk="1" hangingPunct="1">
              <a:spcBef>
                <a:spcPct val="0"/>
              </a:spcBef>
              <a:buClrTx/>
              <a:buFontTx/>
              <a:buNone/>
            </a:pPr>
            <a:r>
              <a:rPr lang="it-IT" altLang="it-IT" sz="2400" b="1">
                <a:latin typeface="Comic Sans MS" panose="030F0702030302020204" pitchFamily="66" charset="0"/>
                <a:ea typeface="Microsoft YaHei" panose="020B0503020204020204" pitchFamily="34" charset="-122"/>
                <a:cs typeface="Arial" panose="020B0604020202020204" pitchFamily="34" charset="0"/>
              </a:rPr>
              <a:t>                                                     </a:t>
            </a:r>
            <a:r>
              <a:rPr lang="it-IT" altLang="it-IT" sz="2400" b="1" i="1">
                <a:solidFill>
                  <a:srgbClr val="00B050"/>
                </a:solidFill>
                <a:latin typeface="Comic Sans MS" panose="030F0702030302020204" pitchFamily="66" charset="0"/>
                <a:ea typeface="Microsoft YaHei" panose="020B0503020204020204" pitchFamily="34" charset="-122"/>
                <a:cs typeface="Arial" panose="020B0604020202020204" pitchFamily="34" charset="0"/>
              </a:rPr>
              <a:t>ACIDOSI METABOLICA</a:t>
            </a:r>
          </a:p>
          <a:p>
            <a:pPr eaLnBrk="1" hangingPunct="1">
              <a:spcBef>
                <a:spcPct val="0"/>
              </a:spcBef>
              <a:buClrTx/>
              <a:buFontTx/>
              <a:buNone/>
            </a:pPr>
            <a:endParaRPr lang="it-IT" altLang="it-IT" sz="2400" b="1" i="1">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r>
              <a:rPr lang="it-IT" altLang="it-IT" sz="2400" b="1">
                <a:latin typeface="Comic Sans MS" panose="030F0702030302020204" pitchFamily="66" charset="0"/>
                <a:ea typeface="Microsoft YaHei" panose="020B0503020204020204" pitchFamily="34" charset="-122"/>
                <a:cs typeface="Arial" panose="020B0604020202020204" pitchFamily="34" charset="0"/>
              </a:rPr>
              <a:t>Riduzione filtrato glomerulare</a:t>
            </a:r>
          </a:p>
          <a:p>
            <a:pPr eaLnBrk="1" hangingPunct="1">
              <a:spcBef>
                <a:spcPct val="0"/>
              </a:spcBef>
              <a:buClrTx/>
              <a:buFontTx/>
              <a:buNone/>
            </a:pPr>
            <a:endParaRPr lang="it-IT" altLang="it-IT" sz="2000" b="1" i="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r>
              <a:rPr lang="it-IT" altLang="it-IT" sz="2400" b="1" i="1">
                <a:solidFill>
                  <a:srgbClr val="FF0000"/>
                </a:solidFill>
                <a:latin typeface="Comic Sans MS" panose="030F0702030302020204" pitchFamily="66" charset="0"/>
                <a:ea typeface="Microsoft YaHei" panose="020B0503020204020204" pitchFamily="34" charset="-122"/>
                <a:cs typeface="Arial" panose="020B0604020202020204" pitchFamily="34" charset="0"/>
              </a:rPr>
              <a:t>ULTERIORE AUMENTO GLICEMIA</a:t>
            </a:r>
            <a:r>
              <a:rPr lang="it-IT" altLang="it-IT" sz="2400" b="1">
                <a:solidFill>
                  <a:srgbClr val="FF0000"/>
                </a:solidFill>
                <a:latin typeface="Comic Sans MS" panose="030F0702030302020204" pitchFamily="66" charset="0"/>
                <a:ea typeface="Microsoft YaHei" panose="020B0503020204020204" pitchFamily="34" charset="-122"/>
                <a:cs typeface="Arial" panose="020B0604020202020204" pitchFamily="34" charset="0"/>
              </a:rPr>
              <a:t> </a:t>
            </a:r>
          </a:p>
          <a:p>
            <a:pP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a:p>
            <a:pPr eaLnBrk="1" hangingPunct="1">
              <a:spcBef>
                <a:spcPct val="0"/>
              </a:spcBef>
              <a:buClrTx/>
              <a:buFontTx/>
              <a:buNone/>
            </a:pPr>
            <a:endParaRPr lang="it-IT" altLang="it-IT" sz="2400" b="1">
              <a:solidFill>
                <a:srgbClr val="0033CC"/>
              </a:solidFill>
              <a:latin typeface="Comic Sans MS" panose="030F0702030302020204" pitchFamily="66" charset="0"/>
              <a:ea typeface="Microsoft YaHei" panose="020B0503020204020204" pitchFamily="34" charset="-122"/>
              <a:cs typeface="Arial" panose="020B0604020202020204" pitchFamily="34" charset="0"/>
            </a:endParaRPr>
          </a:p>
        </p:txBody>
      </p:sp>
      <p:sp>
        <p:nvSpPr>
          <p:cNvPr id="22534" name="AutoShape 5">
            <a:extLst>
              <a:ext uri="{FF2B5EF4-FFF2-40B4-BE49-F238E27FC236}">
                <a16:creationId xmlns:a16="http://schemas.microsoft.com/office/drawing/2014/main" id="{6EEFD1A3-A521-45C7-81B6-A50118A2DEC4}"/>
              </a:ext>
            </a:extLst>
          </p:cNvPr>
          <p:cNvSpPr>
            <a:spLocks noChangeArrowheads="1"/>
          </p:cNvSpPr>
          <p:nvPr/>
        </p:nvSpPr>
        <p:spPr bwMode="auto">
          <a:xfrm>
            <a:off x="1631950" y="188913"/>
            <a:ext cx="719138" cy="1441450"/>
          </a:xfrm>
          <a:prstGeom prst="curvedRightArrow">
            <a:avLst>
              <a:gd name="adj1" fmla="val 40088"/>
              <a:gd name="adj2" fmla="val 80177"/>
              <a:gd name="adj3" fmla="val 33333"/>
            </a:avLst>
          </a:prstGeom>
          <a:solidFill>
            <a:srgbClr val="00CCFF"/>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22535" name="AutoShape 6">
            <a:extLst>
              <a:ext uri="{FF2B5EF4-FFF2-40B4-BE49-F238E27FC236}">
                <a16:creationId xmlns:a16="http://schemas.microsoft.com/office/drawing/2014/main" id="{BCA94C50-B64A-4B3C-A128-BCC99CF1AB74}"/>
              </a:ext>
            </a:extLst>
          </p:cNvPr>
          <p:cNvSpPr>
            <a:spLocks noChangeArrowheads="1"/>
          </p:cNvSpPr>
          <p:nvPr/>
        </p:nvSpPr>
        <p:spPr bwMode="auto">
          <a:xfrm>
            <a:off x="9625014" y="260350"/>
            <a:ext cx="935037" cy="1366838"/>
          </a:xfrm>
          <a:prstGeom prst="curvedLeftArrow">
            <a:avLst>
              <a:gd name="adj1" fmla="val 29236"/>
              <a:gd name="adj2" fmla="val 58472"/>
              <a:gd name="adj3" fmla="val 33333"/>
            </a:avLst>
          </a:prstGeom>
          <a:solidFill>
            <a:srgbClr val="00CCFF"/>
          </a:solidFill>
          <a:ln w="25560">
            <a:solidFill>
              <a:srgbClr val="00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22536" name="Freeform 7">
            <a:extLst>
              <a:ext uri="{FF2B5EF4-FFF2-40B4-BE49-F238E27FC236}">
                <a16:creationId xmlns:a16="http://schemas.microsoft.com/office/drawing/2014/main" id="{2F76F6DB-B185-4BAB-97D5-A4098CAA3736}"/>
              </a:ext>
            </a:extLst>
          </p:cNvPr>
          <p:cNvSpPr>
            <a:spLocks noChangeArrowheads="1"/>
          </p:cNvSpPr>
          <p:nvPr/>
        </p:nvSpPr>
        <p:spPr bwMode="auto">
          <a:xfrm>
            <a:off x="2063750" y="2060576"/>
            <a:ext cx="719138" cy="792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FFFFFF"/>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2537" name="Freeform 8">
            <a:extLst>
              <a:ext uri="{FF2B5EF4-FFF2-40B4-BE49-F238E27FC236}">
                <a16:creationId xmlns:a16="http://schemas.microsoft.com/office/drawing/2014/main" id="{AEAF5C3F-0DE1-4E5E-8836-20CFD52B3C44}"/>
              </a:ext>
            </a:extLst>
          </p:cNvPr>
          <p:cNvSpPr>
            <a:spLocks noChangeArrowheads="1"/>
          </p:cNvSpPr>
          <p:nvPr/>
        </p:nvSpPr>
        <p:spPr bwMode="auto">
          <a:xfrm>
            <a:off x="2208214" y="3789364"/>
            <a:ext cx="935037" cy="93503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FFFFFF"/>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2538" name="Freeform 9">
            <a:extLst>
              <a:ext uri="{FF2B5EF4-FFF2-40B4-BE49-F238E27FC236}">
                <a16:creationId xmlns:a16="http://schemas.microsoft.com/office/drawing/2014/main" id="{598BF754-97B1-4CB4-A7E7-3D7B8454DB85}"/>
              </a:ext>
            </a:extLst>
          </p:cNvPr>
          <p:cNvSpPr>
            <a:spLocks noChangeArrowheads="1"/>
          </p:cNvSpPr>
          <p:nvPr/>
        </p:nvSpPr>
        <p:spPr bwMode="auto">
          <a:xfrm>
            <a:off x="4953000" y="5572125"/>
            <a:ext cx="935038" cy="863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FFFFFF"/>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2539" name="Freeform 10">
            <a:extLst>
              <a:ext uri="{FF2B5EF4-FFF2-40B4-BE49-F238E27FC236}">
                <a16:creationId xmlns:a16="http://schemas.microsoft.com/office/drawing/2014/main" id="{7EDC828C-E7EC-47EC-9D2F-DE11778C334E}"/>
              </a:ext>
            </a:extLst>
          </p:cNvPr>
          <p:cNvSpPr>
            <a:spLocks noChangeArrowheads="1"/>
          </p:cNvSpPr>
          <p:nvPr/>
        </p:nvSpPr>
        <p:spPr bwMode="auto">
          <a:xfrm>
            <a:off x="8401051" y="4005264"/>
            <a:ext cx="936625" cy="93503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00B050"/>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2540" name="AutoShape 11">
            <a:extLst>
              <a:ext uri="{FF2B5EF4-FFF2-40B4-BE49-F238E27FC236}">
                <a16:creationId xmlns:a16="http://schemas.microsoft.com/office/drawing/2014/main" id="{291E68BA-6E60-4394-A06C-650E926DDBE0}"/>
              </a:ext>
            </a:extLst>
          </p:cNvPr>
          <p:cNvSpPr>
            <a:spLocks noChangeArrowheads="1"/>
          </p:cNvSpPr>
          <p:nvPr/>
        </p:nvSpPr>
        <p:spPr bwMode="auto">
          <a:xfrm>
            <a:off x="7535863" y="3284538"/>
            <a:ext cx="144462" cy="431800"/>
          </a:xfrm>
          <a:prstGeom prst="upArrow">
            <a:avLst>
              <a:gd name="adj1" fmla="val 50000"/>
              <a:gd name="adj2" fmla="val 74726"/>
            </a:avLst>
          </a:prstGeom>
          <a:solidFill>
            <a:srgbClr val="FF0000"/>
          </a:solidFill>
          <a:ln w="2556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22541" name="Freeform 12">
            <a:extLst>
              <a:ext uri="{FF2B5EF4-FFF2-40B4-BE49-F238E27FC236}">
                <a16:creationId xmlns:a16="http://schemas.microsoft.com/office/drawing/2014/main" id="{B5F204CF-CD18-44DE-96BE-E89949EEA8F4}"/>
              </a:ext>
            </a:extLst>
          </p:cNvPr>
          <p:cNvSpPr>
            <a:spLocks noChangeArrowheads="1"/>
          </p:cNvSpPr>
          <p:nvPr/>
        </p:nvSpPr>
        <p:spPr bwMode="auto">
          <a:xfrm>
            <a:off x="8183564" y="2205039"/>
            <a:ext cx="841375" cy="86677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FFFFFF"/>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2542" name="Freeform 13">
            <a:extLst>
              <a:ext uri="{FF2B5EF4-FFF2-40B4-BE49-F238E27FC236}">
                <a16:creationId xmlns:a16="http://schemas.microsoft.com/office/drawing/2014/main" id="{43F05788-FB72-4E7E-A9F1-37C8674FB727}"/>
              </a:ext>
            </a:extLst>
          </p:cNvPr>
          <p:cNvSpPr>
            <a:spLocks noChangeArrowheads="1"/>
          </p:cNvSpPr>
          <p:nvPr/>
        </p:nvSpPr>
        <p:spPr bwMode="auto">
          <a:xfrm>
            <a:off x="2351088" y="5013326"/>
            <a:ext cx="576262" cy="792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FFFFFF"/>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2543" name="Freeform 14">
            <a:extLst>
              <a:ext uri="{FF2B5EF4-FFF2-40B4-BE49-F238E27FC236}">
                <a16:creationId xmlns:a16="http://schemas.microsoft.com/office/drawing/2014/main" id="{E5254B7C-CB39-47F0-A936-A5E5E0672AE8}"/>
              </a:ext>
            </a:extLst>
          </p:cNvPr>
          <p:cNvSpPr>
            <a:spLocks noChangeArrowheads="1"/>
          </p:cNvSpPr>
          <p:nvPr/>
        </p:nvSpPr>
        <p:spPr bwMode="auto">
          <a:xfrm>
            <a:off x="4295775" y="4149725"/>
            <a:ext cx="649288" cy="6477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00B050"/>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2544" name="Freeform 15">
            <a:extLst>
              <a:ext uri="{FF2B5EF4-FFF2-40B4-BE49-F238E27FC236}">
                <a16:creationId xmlns:a16="http://schemas.microsoft.com/office/drawing/2014/main" id="{1AD9142D-B9BD-4027-9739-DCAE9E39FE41}"/>
              </a:ext>
            </a:extLst>
          </p:cNvPr>
          <p:cNvSpPr>
            <a:spLocks noChangeArrowheads="1"/>
          </p:cNvSpPr>
          <p:nvPr/>
        </p:nvSpPr>
        <p:spPr bwMode="auto">
          <a:xfrm>
            <a:off x="6672263" y="4221163"/>
            <a:ext cx="647700" cy="6477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37" y="10814"/>
                </a:moveTo>
                <a:cubicBezTo>
                  <a:pt x="15937" y="10809"/>
                  <a:pt x="15938" y="10804"/>
                  <a:pt x="15938" y="10800"/>
                </a:cubicBezTo>
                <a:cubicBezTo>
                  <a:pt x="15938" y="7962"/>
                  <a:pt x="13637" y="5662"/>
                  <a:pt x="10800" y="5662"/>
                </a:cubicBezTo>
                <a:cubicBezTo>
                  <a:pt x="7962" y="5662"/>
                  <a:pt x="5662" y="7962"/>
                  <a:pt x="5662" y="10800"/>
                </a:cubicBezTo>
                <a:lnTo>
                  <a:pt x="0" y="10800"/>
                </a:lnTo>
                <a:cubicBezTo>
                  <a:pt x="0" y="4835"/>
                  <a:pt x="4835" y="0"/>
                  <a:pt x="10800" y="0"/>
                </a:cubicBezTo>
                <a:cubicBezTo>
                  <a:pt x="16764" y="0"/>
                  <a:pt x="21600" y="4835"/>
                  <a:pt x="21600" y="10800"/>
                </a:cubicBezTo>
                <a:cubicBezTo>
                  <a:pt x="21600" y="10810"/>
                  <a:pt x="21599" y="10821"/>
                  <a:pt x="21599" y="10831"/>
                </a:cubicBezTo>
                <a:lnTo>
                  <a:pt x="24299" y="10839"/>
                </a:lnTo>
                <a:lnTo>
                  <a:pt x="18752" y="16354"/>
                </a:lnTo>
                <a:lnTo>
                  <a:pt x="13237" y="10807"/>
                </a:lnTo>
                <a:lnTo>
                  <a:pt x="15937" y="10814"/>
                </a:lnTo>
                <a:close/>
              </a:path>
            </a:pathLst>
          </a:custGeom>
          <a:solidFill>
            <a:srgbClr val="00B050"/>
          </a:solidFill>
          <a:ln w="2556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extLst>
      <p:ext uri="{BB962C8B-B14F-4D97-AF65-F5344CB8AC3E}">
        <p14:creationId xmlns:p14="http://schemas.microsoft.com/office/powerpoint/2010/main" val="36519680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a:extLst>
              <a:ext uri="{FF2B5EF4-FFF2-40B4-BE49-F238E27FC236}">
                <a16:creationId xmlns:a16="http://schemas.microsoft.com/office/drawing/2014/main" id="{B2F96F9D-98AA-49E0-B44F-D3B642ACE1BC}"/>
              </a:ext>
            </a:extLst>
          </p:cNvPr>
          <p:cNvSpPr txBox="1">
            <a:spLocks noChangeArrowheads="1"/>
          </p:cNvSpPr>
          <p:nvPr/>
        </p:nvSpPr>
        <p:spPr bwMode="auto">
          <a:xfrm>
            <a:off x="1614488" y="62492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b="1" i="1">
                <a:solidFill>
                  <a:srgbClr val="CC3300"/>
                </a:solidFill>
                <a:latin typeface="Comic Sans MS" panose="030F0702030302020204" pitchFamily="66" charset="0"/>
                <a:ea typeface="Microsoft YaHei" panose="020B0503020204020204" pitchFamily="34" charset="-122"/>
              </a:rPr>
              <a:t> </a:t>
            </a:r>
          </a:p>
        </p:txBody>
      </p:sp>
      <p:sp>
        <p:nvSpPr>
          <p:cNvPr id="26627" name="Text Box 2">
            <a:extLst>
              <a:ext uri="{FF2B5EF4-FFF2-40B4-BE49-F238E27FC236}">
                <a16:creationId xmlns:a16="http://schemas.microsoft.com/office/drawing/2014/main" id="{5FC385B9-CC31-404C-888F-BDEBB726B03E}"/>
              </a:ext>
            </a:extLst>
          </p:cNvPr>
          <p:cNvSpPr txBox="1">
            <a:spLocks noChangeArrowheads="1"/>
          </p:cNvSpPr>
          <p:nvPr/>
        </p:nvSpPr>
        <p:spPr bwMode="auto">
          <a:xfrm>
            <a:off x="1738314" y="1643063"/>
            <a:ext cx="8643937" cy="4895850"/>
          </a:xfrm>
          <a:prstGeom prst="rect">
            <a:avLst/>
          </a:prstGeom>
          <a:noFill/>
          <a:ln w="50760">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9725" indent="-333375">
              <a:spcBef>
                <a:spcPts val="800"/>
              </a:spcBef>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rgbClr val="000000"/>
                </a:solidFill>
                <a:latin typeface="Arial" panose="020B0604020202020204" pitchFamily="34" charset="0"/>
                <a:ea typeface="MS PGothic" panose="020B0600070205080204" pitchFamily="34" charset="-128"/>
              </a:defRPr>
            </a:lvl9pPr>
          </a:lstStyle>
          <a:p>
            <a:pPr>
              <a:lnSpc>
                <a:spcPct val="90000"/>
              </a:lnSpc>
              <a:spcBef>
                <a:spcPts val="600"/>
              </a:spcBef>
              <a:buClrTx/>
            </a:pPr>
            <a:r>
              <a:rPr lang="it-IT" altLang="it-IT" sz="2400">
                <a:latin typeface="+mn-lt"/>
                <a:ea typeface="Microsoft YaHei" panose="020B0503020204020204" pitchFamily="34" charset="-122"/>
              </a:rPr>
              <a:t>POLIDIPSIA</a:t>
            </a:r>
          </a:p>
          <a:p>
            <a:pPr>
              <a:lnSpc>
                <a:spcPct val="90000"/>
              </a:lnSpc>
              <a:spcBef>
                <a:spcPts val="600"/>
              </a:spcBef>
              <a:buClrTx/>
            </a:pPr>
            <a:r>
              <a:rPr lang="it-IT" altLang="it-IT" sz="2400">
                <a:latin typeface="+mn-lt"/>
                <a:ea typeface="Microsoft YaHei" panose="020B0503020204020204" pitchFamily="34" charset="-122"/>
              </a:rPr>
              <a:t>   POLIURIA</a:t>
            </a:r>
          </a:p>
          <a:p>
            <a:pPr>
              <a:lnSpc>
                <a:spcPct val="90000"/>
              </a:lnSpc>
              <a:spcBef>
                <a:spcPts val="600"/>
              </a:spcBef>
              <a:buClrTx/>
            </a:pPr>
            <a:r>
              <a:rPr lang="it-IT" altLang="it-IT" sz="2400">
                <a:latin typeface="+mn-lt"/>
                <a:ea typeface="Microsoft YaHei" panose="020B0503020204020204" pitchFamily="34" charset="-122"/>
              </a:rPr>
              <a:t>   VOMITI FREQUENTI</a:t>
            </a:r>
          </a:p>
          <a:p>
            <a:pPr>
              <a:lnSpc>
                <a:spcPct val="90000"/>
              </a:lnSpc>
              <a:spcBef>
                <a:spcPts val="600"/>
              </a:spcBef>
              <a:buClrTx/>
            </a:pPr>
            <a:r>
              <a:rPr lang="it-IT" altLang="it-IT" sz="2400">
                <a:latin typeface="+mn-lt"/>
                <a:ea typeface="Microsoft YaHei" panose="020B0503020204020204" pitchFamily="34" charset="-122"/>
              </a:rPr>
              <a:t>   DISIDRATAZIONE SEVERA</a:t>
            </a:r>
          </a:p>
          <a:p>
            <a:pPr>
              <a:lnSpc>
                <a:spcPct val="90000"/>
              </a:lnSpc>
              <a:spcBef>
                <a:spcPts val="600"/>
              </a:spcBef>
              <a:buClrTx/>
            </a:pPr>
            <a:r>
              <a:rPr lang="it-IT" altLang="it-IT" sz="2400">
                <a:latin typeface="+mn-lt"/>
                <a:ea typeface="Microsoft YaHei" panose="020B0503020204020204" pitchFamily="34" charset="-122"/>
              </a:rPr>
              <a:t>GRAVE PERDITA DI PESO</a:t>
            </a:r>
          </a:p>
          <a:p>
            <a:pPr>
              <a:lnSpc>
                <a:spcPct val="90000"/>
              </a:lnSpc>
              <a:spcBef>
                <a:spcPts val="600"/>
              </a:spcBef>
              <a:buClrTx/>
            </a:pPr>
            <a:r>
              <a:rPr lang="it-IT" altLang="it-IT" sz="2400">
                <a:latin typeface="+mn-lt"/>
                <a:ea typeface="Microsoft YaHei" panose="020B0503020204020204" pitchFamily="34" charset="-122"/>
              </a:rPr>
              <a:t>ALITO ACETONEMICO</a:t>
            </a:r>
          </a:p>
          <a:p>
            <a:pPr>
              <a:lnSpc>
                <a:spcPct val="90000"/>
              </a:lnSpc>
              <a:spcBef>
                <a:spcPts val="600"/>
              </a:spcBef>
              <a:buClrTx/>
            </a:pPr>
            <a:r>
              <a:rPr lang="it-IT" altLang="it-IT" sz="2400">
                <a:latin typeface="+mn-lt"/>
                <a:ea typeface="Microsoft YaHei" panose="020B0503020204020204" pitchFamily="34" charset="-122"/>
              </a:rPr>
              <a:t>IPERVENTILAZIONE (respiro di Kussmaul)</a:t>
            </a:r>
          </a:p>
          <a:p>
            <a:pPr>
              <a:lnSpc>
                <a:spcPct val="90000"/>
              </a:lnSpc>
              <a:spcBef>
                <a:spcPts val="600"/>
              </a:spcBef>
              <a:buClrTx/>
            </a:pPr>
            <a:r>
              <a:rPr lang="it-IT" altLang="it-IT" sz="2400">
                <a:latin typeface="+mn-lt"/>
                <a:ea typeface="Microsoft YaHei" panose="020B0503020204020204" pitchFamily="34" charset="-122"/>
              </a:rPr>
              <a:t>ALTERAZIONI DEL SENSORIO</a:t>
            </a:r>
          </a:p>
          <a:p>
            <a:pPr>
              <a:lnSpc>
                <a:spcPct val="90000"/>
              </a:lnSpc>
              <a:spcBef>
                <a:spcPts val="600"/>
              </a:spcBef>
              <a:buClrTx/>
            </a:pPr>
            <a:r>
              <a:rPr lang="it-IT" altLang="it-IT" sz="2400">
                <a:latin typeface="+mn-lt"/>
                <a:ea typeface="Microsoft YaHei" panose="020B0503020204020204" pitchFamily="34" charset="-122"/>
              </a:rPr>
              <a:t>SHOCK (tachicardia, aumento tempo di ricircolo, cianosi periferica)</a:t>
            </a:r>
          </a:p>
          <a:p>
            <a:pPr>
              <a:lnSpc>
                <a:spcPct val="90000"/>
              </a:lnSpc>
              <a:spcBef>
                <a:spcPts val="600"/>
              </a:spcBef>
              <a:buClrTx/>
            </a:pPr>
            <a:r>
              <a:rPr lang="it-IT" altLang="it-IT" sz="2400">
                <a:latin typeface="+mn-lt"/>
                <a:ea typeface="Microsoft YaHei" panose="020B0503020204020204" pitchFamily="34" charset="-122"/>
              </a:rPr>
              <a:t>IPOTENSIONE (segno tardivo)</a:t>
            </a:r>
          </a:p>
          <a:p>
            <a:pPr>
              <a:lnSpc>
                <a:spcPct val="90000"/>
              </a:lnSpc>
              <a:spcBef>
                <a:spcPts val="600"/>
              </a:spcBef>
              <a:buClrTx/>
            </a:pPr>
            <a:endParaRPr lang="it-IT" altLang="it-IT" sz="2400">
              <a:latin typeface="+mn-lt"/>
              <a:ea typeface="Microsoft YaHei" panose="020B0503020204020204" pitchFamily="34" charset="-122"/>
            </a:endParaRPr>
          </a:p>
        </p:txBody>
      </p:sp>
      <p:sp>
        <p:nvSpPr>
          <p:cNvPr id="26629" name="Rectangle 4">
            <a:extLst>
              <a:ext uri="{FF2B5EF4-FFF2-40B4-BE49-F238E27FC236}">
                <a16:creationId xmlns:a16="http://schemas.microsoft.com/office/drawing/2014/main" id="{38A18BD1-5BE8-4C2E-A65D-28AD143A8797}"/>
              </a:ext>
            </a:extLst>
          </p:cNvPr>
          <p:cNvSpPr>
            <a:spLocks noChangeArrowheads="1"/>
          </p:cNvSpPr>
          <p:nvPr/>
        </p:nvSpPr>
        <p:spPr bwMode="auto">
          <a:xfrm>
            <a:off x="6005513" y="3013205"/>
            <a:ext cx="181822"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eaLnBrk="1" hangingPunct="1">
              <a:spcBef>
                <a:spcPct val="0"/>
              </a:spcBef>
              <a:buClrTx/>
              <a:buFontTx/>
              <a:buNone/>
            </a:pPr>
            <a:br>
              <a:rPr lang="it-IT" altLang="it-IT" sz="2400">
                <a:ea typeface="Microsoft YaHei" panose="020B0503020204020204" pitchFamily="34" charset="-122"/>
              </a:rPr>
            </a:br>
            <a:endParaRPr lang="it-IT" altLang="it-IT" sz="2400">
              <a:ea typeface="Microsoft YaHei" panose="020B0503020204020204" pitchFamily="34" charset="-122"/>
            </a:endParaRPr>
          </a:p>
        </p:txBody>
      </p:sp>
      <p:sp>
        <p:nvSpPr>
          <p:cNvPr id="7" name="Rectangle 3">
            <a:extLst>
              <a:ext uri="{FF2B5EF4-FFF2-40B4-BE49-F238E27FC236}">
                <a16:creationId xmlns:a16="http://schemas.microsoft.com/office/drawing/2014/main" id="{53F6B6F4-A1F9-412C-9707-9DA11992A091}"/>
              </a:ext>
            </a:extLst>
          </p:cNvPr>
          <p:cNvSpPr>
            <a:spLocks noChangeArrowheads="1"/>
          </p:cNvSpPr>
          <p:nvPr/>
        </p:nvSpPr>
        <p:spPr bwMode="auto">
          <a:xfrm>
            <a:off x="1738313" y="-1128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b="1" i="1">
                <a:solidFill>
                  <a:srgbClr val="CC3300"/>
                </a:solidFill>
                <a:latin typeface="+mn-lt"/>
                <a:ea typeface="Microsoft YaHei" panose="020B0503020204020204" pitchFamily="34" charset="-122"/>
              </a:rPr>
              <a:t>SINTOMATOLOGIA </a:t>
            </a:r>
          </a:p>
        </p:txBody>
      </p:sp>
    </p:spTree>
    <p:extLst>
      <p:ext uri="{BB962C8B-B14F-4D97-AF65-F5344CB8AC3E}">
        <p14:creationId xmlns:p14="http://schemas.microsoft.com/office/powerpoint/2010/main" val="8979222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B994E-7EEB-4045-8E0A-8802FB7EA4BE}"/>
              </a:ext>
            </a:extLst>
          </p:cNvPr>
          <p:cNvSpPr txBox="1"/>
          <p:nvPr/>
        </p:nvSpPr>
        <p:spPr>
          <a:xfrm>
            <a:off x="5187342" y="486312"/>
            <a:ext cx="6635905" cy="3785652"/>
          </a:xfrm>
          <a:prstGeom prst="rect">
            <a:avLst/>
          </a:prstGeom>
          <a:noFill/>
        </p:spPr>
        <p:txBody>
          <a:bodyPr wrap="square" rtlCol="0">
            <a:spAutoFit/>
          </a:bodyPr>
          <a:lstStyle/>
          <a:p>
            <a:r>
              <a:rPr lang="it-IT" sz="2400" dirty="0"/>
              <a:t>In </a:t>
            </a:r>
            <a:r>
              <a:rPr lang="it-IT" sz="2400" dirty="0" err="1"/>
              <a:t>July</a:t>
            </a:r>
            <a:r>
              <a:rPr lang="it-IT" sz="2400" dirty="0"/>
              <a:t> 1922, 14-year-old Elizabeth Evans </a:t>
            </a:r>
            <a:r>
              <a:rPr lang="it-IT" sz="2400" dirty="0" err="1"/>
              <a:t>Huges</a:t>
            </a:r>
            <a:r>
              <a:rPr lang="it-IT" sz="2400" dirty="0"/>
              <a:t> </a:t>
            </a:r>
            <a:r>
              <a:rPr lang="it-IT" sz="2400" dirty="0" err="1"/>
              <a:t>lay</a:t>
            </a:r>
            <a:r>
              <a:rPr lang="it-IT" sz="2400" dirty="0"/>
              <a:t> </a:t>
            </a:r>
            <a:r>
              <a:rPr lang="it-IT" sz="2400" dirty="0" err="1"/>
              <a:t>near</a:t>
            </a:r>
            <a:r>
              <a:rPr lang="it-IT" sz="2400" dirty="0"/>
              <a:t> </a:t>
            </a:r>
            <a:r>
              <a:rPr lang="it-IT" sz="2400" dirty="0" err="1"/>
              <a:t>death</a:t>
            </a:r>
            <a:r>
              <a:rPr lang="it-IT" sz="2400" dirty="0"/>
              <a:t>. </a:t>
            </a:r>
          </a:p>
          <a:p>
            <a:r>
              <a:rPr lang="it-IT" sz="2400" dirty="0"/>
              <a:t>At </a:t>
            </a:r>
            <a:r>
              <a:rPr lang="it-IT" sz="2400" dirty="0" err="1"/>
              <a:t>slightly</a:t>
            </a:r>
            <a:r>
              <a:rPr lang="it-IT" sz="2400" dirty="0"/>
              <a:t> under </a:t>
            </a:r>
            <a:r>
              <a:rPr lang="it-IT" sz="2400" dirty="0" err="1"/>
              <a:t>five</a:t>
            </a:r>
            <a:r>
              <a:rPr lang="it-IT" sz="2400" dirty="0"/>
              <a:t> </a:t>
            </a:r>
            <a:r>
              <a:rPr lang="it-IT" sz="2400" dirty="0" err="1"/>
              <a:t>feet</a:t>
            </a:r>
            <a:r>
              <a:rPr lang="it-IT" sz="2400" dirty="0"/>
              <a:t> </a:t>
            </a:r>
            <a:r>
              <a:rPr lang="it-IT" sz="2400" dirty="0" err="1"/>
              <a:t>tall</a:t>
            </a:r>
            <a:r>
              <a:rPr lang="it-IT" sz="2400" dirty="0"/>
              <a:t> (150cm), </a:t>
            </a:r>
            <a:r>
              <a:rPr lang="it-IT" sz="2400" dirty="0" err="1"/>
              <a:t>she</a:t>
            </a:r>
            <a:r>
              <a:rPr lang="it-IT" sz="2400" dirty="0"/>
              <a:t> </a:t>
            </a:r>
            <a:r>
              <a:rPr lang="it-IT" sz="2400" dirty="0" err="1"/>
              <a:t>weighted</a:t>
            </a:r>
            <a:r>
              <a:rPr lang="it-IT" sz="2400" dirty="0"/>
              <a:t> </a:t>
            </a:r>
            <a:r>
              <a:rPr lang="it-IT" sz="2400" dirty="0" err="1"/>
              <a:t>only</a:t>
            </a:r>
            <a:r>
              <a:rPr lang="it-IT" sz="2400" dirty="0"/>
              <a:t> 45 pounds (20.4 kg).</a:t>
            </a:r>
          </a:p>
          <a:p>
            <a:endParaRPr lang="it-IT" sz="2400" dirty="0"/>
          </a:p>
          <a:p>
            <a:r>
              <a:rPr lang="it-IT" sz="2400" dirty="0" err="1"/>
              <a:t>She</a:t>
            </a:r>
            <a:r>
              <a:rPr lang="it-IT" sz="2400" dirty="0"/>
              <a:t> </a:t>
            </a:r>
            <a:r>
              <a:rPr lang="it-IT" sz="2400" dirty="0" err="1"/>
              <a:t>was</a:t>
            </a:r>
            <a:r>
              <a:rPr lang="it-IT" sz="2400" dirty="0"/>
              <a:t> </a:t>
            </a:r>
            <a:r>
              <a:rPr lang="it-IT" sz="2400" dirty="0" err="1"/>
              <a:t>emaciated</a:t>
            </a:r>
            <a:r>
              <a:rPr lang="it-IT" sz="2400" dirty="0"/>
              <a:t>, and </a:t>
            </a:r>
            <a:r>
              <a:rPr lang="it-IT" sz="2400" dirty="0" err="1"/>
              <a:t>her</a:t>
            </a:r>
            <a:r>
              <a:rPr lang="it-IT" sz="2400" dirty="0"/>
              <a:t> </a:t>
            </a:r>
            <a:r>
              <a:rPr lang="it-IT" sz="2400" dirty="0" err="1"/>
              <a:t>abdomen</a:t>
            </a:r>
            <a:r>
              <a:rPr lang="it-IT" sz="2400" dirty="0"/>
              <a:t> and </a:t>
            </a:r>
            <a:r>
              <a:rPr lang="it-IT" sz="2400" dirty="0" err="1"/>
              <a:t>pelvic</a:t>
            </a:r>
            <a:r>
              <a:rPr lang="it-IT" sz="2400" dirty="0"/>
              <a:t> </a:t>
            </a:r>
            <a:r>
              <a:rPr lang="it-IT" sz="2400" dirty="0" err="1"/>
              <a:t>bones</a:t>
            </a:r>
            <a:r>
              <a:rPr lang="it-IT" sz="2400" dirty="0"/>
              <a:t> </a:t>
            </a:r>
            <a:r>
              <a:rPr lang="it-IT" sz="2400" dirty="0" err="1"/>
              <a:t>were</a:t>
            </a:r>
            <a:r>
              <a:rPr lang="it-IT" sz="2400" dirty="0"/>
              <a:t> </a:t>
            </a:r>
            <a:r>
              <a:rPr lang="it-IT" sz="2400" dirty="0" err="1"/>
              <a:t>protruding</a:t>
            </a:r>
            <a:r>
              <a:rPr lang="it-IT" sz="2400" dirty="0"/>
              <a:t>. </a:t>
            </a:r>
            <a:r>
              <a:rPr lang="it-IT" sz="2400" dirty="0" err="1"/>
              <a:t>Her</a:t>
            </a:r>
            <a:r>
              <a:rPr lang="it-IT" sz="2400" dirty="0"/>
              <a:t> </a:t>
            </a:r>
            <a:r>
              <a:rPr lang="it-IT" sz="2400" dirty="0" err="1"/>
              <a:t>skinwas</a:t>
            </a:r>
            <a:r>
              <a:rPr lang="it-IT" sz="2400" dirty="0"/>
              <a:t> dry and </a:t>
            </a:r>
            <a:r>
              <a:rPr lang="it-IT" sz="2400" dirty="0" err="1"/>
              <a:t>scaly</a:t>
            </a:r>
            <a:r>
              <a:rPr lang="it-IT" sz="2400" dirty="0"/>
              <a:t>, </a:t>
            </a:r>
            <a:r>
              <a:rPr lang="it-IT" sz="2400" dirty="0" err="1"/>
              <a:t>her</a:t>
            </a:r>
            <a:r>
              <a:rPr lang="it-IT" sz="2400" dirty="0"/>
              <a:t> </a:t>
            </a:r>
            <a:r>
              <a:rPr lang="it-IT" sz="2400" dirty="0" err="1"/>
              <a:t>hair</a:t>
            </a:r>
            <a:r>
              <a:rPr lang="it-IT" sz="2400" dirty="0"/>
              <a:t> </a:t>
            </a:r>
            <a:r>
              <a:rPr lang="it-IT" sz="2400" dirty="0" err="1"/>
              <a:t>was</a:t>
            </a:r>
            <a:r>
              <a:rPr lang="it-IT" sz="2400" dirty="0"/>
              <a:t> </a:t>
            </a:r>
            <a:r>
              <a:rPr lang="it-IT" sz="2400" dirty="0" err="1"/>
              <a:t>thin</a:t>
            </a:r>
            <a:r>
              <a:rPr lang="it-IT" sz="2400" dirty="0"/>
              <a:t>, and </a:t>
            </a:r>
            <a:r>
              <a:rPr lang="it-IT" sz="2400" dirty="0" err="1"/>
              <a:t>her</a:t>
            </a:r>
            <a:r>
              <a:rPr lang="it-IT" sz="2400" dirty="0"/>
              <a:t> muscles </a:t>
            </a:r>
            <a:r>
              <a:rPr lang="it-IT" sz="2400" dirty="0" err="1"/>
              <a:t>were</a:t>
            </a:r>
            <a:r>
              <a:rPr lang="it-IT" sz="2400" dirty="0"/>
              <a:t> </a:t>
            </a:r>
            <a:r>
              <a:rPr lang="it-IT" sz="2400" dirty="0" err="1"/>
              <a:t>wasted</a:t>
            </a:r>
            <a:r>
              <a:rPr lang="it-IT" sz="2400" dirty="0"/>
              <a:t>. </a:t>
            </a:r>
            <a:r>
              <a:rPr lang="it-IT" sz="2400" dirty="0" err="1"/>
              <a:t>She</a:t>
            </a:r>
            <a:r>
              <a:rPr lang="it-IT" sz="2400" dirty="0"/>
              <a:t> </a:t>
            </a:r>
            <a:r>
              <a:rPr lang="it-IT" sz="2400" dirty="0" err="1"/>
              <a:t>felt</a:t>
            </a:r>
            <a:r>
              <a:rPr lang="it-IT" sz="2400" dirty="0"/>
              <a:t> so </a:t>
            </a:r>
            <a:r>
              <a:rPr lang="it-IT" sz="2400" dirty="0" err="1"/>
              <a:t>weak</a:t>
            </a:r>
            <a:r>
              <a:rPr lang="it-IT" sz="2400" dirty="0"/>
              <a:t> </a:t>
            </a:r>
            <a:r>
              <a:rPr lang="it-IT" sz="2400" dirty="0" err="1"/>
              <a:t>that</a:t>
            </a:r>
            <a:r>
              <a:rPr lang="it-IT" sz="2400" dirty="0"/>
              <a:t> </a:t>
            </a:r>
            <a:r>
              <a:rPr lang="it-IT" sz="2400" dirty="0" err="1"/>
              <a:t>she</a:t>
            </a:r>
            <a:r>
              <a:rPr lang="it-IT" sz="2400" dirty="0"/>
              <a:t> </a:t>
            </a:r>
            <a:r>
              <a:rPr lang="it-IT" sz="2400" dirty="0" err="1"/>
              <a:t>could</a:t>
            </a:r>
            <a:r>
              <a:rPr lang="it-IT" sz="2400" dirty="0"/>
              <a:t> </a:t>
            </a:r>
            <a:r>
              <a:rPr lang="it-IT" sz="2400" dirty="0" err="1"/>
              <a:t>barely</a:t>
            </a:r>
            <a:r>
              <a:rPr lang="it-IT" sz="2400" dirty="0"/>
              <a:t> stand up, and </a:t>
            </a:r>
            <a:r>
              <a:rPr lang="it-IT" sz="2400" dirty="0" err="1"/>
              <a:t>walking</a:t>
            </a:r>
            <a:r>
              <a:rPr lang="it-IT" sz="2400" dirty="0"/>
              <a:t> </a:t>
            </a:r>
            <a:r>
              <a:rPr lang="it-IT" sz="2400" dirty="0" err="1"/>
              <a:t>was</a:t>
            </a:r>
            <a:r>
              <a:rPr lang="it-IT" sz="2400" dirty="0"/>
              <a:t> </a:t>
            </a:r>
            <a:r>
              <a:rPr lang="it-IT" sz="2400" dirty="0" err="1"/>
              <a:t>difficult</a:t>
            </a:r>
            <a:r>
              <a:rPr lang="it-IT" sz="2400" dirty="0"/>
              <a:t>. </a:t>
            </a:r>
          </a:p>
        </p:txBody>
      </p:sp>
      <p:pic>
        <p:nvPicPr>
          <p:cNvPr id="4" name="Picture 3">
            <a:extLst>
              <a:ext uri="{FF2B5EF4-FFF2-40B4-BE49-F238E27FC236}">
                <a16:creationId xmlns:a16="http://schemas.microsoft.com/office/drawing/2014/main" id="{81DF2E1E-5EBB-495E-9676-1D0EA3F9EBE8}"/>
              </a:ext>
            </a:extLst>
          </p:cNvPr>
          <p:cNvPicPr>
            <a:picLocks noChangeAspect="1"/>
          </p:cNvPicPr>
          <p:nvPr/>
        </p:nvPicPr>
        <p:blipFill>
          <a:blip r:embed="rId2"/>
          <a:stretch>
            <a:fillRect/>
          </a:stretch>
        </p:blipFill>
        <p:spPr>
          <a:xfrm>
            <a:off x="249599" y="541564"/>
            <a:ext cx="4719129" cy="5774871"/>
          </a:xfrm>
          <a:prstGeom prst="rect">
            <a:avLst/>
          </a:prstGeom>
        </p:spPr>
      </p:pic>
      <p:sp>
        <p:nvSpPr>
          <p:cNvPr id="5" name="Oval 4">
            <a:extLst>
              <a:ext uri="{FF2B5EF4-FFF2-40B4-BE49-F238E27FC236}">
                <a16:creationId xmlns:a16="http://schemas.microsoft.com/office/drawing/2014/main" id="{1EC08D05-F99D-49CA-A6C1-E7A8FCEDEC35}"/>
              </a:ext>
            </a:extLst>
          </p:cNvPr>
          <p:cNvSpPr/>
          <p:nvPr/>
        </p:nvSpPr>
        <p:spPr>
          <a:xfrm>
            <a:off x="3165832" y="5646978"/>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 6">
            <a:extLst>
              <a:ext uri="{FF2B5EF4-FFF2-40B4-BE49-F238E27FC236}">
                <a16:creationId xmlns:a16="http://schemas.microsoft.com/office/drawing/2014/main" id="{5C5EF48E-0A24-4495-92DE-C3B3AD6131B7}"/>
              </a:ext>
            </a:extLst>
          </p:cNvPr>
          <p:cNvSpPr/>
          <p:nvPr/>
        </p:nvSpPr>
        <p:spPr>
          <a:xfrm>
            <a:off x="3142972" y="2208685"/>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0F85F78D-7C51-48EA-AFBB-9A46975598DA}"/>
              </a:ext>
            </a:extLst>
          </p:cNvPr>
          <p:cNvSpPr txBox="1"/>
          <p:nvPr/>
        </p:nvSpPr>
        <p:spPr>
          <a:xfrm>
            <a:off x="5187342" y="4432696"/>
            <a:ext cx="6473283" cy="1938992"/>
          </a:xfrm>
          <a:prstGeom prst="rect">
            <a:avLst/>
          </a:prstGeom>
          <a:noFill/>
        </p:spPr>
        <p:txBody>
          <a:bodyPr wrap="square" rtlCol="0">
            <a:spAutoFit/>
          </a:bodyPr>
          <a:lstStyle/>
          <a:p>
            <a:r>
              <a:rPr lang="it-IT" sz="2000" dirty="0"/>
              <a:t>Nel 1918, a 11 anni, a ritorno da una festa si sente profondamente assetata da bere acqua in continuazione. Poi sempre più stanca</a:t>
            </a:r>
          </a:p>
          <a:p>
            <a:r>
              <a:rPr lang="it-IT" sz="2000" dirty="0"/>
              <a:t>Dopo qualche tempo il suo medico sospetta un diabete, una malattia dovuta alla perdita delle capacità di produrre insulina nel pancreas</a:t>
            </a:r>
          </a:p>
        </p:txBody>
      </p:sp>
    </p:spTree>
    <p:extLst>
      <p:ext uri="{BB962C8B-B14F-4D97-AF65-F5344CB8AC3E}">
        <p14:creationId xmlns:p14="http://schemas.microsoft.com/office/powerpoint/2010/main" val="401823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86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7C414763-9E36-4EBE-B168-D91BDBDBEC98}"/>
              </a:ext>
            </a:extLst>
          </p:cNvPr>
          <p:cNvSpPr txBox="1">
            <a:spLocks noChangeArrowheads="1"/>
          </p:cNvSpPr>
          <p:nvPr/>
        </p:nvSpPr>
        <p:spPr bwMode="auto">
          <a:xfrm>
            <a:off x="1981201" y="128588"/>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a:solidFill>
                  <a:srgbClr val="C00000"/>
                </a:solidFill>
              </a:rPr>
              <a:t>NELLA PRIMA ORA</a:t>
            </a:r>
          </a:p>
        </p:txBody>
      </p:sp>
      <p:sp>
        <p:nvSpPr>
          <p:cNvPr id="34819" name="Text Box 2">
            <a:extLst>
              <a:ext uri="{FF2B5EF4-FFF2-40B4-BE49-F238E27FC236}">
                <a16:creationId xmlns:a16="http://schemas.microsoft.com/office/drawing/2014/main" id="{67349F30-3C2F-4162-85B1-1788CB0FE6F2}"/>
              </a:ext>
            </a:extLst>
          </p:cNvPr>
          <p:cNvSpPr txBox="1">
            <a:spLocks noChangeArrowheads="1"/>
          </p:cNvSpPr>
          <p:nvPr/>
        </p:nvSpPr>
        <p:spPr bwMode="auto">
          <a:xfrm>
            <a:off x="1416050" y="1628776"/>
            <a:ext cx="91440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a:t>Ricompensare lo scompenso idrosalino prima di iniziare l’insulina ( evidenza A)</a:t>
            </a:r>
          </a:p>
          <a:p>
            <a:pPr algn="ctr" eaLnBrk="1" hangingPunct="1">
              <a:buClrTx/>
              <a:buFontTx/>
              <a:buNone/>
            </a:pPr>
            <a:endParaRPr lang="it-IT" altLang="it-IT"/>
          </a:p>
          <a:p>
            <a:pPr algn="ctr" eaLnBrk="1" hangingPunct="1">
              <a:buClrTx/>
              <a:buFontTx/>
              <a:buNone/>
            </a:pPr>
            <a:r>
              <a:rPr lang="it-IT" altLang="it-IT"/>
              <a:t>Soluzione fisiologica per 90-120 minuti</a:t>
            </a:r>
          </a:p>
          <a:p>
            <a:pPr algn="ctr" eaLnBrk="1" hangingPunct="1">
              <a:buClrTx/>
              <a:buFontTx/>
              <a:buNone/>
            </a:pPr>
            <a:endParaRPr lang="it-IT" altLang="it-IT"/>
          </a:p>
          <a:p>
            <a:pPr algn="ctr" eaLnBrk="1" hangingPunct="1">
              <a:buClrTx/>
              <a:buFontTx/>
              <a:buNone/>
            </a:pPr>
            <a:r>
              <a:rPr lang="it-IT" altLang="it-IT"/>
              <a:t>A che velocità?</a:t>
            </a:r>
          </a:p>
        </p:txBody>
      </p:sp>
    </p:spTree>
    <p:extLst>
      <p:ext uri="{BB962C8B-B14F-4D97-AF65-F5344CB8AC3E}">
        <p14:creationId xmlns:p14="http://schemas.microsoft.com/office/powerpoint/2010/main" val="2762098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94A2A029-4735-4350-8BE3-007098FACB62}"/>
              </a:ext>
            </a:extLst>
          </p:cNvPr>
          <p:cNvSpPr txBox="1">
            <a:spLocks noChangeArrowheads="1"/>
          </p:cNvSpPr>
          <p:nvPr/>
        </p:nvSpPr>
        <p:spPr bwMode="auto">
          <a:xfrm>
            <a:off x="1524000" y="2590800"/>
            <a:ext cx="91440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just" eaLnBrk="1" hangingPunct="1">
              <a:buClrTx/>
              <a:buFontTx/>
              <a:buNone/>
            </a:pPr>
            <a:r>
              <a:rPr lang="it-IT" altLang="it-IT" sz="2800">
                <a:latin typeface="Comic Sans MS" panose="030F0702030302020204" pitchFamily="66" charset="0"/>
              </a:rPr>
              <a:t>  </a:t>
            </a:r>
          </a:p>
        </p:txBody>
      </p:sp>
      <p:sp>
        <p:nvSpPr>
          <p:cNvPr id="21506" name="Text Box 2">
            <a:extLst>
              <a:ext uri="{FF2B5EF4-FFF2-40B4-BE49-F238E27FC236}">
                <a16:creationId xmlns:a16="http://schemas.microsoft.com/office/drawing/2014/main" id="{17281C39-0A30-4FA1-B25A-E1F626753733}"/>
              </a:ext>
            </a:extLst>
          </p:cNvPr>
          <p:cNvSpPr txBox="1">
            <a:spLocks noChangeArrowheads="1"/>
          </p:cNvSpPr>
          <p:nvPr/>
        </p:nvSpPr>
        <p:spPr bwMode="auto">
          <a:xfrm>
            <a:off x="1847850" y="547689"/>
            <a:ext cx="8280400" cy="4834273"/>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eaLnBrk="1" hangingPunct="1">
              <a:buSzPct val="100000"/>
              <a:defRPr/>
            </a:pPr>
            <a:endParaRPr lang="it-IT" altLang="it-IT">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Nella prima ora SF 10 ml/kg/ora</a:t>
            </a: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max 500 ml/ora</a:t>
            </a:r>
          </a:p>
          <a:p>
            <a:pPr algn="ctr" eaLnBrk="1" hangingPunct="1">
              <a:buSzPct val="100000"/>
              <a:defRPr/>
            </a:pPr>
            <a:endParaRPr lang="it-IT" altLang="it-IT">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Insulina regolare in pompa</a:t>
            </a: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 ( 50U insulina in 50 ml SF)</a:t>
            </a:r>
          </a:p>
          <a:p>
            <a:pPr algn="ctr" eaLnBrk="1" hangingPunct="1">
              <a:buSzPct val="100000"/>
              <a:defRPr/>
            </a:pPr>
            <a:endParaRPr lang="it-IT" altLang="it-IT">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0,05 U/kg/ora sotto i 5 anni</a:t>
            </a:r>
          </a:p>
          <a:p>
            <a:pPr algn="ctr" eaLnBrk="1" hangingPunct="1">
              <a:buSzPct val="100000"/>
              <a:defRPr/>
            </a:pPr>
            <a:endParaRPr lang="it-IT" altLang="it-IT">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Evitare che glicemia scenda oltre 90 mg/dl</a:t>
            </a:r>
          </a:p>
          <a:p>
            <a:pPr algn="ctr" eaLnBrk="1" hangingPunct="1">
              <a:buSzPct val="100000"/>
              <a:defRPr/>
            </a:pPr>
            <a:endParaRPr lang="it-IT" altLang="it-IT">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Dalla 2’ ora ricordare di aggiungere il K</a:t>
            </a:r>
          </a:p>
          <a:p>
            <a:pPr algn="ctr" eaLnBrk="1" hangingPunct="1">
              <a:buSzPct val="100000"/>
              <a:defRPr/>
            </a:pPr>
            <a:endParaRPr lang="it-IT" altLang="it-IT" sz="2000">
              <a:effectLst>
                <a:outerShdw blurRad="38100" dist="38100" dir="2700000" algn="tl">
                  <a:srgbClr val="C0C0C0"/>
                </a:outerShdw>
              </a:effectLst>
              <a:latin typeface="Comic Sans MS" panose="030F0902030302020204" pitchFamily="66" charset="0"/>
            </a:endParaRP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r>
              <a:rPr lang="it-IT" altLang="it-IT" b="1">
                <a:effectLst>
                  <a:outerShdw blurRad="38100" dist="38100" dir="2700000" algn="tl">
                    <a:srgbClr val="C0C0C0"/>
                  </a:outerShdw>
                </a:effectLst>
                <a:latin typeface="Comic Sans MS" panose="030F0902030302020204" pitchFamily="66" charset="0"/>
              </a:rPr>
              <a:t> </a:t>
            </a:r>
          </a:p>
        </p:txBody>
      </p:sp>
    </p:spTree>
    <p:extLst>
      <p:ext uri="{BB962C8B-B14F-4D97-AF65-F5344CB8AC3E}">
        <p14:creationId xmlns:p14="http://schemas.microsoft.com/office/powerpoint/2010/main" val="417305967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a:extLst>
              <a:ext uri="{FF2B5EF4-FFF2-40B4-BE49-F238E27FC236}">
                <a16:creationId xmlns:a16="http://schemas.microsoft.com/office/drawing/2014/main" id="{901CD82D-9C95-4236-AB2B-EA8117046F29}"/>
              </a:ext>
            </a:extLst>
          </p:cNvPr>
          <p:cNvSpPr txBox="1">
            <a:spLocks noChangeArrowheads="1"/>
          </p:cNvSpPr>
          <p:nvPr/>
        </p:nvSpPr>
        <p:spPr bwMode="auto">
          <a:xfrm>
            <a:off x="1919288" y="26035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NELLE ORE SUCCESSIVE</a:t>
            </a:r>
          </a:p>
        </p:txBody>
      </p:sp>
      <p:sp>
        <p:nvSpPr>
          <p:cNvPr id="38915" name="Text Box 2">
            <a:extLst>
              <a:ext uri="{FF2B5EF4-FFF2-40B4-BE49-F238E27FC236}">
                <a16:creationId xmlns:a16="http://schemas.microsoft.com/office/drawing/2014/main" id="{93D18464-D394-4451-AB17-064C951B1106}"/>
              </a:ext>
            </a:extLst>
          </p:cNvPr>
          <p:cNvSpPr txBox="1">
            <a:spLocks noChangeArrowheads="1"/>
          </p:cNvSpPr>
          <p:nvPr/>
        </p:nvSpPr>
        <p:spPr bwMode="auto">
          <a:xfrm>
            <a:off x="1416050" y="1628776"/>
            <a:ext cx="91440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a:latin typeface="Comic Sans MS" panose="030F0702030302020204" pitchFamily="66" charset="0"/>
              </a:rPr>
              <a:t>Calcolo in base a peso aggiungendo 5-10% delle perdite a seconda del grado di disidratazione</a:t>
            </a:r>
          </a:p>
          <a:p>
            <a:pPr algn="ctr" eaLnBrk="1" hangingPunct="1">
              <a:buClrTx/>
              <a:buFontTx/>
              <a:buNone/>
            </a:pPr>
            <a:r>
              <a:rPr lang="it-IT" altLang="it-IT">
                <a:latin typeface="Comic Sans MS" panose="030F0702030302020204" pitchFamily="66" charset="0"/>
              </a:rPr>
              <a:t>Massimo 3l/m2/24 ore</a:t>
            </a:r>
          </a:p>
          <a:p>
            <a:pPr algn="ctr" eaLnBrk="1" hangingPunct="1">
              <a:buClrTx/>
              <a:buFontTx/>
              <a:buNone/>
            </a:pPr>
            <a:endParaRPr lang="it-IT" altLang="it-IT">
              <a:latin typeface="Comic Sans MS" panose="030F0702030302020204" pitchFamily="66" charset="0"/>
            </a:endParaRPr>
          </a:p>
          <a:p>
            <a:pPr algn="ctr" eaLnBrk="1" hangingPunct="1">
              <a:buClrTx/>
              <a:buFontTx/>
              <a:buNone/>
            </a:pPr>
            <a:r>
              <a:rPr lang="it-IT" altLang="it-IT">
                <a:latin typeface="Comic Sans MS" panose="030F0702030302020204" pitchFamily="66" charset="0"/>
              </a:rPr>
              <a:t>Calcolo in base alla superficie corporea tenendo conto dei 3 l massimo nelle 24 ore</a:t>
            </a:r>
          </a:p>
          <a:p>
            <a:pPr algn="ctr" eaLnBrk="1" hangingPunct="1">
              <a:buClrTx/>
              <a:buFontTx/>
              <a:buNone/>
            </a:pPr>
            <a:endParaRPr lang="it-IT" altLang="it-IT"/>
          </a:p>
          <a:p>
            <a:pPr algn="ctr" eaLnBrk="1" hangingPunct="1">
              <a:buClrTx/>
              <a:buFontTx/>
              <a:buNone/>
            </a:pPr>
            <a:endParaRPr lang="it-IT" altLang="it-IT"/>
          </a:p>
        </p:txBody>
      </p:sp>
    </p:spTree>
    <p:extLst>
      <p:ext uri="{BB962C8B-B14F-4D97-AF65-F5344CB8AC3E}">
        <p14:creationId xmlns:p14="http://schemas.microsoft.com/office/powerpoint/2010/main" val="3089904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a:extLst>
              <a:ext uri="{FF2B5EF4-FFF2-40B4-BE49-F238E27FC236}">
                <a16:creationId xmlns:a16="http://schemas.microsoft.com/office/drawing/2014/main" id="{70BED75F-8240-4DA7-B784-76CC1A9EF6E0}"/>
              </a:ext>
            </a:extLst>
          </p:cNvPr>
          <p:cNvSpPr txBox="1">
            <a:spLocks noChangeArrowheads="1"/>
          </p:cNvSpPr>
          <p:nvPr/>
        </p:nvSpPr>
        <p:spPr bwMode="auto">
          <a:xfrm>
            <a:off x="1992314" y="274638"/>
            <a:ext cx="8218487"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a:solidFill>
                  <a:srgbClr val="FF0000"/>
                </a:solidFill>
              </a:rPr>
              <a:t>INSULINA </a:t>
            </a:r>
          </a:p>
        </p:txBody>
      </p:sp>
      <p:sp>
        <p:nvSpPr>
          <p:cNvPr id="23554" name="Text Box 2">
            <a:extLst>
              <a:ext uri="{FF2B5EF4-FFF2-40B4-BE49-F238E27FC236}">
                <a16:creationId xmlns:a16="http://schemas.microsoft.com/office/drawing/2014/main" id="{87276B76-2655-4816-9E5D-FAE846B7F473}"/>
              </a:ext>
            </a:extLst>
          </p:cNvPr>
          <p:cNvSpPr txBox="1">
            <a:spLocks noChangeArrowheads="1"/>
          </p:cNvSpPr>
          <p:nvPr/>
        </p:nvSpPr>
        <p:spPr bwMode="auto">
          <a:xfrm>
            <a:off x="1524000" y="1125538"/>
            <a:ext cx="9144000" cy="8724900"/>
          </a:xfrm>
          <a:prstGeom prst="rect">
            <a:avLst/>
          </a:prstGeom>
          <a:noFill/>
          <a:ln>
            <a:noFill/>
          </a:ln>
          <a:effectLst/>
        </p:spPr>
        <p:txBody>
          <a:bodyPr lIns="90000" tIns="46800" rIns="90000" bIns="46800"/>
          <a:lstStyle>
            <a:lvl1pPr marL="342900"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a:spcBef>
                <a:spcPts val="800"/>
              </a:spcBef>
              <a:buSzPct val="100000"/>
              <a:defRPr/>
            </a:pPr>
            <a:r>
              <a:rPr lang="it-IT" altLang="it-IT" sz="3200">
                <a:solidFill>
                  <a:srgbClr val="000000"/>
                </a:solidFill>
              </a:rPr>
              <a:t>Doppia via</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Insulina regolare in pompa</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 ( 50U insulina in 49,5 ml SF)</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Per facilitare la gestione </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1 ml=1 U</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0,1 U/kg ora</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0,05 U/kg/ora sotto i 5 anni</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Nuovo protocollo0,025)</a:t>
            </a:r>
          </a:p>
          <a:p>
            <a:pPr algn="ctr">
              <a:spcBef>
                <a:spcPts val="800"/>
              </a:spcBef>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ATTENZIONE la glicemia non deve scendere più di </a:t>
            </a:r>
            <a:r>
              <a:rPr lang="it-IT" altLang="it-IT" sz="3200">
                <a:solidFill>
                  <a:srgbClr val="C00000"/>
                </a:solidFill>
                <a:effectLst>
                  <a:outerShdw blurRad="38100" dist="38100" dir="2700000" algn="tl">
                    <a:srgbClr val="C0C0C0"/>
                  </a:outerShdw>
                </a:effectLst>
                <a:latin typeface="Comic Sans MS" panose="030F0902030302020204" pitchFamily="66" charset="0"/>
              </a:rPr>
              <a:t>90-100 mg/dl ora</a:t>
            </a:r>
          </a:p>
          <a:p>
            <a:pPr algn="ctr">
              <a:spcBef>
                <a:spcPts val="800"/>
              </a:spcBef>
              <a:buSzPct val="100000"/>
              <a:defRPr/>
            </a:pPr>
            <a:endParaRPr lang="it-IT" altLang="it-IT" sz="3200">
              <a:solidFill>
                <a:srgbClr val="FF0000"/>
              </a:solidFill>
            </a:endParaRPr>
          </a:p>
          <a:p>
            <a:pPr algn="ctr">
              <a:spcBef>
                <a:spcPts val="800"/>
              </a:spcBef>
              <a:buSzPct val="100000"/>
              <a:defRPr/>
            </a:pPr>
            <a:endParaRPr lang="it-IT" altLang="it-IT" sz="3200">
              <a:solidFill>
                <a:srgbClr val="FF0000"/>
              </a:solidFill>
            </a:endParaRPr>
          </a:p>
          <a:p>
            <a:pPr algn="ctr">
              <a:spcBef>
                <a:spcPts val="800"/>
              </a:spcBef>
              <a:buSzPct val="100000"/>
              <a:defRPr/>
            </a:pPr>
            <a:endParaRPr lang="it-IT" altLang="it-IT" sz="3200">
              <a:solidFill>
                <a:srgbClr val="000000"/>
              </a:solidFill>
            </a:endParaRPr>
          </a:p>
          <a:p>
            <a:pPr algn="ctr">
              <a:spcBef>
                <a:spcPts val="800"/>
              </a:spcBef>
              <a:buSzPct val="100000"/>
              <a:defRPr/>
            </a:pPr>
            <a:endParaRPr lang="it-IT" altLang="it-IT" sz="3200">
              <a:solidFill>
                <a:srgbClr val="000000"/>
              </a:solidFill>
            </a:endParaRPr>
          </a:p>
          <a:p>
            <a:pPr algn="ctr">
              <a:spcBef>
                <a:spcPts val="800"/>
              </a:spcBef>
              <a:buSzPct val="100000"/>
              <a:defRPr/>
            </a:pPr>
            <a:endParaRPr lang="it-IT" altLang="it-IT" sz="3200">
              <a:solidFill>
                <a:srgbClr val="000000"/>
              </a:solidFill>
            </a:endParaRPr>
          </a:p>
        </p:txBody>
      </p:sp>
    </p:spTree>
    <p:extLst>
      <p:ext uri="{BB962C8B-B14F-4D97-AF65-F5344CB8AC3E}">
        <p14:creationId xmlns:p14="http://schemas.microsoft.com/office/powerpoint/2010/main" val="35672112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82BA3CEC-03D7-4721-9387-A9994BA67C33}"/>
              </a:ext>
            </a:extLst>
          </p:cNvPr>
          <p:cNvSpPr txBox="1">
            <a:spLocks noChangeArrowheads="1"/>
          </p:cNvSpPr>
          <p:nvPr/>
        </p:nvSpPr>
        <p:spPr bwMode="auto">
          <a:xfrm>
            <a:off x="1524000" y="981076"/>
            <a:ext cx="9144000" cy="9415463"/>
          </a:xfrm>
          <a:prstGeom prst="rect">
            <a:avLst/>
          </a:prstGeom>
          <a:noFill/>
          <a:ln>
            <a:noFill/>
          </a:ln>
          <a:effectLst/>
        </p:spPr>
        <p:txBody>
          <a:bodyPr lIns="90000" tIns="46800" rIns="90000" bIns="46800"/>
          <a:lstStyle>
            <a:lvl1pPr marL="342900"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algn="r" defTabSz="449263" fontAlgn="base">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a:spcBef>
                <a:spcPts val="800"/>
              </a:spcBef>
              <a:buSzPct val="100000"/>
              <a:defRPr/>
            </a:pPr>
            <a:r>
              <a:rPr lang="it-IT" altLang="it-IT" sz="3200" dirty="0">
                <a:solidFill>
                  <a:srgbClr val="000000"/>
                </a:solidFill>
              </a:rPr>
              <a:t>Ricordarsi di aggiungerlo dalla seconda ora</a:t>
            </a:r>
          </a:p>
          <a:p>
            <a:pPr algn="ctr">
              <a:spcBef>
                <a:spcPts val="800"/>
              </a:spcBef>
              <a:buSzPct val="100000"/>
              <a:defRPr/>
            </a:pPr>
            <a:endParaRPr lang="it-IT" altLang="it-IT" sz="3200" dirty="0">
              <a:solidFill>
                <a:srgbClr val="C00000"/>
              </a:solidFill>
              <a:effectLst>
                <a:outerShdw blurRad="38100" dist="38100" dir="2700000" algn="tl">
                  <a:srgbClr val="C0C0C0"/>
                </a:outerShdw>
              </a:effectLst>
              <a:latin typeface="Comic Sans MS" panose="030F0902030302020204" pitchFamily="66" charset="0"/>
            </a:endParaRPr>
          </a:p>
          <a:p>
            <a:pPr algn="ctr">
              <a:spcBef>
                <a:spcPts val="800"/>
              </a:spcBef>
              <a:buSzPct val="100000"/>
              <a:defRPr/>
            </a:pPr>
            <a:r>
              <a:rPr lang="it-IT" altLang="it-IT" sz="3200" dirty="0">
                <a:solidFill>
                  <a:srgbClr val="000000"/>
                </a:solidFill>
                <a:effectLst>
                  <a:outerShdw blurRad="38100" dist="38100" dir="2700000" algn="tl">
                    <a:srgbClr val="C0C0C0"/>
                  </a:outerShdw>
                </a:effectLst>
                <a:latin typeface="Comic Sans MS" panose="030F0902030302020204" pitchFamily="66" charset="0"/>
              </a:rPr>
              <a:t>Metà come </a:t>
            </a:r>
            <a:r>
              <a:rPr lang="it-IT" altLang="it-IT" sz="3200" dirty="0" err="1">
                <a:solidFill>
                  <a:srgbClr val="000000"/>
                </a:solidFill>
                <a:effectLst>
                  <a:outerShdw blurRad="38100" dist="38100" dir="2700000" algn="tl">
                    <a:srgbClr val="C0C0C0"/>
                  </a:outerShdw>
                </a:effectLst>
                <a:latin typeface="Comic Sans MS" panose="030F0902030302020204" pitchFamily="66" charset="0"/>
              </a:rPr>
              <a:t>Kfosfato</a:t>
            </a:r>
            <a:r>
              <a:rPr lang="it-IT" altLang="it-IT" sz="3200" dirty="0">
                <a:solidFill>
                  <a:srgbClr val="000000"/>
                </a:solidFill>
                <a:effectLst>
                  <a:outerShdw blurRad="38100" dist="38100" dir="2700000" algn="tl">
                    <a:srgbClr val="C0C0C0"/>
                  </a:outerShdw>
                </a:effectLst>
                <a:latin typeface="Comic Sans MS" panose="030F0902030302020204" pitchFamily="66" charset="0"/>
              </a:rPr>
              <a:t> </a:t>
            </a:r>
          </a:p>
          <a:p>
            <a:pPr algn="ctr">
              <a:spcBef>
                <a:spcPts val="800"/>
              </a:spcBef>
              <a:buSzPct val="100000"/>
              <a:defRPr/>
            </a:pPr>
            <a:r>
              <a:rPr lang="it-IT" altLang="it-IT" sz="3200" dirty="0">
                <a:solidFill>
                  <a:srgbClr val="000000"/>
                </a:solidFill>
                <a:effectLst>
                  <a:outerShdw blurRad="38100" dist="38100" dir="2700000" algn="tl">
                    <a:srgbClr val="C0C0C0"/>
                  </a:outerShdw>
                </a:effectLst>
                <a:latin typeface="Comic Sans MS" panose="030F0902030302020204" pitchFamily="66" charset="0"/>
              </a:rPr>
              <a:t> e metà come </a:t>
            </a:r>
            <a:r>
              <a:rPr lang="it-IT" altLang="it-IT" sz="3200" dirty="0" err="1">
                <a:solidFill>
                  <a:srgbClr val="000000"/>
                </a:solidFill>
                <a:effectLst>
                  <a:outerShdw blurRad="38100" dist="38100" dir="2700000" algn="tl">
                    <a:srgbClr val="C0C0C0"/>
                  </a:outerShdw>
                </a:effectLst>
                <a:latin typeface="Comic Sans MS" panose="030F0902030302020204" pitchFamily="66" charset="0"/>
              </a:rPr>
              <a:t>ClK</a:t>
            </a:r>
            <a:endParaRPr lang="it-IT" altLang="it-IT" sz="3200" dirty="0">
              <a:solidFill>
                <a:srgbClr val="000000"/>
              </a:solidFill>
              <a:effectLst>
                <a:outerShdw blurRad="38100" dist="38100" dir="2700000" algn="tl">
                  <a:srgbClr val="C0C0C0"/>
                </a:outerShdw>
              </a:effectLst>
              <a:latin typeface="Comic Sans MS" panose="030F0902030302020204" pitchFamily="66" charset="0"/>
            </a:endParaRPr>
          </a:p>
          <a:p>
            <a:pPr algn="ctr">
              <a:spcBef>
                <a:spcPts val="800"/>
              </a:spcBef>
              <a:buSzPct val="100000"/>
              <a:defRPr/>
            </a:pPr>
            <a:r>
              <a:rPr lang="it-IT" altLang="it-IT" sz="3200" dirty="0">
                <a:solidFill>
                  <a:srgbClr val="000000"/>
                </a:solidFill>
                <a:effectLst>
                  <a:outerShdw blurRad="38100" dist="38100" dir="2700000" algn="tl">
                    <a:srgbClr val="C0C0C0"/>
                  </a:outerShdw>
                </a:effectLst>
                <a:latin typeface="Comic Sans MS" panose="030F0902030302020204" pitchFamily="66" charset="0"/>
              </a:rPr>
              <a:t>Nostro protocollo specifica anche </a:t>
            </a:r>
          </a:p>
          <a:p>
            <a:pPr>
              <a:spcBef>
                <a:spcPts val="800"/>
              </a:spcBef>
              <a:buSzPct val="100000"/>
              <a:defRPr/>
            </a:pPr>
            <a:r>
              <a:rPr lang="it-IT" altLang="it-IT" sz="3200" dirty="0">
                <a:solidFill>
                  <a:srgbClr val="000000"/>
                </a:solidFill>
                <a:effectLst>
                  <a:outerShdw blurRad="38100" dist="38100" dir="2700000" algn="tl">
                    <a:srgbClr val="C0C0C0"/>
                  </a:outerShdw>
                </a:effectLst>
                <a:latin typeface="Comic Sans MS" panose="030F0902030302020204" pitchFamily="66" charset="0"/>
              </a:rPr>
              <a:t>	K &lt;3,5 					40 </a:t>
            </a:r>
            <a:r>
              <a:rPr lang="it-IT" altLang="it-IT" sz="3200" dirty="0" err="1">
                <a:solidFill>
                  <a:srgbClr val="000000"/>
                </a:solidFill>
                <a:effectLst>
                  <a:outerShdw blurRad="38100" dist="38100" dir="2700000" algn="tl">
                    <a:srgbClr val="C0C0C0"/>
                  </a:outerShdw>
                </a:effectLst>
                <a:latin typeface="Comic Sans MS" panose="030F0902030302020204" pitchFamily="66" charset="0"/>
              </a:rPr>
              <a:t>mEq</a:t>
            </a:r>
            <a:r>
              <a:rPr lang="it-IT" altLang="it-IT" sz="3200" dirty="0">
                <a:solidFill>
                  <a:srgbClr val="000000"/>
                </a:solidFill>
                <a:effectLst>
                  <a:outerShdw blurRad="38100" dist="38100" dir="2700000" algn="tl">
                    <a:srgbClr val="C0C0C0"/>
                  </a:outerShdw>
                </a:effectLst>
                <a:latin typeface="Comic Sans MS" panose="030F0902030302020204" pitchFamily="66" charset="0"/>
              </a:rPr>
              <a:t>/l ( nuovo </a:t>
            </a:r>
            <a:r>
              <a:rPr lang="it-IT" altLang="it-IT" sz="3200" dirty="0" err="1">
                <a:solidFill>
                  <a:srgbClr val="000000"/>
                </a:solidFill>
                <a:effectLst>
                  <a:outerShdw blurRad="38100" dist="38100" dir="2700000" algn="tl">
                    <a:srgbClr val="C0C0C0"/>
                  </a:outerShdw>
                </a:effectLst>
                <a:latin typeface="Comic Sans MS" panose="030F0902030302020204" pitchFamily="66" charset="0"/>
              </a:rPr>
              <a:t>prot</a:t>
            </a:r>
            <a:r>
              <a:rPr lang="it-IT" altLang="it-IT" sz="3200" dirty="0">
                <a:solidFill>
                  <a:srgbClr val="000000"/>
                </a:solidFill>
                <a:effectLst>
                  <a:outerShdw blurRad="38100" dist="38100" dir="2700000" algn="tl">
                    <a:srgbClr val="C0C0C0"/>
                  </a:outerShdw>
                </a:effectLst>
                <a:latin typeface="Comic Sans MS" panose="030F0902030302020204" pitchFamily="66" charset="0"/>
              </a:rPr>
              <a:t> &lt;2,5)</a:t>
            </a:r>
          </a:p>
          <a:p>
            <a:pPr>
              <a:spcBef>
                <a:spcPts val="800"/>
              </a:spcBef>
              <a:buSzPct val="100000"/>
              <a:defRPr/>
            </a:pPr>
            <a:r>
              <a:rPr lang="it-IT" altLang="it-IT" sz="3200" dirty="0">
                <a:solidFill>
                  <a:srgbClr val="000000"/>
                </a:solidFill>
                <a:effectLst>
                  <a:outerShdw blurRad="38100" dist="38100" dir="2700000" algn="tl">
                    <a:srgbClr val="C0C0C0"/>
                  </a:outerShdw>
                </a:effectLst>
                <a:latin typeface="Comic Sans MS" panose="030F0902030302020204" pitchFamily="66" charset="0"/>
              </a:rPr>
              <a:t>	K3,5-5 </a:t>
            </a:r>
            <a:r>
              <a:rPr lang="it-IT" altLang="it-IT" sz="3200" dirty="0" err="1">
                <a:solidFill>
                  <a:srgbClr val="000000"/>
                </a:solidFill>
                <a:effectLst>
                  <a:outerShdw blurRad="38100" dist="38100" dir="2700000" algn="tl">
                    <a:srgbClr val="C0C0C0"/>
                  </a:outerShdw>
                </a:effectLst>
                <a:latin typeface="Comic Sans MS" panose="030F0902030302020204" pitchFamily="66" charset="0"/>
              </a:rPr>
              <a:t>mEq</a:t>
            </a:r>
            <a:r>
              <a:rPr lang="it-IT" altLang="it-IT" sz="3200" dirty="0">
                <a:solidFill>
                  <a:srgbClr val="000000"/>
                </a:solidFill>
                <a:effectLst>
                  <a:outerShdw blurRad="38100" dist="38100" dir="2700000" algn="tl">
                    <a:srgbClr val="C0C0C0"/>
                  </a:outerShdw>
                </a:effectLst>
                <a:latin typeface="Comic Sans MS" panose="030F0902030302020204" pitchFamily="66" charset="0"/>
              </a:rPr>
              <a:t>/l 		20 </a:t>
            </a:r>
            <a:r>
              <a:rPr lang="it-IT" altLang="it-IT" sz="3200" dirty="0" err="1">
                <a:solidFill>
                  <a:srgbClr val="000000"/>
                </a:solidFill>
                <a:effectLst>
                  <a:outerShdw blurRad="38100" dist="38100" dir="2700000" algn="tl">
                    <a:srgbClr val="C0C0C0"/>
                  </a:outerShdw>
                </a:effectLst>
                <a:latin typeface="Comic Sans MS" panose="030F0902030302020204" pitchFamily="66" charset="0"/>
              </a:rPr>
              <a:t>mEq</a:t>
            </a:r>
            <a:r>
              <a:rPr lang="it-IT" altLang="it-IT" sz="3200" dirty="0">
                <a:solidFill>
                  <a:srgbClr val="000000"/>
                </a:solidFill>
                <a:effectLst>
                  <a:outerShdw blurRad="38100" dist="38100" dir="2700000" algn="tl">
                    <a:srgbClr val="C0C0C0"/>
                  </a:outerShdw>
                </a:effectLst>
                <a:latin typeface="Comic Sans MS" panose="030F0902030302020204" pitchFamily="66" charset="0"/>
              </a:rPr>
              <a:t>/l</a:t>
            </a:r>
          </a:p>
          <a:p>
            <a:pPr>
              <a:spcBef>
                <a:spcPts val="800"/>
              </a:spcBef>
              <a:buSzPct val="100000"/>
              <a:defRPr/>
            </a:pPr>
            <a:r>
              <a:rPr lang="it-IT" altLang="it-IT" sz="3200" dirty="0">
                <a:solidFill>
                  <a:srgbClr val="000000"/>
                </a:solidFill>
                <a:effectLst>
                  <a:outerShdw blurRad="38100" dist="38100" dir="2700000" algn="tl">
                    <a:srgbClr val="C0C0C0"/>
                  </a:outerShdw>
                </a:effectLst>
                <a:latin typeface="Comic Sans MS" panose="030F0902030302020204" pitchFamily="66" charset="0"/>
              </a:rPr>
              <a:t>	K&gt;5 						non aggiunger K</a:t>
            </a:r>
          </a:p>
          <a:p>
            <a:pPr algn="ctr">
              <a:spcBef>
                <a:spcPts val="800"/>
              </a:spcBef>
              <a:buSzPct val="100000"/>
              <a:defRPr/>
            </a:pPr>
            <a:r>
              <a:rPr lang="it-IT" altLang="it-IT" sz="3200" dirty="0">
                <a:solidFill>
                  <a:srgbClr val="000000"/>
                </a:solidFill>
                <a:effectLst>
                  <a:outerShdw blurRad="38100" dist="38100" dir="2700000" algn="tl">
                    <a:srgbClr val="C0C0C0"/>
                  </a:outerShdw>
                </a:effectLst>
                <a:latin typeface="Comic Sans MS" panose="030F0902030302020204" pitchFamily="66" charset="0"/>
              </a:rPr>
              <a:t>ECG se potassio &lt;2,5 o anomalie</a:t>
            </a:r>
          </a:p>
          <a:p>
            <a:pPr algn="ctr">
              <a:spcBef>
                <a:spcPts val="800"/>
              </a:spcBef>
              <a:buSzPct val="100000"/>
              <a:defRPr/>
            </a:pPr>
            <a:endParaRPr lang="it-IT" altLang="it-IT" sz="3200" dirty="0">
              <a:solidFill>
                <a:srgbClr val="000000"/>
              </a:solidFill>
              <a:effectLst>
                <a:outerShdw blurRad="38100" dist="38100" dir="2700000" algn="tl">
                  <a:srgbClr val="C0C0C0"/>
                </a:outerShdw>
              </a:effectLst>
              <a:latin typeface="Comic Sans MS" panose="030F0902030302020204" pitchFamily="66" charset="0"/>
            </a:endParaRPr>
          </a:p>
          <a:p>
            <a:pPr algn="ctr">
              <a:spcBef>
                <a:spcPts val="800"/>
              </a:spcBef>
              <a:buSzPct val="100000"/>
              <a:defRPr/>
            </a:pPr>
            <a:endParaRPr lang="it-IT" altLang="it-IT" sz="3200" dirty="0">
              <a:solidFill>
                <a:srgbClr val="000000"/>
              </a:solidFill>
              <a:effectLst>
                <a:outerShdw blurRad="38100" dist="38100" dir="2700000" algn="tl">
                  <a:srgbClr val="C0C0C0"/>
                </a:outerShdw>
              </a:effectLst>
              <a:latin typeface="Comic Sans MS" panose="030F0902030302020204" pitchFamily="66" charset="0"/>
            </a:endParaRPr>
          </a:p>
          <a:p>
            <a:pPr algn="ctr">
              <a:spcBef>
                <a:spcPts val="800"/>
              </a:spcBef>
              <a:buSzPct val="100000"/>
              <a:defRPr/>
            </a:pPr>
            <a:endParaRPr lang="it-IT" altLang="it-IT" sz="3200" dirty="0">
              <a:solidFill>
                <a:srgbClr val="FF0000"/>
              </a:solidFill>
            </a:endParaRPr>
          </a:p>
          <a:p>
            <a:pPr algn="ctr">
              <a:spcBef>
                <a:spcPts val="800"/>
              </a:spcBef>
              <a:buSzPct val="100000"/>
              <a:defRPr/>
            </a:pPr>
            <a:endParaRPr lang="it-IT" altLang="it-IT" sz="3200" dirty="0">
              <a:solidFill>
                <a:srgbClr val="FF0000"/>
              </a:solidFill>
            </a:endParaRPr>
          </a:p>
          <a:p>
            <a:pPr algn="ctr">
              <a:spcBef>
                <a:spcPts val="800"/>
              </a:spcBef>
              <a:buSzPct val="100000"/>
              <a:defRPr/>
            </a:pPr>
            <a:endParaRPr lang="it-IT" altLang="it-IT" sz="3200" dirty="0">
              <a:solidFill>
                <a:srgbClr val="000000"/>
              </a:solidFill>
            </a:endParaRPr>
          </a:p>
          <a:p>
            <a:pPr algn="ctr">
              <a:spcBef>
                <a:spcPts val="800"/>
              </a:spcBef>
              <a:buSzPct val="100000"/>
              <a:defRPr/>
            </a:pPr>
            <a:endParaRPr lang="it-IT" altLang="it-IT" sz="3200" dirty="0">
              <a:solidFill>
                <a:srgbClr val="000000"/>
              </a:solidFill>
            </a:endParaRPr>
          </a:p>
          <a:p>
            <a:pPr algn="ctr">
              <a:spcBef>
                <a:spcPts val="800"/>
              </a:spcBef>
              <a:buSzPct val="100000"/>
              <a:defRPr/>
            </a:pPr>
            <a:endParaRPr lang="it-IT" altLang="it-IT" sz="3200" dirty="0">
              <a:solidFill>
                <a:srgbClr val="000000"/>
              </a:solidFill>
            </a:endParaRPr>
          </a:p>
        </p:txBody>
      </p:sp>
      <p:sp>
        <p:nvSpPr>
          <p:cNvPr id="43011" name="Text Box 2">
            <a:extLst>
              <a:ext uri="{FF2B5EF4-FFF2-40B4-BE49-F238E27FC236}">
                <a16:creationId xmlns:a16="http://schemas.microsoft.com/office/drawing/2014/main" id="{E5DFE77C-2E63-48FB-B4A5-4865DDD98953}"/>
              </a:ext>
            </a:extLst>
          </p:cNvPr>
          <p:cNvSpPr txBox="1">
            <a:spLocks noChangeArrowheads="1"/>
          </p:cNvSpPr>
          <p:nvPr/>
        </p:nvSpPr>
        <p:spPr bwMode="auto">
          <a:xfrm>
            <a:off x="1981201" y="128588"/>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POTASSIO </a:t>
            </a:r>
          </a:p>
        </p:txBody>
      </p:sp>
    </p:spTree>
    <p:extLst>
      <p:ext uri="{BB962C8B-B14F-4D97-AF65-F5344CB8AC3E}">
        <p14:creationId xmlns:p14="http://schemas.microsoft.com/office/powerpoint/2010/main" val="1951250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3E1A480A-08E0-4BC8-8798-7A3F18935FBA}"/>
              </a:ext>
            </a:extLst>
          </p:cNvPr>
          <p:cNvSpPr txBox="1">
            <a:spLocks noChangeArrowheads="1"/>
          </p:cNvSpPr>
          <p:nvPr/>
        </p:nvSpPr>
        <p:spPr bwMode="auto">
          <a:xfrm>
            <a:off x="1524000" y="2590800"/>
            <a:ext cx="91440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just" eaLnBrk="1" hangingPunct="1">
              <a:buClrTx/>
              <a:buFontTx/>
              <a:buNone/>
            </a:pPr>
            <a:r>
              <a:rPr lang="it-IT" altLang="it-IT" sz="2800">
                <a:latin typeface="Comic Sans MS" panose="030F0702030302020204" pitchFamily="66" charset="0"/>
              </a:rPr>
              <a:t>  </a:t>
            </a:r>
          </a:p>
        </p:txBody>
      </p:sp>
      <p:sp>
        <p:nvSpPr>
          <p:cNvPr id="25602" name="Text Box 2">
            <a:extLst>
              <a:ext uri="{FF2B5EF4-FFF2-40B4-BE49-F238E27FC236}">
                <a16:creationId xmlns:a16="http://schemas.microsoft.com/office/drawing/2014/main" id="{64371A29-BBAA-4E12-94C8-E6DCB34298E0}"/>
              </a:ext>
            </a:extLst>
          </p:cNvPr>
          <p:cNvSpPr txBox="1">
            <a:spLocks noChangeArrowheads="1"/>
          </p:cNvSpPr>
          <p:nvPr/>
        </p:nvSpPr>
        <p:spPr bwMode="auto">
          <a:xfrm>
            <a:off x="2135188" y="1628775"/>
            <a:ext cx="7416800" cy="3510834"/>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eaLnBrk="1" hangingPunct="1">
              <a:buSzPct val="100000"/>
              <a:defRPr/>
            </a:pPr>
            <a:endParaRPr lang="it-IT" altLang="it-IT">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Da usare eccezionalmente</a:t>
            </a:r>
          </a:p>
          <a:p>
            <a:pPr algn="ctr" eaLnBrk="1" hangingPunct="1">
              <a:buSzPct val="100000"/>
              <a:defRPr/>
            </a:pPr>
            <a:endParaRPr lang="it-IT" altLang="it-IT">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Se superate capacità di compenso </a:t>
            </a:r>
          </a:p>
          <a:p>
            <a:pPr algn="ct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 pCO2=1,5+HCO3+8+/-5</a:t>
            </a:r>
          </a:p>
          <a:p>
            <a:pPr algn="ctr" eaLnBrk="1" hangingPunct="1">
              <a:buSzPct val="100000"/>
              <a:defRPr/>
            </a:pPr>
            <a:endParaRPr lang="it-IT" altLang="it-IT" sz="2000">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sz="2000">
                <a:solidFill>
                  <a:srgbClr val="000000"/>
                </a:solidFill>
                <a:effectLst>
                  <a:outerShdw blurRad="38100" dist="38100" dir="2700000" algn="tl">
                    <a:srgbClr val="C0C0C0"/>
                  </a:outerShdw>
                </a:effectLst>
                <a:latin typeface="Comic Sans MS" panose="030F0902030302020204" pitchFamily="66" charset="0"/>
              </a:rPr>
              <a:t>1-2 mEq/Kg in 60-120 minuti mai in bolo</a:t>
            </a:r>
          </a:p>
          <a:p>
            <a:pPr algn="ctr" eaLnBrk="1" hangingPunct="1">
              <a:buSzPct val="100000"/>
              <a:defRPr/>
            </a:pPr>
            <a:endParaRPr lang="it-IT" altLang="it-IT" sz="2000">
              <a:solidFill>
                <a:srgbClr val="000000"/>
              </a:solidFill>
              <a:effectLst>
                <a:outerShdw blurRad="38100" dist="38100" dir="2700000" algn="tl">
                  <a:srgbClr val="C0C0C0"/>
                </a:outerShdw>
              </a:effectLst>
              <a:latin typeface="Comic Sans MS" panose="030F0902030302020204" pitchFamily="66" charset="0"/>
            </a:endParaRPr>
          </a:p>
          <a:p>
            <a:pPr eaLnBrk="1" hangingPunct="1">
              <a:buSzPct val="100000"/>
              <a:defRPr/>
            </a:pPr>
            <a:r>
              <a:rPr lang="it-IT" altLang="it-IT">
                <a:solidFill>
                  <a:srgbClr val="000000"/>
                </a:solidFill>
                <a:effectLst>
                  <a:outerShdw blurRad="38100" dist="38100" dir="2700000" algn="tl">
                    <a:srgbClr val="C0C0C0"/>
                  </a:outerShdw>
                </a:effectLst>
                <a:latin typeface="Comic Sans MS" panose="030F0902030302020204" pitchFamily="66" charset="0"/>
              </a:rPr>
              <a:t>In  accordo con diabetologo</a:t>
            </a:r>
          </a:p>
          <a:p>
            <a:pPr eaLnBrk="1" hangingPunct="1">
              <a:buSzPct val="100000"/>
              <a:defRPr/>
            </a:pPr>
            <a:endParaRPr lang="it-IT" altLang="it-IT" b="1">
              <a:solidFill>
                <a:srgbClr val="000000"/>
              </a:solidFill>
              <a:effectLst>
                <a:outerShdw blurRad="38100" dist="38100" dir="2700000" algn="tl">
                  <a:srgbClr val="C0C0C0"/>
                </a:outerShdw>
              </a:effectLst>
              <a:latin typeface="Comic Sans MS" panose="030F0902030302020204" pitchFamily="66" charset="0"/>
            </a:endParaRP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r>
              <a:rPr lang="it-IT" altLang="it-IT" b="1">
                <a:effectLst>
                  <a:outerShdw blurRad="38100" dist="38100" dir="2700000" algn="tl">
                    <a:srgbClr val="C0C0C0"/>
                  </a:outerShdw>
                </a:effectLst>
                <a:latin typeface="Comic Sans MS" panose="030F0902030302020204" pitchFamily="66" charset="0"/>
              </a:rPr>
              <a:t> </a:t>
            </a:r>
          </a:p>
        </p:txBody>
      </p:sp>
      <p:sp>
        <p:nvSpPr>
          <p:cNvPr id="45060" name="Text Box 3">
            <a:extLst>
              <a:ext uri="{FF2B5EF4-FFF2-40B4-BE49-F238E27FC236}">
                <a16:creationId xmlns:a16="http://schemas.microsoft.com/office/drawing/2014/main" id="{1595FA5D-AAF6-4E3F-994F-D946A73F6A88}"/>
              </a:ext>
            </a:extLst>
          </p:cNvPr>
          <p:cNvSpPr txBox="1">
            <a:spLocks noChangeArrowheads="1"/>
          </p:cNvSpPr>
          <p:nvPr/>
        </p:nvSpPr>
        <p:spPr bwMode="auto">
          <a:xfrm>
            <a:off x="1992314" y="274638"/>
            <a:ext cx="8218487"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BICARBONATI </a:t>
            </a:r>
          </a:p>
        </p:txBody>
      </p:sp>
      <p:sp>
        <p:nvSpPr>
          <p:cNvPr id="45061" name="Text Box 4">
            <a:extLst>
              <a:ext uri="{FF2B5EF4-FFF2-40B4-BE49-F238E27FC236}">
                <a16:creationId xmlns:a16="http://schemas.microsoft.com/office/drawing/2014/main" id="{C2773732-870B-4381-A2F1-B64F6EE2929E}"/>
              </a:ext>
            </a:extLst>
          </p:cNvPr>
          <p:cNvSpPr txBox="1">
            <a:spLocks noChangeArrowheads="1"/>
          </p:cNvSpPr>
          <p:nvPr/>
        </p:nvSpPr>
        <p:spPr bwMode="auto">
          <a:xfrm>
            <a:off x="1992314" y="260350"/>
            <a:ext cx="8218487"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BICARBONATI </a:t>
            </a:r>
          </a:p>
        </p:txBody>
      </p:sp>
    </p:spTree>
    <p:extLst>
      <p:ext uri="{BB962C8B-B14F-4D97-AF65-F5344CB8AC3E}">
        <p14:creationId xmlns:p14="http://schemas.microsoft.com/office/powerpoint/2010/main" val="4216267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a:extLst>
              <a:ext uri="{FF2B5EF4-FFF2-40B4-BE49-F238E27FC236}">
                <a16:creationId xmlns:a16="http://schemas.microsoft.com/office/drawing/2014/main" id="{64484692-8732-47D4-91C5-6C24480F78A3}"/>
              </a:ext>
            </a:extLst>
          </p:cNvPr>
          <p:cNvSpPr txBox="1">
            <a:spLocks noChangeArrowheads="1"/>
          </p:cNvSpPr>
          <p:nvPr/>
        </p:nvSpPr>
        <p:spPr bwMode="auto">
          <a:xfrm>
            <a:off x="1919288" y="114300"/>
            <a:ext cx="82296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NELLE ORE SUCCESSIVE</a:t>
            </a:r>
            <a:br>
              <a:rPr lang="it-IT" altLang="it-IT" sz="4400" b="1" i="1">
                <a:solidFill>
                  <a:srgbClr val="C00000"/>
                </a:solidFill>
                <a:latin typeface="Comic Sans MS" panose="030F0702030302020204" pitchFamily="66" charset="0"/>
              </a:rPr>
            </a:br>
            <a:r>
              <a:rPr lang="it-IT" altLang="it-IT" sz="4400" b="1" i="1">
                <a:solidFill>
                  <a:srgbClr val="C00000"/>
                </a:solidFill>
                <a:latin typeface="Comic Sans MS" panose="030F0702030302020204" pitchFamily="66" charset="0"/>
              </a:rPr>
              <a:t>al calo glicemia &lt;250 mg/dl</a:t>
            </a:r>
          </a:p>
        </p:txBody>
      </p:sp>
      <p:sp>
        <p:nvSpPr>
          <p:cNvPr id="47107" name="Text Box 2">
            <a:extLst>
              <a:ext uri="{FF2B5EF4-FFF2-40B4-BE49-F238E27FC236}">
                <a16:creationId xmlns:a16="http://schemas.microsoft.com/office/drawing/2014/main" id="{895433E4-816D-4CF4-A7FF-3BCB5441BE7A}"/>
              </a:ext>
            </a:extLst>
          </p:cNvPr>
          <p:cNvSpPr txBox="1">
            <a:spLocks noChangeArrowheads="1"/>
          </p:cNvSpPr>
          <p:nvPr/>
        </p:nvSpPr>
        <p:spPr bwMode="auto">
          <a:xfrm>
            <a:off x="1416050" y="1628775"/>
            <a:ext cx="9144000" cy="616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a:t>Glucosata al 5%+Sf con tonicità almeno superiore al 0,45% ( 77 Meq/l NaCl), +K</a:t>
            </a:r>
          </a:p>
          <a:p>
            <a:pPr algn="ctr" eaLnBrk="1" hangingPunct="1">
              <a:buClrTx/>
              <a:buFontTx/>
              <a:buNone/>
            </a:pPr>
            <a:endParaRPr lang="it-IT" altLang="it-IT"/>
          </a:p>
          <a:p>
            <a:pPr algn="ctr" eaLnBrk="1" hangingPunct="1">
              <a:buClrTx/>
              <a:buFontTx/>
              <a:buNone/>
            </a:pPr>
            <a:r>
              <a:rPr lang="it-IT" altLang="it-IT"/>
              <a:t>insulina in pompa da giostrare in base ai controlli glicemici </a:t>
            </a:r>
          </a:p>
          <a:p>
            <a:pPr algn="ctr" eaLnBrk="1" hangingPunct="1">
              <a:buClrTx/>
              <a:buFontTx/>
              <a:buNone/>
            </a:pPr>
            <a:endParaRPr lang="it-IT" altLang="it-IT"/>
          </a:p>
          <a:p>
            <a:pPr algn="ctr" eaLnBrk="1" hangingPunct="1">
              <a:buClrTx/>
              <a:buFontTx/>
              <a:buNone/>
            </a:pPr>
            <a:r>
              <a:rPr lang="it-IT" altLang="it-IT"/>
              <a:t>Massimo 3l/m2/24 ore</a:t>
            </a:r>
          </a:p>
          <a:p>
            <a:pPr algn="ctr" eaLnBrk="1" hangingPunct="1">
              <a:buClrTx/>
              <a:buFontTx/>
              <a:buNone/>
            </a:pPr>
            <a:r>
              <a:rPr lang="it-IT" altLang="it-IT"/>
              <a:t>Calcolo in base alla superficie corporea tenendo conto dei 3 l massimo nelle 24 ore</a:t>
            </a:r>
          </a:p>
          <a:p>
            <a:pPr algn="ctr" eaLnBrk="1" hangingPunct="1">
              <a:buClrTx/>
              <a:buFontTx/>
              <a:buNone/>
            </a:pPr>
            <a:endParaRPr lang="it-IT" altLang="it-IT"/>
          </a:p>
          <a:p>
            <a:pPr algn="ctr" eaLnBrk="1" hangingPunct="1">
              <a:buClrTx/>
              <a:buFontTx/>
              <a:buNone/>
            </a:pPr>
            <a:endParaRPr lang="it-IT" altLang="it-IT"/>
          </a:p>
        </p:txBody>
      </p:sp>
    </p:spTree>
    <p:extLst>
      <p:ext uri="{BB962C8B-B14F-4D97-AF65-F5344CB8AC3E}">
        <p14:creationId xmlns:p14="http://schemas.microsoft.com/office/powerpoint/2010/main" val="381929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C26156F6-3156-4DC1-AFC7-97ADC6A79448}"/>
              </a:ext>
            </a:extLst>
          </p:cNvPr>
          <p:cNvSpPr txBox="1">
            <a:spLocks noChangeArrowheads="1"/>
          </p:cNvSpPr>
          <p:nvPr/>
        </p:nvSpPr>
        <p:spPr bwMode="auto">
          <a:xfrm>
            <a:off x="1416050" y="1628776"/>
            <a:ext cx="91440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a:t>Proseguire velocità in corso se glicemia tra &lt; 250 e 150</a:t>
            </a:r>
          </a:p>
          <a:p>
            <a:pPr algn="ctr" eaLnBrk="1" hangingPunct="1">
              <a:buClrTx/>
              <a:buFontTx/>
              <a:buNone/>
            </a:pPr>
            <a:r>
              <a:rPr lang="it-IT" altLang="it-IT"/>
              <a:t>Aumentare la velocità infusione  insulina del </a:t>
            </a:r>
            <a:r>
              <a:rPr lang="it-IT" altLang="it-IT">
                <a:solidFill>
                  <a:srgbClr val="FF0000"/>
                </a:solidFill>
              </a:rPr>
              <a:t>25%</a:t>
            </a:r>
            <a:r>
              <a:rPr lang="it-IT" altLang="it-IT"/>
              <a:t> se glicemia </a:t>
            </a:r>
            <a:r>
              <a:rPr lang="it-IT" altLang="it-IT">
                <a:solidFill>
                  <a:srgbClr val="FF0000"/>
                </a:solidFill>
              </a:rPr>
              <a:t>&gt;/=250 in 2 controlli</a:t>
            </a:r>
          </a:p>
          <a:p>
            <a:pPr algn="ctr" eaLnBrk="1" hangingPunct="1">
              <a:buClrTx/>
              <a:buFontTx/>
              <a:buNone/>
            </a:pPr>
            <a:endParaRPr lang="it-IT" altLang="it-IT"/>
          </a:p>
          <a:p>
            <a:pPr algn="ctr" eaLnBrk="1" hangingPunct="1">
              <a:buClrTx/>
              <a:buFontTx/>
              <a:buNone/>
            </a:pPr>
            <a:r>
              <a:rPr lang="it-IT" altLang="it-IT"/>
              <a:t>Se glicemia </a:t>
            </a:r>
            <a:r>
              <a:rPr lang="it-IT" altLang="it-IT">
                <a:solidFill>
                  <a:srgbClr val="FF0000"/>
                </a:solidFill>
              </a:rPr>
              <a:t>&lt;150 mg/dl </a:t>
            </a:r>
            <a:r>
              <a:rPr lang="it-IT" altLang="it-IT"/>
              <a:t>aumentare la concentrazione della </a:t>
            </a:r>
            <a:r>
              <a:rPr lang="it-IT" altLang="it-IT">
                <a:solidFill>
                  <a:srgbClr val="FF0000"/>
                </a:solidFill>
              </a:rPr>
              <a:t>glucosa al 10%</a:t>
            </a:r>
          </a:p>
          <a:p>
            <a:pPr algn="ctr" eaLnBrk="1" hangingPunct="1">
              <a:buClrTx/>
              <a:buFontTx/>
              <a:buNone/>
            </a:pPr>
            <a:endParaRPr lang="it-IT" altLang="it-IT">
              <a:solidFill>
                <a:srgbClr val="FF0000"/>
              </a:solidFill>
            </a:endParaRPr>
          </a:p>
        </p:txBody>
      </p:sp>
      <p:sp>
        <p:nvSpPr>
          <p:cNvPr id="49155" name="Text Box 2">
            <a:extLst>
              <a:ext uri="{FF2B5EF4-FFF2-40B4-BE49-F238E27FC236}">
                <a16:creationId xmlns:a16="http://schemas.microsoft.com/office/drawing/2014/main" id="{7D117F32-0074-4CF1-9865-FF8FC4E1A0FF}"/>
              </a:ext>
            </a:extLst>
          </p:cNvPr>
          <p:cNvSpPr txBox="1">
            <a:spLocks noChangeArrowheads="1"/>
          </p:cNvSpPr>
          <p:nvPr/>
        </p:nvSpPr>
        <p:spPr bwMode="auto">
          <a:xfrm>
            <a:off x="1981201" y="128588"/>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Regolazione insulina</a:t>
            </a:r>
          </a:p>
        </p:txBody>
      </p:sp>
    </p:spTree>
    <p:extLst>
      <p:ext uri="{BB962C8B-B14F-4D97-AF65-F5344CB8AC3E}">
        <p14:creationId xmlns:p14="http://schemas.microsoft.com/office/powerpoint/2010/main" val="1513519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a:extLst>
              <a:ext uri="{FF2B5EF4-FFF2-40B4-BE49-F238E27FC236}">
                <a16:creationId xmlns:a16="http://schemas.microsoft.com/office/drawing/2014/main" id="{D0405EF1-547C-4FBE-88BB-93E6E38A9B94}"/>
              </a:ext>
            </a:extLst>
          </p:cNvPr>
          <p:cNvSpPr txBox="1">
            <a:spLocks noChangeArrowheads="1"/>
          </p:cNvSpPr>
          <p:nvPr/>
        </p:nvSpPr>
        <p:spPr bwMode="auto">
          <a:xfrm>
            <a:off x="2351089" y="2590800"/>
            <a:ext cx="7489825"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spcBef>
                <a:spcPts val="8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just" eaLnBrk="1" hangingPunct="1">
              <a:buClrTx/>
              <a:buFontTx/>
              <a:buNone/>
            </a:pPr>
            <a:r>
              <a:rPr lang="it-IT" altLang="it-IT" sz="2800">
                <a:latin typeface="Comic Sans MS" panose="030F0702030302020204" pitchFamily="66" charset="0"/>
              </a:rPr>
              <a:t>  </a:t>
            </a:r>
          </a:p>
        </p:txBody>
      </p:sp>
      <p:sp>
        <p:nvSpPr>
          <p:cNvPr id="28674" name="Text Box 2">
            <a:extLst>
              <a:ext uri="{FF2B5EF4-FFF2-40B4-BE49-F238E27FC236}">
                <a16:creationId xmlns:a16="http://schemas.microsoft.com/office/drawing/2014/main" id="{DC3D4035-6BF5-4156-9E92-157E7E99F213}"/>
              </a:ext>
            </a:extLst>
          </p:cNvPr>
          <p:cNvSpPr txBox="1">
            <a:spLocks noChangeArrowheads="1"/>
          </p:cNvSpPr>
          <p:nvPr/>
        </p:nvSpPr>
        <p:spPr bwMode="auto">
          <a:xfrm>
            <a:off x="2279650" y="1628775"/>
            <a:ext cx="7272338" cy="2064284"/>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eaLnBrk="1" hangingPunct="1">
              <a:buSzPct val="100000"/>
              <a:defRPr/>
            </a:pPr>
            <a:endParaRPr lang="it-IT" altLang="it-IT">
              <a:effectLst>
                <a:outerShdw blurRad="38100" dist="38100" dir="2700000" algn="tl">
                  <a:srgbClr val="C0C0C0"/>
                </a:outerShdw>
              </a:effectLst>
              <a:latin typeface="Comic Sans MS" panose="030F0902030302020204" pitchFamily="66" charset="0"/>
            </a:endParaRPr>
          </a:p>
          <a:p>
            <a:pPr algn="ctr" eaLnBrk="1" hangingPunct="1">
              <a:buSzPct val="100000"/>
              <a:defRPr/>
            </a:pPr>
            <a:endParaRPr lang="it-IT" altLang="it-IT">
              <a:effectLst>
                <a:outerShdw blurRad="38100" dist="38100" dir="2700000" algn="tl">
                  <a:srgbClr val="C0C0C0"/>
                </a:outerShdw>
              </a:effectLst>
              <a:latin typeface="Comic Sans MS" panose="030F0902030302020204" pitchFamily="66" charset="0"/>
            </a:endParaRPr>
          </a:p>
          <a:p>
            <a:pPr algn="ctr" eaLnBrk="1" hangingPunct="1">
              <a:buSzPct val="100000"/>
              <a:defRPr/>
            </a:pPr>
            <a:endParaRPr lang="it-IT" altLang="it-IT" sz="2000">
              <a:effectLst>
                <a:outerShdw blurRad="38100" dist="38100" dir="2700000" algn="tl">
                  <a:srgbClr val="C0C0C0"/>
                </a:outerShdw>
              </a:effectLst>
              <a:latin typeface="Comic Sans MS" panose="030F0902030302020204" pitchFamily="66" charset="0"/>
            </a:endParaRP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r>
              <a:rPr lang="it-IT" altLang="it-IT" b="1">
                <a:effectLst>
                  <a:outerShdw blurRad="38100" dist="38100" dir="2700000" algn="tl">
                    <a:srgbClr val="C0C0C0"/>
                  </a:outerShdw>
                </a:effectLst>
                <a:latin typeface="Comic Sans MS" panose="030F0902030302020204" pitchFamily="66" charset="0"/>
              </a:rPr>
              <a:t> </a:t>
            </a:r>
          </a:p>
        </p:txBody>
      </p:sp>
      <p:sp>
        <p:nvSpPr>
          <p:cNvPr id="28675" name="Text Box 3">
            <a:extLst>
              <a:ext uri="{FF2B5EF4-FFF2-40B4-BE49-F238E27FC236}">
                <a16:creationId xmlns:a16="http://schemas.microsoft.com/office/drawing/2014/main" id="{FA601798-7154-4B9B-A699-3F8519217106}"/>
              </a:ext>
            </a:extLst>
          </p:cNvPr>
          <p:cNvSpPr txBox="1">
            <a:spLocks noChangeArrowheads="1"/>
          </p:cNvSpPr>
          <p:nvPr/>
        </p:nvSpPr>
        <p:spPr bwMode="auto">
          <a:xfrm>
            <a:off x="2063750" y="1844676"/>
            <a:ext cx="7416800" cy="3387723"/>
          </a:xfrm>
          <a:prstGeom prst="rect">
            <a:avLst/>
          </a:prstGeom>
          <a:solidFill>
            <a:srgbClr val="FFFFFF"/>
          </a:solid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algn="r"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eaLnBrk="1" hangingPunct="1">
              <a:buSzPct val="100000"/>
              <a:defRPr/>
            </a:pPr>
            <a:endParaRPr lang="it-IT" altLang="it-IT">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Pz vigile senza nausea</a:t>
            </a:r>
          </a:p>
          <a:p>
            <a:pPr algn="ctr" eaLnBrk="1" hangingPunct="1">
              <a:buSzPct val="100000"/>
              <a:defRPr/>
            </a:pPr>
            <a:endParaRPr lang="it-IT" altLang="it-IT" sz="3200">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Glicemia &lt;250 mg/dl</a:t>
            </a:r>
          </a:p>
          <a:p>
            <a:pPr algn="ctr" eaLnBrk="1" hangingPunct="1">
              <a:buSzPct val="100000"/>
              <a:defRPr/>
            </a:pPr>
            <a:endParaRPr lang="it-IT" altLang="it-IT" sz="3200">
              <a:solidFill>
                <a:srgbClr val="000000"/>
              </a:solidFill>
              <a:effectLst>
                <a:outerShdw blurRad="38100" dist="38100" dir="2700000" algn="tl">
                  <a:srgbClr val="C0C0C0"/>
                </a:outerShdw>
              </a:effectLst>
              <a:latin typeface="Comic Sans MS" panose="030F0902030302020204" pitchFamily="66" charset="0"/>
            </a:endParaRPr>
          </a:p>
          <a:p>
            <a:pPr algn="ctr" eaLnBrk="1" hangingPunct="1">
              <a:buSzPct val="100000"/>
              <a:defRPr/>
            </a:pPr>
            <a:r>
              <a:rPr lang="it-IT" altLang="it-IT" sz="3200">
                <a:solidFill>
                  <a:srgbClr val="000000"/>
                </a:solidFill>
                <a:effectLst>
                  <a:outerShdw blurRad="38100" dist="38100" dir="2700000" algn="tl">
                    <a:srgbClr val="C0C0C0"/>
                  </a:outerShdw>
                </a:effectLst>
                <a:latin typeface="Comic Sans MS" panose="030F0902030302020204" pitchFamily="66" charset="0"/>
              </a:rPr>
              <a:t>PH &gt;7,3 H2CO3 15 mEq/l</a:t>
            </a:r>
          </a:p>
          <a:p>
            <a:pPr eaLnBrk="1" hangingPunct="1">
              <a:buSzPct val="100000"/>
              <a:defRPr/>
            </a:pPr>
            <a:endParaRPr lang="it-IT" altLang="it-IT" b="1">
              <a:effectLst>
                <a:outerShdw blurRad="38100" dist="38100" dir="2700000" algn="tl">
                  <a:srgbClr val="C0C0C0"/>
                </a:outerShdw>
              </a:effectLst>
              <a:latin typeface="Comic Sans MS" panose="030F0902030302020204" pitchFamily="66" charset="0"/>
            </a:endParaRPr>
          </a:p>
          <a:p>
            <a:pPr eaLnBrk="1" hangingPunct="1">
              <a:buSzPct val="100000"/>
              <a:defRPr/>
            </a:pPr>
            <a:r>
              <a:rPr lang="it-IT" altLang="it-IT" b="1">
                <a:effectLst>
                  <a:outerShdw blurRad="38100" dist="38100" dir="2700000" algn="tl">
                    <a:srgbClr val="C0C0C0"/>
                  </a:outerShdw>
                </a:effectLst>
                <a:latin typeface="Comic Sans MS" panose="030F0902030302020204" pitchFamily="66" charset="0"/>
              </a:rPr>
              <a:t> </a:t>
            </a:r>
          </a:p>
        </p:txBody>
      </p:sp>
      <p:sp>
        <p:nvSpPr>
          <p:cNvPr id="51205" name="Text Box 4">
            <a:extLst>
              <a:ext uri="{FF2B5EF4-FFF2-40B4-BE49-F238E27FC236}">
                <a16:creationId xmlns:a16="http://schemas.microsoft.com/office/drawing/2014/main" id="{857BD237-5278-4F79-96E7-86833DCB4554}"/>
              </a:ext>
            </a:extLst>
          </p:cNvPr>
          <p:cNvSpPr txBox="1">
            <a:spLocks noChangeArrowheads="1"/>
          </p:cNvSpPr>
          <p:nvPr/>
        </p:nvSpPr>
        <p:spPr bwMode="auto">
          <a:xfrm>
            <a:off x="1992314" y="274638"/>
            <a:ext cx="8218487"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Quando passare sottocute? </a:t>
            </a:r>
          </a:p>
        </p:txBody>
      </p:sp>
      <p:sp>
        <p:nvSpPr>
          <p:cNvPr id="51206" name="Text Box 5">
            <a:extLst>
              <a:ext uri="{FF2B5EF4-FFF2-40B4-BE49-F238E27FC236}">
                <a16:creationId xmlns:a16="http://schemas.microsoft.com/office/drawing/2014/main" id="{3DDD438E-911A-48CE-90FC-075CDC1FD539}"/>
              </a:ext>
            </a:extLst>
          </p:cNvPr>
          <p:cNvSpPr txBox="1">
            <a:spLocks noChangeArrowheads="1"/>
          </p:cNvSpPr>
          <p:nvPr/>
        </p:nvSpPr>
        <p:spPr bwMode="auto">
          <a:xfrm>
            <a:off x="1992314" y="260350"/>
            <a:ext cx="8218487"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b="1" i="1">
                <a:solidFill>
                  <a:srgbClr val="C00000"/>
                </a:solidFill>
                <a:latin typeface="Comic Sans MS" panose="030F0702030302020204" pitchFamily="66" charset="0"/>
              </a:rPr>
              <a:t>Quando passare sottocute? </a:t>
            </a:r>
          </a:p>
        </p:txBody>
      </p:sp>
    </p:spTree>
    <p:extLst>
      <p:ext uri="{BB962C8B-B14F-4D97-AF65-F5344CB8AC3E}">
        <p14:creationId xmlns:p14="http://schemas.microsoft.com/office/powerpoint/2010/main" val="374758774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D034A-A9BB-4D59-B87D-C6F834535CA4}"/>
              </a:ext>
            </a:extLst>
          </p:cNvPr>
          <p:cNvPicPr>
            <a:picLocks noChangeAspect="1"/>
          </p:cNvPicPr>
          <p:nvPr/>
        </p:nvPicPr>
        <p:blipFill>
          <a:blip r:embed="rId2"/>
          <a:stretch>
            <a:fillRect/>
          </a:stretch>
        </p:blipFill>
        <p:spPr>
          <a:xfrm>
            <a:off x="1807379" y="913224"/>
            <a:ext cx="8577241" cy="5329733"/>
          </a:xfrm>
          <a:prstGeom prst="rect">
            <a:avLst/>
          </a:prstGeom>
        </p:spPr>
      </p:pic>
    </p:spTree>
    <p:extLst>
      <p:ext uri="{BB962C8B-B14F-4D97-AF65-F5344CB8AC3E}">
        <p14:creationId xmlns:p14="http://schemas.microsoft.com/office/powerpoint/2010/main" val="2954351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E06BBDBA-280D-4C76-A4AE-69060A1E85DC}"/>
              </a:ext>
            </a:extLst>
          </p:cNvPr>
          <p:cNvSpPr txBox="1">
            <a:spLocks noChangeArrowheads="1"/>
          </p:cNvSpPr>
          <p:nvPr/>
        </p:nvSpPr>
        <p:spPr bwMode="auto">
          <a:xfrm>
            <a:off x="1631951" y="1196975"/>
            <a:ext cx="8856663" cy="557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7025" indent="-327025">
              <a:spcBef>
                <a:spcPts val="8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9pPr>
          </a:lstStyle>
          <a:p>
            <a:pPr eaLnBrk="1" hangingPunct="1">
              <a:buClr>
                <a:srgbClr val="004E74"/>
              </a:buClr>
              <a:buSzPct val="77000"/>
              <a:buFont typeface="Arial" panose="020B0604020202020204" pitchFamily="34" charset="0"/>
              <a:buChar char="•"/>
            </a:pPr>
            <a:r>
              <a:rPr lang="it-IT" altLang="it-IT">
                <a:latin typeface="Futura" charset="-79"/>
                <a:ea typeface="Microsoft YaHei" panose="020B0503020204020204" pitchFamily="34" charset="-122"/>
              </a:rPr>
              <a:t>Recente insorgenza di enuresi in un bambino che ha acquisito la continenza</a:t>
            </a:r>
          </a:p>
          <a:p>
            <a:pPr eaLnBrk="1" hangingPunct="1">
              <a:buClr>
                <a:srgbClr val="004E74"/>
              </a:buClr>
              <a:buSzPct val="77000"/>
              <a:buFont typeface="Arial" panose="020B0604020202020204" pitchFamily="34" charset="0"/>
              <a:buChar char="•"/>
            </a:pPr>
            <a:r>
              <a:rPr lang="it-IT" altLang="it-IT">
                <a:latin typeface="Futura" charset="-79"/>
                <a:ea typeface="Microsoft YaHei" panose="020B0503020204020204" pitchFamily="34" charset="-122"/>
              </a:rPr>
              <a:t>Candidiasi vaginale ricorrente (ragazze prepuberi)</a:t>
            </a:r>
          </a:p>
          <a:p>
            <a:pPr eaLnBrk="1" hangingPunct="1">
              <a:buClr>
                <a:srgbClr val="004E74"/>
              </a:buClr>
              <a:buSzPct val="77000"/>
              <a:buFont typeface="Arial" panose="020B0604020202020204" pitchFamily="34" charset="0"/>
              <a:buChar char="•"/>
            </a:pPr>
            <a:r>
              <a:rPr lang="it-IT" altLang="it-IT">
                <a:latin typeface="Futura" charset="-79"/>
                <a:ea typeface="Microsoft YaHei" panose="020B0503020204020204" pitchFamily="34" charset="-122"/>
              </a:rPr>
              <a:t>Vomito e dolore addominale</a:t>
            </a:r>
          </a:p>
          <a:p>
            <a:pPr eaLnBrk="1" hangingPunct="1">
              <a:buClr>
                <a:srgbClr val="004E74"/>
              </a:buClr>
              <a:buSzPct val="77000"/>
              <a:buFont typeface="Arial" panose="020B0604020202020204" pitchFamily="34" charset="0"/>
              <a:buChar char="•"/>
            </a:pPr>
            <a:r>
              <a:rPr lang="it-IT" altLang="it-IT">
                <a:latin typeface="Futura" charset="-79"/>
                <a:ea typeface="Microsoft YaHei" panose="020B0503020204020204" pitchFamily="34" charset="-122"/>
              </a:rPr>
              <a:t>Irritabilità e peggioramento  delle performance scolastiche</a:t>
            </a:r>
          </a:p>
          <a:p>
            <a:pPr eaLnBrk="1" hangingPunct="1">
              <a:buClr>
                <a:srgbClr val="004E74"/>
              </a:buClr>
              <a:buSzPct val="77000"/>
              <a:buFont typeface="Arial" panose="020B0604020202020204" pitchFamily="34" charset="0"/>
              <a:buChar char="•"/>
            </a:pPr>
            <a:r>
              <a:rPr lang="it-IT" altLang="it-IT">
                <a:latin typeface="Futura" charset="-79"/>
                <a:ea typeface="Microsoft YaHei" panose="020B0503020204020204" pitchFamily="34" charset="-122"/>
              </a:rPr>
              <a:t>Perdita di peso cronica</a:t>
            </a:r>
          </a:p>
          <a:p>
            <a:pPr eaLnBrk="1" hangingPunct="1">
              <a:buClr>
                <a:srgbClr val="004E74"/>
              </a:buClr>
              <a:buSzPct val="77000"/>
              <a:buFont typeface="Arial" panose="020B0604020202020204" pitchFamily="34" charset="0"/>
              <a:buChar char="•"/>
            </a:pPr>
            <a:r>
              <a:rPr lang="it-IT" altLang="it-IT">
                <a:latin typeface="Futura" charset="-79"/>
                <a:ea typeface="Microsoft YaHei" panose="020B0503020204020204" pitchFamily="34" charset="-122"/>
              </a:rPr>
              <a:t>Infezioni cutanee ricorrenti</a:t>
            </a:r>
          </a:p>
          <a:p>
            <a:pPr eaLnBrk="1" hangingPunct="1">
              <a:buClr>
                <a:srgbClr val="004E74"/>
              </a:buClr>
              <a:buSzPct val="77000"/>
            </a:pPr>
            <a:endParaRPr lang="it-IT" altLang="it-IT">
              <a:latin typeface="Futura" charset="-79"/>
              <a:ea typeface="Microsoft YaHei" panose="020B0503020204020204" pitchFamily="34" charset="-122"/>
            </a:endParaRPr>
          </a:p>
        </p:txBody>
      </p:sp>
      <p:sp>
        <p:nvSpPr>
          <p:cNvPr id="53251" name="Text Box 2">
            <a:extLst>
              <a:ext uri="{FF2B5EF4-FFF2-40B4-BE49-F238E27FC236}">
                <a16:creationId xmlns:a16="http://schemas.microsoft.com/office/drawing/2014/main" id="{764BCAB6-8289-4E70-84AB-5E5D90ABCDF8}"/>
              </a:ext>
            </a:extLst>
          </p:cNvPr>
          <p:cNvSpPr txBox="1">
            <a:spLocks noChangeArrowheads="1"/>
          </p:cNvSpPr>
          <p:nvPr/>
        </p:nvSpPr>
        <p:spPr bwMode="auto">
          <a:xfrm>
            <a:off x="2413000" y="177801"/>
            <a:ext cx="7283450"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000" b="1" i="1">
                <a:solidFill>
                  <a:srgbClr val="C00000"/>
                </a:solidFill>
                <a:latin typeface="Comic Sans MS" panose="030F0702030302020204" pitchFamily="66" charset="0"/>
                <a:ea typeface="Microsoft YaHei" panose="020B0503020204020204" pitchFamily="34" charset="-122"/>
              </a:rPr>
              <a:t>Sintomi sfumati</a:t>
            </a:r>
          </a:p>
        </p:txBody>
      </p:sp>
    </p:spTree>
    <p:extLst>
      <p:ext uri="{BB962C8B-B14F-4D97-AF65-F5344CB8AC3E}">
        <p14:creationId xmlns:p14="http://schemas.microsoft.com/office/powerpoint/2010/main" val="126778943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a:extLst>
              <a:ext uri="{FF2B5EF4-FFF2-40B4-BE49-F238E27FC236}">
                <a16:creationId xmlns:a16="http://schemas.microsoft.com/office/drawing/2014/main" id="{7824BB3F-EFDE-41B5-8A56-26CBF535FCD5}"/>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b="1" i="1">
                <a:solidFill>
                  <a:srgbClr val="CC3300"/>
                </a:solidFill>
                <a:latin typeface="Comic Sans MS" panose="030F0702030302020204" pitchFamily="66" charset="0"/>
                <a:ea typeface="Microsoft YaHei" panose="020B0503020204020204" pitchFamily="34" charset="-122"/>
              </a:rPr>
              <a:t>DEFINIZIONI</a:t>
            </a:r>
          </a:p>
        </p:txBody>
      </p:sp>
      <p:sp>
        <p:nvSpPr>
          <p:cNvPr id="55299" name="Text Box 2">
            <a:extLst>
              <a:ext uri="{FF2B5EF4-FFF2-40B4-BE49-F238E27FC236}">
                <a16:creationId xmlns:a16="http://schemas.microsoft.com/office/drawing/2014/main" id="{F414B956-D973-4CFB-BACF-95CEB8EFF765}"/>
              </a:ext>
            </a:extLst>
          </p:cNvPr>
          <p:cNvSpPr txBox="1">
            <a:spLocks noChangeArrowheads="1"/>
          </p:cNvSpPr>
          <p:nvPr/>
        </p:nvSpPr>
        <p:spPr bwMode="auto">
          <a:xfrm>
            <a:off x="2279650" y="1844675"/>
            <a:ext cx="7632700" cy="511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lnSpc>
                <a:spcPct val="80000"/>
              </a:lnSpc>
              <a:buClrTx/>
              <a:buFontTx/>
              <a:buNone/>
            </a:pPr>
            <a:r>
              <a:rPr lang="it-IT" altLang="it-IT" sz="2400" b="1">
                <a:solidFill>
                  <a:srgbClr val="0033CC"/>
                </a:solidFill>
                <a:latin typeface="Comic Sans MS" panose="030F0702030302020204" pitchFamily="66" charset="0"/>
                <a:ea typeface="Microsoft YaHei" panose="020B0503020204020204" pitchFamily="34" charset="-122"/>
              </a:rPr>
              <a:t>IPERGLICEMIA</a:t>
            </a:r>
          </a:p>
          <a:p>
            <a:pPr algn="ctr" eaLnBrk="1" hangingPunct="1">
              <a:lnSpc>
                <a:spcPct val="80000"/>
              </a:lnSpc>
              <a:buClrTx/>
              <a:buFontTx/>
              <a:buNone/>
            </a:pPr>
            <a:r>
              <a:rPr lang="it-IT" altLang="it-IT" sz="2400" b="1">
                <a:solidFill>
                  <a:srgbClr val="0033CC"/>
                </a:solidFill>
                <a:latin typeface="Comic Sans MS" panose="030F0702030302020204" pitchFamily="66" charset="0"/>
                <a:ea typeface="Microsoft YaHei" panose="020B0503020204020204" pitchFamily="34" charset="-122"/>
              </a:rPr>
              <a:t> </a:t>
            </a:r>
          </a:p>
          <a:p>
            <a:pPr algn="ctr" eaLnBrk="1" hangingPunct="1">
              <a:lnSpc>
                <a:spcPct val="80000"/>
              </a:lnSpc>
              <a:buClrTx/>
              <a:buFontTx/>
              <a:buNone/>
            </a:pPr>
            <a:r>
              <a:rPr lang="it-IT" altLang="it-IT" sz="2400">
                <a:latin typeface="Comic Sans MS" panose="030F0702030302020204" pitchFamily="66" charset="0"/>
                <a:ea typeface="Microsoft YaHei" panose="020B0503020204020204" pitchFamily="34" charset="-122"/>
              </a:rPr>
              <a:t>Valore a DIGIUNO       &gt; 100</a:t>
            </a:r>
          </a:p>
          <a:p>
            <a:pPr algn="ctr" eaLnBrk="1" hangingPunct="1">
              <a:lnSpc>
                <a:spcPct val="80000"/>
              </a:lnSpc>
              <a:buClrTx/>
              <a:buFontTx/>
              <a:buNone/>
            </a:pPr>
            <a:endParaRPr lang="it-IT" altLang="it-IT" sz="2400">
              <a:latin typeface="Comic Sans MS" panose="030F0702030302020204" pitchFamily="66" charset="0"/>
              <a:ea typeface="Microsoft YaHei" panose="020B0503020204020204" pitchFamily="34" charset="-122"/>
            </a:endParaRPr>
          </a:p>
          <a:p>
            <a:pPr algn="ctr" eaLnBrk="1" hangingPunct="1">
              <a:lnSpc>
                <a:spcPct val="80000"/>
              </a:lnSpc>
              <a:buClrTx/>
              <a:buFontTx/>
              <a:buNone/>
            </a:pPr>
            <a:r>
              <a:rPr lang="it-IT" altLang="it-IT" sz="2400">
                <a:latin typeface="Comic Sans MS" panose="030F0702030302020204" pitchFamily="66" charset="0"/>
                <a:ea typeface="Microsoft YaHei" panose="020B0503020204020204" pitchFamily="34" charset="-122"/>
              </a:rPr>
              <a:t>Valore a tempo 120      &gt; 140</a:t>
            </a:r>
          </a:p>
          <a:p>
            <a:pPr algn="ctr" eaLnBrk="1" hangingPunct="1">
              <a:lnSpc>
                <a:spcPct val="80000"/>
              </a:lnSpc>
              <a:buClrTx/>
              <a:buFontTx/>
              <a:buNone/>
            </a:pPr>
            <a:endParaRPr lang="it-IT" altLang="it-IT" sz="2400">
              <a:latin typeface="Comic Sans MS" panose="030F0702030302020204" pitchFamily="66" charset="0"/>
              <a:ea typeface="Microsoft YaHei" panose="020B0503020204020204" pitchFamily="34" charset="-122"/>
            </a:endParaRPr>
          </a:p>
          <a:p>
            <a:pPr algn="ctr" eaLnBrk="1" hangingPunct="1">
              <a:lnSpc>
                <a:spcPct val="80000"/>
              </a:lnSpc>
              <a:buClrTx/>
              <a:buFontTx/>
              <a:buNone/>
            </a:pPr>
            <a:r>
              <a:rPr lang="it-IT" altLang="it-IT" sz="2400" b="1">
                <a:solidFill>
                  <a:srgbClr val="0033CC"/>
                </a:solidFill>
                <a:latin typeface="Comic Sans MS" panose="030F0702030302020204" pitchFamily="66" charset="0"/>
                <a:ea typeface="Microsoft YaHei" panose="020B0503020204020204" pitchFamily="34" charset="-122"/>
              </a:rPr>
              <a:t>DIABETE</a:t>
            </a:r>
          </a:p>
          <a:p>
            <a:pPr algn="ctr" eaLnBrk="1" hangingPunct="1">
              <a:lnSpc>
                <a:spcPct val="80000"/>
              </a:lnSpc>
              <a:buClrTx/>
              <a:buFontTx/>
              <a:buNone/>
            </a:pPr>
            <a:endParaRPr lang="it-IT" altLang="it-IT" sz="2400" b="1">
              <a:solidFill>
                <a:srgbClr val="0033CC"/>
              </a:solidFill>
              <a:latin typeface="Comic Sans MS" panose="030F0702030302020204" pitchFamily="66" charset="0"/>
              <a:ea typeface="Microsoft YaHei" panose="020B0503020204020204" pitchFamily="34" charset="-122"/>
            </a:endParaRPr>
          </a:p>
          <a:p>
            <a:pPr algn="ctr" eaLnBrk="1" hangingPunct="1">
              <a:lnSpc>
                <a:spcPct val="80000"/>
              </a:lnSpc>
              <a:buClrTx/>
              <a:buFontTx/>
              <a:buNone/>
            </a:pPr>
            <a:r>
              <a:rPr lang="it-IT" altLang="it-IT" sz="2400">
                <a:latin typeface="Comic Sans MS" panose="030F0702030302020204" pitchFamily="66" charset="0"/>
                <a:ea typeface="Microsoft YaHei" panose="020B0503020204020204" pitchFamily="34" charset="-122"/>
              </a:rPr>
              <a:t>Valore a DIGIUNO     &gt; 126</a:t>
            </a:r>
          </a:p>
          <a:p>
            <a:pPr algn="ctr" eaLnBrk="1" hangingPunct="1">
              <a:lnSpc>
                <a:spcPct val="80000"/>
              </a:lnSpc>
              <a:buClrTx/>
              <a:buFontTx/>
              <a:buNone/>
            </a:pPr>
            <a:endParaRPr lang="it-IT" altLang="it-IT" sz="2400">
              <a:latin typeface="Comic Sans MS" panose="030F0702030302020204" pitchFamily="66" charset="0"/>
              <a:ea typeface="Microsoft YaHei" panose="020B0503020204020204" pitchFamily="34" charset="-122"/>
            </a:endParaRPr>
          </a:p>
          <a:p>
            <a:pPr algn="ctr" eaLnBrk="1" hangingPunct="1">
              <a:lnSpc>
                <a:spcPct val="80000"/>
              </a:lnSpc>
              <a:buClrTx/>
              <a:buFontTx/>
              <a:buNone/>
            </a:pPr>
            <a:r>
              <a:rPr lang="it-IT" altLang="it-IT" sz="2400">
                <a:latin typeface="Comic Sans MS" panose="030F0702030302020204" pitchFamily="66" charset="0"/>
                <a:ea typeface="Microsoft YaHei" panose="020B0503020204020204" pitchFamily="34" charset="-122"/>
              </a:rPr>
              <a:t>Valore a tempo 120     &gt; 200</a:t>
            </a:r>
          </a:p>
          <a:p>
            <a:pPr algn="ctr" eaLnBrk="1" hangingPunct="1">
              <a:lnSpc>
                <a:spcPct val="80000"/>
              </a:lnSpc>
              <a:buClrTx/>
              <a:buFontTx/>
              <a:buNone/>
            </a:pPr>
            <a:endParaRPr lang="it-IT" altLang="it-IT" sz="2400">
              <a:latin typeface="Comic Sans MS" panose="030F0702030302020204" pitchFamily="66" charset="0"/>
              <a:ea typeface="Microsoft YaHei" panose="020B0503020204020204" pitchFamily="34" charset="-122"/>
            </a:endParaRPr>
          </a:p>
          <a:p>
            <a:pPr algn="ctr" eaLnBrk="1" hangingPunct="1">
              <a:lnSpc>
                <a:spcPct val="80000"/>
              </a:lnSpc>
              <a:buClrTx/>
              <a:buFontTx/>
              <a:buNone/>
            </a:pPr>
            <a:endParaRPr lang="it-IT" altLang="it-IT" sz="2400">
              <a:latin typeface="Comic Sans MS" panose="030F0702030302020204" pitchFamily="66" charset="0"/>
              <a:ea typeface="Microsoft YaHei" panose="020B0503020204020204" pitchFamily="34" charset="-122"/>
            </a:endParaRPr>
          </a:p>
        </p:txBody>
      </p:sp>
      <p:sp>
        <p:nvSpPr>
          <p:cNvPr id="55300" name="Oval 3">
            <a:extLst>
              <a:ext uri="{FF2B5EF4-FFF2-40B4-BE49-F238E27FC236}">
                <a16:creationId xmlns:a16="http://schemas.microsoft.com/office/drawing/2014/main" id="{C42B32AB-59EA-4FF4-AD97-2DE25010753E}"/>
              </a:ext>
            </a:extLst>
          </p:cNvPr>
          <p:cNvSpPr>
            <a:spLocks noChangeArrowheads="1"/>
          </p:cNvSpPr>
          <p:nvPr/>
        </p:nvSpPr>
        <p:spPr bwMode="auto">
          <a:xfrm>
            <a:off x="7032626" y="2420939"/>
            <a:ext cx="1584325" cy="649287"/>
          </a:xfrm>
          <a:prstGeom prst="ellipse">
            <a:avLst/>
          </a:prstGeom>
          <a:noFill/>
          <a:ln w="507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55301" name="Oval 4">
            <a:extLst>
              <a:ext uri="{FF2B5EF4-FFF2-40B4-BE49-F238E27FC236}">
                <a16:creationId xmlns:a16="http://schemas.microsoft.com/office/drawing/2014/main" id="{41A3A5A7-D569-4D74-853E-615D6396B37B}"/>
              </a:ext>
            </a:extLst>
          </p:cNvPr>
          <p:cNvSpPr>
            <a:spLocks noChangeArrowheads="1"/>
          </p:cNvSpPr>
          <p:nvPr/>
        </p:nvSpPr>
        <p:spPr bwMode="auto">
          <a:xfrm>
            <a:off x="7032626" y="3213100"/>
            <a:ext cx="1584325" cy="649288"/>
          </a:xfrm>
          <a:prstGeom prst="ellipse">
            <a:avLst/>
          </a:prstGeom>
          <a:noFill/>
          <a:ln w="507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55302" name="Oval 5">
            <a:extLst>
              <a:ext uri="{FF2B5EF4-FFF2-40B4-BE49-F238E27FC236}">
                <a16:creationId xmlns:a16="http://schemas.microsoft.com/office/drawing/2014/main" id="{0601F6FF-3553-4D4C-9504-B4B04AC95F22}"/>
              </a:ext>
            </a:extLst>
          </p:cNvPr>
          <p:cNvSpPr>
            <a:spLocks noChangeArrowheads="1"/>
          </p:cNvSpPr>
          <p:nvPr/>
        </p:nvSpPr>
        <p:spPr bwMode="auto">
          <a:xfrm>
            <a:off x="6959601" y="4652964"/>
            <a:ext cx="1584325" cy="649287"/>
          </a:xfrm>
          <a:prstGeom prst="ellipse">
            <a:avLst/>
          </a:prstGeom>
          <a:noFill/>
          <a:ln w="507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
        <p:nvSpPr>
          <p:cNvPr id="55303" name="Oval 6">
            <a:extLst>
              <a:ext uri="{FF2B5EF4-FFF2-40B4-BE49-F238E27FC236}">
                <a16:creationId xmlns:a16="http://schemas.microsoft.com/office/drawing/2014/main" id="{CEA62B60-2709-4D7F-B6FE-3147187A686C}"/>
              </a:ext>
            </a:extLst>
          </p:cNvPr>
          <p:cNvSpPr>
            <a:spLocks noChangeArrowheads="1"/>
          </p:cNvSpPr>
          <p:nvPr/>
        </p:nvSpPr>
        <p:spPr bwMode="auto">
          <a:xfrm>
            <a:off x="7032626" y="5445125"/>
            <a:ext cx="1584325" cy="649288"/>
          </a:xfrm>
          <a:prstGeom prst="ellipse">
            <a:avLst/>
          </a:prstGeom>
          <a:noFill/>
          <a:ln w="507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spTree>
    <p:extLst>
      <p:ext uri="{BB962C8B-B14F-4D97-AF65-F5344CB8AC3E}">
        <p14:creationId xmlns:p14="http://schemas.microsoft.com/office/powerpoint/2010/main" val="1559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540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370B69-79F2-4C9E-B8F3-8A70DF334A90}"/>
              </a:ext>
            </a:extLst>
          </p:cNvPr>
          <p:cNvPicPr>
            <a:picLocks noChangeAspect="1"/>
          </p:cNvPicPr>
          <p:nvPr/>
        </p:nvPicPr>
        <p:blipFill>
          <a:blip r:embed="rId2"/>
          <a:stretch>
            <a:fillRect/>
          </a:stretch>
        </p:blipFill>
        <p:spPr>
          <a:xfrm>
            <a:off x="5972840" y="786810"/>
            <a:ext cx="5969677" cy="4199598"/>
          </a:xfrm>
          <a:prstGeom prst="rect">
            <a:avLst/>
          </a:prstGeom>
        </p:spPr>
      </p:pic>
      <p:pic>
        <p:nvPicPr>
          <p:cNvPr id="13" name="Picture 12">
            <a:extLst>
              <a:ext uri="{FF2B5EF4-FFF2-40B4-BE49-F238E27FC236}">
                <a16:creationId xmlns:a16="http://schemas.microsoft.com/office/drawing/2014/main" id="{F3313096-2444-4D33-8D57-7A941A05E2B7}"/>
              </a:ext>
            </a:extLst>
          </p:cNvPr>
          <p:cNvPicPr>
            <a:picLocks noChangeAspect="1"/>
          </p:cNvPicPr>
          <p:nvPr/>
        </p:nvPicPr>
        <p:blipFill>
          <a:blip r:embed="rId3"/>
          <a:stretch>
            <a:fillRect/>
          </a:stretch>
        </p:blipFill>
        <p:spPr>
          <a:xfrm>
            <a:off x="336175" y="3290777"/>
            <a:ext cx="5426596" cy="3102597"/>
          </a:xfrm>
          <a:prstGeom prst="rect">
            <a:avLst/>
          </a:prstGeom>
        </p:spPr>
      </p:pic>
      <p:sp>
        <p:nvSpPr>
          <p:cNvPr id="14" name="TextBox 13">
            <a:extLst>
              <a:ext uri="{FF2B5EF4-FFF2-40B4-BE49-F238E27FC236}">
                <a16:creationId xmlns:a16="http://schemas.microsoft.com/office/drawing/2014/main" id="{AE9574DC-223F-475F-B740-301572749A86}"/>
              </a:ext>
            </a:extLst>
          </p:cNvPr>
          <p:cNvSpPr txBox="1"/>
          <p:nvPr/>
        </p:nvSpPr>
        <p:spPr>
          <a:xfrm>
            <a:off x="8696547" y="5239741"/>
            <a:ext cx="2037930" cy="369332"/>
          </a:xfrm>
          <a:prstGeom prst="rect">
            <a:avLst/>
          </a:prstGeom>
          <a:noFill/>
        </p:spPr>
        <p:txBody>
          <a:bodyPr wrap="none" rtlCol="0">
            <a:spAutoFit/>
          </a:bodyPr>
          <a:lstStyle/>
          <a:p>
            <a:r>
              <a:rPr lang="it-IT" dirty="0"/>
              <a:t>480 dosi giornaliere</a:t>
            </a:r>
          </a:p>
        </p:txBody>
      </p:sp>
      <p:pic>
        <p:nvPicPr>
          <p:cNvPr id="17" name="Picture 16">
            <a:extLst>
              <a:ext uri="{FF2B5EF4-FFF2-40B4-BE49-F238E27FC236}">
                <a16:creationId xmlns:a16="http://schemas.microsoft.com/office/drawing/2014/main" id="{4196D2EF-8CD2-487B-AD86-2FA188D43390}"/>
              </a:ext>
            </a:extLst>
          </p:cNvPr>
          <p:cNvPicPr>
            <a:picLocks noChangeAspect="1"/>
          </p:cNvPicPr>
          <p:nvPr/>
        </p:nvPicPr>
        <p:blipFill>
          <a:blip r:embed="rId4"/>
          <a:stretch>
            <a:fillRect/>
          </a:stretch>
        </p:blipFill>
        <p:spPr>
          <a:xfrm>
            <a:off x="202020" y="271775"/>
            <a:ext cx="5405018" cy="2897729"/>
          </a:xfrm>
          <a:prstGeom prst="rect">
            <a:avLst/>
          </a:prstGeom>
        </p:spPr>
      </p:pic>
    </p:spTree>
    <p:extLst>
      <p:ext uri="{BB962C8B-B14F-4D97-AF65-F5344CB8AC3E}">
        <p14:creationId xmlns:p14="http://schemas.microsoft.com/office/powerpoint/2010/main" val="251550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FC2E9-34F9-411B-AB46-989DCFD89CC1}"/>
              </a:ext>
            </a:extLst>
          </p:cNvPr>
          <p:cNvPicPr>
            <a:picLocks noChangeAspect="1"/>
          </p:cNvPicPr>
          <p:nvPr/>
        </p:nvPicPr>
        <p:blipFill>
          <a:blip r:embed="rId2"/>
          <a:stretch>
            <a:fillRect/>
          </a:stretch>
        </p:blipFill>
        <p:spPr>
          <a:xfrm>
            <a:off x="774981" y="498468"/>
            <a:ext cx="10642038" cy="5861063"/>
          </a:xfrm>
          <a:prstGeom prst="rect">
            <a:avLst/>
          </a:prstGeom>
        </p:spPr>
      </p:pic>
    </p:spTree>
    <p:extLst>
      <p:ext uri="{BB962C8B-B14F-4D97-AF65-F5344CB8AC3E}">
        <p14:creationId xmlns:p14="http://schemas.microsoft.com/office/powerpoint/2010/main" val="608741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44D039-588D-45BD-A68F-71D4F9DC52F4}"/>
              </a:ext>
            </a:extLst>
          </p:cNvPr>
          <p:cNvPicPr>
            <a:picLocks noChangeAspect="1"/>
          </p:cNvPicPr>
          <p:nvPr/>
        </p:nvPicPr>
        <p:blipFill>
          <a:blip r:embed="rId2"/>
          <a:stretch>
            <a:fillRect/>
          </a:stretch>
        </p:blipFill>
        <p:spPr>
          <a:xfrm>
            <a:off x="1055587" y="930729"/>
            <a:ext cx="10080826" cy="5191046"/>
          </a:xfrm>
          <a:prstGeom prst="rect">
            <a:avLst/>
          </a:prstGeom>
        </p:spPr>
      </p:pic>
    </p:spTree>
    <p:extLst>
      <p:ext uri="{BB962C8B-B14F-4D97-AF65-F5344CB8AC3E}">
        <p14:creationId xmlns:p14="http://schemas.microsoft.com/office/powerpoint/2010/main" val="3472629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81F49-2C26-4E3A-8345-7F5146E758B9}"/>
              </a:ext>
            </a:extLst>
          </p:cNvPr>
          <p:cNvPicPr>
            <a:picLocks noChangeAspect="1"/>
          </p:cNvPicPr>
          <p:nvPr/>
        </p:nvPicPr>
        <p:blipFill>
          <a:blip r:embed="rId2"/>
          <a:stretch>
            <a:fillRect/>
          </a:stretch>
        </p:blipFill>
        <p:spPr>
          <a:xfrm>
            <a:off x="6343361" y="148758"/>
            <a:ext cx="4378688" cy="6560483"/>
          </a:xfrm>
          <a:prstGeom prst="rect">
            <a:avLst/>
          </a:prstGeom>
        </p:spPr>
      </p:pic>
      <p:sp>
        <p:nvSpPr>
          <p:cNvPr id="4" name="TextBox 3">
            <a:extLst>
              <a:ext uri="{FF2B5EF4-FFF2-40B4-BE49-F238E27FC236}">
                <a16:creationId xmlns:a16="http://schemas.microsoft.com/office/drawing/2014/main" id="{1926169F-B320-486F-AE98-380D6F84CF13}"/>
              </a:ext>
            </a:extLst>
          </p:cNvPr>
          <p:cNvSpPr txBox="1"/>
          <p:nvPr/>
        </p:nvSpPr>
        <p:spPr>
          <a:xfrm>
            <a:off x="390746" y="1489445"/>
            <a:ext cx="5121728" cy="2677656"/>
          </a:xfrm>
          <a:prstGeom prst="rect">
            <a:avLst/>
          </a:prstGeom>
          <a:noFill/>
        </p:spPr>
        <p:txBody>
          <a:bodyPr wrap="square" rtlCol="0">
            <a:spAutoFit/>
          </a:bodyPr>
          <a:lstStyle/>
          <a:p>
            <a:r>
              <a:rPr lang="it-IT" sz="2400" dirty="0"/>
              <a:t>Tremori, tachicardia, sudore, si vede doppio, gira la testa, si vedono male i colori, non si sente bene, linguaggio impacciato, non si ricorda, si diventa nervosi, si piange senza motivo, fame, mal di testa, nausea, debolezza, convulsioni, svenimento</a:t>
            </a:r>
          </a:p>
        </p:txBody>
      </p:sp>
      <p:sp>
        <p:nvSpPr>
          <p:cNvPr id="5" name="TextBox 4">
            <a:extLst>
              <a:ext uri="{FF2B5EF4-FFF2-40B4-BE49-F238E27FC236}">
                <a16:creationId xmlns:a16="http://schemas.microsoft.com/office/drawing/2014/main" id="{55EB3853-FC57-4874-895E-CAE41064F378}"/>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
        <p:nvSpPr>
          <p:cNvPr id="6" name="TextBox 5">
            <a:extLst>
              <a:ext uri="{FF2B5EF4-FFF2-40B4-BE49-F238E27FC236}">
                <a16:creationId xmlns:a16="http://schemas.microsoft.com/office/drawing/2014/main" id="{A924EC77-D0CC-4C02-86D9-272F0ED9A507}"/>
              </a:ext>
            </a:extLst>
          </p:cNvPr>
          <p:cNvSpPr txBox="1"/>
          <p:nvPr/>
        </p:nvSpPr>
        <p:spPr>
          <a:xfrm>
            <a:off x="5687911" y="5067905"/>
            <a:ext cx="1552861" cy="707886"/>
          </a:xfrm>
          <a:prstGeom prst="rect">
            <a:avLst/>
          </a:prstGeom>
          <a:noFill/>
        </p:spPr>
        <p:txBody>
          <a:bodyPr wrap="square" rtlCol="0">
            <a:spAutoFit/>
          </a:bodyPr>
          <a:lstStyle/>
          <a:p>
            <a:r>
              <a:rPr lang="it-IT" sz="2000" b="1" dirty="0">
                <a:solidFill>
                  <a:srgbClr val="0070C0"/>
                </a:solidFill>
              </a:rPr>
              <a:t>Sintomi adrenergici</a:t>
            </a:r>
          </a:p>
        </p:txBody>
      </p:sp>
      <p:sp>
        <p:nvSpPr>
          <p:cNvPr id="7" name="TextBox 6">
            <a:extLst>
              <a:ext uri="{FF2B5EF4-FFF2-40B4-BE49-F238E27FC236}">
                <a16:creationId xmlns:a16="http://schemas.microsoft.com/office/drawing/2014/main" id="{54A55AE9-897D-4F8A-BBD4-707A58E5C656}"/>
              </a:ext>
            </a:extLst>
          </p:cNvPr>
          <p:cNvSpPr txBox="1"/>
          <p:nvPr/>
        </p:nvSpPr>
        <p:spPr>
          <a:xfrm>
            <a:off x="9792587" y="5544598"/>
            <a:ext cx="2092842" cy="707886"/>
          </a:xfrm>
          <a:prstGeom prst="rect">
            <a:avLst/>
          </a:prstGeom>
          <a:noFill/>
        </p:spPr>
        <p:txBody>
          <a:bodyPr wrap="square" rtlCol="0">
            <a:spAutoFit/>
          </a:bodyPr>
          <a:lstStyle/>
          <a:p>
            <a:r>
              <a:rPr lang="it-IT" sz="2000" b="1" dirty="0">
                <a:solidFill>
                  <a:srgbClr val="0070C0"/>
                </a:solidFill>
              </a:rPr>
              <a:t>Sintomi da neuroglicopenia</a:t>
            </a:r>
          </a:p>
        </p:txBody>
      </p:sp>
    </p:spTree>
    <p:extLst>
      <p:ext uri="{BB962C8B-B14F-4D97-AF65-F5344CB8AC3E}">
        <p14:creationId xmlns:p14="http://schemas.microsoft.com/office/powerpoint/2010/main" val="436705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F68D5-BEF5-4E90-B434-DE6D0C024FB5}"/>
              </a:ext>
            </a:extLst>
          </p:cNvPr>
          <p:cNvSpPr txBox="1"/>
          <p:nvPr/>
        </p:nvSpPr>
        <p:spPr>
          <a:xfrm>
            <a:off x="337893" y="1195657"/>
            <a:ext cx="9906000" cy="646331"/>
          </a:xfrm>
          <a:prstGeom prst="rect">
            <a:avLst/>
          </a:prstGeom>
          <a:noFill/>
        </p:spPr>
        <p:txBody>
          <a:bodyPr wrap="square" rtlCol="0">
            <a:spAutoFit/>
          </a:bodyPr>
          <a:lstStyle/>
          <a:p>
            <a:r>
              <a:rPr lang="it-IT" dirty="0"/>
              <a:t>Misurare! (anche la rapida riduzione a valori non bassi può causare sintomi)</a:t>
            </a:r>
          </a:p>
          <a:p>
            <a:r>
              <a:rPr lang="it-IT" dirty="0"/>
              <a:t>&gt;30 kg: 15 g di zucchero, glicemia dopo 15’ (deve essere &gt;70) (&lt;30 kg 10 g)</a:t>
            </a:r>
          </a:p>
        </p:txBody>
      </p:sp>
      <p:pic>
        <p:nvPicPr>
          <p:cNvPr id="4" name="Picture 3">
            <a:extLst>
              <a:ext uri="{FF2B5EF4-FFF2-40B4-BE49-F238E27FC236}">
                <a16:creationId xmlns:a16="http://schemas.microsoft.com/office/drawing/2014/main" id="{4B3DEAB8-6580-4A52-806B-EE06458AD596}"/>
              </a:ext>
            </a:extLst>
          </p:cNvPr>
          <p:cNvPicPr>
            <a:picLocks noChangeAspect="1"/>
          </p:cNvPicPr>
          <p:nvPr/>
        </p:nvPicPr>
        <p:blipFill>
          <a:blip r:embed="rId2"/>
          <a:stretch>
            <a:fillRect/>
          </a:stretch>
        </p:blipFill>
        <p:spPr>
          <a:xfrm>
            <a:off x="337893" y="2980112"/>
            <a:ext cx="5251921" cy="3682848"/>
          </a:xfrm>
          <a:prstGeom prst="rect">
            <a:avLst/>
          </a:prstGeom>
        </p:spPr>
      </p:pic>
      <p:sp>
        <p:nvSpPr>
          <p:cNvPr id="5" name="TextBox 4">
            <a:extLst>
              <a:ext uri="{FF2B5EF4-FFF2-40B4-BE49-F238E27FC236}">
                <a16:creationId xmlns:a16="http://schemas.microsoft.com/office/drawing/2014/main" id="{82B5E91E-A9F2-4E5E-8F22-105E214F24D6}"/>
              </a:ext>
            </a:extLst>
          </p:cNvPr>
          <p:cNvSpPr txBox="1"/>
          <p:nvPr/>
        </p:nvSpPr>
        <p:spPr>
          <a:xfrm>
            <a:off x="7378235" y="2516955"/>
            <a:ext cx="3507820" cy="369332"/>
          </a:xfrm>
          <a:prstGeom prst="rect">
            <a:avLst/>
          </a:prstGeom>
          <a:noFill/>
        </p:spPr>
        <p:txBody>
          <a:bodyPr wrap="none" rtlCol="0">
            <a:spAutoFit/>
          </a:bodyPr>
          <a:lstStyle/>
          <a:p>
            <a:r>
              <a:rPr lang="it-IT" dirty="0">
                <a:solidFill>
                  <a:srgbClr val="0070C0"/>
                </a:solidFill>
              </a:rPr>
              <a:t>Dopo, se non prossimo pasto vicino</a:t>
            </a:r>
          </a:p>
        </p:txBody>
      </p:sp>
      <p:pic>
        <p:nvPicPr>
          <p:cNvPr id="7" name="Picture 6">
            <a:extLst>
              <a:ext uri="{FF2B5EF4-FFF2-40B4-BE49-F238E27FC236}">
                <a16:creationId xmlns:a16="http://schemas.microsoft.com/office/drawing/2014/main" id="{085B5663-25C7-4F5D-917F-2B044F59EF6F}"/>
              </a:ext>
            </a:extLst>
          </p:cNvPr>
          <p:cNvPicPr>
            <a:picLocks noChangeAspect="1"/>
          </p:cNvPicPr>
          <p:nvPr/>
        </p:nvPicPr>
        <p:blipFill>
          <a:blip r:embed="rId3"/>
          <a:stretch>
            <a:fillRect/>
          </a:stretch>
        </p:blipFill>
        <p:spPr>
          <a:xfrm>
            <a:off x="5890688" y="2972353"/>
            <a:ext cx="5963419" cy="3677370"/>
          </a:xfrm>
          <a:prstGeom prst="rect">
            <a:avLst/>
          </a:prstGeom>
        </p:spPr>
      </p:pic>
      <p:sp>
        <p:nvSpPr>
          <p:cNvPr id="6" name="TextBox 5">
            <a:extLst>
              <a:ext uri="{FF2B5EF4-FFF2-40B4-BE49-F238E27FC236}">
                <a16:creationId xmlns:a16="http://schemas.microsoft.com/office/drawing/2014/main" id="{4EAE7A4C-7773-4B25-B4DD-74174AA68B0E}"/>
              </a:ext>
            </a:extLst>
          </p:cNvPr>
          <p:cNvSpPr txBox="1"/>
          <p:nvPr/>
        </p:nvSpPr>
        <p:spPr>
          <a:xfrm>
            <a:off x="2464894" y="2516955"/>
            <a:ext cx="783548" cy="369332"/>
          </a:xfrm>
          <a:prstGeom prst="rect">
            <a:avLst/>
          </a:prstGeom>
          <a:noFill/>
        </p:spPr>
        <p:txBody>
          <a:bodyPr wrap="none" rtlCol="0">
            <a:spAutoFit/>
          </a:bodyPr>
          <a:lstStyle/>
          <a:p>
            <a:r>
              <a:rPr lang="it-IT" dirty="0">
                <a:solidFill>
                  <a:srgbClr val="0070C0"/>
                </a:solidFill>
              </a:rPr>
              <a:t>Subito</a:t>
            </a:r>
          </a:p>
        </p:txBody>
      </p:sp>
      <p:sp>
        <p:nvSpPr>
          <p:cNvPr id="8" name="TextBox 7">
            <a:extLst>
              <a:ext uri="{FF2B5EF4-FFF2-40B4-BE49-F238E27FC236}">
                <a16:creationId xmlns:a16="http://schemas.microsoft.com/office/drawing/2014/main" id="{FA133282-CAD4-4490-93FE-E9D026CD3912}"/>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Tree>
    <p:extLst>
      <p:ext uri="{BB962C8B-B14F-4D97-AF65-F5344CB8AC3E}">
        <p14:creationId xmlns:p14="http://schemas.microsoft.com/office/powerpoint/2010/main" val="2608945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53ACB-F0A7-4072-9AD4-9D59EB10A6B5}"/>
              </a:ext>
            </a:extLst>
          </p:cNvPr>
          <p:cNvPicPr>
            <a:picLocks noChangeAspect="1"/>
          </p:cNvPicPr>
          <p:nvPr/>
        </p:nvPicPr>
        <p:blipFill>
          <a:blip r:embed="rId2"/>
          <a:stretch>
            <a:fillRect/>
          </a:stretch>
        </p:blipFill>
        <p:spPr>
          <a:xfrm>
            <a:off x="1277025" y="598872"/>
            <a:ext cx="9393401" cy="5500765"/>
          </a:xfrm>
          <a:prstGeom prst="rect">
            <a:avLst/>
          </a:prstGeom>
        </p:spPr>
      </p:pic>
      <p:sp>
        <p:nvSpPr>
          <p:cNvPr id="4" name="TextBox 3">
            <a:extLst>
              <a:ext uri="{FF2B5EF4-FFF2-40B4-BE49-F238E27FC236}">
                <a16:creationId xmlns:a16="http://schemas.microsoft.com/office/drawing/2014/main" id="{CD4834D1-B50E-439D-89A2-6428788A0D3D}"/>
              </a:ext>
            </a:extLst>
          </p:cNvPr>
          <p:cNvSpPr txBox="1"/>
          <p:nvPr/>
        </p:nvSpPr>
        <p:spPr>
          <a:xfrm>
            <a:off x="11059633" y="990220"/>
            <a:ext cx="537327" cy="369332"/>
          </a:xfrm>
          <a:prstGeom prst="rect">
            <a:avLst/>
          </a:prstGeom>
          <a:noFill/>
        </p:spPr>
        <p:txBody>
          <a:bodyPr wrap="none" rtlCol="0">
            <a:spAutoFit/>
          </a:bodyPr>
          <a:lstStyle/>
          <a:p>
            <a:r>
              <a:rPr lang="it-IT" dirty="0" err="1"/>
              <a:t>i.m</a:t>
            </a:r>
            <a:r>
              <a:rPr lang="it-IT" dirty="0"/>
              <a:t>.</a:t>
            </a:r>
          </a:p>
        </p:txBody>
      </p:sp>
      <p:sp>
        <p:nvSpPr>
          <p:cNvPr id="2" name="TextBox 1">
            <a:extLst>
              <a:ext uri="{FF2B5EF4-FFF2-40B4-BE49-F238E27FC236}">
                <a16:creationId xmlns:a16="http://schemas.microsoft.com/office/drawing/2014/main" id="{35EAC99B-D8ED-4C5A-A4BE-6F1308E2D968}"/>
              </a:ext>
            </a:extLst>
          </p:cNvPr>
          <p:cNvSpPr txBox="1"/>
          <p:nvPr/>
        </p:nvSpPr>
        <p:spPr>
          <a:xfrm>
            <a:off x="7628860" y="6172199"/>
            <a:ext cx="4298356" cy="584775"/>
          </a:xfrm>
          <a:prstGeom prst="rect">
            <a:avLst/>
          </a:prstGeom>
          <a:noFill/>
        </p:spPr>
        <p:txBody>
          <a:bodyPr wrap="none" rtlCol="0">
            <a:spAutoFit/>
          </a:bodyPr>
          <a:lstStyle/>
          <a:p>
            <a:r>
              <a:rPr lang="it-IT" sz="3200" dirty="0">
                <a:solidFill>
                  <a:srgbClr val="C00000"/>
                </a:solidFill>
              </a:rPr>
              <a:t>Obbligo per gli educatori</a:t>
            </a:r>
          </a:p>
        </p:txBody>
      </p:sp>
    </p:spTree>
    <p:extLst>
      <p:ext uri="{BB962C8B-B14F-4D97-AF65-F5344CB8AC3E}">
        <p14:creationId xmlns:p14="http://schemas.microsoft.com/office/powerpoint/2010/main" val="677562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CEDC2-A07A-487D-A10F-8BAF84D89956}"/>
              </a:ext>
            </a:extLst>
          </p:cNvPr>
          <p:cNvPicPr>
            <a:picLocks noChangeAspect="1"/>
          </p:cNvPicPr>
          <p:nvPr/>
        </p:nvPicPr>
        <p:blipFill>
          <a:blip r:embed="rId2"/>
          <a:stretch>
            <a:fillRect/>
          </a:stretch>
        </p:blipFill>
        <p:spPr>
          <a:xfrm>
            <a:off x="494764" y="0"/>
            <a:ext cx="11202472" cy="6858000"/>
          </a:xfrm>
          <a:prstGeom prst="rect">
            <a:avLst/>
          </a:prstGeom>
        </p:spPr>
      </p:pic>
    </p:spTree>
    <p:extLst>
      <p:ext uri="{BB962C8B-B14F-4D97-AF65-F5344CB8AC3E}">
        <p14:creationId xmlns:p14="http://schemas.microsoft.com/office/powerpoint/2010/main" val="161185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D2CDB0-80F5-410C-882F-DC182F0DB2B7}"/>
              </a:ext>
            </a:extLst>
          </p:cNvPr>
          <p:cNvSpPr txBox="1"/>
          <p:nvPr/>
        </p:nvSpPr>
        <p:spPr>
          <a:xfrm>
            <a:off x="254000" y="417689"/>
            <a:ext cx="11305822" cy="3231654"/>
          </a:xfrm>
          <a:prstGeom prst="rect">
            <a:avLst/>
          </a:prstGeom>
          <a:noFill/>
        </p:spPr>
        <p:txBody>
          <a:bodyPr wrap="square" rtlCol="0">
            <a:spAutoFit/>
          </a:bodyPr>
          <a:lstStyle/>
          <a:p>
            <a:r>
              <a:rPr lang="it-IT" sz="3600" b="1" dirty="0"/>
              <a:t>CHE TEST AVRESTE FATTO?</a:t>
            </a:r>
          </a:p>
          <a:p>
            <a:endParaRPr lang="it-IT" sz="2800" b="1" dirty="0"/>
          </a:p>
          <a:p>
            <a:endParaRPr lang="it-IT" sz="2800" b="1" dirty="0"/>
          </a:p>
          <a:p>
            <a:pPr marL="457200" indent="-457200">
              <a:buFontTx/>
              <a:buChar char="-"/>
            </a:pPr>
            <a:r>
              <a:rPr lang="it-IT" sz="2800" b="1" dirty="0"/>
              <a:t>GLICEMIA</a:t>
            </a:r>
          </a:p>
          <a:p>
            <a:pPr marL="457200" indent="-457200">
              <a:buFontTx/>
              <a:buChar char="-"/>
            </a:pPr>
            <a:r>
              <a:rPr lang="it-IT" sz="2800" b="1" dirty="0"/>
              <a:t>EMOGLOBINA GLICATA</a:t>
            </a:r>
          </a:p>
          <a:p>
            <a:pPr marL="457200" indent="-457200">
              <a:buFontTx/>
              <a:buChar char="-"/>
            </a:pPr>
            <a:r>
              <a:rPr lang="it-IT" sz="2800" b="1" dirty="0"/>
              <a:t>GLUCOSIO URINARIO</a:t>
            </a:r>
          </a:p>
          <a:p>
            <a:pPr marL="457200" indent="-457200">
              <a:buFontTx/>
              <a:buChar char="-"/>
            </a:pPr>
            <a:r>
              <a:rPr lang="it-IT" sz="2800" b="1" dirty="0"/>
              <a:t>CURVA DA CARICO GLICEMICO</a:t>
            </a:r>
          </a:p>
        </p:txBody>
      </p:sp>
    </p:spTree>
    <p:extLst>
      <p:ext uri="{BB962C8B-B14F-4D97-AF65-F5344CB8AC3E}">
        <p14:creationId xmlns:p14="http://schemas.microsoft.com/office/powerpoint/2010/main" val="693211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F0D10-BC22-4278-B089-83EA1B5DE046}"/>
              </a:ext>
            </a:extLst>
          </p:cNvPr>
          <p:cNvPicPr>
            <a:picLocks noChangeAspect="1"/>
          </p:cNvPicPr>
          <p:nvPr/>
        </p:nvPicPr>
        <p:blipFill>
          <a:blip r:embed="rId2"/>
          <a:stretch>
            <a:fillRect/>
          </a:stretch>
        </p:blipFill>
        <p:spPr>
          <a:xfrm>
            <a:off x="1485899" y="1053878"/>
            <a:ext cx="9388929" cy="4940811"/>
          </a:xfrm>
          <a:prstGeom prst="rect">
            <a:avLst/>
          </a:prstGeom>
        </p:spPr>
      </p:pic>
      <p:sp>
        <p:nvSpPr>
          <p:cNvPr id="4" name="TextBox 3">
            <a:extLst>
              <a:ext uri="{FF2B5EF4-FFF2-40B4-BE49-F238E27FC236}">
                <a16:creationId xmlns:a16="http://schemas.microsoft.com/office/drawing/2014/main" id="{B9FBD01A-C02D-4830-BADE-67CA43D2877C}"/>
              </a:ext>
            </a:extLst>
          </p:cNvPr>
          <p:cNvSpPr txBox="1"/>
          <p:nvPr/>
        </p:nvSpPr>
        <p:spPr>
          <a:xfrm>
            <a:off x="244549" y="251992"/>
            <a:ext cx="3572539" cy="584775"/>
          </a:xfrm>
          <a:prstGeom prst="rect">
            <a:avLst/>
          </a:prstGeom>
          <a:noFill/>
        </p:spPr>
        <p:txBody>
          <a:bodyPr wrap="square" rtlCol="0">
            <a:spAutoFit/>
          </a:bodyPr>
          <a:lstStyle/>
          <a:p>
            <a:r>
              <a:rPr lang="it-IT" sz="3200" dirty="0">
                <a:solidFill>
                  <a:srgbClr val="0070C0"/>
                </a:solidFill>
              </a:rPr>
              <a:t>DIABETE E SPORT</a:t>
            </a:r>
          </a:p>
        </p:txBody>
      </p:sp>
    </p:spTree>
    <p:extLst>
      <p:ext uri="{BB962C8B-B14F-4D97-AF65-F5344CB8AC3E}">
        <p14:creationId xmlns:p14="http://schemas.microsoft.com/office/powerpoint/2010/main" val="2671678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1148A-3142-4FA6-B1BF-AF4CE6CD2048}"/>
              </a:ext>
            </a:extLst>
          </p:cNvPr>
          <p:cNvPicPr>
            <a:picLocks noChangeAspect="1"/>
          </p:cNvPicPr>
          <p:nvPr/>
        </p:nvPicPr>
        <p:blipFill>
          <a:blip r:embed="rId2"/>
          <a:stretch>
            <a:fillRect/>
          </a:stretch>
        </p:blipFill>
        <p:spPr>
          <a:xfrm>
            <a:off x="0" y="995082"/>
            <a:ext cx="12192000" cy="4867835"/>
          </a:xfrm>
          <a:prstGeom prst="rect">
            <a:avLst/>
          </a:prstGeom>
        </p:spPr>
      </p:pic>
    </p:spTree>
    <p:extLst>
      <p:ext uri="{BB962C8B-B14F-4D97-AF65-F5344CB8AC3E}">
        <p14:creationId xmlns:p14="http://schemas.microsoft.com/office/powerpoint/2010/main" val="2305050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ED085-6C1C-46EB-9177-49930D3D7721}"/>
              </a:ext>
            </a:extLst>
          </p:cNvPr>
          <p:cNvPicPr>
            <a:picLocks noChangeAspect="1"/>
          </p:cNvPicPr>
          <p:nvPr/>
        </p:nvPicPr>
        <p:blipFill>
          <a:blip r:embed="rId2"/>
          <a:stretch>
            <a:fillRect/>
          </a:stretch>
        </p:blipFill>
        <p:spPr>
          <a:xfrm>
            <a:off x="1423335" y="1252233"/>
            <a:ext cx="9345329" cy="4353533"/>
          </a:xfrm>
          <a:prstGeom prst="rect">
            <a:avLst/>
          </a:prstGeom>
        </p:spPr>
      </p:pic>
      <p:sp>
        <p:nvSpPr>
          <p:cNvPr id="5" name="TextBox 4">
            <a:extLst>
              <a:ext uri="{FF2B5EF4-FFF2-40B4-BE49-F238E27FC236}">
                <a16:creationId xmlns:a16="http://schemas.microsoft.com/office/drawing/2014/main" id="{481D124D-E2DD-48D5-B14B-98F647B1D8FE}"/>
              </a:ext>
            </a:extLst>
          </p:cNvPr>
          <p:cNvSpPr txBox="1"/>
          <p:nvPr/>
        </p:nvSpPr>
        <p:spPr>
          <a:xfrm>
            <a:off x="244549" y="251992"/>
            <a:ext cx="11861726" cy="584775"/>
          </a:xfrm>
          <a:prstGeom prst="rect">
            <a:avLst/>
          </a:prstGeom>
          <a:noFill/>
        </p:spPr>
        <p:txBody>
          <a:bodyPr wrap="square" rtlCol="0">
            <a:spAutoFit/>
          </a:bodyPr>
          <a:lstStyle/>
          <a:p>
            <a:r>
              <a:rPr lang="it-IT" sz="3200" dirty="0">
                <a:solidFill>
                  <a:srgbClr val="0070C0"/>
                </a:solidFill>
              </a:rPr>
              <a:t>HBA1c = emoglobina </a:t>
            </a:r>
            <a:r>
              <a:rPr lang="it-IT" sz="3200" dirty="0" err="1">
                <a:solidFill>
                  <a:srgbClr val="0070C0"/>
                </a:solidFill>
              </a:rPr>
              <a:t>glicata</a:t>
            </a:r>
            <a:r>
              <a:rPr lang="it-IT" sz="3200" dirty="0">
                <a:solidFill>
                  <a:srgbClr val="0070C0"/>
                </a:solidFill>
              </a:rPr>
              <a:t> = indicatore del controllo glicemico medio</a:t>
            </a:r>
          </a:p>
        </p:txBody>
      </p:sp>
    </p:spTree>
    <p:extLst>
      <p:ext uri="{BB962C8B-B14F-4D97-AF65-F5344CB8AC3E}">
        <p14:creationId xmlns:p14="http://schemas.microsoft.com/office/powerpoint/2010/main" val="4197174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5687C3-94E4-4A20-9E37-0C9B0AC04AD7}"/>
              </a:ext>
            </a:extLst>
          </p:cNvPr>
          <p:cNvSpPr txBox="1"/>
          <p:nvPr/>
        </p:nvSpPr>
        <p:spPr>
          <a:xfrm>
            <a:off x="244549" y="251992"/>
            <a:ext cx="4837814" cy="584775"/>
          </a:xfrm>
          <a:prstGeom prst="rect">
            <a:avLst/>
          </a:prstGeom>
          <a:noFill/>
        </p:spPr>
        <p:txBody>
          <a:bodyPr wrap="square" rtlCol="0">
            <a:spAutoFit/>
          </a:bodyPr>
          <a:lstStyle/>
          <a:p>
            <a:r>
              <a:rPr lang="it-IT" sz="3200" dirty="0">
                <a:solidFill>
                  <a:srgbClr val="0070C0"/>
                </a:solidFill>
              </a:rPr>
              <a:t>PREVENIRE IL DIABETE?</a:t>
            </a:r>
          </a:p>
        </p:txBody>
      </p:sp>
      <p:sp>
        <p:nvSpPr>
          <p:cNvPr id="5" name="TextBox 4">
            <a:extLst>
              <a:ext uri="{FF2B5EF4-FFF2-40B4-BE49-F238E27FC236}">
                <a16:creationId xmlns:a16="http://schemas.microsoft.com/office/drawing/2014/main" id="{65A56AEB-047B-4646-898D-19CEE8DDDF86}"/>
              </a:ext>
            </a:extLst>
          </p:cNvPr>
          <p:cNvSpPr txBox="1"/>
          <p:nvPr/>
        </p:nvSpPr>
        <p:spPr>
          <a:xfrm>
            <a:off x="385763" y="1162050"/>
            <a:ext cx="10796587" cy="1938992"/>
          </a:xfrm>
          <a:prstGeom prst="rect">
            <a:avLst/>
          </a:prstGeom>
          <a:noFill/>
        </p:spPr>
        <p:txBody>
          <a:bodyPr wrap="square" rtlCol="0">
            <a:spAutoFit/>
          </a:bodyPr>
          <a:lstStyle/>
          <a:p>
            <a:r>
              <a:rPr lang="it-IT" sz="2400" dirty="0"/>
              <a:t>In familiari di soggetti con diabete, già con anticorpi anti-pancreas</a:t>
            </a:r>
          </a:p>
          <a:p>
            <a:endParaRPr lang="it-IT" sz="2400" dirty="0"/>
          </a:p>
          <a:p>
            <a:r>
              <a:rPr lang="it-IT" sz="2400" dirty="0"/>
              <a:t>Terapie mirate a interrompere il processo autoimmune</a:t>
            </a:r>
          </a:p>
          <a:p>
            <a:pPr marL="342900" indent="-342900">
              <a:buFontTx/>
              <a:buChar char="-"/>
            </a:pPr>
            <a:r>
              <a:rPr lang="it-IT" sz="2400" dirty="0"/>
              <a:t>Induzione di tolleranza verso insulina prodotta da batteri introdotti nell’intestino</a:t>
            </a:r>
          </a:p>
          <a:p>
            <a:pPr marL="342900" indent="-342900">
              <a:buFontTx/>
              <a:buChar char="-"/>
            </a:pPr>
            <a:r>
              <a:rPr lang="it-IT" sz="2400" dirty="0"/>
              <a:t>Blocco dei linfociti </a:t>
            </a:r>
            <a:r>
              <a:rPr lang="it-IT" sz="2400" dirty="0" err="1"/>
              <a:t>autoaggressivi</a:t>
            </a:r>
            <a:r>
              <a:rPr lang="it-IT" sz="2400" dirty="0"/>
              <a:t> nel pancreas</a:t>
            </a:r>
          </a:p>
        </p:txBody>
      </p:sp>
    </p:spTree>
    <p:extLst>
      <p:ext uri="{BB962C8B-B14F-4D97-AF65-F5344CB8AC3E}">
        <p14:creationId xmlns:p14="http://schemas.microsoft.com/office/powerpoint/2010/main" val="581095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E2B32AFC-AC48-4122-8027-C0B5164F6CA4}"/>
              </a:ext>
            </a:extLst>
          </p:cNvPr>
          <p:cNvSpPr txBox="1">
            <a:spLocks noChangeArrowheads="1"/>
          </p:cNvSpPr>
          <p:nvPr/>
        </p:nvSpPr>
        <p:spPr bwMode="auto">
          <a:xfrm>
            <a:off x="1774825" y="2095500"/>
            <a:ext cx="8497888" cy="457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7025" indent="-327025">
              <a:spcBef>
                <a:spcPts val="8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9pPr>
          </a:lstStyle>
          <a:p>
            <a:pPr eaLnBrk="1" hangingPunct="1">
              <a:buSzPct val="77000"/>
              <a:buFont typeface="Times New Roman" panose="02020603050405020304" pitchFamily="18" charset="0"/>
              <a:buBlip>
                <a:blip r:embed="rId3"/>
              </a:buBlip>
            </a:pPr>
            <a:r>
              <a:rPr lang="it-IT" altLang="it-IT">
                <a:latin typeface="Futura" charset="-79"/>
                <a:ea typeface="Microsoft YaHei" panose="020B0503020204020204" pitchFamily="34" charset="-122"/>
              </a:rPr>
              <a:t>4 anni, in PS per febbre e poliuria, non dolore addominale, non vomito, non perdita di peso</a:t>
            </a:r>
          </a:p>
          <a:p>
            <a:pPr eaLnBrk="1" hangingPunct="1">
              <a:buSzPct val="77000"/>
              <a:buFont typeface="Times New Roman" panose="02020603050405020304" pitchFamily="18" charset="0"/>
              <a:buBlip>
                <a:blip r:embed="rId3"/>
              </a:buBlip>
            </a:pPr>
            <a:r>
              <a:rPr lang="it-IT" altLang="it-IT">
                <a:latin typeface="Futura" charset="-79"/>
                <a:ea typeface="Microsoft YaHei" panose="020B0503020204020204" pitchFamily="34" charset="-122"/>
              </a:rPr>
              <a:t>glicemia 140 mg/dl, non glicosuria, non chetonuria, pH 7.47</a:t>
            </a:r>
          </a:p>
          <a:p>
            <a:pPr eaLnBrk="1" hangingPunct="1">
              <a:buSzPct val="77000"/>
              <a:buFont typeface="Times New Roman" panose="02020603050405020304" pitchFamily="18" charset="0"/>
              <a:buBlip>
                <a:blip r:embed="rId3"/>
              </a:buBlip>
            </a:pPr>
            <a:r>
              <a:rPr lang="it-IT" altLang="it-IT">
                <a:latin typeface="Futura" charset="-79"/>
                <a:ea typeface="Microsoft YaHei" panose="020B0503020204020204" pitchFamily="34" charset="-122"/>
              </a:rPr>
              <a:t>ricovero: glicemie a digiuno fra 100 e 127 mg/dl, a 2 ore dal pasto tra 140 e 200 mg/dl, HbA1c 6,6%</a:t>
            </a:r>
          </a:p>
        </p:txBody>
      </p:sp>
      <p:sp>
        <p:nvSpPr>
          <p:cNvPr id="73731" name="Text Box 2">
            <a:extLst>
              <a:ext uri="{FF2B5EF4-FFF2-40B4-BE49-F238E27FC236}">
                <a16:creationId xmlns:a16="http://schemas.microsoft.com/office/drawing/2014/main" id="{23E9C7FB-996F-4146-AF60-E739A7FB88C0}"/>
              </a:ext>
            </a:extLst>
          </p:cNvPr>
          <p:cNvSpPr txBox="1">
            <a:spLocks noChangeArrowheads="1"/>
          </p:cNvSpPr>
          <p:nvPr/>
        </p:nvSpPr>
        <p:spPr bwMode="auto">
          <a:xfrm>
            <a:off x="2413000" y="177800"/>
            <a:ext cx="7366000" cy="16637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3600" b="1" i="1">
                <a:solidFill>
                  <a:srgbClr val="CC3300"/>
                </a:solidFill>
                <a:latin typeface="+mn-lt"/>
                <a:ea typeface="Microsoft YaHei" panose="020B0503020204020204" pitchFamily="34" charset="-122"/>
              </a:rPr>
              <a:t>Daniele</a:t>
            </a:r>
          </a:p>
        </p:txBody>
      </p:sp>
    </p:spTree>
    <p:extLst>
      <p:ext uri="{BB962C8B-B14F-4D97-AF65-F5344CB8AC3E}">
        <p14:creationId xmlns:p14="http://schemas.microsoft.com/office/powerpoint/2010/main" val="26788537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40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403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403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40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F32C9C18-341C-4BF6-AD95-E159A1D0A0D3}"/>
              </a:ext>
            </a:extLst>
          </p:cNvPr>
          <p:cNvSpPr txBox="1">
            <a:spLocks noChangeArrowheads="1"/>
          </p:cNvSpPr>
          <p:nvPr/>
        </p:nvSpPr>
        <p:spPr bwMode="auto">
          <a:xfrm>
            <a:off x="1774825" y="765175"/>
            <a:ext cx="8713788" cy="645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7025" indent="-327025">
              <a:spcBef>
                <a:spcPts val="8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9pPr>
          </a:lstStyle>
          <a:p>
            <a:pPr eaLnBrk="1" hangingPunct="1">
              <a:buSzPct val="77000"/>
              <a:buFont typeface="Times New Roman" panose="02020603050405020304" pitchFamily="18" charset="0"/>
              <a:buBlip>
                <a:blip r:embed="rId3"/>
              </a:buBlip>
            </a:pPr>
            <a:r>
              <a:rPr lang="it-IT" altLang="it-IT" dirty="0">
                <a:latin typeface="Futura" charset="-79"/>
                <a:ea typeface="Microsoft YaHei" panose="020B0503020204020204" pitchFamily="34" charset="-122"/>
              </a:rPr>
              <a:t>Anche il papà e il nonno paterno sono diabetici</a:t>
            </a:r>
          </a:p>
          <a:p>
            <a:pPr eaLnBrk="1" hangingPunct="1">
              <a:buSzPct val="77000"/>
            </a:pPr>
            <a:endParaRPr lang="it-IT" altLang="it-IT" dirty="0">
              <a:latin typeface="Futura" charset="-79"/>
              <a:ea typeface="Microsoft YaHei" panose="020B0503020204020204" pitchFamily="34" charset="-122"/>
            </a:endParaRPr>
          </a:p>
          <a:p>
            <a:pPr eaLnBrk="1" hangingPunct="1">
              <a:buSzPct val="77000"/>
              <a:buFont typeface="Times New Roman" panose="02020603050405020304" pitchFamily="18" charset="0"/>
              <a:buBlip>
                <a:blip r:embed="rId3"/>
              </a:buBlip>
            </a:pPr>
            <a:r>
              <a:rPr lang="it-IT" altLang="it-IT" dirty="0">
                <a:latin typeface="Futura" charset="-79"/>
                <a:ea typeface="Microsoft YaHei" panose="020B0503020204020204" pitchFamily="34" charset="-122"/>
              </a:rPr>
              <a:t>autoanticorpi: negativi, genetica: negativa</a:t>
            </a:r>
          </a:p>
          <a:p>
            <a:pPr eaLnBrk="1" hangingPunct="1">
              <a:buSzPct val="77000"/>
              <a:buFont typeface="Times New Roman" panose="02020603050405020304" pitchFamily="18" charset="0"/>
              <a:buBlip>
                <a:blip r:embed="rId3"/>
              </a:buBlip>
            </a:pPr>
            <a:r>
              <a:rPr lang="it-IT" altLang="it-IT" dirty="0">
                <a:latin typeface="Futura" charset="-79"/>
                <a:ea typeface="Microsoft YaHei" panose="020B0503020204020204" pitchFamily="34" charset="-122"/>
              </a:rPr>
              <a:t>dieta libera (ma senza zuccheri a rapido assorbimento) e attività fisica = riduzione Hb1Ac</a:t>
            </a:r>
          </a:p>
          <a:p>
            <a:pPr eaLnBrk="1" hangingPunct="1">
              <a:buSzPct val="77000"/>
            </a:pPr>
            <a:endParaRPr lang="it-IT" altLang="it-IT" dirty="0">
              <a:latin typeface="Futura" charset="-79"/>
              <a:ea typeface="Microsoft YaHei" panose="020B0503020204020204" pitchFamily="34" charset="-122"/>
            </a:endParaRPr>
          </a:p>
          <a:p>
            <a:pPr eaLnBrk="1" hangingPunct="1">
              <a:buSzPct val="77000"/>
              <a:buFont typeface="Times New Roman" panose="02020603050405020304" pitchFamily="18" charset="0"/>
              <a:buBlip>
                <a:blip r:embed="rId3"/>
              </a:buBlip>
            </a:pPr>
            <a:r>
              <a:rPr lang="it-IT" altLang="it-IT" dirty="0">
                <a:latin typeface="Futura" charset="-79"/>
                <a:ea typeface="Microsoft YaHei" panose="020B0503020204020204" pitchFamily="34" charset="-122"/>
              </a:rPr>
              <a:t>mutazione in eterozigosi S441W a carico del gene della </a:t>
            </a:r>
            <a:r>
              <a:rPr lang="it-IT" altLang="it-IT" dirty="0" err="1">
                <a:latin typeface="Futura" charset="-79"/>
                <a:ea typeface="Microsoft YaHei" panose="020B0503020204020204" pitchFamily="34" charset="-122"/>
              </a:rPr>
              <a:t>glucochinasi</a:t>
            </a:r>
            <a:r>
              <a:rPr lang="it-IT" altLang="it-IT" dirty="0">
                <a:latin typeface="Futura" charset="-79"/>
                <a:ea typeface="Microsoft YaHei" panose="020B0503020204020204" pitchFamily="34" charset="-122"/>
              </a:rPr>
              <a:t> = </a:t>
            </a:r>
            <a:r>
              <a:rPr lang="it-IT" altLang="it-IT" b="1" dirty="0">
                <a:solidFill>
                  <a:srgbClr val="D90B00"/>
                </a:solidFill>
                <a:latin typeface="Futura Condensed" charset="0"/>
                <a:ea typeface="Microsoft YaHei" panose="020B0503020204020204" pitchFamily="34" charset="-122"/>
              </a:rPr>
              <a:t>MODY 2</a:t>
            </a:r>
          </a:p>
        </p:txBody>
      </p:sp>
    </p:spTree>
    <p:extLst>
      <p:ext uri="{BB962C8B-B14F-4D97-AF65-F5344CB8AC3E}">
        <p14:creationId xmlns:p14="http://schemas.microsoft.com/office/powerpoint/2010/main" val="105337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50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505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505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505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50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a:extLst>
              <a:ext uri="{FF2B5EF4-FFF2-40B4-BE49-F238E27FC236}">
                <a16:creationId xmlns:a16="http://schemas.microsoft.com/office/drawing/2014/main" id="{0CA2DF0B-414D-4693-BCFF-8916481ED5A4}"/>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b="1" i="1">
                <a:solidFill>
                  <a:srgbClr val="CC3300"/>
                </a:solidFill>
                <a:latin typeface="Comic Sans MS" panose="030F0702030302020204" pitchFamily="66" charset="0"/>
                <a:ea typeface="Microsoft YaHei" panose="020B0503020204020204" pitchFamily="34" charset="-122"/>
              </a:rPr>
              <a:t>ALTRI TIPI DI DIABETE</a:t>
            </a:r>
          </a:p>
        </p:txBody>
      </p:sp>
      <p:sp>
        <p:nvSpPr>
          <p:cNvPr id="77827" name="Text Box 2">
            <a:extLst>
              <a:ext uri="{FF2B5EF4-FFF2-40B4-BE49-F238E27FC236}">
                <a16:creationId xmlns:a16="http://schemas.microsoft.com/office/drawing/2014/main" id="{85CC5972-8452-440F-8817-1991BE048612}"/>
              </a:ext>
            </a:extLst>
          </p:cNvPr>
          <p:cNvSpPr txBox="1">
            <a:spLocks noChangeArrowheads="1"/>
          </p:cNvSpPr>
          <p:nvPr/>
        </p:nvSpPr>
        <p:spPr bwMode="auto">
          <a:xfrm>
            <a:off x="1981200" y="1600200"/>
            <a:ext cx="836295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sz="2000">
                <a:latin typeface="Comic Sans MS" panose="030F0702030302020204" pitchFamily="66" charset="0"/>
                <a:ea typeface="Microsoft YaHei" panose="020B0503020204020204" pitchFamily="34" charset="-122"/>
              </a:rPr>
              <a:t>DIFETTI GENETICI DI DIABETE MELLITO </a:t>
            </a:r>
          </a:p>
          <a:p>
            <a:pPr algn="ctr" eaLnBrk="1" hangingPunct="1">
              <a:buClrTx/>
              <a:buFontTx/>
              <a:buNone/>
            </a:pPr>
            <a:r>
              <a:rPr lang="it-IT" altLang="it-IT" sz="2000">
                <a:latin typeface="Comic Sans MS" panose="030F0702030302020204" pitchFamily="66" charset="0"/>
                <a:ea typeface="Microsoft YaHei" panose="020B0503020204020204" pitchFamily="34" charset="-122"/>
              </a:rPr>
              <a:t>(</a:t>
            </a:r>
            <a:r>
              <a:rPr lang="it-IT" altLang="it-IT" sz="2000" b="1" i="1">
                <a:solidFill>
                  <a:srgbClr val="C00000"/>
                </a:solidFill>
                <a:latin typeface="Comic Sans MS" panose="030F0702030302020204" pitchFamily="66" charset="0"/>
                <a:ea typeface="Microsoft YaHei" panose="020B0503020204020204" pitchFamily="34" charset="-122"/>
              </a:rPr>
              <a:t>MODY</a:t>
            </a:r>
            <a:r>
              <a:rPr lang="it-IT" altLang="it-IT" sz="2000">
                <a:latin typeface="Comic Sans MS" panose="030F0702030302020204" pitchFamily="66" charset="0"/>
                <a:ea typeface="Microsoft YaHei" panose="020B0503020204020204" pitchFamily="34" charset="-122"/>
              </a:rPr>
              <a:t>, DIABETE MITOCONDRIALE)</a:t>
            </a:r>
          </a:p>
          <a:p>
            <a:pPr algn="ctr" eaLnBrk="1" hangingPunct="1">
              <a:buClrTx/>
              <a:buFontTx/>
              <a:buNone/>
            </a:pPr>
            <a:endParaRPr lang="it-IT" altLang="it-IT" sz="2000">
              <a:latin typeface="Comic Sans MS" panose="030F0702030302020204" pitchFamily="66" charset="0"/>
              <a:ea typeface="Microsoft YaHei" panose="020B0503020204020204" pitchFamily="34" charset="-122"/>
            </a:endParaRPr>
          </a:p>
          <a:p>
            <a:pPr algn="ctr" eaLnBrk="1" hangingPunct="1">
              <a:buClrTx/>
              <a:buFontTx/>
              <a:buNone/>
            </a:pPr>
            <a:r>
              <a:rPr lang="it-IT" altLang="it-IT" sz="2000">
                <a:latin typeface="Comic Sans MS" panose="030F0702030302020204" pitchFamily="66" charset="0"/>
                <a:ea typeface="Microsoft YaHei" panose="020B0503020204020204" pitchFamily="34" charset="-122"/>
              </a:rPr>
              <a:t>DIFETTI GENETICI DELL’AZIONE DELL’INSULINA</a:t>
            </a:r>
          </a:p>
          <a:p>
            <a:pPr algn="ctr" eaLnBrk="1" hangingPunct="1">
              <a:buClrTx/>
              <a:buFontTx/>
              <a:buNone/>
            </a:pPr>
            <a:endParaRPr lang="it-IT" altLang="it-IT" sz="2000">
              <a:latin typeface="Comic Sans MS" panose="030F0702030302020204" pitchFamily="66" charset="0"/>
              <a:ea typeface="Microsoft YaHei" panose="020B0503020204020204" pitchFamily="34" charset="-122"/>
            </a:endParaRPr>
          </a:p>
          <a:p>
            <a:pPr algn="ctr" eaLnBrk="1" hangingPunct="1">
              <a:buClrTx/>
              <a:buFontTx/>
              <a:buNone/>
            </a:pPr>
            <a:r>
              <a:rPr lang="it-IT" altLang="it-IT" sz="2000">
                <a:latin typeface="Comic Sans MS" panose="030F0702030302020204" pitchFamily="66" charset="0"/>
                <a:ea typeface="Microsoft YaHei" panose="020B0503020204020204" pitchFamily="34" charset="-122"/>
              </a:rPr>
              <a:t>MALATTIE DEL PANCREAS ESOCRINO(FIBROSI  CISTICA, EMOCROMATOSI)</a:t>
            </a:r>
          </a:p>
          <a:p>
            <a:pPr algn="ctr" eaLnBrk="1" hangingPunct="1">
              <a:buClrTx/>
              <a:buFontTx/>
              <a:buNone/>
            </a:pPr>
            <a:endParaRPr lang="it-IT" altLang="it-IT" sz="2000">
              <a:latin typeface="Comic Sans MS" panose="030F0702030302020204" pitchFamily="66" charset="0"/>
              <a:ea typeface="Microsoft YaHei" panose="020B0503020204020204" pitchFamily="34" charset="-122"/>
            </a:endParaRPr>
          </a:p>
          <a:p>
            <a:pPr algn="ctr" eaLnBrk="1" hangingPunct="1">
              <a:buClrTx/>
              <a:buFontTx/>
              <a:buNone/>
            </a:pPr>
            <a:r>
              <a:rPr lang="it-IT" altLang="it-IT" sz="2000">
                <a:latin typeface="Comic Sans MS" panose="030F0702030302020204" pitchFamily="66" charset="0"/>
                <a:ea typeface="Microsoft YaHei" panose="020B0503020204020204" pitchFamily="34" charset="-122"/>
              </a:rPr>
              <a:t>ENDOCRINOPATIE </a:t>
            </a:r>
          </a:p>
          <a:p>
            <a:pPr algn="ctr" eaLnBrk="1" hangingPunct="1">
              <a:buClrTx/>
              <a:buFontTx/>
              <a:buNone/>
            </a:pPr>
            <a:r>
              <a:rPr lang="it-IT" altLang="it-IT" sz="2000">
                <a:latin typeface="Comic Sans MS" panose="030F0702030302020204" pitchFamily="66" charset="0"/>
                <a:ea typeface="Microsoft YaHei" panose="020B0503020204020204" pitchFamily="34" charset="-122"/>
              </a:rPr>
              <a:t>DA FARMACI</a:t>
            </a:r>
          </a:p>
          <a:p>
            <a:pPr algn="ctr" eaLnBrk="1" hangingPunct="1">
              <a:buClrTx/>
              <a:buFontTx/>
              <a:buNone/>
            </a:pPr>
            <a:r>
              <a:rPr lang="it-IT" altLang="it-IT" sz="2000">
                <a:latin typeface="Comic Sans MS" panose="030F0702030302020204" pitchFamily="66" charset="0"/>
                <a:ea typeface="Microsoft YaHei" panose="020B0503020204020204" pitchFamily="34" charset="-122"/>
              </a:rPr>
              <a:t>DA INFEZIONI</a:t>
            </a:r>
          </a:p>
          <a:p>
            <a:pPr algn="ctr" eaLnBrk="1" hangingPunct="1">
              <a:buClrTx/>
              <a:buFontTx/>
              <a:buNone/>
            </a:pPr>
            <a:endParaRPr lang="it-IT" altLang="it-IT" sz="2000">
              <a:latin typeface="Comic Sans MS" panose="030F0702030302020204" pitchFamily="66" charset="0"/>
              <a:ea typeface="Microsoft YaHei" panose="020B0503020204020204" pitchFamily="34" charset="-122"/>
            </a:endParaRPr>
          </a:p>
          <a:p>
            <a:pPr algn="ctr" eaLnBrk="1" hangingPunct="1">
              <a:buClrTx/>
              <a:buFontTx/>
              <a:buNone/>
            </a:pPr>
            <a:r>
              <a:rPr lang="it-IT" altLang="it-IT" sz="2000">
                <a:latin typeface="Comic Sans MS" panose="030F0702030302020204" pitchFamily="66" charset="0"/>
                <a:ea typeface="Microsoft YaHei" panose="020B0503020204020204" pitchFamily="34" charset="-122"/>
              </a:rPr>
              <a:t>SINDROMI GENETICHE ASSOCIATE A DIABETE</a:t>
            </a:r>
          </a:p>
        </p:txBody>
      </p:sp>
      <p:grpSp>
        <p:nvGrpSpPr>
          <p:cNvPr id="77828" name="Group 3">
            <a:extLst>
              <a:ext uri="{FF2B5EF4-FFF2-40B4-BE49-F238E27FC236}">
                <a16:creationId xmlns:a16="http://schemas.microsoft.com/office/drawing/2014/main" id="{1E4D37D4-DB4A-493D-903E-F3A936D493D3}"/>
              </a:ext>
            </a:extLst>
          </p:cNvPr>
          <p:cNvGrpSpPr>
            <a:grpSpLocks/>
          </p:cNvGrpSpPr>
          <p:nvPr/>
        </p:nvGrpSpPr>
        <p:grpSpPr bwMode="auto">
          <a:xfrm>
            <a:off x="1524001" y="0"/>
            <a:ext cx="1401763" cy="1987550"/>
            <a:chOff x="0" y="0"/>
            <a:chExt cx="883" cy="1252"/>
          </a:xfrm>
        </p:grpSpPr>
        <p:pic>
          <p:nvPicPr>
            <p:cNvPr id="77829" name="Picture 4">
              <a:extLst>
                <a:ext uri="{FF2B5EF4-FFF2-40B4-BE49-F238E27FC236}">
                  <a16:creationId xmlns:a16="http://schemas.microsoft.com/office/drawing/2014/main" id="{C1BE5662-B44F-4586-9523-E5B4FD7C9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3" cy="12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0" name="Text Box 5">
              <a:extLst>
                <a:ext uri="{FF2B5EF4-FFF2-40B4-BE49-F238E27FC236}">
                  <a16:creationId xmlns:a16="http://schemas.microsoft.com/office/drawing/2014/main" id="{1A23E242-CBFB-4F70-8899-ACA0924F48AA}"/>
                </a:ext>
              </a:extLst>
            </p:cNvPr>
            <p:cNvSpPr txBox="1">
              <a:spLocks noChangeArrowheads="1"/>
            </p:cNvSpPr>
            <p:nvPr/>
          </p:nvSpPr>
          <p:spPr bwMode="auto">
            <a:xfrm>
              <a:off x="0" y="0"/>
              <a:ext cx="883" cy="1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en-US"/>
            </a:p>
          </p:txBody>
        </p:sp>
      </p:grpSp>
    </p:spTree>
    <p:extLst>
      <p:ext uri="{BB962C8B-B14F-4D97-AF65-F5344CB8AC3E}">
        <p14:creationId xmlns:p14="http://schemas.microsoft.com/office/powerpoint/2010/main" val="318383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a:extLst>
              <a:ext uri="{FF2B5EF4-FFF2-40B4-BE49-F238E27FC236}">
                <a16:creationId xmlns:a16="http://schemas.microsoft.com/office/drawing/2014/main" id="{19F80CE0-124C-4D8C-9CF7-372A2009CF0A}"/>
              </a:ext>
            </a:extLst>
          </p:cNvPr>
          <p:cNvSpPr txBox="1">
            <a:spLocks noChangeArrowheads="1"/>
          </p:cNvSpPr>
          <p:nvPr/>
        </p:nvSpPr>
        <p:spPr bwMode="auto">
          <a:xfrm>
            <a:off x="2413000" y="177800"/>
            <a:ext cx="7366000" cy="166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a:ea typeface="Microsoft YaHei" panose="020B0503020204020204" pitchFamily="34" charset="-122"/>
              </a:rPr>
              <a:t>T1DM?</a:t>
            </a:r>
          </a:p>
        </p:txBody>
      </p:sp>
      <p:sp>
        <p:nvSpPr>
          <p:cNvPr id="79875" name="Text Box 2">
            <a:extLst>
              <a:ext uri="{FF2B5EF4-FFF2-40B4-BE49-F238E27FC236}">
                <a16:creationId xmlns:a16="http://schemas.microsoft.com/office/drawing/2014/main" id="{2817524F-438B-49C7-AC11-D7A5313B2439}"/>
              </a:ext>
            </a:extLst>
          </p:cNvPr>
          <p:cNvSpPr txBox="1">
            <a:spLocks noChangeArrowheads="1"/>
          </p:cNvSpPr>
          <p:nvPr/>
        </p:nvSpPr>
        <p:spPr bwMode="auto">
          <a:xfrm>
            <a:off x="2413000" y="2095500"/>
            <a:ext cx="73660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7025" indent="-327025">
              <a:spcBef>
                <a:spcPts val="8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431800" algn="l"/>
                <a:tab pos="881063" algn="l"/>
                <a:tab pos="1330325" algn="l"/>
                <a:tab pos="1779588" algn="l"/>
                <a:tab pos="2228850" algn="l"/>
                <a:tab pos="2678113" algn="l"/>
                <a:tab pos="3127375" algn="l"/>
                <a:tab pos="3576638" algn="l"/>
                <a:tab pos="4025900" algn="l"/>
                <a:tab pos="4475163" algn="l"/>
                <a:tab pos="4924425" algn="l"/>
                <a:tab pos="5373688" algn="l"/>
                <a:tab pos="5822950" algn="l"/>
                <a:tab pos="6272213" algn="l"/>
                <a:tab pos="6721475" algn="l"/>
                <a:tab pos="7170738" algn="l"/>
                <a:tab pos="7620000" algn="l"/>
                <a:tab pos="8069263" algn="l"/>
                <a:tab pos="8518525" algn="l"/>
                <a:tab pos="8967788" algn="l"/>
              </a:tabLst>
              <a:defRPr sz="2000">
                <a:solidFill>
                  <a:srgbClr val="000000"/>
                </a:solidFill>
                <a:latin typeface="Arial" panose="020B0604020202020204" pitchFamily="34" charset="0"/>
                <a:ea typeface="MS PGothic" panose="020B0600070205080204" pitchFamily="34" charset="-128"/>
              </a:defRPr>
            </a:lvl9pPr>
          </a:lstStyle>
          <a:p>
            <a:pPr eaLnBrk="1" hangingPunct="1">
              <a:buClr>
                <a:srgbClr val="D90B00"/>
              </a:buClr>
              <a:buSzPct val="77000"/>
              <a:buFont typeface="Times New Roman" panose="02020603050405020304" pitchFamily="18" charset="0"/>
              <a:buBlip>
                <a:blip r:embed="rId3"/>
              </a:buBlip>
            </a:pPr>
            <a:r>
              <a:rPr lang="it-IT" altLang="it-IT">
                <a:latin typeface="Futura" charset="-79"/>
                <a:ea typeface="Microsoft YaHei" panose="020B0503020204020204" pitchFamily="34" charset="-122"/>
              </a:rPr>
              <a:t>)</a:t>
            </a:r>
          </a:p>
        </p:txBody>
      </p:sp>
      <p:pic>
        <p:nvPicPr>
          <p:cNvPr id="79876" name="Picture 3">
            <a:extLst>
              <a:ext uri="{FF2B5EF4-FFF2-40B4-BE49-F238E27FC236}">
                <a16:creationId xmlns:a16="http://schemas.microsoft.com/office/drawing/2014/main" id="{F746A652-DF8D-4577-8CB8-4EEB2B7EF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3" y="612775"/>
            <a:ext cx="9144001" cy="562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5322128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a:extLst>
              <a:ext uri="{FF2B5EF4-FFF2-40B4-BE49-F238E27FC236}">
                <a16:creationId xmlns:a16="http://schemas.microsoft.com/office/drawing/2014/main" id="{8C8D8ECF-A98D-4067-9FFC-A57BDAF8EEB4}"/>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sz="4400">
                <a:solidFill>
                  <a:srgbClr val="CC3300"/>
                </a:solidFill>
                <a:ea typeface="Microsoft YaHei" panose="020B0503020204020204" pitchFamily="34" charset="-122"/>
              </a:rPr>
              <a:t>I 7 “se” per cercare un MODY 2</a:t>
            </a:r>
          </a:p>
        </p:txBody>
      </p:sp>
      <p:sp>
        <p:nvSpPr>
          <p:cNvPr id="83971" name="Rectangle 2">
            <a:extLst>
              <a:ext uri="{FF2B5EF4-FFF2-40B4-BE49-F238E27FC236}">
                <a16:creationId xmlns:a16="http://schemas.microsoft.com/office/drawing/2014/main" id="{88AD4BFF-0D4F-4271-A305-12D608553859}"/>
              </a:ext>
            </a:extLst>
          </p:cNvPr>
          <p:cNvSpPr>
            <a:spLocks noChangeArrowheads="1"/>
          </p:cNvSpPr>
          <p:nvPr/>
        </p:nvSpPr>
        <p:spPr bwMode="auto">
          <a:xfrm>
            <a:off x="739422" y="1503364"/>
            <a:ext cx="10820400" cy="4895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27025" indent="-327025">
              <a:spcBef>
                <a:spcPts val="800"/>
              </a:spcBef>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27025" algn="l"/>
                <a:tab pos="774700" algn="l"/>
                <a:tab pos="1223963" algn="l"/>
                <a:tab pos="1673225" algn="l"/>
                <a:tab pos="2122488" algn="l"/>
                <a:tab pos="2571750" algn="l"/>
                <a:tab pos="3021013" algn="l"/>
                <a:tab pos="3470275" algn="l"/>
                <a:tab pos="3919538" algn="l"/>
                <a:tab pos="4368800" algn="l"/>
                <a:tab pos="4818063" algn="l"/>
                <a:tab pos="5267325" algn="l"/>
                <a:tab pos="5716588" algn="l"/>
                <a:tab pos="6165850" algn="l"/>
                <a:tab pos="6615113" algn="l"/>
                <a:tab pos="7064375" algn="l"/>
                <a:tab pos="7513638" algn="l"/>
                <a:tab pos="7962900" algn="l"/>
                <a:tab pos="8412163" algn="l"/>
                <a:tab pos="8861425" algn="l"/>
                <a:tab pos="9310688" algn="l"/>
              </a:tabLst>
              <a:defRPr sz="2000">
                <a:solidFill>
                  <a:srgbClr val="000000"/>
                </a:solidFill>
                <a:latin typeface="Arial" panose="020B0604020202020204" pitchFamily="34" charset="0"/>
                <a:ea typeface="MS PGothic" panose="020B0600070205080204" pitchFamily="34" charset="-128"/>
              </a:defRPr>
            </a:lvl9pPr>
          </a:lstStyle>
          <a:p>
            <a:pPr eaLnBrk="1" hangingPunct="1">
              <a:spcBef>
                <a:spcPct val="0"/>
              </a:spcBef>
              <a:buClr>
                <a:srgbClr val="004E74"/>
              </a:buClr>
              <a:buFont typeface="Arial" panose="020B0604020202020204" pitchFamily="34" charset="0"/>
              <a:buChar char="•"/>
            </a:pPr>
            <a:r>
              <a:rPr lang="it-IT" altLang="it-IT" sz="2400" dirty="0">
                <a:latin typeface="Futura" charset="-79"/>
                <a:ea typeface="Microsoft YaHei" panose="020B0503020204020204" pitchFamily="34" charset="-122"/>
              </a:rPr>
              <a:t>Assenza di markers autoimmuni di DM</a:t>
            </a:r>
          </a:p>
          <a:p>
            <a:pPr eaLnBrk="1" hangingPunct="1">
              <a:spcBef>
                <a:spcPct val="0"/>
              </a:spcBef>
              <a:buClr>
                <a:srgbClr val="004E74"/>
              </a:buClr>
              <a:buFont typeface="Arial" panose="020B0604020202020204" pitchFamily="34" charset="0"/>
              <a:buNone/>
            </a:pPr>
            <a:endParaRPr lang="it-IT" altLang="it-IT" sz="2400" dirty="0">
              <a:latin typeface="Futura" charset="-79"/>
              <a:ea typeface="Microsoft YaHei" panose="020B0503020204020204" pitchFamily="34" charset="-122"/>
            </a:endParaRPr>
          </a:p>
          <a:p>
            <a:pPr eaLnBrk="1" hangingPunct="1">
              <a:spcBef>
                <a:spcPct val="0"/>
              </a:spcBef>
              <a:buClr>
                <a:srgbClr val="004E74"/>
              </a:buClr>
              <a:buFont typeface="Arial" panose="020B0604020202020204" pitchFamily="34" charset="0"/>
              <a:buChar char="•"/>
            </a:pPr>
            <a:r>
              <a:rPr lang="it-IT" altLang="it-IT" sz="2400" dirty="0">
                <a:latin typeface="Futura" charset="-79"/>
                <a:ea typeface="Microsoft YaHei" panose="020B0503020204020204" pitchFamily="34" charset="-122"/>
              </a:rPr>
              <a:t>No terapia insulinica attuale o in anamnesi</a:t>
            </a:r>
          </a:p>
          <a:p>
            <a:pPr eaLnBrk="1" hangingPunct="1">
              <a:spcBef>
                <a:spcPct val="0"/>
              </a:spcBef>
              <a:buClr>
                <a:srgbClr val="004E74"/>
              </a:buClr>
              <a:buFont typeface="Arial" panose="020B0604020202020204" pitchFamily="34" charset="0"/>
              <a:buNone/>
            </a:pPr>
            <a:endParaRPr lang="it-IT" altLang="it-IT" sz="2400" dirty="0">
              <a:latin typeface="Futura" charset="-79"/>
              <a:ea typeface="Microsoft YaHei" panose="020B0503020204020204" pitchFamily="34" charset="-122"/>
            </a:endParaRPr>
          </a:p>
          <a:p>
            <a:pPr eaLnBrk="1" hangingPunct="1">
              <a:spcBef>
                <a:spcPct val="0"/>
              </a:spcBef>
              <a:buClr>
                <a:srgbClr val="004E74"/>
              </a:buClr>
              <a:buFont typeface="Arial" panose="020B0604020202020204" pitchFamily="34" charset="0"/>
              <a:buChar char="•"/>
            </a:pPr>
            <a:r>
              <a:rPr lang="it-IT" altLang="it-IT" sz="2400" dirty="0">
                <a:latin typeface="Futura" charset="-79"/>
                <a:ea typeface="Microsoft YaHei" panose="020B0503020204020204" pitchFamily="34" charset="-122"/>
              </a:rPr>
              <a:t>Valori HbA1c &gt;6%</a:t>
            </a:r>
          </a:p>
          <a:p>
            <a:pPr eaLnBrk="1" hangingPunct="1">
              <a:spcBef>
                <a:spcPct val="0"/>
              </a:spcBef>
              <a:buClr>
                <a:srgbClr val="004E74"/>
              </a:buClr>
              <a:buFont typeface="Arial" panose="020B0604020202020204" pitchFamily="34" charset="0"/>
              <a:buNone/>
            </a:pPr>
            <a:endParaRPr lang="it-IT" altLang="it-IT" sz="2400" dirty="0">
              <a:latin typeface="Futura" charset="-79"/>
              <a:ea typeface="Microsoft YaHei" panose="020B0503020204020204" pitchFamily="34" charset="-122"/>
            </a:endParaRPr>
          </a:p>
          <a:p>
            <a:pPr eaLnBrk="1" hangingPunct="1">
              <a:spcBef>
                <a:spcPct val="0"/>
              </a:spcBef>
              <a:buClr>
                <a:srgbClr val="004E74"/>
              </a:buClr>
              <a:buFont typeface="Arial" panose="020B0604020202020204" pitchFamily="34" charset="0"/>
              <a:buChar char="•"/>
            </a:pPr>
            <a:r>
              <a:rPr lang="it-IT" altLang="it-IT" sz="2400" dirty="0">
                <a:latin typeface="Futura" charset="-79"/>
                <a:ea typeface="Microsoft YaHei" panose="020B0503020204020204" pitchFamily="34" charset="-122"/>
              </a:rPr>
              <a:t>Insorgenza del diabete o dell’iperglicemia tra 6 mesi e 25 anni</a:t>
            </a:r>
          </a:p>
          <a:p>
            <a:pPr eaLnBrk="1" hangingPunct="1">
              <a:spcBef>
                <a:spcPct val="0"/>
              </a:spcBef>
              <a:buClr>
                <a:srgbClr val="004E74"/>
              </a:buClr>
              <a:buFont typeface="Arial" panose="020B0604020202020204" pitchFamily="34" charset="0"/>
              <a:buNone/>
            </a:pPr>
            <a:endParaRPr lang="it-IT" altLang="it-IT" sz="2400" dirty="0">
              <a:latin typeface="Futura" charset="-79"/>
              <a:ea typeface="Microsoft YaHei" panose="020B0503020204020204" pitchFamily="34" charset="-122"/>
            </a:endParaRPr>
          </a:p>
          <a:p>
            <a:pPr eaLnBrk="1" hangingPunct="1">
              <a:spcBef>
                <a:spcPct val="0"/>
              </a:spcBef>
              <a:buClr>
                <a:srgbClr val="004E74"/>
              </a:buClr>
              <a:buFont typeface="Arial" panose="020B0604020202020204" pitchFamily="34" charset="0"/>
              <a:buChar char="•"/>
            </a:pPr>
            <a:r>
              <a:rPr lang="it-IT" altLang="it-IT" sz="2400" dirty="0">
                <a:latin typeface="Futura" charset="-79"/>
                <a:ea typeface="Microsoft YaHei" panose="020B0503020204020204" pitchFamily="34" charset="-122"/>
              </a:rPr>
              <a:t>Almeno un genitore con diabete, IGT</a:t>
            </a:r>
          </a:p>
          <a:p>
            <a:pPr eaLnBrk="1" hangingPunct="1">
              <a:spcBef>
                <a:spcPct val="0"/>
              </a:spcBef>
              <a:buClr>
                <a:srgbClr val="004E74"/>
              </a:buClr>
              <a:buFont typeface="Arial" panose="020B0604020202020204" pitchFamily="34" charset="0"/>
              <a:buNone/>
            </a:pPr>
            <a:endParaRPr lang="it-IT" altLang="it-IT" sz="2400" dirty="0">
              <a:latin typeface="Futura" charset="-79"/>
              <a:ea typeface="Microsoft YaHei" panose="020B0503020204020204" pitchFamily="34" charset="-122"/>
            </a:endParaRPr>
          </a:p>
          <a:p>
            <a:pPr eaLnBrk="1" hangingPunct="1">
              <a:spcBef>
                <a:spcPct val="0"/>
              </a:spcBef>
              <a:buClr>
                <a:srgbClr val="004E74"/>
              </a:buClr>
              <a:buFont typeface="Arial" panose="020B0604020202020204" pitchFamily="34" charset="0"/>
              <a:buChar char="•"/>
            </a:pPr>
            <a:r>
              <a:rPr lang="it-IT" altLang="it-IT" sz="2400" dirty="0">
                <a:latin typeface="Futura" charset="-79"/>
                <a:ea typeface="Microsoft YaHei" panose="020B0503020204020204" pitchFamily="34" charset="-122"/>
              </a:rPr>
              <a:t>Assenza di altri segni suggestivi o specifici i altre forma di diabete</a:t>
            </a:r>
          </a:p>
          <a:p>
            <a:pPr eaLnBrk="1" hangingPunct="1">
              <a:spcBef>
                <a:spcPct val="0"/>
              </a:spcBef>
              <a:buClr>
                <a:srgbClr val="004E74"/>
              </a:buClr>
              <a:buFont typeface="Arial" panose="020B0604020202020204" pitchFamily="34" charset="0"/>
              <a:buNone/>
            </a:pPr>
            <a:endParaRPr lang="it-IT" altLang="it-IT" sz="2400" dirty="0">
              <a:latin typeface="Futura" charset="-79"/>
              <a:ea typeface="Microsoft YaHei" panose="020B0503020204020204" pitchFamily="34" charset="-122"/>
            </a:endParaRPr>
          </a:p>
          <a:p>
            <a:pPr eaLnBrk="1" hangingPunct="1">
              <a:spcBef>
                <a:spcPct val="0"/>
              </a:spcBef>
              <a:buClr>
                <a:srgbClr val="004E74"/>
              </a:buClr>
              <a:buFont typeface="Arial" panose="020B0604020202020204" pitchFamily="34" charset="0"/>
              <a:buChar char="•"/>
            </a:pPr>
            <a:r>
              <a:rPr lang="it-IT" altLang="it-IT" sz="2400" dirty="0">
                <a:latin typeface="Futura" charset="-79"/>
                <a:ea typeface="Microsoft YaHei" panose="020B0503020204020204" pitchFamily="34" charset="-122"/>
              </a:rPr>
              <a:t>Assenza di altre gravi malattie intercorrenti</a:t>
            </a:r>
          </a:p>
        </p:txBody>
      </p:sp>
    </p:spTree>
    <p:extLst>
      <p:ext uri="{BB962C8B-B14F-4D97-AF65-F5344CB8AC3E}">
        <p14:creationId xmlns:p14="http://schemas.microsoft.com/office/powerpoint/2010/main" val="2669402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
            <a:extLst>
              <a:ext uri="{FF2B5EF4-FFF2-40B4-BE49-F238E27FC236}">
                <a16:creationId xmlns:a16="http://schemas.microsoft.com/office/drawing/2014/main" id="{2B508D71-4109-4BF6-8F1B-8CABD9591852}"/>
              </a:ext>
            </a:extLst>
          </p:cNvPr>
          <p:cNvSpPr txBox="1">
            <a:spLocks noChangeArrowheads="1"/>
          </p:cNvSpPr>
          <p:nvPr/>
        </p:nvSpPr>
        <p:spPr bwMode="auto">
          <a:xfrm>
            <a:off x="1981201" y="128588"/>
            <a:ext cx="82137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b="1" i="1">
                <a:solidFill>
                  <a:srgbClr val="CC3300"/>
                </a:solidFill>
                <a:latin typeface="Comic Sans MS" panose="030F0702030302020204" pitchFamily="66" charset="0"/>
              </a:rPr>
              <a:t>Novita' terapia insulinica ultimi 10 anni </a:t>
            </a:r>
          </a:p>
        </p:txBody>
      </p:sp>
      <p:sp>
        <p:nvSpPr>
          <p:cNvPr id="118787" name="Text Box 2">
            <a:extLst>
              <a:ext uri="{FF2B5EF4-FFF2-40B4-BE49-F238E27FC236}">
                <a16:creationId xmlns:a16="http://schemas.microsoft.com/office/drawing/2014/main" id="{284593F1-CB50-4EE2-AF9B-EEA8E52D3D35}"/>
              </a:ext>
            </a:extLst>
          </p:cNvPr>
          <p:cNvSpPr txBox="1">
            <a:spLocks noChangeArrowheads="1"/>
          </p:cNvSpPr>
          <p:nvPr/>
        </p:nvSpPr>
        <p:spPr bwMode="auto">
          <a:xfrm>
            <a:off x="1992313" y="1844676"/>
            <a:ext cx="8229600" cy="456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0200">
              <a:spcBef>
                <a:spcPts val="8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sz="2400">
                <a:latin typeface="Comic Sans MS" panose="030F0702030302020204" pitchFamily="66" charset="0"/>
              </a:rPr>
              <a:t>ANALOGHI RAPIDI</a:t>
            </a:r>
          </a:p>
          <a:p>
            <a:pPr algn="ctr" eaLnBrk="1" hangingPunct="1">
              <a:buClrTx/>
              <a:buFontTx/>
              <a:buNone/>
            </a:pPr>
            <a:r>
              <a:rPr lang="it-IT" altLang="it-IT" sz="2400">
                <a:latin typeface="Comic Sans MS" panose="030F0702030302020204" pitchFamily="66" charset="0"/>
              </a:rPr>
              <a:t>(lispro(Humalog) Aspart (Novorapid), Glulisina (Apidra)</a:t>
            </a: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r>
              <a:rPr lang="it-IT" altLang="it-IT" sz="2400">
                <a:latin typeface="Comic Sans MS" panose="030F0702030302020204" pitchFamily="66" charset="0"/>
              </a:rPr>
              <a:t> ANALOGHI LENTI</a:t>
            </a:r>
          </a:p>
          <a:p>
            <a:pPr algn="ctr" eaLnBrk="1" hangingPunct="1">
              <a:buClrTx/>
              <a:buFontTx/>
              <a:buNone/>
            </a:pPr>
            <a:r>
              <a:rPr lang="it-IT" altLang="it-IT" sz="2400">
                <a:latin typeface="Comic Sans MS" panose="030F0702030302020204" pitchFamily="66" charset="0"/>
              </a:rPr>
              <a:t>glargine (Lantus), detemir (Levemir), degludec (tresiba)</a:t>
            </a: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r>
              <a:rPr lang="it-IT" altLang="it-IT" sz="2400">
                <a:latin typeface="Comic Sans MS" panose="030F0702030302020204" pitchFamily="66" charset="0"/>
              </a:rPr>
              <a:t>PREMISCELATE con analoghi </a:t>
            </a:r>
          </a:p>
          <a:p>
            <a:pPr algn="ctr" eaLnBrk="1" hangingPunct="1">
              <a:buClrTx/>
              <a:buFontTx/>
              <a:buNone/>
            </a:pPr>
            <a:r>
              <a:rPr lang="it-IT" altLang="it-IT" sz="2400">
                <a:latin typeface="Comic Sans MS" panose="030F0702030302020204" pitchFamily="66" charset="0"/>
              </a:rPr>
              <a:t>Lispro protaminata ( basal),  aspart protaminata ( premiscelate con novorapid)</a:t>
            </a:r>
          </a:p>
        </p:txBody>
      </p:sp>
    </p:spTree>
    <p:extLst>
      <p:ext uri="{BB962C8B-B14F-4D97-AF65-F5344CB8AC3E}">
        <p14:creationId xmlns:p14="http://schemas.microsoft.com/office/powerpoint/2010/main" val="38177286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2424A-FEB0-4A98-8AF5-D4D95B6E15FD}"/>
              </a:ext>
            </a:extLst>
          </p:cNvPr>
          <p:cNvPicPr>
            <a:picLocks noChangeAspect="1"/>
          </p:cNvPicPr>
          <p:nvPr/>
        </p:nvPicPr>
        <p:blipFill>
          <a:blip r:embed="rId2"/>
          <a:stretch>
            <a:fillRect/>
          </a:stretch>
        </p:blipFill>
        <p:spPr>
          <a:xfrm>
            <a:off x="5502931" y="0"/>
            <a:ext cx="6648804" cy="6858000"/>
          </a:xfrm>
          <a:prstGeom prst="rect">
            <a:avLst/>
          </a:prstGeom>
        </p:spPr>
      </p:pic>
      <p:sp>
        <p:nvSpPr>
          <p:cNvPr id="4" name="TextBox 3">
            <a:extLst>
              <a:ext uri="{FF2B5EF4-FFF2-40B4-BE49-F238E27FC236}">
                <a16:creationId xmlns:a16="http://schemas.microsoft.com/office/drawing/2014/main" id="{7D10B204-0720-43F1-84D2-8FE2DF99C530}"/>
              </a:ext>
            </a:extLst>
          </p:cNvPr>
          <p:cNvSpPr txBox="1"/>
          <p:nvPr/>
        </p:nvSpPr>
        <p:spPr>
          <a:xfrm>
            <a:off x="4528457" y="5637861"/>
            <a:ext cx="1781963" cy="1015663"/>
          </a:xfrm>
          <a:prstGeom prst="rect">
            <a:avLst/>
          </a:prstGeom>
          <a:noFill/>
        </p:spPr>
        <p:txBody>
          <a:bodyPr wrap="none" rtlCol="0">
            <a:spAutoFit/>
          </a:bodyPr>
          <a:lstStyle/>
          <a:p>
            <a:r>
              <a:rPr lang="it-IT" sz="2000" b="1" dirty="0">
                <a:solidFill>
                  <a:srgbClr val="0070C0"/>
                </a:solidFill>
              </a:rPr>
              <a:t>Soglia renale</a:t>
            </a:r>
          </a:p>
          <a:p>
            <a:pPr marL="342900" indent="-342900">
              <a:buFontTx/>
              <a:buChar char="-"/>
            </a:pPr>
            <a:r>
              <a:rPr lang="it-IT" sz="2000" b="1" dirty="0">
                <a:solidFill>
                  <a:srgbClr val="0070C0"/>
                </a:solidFill>
              </a:rPr>
              <a:t>Molta urina</a:t>
            </a:r>
          </a:p>
          <a:p>
            <a:pPr marL="342900" indent="-342900">
              <a:buFontTx/>
              <a:buChar char="-"/>
            </a:pPr>
            <a:r>
              <a:rPr lang="it-IT" sz="2000" b="1" dirty="0">
                <a:solidFill>
                  <a:srgbClr val="0070C0"/>
                </a:solidFill>
              </a:rPr>
              <a:t>Molta sete</a:t>
            </a:r>
          </a:p>
        </p:txBody>
      </p:sp>
      <p:sp>
        <p:nvSpPr>
          <p:cNvPr id="5" name="TextBox 4">
            <a:extLst>
              <a:ext uri="{FF2B5EF4-FFF2-40B4-BE49-F238E27FC236}">
                <a16:creationId xmlns:a16="http://schemas.microsoft.com/office/drawing/2014/main" id="{43C57BBB-091D-476E-A865-3C8BD1E93D7E}"/>
              </a:ext>
            </a:extLst>
          </p:cNvPr>
          <p:cNvSpPr txBox="1"/>
          <p:nvPr/>
        </p:nvSpPr>
        <p:spPr>
          <a:xfrm>
            <a:off x="10660429" y="5334391"/>
            <a:ext cx="1491306" cy="400110"/>
          </a:xfrm>
          <a:prstGeom prst="rect">
            <a:avLst/>
          </a:prstGeom>
          <a:noFill/>
        </p:spPr>
        <p:txBody>
          <a:bodyPr wrap="none" rtlCol="0">
            <a:spAutoFit/>
          </a:bodyPr>
          <a:lstStyle/>
          <a:p>
            <a:r>
              <a:rPr lang="it-IT" sz="2000" b="1" dirty="0">
                <a:solidFill>
                  <a:srgbClr val="0070C0"/>
                </a:solidFill>
              </a:rPr>
              <a:t>Iperglicemia</a:t>
            </a:r>
          </a:p>
        </p:txBody>
      </p:sp>
      <p:sp>
        <p:nvSpPr>
          <p:cNvPr id="6" name="TextBox 5">
            <a:extLst>
              <a:ext uri="{FF2B5EF4-FFF2-40B4-BE49-F238E27FC236}">
                <a16:creationId xmlns:a16="http://schemas.microsoft.com/office/drawing/2014/main" id="{6FD20E8A-FE68-443A-BD4A-B68C21A5A83A}"/>
              </a:ext>
            </a:extLst>
          </p:cNvPr>
          <p:cNvSpPr txBox="1"/>
          <p:nvPr/>
        </p:nvSpPr>
        <p:spPr>
          <a:xfrm>
            <a:off x="7004957" y="2362199"/>
            <a:ext cx="1241815" cy="400110"/>
          </a:xfrm>
          <a:prstGeom prst="rect">
            <a:avLst/>
          </a:prstGeom>
          <a:noFill/>
        </p:spPr>
        <p:txBody>
          <a:bodyPr wrap="none" rtlCol="0">
            <a:spAutoFit/>
          </a:bodyPr>
          <a:lstStyle/>
          <a:p>
            <a:r>
              <a:rPr lang="it-IT" sz="2000" b="1" dirty="0">
                <a:solidFill>
                  <a:srgbClr val="0070C0"/>
                </a:solidFill>
              </a:rPr>
              <a:t>Glicogeno</a:t>
            </a:r>
          </a:p>
        </p:txBody>
      </p:sp>
      <p:sp>
        <p:nvSpPr>
          <p:cNvPr id="7" name="TextBox 6">
            <a:extLst>
              <a:ext uri="{FF2B5EF4-FFF2-40B4-BE49-F238E27FC236}">
                <a16:creationId xmlns:a16="http://schemas.microsoft.com/office/drawing/2014/main" id="{978D20AD-74AD-4000-A1FB-5BD64EB81EEE}"/>
              </a:ext>
            </a:extLst>
          </p:cNvPr>
          <p:cNvSpPr txBox="1"/>
          <p:nvPr/>
        </p:nvSpPr>
        <p:spPr>
          <a:xfrm>
            <a:off x="10335270" y="1681841"/>
            <a:ext cx="828240" cy="400110"/>
          </a:xfrm>
          <a:prstGeom prst="rect">
            <a:avLst/>
          </a:prstGeom>
          <a:noFill/>
        </p:spPr>
        <p:txBody>
          <a:bodyPr wrap="none" rtlCol="0">
            <a:spAutoFit/>
          </a:bodyPr>
          <a:lstStyle/>
          <a:p>
            <a:r>
              <a:rPr lang="it-IT" sz="2000" b="1" dirty="0">
                <a:solidFill>
                  <a:srgbClr val="0070C0"/>
                </a:solidFill>
              </a:rPr>
              <a:t>Grassi</a:t>
            </a:r>
          </a:p>
        </p:txBody>
      </p:sp>
      <p:sp>
        <p:nvSpPr>
          <p:cNvPr id="8" name="TextBox 7">
            <a:extLst>
              <a:ext uri="{FF2B5EF4-FFF2-40B4-BE49-F238E27FC236}">
                <a16:creationId xmlns:a16="http://schemas.microsoft.com/office/drawing/2014/main" id="{B0809950-314D-4730-A7E2-705663353143}"/>
              </a:ext>
            </a:extLst>
          </p:cNvPr>
          <p:cNvSpPr txBox="1"/>
          <p:nvPr/>
        </p:nvSpPr>
        <p:spPr>
          <a:xfrm>
            <a:off x="8735786" y="3633301"/>
            <a:ext cx="1010790" cy="400110"/>
          </a:xfrm>
          <a:prstGeom prst="rect">
            <a:avLst/>
          </a:prstGeom>
          <a:noFill/>
        </p:spPr>
        <p:txBody>
          <a:bodyPr wrap="none" rtlCol="0">
            <a:spAutoFit/>
          </a:bodyPr>
          <a:lstStyle/>
          <a:p>
            <a:r>
              <a:rPr lang="it-IT" sz="2000" b="1" dirty="0">
                <a:solidFill>
                  <a:srgbClr val="0070C0"/>
                </a:solidFill>
              </a:rPr>
              <a:t>Chetoni</a:t>
            </a:r>
          </a:p>
        </p:txBody>
      </p:sp>
      <p:sp>
        <p:nvSpPr>
          <p:cNvPr id="9" name="TextBox 8">
            <a:extLst>
              <a:ext uri="{FF2B5EF4-FFF2-40B4-BE49-F238E27FC236}">
                <a16:creationId xmlns:a16="http://schemas.microsoft.com/office/drawing/2014/main" id="{519179C9-FC8B-4A00-BF12-30E17404ABDE}"/>
              </a:ext>
            </a:extLst>
          </p:cNvPr>
          <p:cNvSpPr txBox="1"/>
          <p:nvPr/>
        </p:nvSpPr>
        <p:spPr>
          <a:xfrm>
            <a:off x="4810760" y="2925415"/>
            <a:ext cx="1645194" cy="707886"/>
          </a:xfrm>
          <a:prstGeom prst="rect">
            <a:avLst/>
          </a:prstGeom>
          <a:noFill/>
        </p:spPr>
        <p:txBody>
          <a:bodyPr wrap="none" rtlCol="0">
            <a:spAutoFit/>
          </a:bodyPr>
          <a:lstStyle/>
          <a:p>
            <a:r>
              <a:rPr lang="it-IT" sz="2000" b="1" dirty="0">
                <a:solidFill>
                  <a:srgbClr val="0070C0"/>
                </a:solidFill>
              </a:rPr>
              <a:t>↑ glucosio</a:t>
            </a:r>
          </a:p>
          <a:p>
            <a:r>
              <a:rPr lang="it-IT" sz="2000" b="1" dirty="0">
                <a:solidFill>
                  <a:srgbClr val="0070C0"/>
                </a:solidFill>
              </a:rPr>
              <a:t>(iperglicemia)</a:t>
            </a:r>
          </a:p>
        </p:txBody>
      </p:sp>
      <p:pic>
        <p:nvPicPr>
          <p:cNvPr id="4098" name="Picture 2" descr="What is Insulin?">
            <a:extLst>
              <a:ext uri="{FF2B5EF4-FFF2-40B4-BE49-F238E27FC236}">
                <a16:creationId xmlns:a16="http://schemas.microsoft.com/office/drawing/2014/main" id="{AC98186D-6CA4-4BA8-B6BC-BDE1004D0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3" y="1507016"/>
            <a:ext cx="4273901" cy="42739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D50997-2BB1-41D3-8863-11CF47BF9773}"/>
              </a:ext>
            </a:extLst>
          </p:cNvPr>
          <p:cNvSpPr txBox="1"/>
          <p:nvPr/>
        </p:nvSpPr>
        <p:spPr>
          <a:xfrm>
            <a:off x="190773" y="119869"/>
            <a:ext cx="5115005" cy="830997"/>
          </a:xfrm>
          <a:prstGeom prst="rect">
            <a:avLst/>
          </a:prstGeom>
          <a:noFill/>
        </p:spPr>
        <p:txBody>
          <a:bodyPr wrap="square" rtlCol="0">
            <a:spAutoFit/>
          </a:bodyPr>
          <a:lstStyle/>
          <a:p>
            <a:r>
              <a:rPr lang="it-IT" sz="2400" b="1" dirty="0">
                <a:solidFill>
                  <a:srgbClr val="0070C0"/>
                </a:solidFill>
              </a:rPr>
              <a:t>INSULINA REGOLATORE DELL’UTILIZZO DEL GLUCOSIO</a:t>
            </a:r>
          </a:p>
        </p:txBody>
      </p:sp>
      <p:sp>
        <p:nvSpPr>
          <p:cNvPr id="11" name="TextBox 10">
            <a:extLst>
              <a:ext uri="{FF2B5EF4-FFF2-40B4-BE49-F238E27FC236}">
                <a16:creationId xmlns:a16="http://schemas.microsoft.com/office/drawing/2014/main" id="{DC0D963C-3A13-48FD-AA18-4F9F0C76E73D}"/>
              </a:ext>
            </a:extLst>
          </p:cNvPr>
          <p:cNvSpPr txBox="1"/>
          <p:nvPr/>
        </p:nvSpPr>
        <p:spPr>
          <a:xfrm>
            <a:off x="255181" y="1137684"/>
            <a:ext cx="2534027" cy="369332"/>
          </a:xfrm>
          <a:prstGeom prst="rect">
            <a:avLst/>
          </a:prstGeom>
          <a:noFill/>
        </p:spPr>
        <p:txBody>
          <a:bodyPr wrap="none" rtlCol="0">
            <a:spAutoFit/>
          </a:bodyPr>
          <a:lstStyle/>
          <a:p>
            <a:r>
              <a:rPr lang="it-IT" dirty="0"/>
              <a:t>Cellule beta del pancreas</a:t>
            </a:r>
          </a:p>
        </p:txBody>
      </p:sp>
    </p:spTree>
    <p:extLst>
      <p:ext uri="{BB962C8B-B14F-4D97-AF65-F5344CB8AC3E}">
        <p14:creationId xmlns:p14="http://schemas.microsoft.com/office/powerpoint/2010/main" val="480540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
            <a:extLst>
              <a:ext uri="{FF2B5EF4-FFF2-40B4-BE49-F238E27FC236}">
                <a16:creationId xmlns:a16="http://schemas.microsoft.com/office/drawing/2014/main" id="{7A088CD0-576E-4ECE-A7CB-A1573FB3DCEF}"/>
              </a:ext>
            </a:extLst>
          </p:cNvPr>
          <p:cNvSpPr txBox="1">
            <a:spLocks noChangeArrowheads="1"/>
          </p:cNvSpPr>
          <p:nvPr/>
        </p:nvSpPr>
        <p:spPr bwMode="auto">
          <a:xfrm>
            <a:off x="2063751" y="185738"/>
            <a:ext cx="82137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endParaRPr lang="it-IT" altLang="it-IT" b="1" i="1">
              <a:solidFill>
                <a:srgbClr val="CC3300"/>
              </a:solidFill>
              <a:latin typeface="Comic Sans MS" panose="030F0702030302020204" pitchFamily="66" charset="0"/>
            </a:endParaRPr>
          </a:p>
          <a:p>
            <a:pPr algn="ctr" eaLnBrk="1" hangingPunct="1">
              <a:spcBef>
                <a:spcPct val="0"/>
              </a:spcBef>
              <a:buClrTx/>
              <a:buFontTx/>
              <a:buNone/>
            </a:pPr>
            <a:r>
              <a:rPr lang="it-IT" altLang="it-IT" b="1" i="1">
                <a:solidFill>
                  <a:srgbClr val="CC3300"/>
                </a:solidFill>
                <a:latin typeface="Comic Sans MS" panose="030F0702030302020204" pitchFamily="66" charset="0"/>
              </a:rPr>
              <a:t>ANALOGHI RAPIDI </a:t>
            </a:r>
          </a:p>
          <a:p>
            <a:pPr algn="ctr" eaLnBrk="1" hangingPunct="1">
              <a:spcBef>
                <a:spcPct val="0"/>
              </a:spcBef>
              <a:buClrTx/>
              <a:buFontTx/>
              <a:buNone/>
            </a:pPr>
            <a:endParaRPr lang="it-IT" altLang="it-IT" b="1" i="1">
              <a:solidFill>
                <a:srgbClr val="CC3300"/>
              </a:solidFill>
              <a:latin typeface="Comic Sans MS" panose="030F0702030302020204" pitchFamily="66" charset="0"/>
            </a:endParaRPr>
          </a:p>
          <a:p>
            <a:pPr algn="ctr" eaLnBrk="1" hangingPunct="1">
              <a:spcBef>
                <a:spcPct val="0"/>
              </a:spcBef>
              <a:buClrTx/>
              <a:buFontTx/>
              <a:buNone/>
            </a:pPr>
            <a:r>
              <a:rPr lang="it-IT" altLang="it-IT" b="1" i="1">
                <a:solidFill>
                  <a:srgbClr val="CC3300"/>
                </a:solidFill>
                <a:latin typeface="Comic Sans MS" panose="030F0702030302020204" pitchFamily="66" charset="0"/>
              </a:rPr>
              <a:t>VANTAGGI</a:t>
            </a:r>
          </a:p>
        </p:txBody>
      </p:sp>
      <p:sp>
        <p:nvSpPr>
          <p:cNvPr id="120835" name="Text Box 2">
            <a:extLst>
              <a:ext uri="{FF2B5EF4-FFF2-40B4-BE49-F238E27FC236}">
                <a16:creationId xmlns:a16="http://schemas.microsoft.com/office/drawing/2014/main" id="{53160174-E5D3-43EE-B712-81F5C924852B}"/>
              </a:ext>
            </a:extLst>
          </p:cNvPr>
          <p:cNvSpPr txBox="1">
            <a:spLocks noChangeArrowheads="1"/>
          </p:cNvSpPr>
          <p:nvPr/>
        </p:nvSpPr>
        <p:spPr bwMode="auto">
          <a:xfrm>
            <a:off x="1992313" y="1844676"/>
            <a:ext cx="8229600" cy="456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0200">
              <a:spcBef>
                <a:spcPts val="8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endParaRPr lang="it-IT" altLang="it-IT" sz="2800" b="1">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Rapido assorbimento</a:t>
            </a:r>
          </a:p>
          <a:p>
            <a:pPr algn="ctr" eaLnBrk="1" hangingPunct="1">
              <a:buClrTx/>
              <a:buFontTx/>
              <a:buNone/>
            </a:pPr>
            <a:endParaRPr lang="it-IT" altLang="it-IT" sz="2800">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Minor tempo di attesa rispetto ai pasti</a:t>
            </a: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p:txBody>
      </p:sp>
      <p:sp>
        <p:nvSpPr>
          <p:cNvPr id="120836" name="Text Box 3">
            <a:extLst>
              <a:ext uri="{FF2B5EF4-FFF2-40B4-BE49-F238E27FC236}">
                <a16:creationId xmlns:a16="http://schemas.microsoft.com/office/drawing/2014/main" id="{CB911BF7-EC9F-49C4-AD16-3DAD64040A0C}"/>
              </a:ext>
            </a:extLst>
          </p:cNvPr>
          <p:cNvSpPr txBox="1">
            <a:spLocks noChangeArrowheads="1"/>
          </p:cNvSpPr>
          <p:nvPr/>
        </p:nvSpPr>
        <p:spPr bwMode="auto">
          <a:xfrm>
            <a:off x="3503613" y="4679950"/>
            <a:ext cx="5219700" cy="143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it-IT" altLang="it-IT" b="1" i="1">
                <a:solidFill>
                  <a:srgbClr val="CC3300"/>
                </a:solidFill>
                <a:latin typeface="Comic Sans MS" panose="030F0702030302020204" pitchFamily="66" charset="0"/>
              </a:rPr>
              <a:t>SVANTAGGI</a:t>
            </a:r>
          </a:p>
          <a:p>
            <a:pPr algn="ctr" eaLnBrk="1" hangingPunct="1">
              <a:spcBef>
                <a:spcPct val="0"/>
              </a:spcBef>
              <a:buClrTx/>
              <a:buFontTx/>
              <a:buNone/>
            </a:pPr>
            <a:endParaRPr lang="it-IT" altLang="it-IT" sz="2800" i="1">
              <a:solidFill>
                <a:srgbClr val="CC3300"/>
              </a:solidFill>
              <a:latin typeface="Comic Sans MS" panose="030F0702030302020204" pitchFamily="66" charset="0"/>
            </a:endParaRPr>
          </a:p>
          <a:p>
            <a:pPr algn="ctr" eaLnBrk="1" hangingPunct="1">
              <a:spcBef>
                <a:spcPct val="0"/>
              </a:spcBef>
              <a:buClrTx/>
              <a:buFontTx/>
              <a:buNone/>
            </a:pPr>
            <a:r>
              <a:rPr lang="it-IT" altLang="it-IT" sz="2800" i="1">
                <a:latin typeface="Comic Sans MS" panose="030F0702030302020204" pitchFamily="66" charset="0"/>
              </a:rPr>
              <a:t>Minor durata d'azione</a:t>
            </a:r>
          </a:p>
        </p:txBody>
      </p:sp>
    </p:spTree>
    <p:extLst>
      <p:ext uri="{BB962C8B-B14F-4D97-AF65-F5344CB8AC3E}">
        <p14:creationId xmlns:p14="http://schemas.microsoft.com/office/powerpoint/2010/main" val="12297650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1">
            <a:extLst>
              <a:ext uri="{FF2B5EF4-FFF2-40B4-BE49-F238E27FC236}">
                <a16:creationId xmlns:a16="http://schemas.microsoft.com/office/drawing/2014/main" id="{9A36EF4E-4FDF-4C20-80F4-A32B2E5475F5}"/>
              </a:ext>
            </a:extLst>
          </p:cNvPr>
          <p:cNvSpPr txBox="1">
            <a:spLocks noChangeArrowheads="1"/>
          </p:cNvSpPr>
          <p:nvPr/>
        </p:nvSpPr>
        <p:spPr bwMode="auto">
          <a:xfrm>
            <a:off x="2063751" y="-4763"/>
            <a:ext cx="8213725"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endParaRPr lang="it-IT" altLang="it-IT" b="1" i="1">
              <a:solidFill>
                <a:srgbClr val="CC3300"/>
              </a:solidFill>
              <a:latin typeface="Comic Sans MS" panose="030F0702030302020204" pitchFamily="66" charset="0"/>
            </a:endParaRPr>
          </a:p>
          <a:p>
            <a:pPr algn="ctr" eaLnBrk="1" hangingPunct="1">
              <a:spcBef>
                <a:spcPct val="0"/>
              </a:spcBef>
              <a:buClrTx/>
              <a:buFontTx/>
              <a:buNone/>
            </a:pPr>
            <a:r>
              <a:rPr lang="it-IT" altLang="it-IT" b="1" i="1">
                <a:solidFill>
                  <a:srgbClr val="CC3300"/>
                </a:solidFill>
                <a:latin typeface="Comic Sans MS" panose="030F0702030302020204" pitchFamily="66" charset="0"/>
              </a:rPr>
              <a:t>POSSIBILI UTILIZZI</a:t>
            </a:r>
          </a:p>
        </p:txBody>
      </p:sp>
      <p:sp>
        <p:nvSpPr>
          <p:cNvPr id="122883" name="Text Box 2">
            <a:extLst>
              <a:ext uri="{FF2B5EF4-FFF2-40B4-BE49-F238E27FC236}">
                <a16:creationId xmlns:a16="http://schemas.microsoft.com/office/drawing/2014/main" id="{BE693734-9A4C-4AA4-92C1-7ABAEAF0295A}"/>
              </a:ext>
            </a:extLst>
          </p:cNvPr>
          <p:cNvSpPr txBox="1">
            <a:spLocks noChangeArrowheads="1"/>
          </p:cNvSpPr>
          <p:nvPr/>
        </p:nvSpPr>
        <p:spPr bwMode="auto">
          <a:xfrm>
            <a:off x="1847851" y="1628776"/>
            <a:ext cx="8374063" cy="477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0200">
              <a:spcBef>
                <a:spcPts val="8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r>
              <a:rPr lang="it-IT" altLang="it-IT" sz="2800">
                <a:latin typeface="Comic Sans MS" panose="030F0702030302020204" pitchFamily="66" charset="0"/>
              </a:rPr>
              <a:t>RIDUZIONE IPOGLICEMIE NOTTURNE</a:t>
            </a:r>
          </a:p>
          <a:p>
            <a:pPr algn="ctr" eaLnBrk="1" hangingPunct="1">
              <a:buClrTx/>
              <a:buFontTx/>
              <a:buNone/>
            </a:pPr>
            <a:endParaRPr lang="it-IT" altLang="it-IT" sz="2800">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MIGLIOR CONTROLLO IPERGLICEMIE POSTPRANDIALI</a:t>
            </a:r>
          </a:p>
          <a:p>
            <a:pPr algn="ctr" eaLnBrk="1" hangingPunct="1">
              <a:buClrTx/>
              <a:buFontTx/>
              <a:buNone/>
            </a:pPr>
            <a:r>
              <a:rPr lang="it-IT" altLang="it-IT" sz="2800">
                <a:latin typeface="Comic Sans MS" panose="030F0702030302020204" pitchFamily="66" charset="0"/>
              </a:rPr>
              <a:t>SCARSA COMPLIANCE NELL’ATTENDERE PRIMA DEL PASTO</a:t>
            </a:r>
          </a:p>
          <a:p>
            <a:pPr algn="ctr" eaLnBrk="1" hangingPunct="1">
              <a:buClrTx/>
              <a:buFontTx/>
              <a:buNone/>
            </a:pPr>
            <a:endParaRPr lang="it-IT" altLang="it-IT" sz="2800">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ASSUNZIONE CARBOIDRATI NON PREVEDIBILE</a:t>
            </a:r>
          </a:p>
          <a:p>
            <a:pPr algn="ctr" eaLnBrk="1" hangingPunct="1">
              <a:buClrTx/>
              <a:buFontTx/>
              <a:buNone/>
            </a:pPr>
            <a:r>
              <a:rPr lang="it-IT" altLang="it-IT" sz="2800">
                <a:latin typeface="Comic Sans MS" panose="030F0702030302020204" pitchFamily="66" charset="0"/>
              </a:rPr>
              <a:t>ATTIVITA’ FISICA NON PREVEDIBILE</a:t>
            </a: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p:txBody>
      </p:sp>
    </p:spTree>
    <p:extLst>
      <p:ext uri="{BB962C8B-B14F-4D97-AF65-F5344CB8AC3E}">
        <p14:creationId xmlns:p14="http://schemas.microsoft.com/office/powerpoint/2010/main" val="574233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1">
            <a:extLst>
              <a:ext uri="{FF2B5EF4-FFF2-40B4-BE49-F238E27FC236}">
                <a16:creationId xmlns:a16="http://schemas.microsoft.com/office/drawing/2014/main" id="{C8AB57C1-D14D-49C3-B290-7AC3E4C6B988}"/>
              </a:ext>
            </a:extLst>
          </p:cNvPr>
          <p:cNvSpPr txBox="1">
            <a:spLocks noChangeArrowheads="1"/>
          </p:cNvSpPr>
          <p:nvPr/>
        </p:nvSpPr>
        <p:spPr bwMode="auto">
          <a:xfrm>
            <a:off x="2063751" y="185738"/>
            <a:ext cx="82137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endParaRPr lang="it-IT" altLang="it-IT" b="1" i="1">
              <a:solidFill>
                <a:srgbClr val="CC3300"/>
              </a:solidFill>
              <a:latin typeface="Comic Sans MS" panose="030F0702030302020204" pitchFamily="66" charset="0"/>
            </a:endParaRPr>
          </a:p>
          <a:p>
            <a:pPr algn="ctr" eaLnBrk="1" hangingPunct="1">
              <a:spcBef>
                <a:spcPct val="0"/>
              </a:spcBef>
              <a:buClrTx/>
              <a:buFontTx/>
              <a:buNone/>
            </a:pPr>
            <a:r>
              <a:rPr lang="it-IT" altLang="it-IT" b="1" i="1">
                <a:solidFill>
                  <a:srgbClr val="CC3300"/>
                </a:solidFill>
                <a:latin typeface="Comic Sans MS" panose="030F0702030302020204" pitchFamily="66" charset="0"/>
              </a:rPr>
              <a:t>ANALOGHI LENTI </a:t>
            </a:r>
          </a:p>
          <a:p>
            <a:pPr algn="ctr" eaLnBrk="1" hangingPunct="1">
              <a:spcBef>
                <a:spcPct val="0"/>
              </a:spcBef>
              <a:buClrTx/>
              <a:buFontTx/>
              <a:buNone/>
            </a:pPr>
            <a:endParaRPr lang="it-IT" altLang="it-IT" b="1" i="1">
              <a:solidFill>
                <a:srgbClr val="CC3300"/>
              </a:solidFill>
              <a:latin typeface="Comic Sans MS" panose="030F0702030302020204" pitchFamily="66" charset="0"/>
            </a:endParaRPr>
          </a:p>
          <a:p>
            <a:pPr algn="ctr" eaLnBrk="1" hangingPunct="1">
              <a:spcBef>
                <a:spcPct val="0"/>
              </a:spcBef>
              <a:buClrTx/>
              <a:buFontTx/>
              <a:buNone/>
            </a:pPr>
            <a:r>
              <a:rPr lang="it-IT" altLang="it-IT" b="1" i="1">
                <a:solidFill>
                  <a:srgbClr val="CC3300"/>
                </a:solidFill>
                <a:latin typeface="Comic Sans MS" panose="030F0702030302020204" pitchFamily="66" charset="0"/>
              </a:rPr>
              <a:t>VANTAGGI</a:t>
            </a:r>
          </a:p>
        </p:txBody>
      </p:sp>
      <p:sp>
        <p:nvSpPr>
          <p:cNvPr id="124931" name="Text Box 2">
            <a:extLst>
              <a:ext uri="{FF2B5EF4-FFF2-40B4-BE49-F238E27FC236}">
                <a16:creationId xmlns:a16="http://schemas.microsoft.com/office/drawing/2014/main" id="{CC54DDBD-9822-4019-9B77-BE4774FDC298}"/>
              </a:ext>
            </a:extLst>
          </p:cNvPr>
          <p:cNvSpPr txBox="1">
            <a:spLocks noChangeArrowheads="1"/>
          </p:cNvSpPr>
          <p:nvPr/>
        </p:nvSpPr>
        <p:spPr bwMode="auto">
          <a:xfrm>
            <a:off x="1992313" y="1844676"/>
            <a:ext cx="8229600" cy="456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0200">
              <a:spcBef>
                <a:spcPts val="8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Arial" panose="020B0604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rgbClr val="000000"/>
                </a:solidFill>
                <a:latin typeface="Arial" panose="020B0604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Arial" panose="020B0604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ea typeface="MS PGothic" panose="020B0600070205080204" pitchFamily="34" charset="-128"/>
              </a:defRPr>
            </a:lvl9pPr>
          </a:lstStyle>
          <a:p>
            <a:pPr algn="ctr" eaLnBrk="1" hangingPunct="1">
              <a:buClrTx/>
              <a:buFontTx/>
              <a:buNone/>
            </a:pPr>
            <a:endParaRPr lang="it-IT" altLang="it-IT" sz="2800" b="1">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ASSORBIMENTO LENTO E COSTANTE</a:t>
            </a:r>
          </a:p>
          <a:p>
            <a:pPr algn="ctr" eaLnBrk="1" hangingPunct="1">
              <a:buClrTx/>
              <a:buFontTx/>
              <a:buNone/>
            </a:pPr>
            <a:endParaRPr lang="it-IT" altLang="it-IT" sz="2800">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AZIONE PROTRATTA NEL TEMPO</a:t>
            </a:r>
          </a:p>
          <a:p>
            <a:pPr algn="ctr" eaLnBrk="1" hangingPunct="1">
              <a:buClrTx/>
              <a:buFontTx/>
              <a:buNone/>
            </a:pPr>
            <a:endParaRPr lang="it-IT" altLang="it-IT" sz="2800">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MINIMA VARIABILITA’ DI ASSORBIMENTO</a:t>
            </a:r>
          </a:p>
          <a:p>
            <a:pPr algn="ctr" eaLnBrk="1" hangingPunct="1">
              <a:buClrTx/>
              <a:buFontTx/>
              <a:buNone/>
            </a:pPr>
            <a:endParaRPr lang="it-IT" altLang="it-IT" sz="2800">
              <a:latin typeface="Comic Sans MS" panose="030F0702030302020204" pitchFamily="66" charset="0"/>
            </a:endParaRPr>
          </a:p>
          <a:p>
            <a:pPr algn="ctr" eaLnBrk="1" hangingPunct="1">
              <a:buClrTx/>
              <a:buFontTx/>
              <a:buNone/>
            </a:pPr>
            <a:r>
              <a:rPr lang="it-IT" altLang="it-IT" sz="2800">
                <a:latin typeface="Comic Sans MS" panose="030F0702030302020204" pitchFamily="66" charset="0"/>
              </a:rPr>
              <a:t>RIDUZIONE IPOGLICEMIE NOTTURNE</a:t>
            </a:r>
          </a:p>
          <a:p>
            <a:pPr algn="ctr" eaLnBrk="1" hangingPunct="1">
              <a:buClrTx/>
              <a:buFontTx/>
              <a:buNone/>
            </a:pPr>
            <a:endParaRPr lang="it-IT" altLang="it-IT" sz="28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a:p>
            <a:pPr algn="ctr" eaLnBrk="1" hangingPunct="1">
              <a:buClrTx/>
              <a:buFontTx/>
              <a:buNone/>
            </a:pPr>
            <a:endParaRPr lang="it-IT" altLang="it-IT" sz="2400">
              <a:latin typeface="Comic Sans MS" panose="030F0702030302020204" pitchFamily="66" charset="0"/>
            </a:endParaRPr>
          </a:p>
        </p:txBody>
      </p:sp>
    </p:spTree>
    <p:extLst>
      <p:ext uri="{BB962C8B-B14F-4D97-AF65-F5344CB8AC3E}">
        <p14:creationId xmlns:p14="http://schemas.microsoft.com/office/powerpoint/2010/main" val="36112449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01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Effects of Diabetes on Your Body">
            <a:extLst>
              <a:ext uri="{FF2B5EF4-FFF2-40B4-BE49-F238E27FC236}">
                <a16:creationId xmlns:a16="http://schemas.microsoft.com/office/drawing/2014/main" id="{18588987-CE8C-429A-A7E9-5CCCA1FA3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82" y="0"/>
            <a:ext cx="3892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F17BBB-FF38-4395-BC38-1BC4D6A4FBC5}"/>
              </a:ext>
            </a:extLst>
          </p:cNvPr>
          <p:cNvSpPr txBox="1"/>
          <p:nvPr/>
        </p:nvSpPr>
        <p:spPr>
          <a:xfrm>
            <a:off x="239486" y="206828"/>
            <a:ext cx="4638834" cy="523220"/>
          </a:xfrm>
          <a:prstGeom prst="rect">
            <a:avLst/>
          </a:prstGeom>
          <a:noFill/>
        </p:spPr>
        <p:txBody>
          <a:bodyPr wrap="none" rtlCol="0">
            <a:spAutoFit/>
          </a:bodyPr>
          <a:lstStyle/>
          <a:p>
            <a:r>
              <a:rPr lang="it-IT" sz="2800" b="1" dirty="0">
                <a:solidFill>
                  <a:srgbClr val="0070C0"/>
                </a:solidFill>
              </a:rPr>
              <a:t>Effetti tossici dell’iperglicemia</a:t>
            </a:r>
          </a:p>
        </p:txBody>
      </p:sp>
      <p:sp>
        <p:nvSpPr>
          <p:cNvPr id="3" name="TextBox 2">
            <a:extLst>
              <a:ext uri="{FF2B5EF4-FFF2-40B4-BE49-F238E27FC236}">
                <a16:creationId xmlns:a16="http://schemas.microsoft.com/office/drawing/2014/main" id="{F1021FC5-E17B-4B3B-BFB7-F6576F3C6292}"/>
              </a:ext>
            </a:extLst>
          </p:cNvPr>
          <p:cNvSpPr txBox="1"/>
          <p:nvPr/>
        </p:nvSpPr>
        <p:spPr>
          <a:xfrm>
            <a:off x="8467725" y="0"/>
            <a:ext cx="2600768" cy="707886"/>
          </a:xfrm>
          <a:prstGeom prst="rect">
            <a:avLst/>
          </a:prstGeom>
          <a:solidFill>
            <a:schemeClr val="bg1"/>
          </a:solidFill>
        </p:spPr>
        <p:txBody>
          <a:bodyPr wrap="square" rtlCol="0">
            <a:spAutoFit/>
          </a:bodyPr>
          <a:lstStyle/>
          <a:p>
            <a:r>
              <a:rPr lang="it-IT" sz="2000" dirty="0"/>
              <a:t>Coma iperglicemico</a:t>
            </a:r>
          </a:p>
          <a:p>
            <a:endParaRPr lang="it-IT" sz="2000" dirty="0"/>
          </a:p>
        </p:txBody>
      </p:sp>
      <p:sp>
        <p:nvSpPr>
          <p:cNvPr id="5" name="TextBox 4">
            <a:extLst>
              <a:ext uri="{FF2B5EF4-FFF2-40B4-BE49-F238E27FC236}">
                <a16:creationId xmlns:a16="http://schemas.microsoft.com/office/drawing/2014/main" id="{BBA17752-3557-49C2-AAC0-039FDCB075AE}"/>
              </a:ext>
            </a:extLst>
          </p:cNvPr>
          <p:cNvSpPr txBox="1"/>
          <p:nvPr/>
        </p:nvSpPr>
        <p:spPr>
          <a:xfrm>
            <a:off x="8527209" y="646331"/>
            <a:ext cx="1600200" cy="707886"/>
          </a:xfrm>
          <a:prstGeom prst="rect">
            <a:avLst/>
          </a:prstGeom>
          <a:solidFill>
            <a:schemeClr val="bg1"/>
          </a:solidFill>
        </p:spPr>
        <p:txBody>
          <a:bodyPr wrap="square" rtlCol="0">
            <a:spAutoFit/>
          </a:bodyPr>
          <a:lstStyle/>
          <a:p>
            <a:r>
              <a:rPr lang="it-IT" sz="2000" dirty="0"/>
              <a:t>Retinopatia</a:t>
            </a:r>
          </a:p>
          <a:p>
            <a:endParaRPr lang="it-IT" sz="2000" dirty="0"/>
          </a:p>
        </p:txBody>
      </p:sp>
      <p:sp>
        <p:nvSpPr>
          <p:cNvPr id="6" name="TextBox 5">
            <a:extLst>
              <a:ext uri="{FF2B5EF4-FFF2-40B4-BE49-F238E27FC236}">
                <a16:creationId xmlns:a16="http://schemas.microsoft.com/office/drawing/2014/main" id="{9EF890BA-E70B-4873-BEAE-BEB692920113}"/>
              </a:ext>
            </a:extLst>
          </p:cNvPr>
          <p:cNvSpPr txBox="1"/>
          <p:nvPr/>
        </p:nvSpPr>
        <p:spPr>
          <a:xfrm>
            <a:off x="8502615" y="1815305"/>
            <a:ext cx="1600200" cy="707886"/>
          </a:xfrm>
          <a:prstGeom prst="rect">
            <a:avLst/>
          </a:prstGeom>
          <a:solidFill>
            <a:schemeClr val="bg1"/>
          </a:solidFill>
        </p:spPr>
        <p:txBody>
          <a:bodyPr wrap="square" rtlCol="0">
            <a:spAutoFit/>
          </a:bodyPr>
          <a:lstStyle/>
          <a:p>
            <a:r>
              <a:rPr lang="it-IT" sz="2000" dirty="0"/>
              <a:t>Infezioni</a:t>
            </a:r>
          </a:p>
          <a:p>
            <a:endParaRPr lang="it-IT" sz="2000" dirty="0"/>
          </a:p>
        </p:txBody>
      </p:sp>
      <p:sp>
        <p:nvSpPr>
          <p:cNvPr id="7" name="TextBox 6">
            <a:extLst>
              <a:ext uri="{FF2B5EF4-FFF2-40B4-BE49-F238E27FC236}">
                <a16:creationId xmlns:a16="http://schemas.microsoft.com/office/drawing/2014/main" id="{CBDB2D9E-FBAC-4F1D-A914-D22D7CFEB6F3}"/>
              </a:ext>
            </a:extLst>
          </p:cNvPr>
          <p:cNvSpPr txBox="1"/>
          <p:nvPr/>
        </p:nvSpPr>
        <p:spPr>
          <a:xfrm>
            <a:off x="8527209" y="3752979"/>
            <a:ext cx="1600200" cy="707886"/>
          </a:xfrm>
          <a:prstGeom prst="rect">
            <a:avLst/>
          </a:prstGeom>
          <a:solidFill>
            <a:schemeClr val="bg1"/>
          </a:solidFill>
        </p:spPr>
        <p:txBody>
          <a:bodyPr wrap="square" rtlCol="0">
            <a:spAutoFit/>
          </a:bodyPr>
          <a:lstStyle/>
          <a:p>
            <a:r>
              <a:rPr lang="it-IT" sz="2000" dirty="0"/>
              <a:t>Danno renale</a:t>
            </a:r>
          </a:p>
          <a:p>
            <a:endParaRPr lang="it-IT" sz="2000" dirty="0"/>
          </a:p>
        </p:txBody>
      </p:sp>
      <p:sp>
        <p:nvSpPr>
          <p:cNvPr id="9" name="TextBox 8">
            <a:extLst>
              <a:ext uri="{FF2B5EF4-FFF2-40B4-BE49-F238E27FC236}">
                <a16:creationId xmlns:a16="http://schemas.microsoft.com/office/drawing/2014/main" id="{D6CBF63D-13C2-49A5-BDF7-F8221DBDBFDD}"/>
              </a:ext>
            </a:extLst>
          </p:cNvPr>
          <p:cNvSpPr txBox="1"/>
          <p:nvPr/>
        </p:nvSpPr>
        <p:spPr>
          <a:xfrm>
            <a:off x="8527209" y="2327013"/>
            <a:ext cx="1600200" cy="707886"/>
          </a:xfrm>
          <a:prstGeom prst="rect">
            <a:avLst/>
          </a:prstGeom>
          <a:solidFill>
            <a:schemeClr val="bg1"/>
          </a:solidFill>
        </p:spPr>
        <p:txBody>
          <a:bodyPr wrap="square" rtlCol="0">
            <a:spAutoFit/>
          </a:bodyPr>
          <a:lstStyle/>
          <a:p>
            <a:r>
              <a:rPr lang="it-IT" sz="2000" dirty="0"/>
              <a:t>Ipertensione</a:t>
            </a:r>
          </a:p>
          <a:p>
            <a:endParaRPr lang="it-IT" sz="2000" dirty="0"/>
          </a:p>
        </p:txBody>
      </p:sp>
      <p:sp>
        <p:nvSpPr>
          <p:cNvPr id="10" name="TextBox 9">
            <a:extLst>
              <a:ext uri="{FF2B5EF4-FFF2-40B4-BE49-F238E27FC236}">
                <a16:creationId xmlns:a16="http://schemas.microsoft.com/office/drawing/2014/main" id="{CFF5422D-163C-49D2-84E0-A810EB8D3422}"/>
              </a:ext>
            </a:extLst>
          </p:cNvPr>
          <p:cNvSpPr txBox="1"/>
          <p:nvPr/>
        </p:nvSpPr>
        <p:spPr>
          <a:xfrm>
            <a:off x="8527209" y="4410351"/>
            <a:ext cx="1600200" cy="1015663"/>
          </a:xfrm>
          <a:prstGeom prst="rect">
            <a:avLst/>
          </a:prstGeom>
          <a:solidFill>
            <a:schemeClr val="bg1"/>
          </a:solidFill>
        </p:spPr>
        <p:txBody>
          <a:bodyPr wrap="square" rtlCol="0">
            <a:spAutoFit/>
          </a:bodyPr>
          <a:lstStyle/>
          <a:p>
            <a:r>
              <a:rPr lang="it-IT" sz="2000" dirty="0"/>
              <a:t>Chetoacidosi</a:t>
            </a:r>
          </a:p>
          <a:p>
            <a:endParaRPr lang="it-IT" sz="2000" dirty="0"/>
          </a:p>
          <a:p>
            <a:endParaRPr lang="it-IT" sz="2000" dirty="0"/>
          </a:p>
        </p:txBody>
      </p:sp>
      <p:sp>
        <p:nvSpPr>
          <p:cNvPr id="11" name="TextBox 10">
            <a:extLst>
              <a:ext uri="{FF2B5EF4-FFF2-40B4-BE49-F238E27FC236}">
                <a16:creationId xmlns:a16="http://schemas.microsoft.com/office/drawing/2014/main" id="{4E33D3A2-A02B-43DC-A423-5F5554E6DA50}"/>
              </a:ext>
            </a:extLst>
          </p:cNvPr>
          <p:cNvSpPr txBox="1"/>
          <p:nvPr/>
        </p:nvSpPr>
        <p:spPr>
          <a:xfrm>
            <a:off x="8527209" y="5305644"/>
            <a:ext cx="2050175" cy="1015663"/>
          </a:xfrm>
          <a:prstGeom prst="rect">
            <a:avLst/>
          </a:prstGeom>
          <a:solidFill>
            <a:schemeClr val="bg1"/>
          </a:solidFill>
        </p:spPr>
        <p:txBody>
          <a:bodyPr wrap="square" rtlCol="0">
            <a:spAutoFit/>
          </a:bodyPr>
          <a:lstStyle/>
          <a:p>
            <a:r>
              <a:rPr lang="it-IT" sz="2000" dirty="0"/>
              <a:t>Pelle secca e fragile</a:t>
            </a:r>
          </a:p>
          <a:p>
            <a:endParaRPr lang="it-IT" sz="2000" dirty="0"/>
          </a:p>
        </p:txBody>
      </p:sp>
      <p:sp>
        <p:nvSpPr>
          <p:cNvPr id="12" name="TextBox 11">
            <a:extLst>
              <a:ext uri="{FF2B5EF4-FFF2-40B4-BE49-F238E27FC236}">
                <a16:creationId xmlns:a16="http://schemas.microsoft.com/office/drawing/2014/main" id="{6232069B-15BE-4DB3-9BDB-4FF0985871BF}"/>
              </a:ext>
            </a:extLst>
          </p:cNvPr>
          <p:cNvSpPr txBox="1"/>
          <p:nvPr/>
        </p:nvSpPr>
        <p:spPr>
          <a:xfrm>
            <a:off x="5083355" y="5871252"/>
            <a:ext cx="1773957" cy="707886"/>
          </a:xfrm>
          <a:prstGeom prst="rect">
            <a:avLst/>
          </a:prstGeom>
          <a:solidFill>
            <a:schemeClr val="bg1"/>
          </a:solidFill>
        </p:spPr>
        <p:txBody>
          <a:bodyPr wrap="square" rtlCol="0">
            <a:spAutoFit/>
          </a:bodyPr>
          <a:lstStyle/>
          <a:p>
            <a:pPr algn="r"/>
            <a:r>
              <a:rPr lang="it-IT" sz="2000" dirty="0"/>
              <a:t>Ulcere ai piedi</a:t>
            </a:r>
          </a:p>
          <a:p>
            <a:pPr algn="r"/>
            <a:endParaRPr lang="it-IT" sz="2000" dirty="0"/>
          </a:p>
        </p:txBody>
      </p:sp>
      <p:sp>
        <p:nvSpPr>
          <p:cNvPr id="14" name="TextBox 13">
            <a:extLst>
              <a:ext uri="{FF2B5EF4-FFF2-40B4-BE49-F238E27FC236}">
                <a16:creationId xmlns:a16="http://schemas.microsoft.com/office/drawing/2014/main" id="{AE185186-1645-422A-8E3B-EA8768471EC8}"/>
              </a:ext>
            </a:extLst>
          </p:cNvPr>
          <p:cNvSpPr txBox="1"/>
          <p:nvPr/>
        </p:nvSpPr>
        <p:spPr>
          <a:xfrm>
            <a:off x="5382818" y="4255637"/>
            <a:ext cx="1537184" cy="1015663"/>
          </a:xfrm>
          <a:prstGeom prst="rect">
            <a:avLst/>
          </a:prstGeom>
          <a:solidFill>
            <a:schemeClr val="bg1"/>
          </a:solidFill>
        </p:spPr>
        <p:txBody>
          <a:bodyPr wrap="square" rtlCol="0">
            <a:spAutoFit/>
          </a:bodyPr>
          <a:lstStyle/>
          <a:p>
            <a:pPr algn="r"/>
            <a:r>
              <a:rPr lang="it-IT" sz="2000" dirty="0"/>
              <a:t>Danno vascolare</a:t>
            </a:r>
          </a:p>
          <a:p>
            <a:endParaRPr lang="it-IT" sz="2000" dirty="0"/>
          </a:p>
        </p:txBody>
      </p:sp>
      <p:sp>
        <p:nvSpPr>
          <p:cNvPr id="16" name="TextBox 15">
            <a:extLst>
              <a:ext uri="{FF2B5EF4-FFF2-40B4-BE49-F238E27FC236}">
                <a16:creationId xmlns:a16="http://schemas.microsoft.com/office/drawing/2014/main" id="{C60A2282-BD6D-404F-B2BC-8C33CEF55E48}"/>
              </a:ext>
            </a:extLst>
          </p:cNvPr>
          <p:cNvSpPr txBox="1"/>
          <p:nvPr/>
        </p:nvSpPr>
        <p:spPr>
          <a:xfrm>
            <a:off x="5180828" y="2846428"/>
            <a:ext cx="1232015" cy="1015663"/>
          </a:xfrm>
          <a:prstGeom prst="rect">
            <a:avLst/>
          </a:prstGeom>
          <a:solidFill>
            <a:schemeClr val="bg1"/>
          </a:solidFill>
        </p:spPr>
        <p:txBody>
          <a:bodyPr wrap="square" rtlCol="0">
            <a:spAutoFit/>
          </a:bodyPr>
          <a:lstStyle/>
          <a:p>
            <a:pPr algn="r"/>
            <a:endParaRPr lang="it-IT" sz="2000" dirty="0"/>
          </a:p>
          <a:p>
            <a:endParaRPr lang="it-IT" sz="2000" dirty="0"/>
          </a:p>
          <a:p>
            <a:endParaRPr lang="it-IT" sz="2000" dirty="0"/>
          </a:p>
        </p:txBody>
      </p:sp>
      <p:sp>
        <p:nvSpPr>
          <p:cNvPr id="19" name="TextBox 18">
            <a:extLst>
              <a:ext uri="{FF2B5EF4-FFF2-40B4-BE49-F238E27FC236}">
                <a16:creationId xmlns:a16="http://schemas.microsoft.com/office/drawing/2014/main" id="{029224D0-E35C-4559-832C-6B276A32016E}"/>
              </a:ext>
            </a:extLst>
          </p:cNvPr>
          <p:cNvSpPr txBox="1"/>
          <p:nvPr/>
        </p:nvSpPr>
        <p:spPr>
          <a:xfrm>
            <a:off x="5222659" y="1261672"/>
            <a:ext cx="1600201" cy="707886"/>
          </a:xfrm>
          <a:prstGeom prst="rect">
            <a:avLst/>
          </a:prstGeom>
          <a:solidFill>
            <a:schemeClr val="bg1"/>
          </a:solidFill>
        </p:spPr>
        <p:txBody>
          <a:bodyPr wrap="square" rtlCol="0">
            <a:spAutoFit/>
          </a:bodyPr>
          <a:lstStyle/>
          <a:p>
            <a:pPr algn="r"/>
            <a:r>
              <a:rPr lang="it-IT" sz="2000" dirty="0"/>
              <a:t>Alito acetone</a:t>
            </a:r>
          </a:p>
          <a:p>
            <a:pPr algn="r"/>
            <a:endParaRPr lang="it-IT" sz="2000" dirty="0"/>
          </a:p>
        </p:txBody>
      </p:sp>
      <p:sp>
        <p:nvSpPr>
          <p:cNvPr id="20" name="TextBox 19">
            <a:extLst>
              <a:ext uri="{FF2B5EF4-FFF2-40B4-BE49-F238E27FC236}">
                <a16:creationId xmlns:a16="http://schemas.microsoft.com/office/drawing/2014/main" id="{232507B6-26B8-4179-8B98-D62DF3805642}"/>
              </a:ext>
            </a:extLst>
          </p:cNvPr>
          <p:cNvSpPr txBox="1"/>
          <p:nvPr/>
        </p:nvSpPr>
        <p:spPr>
          <a:xfrm>
            <a:off x="5456188" y="830725"/>
            <a:ext cx="1318303" cy="400110"/>
          </a:xfrm>
          <a:prstGeom prst="rect">
            <a:avLst/>
          </a:prstGeom>
          <a:solidFill>
            <a:schemeClr val="bg1"/>
          </a:solidFill>
        </p:spPr>
        <p:txBody>
          <a:bodyPr wrap="square" rtlCol="0">
            <a:spAutoFit/>
          </a:bodyPr>
          <a:lstStyle/>
          <a:p>
            <a:pPr algn="r"/>
            <a:r>
              <a:rPr lang="it-IT" sz="2000" dirty="0"/>
              <a:t>Secchezza</a:t>
            </a:r>
          </a:p>
        </p:txBody>
      </p:sp>
      <p:sp>
        <p:nvSpPr>
          <p:cNvPr id="21" name="TextBox 20">
            <a:extLst>
              <a:ext uri="{FF2B5EF4-FFF2-40B4-BE49-F238E27FC236}">
                <a16:creationId xmlns:a16="http://schemas.microsoft.com/office/drawing/2014/main" id="{F76F14DA-A0A0-4C62-AA0F-53C2FD7362F2}"/>
              </a:ext>
            </a:extLst>
          </p:cNvPr>
          <p:cNvSpPr txBox="1"/>
          <p:nvPr/>
        </p:nvSpPr>
        <p:spPr>
          <a:xfrm>
            <a:off x="5492259" y="19738"/>
            <a:ext cx="1318303" cy="707886"/>
          </a:xfrm>
          <a:prstGeom prst="rect">
            <a:avLst/>
          </a:prstGeom>
          <a:solidFill>
            <a:schemeClr val="bg1"/>
          </a:solidFill>
        </p:spPr>
        <p:txBody>
          <a:bodyPr wrap="square" rtlCol="0">
            <a:spAutoFit/>
          </a:bodyPr>
          <a:lstStyle/>
          <a:p>
            <a:pPr algn="r"/>
            <a:r>
              <a:rPr lang="it-IT" sz="2000" dirty="0"/>
              <a:t>Rischio di infarto</a:t>
            </a:r>
          </a:p>
        </p:txBody>
      </p:sp>
      <p:sp>
        <p:nvSpPr>
          <p:cNvPr id="22" name="TextBox 21">
            <a:extLst>
              <a:ext uri="{FF2B5EF4-FFF2-40B4-BE49-F238E27FC236}">
                <a16:creationId xmlns:a16="http://schemas.microsoft.com/office/drawing/2014/main" id="{79914852-E01C-4CF7-8DB4-5514260E8A21}"/>
              </a:ext>
            </a:extLst>
          </p:cNvPr>
          <p:cNvSpPr txBox="1"/>
          <p:nvPr/>
        </p:nvSpPr>
        <p:spPr>
          <a:xfrm>
            <a:off x="8514912" y="1182415"/>
            <a:ext cx="1600200" cy="707886"/>
          </a:xfrm>
          <a:prstGeom prst="rect">
            <a:avLst/>
          </a:prstGeom>
          <a:solidFill>
            <a:schemeClr val="bg1"/>
          </a:solidFill>
        </p:spPr>
        <p:txBody>
          <a:bodyPr wrap="square" rtlCol="0">
            <a:spAutoFit/>
          </a:bodyPr>
          <a:lstStyle/>
          <a:p>
            <a:r>
              <a:rPr lang="it-IT" sz="2000" dirty="0"/>
              <a:t>Cataratta</a:t>
            </a:r>
          </a:p>
          <a:p>
            <a:r>
              <a:rPr lang="it-IT" sz="2000" dirty="0"/>
              <a:t>Glaucoma</a:t>
            </a:r>
          </a:p>
        </p:txBody>
      </p:sp>
      <p:sp>
        <p:nvSpPr>
          <p:cNvPr id="8" name="TextBox 7">
            <a:extLst>
              <a:ext uri="{FF2B5EF4-FFF2-40B4-BE49-F238E27FC236}">
                <a16:creationId xmlns:a16="http://schemas.microsoft.com/office/drawing/2014/main" id="{2651C9D6-3E09-49D0-B4AB-F40A8934D9CB}"/>
              </a:ext>
            </a:extLst>
          </p:cNvPr>
          <p:cNvSpPr txBox="1"/>
          <p:nvPr/>
        </p:nvSpPr>
        <p:spPr>
          <a:xfrm>
            <a:off x="8527209" y="2846429"/>
            <a:ext cx="3120758" cy="1015663"/>
          </a:xfrm>
          <a:prstGeom prst="rect">
            <a:avLst/>
          </a:prstGeom>
          <a:solidFill>
            <a:schemeClr val="bg1"/>
          </a:solidFill>
        </p:spPr>
        <p:txBody>
          <a:bodyPr wrap="square" rtlCol="0">
            <a:spAutoFit/>
          </a:bodyPr>
          <a:lstStyle/>
          <a:p>
            <a:r>
              <a:rPr lang="it-IT" sz="2000" dirty="0"/>
              <a:t>Ritardato svuotamento gastrico</a:t>
            </a:r>
          </a:p>
          <a:p>
            <a:endParaRPr lang="it-IT" sz="2000" dirty="0"/>
          </a:p>
        </p:txBody>
      </p:sp>
      <p:sp>
        <p:nvSpPr>
          <p:cNvPr id="18" name="TextBox 17">
            <a:extLst>
              <a:ext uri="{FF2B5EF4-FFF2-40B4-BE49-F238E27FC236}">
                <a16:creationId xmlns:a16="http://schemas.microsoft.com/office/drawing/2014/main" id="{6128CFCD-F708-4A06-B342-0A4B2418899C}"/>
              </a:ext>
            </a:extLst>
          </p:cNvPr>
          <p:cNvSpPr txBox="1"/>
          <p:nvPr/>
        </p:nvSpPr>
        <p:spPr>
          <a:xfrm>
            <a:off x="5126300" y="1815305"/>
            <a:ext cx="1537184" cy="707886"/>
          </a:xfrm>
          <a:prstGeom prst="rect">
            <a:avLst/>
          </a:prstGeom>
          <a:solidFill>
            <a:schemeClr val="bg1"/>
          </a:solidFill>
        </p:spPr>
        <p:txBody>
          <a:bodyPr wrap="square" rtlCol="0">
            <a:spAutoFit/>
          </a:bodyPr>
          <a:lstStyle/>
          <a:p>
            <a:pPr algn="r"/>
            <a:r>
              <a:rPr lang="it-IT" sz="2000" dirty="0"/>
              <a:t>Cardiopatia</a:t>
            </a:r>
          </a:p>
          <a:p>
            <a:pPr algn="r"/>
            <a:endParaRPr lang="it-IT" sz="2000" dirty="0"/>
          </a:p>
        </p:txBody>
      </p:sp>
      <p:sp>
        <p:nvSpPr>
          <p:cNvPr id="17" name="TextBox 16">
            <a:extLst>
              <a:ext uri="{FF2B5EF4-FFF2-40B4-BE49-F238E27FC236}">
                <a16:creationId xmlns:a16="http://schemas.microsoft.com/office/drawing/2014/main" id="{4B48B672-1C71-4FCE-B261-68112D87A465}"/>
              </a:ext>
            </a:extLst>
          </p:cNvPr>
          <p:cNvSpPr txBox="1"/>
          <p:nvPr/>
        </p:nvSpPr>
        <p:spPr>
          <a:xfrm>
            <a:off x="5288560" y="2384468"/>
            <a:ext cx="1374924" cy="707886"/>
          </a:xfrm>
          <a:prstGeom prst="rect">
            <a:avLst/>
          </a:prstGeom>
          <a:solidFill>
            <a:schemeClr val="bg1"/>
          </a:solidFill>
        </p:spPr>
        <p:txBody>
          <a:bodyPr wrap="square" rtlCol="0">
            <a:spAutoFit/>
          </a:bodyPr>
          <a:lstStyle/>
          <a:p>
            <a:pPr algn="r"/>
            <a:r>
              <a:rPr lang="it-IT" sz="2000" dirty="0"/>
              <a:t>Stanchezza</a:t>
            </a:r>
          </a:p>
          <a:p>
            <a:pPr algn="r"/>
            <a:endParaRPr lang="it-IT" sz="2000" dirty="0"/>
          </a:p>
        </p:txBody>
      </p:sp>
      <p:sp>
        <p:nvSpPr>
          <p:cNvPr id="15" name="TextBox 14">
            <a:extLst>
              <a:ext uri="{FF2B5EF4-FFF2-40B4-BE49-F238E27FC236}">
                <a16:creationId xmlns:a16="http://schemas.microsoft.com/office/drawing/2014/main" id="{A553AE68-ECA5-4E1D-B00C-1CB2E2BC1B5D}"/>
              </a:ext>
            </a:extLst>
          </p:cNvPr>
          <p:cNvSpPr txBox="1"/>
          <p:nvPr/>
        </p:nvSpPr>
        <p:spPr>
          <a:xfrm>
            <a:off x="4746617" y="3696678"/>
            <a:ext cx="1773957" cy="707886"/>
          </a:xfrm>
          <a:prstGeom prst="rect">
            <a:avLst/>
          </a:prstGeom>
          <a:solidFill>
            <a:schemeClr val="bg1"/>
          </a:solidFill>
        </p:spPr>
        <p:txBody>
          <a:bodyPr wrap="square" rtlCol="0">
            <a:spAutoFit/>
          </a:bodyPr>
          <a:lstStyle/>
          <a:p>
            <a:pPr algn="r"/>
            <a:r>
              <a:rPr lang="it-IT" sz="2000" dirty="0"/>
              <a:t>Poliuria</a:t>
            </a:r>
          </a:p>
          <a:p>
            <a:endParaRPr lang="it-IT" sz="2000" dirty="0"/>
          </a:p>
        </p:txBody>
      </p:sp>
      <p:sp>
        <p:nvSpPr>
          <p:cNvPr id="13" name="TextBox 12">
            <a:extLst>
              <a:ext uri="{FF2B5EF4-FFF2-40B4-BE49-F238E27FC236}">
                <a16:creationId xmlns:a16="http://schemas.microsoft.com/office/drawing/2014/main" id="{B786A7E9-5CFA-4364-948F-5C9421A65E94}"/>
              </a:ext>
            </a:extLst>
          </p:cNvPr>
          <p:cNvSpPr txBox="1"/>
          <p:nvPr/>
        </p:nvSpPr>
        <p:spPr>
          <a:xfrm>
            <a:off x="5222659" y="5105589"/>
            <a:ext cx="1495351" cy="707886"/>
          </a:xfrm>
          <a:prstGeom prst="rect">
            <a:avLst/>
          </a:prstGeom>
          <a:solidFill>
            <a:schemeClr val="bg1"/>
          </a:solidFill>
        </p:spPr>
        <p:txBody>
          <a:bodyPr wrap="square" rtlCol="0">
            <a:spAutoFit/>
          </a:bodyPr>
          <a:lstStyle/>
          <a:p>
            <a:pPr algn="r"/>
            <a:r>
              <a:rPr lang="it-IT" sz="2000" dirty="0"/>
              <a:t>Neuropatia</a:t>
            </a:r>
          </a:p>
          <a:p>
            <a:pPr algn="r"/>
            <a:endParaRPr lang="it-IT" sz="2000" dirty="0"/>
          </a:p>
        </p:txBody>
      </p:sp>
      <p:sp>
        <p:nvSpPr>
          <p:cNvPr id="4" name="TextBox 3">
            <a:extLst>
              <a:ext uri="{FF2B5EF4-FFF2-40B4-BE49-F238E27FC236}">
                <a16:creationId xmlns:a16="http://schemas.microsoft.com/office/drawing/2014/main" id="{CA4E81C4-04B5-4222-957E-F85E63CDF158}"/>
              </a:ext>
            </a:extLst>
          </p:cNvPr>
          <p:cNvSpPr txBox="1"/>
          <p:nvPr/>
        </p:nvSpPr>
        <p:spPr>
          <a:xfrm>
            <a:off x="591863" y="3116652"/>
            <a:ext cx="3559629" cy="3108543"/>
          </a:xfrm>
          <a:prstGeom prst="rect">
            <a:avLst/>
          </a:prstGeom>
          <a:noFill/>
          <a:ln w="28575">
            <a:solidFill>
              <a:srgbClr val="0070C0"/>
            </a:solidFill>
          </a:ln>
        </p:spPr>
        <p:txBody>
          <a:bodyPr wrap="square" rtlCol="0">
            <a:spAutoFit/>
          </a:bodyPr>
          <a:lstStyle/>
          <a:p>
            <a:r>
              <a:rPr lang="it-IT" sz="2800" dirty="0"/>
              <a:t>Anche nel soggetto sano l’esposizione a frequenti iperglicemie postprandiali per alto contenuto di zuccheri semplici aumenta il rischio cardiovascolare</a:t>
            </a:r>
          </a:p>
        </p:txBody>
      </p:sp>
    </p:spTree>
    <p:extLst>
      <p:ext uri="{BB962C8B-B14F-4D97-AF65-F5344CB8AC3E}">
        <p14:creationId xmlns:p14="http://schemas.microsoft.com/office/powerpoint/2010/main" val="3901459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ronavirus Detected on Chicken Wings">
            <a:extLst>
              <a:ext uri="{FF2B5EF4-FFF2-40B4-BE49-F238E27FC236}">
                <a16:creationId xmlns:a16="http://schemas.microsoft.com/office/drawing/2014/main" id="{889D65AA-03E2-4357-AC8F-1824CAA26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663" y="482587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BE8C15-52E7-4F56-8E9E-0F77E4638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792" y="4893335"/>
            <a:ext cx="23812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D3173D0-D795-4CCC-B170-B077900B3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51" y="348941"/>
            <a:ext cx="4172712" cy="63998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F6BD56-C40A-43F8-A5DD-688B80A3FA33}"/>
              </a:ext>
            </a:extLst>
          </p:cNvPr>
          <p:cNvSpPr txBox="1"/>
          <p:nvPr/>
        </p:nvSpPr>
        <p:spPr>
          <a:xfrm>
            <a:off x="4867507" y="1095250"/>
            <a:ext cx="6980664" cy="3477875"/>
          </a:xfrm>
          <a:prstGeom prst="rect">
            <a:avLst/>
          </a:prstGeom>
          <a:noFill/>
        </p:spPr>
        <p:txBody>
          <a:bodyPr wrap="square" rtlCol="0">
            <a:spAutoFit/>
          </a:bodyPr>
          <a:lstStyle/>
          <a:p>
            <a:r>
              <a:rPr lang="it-IT" sz="2000" dirty="0"/>
              <a:t>Il dr. Allen aveva sviluppato un trattamento per prolungare la vita:</a:t>
            </a:r>
          </a:p>
          <a:p>
            <a:r>
              <a:rPr lang="it-IT" sz="2000" dirty="0"/>
              <a:t>i pazienti dovevano consumare il minimo quantitativo di cibo che potevano metabolizzare efficacemente, per quanto piccolo fosse</a:t>
            </a:r>
          </a:p>
          <a:p>
            <a:pPr marL="342900" indent="-342900">
              <a:buFontTx/>
              <a:buChar char="-"/>
            </a:pPr>
            <a:r>
              <a:rPr lang="it-IT" sz="2000" dirty="0"/>
              <a:t>Carboidrati ridotti a livello di non avere glucosio nelle urine (punto di tolleranza)</a:t>
            </a:r>
          </a:p>
          <a:p>
            <a:pPr marL="342900" indent="-342900">
              <a:buFontTx/>
              <a:buChar char="-"/>
            </a:pPr>
            <a:r>
              <a:rPr lang="it-IT" sz="2000" dirty="0"/>
              <a:t>Per Elizabeth 6 giorni 800 </a:t>
            </a:r>
            <a:r>
              <a:rPr lang="it-IT" sz="2000" dirty="0" err="1"/>
              <a:t>cal</a:t>
            </a:r>
            <a:r>
              <a:rPr lang="it-IT" sz="2000" dirty="0"/>
              <a:t>, il 7° 400 (rispetto ad un fabbisogno di almeno 1000 calorie in più)</a:t>
            </a:r>
          </a:p>
          <a:p>
            <a:pPr marL="342900" indent="-342900">
              <a:buFontTx/>
              <a:buChar char="-"/>
            </a:pPr>
            <a:r>
              <a:rPr lang="it-IT" sz="2000" dirty="0"/>
              <a:t>Ridurre anche i fabbisogni, movimenti, temperatura …</a:t>
            </a:r>
          </a:p>
          <a:p>
            <a:pPr marL="342900" indent="-342900">
              <a:buFontTx/>
              <a:buChar char="-"/>
            </a:pPr>
            <a:endParaRPr lang="it-IT" sz="2000" dirty="0"/>
          </a:p>
          <a:p>
            <a:r>
              <a:rPr lang="it-IT" sz="2000" dirty="0"/>
              <a:t>Diversamente dalla media dei pazienti, Elizabeth riesce ad aderire a questo regime</a:t>
            </a:r>
          </a:p>
        </p:txBody>
      </p:sp>
      <p:sp>
        <p:nvSpPr>
          <p:cNvPr id="4" name="TextBox 3">
            <a:extLst>
              <a:ext uri="{FF2B5EF4-FFF2-40B4-BE49-F238E27FC236}">
                <a16:creationId xmlns:a16="http://schemas.microsoft.com/office/drawing/2014/main" id="{C79ED805-12EA-4BC7-B7D0-C0733B35D615}"/>
              </a:ext>
            </a:extLst>
          </p:cNvPr>
          <p:cNvSpPr txBox="1"/>
          <p:nvPr/>
        </p:nvSpPr>
        <p:spPr>
          <a:xfrm>
            <a:off x="4912112" y="473927"/>
            <a:ext cx="3873753" cy="584775"/>
          </a:xfrm>
          <a:prstGeom prst="rect">
            <a:avLst/>
          </a:prstGeom>
          <a:noFill/>
        </p:spPr>
        <p:txBody>
          <a:bodyPr wrap="none" rtlCol="0">
            <a:spAutoFit/>
          </a:bodyPr>
          <a:lstStyle/>
          <a:p>
            <a:r>
              <a:rPr lang="it-IT" sz="3200" dirty="0">
                <a:solidFill>
                  <a:srgbClr val="0070C0"/>
                </a:solidFill>
              </a:rPr>
              <a:t>STARVATION THERAPY</a:t>
            </a:r>
          </a:p>
        </p:txBody>
      </p:sp>
      <p:pic>
        <p:nvPicPr>
          <p:cNvPr id="2052" name="Picture 4" descr="EGG | definizione, significato - che cosa è EGG nel dizionario Inglese -  Cambridge Dictionary">
            <a:extLst>
              <a:ext uri="{FF2B5EF4-FFF2-40B4-BE49-F238E27FC236}">
                <a16:creationId xmlns:a16="http://schemas.microsoft.com/office/drawing/2014/main" id="{5C07ADE2-8936-4C9A-A849-7FF8872F5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8938" y="4817137"/>
            <a:ext cx="1186411" cy="17840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2D3064-6AB2-45F0-96F6-DF277A9A251F}"/>
              </a:ext>
            </a:extLst>
          </p:cNvPr>
          <p:cNvPicPr>
            <a:picLocks noChangeAspect="1"/>
          </p:cNvPicPr>
          <p:nvPr/>
        </p:nvPicPr>
        <p:blipFill>
          <a:blip r:embed="rId6"/>
          <a:stretch>
            <a:fillRect/>
          </a:stretch>
        </p:blipFill>
        <p:spPr>
          <a:xfrm>
            <a:off x="10023897" y="4825873"/>
            <a:ext cx="1941559" cy="1590675"/>
          </a:xfrm>
          <a:prstGeom prst="rect">
            <a:avLst/>
          </a:prstGeom>
        </p:spPr>
      </p:pic>
      <p:sp>
        <p:nvSpPr>
          <p:cNvPr id="9" name="TextBox 8">
            <a:extLst>
              <a:ext uri="{FF2B5EF4-FFF2-40B4-BE49-F238E27FC236}">
                <a16:creationId xmlns:a16="http://schemas.microsoft.com/office/drawing/2014/main" id="{4603E75A-E83F-4B7E-B6DB-4A007E38FAEC}"/>
              </a:ext>
            </a:extLst>
          </p:cNvPr>
          <p:cNvSpPr txBox="1"/>
          <p:nvPr/>
        </p:nvSpPr>
        <p:spPr>
          <a:xfrm>
            <a:off x="10216075" y="6418901"/>
            <a:ext cx="1270994" cy="369332"/>
          </a:xfrm>
          <a:prstGeom prst="rect">
            <a:avLst/>
          </a:prstGeom>
          <a:noFill/>
        </p:spPr>
        <p:txBody>
          <a:bodyPr wrap="square" rtlCol="0">
            <a:spAutoFit/>
          </a:bodyPr>
          <a:lstStyle/>
          <a:p>
            <a:r>
              <a:rPr lang="it-IT" dirty="0"/>
              <a:t>150g: 100</a:t>
            </a:r>
          </a:p>
        </p:txBody>
      </p:sp>
      <p:sp>
        <p:nvSpPr>
          <p:cNvPr id="14" name="TextBox 13">
            <a:extLst>
              <a:ext uri="{FF2B5EF4-FFF2-40B4-BE49-F238E27FC236}">
                <a16:creationId xmlns:a16="http://schemas.microsoft.com/office/drawing/2014/main" id="{5DD2D045-FCBD-43B7-A9BD-96967CDB857A}"/>
              </a:ext>
            </a:extLst>
          </p:cNvPr>
          <p:cNvSpPr txBox="1"/>
          <p:nvPr/>
        </p:nvSpPr>
        <p:spPr>
          <a:xfrm>
            <a:off x="6920771" y="6406870"/>
            <a:ext cx="628074" cy="369332"/>
          </a:xfrm>
          <a:prstGeom prst="rect">
            <a:avLst/>
          </a:prstGeom>
          <a:noFill/>
        </p:spPr>
        <p:txBody>
          <a:bodyPr wrap="square" rtlCol="0">
            <a:spAutoFit/>
          </a:bodyPr>
          <a:lstStyle/>
          <a:p>
            <a:r>
              <a:rPr lang="it-IT" dirty="0"/>
              <a:t>155</a:t>
            </a:r>
          </a:p>
        </p:txBody>
      </p:sp>
      <p:sp>
        <p:nvSpPr>
          <p:cNvPr id="15" name="TextBox 14">
            <a:extLst>
              <a:ext uri="{FF2B5EF4-FFF2-40B4-BE49-F238E27FC236}">
                <a16:creationId xmlns:a16="http://schemas.microsoft.com/office/drawing/2014/main" id="{5DDE8495-C665-46CF-9BFE-795FD8467E25}"/>
              </a:ext>
            </a:extLst>
          </p:cNvPr>
          <p:cNvSpPr txBox="1"/>
          <p:nvPr/>
        </p:nvSpPr>
        <p:spPr>
          <a:xfrm>
            <a:off x="4912111" y="6418901"/>
            <a:ext cx="1354873" cy="369332"/>
          </a:xfrm>
          <a:prstGeom prst="rect">
            <a:avLst/>
          </a:prstGeom>
          <a:noFill/>
        </p:spPr>
        <p:txBody>
          <a:bodyPr wrap="square" rtlCol="0">
            <a:spAutoFit/>
          </a:bodyPr>
          <a:lstStyle/>
          <a:p>
            <a:r>
              <a:rPr lang="it-IT" dirty="0"/>
              <a:t>250g: 225</a:t>
            </a:r>
          </a:p>
        </p:txBody>
      </p:sp>
      <p:sp>
        <p:nvSpPr>
          <p:cNvPr id="16" name="TextBox 15">
            <a:extLst>
              <a:ext uri="{FF2B5EF4-FFF2-40B4-BE49-F238E27FC236}">
                <a16:creationId xmlns:a16="http://schemas.microsoft.com/office/drawing/2014/main" id="{6AB676AD-98C3-4365-AE50-7790F8BFE1FC}"/>
              </a:ext>
            </a:extLst>
          </p:cNvPr>
          <p:cNvSpPr txBox="1"/>
          <p:nvPr/>
        </p:nvSpPr>
        <p:spPr>
          <a:xfrm>
            <a:off x="8246963" y="6412446"/>
            <a:ext cx="1270994" cy="369332"/>
          </a:xfrm>
          <a:prstGeom prst="rect">
            <a:avLst/>
          </a:prstGeom>
          <a:noFill/>
        </p:spPr>
        <p:txBody>
          <a:bodyPr wrap="square" rtlCol="0">
            <a:spAutoFit/>
          </a:bodyPr>
          <a:lstStyle/>
          <a:p>
            <a:r>
              <a:rPr lang="it-IT" dirty="0"/>
              <a:t>200g: 260</a:t>
            </a:r>
          </a:p>
        </p:txBody>
      </p:sp>
    </p:spTree>
    <p:extLst>
      <p:ext uri="{BB962C8B-B14F-4D97-AF65-F5344CB8AC3E}">
        <p14:creationId xmlns:p14="http://schemas.microsoft.com/office/powerpoint/2010/main" val="312001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E17-569B-4049-BD54-4EF53FD2D8B9}"/>
              </a:ext>
            </a:extLst>
          </p:cNvPr>
          <p:cNvPicPr>
            <a:picLocks noChangeAspect="1"/>
          </p:cNvPicPr>
          <p:nvPr/>
        </p:nvPicPr>
        <p:blipFill>
          <a:blip r:embed="rId2"/>
          <a:stretch>
            <a:fillRect/>
          </a:stretch>
        </p:blipFill>
        <p:spPr>
          <a:xfrm>
            <a:off x="183635" y="449758"/>
            <a:ext cx="2609710" cy="3117465"/>
          </a:xfrm>
          <a:prstGeom prst="rect">
            <a:avLst/>
          </a:prstGeom>
        </p:spPr>
      </p:pic>
      <p:pic>
        <p:nvPicPr>
          <p:cNvPr id="5" name="Picture 4">
            <a:extLst>
              <a:ext uri="{FF2B5EF4-FFF2-40B4-BE49-F238E27FC236}">
                <a16:creationId xmlns:a16="http://schemas.microsoft.com/office/drawing/2014/main" id="{E749B9FA-6A11-4AE3-9E3F-09DA6E517916}"/>
              </a:ext>
            </a:extLst>
          </p:cNvPr>
          <p:cNvPicPr>
            <a:picLocks noChangeAspect="1"/>
          </p:cNvPicPr>
          <p:nvPr/>
        </p:nvPicPr>
        <p:blipFill>
          <a:blip r:embed="rId3"/>
          <a:stretch>
            <a:fillRect/>
          </a:stretch>
        </p:blipFill>
        <p:spPr>
          <a:xfrm>
            <a:off x="183635" y="3694170"/>
            <a:ext cx="2543616" cy="2568407"/>
          </a:xfrm>
          <a:prstGeom prst="rect">
            <a:avLst/>
          </a:prstGeom>
        </p:spPr>
      </p:pic>
      <p:pic>
        <p:nvPicPr>
          <p:cNvPr id="4" name="Picture 3">
            <a:extLst>
              <a:ext uri="{FF2B5EF4-FFF2-40B4-BE49-F238E27FC236}">
                <a16:creationId xmlns:a16="http://schemas.microsoft.com/office/drawing/2014/main" id="{1B06C39F-3ABD-4977-AF4C-2AD0704042F7}"/>
              </a:ext>
            </a:extLst>
          </p:cNvPr>
          <p:cNvPicPr>
            <a:picLocks noChangeAspect="1"/>
          </p:cNvPicPr>
          <p:nvPr/>
        </p:nvPicPr>
        <p:blipFill>
          <a:blip r:embed="rId4"/>
          <a:stretch>
            <a:fillRect/>
          </a:stretch>
        </p:blipFill>
        <p:spPr>
          <a:xfrm>
            <a:off x="3114970" y="619879"/>
            <a:ext cx="8832048" cy="5642698"/>
          </a:xfrm>
          <a:prstGeom prst="rect">
            <a:avLst/>
          </a:prstGeom>
        </p:spPr>
      </p:pic>
    </p:spTree>
    <p:extLst>
      <p:ext uri="{BB962C8B-B14F-4D97-AF65-F5344CB8AC3E}">
        <p14:creationId xmlns:p14="http://schemas.microsoft.com/office/powerpoint/2010/main" val="3818347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AA4BC-17BD-41B9-98E6-2D20EC8ADA6E}"/>
              </a:ext>
            </a:extLst>
          </p:cNvPr>
          <p:cNvPicPr>
            <a:picLocks noChangeAspect="1"/>
          </p:cNvPicPr>
          <p:nvPr/>
        </p:nvPicPr>
        <p:blipFill>
          <a:blip r:embed="rId2"/>
          <a:stretch>
            <a:fillRect/>
          </a:stretch>
        </p:blipFill>
        <p:spPr>
          <a:xfrm>
            <a:off x="0" y="132094"/>
            <a:ext cx="12192000" cy="6593811"/>
          </a:xfrm>
          <a:prstGeom prst="rect">
            <a:avLst/>
          </a:prstGeom>
        </p:spPr>
      </p:pic>
    </p:spTree>
    <p:extLst>
      <p:ext uri="{BB962C8B-B14F-4D97-AF65-F5344CB8AC3E}">
        <p14:creationId xmlns:p14="http://schemas.microsoft.com/office/powerpoint/2010/main" val="1365388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2266</TotalTime>
  <Words>1829</Words>
  <Application>Microsoft Office PowerPoint</Application>
  <PresentationFormat>Widescreen</PresentationFormat>
  <Paragraphs>444</Paragraphs>
  <Slides>53</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Comic Sans MS</vt:lpstr>
      <vt:lpstr>Futura</vt:lpstr>
      <vt:lpstr>Futura Condensed</vt:lpstr>
      <vt:lpstr>Proxima Nova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70</cp:revision>
  <dcterms:created xsi:type="dcterms:W3CDTF">2021-07-17T13:06:57Z</dcterms:created>
  <dcterms:modified xsi:type="dcterms:W3CDTF">2022-01-26T13:27:12Z</dcterms:modified>
</cp:coreProperties>
</file>