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48" r:id="rId2"/>
    <p:sldId id="47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6" r:id="rId14"/>
    <p:sldId id="437" r:id="rId15"/>
    <p:sldId id="438" r:id="rId16"/>
    <p:sldId id="439" r:id="rId17"/>
    <p:sldId id="478" r:id="rId18"/>
    <p:sldId id="440" r:id="rId19"/>
    <p:sldId id="441" r:id="rId20"/>
    <p:sldId id="495" r:id="rId21"/>
    <p:sldId id="442" r:id="rId22"/>
    <p:sldId id="444" r:id="rId23"/>
    <p:sldId id="445" r:id="rId24"/>
    <p:sldId id="446" r:id="rId25"/>
    <p:sldId id="447" r:id="rId26"/>
    <p:sldId id="378" r:id="rId27"/>
    <p:sldId id="421" r:id="rId28"/>
    <p:sldId id="476" r:id="rId29"/>
    <p:sldId id="491" r:id="rId30"/>
    <p:sldId id="499" r:id="rId31"/>
    <p:sldId id="483" r:id="rId32"/>
    <p:sldId id="484" r:id="rId33"/>
    <p:sldId id="485" r:id="rId34"/>
    <p:sldId id="501" r:id="rId35"/>
    <p:sldId id="486" r:id="rId36"/>
    <p:sldId id="487" r:id="rId37"/>
    <p:sldId id="502" r:id="rId38"/>
    <p:sldId id="504" r:id="rId39"/>
    <p:sldId id="511" r:id="rId40"/>
    <p:sldId id="505" r:id="rId41"/>
    <p:sldId id="512" r:id="rId42"/>
    <p:sldId id="509" r:id="rId43"/>
    <p:sldId id="513" r:id="rId44"/>
    <p:sldId id="503" r:id="rId45"/>
    <p:sldId id="516" r:id="rId46"/>
    <p:sldId id="514" r:id="rId47"/>
    <p:sldId id="51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9" autoAdjust="0"/>
    <p:restoredTop sz="95679" autoAdjust="0"/>
  </p:normalViewPr>
  <p:slideViewPr>
    <p:cSldViewPr snapToGrid="0">
      <p:cViewPr>
        <p:scale>
          <a:sx n="100" d="100"/>
          <a:sy n="100" d="100"/>
        </p:scale>
        <p:origin x="661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91E83-FEC0-4CCF-9D42-39D43F6A32D3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75895-1BD5-4167-8F8C-8183AEF8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130E1-BFBE-43E3-AF87-292AEB701D1D}" type="slidenum">
              <a:rPr lang="it-IT"/>
              <a:pPr/>
              <a:t>3</a:t>
            </a:fld>
            <a:endParaRPr lang="it-IT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/>
              <a:t>1890, Behring: siero di soggetti immunizzati può essere utilizzato per proteggere altri animali esposti alla malattia (antitossina)</a:t>
            </a:r>
          </a:p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931A0-ED3E-4F2A-B143-9238164B6BB1}" type="slidenum">
              <a:rPr lang="it-IT"/>
              <a:pPr/>
              <a:t>23</a:t>
            </a:fld>
            <a:endParaRPr lang="it-IT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it-IT"/>
              <a:t>Esantema maculopapulare da amoxicillina</a:t>
            </a:r>
          </a:p>
          <a:p>
            <a:pPr eaLnBrk="1" hangingPunct="1"/>
            <a:r>
              <a:rPr lang="it-IT"/>
              <a:t>Dermatite da contatto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95570-AAFD-4415-BEF3-664DB2C6F53E}" type="slidenum">
              <a:rPr lang="it-IT"/>
              <a:pPr/>
              <a:t>24</a:t>
            </a:fld>
            <a:endParaRPr lang="it-IT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75895-1BD5-4167-8F8C-8183AEF8268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7544F-5CC4-4F86-9F36-7E7C8149394E}" type="slidenum">
              <a:rPr lang="it-IT"/>
              <a:pPr/>
              <a:t>12</a:t>
            </a:fld>
            <a:endParaRPr lang="it-IT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4B09C-E05F-4503-948A-F32EDADBA267}" type="slidenum">
              <a:rPr lang="it-IT"/>
              <a:pPr/>
              <a:t>13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3EA67-6AD6-4836-A9A3-F0BCAAFF7563}" type="slidenum">
              <a:rPr lang="it-IT"/>
              <a:pPr/>
              <a:t>14</a:t>
            </a:fld>
            <a:endParaRPr lang="it-IT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77245-F38D-4C5F-A069-7BB46A1E3BAB}" type="slidenum">
              <a:rPr lang="it-IT"/>
              <a:pPr/>
              <a:t>15</a:t>
            </a:fld>
            <a:endParaRPr lang="it-IT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5D459-9E5D-4C00-8E8D-FDA1D15097B1}" type="slidenum">
              <a:rPr lang="it-IT"/>
              <a:pPr/>
              <a:t>16</a:t>
            </a:fld>
            <a:endParaRPr lang="it-IT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it-IT"/>
              <a:t>PAF = fattore attivante le piastrine</a:t>
            </a:r>
          </a:p>
          <a:p>
            <a:pPr eaLnBrk="1" hangingPunct="1"/>
            <a:r>
              <a:rPr lang="it-IT"/>
              <a:t>PBE = proteina basica eosinofila</a:t>
            </a:r>
          </a:p>
          <a:p>
            <a:pPr eaLnBrk="1" hangingPunct="1"/>
            <a:r>
              <a:rPr lang="it-IT"/>
              <a:t>IL-5 = interleuchina 5</a:t>
            </a:r>
          </a:p>
          <a:p>
            <a:pPr eaLnBrk="1" hangingPunct="1"/>
            <a:r>
              <a:rPr lang="it-IT"/>
              <a:t>IL-4 = interleuchina 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03B23-ACA9-46F4-B321-A632948598CF}" type="slidenum">
              <a:rPr lang="it-IT"/>
              <a:pPr/>
              <a:t>19</a:t>
            </a:fld>
            <a:endParaRPr lang="it-IT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DBC64-935B-4AA4-8B07-02F4691A8ABB}" type="slidenum">
              <a:rPr lang="it-IT"/>
              <a:pPr/>
              <a:t>21</a:t>
            </a:fld>
            <a:endParaRPr lang="it-IT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it-IT"/>
              <a:t>Per  quanto riguarda le allergie alimentati, alcuni studi hanno dimostrato una scarsa correlazione dei risultati del RAST con la reazione individuale agli alimenti, altri hanno dimostrato il contrario.</a:t>
            </a:r>
          </a:p>
          <a:p>
            <a:pPr eaLnBrk="1" hangingPunct="1"/>
            <a:r>
              <a:rPr lang="it-IT"/>
              <a:t>Possono utilizzare Ag adesi a supporto solido o in fase liquida</a:t>
            </a:r>
          </a:p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A1DF2-BCD0-4900-A20C-03CAD6E6410F}" type="slidenum">
              <a:rPr lang="it-IT"/>
              <a:pPr/>
              <a:t>22</a:t>
            </a:fld>
            <a:endParaRPr lang="it-IT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6888-34E6-42C5-A6EE-8AC789241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84249-0A5C-438A-BE3C-1E4DF3574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EF65-DECC-40C8-9529-43ABD049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6C1F-BF98-45E1-BC8E-C38749CA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23059-8F50-4C5A-B005-F43B99AE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3F3C-0533-40CF-8DA6-4CC47897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76308-DD4D-48FF-8731-484BD8558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7CCFE-68EC-4578-A3A0-E6C5F491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4D5FB-6DAA-4857-8F22-5AA73C92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85F4-C1B5-4EED-A5C0-A966F954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633BA-957B-4AB7-A7BE-1C9886A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BBDAF-5ADF-461E-8CEB-604597468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A99C-A89D-4816-A912-31AE0E08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B290-D303-4598-8E7E-EFA4A230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89EB2-6F9E-47A8-A0B6-670B9464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5789-FAA3-4ED3-BBF1-E2EF2889307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36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0E51-370A-4C84-8A21-67264140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A13D-CF35-4103-A067-B7144547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B5B9-95BA-4DA2-8409-692AF05E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057FF-461B-4320-A9CC-FBE1CFA5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C3592-9AAF-4D42-B3F0-05E95C08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9C2E-17F7-48AB-8736-2FDD0F03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23FC-2D07-496D-B2EA-952B15E0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1E210-6EE3-450C-8D00-ABF88261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1AD3E-9511-4527-9140-07400D88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C993E-084E-46A3-B793-7D9A8482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244A-8848-4461-9971-181B30EA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0DA8-D5E3-462C-A687-816B2CD69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5BADF-9166-4453-8943-A6C0121C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29AE7-55A7-4E2D-822C-802F9563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AF09-C945-456E-9528-1B3DB9FA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8C68C-A361-4953-B980-85A0FF0F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D012-D05F-422F-869B-D7653C36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AE263-72D2-41EF-AA7F-CAD0B3E6A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C5BCE-1AA5-41F1-9962-4C55E4745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49C25-8D64-49B9-B4E7-90847F87D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3A1BD-3EE5-4B02-B6A4-7FB6A3D1D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42234-7A44-4378-B914-9F0071A9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0892A-4AC6-423E-989D-ACA40676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9F8F0-F0FC-40F0-9FC7-B70A7B91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ADF9-9821-46D6-9ECA-D8D502AF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363A2-D1A9-40BB-B031-EDAA6583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FC264-2CF4-486E-A99F-D4B0F432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EEE11-3A73-499A-9B99-7FE786A6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EF935-BEB0-48A8-8AAB-2699EF00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B38E-4555-43D0-9982-AFB62FCB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2B80D-9A9E-4B7A-97BE-03456EB6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7FC-48CC-4983-B8A7-FF03B7C6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BFC5B-188B-491F-988D-6A79FF92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82440-B9BB-4327-931F-1EF79003F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CAC21-18E4-401E-8D50-1BEAEC51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F15A-9370-4AE4-BCC9-BB80097C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63CD6-9AEF-47E1-B1C4-7BFE8224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91F8-0775-4768-88E2-2D52F1CD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CB3F9-7226-4688-AAE8-DE91ED8A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B3A0A-32AE-4924-8433-1AFADEAF5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CCA96-880B-4240-BFAE-4B4BC5AF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ADC86-6FA7-45B6-88BE-DF5BCC6C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3EED-8844-4922-8CDE-7D376F7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9B1F7-7623-45F3-B2D8-296399CB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5B17-71BF-4474-857D-E219E1CB6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91EBB-6BAF-42EF-84C9-AAF8363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BB75-DCDF-4CE1-9DD1-B8CE3130CE01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ADF7A-1FA7-4480-A7E7-2AD2EA0B0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8BB4-8AFD-4E75-B315-4FAAC0246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burlo_colore">
            <a:extLst>
              <a:ext uri="{FF2B5EF4-FFF2-40B4-BE49-F238E27FC236}">
                <a16:creationId xmlns:a16="http://schemas.microsoft.com/office/drawing/2014/main" id="{4AF791C3-F6F5-4EA4-B52D-FD3A380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5653801"/>
            <a:ext cx="2458845" cy="8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AABA17F6-DC7D-4E81-A3A2-92D63C4C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" y="5645903"/>
            <a:ext cx="2458845" cy="82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5E890-2D59-483F-B3C1-8D5EC1DF318C}"/>
              </a:ext>
            </a:extLst>
          </p:cNvPr>
          <p:cNvSpPr txBox="1"/>
          <p:nvPr/>
        </p:nvSpPr>
        <p:spPr>
          <a:xfrm>
            <a:off x="6615741" y="5736171"/>
            <a:ext cx="309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Alberto Tommasini</a:t>
            </a:r>
            <a:r>
              <a:rPr lang="en-US" dirty="0"/>
              <a:t> </a:t>
            </a:r>
          </a:p>
          <a:p>
            <a:r>
              <a:rPr lang="en-US" sz="1600" dirty="0"/>
              <a:t>alberto.tommasini@burlo.trieste.it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196698" y="840757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PATOLOGIA CLINICA</a:t>
            </a:r>
          </a:p>
        </p:txBody>
      </p: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07569" y="1916832"/>
            <a:ext cx="7777163" cy="4185761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800" b="1" dirty="0"/>
          </a:p>
          <a:p>
            <a:r>
              <a:rPr lang="it-IT" sz="2800" b="1" dirty="0"/>
              <a:t>Per il </a:t>
            </a:r>
            <a:r>
              <a:rPr lang="it-IT" sz="2800" b="1" dirty="0" err="1"/>
              <a:t>rash</a:t>
            </a:r>
            <a:r>
              <a:rPr lang="it-IT" sz="2800" b="1" dirty="0"/>
              <a:t> del morbillo la teoria è corretta anche se approssimata (secondario all’effetto citotossico del CTL), in altri casi come per la varicella no (effetto citotossico diretto del virus)</a:t>
            </a:r>
          </a:p>
          <a:p>
            <a:endParaRPr lang="it-IT" sz="2800" b="1" dirty="0"/>
          </a:p>
          <a:p>
            <a:r>
              <a:rPr lang="it-IT" sz="2800" b="1" dirty="0"/>
              <a:t>Nel soggetto con immunodeficienza il morbillo non fa </a:t>
            </a:r>
            <a:r>
              <a:rPr lang="it-IT" sz="2800" b="1" dirty="0" err="1"/>
              <a:t>rash</a:t>
            </a:r>
            <a:r>
              <a:rPr lang="it-IT" sz="2800" b="1" dirty="0"/>
              <a:t>, ma una grave polmonite a cellule giganti.  </a:t>
            </a:r>
          </a:p>
          <a:p>
            <a:pPr>
              <a:spcBef>
                <a:spcPct val="50000"/>
              </a:spcBef>
            </a:pP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20146" y="-18106"/>
            <a:ext cx="6508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Malattia - protezione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203826"/>
            <a:ext cx="9144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7214" y="1318116"/>
            <a:ext cx="8516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/>
              <a:t>Il sistema può rispondere con una risposta</a:t>
            </a:r>
          </a:p>
          <a:p>
            <a:pPr>
              <a:buFontTx/>
              <a:buChar char="-"/>
            </a:pPr>
            <a:r>
              <a:rPr lang="it-IT" sz="2400" dirty="0"/>
              <a:t> normale: immunità</a:t>
            </a:r>
          </a:p>
          <a:p>
            <a:pPr>
              <a:buFontTx/>
              <a:buChar char="-"/>
            </a:pPr>
            <a:r>
              <a:rPr lang="it-IT" sz="2400" dirty="0"/>
              <a:t> alterata reattività (</a:t>
            </a:r>
            <a:r>
              <a:rPr lang="it-IT" sz="2400" dirty="0" err="1"/>
              <a:t>allos-ergon</a:t>
            </a:r>
            <a:r>
              <a:rPr lang="it-IT" sz="2400" dirty="0"/>
              <a:t>): allergia, in cui è la risposta immune che diventa la causa dei sintomi</a:t>
            </a:r>
          </a:p>
          <a:p>
            <a:endParaRPr lang="it-IT" sz="2400" dirty="0"/>
          </a:p>
          <a:p>
            <a:r>
              <a:rPr lang="it-IT" sz="2400" dirty="0"/>
              <a:t>La seconda categoria include: malattia da siero, anafilassi, reazione di </a:t>
            </a:r>
            <a:r>
              <a:rPr lang="it-IT" sz="2400" dirty="0" err="1"/>
              <a:t>Arthus</a:t>
            </a:r>
            <a:r>
              <a:rPr lang="it-IT" sz="2400" dirty="0"/>
              <a:t>, febbre da fieno, asma … e successivamente le malattie autoimmuni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0146" y="-18106"/>
            <a:ext cx="543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Reazione da siero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2242572"/>
            <a:ext cx="8686800" cy="3625333"/>
          </a:xfrm>
        </p:spPr>
        <p:txBody>
          <a:bodyPr/>
          <a:lstStyle/>
          <a:p>
            <a:pPr marL="533400" indent="-533400">
              <a:buNone/>
            </a:pPr>
            <a:r>
              <a:rPr lang="it-IT" dirty="0">
                <a:solidFill>
                  <a:srgbClr val="CC0000"/>
                </a:solidFill>
              </a:rPr>
              <a:t>Tipo III </a:t>
            </a:r>
          </a:p>
          <a:p>
            <a:pPr marL="533400" indent="-533400">
              <a:buNone/>
            </a:pPr>
            <a:r>
              <a:rPr lang="it-IT" dirty="0">
                <a:solidFill>
                  <a:srgbClr val="CC0000"/>
                </a:solidFill>
              </a:rPr>
              <a:t>(reazione mediata da </a:t>
            </a:r>
            <a:r>
              <a:rPr lang="it-IT" dirty="0" err="1">
                <a:solidFill>
                  <a:srgbClr val="CC0000"/>
                </a:solidFill>
              </a:rPr>
              <a:t>immuno-complessi</a:t>
            </a:r>
            <a:r>
              <a:rPr lang="it-IT" dirty="0">
                <a:solidFill>
                  <a:srgbClr val="CC0000"/>
                </a:solidFill>
              </a:rPr>
              <a:t>, IC)</a:t>
            </a:r>
          </a:p>
          <a:p>
            <a:pPr marL="533400" indent="-533400">
              <a:buNone/>
            </a:pPr>
            <a:endParaRPr lang="it-IT" dirty="0"/>
          </a:p>
          <a:p>
            <a:pPr marL="914400" lvl="1" indent="-457200"/>
            <a:r>
              <a:rPr lang="it-IT" dirty="0"/>
              <a:t>IC </a:t>
            </a:r>
            <a:r>
              <a:rPr lang="it-IT" dirty="0" err="1"/>
              <a:t>Ag-Ab</a:t>
            </a:r>
            <a:r>
              <a:rPr lang="it-IT" dirty="0"/>
              <a:t> eliminati dal sistema fagocitario</a:t>
            </a:r>
          </a:p>
          <a:p>
            <a:pPr marL="914400" lvl="1" indent="-457200"/>
            <a:r>
              <a:rPr lang="it-IT" dirty="0"/>
              <a:t>Deposizione nei tessuti e nell’endotelio vascolare </a:t>
            </a:r>
            <a:r>
              <a:rPr lang="it-IT" dirty="0">
                <a:sym typeface="Wingdings" pitchFamily="2" charset="2"/>
              </a:rPr>
              <a:t> liberazione amine vasoattive  </a:t>
            </a:r>
            <a:r>
              <a:rPr lang="it-IT" dirty="0">
                <a:sym typeface="Symbol" pitchFamily="18" charset="2"/>
              </a:rPr>
              <a:t></a:t>
            </a:r>
            <a:r>
              <a:rPr lang="it-IT" dirty="0">
                <a:sym typeface="Wingdings" pitchFamily="2" charset="2"/>
              </a:rPr>
              <a:t> permeabilità vasale</a:t>
            </a:r>
          </a:p>
          <a:p>
            <a:pPr marL="914400" lvl="1" indent="-457200"/>
            <a:r>
              <a:rPr lang="it-IT" dirty="0"/>
              <a:t>Risposte di tipo ritardato (ore o giorni)</a:t>
            </a:r>
          </a:p>
          <a:p>
            <a:pPr marL="914400" lvl="1" indent="-457200"/>
            <a:r>
              <a:rPr lang="it-IT" dirty="0"/>
              <a:t>Legate ad IgG e IC IgG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682750" y="1043444"/>
            <a:ext cx="4750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/>
              <a:t>Simile al Lupus Eritematoso </a:t>
            </a:r>
            <a:r>
              <a:rPr lang="it-IT" sz="2400" dirty="0" err="1"/>
              <a:t>Sitemico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520146" y="-18106"/>
            <a:ext cx="543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Reazione da siero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94833" y="1490008"/>
            <a:ext cx="8737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sz="2400" dirty="0"/>
              <a:t> Ricerca di anticorpi specifici (anti-siero, anti-DNA, </a:t>
            </a:r>
            <a:r>
              <a:rPr lang="it-IT" sz="2400" dirty="0" err="1"/>
              <a:t>anti-Ig</a:t>
            </a:r>
            <a:r>
              <a:rPr lang="it-IT" sz="2400" dirty="0"/>
              <a:t>)</a:t>
            </a:r>
          </a:p>
          <a:p>
            <a:pPr>
              <a:buFontTx/>
              <a:buChar char="-"/>
            </a:pPr>
            <a:r>
              <a:rPr lang="it-IT" sz="2400" dirty="0"/>
              <a:t> Dosaggio delle frazioni del complemento</a:t>
            </a:r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/>
              <a:t> Dosaggio di </a:t>
            </a:r>
            <a:r>
              <a:rPr lang="it-IT" sz="2400" dirty="0" err="1"/>
              <a:t>immunocomplessi</a:t>
            </a:r>
            <a:r>
              <a:rPr lang="it-IT" sz="2400" dirty="0"/>
              <a:t> circolanti</a:t>
            </a:r>
          </a:p>
          <a:p>
            <a:pPr>
              <a:buFontTx/>
              <a:buChar char="-"/>
            </a:pPr>
            <a:r>
              <a:rPr lang="it-IT" sz="2400" dirty="0"/>
              <a:t> Evidenza istologica di depositi di </a:t>
            </a:r>
            <a:r>
              <a:rPr lang="it-IT" sz="2400" dirty="0" err="1"/>
              <a:t>immunocomplessi</a:t>
            </a:r>
            <a:r>
              <a:rPr lang="it-IT" sz="2400" dirty="0"/>
              <a:t> e complemento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20145" y="-18106"/>
            <a:ext cx="2361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TIPO III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313" y="1092672"/>
            <a:ext cx="8686800" cy="5000625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it-IT" b="1" dirty="0">
                <a:solidFill>
                  <a:srgbClr val="CC0000"/>
                </a:solidFill>
              </a:rPr>
              <a:t>(ipersensibilità immediata, da </a:t>
            </a:r>
            <a:r>
              <a:rPr lang="it-IT" b="1" dirty="0" err="1">
                <a:solidFill>
                  <a:srgbClr val="CC0000"/>
                </a:solidFill>
              </a:rPr>
              <a:t>IgE</a:t>
            </a:r>
            <a:r>
              <a:rPr lang="it-IT" b="1" dirty="0">
                <a:solidFill>
                  <a:srgbClr val="CC0000"/>
                </a:solidFill>
              </a:rPr>
              <a:t> o reagine)</a:t>
            </a:r>
          </a:p>
          <a:p>
            <a:pPr marL="533400" indent="-533400">
              <a:buNone/>
            </a:pPr>
            <a:endParaRPr lang="it-IT" b="1" dirty="0">
              <a:solidFill>
                <a:srgbClr val="CC0000"/>
              </a:solidFill>
            </a:endParaRPr>
          </a:p>
          <a:p>
            <a:pPr marL="914400" lvl="1" indent="-457200"/>
            <a:r>
              <a:rPr lang="it-IT" dirty="0"/>
              <a:t>entro due ore dal contatto con gli allergeni</a:t>
            </a:r>
          </a:p>
          <a:p>
            <a:pPr marL="914400" lvl="1" indent="-457200"/>
            <a:r>
              <a:rPr lang="it-IT" dirty="0"/>
              <a:t>si legano ad anticorpi </a:t>
            </a:r>
            <a:r>
              <a:rPr lang="it-IT" dirty="0" err="1"/>
              <a:t>IgE</a:t>
            </a:r>
            <a:r>
              <a:rPr lang="it-IT" dirty="0"/>
              <a:t> già attaccati a:</a:t>
            </a:r>
          </a:p>
          <a:p>
            <a:pPr marL="1295400" lvl="2" indent="-381000"/>
            <a:r>
              <a:rPr lang="it-IT" dirty="0"/>
              <a:t>mastcellula </a:t>
            </a:r>
          </a:p>
          <a:p>
            <a:pPr marL="1295400" lvl="2" indent="-381000"/>
            <a:r>
              <a:rPr lang="it-IT" dirty="0"/>
              <a:t>granulocita basofilo</a:t>
            </a:r>
          </a:p>
          <a:p>
            <a:pPr marL="914400" lvl="1" indent="-457200"/>
            <a:r>
              <a:rPr lang="it-IT" dirty="0"/>
              <a:t>Rilascio di mediatori chimici dell’infiammazione:</a:t>
            </a:r>
          </a:p>
          <a:p>
            <a:pPr marL="1295400" lvl="2" indent="-381000"/>
            <a:r>
              <a:rPr lang="it-IT" dirty="0"/>
              <a:t>Istamina</a:t>
            </a:r>
          </a:p>
          <a:p>
            <a:pPr marL="1295400" lvl="2" indent="-381000"/>
            <a:r>
              <a:rPr lang="it-IT" dirty="0"/>
              <a:t>Fattori </a:t>
            </a:r>
            <a:r>
              <a:rPr lang="it-IT" dirty="0" err="1"/>
              <a:t>chemiotattici</a:t>
            </a:r>
            <a:r>
              <a:rPr lang="it-IT" dirty="0"/>
              <a:t> eosinofili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20146" y="-18106"/>
            <a:ext cx="19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TIPO 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00808"/>
            <a:ext cx="8686800" cy="4728567"/>
          </a:xfrm>
        </p:spPr>
        <p:txBody>
          <a:bodyPr>
            <a:normAutofit/>
          </a:bodyPr>
          <a:lstStyle/>
          <a:p>
            <a:pPr marL="914400" lvl="1" indent="-457200"/>
            <a:r>
              <a:rPr lang="it-IT" dirty="0"/>
              <a:t>I sintomi allergici, legati all’ubicazione della mastcellula:</a:t>
            </a:r>
          </a:p>
          <a:p>
            <a:pPr marL="914400" lvl="1" indent="-457200"/>
            <a:endParaRPr lang="it-IT" dirty="0"/>
          </a:p>
          <a:p>
            <a:pPr marL="914400" lvl="1" indent="-457200">
              <a:buNone/>
            </a:pPr>
            <a:r>
              <a:rPr lang="it-IT" dirty="0"/>
              <a:t>Cute, apparato respiratorio, apparato digerente</a:t>
            </a:r>
          </a:p>
          <a:p>
            <a:pPr marL="914400" lvl="1" indent="-457200">
              <a:buNone/>
            </a:pPr>
            <a:endParaRPr lang="it-IT" dirty="0"/>
          </a:p>
          <a:p>
            <a:pPr marL="1295400" lvl="2" indent="-381000"/>
            <a:r>
              <a:rPr lang="it-IT" sz="2400" dirty="0"/>
              <a:t>Congestione sinusale</a:t>
            </a:r>
          </a:p>
          <a:p>
            <a:pPr marL="1295400" lvl="2" indent="-381000"/>
            <a:r>
              <a:rPr lang="it-IT" sz="2400" dirty="0" err="1"/>
              <a:t>Broncocostrizione</a:t>
            </a:r>
            <a:r>
              <a:rPr lang="it-IT" sz="2400" dirty="0"/>
              <a:t>, crisi asmatica</a:t>
            </a:r>
          </a:p>
          <a:p>
            <a:pPr marL="1295400" lvl="2" indent="-381000"/>
            <a:r>
              <a:rPr lang="it-IT" sz="2400" dirty="0"/>
              <a:t>Orticaria ed eczema</a:t>
            </a:r>
          </a:p>
          <a:p>
            <a:pPr marL="1295400" lvl="2" indent="-381000"/>
            <a:r>
              <a:rPr lang="it-IT" sz="2400" dirty="0"/>
              <a:t>Artrite</a:t>
            </a:r>
          </a:p>
          <a:p>
            <a:pPr marL="1295400" lvl="2" indent="-381000"/>
            <a:r>
              <a:rPr lang="it-IT" sz="2400" dirty="0"/>
              <a:t>Infiammazione mucosa intestinale </a:t>
            </a:r>
            <a:r>
              <a:rPr lang="it-IT" sz="2400" dirty="0">
                <a:sym typeface="Wingdings" pitchFamily="2" charset="2"/>
              </a:rPr>
              <a:t> </a:t>
            </a:r>
            <a:r>
              <a:rPr lang="it-IT" sz="2400" dirty="0"/>
              <a:t>malassorbimento</a:t>
            </a:r>
          </a:p>
          <a:p>
            <a:pPr marL="1295400" lvl="2" indent="-381000"/>
            <a:r>
              <a:rPr lang="it-IT" sz="2400" dirty="0"/>
              <a:t>Cefalea, disturbi della memoria e mancanza di concentrazione a livello nervoso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20146" y="-18106"/>
            <a:ext cx="19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TIPO 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E"/>
              </a:clrFrom>
              <a:clrTo>
                <a:srgbClr val="0000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4225" y="838200"/>
            <a:ext cx="1125538" cy="114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3375" y="2667001"/>
            <a:ext cx="769938" cy="61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9575" y="3538538"/>
            <a:ext cx="2971800" cy="2557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362201"/>
            <a:ext cx="1149350" cy="1165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FE"/>
              </a:clrFrom>
              <a:clrTo>
                <a:srgbClr val="0000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2163" y="3582988"/>
            <a:ext cx="1141412" cy="1141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FE"/>
              </a:clrFrom>
              <a:clrTo>
                <a:srgbClr val="0000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1" y="2133601"/>
            <a:ext cx="1368425" cy="1325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839914" y="180976"/>
            <a:ext cx="1512887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600">
                <a:latin typeface="Tahoma" pitchFamily="34" charset="0"/>
              </a:rPr>
              <a:t>IgE legate</a:t>
            </a:r>
            <a:br>
              <a:rPr lang="it-IT" sz="1600">
                <a:latin typeface="Tahoma" pitchFamily="34" charset="0"/>
              </a:rPr>
            </a:br>
            <a:r>
              <a:rPr lang="it-IT" sz="1600">
                <a:latin typeface="Tahoma" pitchFamily="34" charset="0"/>
              </a:rPr>
              <a:t>alla membrana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133600" y="685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278689" y="476250"/>
            <a:ext cx="3089307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90513" indent="-290513" eaLnBrk="0" hangingPunct="0"/>
            <a:r>
              <a:rPr lang="it-IT" b="1">
                <a:solidFill>
                  <a:srgbClr val="CC0000"/>
                </a:solidFill>
                <a:latin typeface="Tahoma" pitchFamily="34" charset="0"/>
              </a:rPr>
              <a:t>Reazioni allergiche acute</a:t>
            </a:r>
          </a:p>
          <a:p>
            <a:pPr marL="290513" indent="-290513" eaLnBrk="0" hangingPunct="0">
              <a:buFontTx/>
              <a:buChar char="•"/>
            </a:pPr>
            <a:r>
              <a:rPr lang="it-IT">
                <a:latin typeface="Tahoma" pitchFamily="34" charset="0"/>
              </a:rPr>
              <a:t>Broncospasmo</a:t>
            </a:r>
          </a:p>
          <a:p>
            <a:pPr marL="290513" indent="-290513" eaLnBrk="0" hangingPunct="0">
              <a:buFontTx/>
              <a:buChar char="•"/>
            </a:pPr>
            <a:r>
              <a:rPr lang="it-IT">
                <a:latin typeface="Tahoma" pitchFamily="34" charset="0"/>
              </a:rPr>
              <a:t>Orticaria</a:t>
            </a:r>
          </a:p>
          <a:p>
            <a:pPr marL="290513" indent="-290513" eaLnBrk="0" hangingPunct="0">
              <a:buFontTx/>
              <a:buChar char="•"/>
            </a:pPr>
            <a:r>
              <a:rPr lang="it-IT">
                <a:latin typeface="Tahoma" pitchFamily="34" charset="0"/>
              </a:rPr>
              <a:t>Starnuti, rinorrea,</a:t>
            </a:r>
            <a:br>
              <a:rPr lang="it-IT">
                <a:latin typeface="Tahoma" pitchFamily="34" charset="0"/>
              </a:rPr>
            </a:br>
            <a:r>
              <a:rPr lang="it-IT">
                <a:latin typeface="Tahoma" pitchFamily="34" charset="0"/>
              </a:rPr>
              <a:t>congiuntivite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402139" y="501650"/>
            <a:ext cx="23828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Tahoma" pitchFamily="34" charset="0"/>
              </a:rPr>
              <a:t>Istamina, leucotrieni, </a:t>
            </a:r>
          </a:p>
          <a:p>
            <a:pPr eaLnBrk="0" hangingPunct="0"/>
            <a:r>
              <a:rPr lang="it-IT">
                <a:latin typeface="Tahoma" pitchFamily="34" charset="0"/>
              </a:rPr>
              <a:t>PAF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422525" y="2774951"/>
            <a:ext cx="11239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Tahoma" pitchFamily="34" charset="0"/>
              </a:rPr>
              <a:t>Allergene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1981200" y="2133600"/>
            <a:ext cx="76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905000" y="3352800"/>
            <a:ext cx="76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800225" y="5967414"/>
            <a:ext cx="93345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600">
                <a:latin typeface="Tahoma" pitchFamily="34" charset="0"/>
              </a:rPr>
              <a:t>MHC </a:t>
            </a:r>
            <a:br>
              <a:rPr lang="it-IT" sz="1600">
                <a:latin typeface="Tahoma" pitchFamily="34" charset="0"/>
              </a:rPr>
            </a:br>
            <a:r>
              <a:rPr lang="it-IT" sz="1600">
                <a:latin typeface="Tahoma" pitchFamily="34" charset="0"/>
              </a:rPr>
              <a:t>classe II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2438400" y="4953000"/>
            <a:ext cx="685800" cy="10668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200400" y="5981700"/>
            <a:ext cx="14668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600">
                <a:latin typeface="Tahoma" pitchFamily="34" charset="0"/>
              </a:rPr>
              <a:t>T cell receptor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 flipV="1">
            <a:off x="3454400" y="4953000"/>
            <a:ext cx="304800" cy="990600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7967664" y="4191001"/>
            <a:ext cx="2700337" cy="181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0513" indent="-290513" eaLnBrk="0" hangingPunct="0"/>
            <a:r>
              <a:rPr lang="it-IT" b="1">
                <a:solidFill>
                  <a:srgbClr val="CC0000"/>
                </a:solidFill>
                <a:latin typeface="Tahoma" pitchFamily="34" charset="0"/>
              </a:rPr>
              <a:t>Reazione allergiche croniche</a:t>
            </a:r>
          </a:p>
          <a:p>
            <a:pPr marL="290513" indent="-290513" eaLnBrk="0" hangingPunct="0">
              <a:buFontTx/>
              <a:buChar char="•"/>
            </a:pPr>
            <a:r>
              <a:rPr lang="it-IT">
                <a:latin typeface="Tahoma" pitchFamily="34" charset="0"/>
              </a:rPr>
              <a:t>Peggioramento </a:t>
            </a:r>
            <a:br>
              <a:rPr lang="it-IT">
                <a:latin typeface="Tahoma" pitchFamily="34" charset="0"/>
              </a:rPr>
            </a:br>
            <a:r>
              <a:rPr lang="it-IT">
                <a:latin typeface="Tahoma" pitchFamily="34" charset="0"/>
              </a:rPr>
              <a:t>broncospasmo</a:t>
            </a:r>
          </a:p>
          <a:p>
            <a:pPr marL="290513" indent="-290513" eaLnBrk="0" hangingPunct="0">
              <a:buFontTx/>
              <a:buChar char="•"/>
            </a:pPr>
            <a:r>
              <a:rPr lang="it-IT">
                <a:latin typeface="Tahoma" pitchFamily="34" charset="0"/>
              </a:rPr>
              <a:t>Rinite cronica</a:t>
            </a:r>
          </a:p>
          <a:p>
            <a:pPr marL="290513" indent="-290513" eaLnBrk="0" hangingPunct="0">
              <a:buFontTx/>
              <a:buChar char="•"/>
            </a:pPr>
            <a:r>
              <a:rPr lang="it-IT">
                <a:latin typeface="Tahoma" pitchFamily="34" charset="0"/>
              </a:rPr>
              <a:t>Eczema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800601" y="5891213"/>
            <a:ext cx="13049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600">
                <a:latin typeface="Tahoma" pitchFamily="34" charset="0"/>
              </a:rPr>
              <a:t>Neurotrofine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6445250" y="6286500"/>
            <a:ext cx="1327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600">
                <a:latin typeface="Tahoma" pitchFamily="34" charset="0"/>
              </a:rPr>
              <a:t>Neuropeptidi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265613" y="5332413"/>
            <a:ext cx="1065212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6248401" y="6096000"/>
            <a:ext cx="608013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7327901" y="5734050"/>
            <a:ext cx="568325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6816725" y="4365625"/>
            <a:ext cx="1023938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600">
                <a:latin typeface="Tahoma" pitchFamily="34" charset="0"/>
              </a:rPr>
              <a:t>Istamina,</a:t>
            </a:r>
            <a:br>
              <a:rPr lang="it-IT" sz="1600">
                <a:latin typeface="Tahoma" pitchFamily="34" charset="0"/>
              </a:rPr>
            </a:br>
            <a:r>
              <a:rPr lang="it-IT" sz="1600">
                <a:latin typeface="Tahoma" pitchFamily="34" charset="0"/>
              </a:rPr>
              <a:t> lipidi,</a:t>
            </a:r>
          </a:p>
          <a:p>
            <a:pPr eaLnBrk="0" hangingPunct="0"/>
            <a:r>
              <a:rPr lang="it-IT" sz="1600">
                <a:latin typeface="Tahoma" pitchFamily="34" charset="0"/>
              </a:rPr>
              <a:t>citochine</a:t>
            </a: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4498975" y="4267200"/>
            <a:ext cx="1295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4727575" y="4748213"/>
            <a:ext cx="1722438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600">
                <a:latin typeface="Tahoma" pitchFamily="34" charset="0"/>
              </a:rPr>
              <a:t>Fattore di rilascio</a:t>
            </a:r>
            <a:br>
              <a:rPr lang="it-IT" sz="1600">
                <a:latin typeface="Tahoma" pitchFamily="34" charset="0"/>
              </a:rPr>
            </a:br>
            <a:r>
              <a:rPr lang="it-IT" sz="1600">
                <a:latin typeface="Tahoma" pitchFamily="34" charset="0"/>
              </a:rPr>
              <a:t>dell’istamina,</a:t>
            </a:r>
            <a:br>
              <a:rPr lang="it-IT" sz="1600">
                <a:latin typeface="Tahoma" pitchFamily="34" charset="0"/>
              </a:rPr>
            </a:br>
            <a:r>
              <a:rPr lang="it-IT" sz="1600">
                <a:latin typeface="Tahoma" pitchFamily="34" charset="0"/>
              </a:rPr>
              <a:t> neuropeptidi</a:t>
            </a: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7010401" y="4114801"/>
            <a:ext cx="957263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8382000" y="3276600"/>
            <a:ext cx="1371600" cy="6413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latin typeface="Tahoma" pitchFamily="34" charset="0"/>
              </a:rPr>
              <a:t>PBE, PAF,</a:t>
            </a:r>
            <a:br>
              <a:rPr lang="it-IT">
                <a:latin typeface="Tahoma" pitchFamily="34" charset="0"/>
              </a:rPr>
            </a:br>
            <a:r>
              <a:rPr lang="it-IT">
                <a:latin typeface="Tahoma" pitchFamily="34" charset="0"/>
              </a:rPr>
              <a:t>leucotrieni</a:t>
            </a: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7924800" y="34290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4191000" y="3124200"/>
            <a:ext cx="25908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5656264" y="3138488"/>
            <a:ext cx="592137" cy="36671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Tahoma" pitchFamily="34" charset="0"/>
              </a:rPr>
              <a:t>IL-5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V="1">
            <a:off x="3962400" y="3200400"/>
            <a:ext cx="838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962400" y="3352801"/>
            <a:ext cx="592138" cy="36671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Tahoma" pitchFamily="34" charset="0"/>
              </a:rPr>
              <a:t>IL-4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76600" y="2057401"/>
            <a:ext cx="1219200" cy="823913"/>
            <a:chOff x="1200" y="1296"/>
            <a:chExt cx="768" cy="519"/>
          </a:xfrm>
        </p:grpSpPr>
        <p:pic>
          <p:nvPicPr>
            <p:cNvPr id="25642" name="Picture 3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FE"/>
                </a:clrFrom>
                <a:clrTo>
                  <a:srgbClr val="0000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6" y="1441"/>
              <a:ext cx="172" cy="1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5643" name="Picture 3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FE"/>
                </a:clrFrom>
                <a:clrTo>
                  <a:srgbClr val="0000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28" y="1537"/>
              <a:ext cx="172" cy="1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5644" name="Picture 3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FE"/>
                </a:clrFrom>
                <a:clrTo>
                  <a:srgbClr val="0000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0" y="1440"/>
              <a:ext cx="172" cy="1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5645" name="Picture 3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FE"/>
                </a:clrFrom>
                <a:clrTo>
                  <a:srgbClr val="0000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" y="1296"/>
              <a:ext cx="172" cy="1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5646" name="Picture 4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FE"/>
                </a:clrFrom>
                <a:clrTo>
                  <a:srgbClr val="0000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1296"/>
              <a:ext cx="172" cy="1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5647" name="Text Box 41"/>
            <p:cNvSpPr txBox="1">
              <a:spLocks noChangeArrowheads="1"/>
            </p:cNvSpPr>
            <p:nvPr/>
          </p:nvSpPr>
          <p:spPr bwMode="auto">
            <a:xfrm>
              <a:off x="1430" y="1584"/>
              <a:ext cx="331" cy="231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>
                  <a:latin typeface="Tahoma" pitchFamily="34" charset="0"/>
                </a:rPr>
                <a:t>IgE</a:t>
              </a:r>
            </a:p>
          </p:txBody>
        </p:sp>
      </p:grp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200400" y="1600200"/>
            <a:ext cx="1524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5637" name="Rectangle 43"/>
          <p:cNvSpPr>
            <a:spLocks noChangeArrowheads="1"/>
          </p:cNvSpPr>
          <p:nvPr/>
        </p:nvSpPr>
        <p:spPr bwMode="auto">
          <a:xfrm>
            <a:off x="4343400" y="1690688"/>
            <a:ext cx="592138" cy="36671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Tahoma" pitchFamily="34" charset="0"/>
              </a:rPr>
              <a:t>IL-4</a:t>
            </a:r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3200401" y="981076"/>
            <a:ext cx="3903663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it-IT"/>
          </a:p>
        </p:txBody>
      </p:sp>
      <p:cxnSp>
        <p:nvCxnSpPr>
          <p:cNvPr id="25639" name="AutoShape 45"/>
          <p:cNvCxnSpPr>
            <a:cxnSpLocks noChangeShapeType="1"/>
          </p:cNvCxnSpPr>
          <p:nvPr/>
        </p:nvCxnSpPr>
        <p:spPr bwMode="auto">
          <a:xfrm>
            <a:off x="3179763" y="1409700"/>
            <a:ext cx="4252912" cy="9525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6324600" y="1447801"/>
            <a:ext cx="592138" cy="36671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Tahoma" pitchFamily="34" charset="0"/>
              </a:rPr>
              <a:t>IL-5</a:t>
            </a: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8551864" y="6248401"/>
            <a:ext cx="2116137" cy="58102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>
                <a:latin typeface="Arial" charset="0"/>
              </a:rPr>
              <a:t>Modificato da: </a:t>
            </a:r>
            <a:br>
              <a:rPr lang="en-US" sz="1600" i="1">
                <a:latin typeface="Arial" charset="0"/>
              </a:rPr>
            </a:br>
            <a:r>
              <a:rPr lang="en-US" sz="1600" i="1">
                <a:latin typeface="Arial" charset="0"/>
              </a:rPr>
              <a:t>Mackay, NEMJ, 2001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26">
            <a:extLst>
              <a:ext uri="{FF2B5EF4-FFF2-40B4-BE49-F238E27FC236}">
                <a16:creationId xmlns:a16="http://schemas.microsoft.com/office/drawing/2014/main" id="{9C2A7D9F-760A-4829-B881-1AC05ADFAF34}"/>
              </a:ext>
            </a:extLst>
          </p:cNvPr>
          <p:cNvSpPr>
            <a:spLocks/>
          </p:cNvSpPr>
          <p:nvPr/>
        </p:nvSpPr>
        <p:spPr bwMode="auto">
          <a:xfrm>
            <a:off x="912813" y="1371600"/>
            <a:ext cx="6924675" cy="3875088"/>
          </a:xfrm>
          <a:custGeom>
            <a:avLst/>
            <a:gdLst>
              <a:gd name="T0" fmla="*/ 0 w 4908"/>
              <a:gd name="T1" fmla="*/ 0 h 2441"/>
              <a:gd name="T2" fmla="*/ 0 w 4908"/>
              <a:gd name="T3" fmla="*/ 2147483647 h 2441"/>
              <a:gd name="T4" fmla="*/ 2147483647 w 4908"/>
              <a:gd name="T5" fmla="*/ 2147483647 h 24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08" h="2441">
                <a:moveTo>
                  <a:pt x="0" y="0"/>
                </a:moveTo>
                <a:lnTo>
                  <a:pt x="0" y="2441"/>
                </a:lnTo>
                <a:lnTo>
                  <a:pt x="4908" y="2441"/>
                </a:ln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>
              <a:highlight>
                <a:srgbClr val="000080"/>
              </a:highlight>
            </a:endParaRPr>
          </a:p>
        </p:txBody>
      </p:sp>
      <p:grpSp>
        <p:nvGrpSpPr>
          <p:cNvPr id="3" name="Group 1027">
            <a:extLst>
              <a:ext uri="{FF2B5EF4-FFF2-40B4-BE49-F238E27FC236}">
                <a16:creationId xmlns:a16="http://schemas.microsoft.com/office/drawing/2014/main" id="{8FBF5032-93D6-42C4-B8A6-73451F5FA470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5273675"/>
            <a:ext cx="6492875" cy="171450"/>
            <a:chOff x="650" y="3375"/>
            <a:chExt cx="3078" cy="134"/>
          </a:xfrm>
        </p:grpSpPr>
        <p:sp>
          <p:nvSpPr>
            <p:cNvPr id="4" name="Line 1028">
              <a:extLst>
                <a:ext uri="{FF2B5EF4-FFF2-40B4-BE49-F238E27FC236}">
                  <a16:creationId xmlns:a16="http://schemas.microsoft.com/office/drawing/2014/main" id="{6E7875C6-3C60-4D3E-83C1-C6AB2C91C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" y="3375"/>
              <a:ext cx="0" cy="1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Line 1029">
              <a:extLst>
                <a:ext uri="{FF2B5EF4-FFF2-40B4-BE49-F238E27FC236}">
                  <a16:creationId xmlns:a16="http://schemas.microsoft.com/office/drawing/2014/main" id="{800371EB-77FF-4F9A-9DFB-D52E02BF9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" y="3375"/>
              <a:ext cx="0" cy="1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" name="Line 1030">
              <a:extLst>
                <a:ext uri="{FF2B5EF4-FFF2-40B4-BE49-F238E27FC236}">
                  <a16:creationId xmlns:a16="http://schemas.microsoft.com/office/drawing/2014/main" id="{3099DA78-22DD-41DF-845A-9E47F44E6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3375"/>
              <a:ext cx="0" cy="1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" name="Line 1031">
              <a:extLst>
                <a:ext uri="{FF2B5EF4-FFF2-40B4-BE49-F238E27FC236}">
                  <a16:creationId xmlns:a16="http://schemas.microsoft.com/office/drawing/2014/main" id="{86003BC5-1569-430D-BA5E-473A7E154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9" y="3375"/>
              <a:ext cx="0" cy="1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Line 1032">
              <a:extLst>
                <a:ext uri="{FF2B5EF4-FFF2-40B4-BE49-F238E27FC236}">
                  <a16:creationId xmlns:a16="http://schemas.microsoft.com/office/drawing/2014/main" id="{3C597C40-7458-479D-959E-CA07A7D78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2" y="3375"/>
              <a:ext cx="0" cy="1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Line 1033">
              <a:extLst>
                <a:ext uri="{FF2B5EF4-FFF2-40B4-BE49-F238E27FC236}">
                  <a16:creationId xmlns:a16="http://schemas.microsoft.com/office/drawing/2014/main" id="{6A215A6F-D649-47BB-A536-FA147366B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5" y="3375"/>
              <a:ext cx="0" cy="1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1034">
              <a:extLst>
                <a:ext uri="{FF2B5EF4-FFF2-40B4-BE49-F238E27FC236}">
                  <a16:creationId xmlns:a16="http://schemas.microsoft.com/office/drawing/2014/main" id="{55FC829A-0C18-43FE-8650-42E2DA396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8" y="3375"/>
              <a:ext cx="0" cy="1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" name="Line 1035">
            <a:extLst>
              <a:ext uri="{FF2B5EF4-FFF2-40B4-BE49-F238E27FC236}">
                <a16:creationId xmlns:a16="http://schemas.microsoft.com/office/drawing/2014/main" id="{EE7775A7-D0E7-4D94-B770-47CA19C374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5538788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Text Box 1036">
            <a:extLst>
              <a:ext uri="{FF2B5EF4-FFF2-40B4-BE49-F238E27FC236}">
                <a16:creationId xmlns:a16="http://schemas.microsoft.com/office/drawing/2014/main" id="{CDD73BD9-9EDA-4CA8-9179-B6F4537E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36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3" name="Text Box 1037">
            <a:extLst>
              <a:ext uri="{FF2B5EF4-FFF2-40B4-BE49-F238E27FC236}">
                <a16:creationId xmlns:a16="http://schemas.microsoft.com/office/drawing/2014/main" id="{D0A1ACD5-C30D-4E79-9160-ADDF8CB1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53673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30’</a:t>
            </a:r>
          </a:p>
        </p:txBody>
      </p:sp>
      <p:sp>
        <p:nvSpPr>
          <p:cNvPr id="14" name="Text Box 1038">
            <a:extLst>
              <a:ext uri="{FF2B5EF4-FFF2-40B4-BE49-F238E27FC236}">
                <a16:creationId xmlns:a16="http://schemas.microsoft.com/office/drawing/2014/main" id="{418A3CB1-32B8-455A-A215-DFA5BF90E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5367338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1h</a:t>
            </a:r>
          </a:p>
        </p:txBody>
      </p:sp>
      <p:sp>
        <p:nvSpPr>
          <p:cNvPr id="15" name="Text Box 1039">
            <a:extLst>
              <a:ext uri="{FF2B5EF4-FFF2-40B4-BE49-F238E27FC236}">
                <a16:creationId xmlns:a16="http://schemas.microsoft.com/office/drawing/2014/main" id="{1A492BBC-D4FD-4CB5-B519-4E589BFB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5367338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6h</a:t>
            </a:r>
          </a:p>
        </p:txBody>
      </p:sp>
      <p:sp>
        <p:nvSpPr>
          <p:cNvPr id="16" name="Text Box 1040">
            <a:extLst>
              <a:ext uri="{FF2B5EF4-FFF2-40B4-BE49-F238E27FC236}">
                <a16:creationId xmlns:a16="http://schemas.microsoft.com/office/drawing/2014/main" id="{278E1CD5-F25A-4A1B-A715-D30EFDAE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536733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12h</a:t>
            </a:r>
          </a:p>
        </p:txBody>
      </p:sp>
      <p:sp>
        <p:nvSpPr>
          <p:cNvPr id="17" name="Text Box 1041">
            <a:extLst>
              <a:ext uri="{FF2B5EF4-FFF2-40B4-BE49-F238E27FC236}">
                <a16:creationId xmlns:a16="http://schemas.microsoft.com/office/drawing/2014/main" id="{C06D4567-0C2D-40E9-9767-1FF8BD7F8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536733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24h</a:t>
            </a:r>
          </a:p>
        </p:txBody>
      </p:sp>
      <p:sp>
        <p:nvSpPr>
          <p:cNvPr id="18" name="Text Box 1042">
            <a:extLst>
              <a:ext uri="{FF2B5EF4-FFF2-40B4-BE49-F238E27FC236}">
                <a16:creationId xmlns:a16="http://schemas.microsoft.com/office/drawing/2014/main" id="{DE835E6C-88CA-4E1A-A9B9-7620225C5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797550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challenge</a:t>
            </a:r>
          </a:p>
        </p:txBody>
      </p:sp>
      <p:sp>
        <p:nvSpPr>
          <p:cNvPr id="19" name="Text Box 1043">
            <a:extLst>
              <a:ext uri="{FF2B5EF4-FFF2-40B4-BE49-F238E27FC236}">
                <a16:creationId xmlns:a16="http://schemas.microsoft.com/office/drawing/2014/main" id="{D50714B0-B0E2-427B-B7BC-265D6928B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290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Kinetics of the allergic reaction after nasal challenge</a:t>
            </a:r>
          </a:p>
        </p:txBody>
      </p:sp>
      <p:grpSp>
        <p:nvGrpSpPr>
          <p:cNvPr id="20" name="Group 1044">
            <a:extLst>
              <a:ext uri="{FF2B5EF4-FFF2-40B4-BE49-F238E27FC236}">
                <a16:creationId xmlns:a16="http://schemas.microsoft.com/office/drawing/2014/main" id="{15398BDD-7FB0-439D-AC35-5AF4F9C3BA5A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484313"/>
            <a:ext cx="3384550" cy="3576637"/>
            <a:chOff x="703" y="935"/>
            <a:chExt cx="2132" cy="2253"/>
          </a:xfrm>
        </p:grpSpPr>
        <p:sp>
          <p:nvSpPr>
            <p:cNvPr id="21" name="Text Box 1045">
              <a:extLst>
                <a:ext uri="{FF2B5EF4-FFF2-40B4-BE49-F238E27FC236}">
                  <a16:creationId xmlns:a16="http://schemas.microsoft.com/office/drawing/2014/main" id="{8C7E58C5-B69F-41CB-9F47-90700AA83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935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  <a:latin typeface="Arial" panose="020B0604020202020204" pitchFamily="34" charset="0"/>
                </a:rPr>
                <a:t>symptoms</a:t>
              </a:r>
            </a:p>
          </p:txBody>
        </p:sp>
        <p:sp>
          <p:nvSpPr>
            <p:cNvPr id="22" name="Freeform 1046">
              <a:extLst>
                <a:ext uri="{FF2B5EF4-FFF2-40B4-BE49-F238E27FC236}">
                  <a16:creationId xmlns:a16="http://schemas.microsoft.com/office/drawing/2014/main" id="{3FD0585C-7D4B-4333-A480-DA30DBFFB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943"/>
              <a:ext cx="2132" cy="2245"/>
            </a:xfrm>
            <a:custGeom>
              <a:avLst/>
              <a:gdLst>
                <a:gd name="T0" fmla="*/ 0 w 2132"/>
                <a:gd name="T1" fmla="*/ 2215 h 2245"/>
                <a:gd name="T2" fmla="*/ 408 w 2132"/>
                <a:gd name="T3" fmla="*/ 2215 h 2245"/>
                <a:gd name="T4" fmla="*/ 589 w 2132"/>
                <a:gd name="T5" fmla="*/ 2033 h 2245"/>
                <a:gd name="T6" fmla="*/ 1043 w 2132"/>
                <a:gd name="T7" fmla="*/ 945 h 2245"/>
                <a:gd name="T8" fmla="*/ 1224 w 2132"/>
                <a:gd name="T9" fmla="*/ 219 h 2245"/>
                <a:gd name="T10" fmla="*/ 1360 w 2132"/>
                <a:gd name="T11" fmla="*/ 83 h 2245"/>
                <a:gd name="T12" fmla="*/ 1633 w 2132"/>
                <a:gd name="T13" fmla="*/ 718 h 2245"/>
                <a:gd name="T14" fmla="*/ 1814 w 2132"/>
                <a:gd name="T15" fmla="*/ 1262 h 2245"/>
                <a:gd name="T16" fmla="*/ 2132 w 2132"/>
                <a:gd name="T17" fmla="*/ 1580 h 2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2" h="2245">
                  <a:moveTo>
                    <a:pt x="0" y="2215"/>
                  </a:moveTo>
                  <a:cubicBezTo>
                    <a:pt x="155" y="2230"/>
                    <a:pt x="310" y="2245"/>
                    <a:pt x="408" y="2215"/>
                  </a:cubicBezTo>
                  <a:cubicBezTo>
                    <a:pt x="506" y="2185"/>
                    <a:pt x="483" y="2245"/>
                    <a:pt x="589" y="2033"/>
                  </a:cubicBezTo>
                  <a:cubicBezTo>
                    <a:pt x="695" y="1821"/>
                    <a:pt x="937" y="1247"/>
                    <a:pt x="1043" y="945"/>
                  </a:cubicBezTo>
                  <a:cubicBezTo>
                    <a:pt x="1149" y="643"/>
                    <a:pt x="1171" y="363"/>
                    <a:pt x="1224" y="219"/>
                  </a:cubicBezTo>
                  <a:cubicBezTo>
                    <a:pt x="1277" y="75"/>
                    <a:pt x="1292" y="0"/>
                    <a:pt x="1360" y="83"/>
                  </a:cubicBezTo>
                  <a:cubicBezTo>
                    <a:pt x="1428" y="166"/>
                    <a:pt x="1557" y="522"/>
                    <a:pt x="1633" y="718"/>
                  </a:cubicBezTo>
                  <a:cubicBezTo>
                    <a:pt x="1709" y="914"/>
                    <a:pt x="1731" y="1118"/>
                    <a:pt x="1814" y="1262"/>
                  </a:cubicBezTo>
                  <a:cubicBezTo>
                    <a:pt x="1897" y="1406"/>
                    <a:pt x="2014" y="1493"/>
                    <a:pt x="2132" y="158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" name="Freeform 1047">
            <a:extLst>
              <a:ext uri="{FF2B5EF4-FFF2-40B4-BE49-F238E27FC236}">
                <a16:creationId xmlns:a16="http://schemas.microsoft.com/office/drawing/2014/main" id="{D65FCDDD-2E75-454C-BFBB-B610E20B1E4D}"/>
              </a:ext>
            </a:extLst>
          </p:cNvPr>
          <p:cNvSpPr>
            <a:spLocks/>
          </p:cNvSpPr>
          <p:nvPr/>
        </p:nvSpPr>
        <p:spPr bwMode="auto">
          <a:xfrm>
            <a:off x="4500563" y="2887663"/>
            <a:ext cx="3382962" cy="2054225"/>
          </a:xfrm>
          <a:custGeom>
            <a:avLst/>
            <a:gdLst>
              <a:gd name="T0" fmla="*/ 0 w 2131"/>
              <a:gd name="T1" fmla="*/ 2147483647 h 1294"/>
              <a:gd name="T2" fmla="*/ 2147483647 w 2131"/>
              <a:gd name="T3" fmla="*/ 2147483647 h 1294"/>
              <a:gd name="T4" fmla="*/ 2147483647 w 2131"/>
              <a:gd name="T5" fmla="*/ 2147483647 h 1294"/>
              <a:gd name="T6" fmla="*/ 2147483647 w 2131"/>
              <a:gd name="T7" fmla="*/ 2147483647 h 1294"/>
              <a:gd name="T8" fmla="*/ 2147483647 w 2131"/>
              <a:gd name="T9" fmla="*/ 2147483647 h 1294"/>
              <a:gd name="T10" fmla="*/ 2147483647 w 2131"/>
              <a:gd name="T11" fmla="*/ 2147483647 h 1294"/>
              <a:gd name="T12" fmla="*/ 2147483647 w 2131"/>
              <a:gd name="T13" fmla="*/ 2147483647 h 1294"/>
              <a:gd name="T14" fmla="*/ 2147483647 w 2131"/>
              <a:gd name="T15" fmla="*/ 2147483647 h 12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31" h="1294">
                <a:moveTo>
                  <a:pt x="0" y="704"/>
                </a:moveTo>
                <a:cubicBezTo>
                  <a:pt x="94" y="753"/>
                  <a:pt x="189" y="802"/>
                  <a:pt x="272" y="840"/>
                </a:cubicBezTo>
                <a:cubicBezTo>
                  <a:pt x="355" y="878"/>
                  <a:pt x="424" y="938"/>
                  <a:pt x="499" y="931"/>
                </a:cubicBezTo>
                <a:cubicBezTo>
                  <a:pt x="574" y="924"/>
                  <a:pt x="657" y="946"/>
                  <a:pt x="725" y="795"/>
                </a:cubicBezTo>
                <a:cubicBezTo>
                  <a:pt x="793" y="644"/>
                  <a:pt x="831" y="46"/>
                  <a:pt x="907" y="23"/>
                </a:cubicBezTo>
                <a:cubicBezTo>
                  <a:pt x="983" y="0"/>
                  <a:pt x="1051" y="478"/>
                  <a:pt x="1179" y="659"/>
                </a:cubicBezTo>
                <a:cubicBezTo>
                  <a:pt x="1307" y="840"/>
                  <a:pt x="1519" y="1006"/>
                  <a:pt x="1678" y="1112"/>
                </a:cubicBezTo>
                <a:cubicBezTo>
                  <a:pt x="1837" y="1218"/>
                  <a:pt x="1984" y="1256"/>
                  <a:pt x="2131" y="129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4" name="Group 1048">
            <a:extLst>
              <a:ext uri="{FF2B5EF4-FFF2-40B4-BE49-F238E27FC236}">
                <a16:creationId xmlns:a16="http://schemas.microsoft.com/office/drawing/2014/main" id="{F75B8144-973A-41E3-86F0-D9A5D12CF719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816100"/>
            <a:ext cx="6480175" cy="3197225"/>
            <a:chOff x="1066" y="1144"/>
            <a:chExt cx="4082" cy="2014"/>
          </a:xfrm>
        </p:grpSpPr>
        <p:sp>
          <p:nvSpPr>
            <p:cNvPr id="25" name="Text Box 1049">
              <a:extLst>
                <a:ext uri="{FF2B5EF4-FFF2-40B4-BE49-F238E27FC236}">
                  <a16:creationId xmlns:a16="http://schemas.microsoft.com/office/drawing/2014/main" id="{A6B12A2F-E736-4DF8-9948-993B1A89B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1" y="1144"/>
              <a:ext cx="9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chemeClr val="accent1"/>
                  </a:solidFill>
                  <a:latin typeface="Arial" panose="020B0604020202020204" pitchFamily="34" charset="0"/>
                </a:rPr>
                <a:t>eosinophils</a:t>
              </a:r>
            </a:p>
          </p:txBody>
        </p:sp>
        <p:sp>
          <p:nvSpPr>
            <p:cNvPr id="26" name="Freeform 1050">
              <a:extLst>
                <a:ext uri="{FF2B5EF4-FFF2-40B4-BE49-F238E27FC236}">
                  <a16:creationId xmlns:a16="http://schemas.microsoft.com/office/drawing/2014/main" id="{883F61E9-FDDF-47BE-98D3-C13CF9279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1208"/>
              <a:ext cx="4082" cy="1950"/>
            </a:xfrm>
            <a:custGeom>
              <a:avLst/>
              <a:gdLst>
                <a:gd name="T0" fmla="*/ 0 w 4082"/>
                <a:gd name="T1" fmla="*/ 1950 h 1950"/>
                <a:gd name="T2" fmla="*/ 453 w 4082"/>
                <a:gd name="T3" fmla="*/ 1859 h 1950"/>
                <a:gd name="T4" fmla="*/ 816 w 4082"/>
                <a:gd name="T5" fmla="*/ 1496 h 1950"/>
                <a:gd name="T6" fmla="*/ 1224 w 4082"/>
                <a:gd name="T7" fmla="*/ 1043 h 1950"/>
                <a:gd name="T8" fmla="*/ 1587 w 4082"/>
                <a:gd name="T9" fmla="*/ 589 h 1950"/>
                <a:gd name="T10" fmla="*/ 2313 w 4082"/>
                <a:gd name="T11" fmla="*/ 136 h 1950"/>
                <a:gd name="T12" fmla="*/ 2766 w 4082"/>
                <a:gd name="T13" fmla="*/ 45 h 1950"/>
                <a:gd name="T14" fmla="*/ 3402 w 4082"/>
                <a:gd name="T15" fmla="*/ 408 h 1950"/>
                <a:gd name="T16" fmla="*/ 4082 w 4082"/>
                <a:gd name="T17" fmla="*/ 1088 h 19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82" h="1950">
                  <a:moveTo>
                    <a:pt x="0" y="1950"/>
                  </a:moveTo>
                  <a:cubicBezTo>
                    <a:pt x="158" y="1942"/>
                    <a:pt x="317" y="1935"/>
                    <a:pt x="453" y="1859"/>
                  </a:cubicBezTo>
                  <a:cubicBezTo>
                    <a:pt x="589" y="1783"/>
                    <a:pt x="688" y="1632"/>
                    <a:pt x="816" y="1496"/>
                  </a:cubicBezTo>
                  <a:cubicBezTo>
                    <a:pt x="944" y="1360"/>
                    <a:pt x="1096" y="1194"/>
                    <a:pt x="1224" y="1043"/>
                  </a:cubicBezTo>
                  <a:cubicBezTo>
                    <a:pt x="1352" y="892"/>
                    <a:pt x="1405" y="740"/>
                    <a:pt x="1587" y="589"/>
                  </a:cubicBezTo>
                  <a:cubicBezTo>
                    <a:pt x="1769" y="438"/>
                    <a:pt x="2117" y="227"/>
                    <a:pt x="2313" y="136"/>
                  </a:cubicBezTo>
                  <a:cubicBezTo>
                    <a:pt x="2509" y="45"/>
                    <a:pt x="2585" y="0"/>
                    <a:pt x="2766" y="45"/>
                  </a:cubicBezTo>
                  <a:cubicBezTo>
                    <a:pt x="2947" y="90"/>
                    <a:pt x="3183" y="234"/>
                    <a:pt x="3402" y="408"/>
                  </a:cubicBezTo>
                  <a:cubicBezTo>
                    <a:pt x="3621" y="582"/>
                    <a:pt x="3851" y="835"/>
                    <a:pt x="4082" y="1088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" name="Group 1047">
            <a:extLst>
              <a:ext uri="{FF2B5EF4-FFF2-40B4-BE49-F238E27FC236}">
                <a16:creationId xmlns:a16="http://schemas.microsoft.com/office/drawing/2014/main" id="{A2D24091-202D-47CB-B800-E68537C8C6CA}"/>
              </a:ext>
            </a:extLst>
          </p:cNvPr>
          <p:cNvGrpSpPr>
            <a:grpSpLocks/>
          </p:cNvGrpSpPr>
          <p:nvPr/>
        </p:nvGrpSpPr>
        <p:grpSpPr bwMode="auto">
          <a:xfrm>
            <a:off x="3520183" y="771076"/>
            <a:ext cx="1058164" cy="1416050"/>
            <a:chOff x="4042" y="710"/>
            <a:chExt cx="926" cy="1244"/>
          </a:xfrm>
        </p:grpSpPr>
        <p:grpSp>
          <p:nvGrpSpPr>
            <p:cNvPr id="28" name="Group 1048">
              <a:extLst>
                <a:ext uri="{FF2B5EF4-FFF2-40B4-BE49-F238E27FC236}">
                  <a16:creationId xmlns:a16="http://schemas.microsoft.com/office/drawing/2014/main" id="{DD1F3291-34E8-426B-8126-B2E8854CD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7" y="710"/>
              <a:ext cx="799" cy="465"/>
              <a:chOff x="4176" y="1094"/>
              <a:chExt cx="868" cy="506"/>
            </a:xfrm>
          </p:grpSpPr>
          <p:sp>
            <p:nvSpPr>
              <p:cNvPr id="59" name="Freeform 1049">
                <a:extLst>
                  <a:ext uri="{FF2B5EF4-FFF2-40B4-BE49-F238E27FC236}">
                    <a16:creationId xmlns:a16="http://schemas.microsoft.com/office/drawing/2014/main" id="{A55F92A7-8CAF-4509-817E-D9C5F8A9D0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5128" flipH="1">
                <a:off x="4653" y="1414"/>
                <a:ext cx="185" cy="186"/>
              </a:xfrm>
              <a:custGeom>
                <a:avLst/>
                <a:gdLst>
                  <a:gd name="T0" fmla="*/ 28 w 208"/>
                  <a:gd name="T1" fmla="*/ 0 h 210"/>
                  <a:gd name="T2" fmla="*/ 0 w 208"/>
                  <a:gd name="T3" fmla="*/ 0 h 210"/>
                  <a:gd name="T4" fmla="*/ 0 w 208"/>
                  <a:gd name="T5" fmla="*/ 101 h 210"/>
                  <a:gd name="T6" fmla="*/ 104 w 208"/>
                  <a:gd name="T7" fmla="*/ 101 h 210"/>
                  <a:gd name="T8" fmla="*/ 104 w 208"/>
                  <a:gd name="T9" fmla="*/ 0 h 210"/>
                  <a:gd name="T10" fmla="*/ 74 w 208"/>
                  <a:gd name="T11" fmla="*/ 0 h 210"/>
                  <a:gd name="T12" fmla="*/ 74 w 208"/>
                  <a:gd name="T13" fmla="*/ 80 h 210"/>
                  <a:gd name="T14" fmla="*/ 28 w 208"/>
                  <a:gd name="T15" fmla="*/ 80 h 210"/>
                  <a:gd name="T16" fmla="*/ 28 w 208"/>
                  <a:gd name="T17" fmla="*/ 0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10">
                    <a:moveTo>
                      <a:pt x="58" y="0"/>
                    </a:moveTo>
                    <a:lnTo>
                      <a:pt x="0" y="0"/>
                    </a:lnTo>
                    <a:lnTo>
                      <a:pt x="0" y="210"/>
                    </a:lnTo>
                    <a:lnTo>
                      <a:pt x="208" y="210"/>
                    </a:lnTo>
                    <a:lnTo>
                      <a:pt x="208" y="0"/>
                    </a:lnTo>
                    <a:lnTo>
                      <a:pt x="148" y="0"/>
                    </a:lnTo>
                    <a:lnTo>
                      <a:pt x="148" y="166"/>
                    </a:lnTo>
                    <a:lnTo>
                      <a:pt x="58" y="16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4" tIns="45717" rIns="91434" bIns="45717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60" name="Freeform 1050">
                <a:extLst>
                  <a:ext uri="{FF2B5EF4-FFF2-40B4-BE49-F238E27FC236}">
                    <a16:creationId xmlns:a16="http://schemas.microsoft.com/office/drawing/2014/main" id="{124E8542-2FF3-4013-AEB6-EC8C6CF190C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514872">
                <a:off x="4381" y="1414"/>
                <a:ext cx="185" cy="186"/>
              </a:xfrm>
              <a:custGeom>
                <a:avLst/>
                <a:gdLst>
                  <a:gd name="T0" fmla="*/ 28 w 208"/>
                  <a:gd name="T1" fmla="*/ 0 h 210"/>
                  <a:gd name="T2" fmla="*/ 0 w 208"/>
                  <a:gd name="T3" fmla="*/ 0 h 210"/>
                  <a:gd name="T4" fmla="*/ 0 w 208"/>
                  <a:gd name="T5" fmla="*/ 101 h 210"/>
                  <a:gd name="T6" fmla="*/ 104 w 208"/>
                  <a:gd name="T7" fmla="*/ 101 h 210"/>
                  <a:gd name="T8" fmla="*/ 104 w 208"/>
                  <a:gd name="T9" fmla="*/ 0 h 210"/>
                  <a:gd name="T10" fmla="*/ 74 w 208"/>
                  <a:gd name="T11" fmla="*/ 0 h 210"/>
                  <a:gd name="T12" fmla="*/ 74 w 208"/>
                  <a:gd name="T13" fmla="*/ 80 h 210"/>
                  <a:gd name="T14" fmla="*/ 28 w 208"/>
                  <a:gd name="T15" fmla="*/ 80 h 210"/>
                  <a:gd name="T16" fmla="*/ 28 w 208"/>
                  <a:gd name="T17" fmla="*/ 0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10">
                    <a:moveTo>
                      <a:pt x="58" y="0"/>
                    </a:moveTo>
                    <a:lnTo>
                      <a:pt x="0" y="0"/>
                    </a:lnTo>
                    <a:lnTo>
                      <a:pt x="0" y="210"/>
                    </a:lnTo>
                    <a:lnTo>
                      <a:pt x="208" y="210"/>
                    </a:lnTo>
                    <a:lnTo>
                      <a:pt x="208" y="0"/>
                    </a:lnTo>
                    <a:lnTo>
                      <a:pt x="148" y="0"/>
                    </a:lnTo>
                    <a:lnTo>
                      <a:pt x="148" y="166"/>
                    </a:lnTo>
                    <a:lnTo>
                      <a:pt x="58" y="16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4" tIns="45717" rIns="91434" bIns="45717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61" name="Group 1051">
                <a:extLst>
                  <a:ext uri="{FF2B5EF4-FFF2-40B4-BE49-F238E27FC236}">
                    <a16:creationId xmlns:a16="http://schemas.microsoft.com/office/drawing/2014/main" id="{F79A8880-EA8E-4890-85A7-489DBB54DB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0" y="1094"/>
                <a:ext cx="354" cy="473"/>
                <a:chOff x="5115" y="2050"/>
                <a:chExt cx="354" cy="473"/>
              </a:xfrm>
            </p:grpSpPr>
            <p:sp>
              <p:nvSpPr>
                <p:cNvPr id="121" name="Oval 1052">
                  <a:extLst>
                    <a:ext uri="{FF2B5EF4-FFF2-40B4-BE49-F238E27FC236}">
                      <a16:creationId xmlns:a16="http://schemas.microsoft.com/office/drawing/2014/main" id="{909B1B90-B7E7-44A3-B893-255FCFCD2B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39792" flipH="1">
                  <a:off x="5157" y="2325"/>
                  <a:ext cx="36" cy="90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22" name="Oval 1053">
                  <a:extLst>
                    <a:ext uri="{FF2B5EF4-FFF2-40B4-BE49-F238E27FC236}">
                      <a16:creationId xmlns:a16="http://schemas.microsoft.com/office/drawing/2014/main" id="{1D6A2FF1-AABB-41E3-AA8C-5E2E22C63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39792" flipH="1">
                  <a:off x="5201" y="2339"/>
                  <a:ext cx="36" cy="90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23" name="Oval 1054">
                  <a:extLst>
                    <a:ext uri="{FF2B5EF4-FFF2-40B4-BE49-F238E27FC236}">
                      <a16:creationId xmlns:a16="http://schemas.microsoft.com/office/drawing/2014/main" id="{9916777D-27ED-4809-AEED-4B450D2D3B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39792" flipH="1">
                  <a:off x="5125" y="2417"/>
                  <a:ext cx="36" cy="91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24" name="Oval 1055">
                  <a:extLst>
                    <a:ext uri="{FF2B5EF4-FFF2-40B4-BE49-F238E27FC236}">
                      <a16:creationId xmlns:a16="http://schemas.microsoft.com/office/drawing/2014/main" id="{5FA50369-E840-4365-8753-753C703625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39792" flipH="1">
                  <a:off x="5168" y="2432"/>
                  <a:ext cx="36" cy="91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25" name="Oval 1056">
                  <a:extLst>
                    <a:ext uri="{FF2B5EF4-FFF2-40B4-BE49-F238E27FC236}">
                      <a16:creationId xmlns:a16="http://schemas.microsoft.com/office/drawing/2014/main" id="{D359E4EB-F248-4455-A72D-D1742DF787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39792" flipH="1">
                  <a:off x="5189" y="2233"/>
                  <a:ext cx="36" cy="90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26" name="Oval 1057">
                  <a:extLst>
                    <a:ext uri="{FF2B5EF4-FFF2-40B4-BE49-F238E27FC236}">
                      <a16:creationId xmlns:a16="http://schemas.microsoft.com/office/drawing/2014/main" id="{F5CA39E6-E37C-4130-81FE-CD334A209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39792" flipH="1">
                  <a:off x="5232" y="2248"/>
                  <a:ext cx="36" cy="90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grpSp>
              <p:nvGrpSpPr>
                <p:cNvPr id="127" name="Group 1058">
                  <a:extLst>
                    <a:ext uri="{FF2B5EF4-FFF2-40B4-BE49-F238E27FC236}">
                      <a16:creationId xmlns:a16="http://schemas.microsoft.com/office/drawing/2014/main" id="{FAF737DA-C933-4790-BA52-0750E6965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880966" flipH="1">
                  <a:off x="5336" y="2107"/>
                  <a:ext cx="37" cy="186"/>
                  <a:chOff x="1546" y="2622"/>
                  <a:chExt cx="80" cy="407"/>
                </a:xfrm>
              </p:grpSpPr>
              <p:sp>
                <p:nvSpPr>
                  <p:cNvPr id="137" name="Oval 1059">
                    <a:extLst>
                      <a:ext uri="{FF2B5EF4-FFF2-40B4-BE49-F238E27FC236}">
                        <a16:creationId xmlns:a16="http://schemas.microsoft.com/office/drawing/2014/main" id="{CC53BE75-F057-46CD-B518-F675E42FDA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6" y="2831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138" name="Oval 1060">
                    <a:extLst>
                      <a:ext uri="{FF2B5EF4-FFF2-40B4-BE49-F238E27FC236}">
                        <a16:creationId xmlns:a16="http://schemas.microsoft.com/office/drawing/2014/main" id="{CF9A609B-6D6F-4644-A60C-64338BBE79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6" y="2622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</p:grpSp>
            <p:grpSp>
              <p:nvGrpSpPr>
                <p:cNvPr id="128" name="Group 1061">
                  <a:extLst>
                    <a:ext uri="{FF2B5EF4-FFF2-40B4-BE49-F238E27FC236}">
                      <a16:creationId xmlns:a16="http://schemas.microsoft.com/office/drawing/2014/main" id="{DA03B55F-A57D-4A02-AA2D-587C40D23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601382">
                  <a:off x="5163" y="2050"/>
                  <a:ext cx="37" cy="185"/>
                  <a:chOff x="1541" y="2618"/>
                  <a:chExt cx="80" cy="404"/>
                </a:xfrm>
              </p:grpSpPr>
              <p:sp>
                <p:nvSpPr>
                  <p:cNvPr id="135" name="Oval 1062">
                    <a:extLst>
                      <a:ext uri="{FF2B5EF4-FFF2-40B4-BE49-F238E27FC236}">
                        <a16:creationId xmlns:a16="http://schemas.microsoft.com/office/drawing/2014/main" id="{F3F41811-993F-44FD-BA98-430DC6E67B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824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136" name="Oval 1063">
                    <a:extLst>
                      <a:ext uri="{FF2B5EF4-FFF2-40B4-BE49-F238E27FC236}">
                        <a16:creationId xmlns:a16="http://schemas.microsoft.com/office/drawing/2014/main" id="{6A00B7EF-B1C9-43DE-89E8-A802113FFA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618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</p:grpSp>
            <p:grpSp>
              <p:nvGrpSpPr>
                <p:cNvPr id="129" name="Group 1064">
                  <a:extLst>
                    <a:ext uri="{FF2B5EF4-FFF2-40B4-BE49-F238E27FC236}">
                      <a16:creationId xmlns:a16="http://schemas.microsoft.com/office/drawing/2014/main" id="{109C1A14-C435-4DA7-88D9-C42E4E60A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601382">
                  <a:off x="5115" y="2075"/>
                  <a:ext cx="36" cy="187"/>
                  <a:chOff x="1540" y="2618"/>
                  <a:chExt cx="81" cy="408"/>
                </a:xfrm>
              </p:grpSpPr>
              <p:sp>
                <p:nvSpPr>
                  <p:cNvPr id="133" name="Oval 1065">
                    <a:extLst>
                      <a:ext uri="{FF2B5EF4-FFF2-40B4-BE49-F238E27FC236}">
                        <a16:creationId xmlns:a16="http://schemas.microsoft.com/office/drawing/2014/main" id="{6EDAAB87-9349-4E42-95A1-F06223A210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2828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134" name="Oval 1066">
                    <a:extLst>
                      <a:ext uri="{FF2B5EF4-FFF2-40B4-BE49-F238E27FC236}">
                        <a16:creationId xmlns:a16="http://schemas.microsoft.com/office/drawing/2014/main" id="{D4FF5FC4-6ABA-4765-B209-4C08703C13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618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</p:grpSp>
            <p:grpSp>
              <p:nvGrpSpPr>
                <p:cNvPr id="130" name="Group 1067">
                  <a:extLst>
                    <a:ext uri="{FF2B5EF4-FFF2-40B4-BE49-F238E27FC236}">
                      <a16:creationId xmlns:a16="http://schemas.microsoft.com/office/drawing/2014/main" id="{1E3FECE5-250B-4E10-8C76-735975557D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880966" flipH="1">
                  <a:off x="5356" y="2148"/>
                  <a:ext cx="37" cy="188"/>
                  <a:chOff x="1541" y="2618"/>
                  <a:chExt cx="82" cy="411"/>
                </a:xfrm>
              </p:grpSpPr>
              <p:sp>
                <p:nvSpPr>
                  <p:cNvPr id="131" name="Oval 1068">
                    <a:extLst>
                      <a:ext uri="{FF2B5EF4-FFF2-40B4-BE49-F238E27FC236}">
                        <a16:creationId xmlns:a16="http://schemas.microsoft.com/office/drawing/2014/main" id="{5D06A400-E4FC-407E-8929-46AD75B362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3" y="2831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132" name="Oval 1069">
                    <a:extLst>
                      <a:ext uri="{FF2B5EF4-FFF2-40B4-BE49-F238E27FC236}">
                        <a16:creationId xmlns:a16="http://schemas.microsoft.com/office/drawing/2014/main" id="{7F067702-B2FD-467A-8336-0AC5D61077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618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</p:grpSp>
          </p:grpSp>
          <p:sp>
            <p:nvSpPr>
              <p:cNvPr id="62" name="Oval 1070">
                <a:extLst>
                  <a:ext uri="{FF2B5EF4-FFF2-40B4-BE49-F238E27FC236}">
                    <a16:creationId xmlns:a16="http://schemas.microsoft.com/office/drawing/2014/main" id="{2D5FC4DF-3E2D-4ECB-B2C1-2C77CAB0D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9792" flipH="1">
                <a:off x="4733" y="1367"/>
                <a:ext cx="37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63" name="Oval 1071">
                <a:extLst>
                  <a:ext uri="{FF2B5EF4-FFF2-40B4-BE49-F238E27FC236}">
                    <a16:creationId xmlns:a16="http://schemas.microsoft.com/office/drawing/2014/main" id="{183D372D-964C-49E0-BD71-98677ABB1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9792" flipH="1">
                <a:off x="4777" y="1382"/>
                <a:ext cx="36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64" name="Oval 1072">
                <a:extLst>
                  <a:ext uri="{FF2B5EF4-FFF2-40B4-BE49-F238E27FC236}">
                    <a16:creationId xmlns:a16="http://schemas.microsoft.com/office/drawing/2014/main" id="{1130C611-6952-4F9C-AD68-04F46328B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9792" flipH="1">
                <a:off x="4701" y="1462"/>
                <a:ext cx="36" cy="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65" name="Oval 1073">
                <a:extLst>
                  <a:ext uri="{FF2B5EF4-FFF2-40B4-BE49-F238E27FC236}">
                    <a16:creationId xmlns:a16="http://schemas.microsoft.com/office/drawing/2014/main" id="{75164A31-8D91-46CA-A574-02F38A6C7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9792" flipH="1">
                <a:off x="4744" y="1477"/>
                <a:ext cx="36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66" name="Oval 1074">
                <a:extLst>
                  <a:ext uri="{FF2B5EF4-FFF2-40B4-BE49-F238E27FC236}">
                    <a16:creationId xmlns:a16="http://schemas.microsoft.com/office/drawing/2014/main" id="{6DD504E2-AA0B-433F-B477-27F161626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9792" flipH="1">
                <a:off x="4764" y="1276"/>
                <a:ext cx="37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67" name="Oval 1075">
                <a:extLst>
                  <a:ext uri="{FF2B5EF4-FFF2-40B4-BE49-F238E27FC236}">
                    <a16:creationId xmlns:a16="http://schemas.microsoft.com/office/drawing/2014/main" id="{A7667B86-3652-4780-83A8-B52DD7498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9792" flipH="1">
                <a:off x="4808" y="1291"/>
                <a:ext cx="36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grpSp>
            <p:nvGrpSpPr>
              <p:cNvPr id="68" name="Group 1076">
                <a:extLst>
                  <a:ext uri="{FF2B5EF4-FFF2-40B4-BE49-F238E27FC236}">
                    <a16:creationId xmlns:a16="http://schemas.microsoft.com/office/drawing/2014/main" id="{C03973EB-D075-4EC0-AFE2-5162C9904F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0966" flipH="1">
                <a:off x="4912" y="1150"/>
                <a:ext cx="36" cy="188"/>
                <a:chOff x="1543" y="2618"/>
                <a:chExt cx="80" cy="411"/>
              </a:xfrm>
            </p:grpSpPr>
            <p:sp>
              <p:nvSpPr>
                <p:cNvPr id="119" name="Oval 1077">
                  <a:extLst>
                    <a:ext uri="{FF2B5EF4-FFF2-40B4-BE49-F238E27FC236}">
                      <a16:creationId xmlns:a16="http://schemas.microsoft.com/office/drawing/2014/main" id="{FBD2AE7A-C68A-456E-9FBC-382BD8C7D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3" y="2831"/>
                  <a:ext cx="80" cy="1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20" name="Oval 1078">
                  <a:extLst>
                    <a:ext uri="{FF2B5EF4-FFF2-40B4-BE49-F238E27FC236}">
                      <a16:creationId xmlns:a16="http://schemas.microsoft.com/office/drawing/2014/main" id="{774C0B94-05EC-49F2-A717-CCB18018C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3" y="2618"/>
                  <a:ext cx="80" cy="1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69" name="Group 1079">
                <a:extLst>
                  <a:ext uri="{FF2B5EF4-FFF2-40B4-BE49-F238E27FC236}">
                    <a16:creationId xmlns:a16="http://schemas.microsoft.com/office/drawing/2014/main" id="{28CC40D9-FE25-44DA-96E6-55B55DC16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601382">
                <a:off x="4732" y="1100"/>
                <a:ext cx="36" cy="187"/>
                <a:chOff x="1539" y="2617"/>
                <a:chExt cx="81" cy="407"/>
              </a:xfrm>
            </p:grpSpPr>
            <p:sp>
              <p:nvSpPr>
                <p:cNvPr id="117" name="Oval 1080">
                  <a:extLst>
                    <a:ext uri="{FF2B5EF4-FFF2-40B4-BE49-F238E27FC236}">
                      <a16:creationId xmlns:a16="http://schemas.microsoft.com/office/drawing/2014/main" id="{BC52FBDF-5F69-4633-A366-808CD0211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0" y="2826"/>
                  <a:ext cx="80" cy="1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18" name="Oval 1081">
                  <a:extLst>
                    <a:ext uri="{FF2B5EF4-FFF2-40B4-BE49-F238E27FC236}">
                      <a16:creationId xmlns:a16="http://schemas.microsoft.com/office/drawing/2014/main" id="{3248723A-A11C-48BE-9150-6E541408A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" y="2617"/>
                  <a:ext cx="80" cy="1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70" name="Group 1082">
                <a:extLst>
                  <a:ext uri="{FF2B5EF4-FFF2-40B4-BE49-F238E27FC236}">
                    <a16:creationId xmlns:a16="http://schemas.microsoft.com/office/drawing/2014/main" id="{D5F1B266-2349-4A1D-ACE7-C90AF01FB3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601382">
                <a:off x="4688" y="1119"/>
                <a:ext cx="37" cy="186"/>
                <a:chOff x="1539" y="2617"/>
                <a:chExt cx="81" cy="406"/>
              </a:xfrm>
            </p:grpSpPr>
            <p:sp>
              <p:nvSpPr>
                <p:cNvPr id="115" name="Oval 1083">
                  <a:extLst>
                    <a:ext uri="{FF2B5EF4-FFF2-40B4-BE49-F238E27FC236}">
                      <a16:creationId xmlns:a16="http://schemas.microsoft.com/office/drawing/2014/main" id="{8D548AC0-EDBC-4DCB-8FE1-FDE4D4274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0" y="2825"/>
                  <a:ext cx="80" cy="198"/>
                </a:xfrm>
                <a:prstGeom prst="ellipse">
                  <a:avLst/>
                </a:prstGeom>
                <a:solidFill>
                  <a:srgbClr val="9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16" name="Oval 1084">
                  <a:extLst>
                    <a:ext uri="{FF2B5EF4-FFF2-40B4-BE49-F238E27FC236}">
                      <a16:creationId xmlns:a16="http://schemas.microsoft.com/office/drawing/2014/main" id="{1A6BAB3E-05BD-4471-98B6-65C273DA8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" y="2617"/>
                  <a:ext cx="80" cy="198"/>
                </a:xfrm>
                <a:prstGeom prst="ellipse">
                  <a:avLst/>
                </a:prstGeom>
                <a:solidFill>
                  <a:srgbClr val="9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71" name="Group 1085">
                <a:extLst>
                  <a:ext uri="{FF2B5EF4-FFF2-40B4-BE49-F238E27FC236}">
                    <a16:creationId xmlns:a16="http://schemas.microsoft.com/office/drawing/2014/main" id="{8F332239-B5E7-4967-B611-7D6EB9BCB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80966" flipH="1">
                <a:off x="4931" y="1194"/>
                <a:ext cx="38" cy="188"/>
                <a:chOff x="1543" y="2618"/>
                <a:chExt cx="80" cy="411"/>
              </a:xfrm>
            </p:grpSpPr>
            <p:sp>
              <p:nvSpPr>
                <p:cNvPr id="113" name="Oval 1086">
                  <a:extLst>
                    <a:ext uri="{FF2B5EF4-FFF2-40B4-BE49-F238E27FC236}">
                      <a16:creationId xmlns:a16="http://schemas.microsoft.com/office/drawing/2014/main" id="{4DB8EE7A-D396-4397-B98A-F7A4BDDED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3" y="2831"/>
                  <a:ext cx="80" cy="198"/>
                </a:xfrm>
                <a:prstGeom prst="ellipse">
                  <a:avLst/>
                </a:prstGeom>
                <a:solidFill>
                  <a:srgbClr val="9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14" name="Oval 1087">
                  <a:extLst>
                    <a:ext uri="{FF2B5EF4-FFF2-40B4-BE49-F238E27FC236}">
                      <a16:creationId xmlns:a16="http://schemas.microsoft.com/office/drawing/2014/main" id="{73C9AC10-035A-4C3A-B36F-71E22504B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3" y="2618"/>
                  <a:ext cx="80" cy="198"/>
                </a:xfrm>
                <a:prstGeom prst="ellipse">
                  <a:avLst/>
                </a:prstGeom>
                <a:solidFill>
                  <a:srgbClr val="9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72" name="Group 1088">
                <a:extLst>
                  <a:ext uri="{FF2B5EF4-FFF2-40B4-BE49-F238E27FC236}">
                    <a16:creationId xmlns:a16="http://schemas.microsoft.com/office/drawing/2014/main" id="{7A767C14-DFB0-4CB5-A3F1-4EBA17FFC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1098"/>
                <a:ext cx="345" cy="469"/>
                <a:chOff x="4601" y="2054"/>
                <a:chExt cx="345" cy="469"/>
              </a:xfrm>
            </p:grpSpPr>
            <p:sp>
              <p:nvSpPr>
                <p:cNvPr id="95" name="Oval 1089">
                  <a:extLst>
                    <a:ext uri="{FF2B5EF4-FFF2-40B4-BE49-F238E27FC236}">
                      <a16:creationId xmlns:a16="http://schemas.microsoft.com/office/drawing/2014/main" id="{B15CFC34-B097-4D65-BCC9-D1D7DA565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460208">
                  <a:off x="4876" y="2324"/>
                  <a:ext cx="36" cy="90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96" name="Oval 1090">
                  <a:extLst>
                    <a:ext uri="{FF2B5EF4-FFF2-40B4-BE49-F238E27FC236}">
                      <a16:creationId xmlns:a16="http://schemas.microsoft.com/office/drawing/2014/main" id="{6ECA1496-38F5-4350-8CB9-DBB65B85A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460208">
                  <a:off x="4832" y="2339"/>
                  <a:ext cx="36" cy="90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97" name="Oval 1091">
                  <a:extLst>
                    <a:ext uri="{FF2B5EF4-FFF2-40B4-BE49-F238E27FC236}">
                      <a16:creationId xmlns:a16="http://schemas.microsoft.com/office/drawing/2014/main" id="{7A05D5F7-60E0-484A-8BF8-5E7AF8E332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460208">
                  <a:off x="4908" y="2417"/>
                  <a:ext cx="36" cy="91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98" name="Oval 1092">
                  <a:extLst>
                    <a:ext uri="{FF2B5EF4-FFF2-40B4-BE49-F238E27FC236}">
                      <a16:creationId xmlns:a16="http://schemas.microsoft.com/office/drawing/2014/main" id="{52B8CF9E-21E2-4873-AF24-4D7099D15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460208">
                  <a:off x="4865" y="2432"/>
                  <a:ext cx="36" cy="91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99" name="Oval 1093">
                  <a:extLst>
                    <a:ext uri="{FF2B5EF4-FFF2-40B4-BE49-F238E27FC236}">
                      <a16:creationId xmlns:a16="http://schemas.microsoft.com/office/drawing/2014/main" id="{23855A8B-8C5A-4DF6-BAF7-DC36CC452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460208">
                  <a:off x="4844" y="2233"/>
                  <a:ext cx="36" cy="90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100" name="Oval 1094">
                  <a:extLst>
                    <a:ext uri="{FF2B5EF4-FFF2-40B4-BE49-F238E27FC236}">
                      <a16:creationId xmlns:a16="http://schemas.microsoft.com/office/drawing/2014/main" id="{033C662E-3FDA-4CDC-A260-03289BCB9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460208">
                  <a:off x="4801" y="2248"/>
                  <a:ext cx="36" cy="90"/>
                </a:xfrm>
                <a:prstGeom prst="ellipse">
                  <a:avLst/>
                </a:prstGeom>
                <a:noFill/>
                <a:ln w="38100">
                  <a:solidFill>
                    <a:srgbClr val="5361E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grpSp>
              <p:nvGrpSpPr>
                <p:cNvPr id="101" name="Group 1095">
                  <a:extLst>
                    <a:ext uri="{FF2B5EF4-FFF2-40B4-BE49-F238E27FC236}">
                      <a16:creationId xmlns:a16="http://schemas.microsoft.com/office/drawing/2014/main" id="{944CA628-7819-4364-B2AB-F573B32A0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880966">
                  <a:off x="4694" y="2116"/>
                  <a:ext cx="37" cy="188"/>
                  <a:chOff x="1541" y="2615"/>
                  <a:chExt cx="81" cy="411"/>
                </a:xfrm>
              </p:grpSpPr>
              <p:sp>
                <p:nvSpPr>
                  <p:cNvPr id="111" name="Oval 1096">
                    <a:extLst>
                      <a:ext uri="{FF2B5EF4-FFF2-40B4-BE49-F238E27FC236}">
                        <a16:creationId xmlns:a16="http://schemas.microsoft.com/office/drawing/2014/main" id="{2EFEB6BE-F324-4B17-8BBD-679C45E2FF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2" y="2828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112" name="Oval 1097">
                    <a:extLst>
                      <a:ext uri="{FF2B5EF4-FFF2-40B4-BE49-F238E27FC236}">
                        <a16:creationId xmlns:a16="http://schemas.microsoft.com/office/drawing/2014/main" id="{0312AD69-C028-4B72-BD84-82BBECDE8F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615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</p:grpSp>
            <p:grpSp>
              <p:nvGrpSpPr>
                <p:cNvPr id="102" name="Group 1098">
                  <a:extLst>
                    <a:ext uri="{FF2B5EF4-FFF2-40B4-BE49-F238E27FC236}">
                      <a16:creationId xmlns:a16="http://schemas.microsoft.com/office/drawing/2014/main" id="{476CF3A3-4B2C-4A78-835D-81CCF5A94E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01382" flipH="1">
                  <a:off x="4880" y="2054"/>
                  <a:ext cx="37" cy="186"/>
                  <a:chOff x="1541" y="2618"/>
                  <a:chExt cx="81" cy="406"/>
                </a:xfrm>
              </p:grpSpPr>
              <p:sp>
                <p:nvSpPr>
                  <p:cNvPr id="109" name="Oval 1099">
                    <a:extLst>
                      <a:ext uri="{FF2B5EF4-FFF2-40B4-BE49-F238E27FC236}">
                        <a16:creationId xmlns:a16="http://schemas.microsoft.com/office/drawing/2014/main" id="{95BD88BB-F3A4-479F-A8EF-09F4C339D5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2" y="2826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110" name="Oval 1100">
                    <a:extLst>
                      <a:ext uri="{FF2B5EF4-FFF2-40B4-BE49-F238E27FC236}">
                        <a16:creationId xmlns:a16="http://schemas.microsoft.com/office/drawing/2014/main" id="{E6B93E8E-2A6B-4D33-A79B-AB881D897B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618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2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</p:grpSp>
            <p:grpSp>
              <p:nvGrpSpPr>
                <p:cNvPr id="103" name="Group 1101">
                  <a:extLst>
                    <a:ext uri="{FF2B5EF4-FFF2-40B4-BE49-F238E27FC236}">
                      <a16:creationId xmlns:a16="http://schemas.microsoft.com/office/drawing/2014/main" id="{BECFF32E-CFC9-4927-A84A-A79DF680A3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01382" flipH="1">
                  <a:off x="4909" y="2073"/>
                  <a:ext cx="37" cy="187"/>
                  <a:chOff x="1543" y="2618"/>
                  <a:chExt cx="82" cy="407"/>
                </a:xfrm>
              </p:grpSpPr>
              <p:sp>
                <p:nvSpPr>
                  <p:cNvPr id="107" name="Oval 1102">
                    <a:extLst>
                      <a:ext uri="{FF2B5EF4-FFF2-40B4-BE49-F238E27FC236}">
                        <a16:creationId xmlns:a16="http://schemas.microsoft.com/office/drawing/2014/main" id="{43FE6D12-B2C7-4290-8C67-8496824F91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3" y="2827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108" name="Oval 1103">
                    <a:extLst>
                      <a:ext uri="{FF2B5EF4-FFF2-40B4-BE49-F238E27FC236}">
                        <a16:creationId xmlns:a16="http://schemas.microsoft.com/office/drawing/2014/main" id="{E286D321-25BA-468A-944D-9B4B93DBF5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5" y="2618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</p:grpSp>
            <p:grpSp>
              <p:nvGrpSpPr>
                <p:cNvPr id="104" name="Group 1104">
                  <a:extLst>
                    <a:ext uri="{FF2B5EF4-FFF2-40B4-BE49-F238E27FC236}">
                      <a16:creationId xmlns:a16="http://schemas.microsoft.com/office/drawing/2014/main" id="{B0ABE5BC-E55B-4990-836C-DCD0F44D6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880966">
                  <a:off x="4675" y="2156"/>
                  <a:ext cx="37" cy="186"/>
                  <a:chOff x="1542" y="2620"/>
                  <a:chExt cx="83" cy="407"/>
                </a:xfrm>
              </p:grpSpPr>
              <p:sp>
                <p:nvSpPr>
                  <p:cNvPr id="105" name="Oval 1105">
                    <a:extLst>
                      <a:ext uri="{FF2B5EF4-FFF2-40B4-BE49-F238E27FC236}">
                        <a16:creationId xmlns:a16="http://schemas.microsoft.com/office/drawing/2014/main" id="{D001CA3C-E933-4A3F-8996-A09C63AAC8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2" y="2829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106" name="Oval 1106">
                    <a:extLst>
                      <a:ext uri="{FF2B5EF4-FFF2-40B4-BE49-F238E27FC236}">
                        <a16:creationId xmlns:a16="http://schemas.microsoft.com/office/drawing/2014/main" id="{5B54F9CD-5960-4609-9ECA-C5DEF8D7DE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5" y="2620"/>
                    <a:ext cx="80" cy="198"/>
                  </a:xfrm>
                  <a:prstGeom prst="ellipse">
                    <a:avLst/>
                  </a:prstGeom>
                  <a:noFill/>
                  <a:ln w="38100">
                    <a:solidFill>
                      <a:srgbClr val="5361E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CBE0E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34" tIns="45717" rIns="91434" bIns="45717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3600">
                      <a:latin typeface="Arial Unicode MS" pitchFamily="34" charset="-128"/>
                    </a:endParaRPr>
                  </a:p>
                </p:txBody>
              </p:sp>
            </p:grpSp>
          </p:grpSp>
          <p:sp>
            <p:nvSpPr>
              <p:cNvPr id="73" name="Oval 1107">
                <a:extLst>
                  <a:ext uri="{FF2B5EF4-FFF2-40B4-BE49-F238E27FC236}">
                    <a16:creationId xmlns:a16="http://schemas.microsoft.com/office/drawing/2014/main" id="{045B5002-F8E7-497F-87A3-29E8FBA02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208">
                <a:off x="4452" y="1367"/>
                <a:ext cx="37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74" name="Oval 1108">
                <a:extLst>
                  <a:ext uri="{FF2B5EF4-FFF2-40B4-BE49-F238E27FC236}">
                    <a16:creationId xmlns:a16="http://schemas.microsoft.com/office/drawing/2014/main" id="{A6A72F6D-A3F3-4657-9E4D-7E5965EB6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208">
                <a:off x="4409" y="1382"/>
                <a:ext cx="36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75" name="Oval 1109">
                <a:extLst>
                  <a:ext uri="{FF2B5EF4-FFF2-40B4-BE49-F238E27FC236}">
                    <a16:creationId xmlns:a16="http://schemas.microsoft.com/office/drawing/2014/main" id="{AF4CA5C5-E658-484F-89C5-7F25D250B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208">
                <a:off x="4485" y="1462"/>
                <a:ext cx="37" cy="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76" name="Oval 1110">
                <a:extLst>
                  <a:ext uri="{FF2B5EF4-FFF2-40B4-BE49-F238E27FC236}">
                    <a16:creationId xmlns:a16="http://schemas.microsoft.com/office/drawing/2014/main" id="{06A793C4-FE8B-48A6-B0E8-96860DC0C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208">
                <a:off x="4442" y="1477"/>
                <a:ext cx="36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77" name="Oval 1111">
                <a:extLst>
                  <a:ext uri="{FF2B5EF4-FFF2-40B4-BE49-F238E27FC236}">
                    <a16:creationId xmlns:a16="http://schemas.microsoft.com/office/drawing/2014/main" id="{0155D2AC-12CB-480A-895E-E507F3AF9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208">
                <a:off x="4421" y="1276"/>
                <a:ext cx="37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78" name="Oval 1112">
                <a:extLst>
                  <a:ext uri="{FF2B5EF4-FFF2-40B4-BE49-F238E27FC236}">
                    <a16:creationId xmlns:a16="http://schemas.microsoft.com/office/drawing/2014/main" id="{9FDC5962-BC2E-4172-A50C-97DC7881B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208">
                <a:off x="4378" y="1291"/>
                <a:ext cx="36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grpSp>
            <p:nvGrpSpPr>
              <p:cNvPr id="79" name="Group 1113">
                <a:extLst>
                  <a:ext uri="{FF2B5EF4-FFF2-40B4-BE49-F238E27FC236}">
                    <a16:creationId xmlns:a16="http://schemas.microsoft.com/office/drawing/2014/main" id="{4C8243D1-373E-4BA1-9FA0-8FAF42E752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880966">
                <a:off x="4271" y="1156"/>
                <a:ext cx="37" cy="187"/>
                <a:chOff x="1542" y="2618"/>
                <a:chExt cx="83" cy="409"/>
              </a:xfrm>
            </p:grpSpPr>
            <p:sp>
              <p:nvSpPr>
                <p:cNvPr id="93" name="Oval 1114">
                  <a:extLst>
                    <a:ext uri="{FF2B5EF4-FFF2-40B4-BE49-F238E27FC236}">
                      <a16:creationId xmlns:a16="http://schemas.microsoft.com/office/drawing/2014/main" id="{53EC9B54-ED3D-4456-825B-F13195B7C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" y="2829"/>
                  <a:ext cx="80" cy="1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94" name="Oval 1115">
                  <a:extLst>
                    <a:ext uri="{FF2B5EF4-FFF2-40B4-BE49-F238E27FC236}">
                      <a16:creationId xmlns:a16="http://schemas.microsoft.com/office/drawing/2014/main" id="{B26A93CA-7292-4160-BEE3-AEBD55AE2D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5" y="2618"/>
                  <a:ext cx="80" cy="1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80" name="Group 1116">
                <a:extLst>
                  <a:ext uri="{FF2B5EF4-FFF2-40B4-BE49-F238E27FC236}">
                    <a16:creationId xmlns:a16="http://schemas.microsoft.com/office/drawing/2014/main" id="{CEA1EBE3-CD61-4F92-A929-08528EAA9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01382" flipH="1">
                <a:off x="4454" y="1100"/>
                <a:ext cx="36" cy="187"/>
                <a:chOff x="1541" y="2618"/>
                <a:chExt cx="81" cy="407"/>
              </a:xfrm>
            </p:grpSpPr>
            <p:sp>
              <p:nvSpPr>
                <p:cNvPr id="91" name="Oval 1117">
                  <a:extLst>
                    <a:ext uri="{FF2B5EF4-FFF2-40B4-BE49-F238E27FC236}">
                      <a16:creationId xmlns:a16="http://schemas.microsoft.com/office/drawing/2014/main" id="{CEA3F437-EF33-46D9-A79D-94DB7E385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" y="2827"/>
                  <a:ext cx="80" cy="1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92" name="Oval 1118">
                  <a:extLst>
                    <a:ext uri="{FF2B5EF4-FFF2-40B4-BE49-F238E27FC236}">
                      <a16:creationId xmlns:a16="http://schemas.microsoft.com/office/drawing/2014/main" id="{6B61C148-BE37-41C3-95B4-06F80E3E5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1" y="2618"/>
                  <a:ext cx="80" cy="19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81" name="Group 1119">
                <a:extLst>
                  <a:ext uri="{FF2B5EF4-FFF2-40B4-BE49-F238E27FC236}">
                    <a16:creationId xmlns:a16="http://schemas.microsoft.com/office/drawing/2014/main" id="{02C295AF-AB8B-4ECA-A7F7-FA55F92886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01382" flipH="1">
                <a:off x="4497" y="1119"/>
                <a:ext cx="37" cy="186"/>
                <a:chOff x="1541" y="2618"/>
                <a:chExt cx="81" cy="406"/>
              </a:xfrm>
            </p:grpSpPr>
            <p:sp>
              <p:nvSpPr>
                <p:cNvPr id="89" name="Oval 1120">
                  <a:extLst>
                    <a:ext uri="{FF2B5EF4-FFF2-40B4-BE49-F238E27FC236}">
                      <a16:creationId xmlns:a16="http://schemas.microsoft.com/office/drawing/2014/main" id="{4EA64682-5CE6-421D-AD92-A905B7995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" y="2826"/>
                  <a:ext cx="80" cy="198"/>
                </a:xfrm>
                <a:prstGeom prst="ellipse">
                  <a:avLst/>
                </a:prstGeom>
                <a:solidFill>
                  <a:srgbClr val="9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90" name="Oval 1121">
                  <a:extLst>
                    <a:ext uri="{FF2B5EF4-FFF2-40B4-BE49-F238E27FC236}">
                      <a16:creationId xmlns:a16="http://schemas.microsoft.com/office/drawing/2014/main" id="{35C669F3-6942-479D-AA5E-00F2BAA0FC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1" y="2618"/>
                  <a:ext cx="80" cy="198"/>
                </a:xfrm>
                <a:prstGeom prst="ellipse">
                  <a:avLst/>
                </a:prstGeom>
                <a:solidFill>
                  <a:srgbClr val="9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</p:grpSp>
          <p:grpSp>
            <p:nvGrpSpPr>
              <p:cNvPr id="82" name="Group 1122">
                <a:extLst>
                  <a:ext uri="{FF2B5EF4-FFF2-40B4-BE49-F238E27FC236}">
                    <a16:creationId xmlns:a16="http://schemas.microsoft.com/office/drawing/2014/main" id="{83AB220B-1877-4208-B194-0C91658947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880966">
                <a:off x="4253" y="1194"/>
                <a:ext cx="38" cy="188"/>
                <a:chOff x="1542" y="2616"/>
                <a:chExt cx="80" cy="411"/>
              </a:xfrm>
            </p:grpSpPr>
            <p:sp>
              <p:nvSpPr>
                <p:cNvPr id="87" name="Oval 1123">
                  <a:extLst>
                    <a:ext uri="{FF2B5EF4-FFF2-40B4-BE49-F238E27FC236}">
                      <a16:creationId xmlns:a16="http://schemas.microsoft.com/office/drawing/2014/main" id="{E094F38E-39A9-4D6D-8E6C-C69E1C5CB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" y="2829"/>
                  <a:ext cx="80" cy="198"/>
                </a:xfrm>
                <a:prstGeom prst="ellipse">
                  <a:avLst/>
                </a:prstGeom>
                <a:solidFill>
                  <a:srgbClr val="9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  <p:sp>
              <p:nvSpPr>
                <p:cNvPr id="88" name="Oval 1124">
                  <a:extLst>
                    <a:ext uri="{FF2B5EF4-FFF2-40B4-BE49-F238E27FC236}">
                      <a16:creationId xmlns:a16="http://schemas.microsoft.com/office/drawing/2014/main" id="{A6502E92-4FDB-46EB-AF2C-0506A7E2C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2" y="2616"/>
                  <a:ext cx="80" cy="198"/>
                </a:xfrm>
                <a:prstGeom prst="ellipse">
                  <a:avLst/>
                </a:prstGeom>
                <a:solidFill>
                  <a:srgbClr val="9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34" tIns="45717" rIns="91434" bIns="45717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36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83" name="Rectangle 1125">
                <a:extLst>
                  <a:ext uri="{FF2B5EF4-FFF2-40B4-BE49-F238E27FC236}">
                    <a16:creationId xmlns:a16="http://schemas.microsoft.com/office/drawing/2014/main" id="{A66F76CC-067B-4139-8070-7D5607915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208" flipH="1">
                <a:off x="4475" y="1382"/>
                <a:ext cx="43" cy="4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84" name="Rectangle 1126">
                <a:extLst>
                  <a:ext uri="{FF2B5EF4-FFF2-40B4-BE49-F238E27FC236}">
                    <a16:creationId xmlns:a16="http://schemas.microsoft.com/office/drawing/2014/main" id="{3C1F70C4-A7EC-49FA-B2C8-8B563CB8F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60208" flipH="1">
                <a:off x="4377" y="1417"/>
                <a:ext cx="43" cy="4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85" name="Rectangle 1127">
                <a:extLst>
                  <a:ext uri="{FF2B5EF4-FFF2-40B4-BE49-F238E27FC236}">
                    <a16:creationId xmlns:a16="http://schemas.microsoft.com/office/drawing/2014/main" id="{DA6E23A7-6799-4A4A-923F-AE6FFD26F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9792">
                <a:off x="4705" y="1382"/>
                <a:ext cx="43" cy="4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86" name="Rectangle 1128">
                <a:extLst>
                  <a:ext uri="{FF2B5EF4-FFF2-40B4-BE49-F238E27FC236}">
                    <a16:creationId xmlns:a16="http://schemas.microsoft.com/office/drawing/2014/main" id="{73F29F6B-68D2-4CAD-BA04-46A849076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9792">
                <a:off x="4803" y="1417"/>
                <a:ext cx="43" cy="4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</p:grpSp>
        <p:grpSp>
          <p:nvGrpSpPr>
            <p:cNvPr id="29" name="Group 1129">
              <a:extLst>
                <a:ext uri="{FF2B5EF4-FFF2-40B4-BE49-F238E27FC236}">
                  <a16:creationId xmlns:a16="http://schemas.microsoft.com/office/drawing/2014/main" id="{C6F6337D-59D8-474A-9F86-07FA02AE4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2" y="1147"/>
              <a:ext cx="811" cy="807"/>
              <a:chOff x="4246" y="1451"/>
              <a:chExt cx="633" cy="632"/>
            </a:xfrm>
          </p:grpSpPr>
          <p:sp>
            <p:nvSpPr>
              <p:cNvPr id="57" name="Oval 1130">
                <a:extLst>
                  <a:ext uri="{FF2B5EF4-FFF2-40B4-BE49-F238E27FC236}">
                    <a16:creationId xmlns:a16="http://schemas.microsoft.com/office/drawing/2014/main" id="{A3CB60CF-BE61-41EE-9B72-677E770C8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6" y="1453"/>
                <a:ext cx="628" cy="629"/>
              </a:xfrm>
              <a:prstGeom prst="ellipse">
                <a:avLst/>
              </a:prstGeom>
              <a:solidFill>
                <a:srgbClr val="7C721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rgbClr val="F5C23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3600">
                  <a:latin typeface="Arial Unicode MS" pitchFamily="34" charset="-128"/>
                </a:endParaRPr>
              </a:p>
            </p:txBody>
          </p:sp>
          <p:sp>
            <p:nvSpPr>
              <p:cNvPr id="58" name="Arc 1131">
                <a:extLst>
                  <a:ext uri="{FF2B5EF4-FFF2-40B4-BE49-F238E27FC236}">
                    <a16:creationId xmlns:a16="http://schemas.microsoft.com/office/drawing/2014/main" id="{33C11132-3C40-4483-A83A-6572CCE55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1451"/>
                <a:ext cx="631" cy="63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0303" y="41369"/>
                    </a:moveTo>
                    <a:cubicBezTo>
                      <a:pt x="27560" y="42576"/>
                      <a:pt x="245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30303" y="41369"/>
                    </a:moveTo>
                    <a:cubicBezTo>
                      <a:pt x="27560" y="42576"/>
                      <a:pt x="245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30303" y="41369"/>
                    </a:lnTo>
                    <a:close/>
                  </a:path>
                </a:pathLst>
              </a:custGeom>
              <a:noFill/>
              <a:ln w="28575">
                <a:solidFill>
                  <a:srgbClr val="F5C23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7C72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4" tIns="45717" rIns="91434" bIns="45717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0" name="Oval 1132">
              <a:extLst>
                <a:ext uri="{FF2B5EF4-FFF2-40B4-BE49-F238E27FC236}">
                  <a16:creationId xmlns:a16="http://schemas.microsoft.com/office/drawing/2014/main" id="{3661D48C-DF25-4D98-B04F-FB7A802FA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1278"/>
              <a:ext cx="83" cy="8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31" name="Oval 1133">
              <a:extLst>
                <a:ext uri="{FF2B5EF4-FFF2-40B4-BE49-F238E27FC236}">
                  <a16:creationId xmlns:a16="http://schemas.microsoft.com/office/drawing/2014/main" id="{90CED278-C29E-492C-A66E-6433D469F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" y="1718"/>
              <a:ext cx="175" cy="102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32" name="Freeform 1134">
              <a:extLst>
                <a:ext uri="{FF2B5EF4-FFF2-40B4-BE49-F238E27FC236}">
                  <a16:creationId xmlns:a16="http://schemas.microsoft.com/office/drawing/2014/main" id="{BA39AD91-4130-4FDD-8CF6-4CF43E85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1401"/>
              <a:ext cx="308" cy="342"/>
            </a:xfrm>
            <a:custGeom>
              <a:avLst/>
              <a:gdLst>
                <a:gd name="T0" fmla="*/ 191 w 303"/>
                <a:gd name="T1" fmla="*/ 65 h 337"/>
                <a:gd name="T2" fmla="*/ 59 w 303"/>
                <a:gd name="T3" fmla="*/ 23 h 337"/>
                <a:gd name="T4" fmla="*/ 25 w 303"/>
                <a:gd name="T5" fmla="*/ 217 h 337"/>
                <a:gd name="T6" fmla="*/ 223 w 303"/>
                <a:gd name="T7" fmla="*/ 363 h 337"/>
                <a:gd name="T8" fmla="*/ 329 w 303"/>
                <a:gd name="T9" fmla="*/ 245 h 337"/>
                <a:gd name="T10" fmla="*/ 197 w 303"/>
                <a:gd name="T11" fmla="*/ 165 h 337"/>
                <a:gd name="T12" fmla="*/ 191 w 303"/>
                <a:gd name="T13" fmla="*/ 65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3" h="337">
                  <a:moveTo>
                    <a:pt x="173" y="59"/>
                  </a:moveTo>
                  <a:cubicBezTo>
                    <a:pt x="152" y="37"/>
                    <a:pt x="78" y="0"/>
                    <a:pt x="53" y="23"/>
                  </a:cubicBezTo>
                  <a:cubicBezTo>
                    <a:pt x="28" y="46"/>
                    <a:pt x="0" y="147"/>
                    <a:pt x="25" y="199"/>
                  </a:cubicBezTo>
                  <a:cubicBezTo>
                    <a:pt x="50" y="251"/>
                    <a:pt x="157" y="329"/>
                    <a:pt x="203" y="333"/>
                  </a:cubicBezTo>
                  <a:cubicBezTo>
                    <a:pt x="249" y="337"/>
                    <a:pt x="303" y="255"/>
                    <a:pt x="299" y="225"/>
                  </a:cubicBezTo>
                  <a:cubicBezTo>
                    <a:pt x="295" y="195"/>
                    <a:pt x="200" y="180"/>
                    <a:pt x="179" y="153"/>
                  </a:cubicBezTo>
                  <a:cubicBezTo>
                    <a:pt x="158" y="126"/>
                    <a:pt x="194" y="81"/>
                    <a:pt x="173" y="59"/>
                  </a:cubicBezTo>
                  <a:close/>
                </a:path>
              </a:pathLst>
            </a:custGeom>
            <a:solidFill>
              <a:srgbClr val="F5C231"/>
            </a:solidFill>
            <a:ln w="12700" cap="flat" cmpd="sng">
              <a:solidFill>
                <a:srgbClr val="B28C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7" rIns="91434" bIns="45717" anchor="ctr">
              <a:spAutoFit/>
            </a:bodyPr>
            <a:lstStyle/>
            <a:p>
              <a:endParaRPr lang="it-IT"/>
            </a:p>
          </p:txBody>
        </p:sp>
        <p:sp>
          <p:nvSpPr>
            <p:cNvPr id="33" name="Oval 1135">
              <a:extLst>
                <a:ext uri="{FF2B5EF4-FFF2-40B4-BE49-F238E27FC236}">
                  <a16:creationId xmlns:a16="http://schemas.microsoft.com/office/drawing/2014/main" id="{92D19E5F-F438-4F39-95BF-AA81C180A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364"/>
              <a:ext cx="55" cy="54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34" name="Oval 1136">
              <a:extLst>
                <a:ext uri="{FF2B5EF4-FFF2-40B4-BE49-F238E27FC236}">
                  <a16:creationId xmlns:a16="http://schemas.microsoft.com/office/drawing/2014/main" id="{5CE21BE3-FA9E-4368-B3B3-46DA7774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1304"/>
              <a:ext cx="55" cy="54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35" name="Oval 1137">
              <a:extLst>
                <a:ext uri="{FF2B5EF4-FFF2-40B4-BE49-F238E27FC236}">
                  <a16:creationId xmlns:a16="http://schemas.microsoft.com/office/drawing/2014/main" id="{3135CCC8-783A-4701-8FC4-7F8773309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1558"/>
              <a:ext cx="55" cy="5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36" name="Oval 1138">
              <a:extLst>
                <a:ext uri="{FF2B5EF4-FFF2-40B4-BE49-F238E27FC236}">
                  <a16:creationId xmlns:a16="http://schemas.microsoft.com/office/drawing/2014/main" id="{A547F89C-D780-44ED-98CE-BB102C0D4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1513"/>
              <a:ext cx="56" cy="54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37" name="Oval 1139">
              <a:extLst>
                <a:ext uri="{FF2B5EF4-FFF2-40B4-BE49-F238E27FC236}">
                  <a16:creationId xmlns:a16="http://schemas.microsoft.com/office/drawing/2014/main" id="{8544BA72-50E2-4334-8618-36CF3E242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1617"/>
              <a:ext cx="54" cy="54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38" name="Oval 1140">
              <a:extLst>
                <a:ext uri="{FF2B5EF4-FFF2-40B4-BE49-F238E27FC236}">
                  <a16:creationId xmlns:a16="http://schemas.microsoft.com/office/drawing/2014/main" id="{5F1B6FD4-EA04-4120-B190-2F7742D06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1336"/>
              <a:ext cx="81" cy="86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39" name="Oval 1141">
              <a:extLst>
                <a:ext uri="{FF2B5EF4-FFF2-40B4-BE49-F238E27FC236}">
                  <a16:creationId xmlns:a16="http://schemas.microsoft.com/office/drawing/2014/main" id="{2BA4CF2E-210E-469B-A348-1AAE7E097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1204"/>
              <a:ext cx="83" cy="86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0" name="Oval 1142">
              <a:extLst>
                <a:ext uri="{FF2B5EF4-FFF2-40B4-BE49-F238E27FC236}">
                  <a16:creationId xmlns:a16="http://schemas.microsoft.com/office/drawing/2014/main" id="{61100B55-3468-430B-B6F1-BA60C61AD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1310"/>
              <a:ext cx="83" cy="86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1" name="Oval 1143">
              <a:extLst>
                <a:ext uri="{FF2B5EF4-FFF2-40B4-BE49-F238E27FC236}">
                  <a16:creationId xmlns:a16="http://schemas.microsoft.com/office/drawing/2014/main" id="{4AE7240E-0DF0-4BC5-A934-61CA7D252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577"/>
              <a:ext cx="83" cy="87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2" name="Oval 1144">
              <a:extLst>
                <a:ext uri="{FF2B5EF4-FFF2-40B4-BE49-F238E27FC236}">
                  <a16:creationId xmlns:a16="http://schemas.microsoft.com/office/drawing/2014/main" id="{51E53FB8-AC01-48AE-9DF0-C5C92983A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702"/>
              <a:ext cx="83" cy="87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3" name="Oval 1145">
              <a:extLst>
                <a:ext uri="{FF2B5EF4-FFF2-40B4-BE49-F238E27FC236}">
                  <a16:creationId xmlns:a16="http://schemas.microsoft.com/office/drawing/2014/main" id="{A1094F24-2505-4EC4-B403-D2A9E3A42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" y="1673"/>
              <a:ext cx="81" cy="86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4" name="Oval 1146">
              <a:extLst>
                <a:ext uri="{FF2B5EF4-FFF2-40B4-BE49-F238E27FC236}">
                  <a16:creationId xmlns:a16="http://schemas.microsoft.com/office/drawing/2014/main" id="{A95CBD2A-3345-41AF-8EDA-9878871F1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1472"/>
              <a:ext cx="83" cy="87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5" name="Oval 1147">
              <a:extLst>
                <a:ext uri="{FF2B5EF4-FFF2-40B4-BE49-F238E27FC236}">
                  <a16:creationId xmlns:a16="http://schemas.microsoft.com/office/drawing/2014/main" id="{BDE21E57-2277-4678-B830-E4C740A3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1452"/>
              <a:ext cx="56" cy="5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6" name="Oval 1148">
              <a:extLst>
                <a:ext uri="{FF2B5EF4-FFF2-40B4-BE49-F238E27FC236}">
                  <a16:creationId xmlns:a16="http://schemas.microsoft.com/office/drawing/2014/main" id="{E76425C8-A460-475B-80B3-9796166D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" y="1487"/>
              <a:ext cx="55" cy="5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7" name="Oval 1149">
              <a:extLst>
                <a:ext uri="{FF2B5EF4-FFF2-40B4-BE49-F238E27FC236}">
                  <a16:creationId xmlns:a16="http://schemas.microsoft.com/office/drawing/2014/main" id="{6E4460D5-9DFD-4063-8840-ED4D6C89C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409"/>
              <a:ext cx="55" cy="5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8" name="Oval 1150">
              <a:extLst>
                <a:ext uri="{FF2B5EF4-FFF2-40B4-BE49-F238E27FC236}">
                  <a16:creationId xmlns:a16="http://schemas.microsoft.com/office/drawing/2014/main" id="{48F5E39D-6C45-4553-9446-46C947A30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482"/>
              <a:ext cx="56" cy="52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49" name="Oval 1151">
              <a:extLst>
                <a:ext uri="{FF2B5EF4-FFF2-40B4-BE49-F238E27FC236}">
                  <a16:creationId xmlns:a16="http://schemas.microsoft.com/office/drawing/2014/main" id="{47F6B51B-D8A8-4336-95F5-8A0FE55BA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1684"/>
              <a:ext cx="55" cy="54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50" name="Oval 1152">
              <a:extLst>
                <a:ext uri="{FF2B5EF4-FFF2-40B4-BE49-F238E27FC236}">
                  <a16:creationId xmlns:a16="http://schemas.microsoft.com/office/drawing/2014/main" id="{6A4387D6-49B4-41DC-8568-F017366B3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629"/>
              <a:ext cx="54" cy="5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51" name="Oval 1153">
              <a:extLst>
                <a:ext uri="{FF2B5EF4-FFF2-40B4-BE49-F238E27FC236}">
                  <a16:creationId xmlns:a16="http://schemas.microsoft.com/office/drawing/2014/main" id="{01B46430-0DC7-4132-96EF-C97654722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1407"/>
              <a:ext cx="54" cy="54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52" name="Oval 1154">
              <a:extLst>
                <a:ext uri="{FF2B5EF4-FFF2-40B4-BE49-F238E27FC236}">
                  <a16:creationId xmlns:a16="http://schemas.microsoft.com/office/drawing/2014/main" id="{79D4F2C2-98C3-4A77-A8EC-EA1BF3F75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1383"/>
              <a:ext cx="56" cy="5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53" name="Oval 1155">
              <a:extLst>
                <a:ext uri="{FF2B5EF4-FFF2-40B4-BE49-F238E27FC236}">
                  <a16:creationId xmlns:a16="http://schemas.microsoft.com/office/drawing/2014/main" id="{B8C4CF6A-806F-457D-ACA0-17F9E06C0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1357"/>
              <a:ext cx="55" cy="5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54" name="Oval 1156">
              <a:extLst>
                <a:ext uri="{FF2B5EF4-FFF2-40B4-BE49-F238E27FC236}">
                  <a16:creationId xmlns:a16="http://schemas.microsoft.com/office/drawing/2014/main" id="{323C7D7B-63DF-4DBF-A6DE-FF36CC76E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1642"/>
              <a:ext cx="55" cy="5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55" name="Oval 1157">
              <a:extLst>
                <a:ext uri="{FF2B5EF4-FFF2-40B4-BE49-F238E27FC236}">
                  <a16:creationId xmlns:a16="http://schemas.microsoft.com/office/drawing/2014/main" id="{07BB3C40-72D2-4D6C-B4F7-E614EAD7A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1629"/>
              <a:ext cx="55" cy="53"/>
            </a:xfrm>
            <a:prstGeom prst="ellipse">
              <a:avLst/>
            </a:prstGeom>
            <a:gradFill rotWithShape="0">
              <a:gsLst>
                <a:gs pos="0">
                  <a:srgbClr val="FFECA7"/>
                </a:gs>
                <a:gs pos="100000">
                  <a:srgbClr val="FFD023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B28C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>
                <a:latin typeface="Arial Unicode MS" pitchFamily="34" charset="-128"/>
              </a:endParaRPr>
            </a:p>
          </p:txBody>
        </p:sp>
        <p:sp>
          <p:nvSpPr>
            <p:cNvPr id="56" name="Rectangle 1158">
              <a:extLst>
                <a:ext uri="{FF2B5EF4-FFF2-40B4-BE49-F238E27FC236}">
                  <a16:creationId xmlns:a16="http://schemas.microsoft.com/office/drawing/2014/main" id="{75FA18B4-FE96-4622-9013-5A7D4C4F7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1385"/>
              <a:ext cx="75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B760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latin typeface="Arial" panose="020B0604020202020204" pitchFamily="34" charset="0"/>
                </a:rPr>
                <a:t>Mastcell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3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76214"/>
            <a:ext cx="6934200" cy="890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Meccanismi d’azione dell’istamina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90800" y="1371600"/>
            <a:ext cx="3581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t-IT">
                <a:latin typeface="Tahoma" pitchFamily="34" charset="0"/>
              </a:rPr>
              <a:t>Vasodilatazione (eritema)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391400" y="1371600"/>
            <a:ext cx="2590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t-IT">
                <a:latin typeface="Tahoma" pitchFamily="34" charset="0"/>
                <a:sym typeface="Symbol" pitchFamily="18" charset="2"/>
              </a:rPr>
              <a:t> Permeabilità vasale</a:t>
            </a:r>
            <a:endParaRPr lang="it-IT">
              <a:latin typeface="Tahoma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876800" y="2057400"/>
            <a:ext cx="3581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t-IT">
                <a:latin typeface="Tahoma" pitchFamily="34" charset="0"/>
              </a:rPr>
              <a:t>Fuoriuscita di plasma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876800" y="2819400"/>
            <a:ext cx="3581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t-IT">
                <a:latin typeface="Tahoma" pitchFamily="34" charset="0"/>
              </a:rPr>
              <a:t>Edema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876800" y="3562350"/>
            <a:ext cx="3581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t-IT">
                <a:latin typeface="Tahoma" pitchFamily="34" charset="0"/>
              </a:rPr>
              <a:t>L’istamina stimola le </a:t>
            </a:r>
            <a:br>
              <a:rPr lang="it-IT">
                <a:latin typeface="Tahoma" pitchFamily="34" charset="0"/>
              </a:rPr>
            </a:br>
            <a:r>
              <a:rPr lang="it-IT">
                <a:latin typeface="Tahoma" pitchFamily="34" charset="0"/>
              </a:rPr>
              <a:t>terminazioni nervose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876800" y="4686300"/>
            <a:ext cx="3581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t-IT">
                <a:latin typeface="Tahoma" pitchFamily="34" charset="0"/>
              </a:rPr>
              <a:t>Prurito</a:t>
            </a:r>
          </a:p>
        </p:txBody>
      </p:sp>
      <p:cxnSp>
        <p:nvCxnSpPr>
          <p:cNvPr id="26633" name="AutoShape 9"/>
          <p:cNvCxnSpPr>
            <a:cxnSpLocks noChangeShapeType="1"/>
            <a:stCxn id="26627" idx="2"/>
            <a:endCxn id="26629" idx="0"/>
          </p:cNvCxnSpPr>
          <p:nvPr/>
        </p:nvCxnSpPr>
        <p:spPr bwMode="auto">
          <a:xfrm>
            <a:off x="4381500" y="1828800"/>
            <a:ext cx="22860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6634" name="AutoShape 10"/>
          <p:cNvCxnSpPr>
            <a:cxnSpLocks noChangeShapeType="1"/>
            <a:stCxn id="26628" idx="2"/>
            <a:endCxn id="26629" idx="0"/>
          </p:cNvCxnSpPr>
          <p:nvPr/>
        </p:nvCxnSpPr>
        <p:spPr bwMode="auto">
          <a:xfrm flipH="1">
            <a:off x="6667500" y="1828800"/>
            <a:ext cx="20193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6635" name="AutoShape 11"/>
          <p:cNvCxnSpPr>
            <a:cxnSpLocks noChangeShapeType="1"/>
            <a:stCxn id="26629" idx="2"/>
            <a:endCxn id="26630" idx="0"/>
          </p:cNvCxnSpPr>
          <p:nvPr/>
        </p:nvCxnSpPr>
        <p:spPr bwMode="auto">
          <a:xfrm>
            <a:off x="6667500" y="2514600"/>
            <a:ext cx="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6636" name="AutoShape 12"/>
          <p:cNvCxnSpPr>
            <a:cxnSpLocks noChangeShapeType="1"/>
            <a:stCxn id="26630" idx="2"/>
            <a:endCxn id="26631" idx="0"/>
          </p:cNvCxnSpPr>
          <p:nvPr/>
        </p:nvCxnSpPr>
        <p:spPr bwMode="auto">
          <a:xfrm>
            <a:off x="6667500" y="3276600"/>
            <a:ext cx="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6637" name="AutoShape 13"/>
          <p:cNvCxnSpPr>
            <a:cxnSpLocks noChangeShapeType="1"/>
            <a:stCxn id="26631" idx="2"/>
            <a:endCxn id="26632" idx="0"/>
          </p:cNvCxnSpPr>
          <p:nvPr/>
        </p:nvCxnSpPr>
        <p:spPr bwMode="auto">
          <a:xfrm>
            <a:off x="6667500" y="4400550"/>
            <a:ext cx="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876800" y="5486400"/>
            <a:ext cx="3581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t-IT">
                <a:latin typeface="Tahoma" pitchFamily="34" charset="0"/>
              </a:rPr>
              <a:t>Rilascio di neuropeptidi</a:t>
            </a:r>
          </a:p>
        </p:txBody>
      </p:sp>
      <p:cxnSp>
        <p:nvCxnSpPr>
          <p:cNvPr id="26639" name="AutoShape 15"/>
          <p:cNvCxnSpPr>
            <a:cxnSpLocks noChangeShapeType="1"/>
            <a:stCxn id="26632" idx="2"/>
            <a:endCxn id="26638" idx="0"/>
          </p:cNvCxnSpPr>
          <p:nvPr/>
        </p:nvCxnSpPr>
        <p:spPr bwMode="auto">
          <a:xfrm>
            <a:off x="6667500" y="5143500"/>
            <a:ext cx="0" cy="342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876800" y="6324600"/>
            <a:ext cx="3581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t-IT">
                <a:latin typeface="Tahoma" pitchFamily="34" charset="0"/>
              </a:rPr>
              <a:t>Risposta cutanea (eritema)</a:t>
            </a:r>
          </a:p>
        </p:txBody>
      </p:sp>
      <p:cxnSp>
        <p:nvCxnSpPr>
          <p:cNvPr id="26641" name="AutoShape 17"/>
          <p:cNvCxnSpPr>
            <a:cxnSpLocks noChangeShapeType="1"/>
            <a:stCxn id="26638" idx="2"/>
            <a:endCxn id="26640" idx="0"/>
          </p:cNvCxnSpPr>
          <p:nvPr/>
        </p:nvCxnSpPr>
        <p:spPr bwMode="auto">
          <a:xfrm>
            <a:off x="6667500" y="5943600"/>
            <a:ext cx="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15608445"/>
              </p:ext>
            </p:extLst>
          </p:nvPr>
        </p:nvGraphicFramePr>
        <p:xfrm>
          <a:off x="564035" y="3855104"/>
          <a:ext cx="8229600" cy="191611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wheal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3 mm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flare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 mm wheal with flare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3-5 mm wheal with flare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++++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&gt;5 mm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wheal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have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pseudopodia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872012" y="1273299"/>
            <a:ext cx="84128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it-IT" sz="2400" dirty="0"/>
              <a:t> Conta degli eosinofili</a:t>
            </a:r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/>
              <a:t> Dosaggio delle IgE totali</a:t>
            </a:r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/>
              <a:t> Valutazione della risposta cutanea rapida ad antigeni purificati (</a:t>
            </a:r>
            <a:r>
              <a:rPr lang="it-IT" sz="2400" dirty="0" err="1"/>
              <a:t>prick</a:t>
            </a:r>
            <a:r>
              <a:rPr lang="it-IT" sz="2400" dirty="0"/>
              <a:t> test)</a:t>
            </a:r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endParaRPr lang="it-IT" sz="2400" dirty="0"/>
          </a:p>
        </p:txBody>
      </p:sp>
      <p:pic>
        <p:nvPicPr>
          <p:cNvPr id="3717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11" y="3843576"/>
            <a:ext cx="273685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47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0841" y="4911983"/>
            <a:ext cx="2413037" cy="154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48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4815" y="875631"/>
            <a:ext cx="2343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702107" y="6127160"/>
            <a:ext cx="730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/>
              <a:t> Dosaggio di anticorpi specifici IgE: RAST, microarray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520146" y="-18106"/>
            <a:ext cx="19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TIPO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0" grpId="0"/>
      <p:bldP spid="3717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775520" y="926826"/>
            <a:ext cx="8640960" cy="5760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082" name="Picture 2" descr="Icona rub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926826"/>
            <a:ext cx="864096" cy="766886"/>
          </a:xfrm>
          <a:prstGeom prst="rect">
            <a:avLst/>
          </a:prstGeom>
          <a:noFill/>
        </p:spPr>
      </p:pic>
      <p:cxnSp>
        <p:nvCxnSpPr>
          <p:cNvPr id="7" name="Connettore 1 6"/>
          <p:cNvCxnSpPr/>
          <p:nvPr/>
        </p:nvCxnSpPr>
        <p:spPr>
          <a:xfrm>
            <a:off x="2675412" y="1475731"/>
            <a:ext cx="770485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1775520" y="1628800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Allergici e intolleranti, a casa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Di Camillo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Langone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Novembre 2014 ore 06:30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1847528" y="2511002"/>
            <a:ext cx="84969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775520" y="2529108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Che mangino a casa, gli allergici e gli intolleranti. Non zavorrino la ristorazione con le loro pretese. Non gettino addosso a cuochi e gestori altro piombo burocratico, altri controlli, altre multe, altri costi. Dal 13 dicembre per colpa di questa minoranza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egoriferita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tutti i ristoranti (e pure bar, gelaterie,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gastronomie…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) saranno costretti a segnalare tutti gli ingredienti allergenici, circa un miliardo: uova, pesce, molluschi, crostacei, glutine ossia farina, lattosio ossia latte ricotta mozzarella formaggio, noci, mandorle, nocciole,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sedano…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Sedano? Sedano. Dicono che in Italia gli allergici siano otto milioni e gli intolleranti dodici milioni: venti milioni di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gastrominorati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, non è possibile e non è vero. […]. Saranno al massimo duecentomila, mi dispiace per loro ma non è colpa mia. Mangino a casa o in appositi ristoranti per allergici, qualora liberamente sorgano per soddisfare le esigenze di questo nuovo mercato. Smettano di tenere in ostaggio la ristorazione per piegarla al loro regime alimentare di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malati…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67608" y="926826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PREGHIERA</a:t>
            </a:r>
          </a:p>
        </p:txBody>
      </p:sp>
      <p:pic>
        <p:nvPicPr>
          <p:cNvPr id="16" name="Immagine 15" descr="Senza titol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6008" y="1"/>
            <a:ext cx="3491880" cy="8058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5F0B6272-3997-401B-A230-43D31C5C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9225"/>
            <a:ext cx="559911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6DD1FB5-59F2-43D0-9DEB-A1B62E98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14" y="3507636"/>
            <a:ext cx="5809159" cy="281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1A10C44-B3C5-4F5D-9196-FD020ED5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" y="3523815"/>
            <a:ext cx="5940042" cy="28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49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621" y="1659242"/>
            <a:ext cx="10506517" cy="4572000"/>
          </a:xfrm>
        </p:spPr>
        <p:txBody>
          <a:bodyPr/>
          <a:lstStyle/>
          <a:p>
            <a:pPr marL="574675" indent="-574675">
              <a:buNone/>
            </a:pPr>
            <a:r>
              <a:rPr lang="it-IT" b="1" dirty="0">
                <a:solidFill>
                  <a:srgbClr val="CC0000"/>
                </a:solidFill>
                <a:cs typeface="Arial" charset="0"/>
              </a:rPr>
              <a:t>Dosaggio delle IgE specifiche</a:t>
            </a:r>
          </a:p>
          <a:p>
            <a:pPr marL="574675" indent="-574675">
              <a:buNone/>
            </a:pPr>
            <a:endParaRPr lang="it-IT" b="1" dirty="0">
              <a:solidFill>
                <a:srgbClr val="CC0000"/>
              </a:solidFill>
              <a:cs typeface="Arial" charset="0"/>
            </a:endParaRPr>
          </a:p>
          <a:p>
            <a:pPr marL="1231900" lvl="1" indent="-466725"/>
            <a:r>
              <a:rPr lang="it-IT" dirty="0">
                <a:cs typeface="Arial" charset="0"/>
              </a:rPr>
              <a:t>dà indicazioni sulla causa dell'allergia</a:t>
            </a:r>
          </a:p>
          <a:p>
            <a:pPr marL="1231900" lvl="1" indent="-466725"/>
            <a:r>
              <a:rPr lang="it-IT" dirty="0">
                <a:cs typeface="Arial" charset="0"/>
              </a:rPr>
              <a:t>valuta </a:t>
            </a:r>
            <a:r>
              <a:rPr lang="it-IT" dirty="0" err="1">
                <a:cs typeface="Arial" charset="0"/>
              </a:rPr>
              <a:t>spt</a:t>
            </a:r>
            <a:r>
              <a:rPr lang="it-IT" dirty="0">
                <a:cs typeface="Arial" charset="0"/>
              </a:rPr>
              <a:t> la sensibilità immediata </a:t>
            </a:r>
            <a:r>
              <a:rPr lang="it-IT" dirty="0" err="1">
                <a:cs typeface="Arial" charset="0"/>
              </a:rPr>
              <a:t>IgE</a:t>
            </a:r>
            <a:r>
              <a:rPr lang="it-IT" dirty="0">
                <a:cs typeface="Arial" charset="0"/>
              </a:rPr>
              <a:t> mediata</a:t>
            </a:r>
          </a:p>
          <a:p>
            <a:pPr marL="1231900" lvl="1" indent="-466725"/>
            <a:r>
              <a:rPr lang="it-IT" dirty="0"/>
              <a:t>migliore specificità e sensibilità per gli inalanti che per gli alimenti</a:t>
            </a:r>
            <a:endParaRPr lang="it-IT" dirty="0">
              <a:cs typeface="Arial" charset="0"/>
            </a:endParaRPr>
          </a:p>
          <a:p>
            <a:pPr marL="1231900" lvl="1" indent="-466725"/>
            <a:r>
              <a:rPr lang="it-IT" dirty="0">
                <a:cs typeface="Arial" charset="0"/>
              </a:rPr>
              <a:t>può dare falsi negativi</a:t>
            </a:r>
          </a:p>
          <a:p>
            <a:pPr marL="1231900" lvl="1" indent="-466725"/>
            <a:r>
              <a:rPr lang="it-IT" dirty="0">
                <a:cs typeface="Arial" charset="0"/>
              </a:rPr>
              <a:t>non influenzato da farmaci usati nelle allergie</a:t>
            </a:r>
          </a:p>
          <a:p>
            <a:pPr marL="1231900" lvl="1" indent="-466725"/>
            <a:r>
              <a:rPr lang="it-IT" dirty="0">
                <a:cs typeface="Arial" charset="0"/>
              </a:rPr>
              <a:t>spesso usato impropriamente (raccomandazioni OMS)</a:t>
            </a:r>
          </a:p>
          <a:p>
            <a:pPr marL="1231900" lvl="1" indent="-466725"/>
            <a:r>
              <a:rPr lang="it-IT" dirty="0">
                <a:cs typeface="Arial" charset="0"/>
              </a:rPr>
              <a:t>mirato solo verso allergeni sospetti</a:t>
            </a:r>
          </a:p>
          <a:p>
            <a:pPr marL="1231900" lvl="1" indent="-466725"/>
            <a:r>
              <a:rPr lang="it-IT" dirty="0">
                <a:cs typeface="Arial" charset="0"/>
              </a:rPr>
              <a:t>evitare prescrizioni di RAST generico contro tutti gli inalanti e/o alimenti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20146" y="-18106"/>
            <a:ext cx="19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TIPO 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84314"/>
            <a:ext cx="8686800" cy="4249737"/>
          </a:xfrm>
        </p:spPr>
        <p:txBody>
          <a:bodyPr/>
          <a:lstStyle/>
          <a:p>
            <a:pPr marL="533400" indent="-533400">
              <a:buNone/>
            </a:pPr>
            <a:r>
              <a:rPr lang="it-IT" b="1" dirty="0">
                <a:solidFill>
                  <a:srgbClr val="CC0000"/>
                </a:solidFill>
              </a:rPr>
              <a:t>Reazione citotossica e ADCC</a:t>
            </a:r>
          </a:p>
          <a:p>
            <a:pPr marL="533400" indent="-533400">
              <a:buNone/>
            </a:pPr>
            <a:endParaRPr lang="it-IT" b="1" dirty="0">
              <a:solidFill>
                <a:srgbClr val="CC0000"/>
              </a:solidFill>
            </a:endParaRPr>
          </a:p>
          <a:p>
            <a:pPr marL="914400" lvl="1" indent="-457200"/>
            <a:r>
              <a:rPr lang="it-IT" dirty="0"/>
              <a:t>Legame degli anticorpi </a:t>
            </a:r>
            <a:r>
              <a:rPr lang="it-IT" dirty="0" err="1"/>
              <a:t>IgG</a:t>
            </a:r>
            <a:r>
              <a:rPr lang="it-IT" dirty="0"/>
              <a:t> e </a:t>
            </a:r>
            <a:r>
              <a:rPr lang="it-IT" dirty="0" err="1"/>
              <a:t>IgM</a:t>
            </a:r>
            <a:r>
              <a:rPr lang="it-IT" dirty="0"/>
              <a:t> all’antigene localizzato sulla superficie cellulare</a:t>
            </a:r>
          </a:p>
          <a:p>
            <a:pPr marL="914400" lvl="1" indent="-457200"/>
            <a:r>
              <a:rPr lang="it-IT" dirty="0"/>
              <a:t>Il complesso </a:t>
            </a:r>
            <a:r>
              <a:rPr lang="it-IT" dirty="0" err="1"/>
              <a:t>Ag-Ab</a:t>
            </a:r>
            <a:r>
              <a:rPr lang="it-IT" dirty="0"/>
              <a:t> attiva la cascata complementare o la citotossicità cellulare dipendente da anticorpi</a:t>
            </a:r>
          </a:p>
          <a:p>
            <a:pPr marL="914400" lvl="1" indent="-457200"/>
            <a:r>
              <a:rPr lang="it-IT" dirty="0"/>
              <a:t>Distruzione della cellula alla quale è legato l’Ag.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20146" y="-18106"/>
            <a:ext cx="216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TIPO II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856" y="1313576"/>
            <a:ext cx="5104885" cy="4602774"/>
          </a:xfrm>
        </p:spPr>
        <p:txBody>
          <a:bodyPr/>
          <a:lstStyle/>
          <a:p>
            <a:pPr marL="533400" indent="-533400">
              <a:buNone/>
            </a:pPr>
            <a:r>
              <a:rPr lang="it-IT" b="1" dirty="0">
                <a:solidFill>
                  <a:srgbClr val="CC0000"/>
                </a:solidFill>
              </a:rPr>
              <a:t>Dipendente dai linfociti T</a:t>
            </a:r>
          </a:p>
          <a:p>
            <a:pPr marL="533400" indent="-533400">
              <a:buNone/>
            </a:pPr>
            <a:endParaRPr lang="it-IT" b="1" dirty="0">
              <a:solidFill>
                <a:srgbClr val="CC0000"/>
              </a:solidFill>
            </a:endParaRPr>
          </a:p>
          <a:p>
            <a:pPr marL="914400" lvl="1" indent="-457200"/>
            <a:r>
              <a:rPr lang="it-IT" dirty="0"/>
              <a:t>Reazione di tipo ritardato</a:t>
            </a:r>
          </a:p>
          <a:p>
            <a:pPr marL="914400" lvl="1" indent="-457200"/>
            <a:r>
              <a:rPr lang="it-IT" dirty="0"/>
              <a:t>Contatto tra l’allergene e la superficie mucosa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/>
              <a:t>T sensibilizzati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/>
              <a:t>cascata infiammatoria 36-72 ore dal contatto </a:t>
            </a:r>
          </a:p>
          <a:p>
            <a:pPr marL="914400" lvl="1" indent="-457200"/>
            <a:r>
              <a:rPr lang="it-IT" dirty="0"/>
              <a:t>Assenza coinvolgimento di </a:t>
            </a:r>
            <a:r>
              <a:rPr lang="it-IT" dirty="0" err="1"/>
              <a:t>Ab</a:t>
            </a:r>
            <a:endParaRPr lang="it-IT" dirty="0"/>
          </a:p>
          <a:p>
            <a:pPr marL="1295400" lvl="2" indent="-381000"/>
            <a:endParaRPr lang="it-IT" dirty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064" y="1055689"/>
            <a:ext cx="2897187" cy="2517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064" y="3860801"/>
            <a:ext cx="2847975" cy="2284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ttangolo 4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520146" y="-18106"/>
            <a:ext cx="2388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TIPO IV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54388" y="1111126"/>
            <a:ext cx="10483224" cy="5256113"/>
          </a:xfrm>
          <a:noFill/>
        </p:spPr>
        <p:txBody>
          <a:bodyPr/>
          <a:lstStyle/>
          <a:p>
            <a:pPr marL="609600" indent="-609600">
              <a:buNone/>
            </a:pPr>
            <a:r>
              <a:rPr lang="it-IT" sz="2400" b="1" dirty="0">
                <a:solidFill>
                  <a:srgbClr val="CC0000"/>
                </a:solidFill>
              </a:rPr>
              <a:t>Test intradermici:</a:t>
            </a:r>
            <a:r>
              <a:rPr lang="it-IT" sz="2400" b="1" dirty="0"/>
              <a:t> </a:t>
            </a:r>
          </a:p>
          <a:p>
            <a:pPr marL="990600" lvl="1" indent="-533400"/>
            <a:r>
              <a:rPr lang="it-IT" dirty="0"/>
              <a:t>quasi abbandonati </a:t>
            </a:r>
          </a:p>
          <a:p>
            <a:pPr marL="609600" indent="-609600">
              <a:buNone/>
            </a:pPr>
            <a:r>
              <a:rPr lang="it-IT" sz="2400" b="1" dirty="0">
                <a:solidFill>
                  <a:srgbClr val="CC0000"/>
                </a:solidFill>
              </a:rPr>
              <a:t>Patch test:</a:t>
            </a:r>
          </a:p>
          <a:p>
            <a:pPr marL="990600" lvl="1" indent="-533400"/>
            <a:r>
              <a:rPr lang="it-IT" dirty="0"/>
              <a:t>dermatiti allergiche da contatto</a:t>
            </a:r>
          </a:p>
          <a:p>
            <a:pPr marL="990600" lvl="1" indent="-533400"/>
            <a:r>
              <a:rPr lang="it-IT" dirty="0"/>
              <a:t>applicazione di cerotti contenenti </a:t>
            </a:r>
            <a:br>
              <a:rPr lang="it-IT" dirty="0"/>
            </a:br>
            <a:r>
              <a:rPr lang="it-IT" dirty="0"/>
              <a:t>le varie sostanze sulla schiena </a:t>
            </a:r>
          </a:p>
          <a:p>
            <a:pPr marL="990600" lvl="1" indent="-533400"/>
            <a:r>
              <a:rPr lang="it-IT" dirty="0"/>
              <a:t>devono essere tenuti </a:t>
            </a:r>
          </a:p>
          <a:p>
            <a:pPr marL="990600" lvl="1" indent="-533400">
              <a:buNone/>
            </a:pPr>
            <a:r>
              <a:rPr lang="it-IT" dirty="0"/>
              <a:t>	per almeno 48 ore</a:t>
            </a:r>
          </a:p>
          <a:p>
            <a:pPr marL="990600" lvl="1" indent="-533400"/>
            <a:endParaRPr lang="it-IT" dirty="0"/>
          </a:p>
          <a:p>
            <a:pPr marL="609600" indent="-609600">
              <a:buNone/>
            </a:pPr>
            <a:r>
              <a:rPr lang="it-IT" sz="2400" b="1" dirty="0">
                <a:solidFill>
                  <a:srgbClr val="CC0000"/>
                </a:solidFill>
              </a:rPr>
              <a:t>Test in vitro:</a:t>
            </a:r>
          </a:p>
          <a:p>
            <a:pPr marL="990600" lvl="1" indent="-533400">
              <a:buNone/>
            </a:pPr>
            <a:r>
              <a:rPr lang="it-IT" dirty="0"/>
              <a:t>- 	Indagano la produzione di interferone gamma (in citometria o in ELISPOT)</a:t>
            </a:r>
          </a:p>
        </p:txBody>
      </p:sp>
      <p:pic>
        <p:nvPicPr>
          <p:cNvPr id="32775" name="Picture 7" descr="f_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325" y="1393825"/>
            <a:ext cx="27892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520146" y="-18106"/>
            <a:ext cx="2388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TIPO IV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36613"/>
            <a:ext cx="8229600" cy="1143000"/>
          </a:xfrm>
        </p:spPr>
        <p:txBody>
          <a:bodyPr/>
          <a:lstStyle/>
          <a:p>
            <a:pPr eaLnBrk="1" hangingPunct="1"/>
            <a:r>
              <a:rPr lang="it-IT"/>
              <a:t>Livelli diagnostici sequenziali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636839"/>
            <a:ext cx="8229600" cy="34893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it-IT">
                <a:cs typeface="Arial" charset="0"/>
              </a:rPr>
              <a:t>Anamnesi e test cutanei</a:t>
            </a:r>
            <a:r>
              <a:rPr lang="it-IT"/>
              <a:t> </a:t>
            </a:r>
          </a:p>
          <a:p>
            <a:pPr marL="609600" indent="-609600">
              <a:buFontTx/>
              <a:buAutoNum type="arabicPeriod"/>
            </a:pPr>
            <a:r>
              <a:rPr lang="it-IT">
                <a:cs typeface="Arial" charset="0"/>
              </a:rPr>
              <a:t>Test di laboratorio</a:t>
            </a:r>
            <a:r>
              <a:rPr lang="it-IT"/>
              <a:t> </a:t>
            </a:r>
          </a:p>
          <a:p>
            <a:pPr marL="609600" indent="-609600">
              <a:buFontTx/>
              <a:buAutoNum type="arabicPeriod"/>
            </a:pPr>
            <a:r>
              <a:rPr lang="it-IT">
                <a:cs typeface="Arial" charset="0"/>
              </a:rPr>
              <a:t>Test di provocazione</a:t>
            </a:r>
            <a:r>
              <a:rPr lang="it-IT"/>
              <a:t> </a:t>
            </a:r>
          </a:p>
          <a:p>
            <a:pPr marL="609600" indent="-609600">
              <a:buNone/>
            </a:pPr>
            <a:r>
              <a:rPr lang="it-IT"/>
              <a:t>		- valutazione clinica</a:t>
            </a:r>
          </a:p>
          <a:p>
            <a:pPr marL="609600" indent="-609600">
              <a:buNone/>
            </a:pPr>
            <a:r>
              <a:rPr lang="it-IT"/>
              <a:t>		- valutazione di laboratorio</a:t>
            </a:r>
          </a:p>
          <a:p>
            <a:pPr marL="609600" indent="-609600">
              <a:buNone/>
            </a:pPr>
            <a:r>
              <a:rPr lang="it-IT"/>
              <a:t>		- eventuale ricorso al doppio cieco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15" y="345466"/>
            <a:ext cx="10349545" cy="616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quimamme.it/con-gli-esperti/wp-content/uploads/sites/12/2014/02/giorgio-lo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908720"/>
            <a:ext cx="2477921" cy="2808312"/>
          </a:xfrm>
          <a:prstGeom prst="rect">
            <a:avLst/>
          </a:prstGeom>
          <a:noFill/>
        </p:spPr>
      </p:pic>
      <p:pic>
        <p:nvPicPr>
          <p:cNvPr id="63492" name="Picture 4" descr="http://eczemahomeremedy.com/wp-content/uploads/Eczema-Baby-Face-R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884126"/>
            <a:ext cx="1888604" cy="2832906"/>
          </a:xfrm>
          <a:prstGeom prst="rect">
            <a:avLst/>
          </a:prstGeom>
          <a:noFill/>
        </p:spPr>
      </p:pic>
      <p:pic>
        <p:nvPicPr>
          <p:cNvPr id="63494" name="Picture 6" descr="https://encrypted-tbn3.gstatic.com/images?q=tbn:ANd9GcRP7kA7Ld7gvpyxsNSuaYedv2P4V-funOSw8Ia0Bsm5YpGVny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152" y="908720"/>
            <a:ext cx="2952328" cy="2952328"/>
          </a:xfrm>
          <a:prstGeom prst="rect">
            <a:avLst/>
          </a:prstGeom>
          <a:noFill/>
        </p:spPr>
      </p:pic>
      <p:pic>
        <p:nvPicPr>
          <p:cNvPr id="63500" name="Picture 12" descr="http://www.cicloamici.it/mesagne/bl003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512" y="3794184"/>
            <a:ext cx="4176464" cy="288375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520146" y="-18106"/>
            <a:ext cx="544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ALLERGIA E PELLE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6733AB4-5318-4A38-B890-7E00CC652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68388"/>
            <a:ext cx="727075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>
                <a:latin typeface="Arial" panose="020B0604020202020204" pitchFamily="34" charset="0"/>
              </a:rPr>
              <a:t>Rinite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000">
                <a:latin typeface="Arial" panose="020B0604020202020204" pitchFamily="34" charset="0"/>
              </a:rPr>
              <a:t>Asma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0">
                <a:latin typeface="Arial" panose="020B0604020202020204" pitchFamily="34" charset="0"/>
              </a:rPr>
              <a:t>Dermatite Atopica/Eczema (ADES)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3600" b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0">
                <a:latin typeface="Arial" panose="020B0604020202020204" pitchFamily="34" charset="0"/>
              </a:rPr>
              <a:t>Veleno di imenotteri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0">
                <a:latin typeface="Arial" panose="020B0604020202020204" pitchFamily="34" charset="0"/>
              </a:rPr>
              <a:t>Anafilassi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0">
                <a:latin typeface="Arial" panose="020B0604020202020204" pitchFamily="34" charset="0"/>
              </a:rPr>
              <a:t>Allergia alimentare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0">
                <a:latin typeface="Arial" panose="020B0604020202020204" pitchFamily="34" charset="0"/>
              </a:rPr>
              <a:t>Allergia a farmaci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3D16CA9-3F0C-4F54-AFE8-D1487766F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596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LE PATOLOGIE ALLERGICHE</a:t>
            </a:r>
          </a:p>
        </p:txBody>
      </p:sp>
    </p:spTree>
    <p:extLst>
      <p:ext uri="{BB962C8B-B14F-4D97-AF65-F5344CB8AC3E}">
        <p14:creationId xmlns:p14="http://schemas.microsoft.com/office/powerpoint/2010/main" val="500880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E2A7DE-C54D-4770-9535-1F13C70BE170}"/>
              </a:ext>
            </a:extLst>
          </p:cNvPr>
          <p:cNvSpPr txBox="1"/>
          <p:nvPr/>
        </p:nvSpPr>
        <p:spPr>
          <a:xfrm>
            <a:off x="308838" y="117693"/>
            <a:ext cx="113845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DIAGNOSTICA ALLERGOLOGICA MOLECOLARE</a:t>
            </a:r>
          </a:p>
          <a:p>
            <a:endParaRPr lang="it-IT" sz="2400" dirty="0"/>
          </a:p>
          <a:p>
            <a:r>
              <a:rPr lang="it-IT" sz="2400" dirty="0"/>
              <a:t>non estratti, ma SINGOLE MOLECOLE ANTIGENICHE</a:t>
            </a:r>
          </a:p>
          <a:p>
            <a:r>
              <a:rPr lang="it-IT" sz="2400" dirty="0"/>
              <a:t>Curve di taratura ottenute con IgE monoclonali. Migliore standardizzazione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Cross reattività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Epitopi lineari e conformazionali (nella maggior parte dei casi le IgE responsabili di allergia grave riconoscono epitopi conformazionali. Le allergie verso allergeni contenuti in cibi cotti sono dovute in genere a epitopi conformazionali resistenti alla denaturazione e digestione)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r>
              <a:rPr lang="it-IT" sz="2400" dirty="0"/>
              <a:t>Sospetto clinico, positività a estratto, ma dubbio se allergene genuino o pan-allergene </a:t>
            </a:r>
          </a:p>
          <a:p>
            <a:r>
              <a:rPr lang="it-IT" sz="2400" dirty="0"/>
              <a:t>	&gt; </a:t>
            </a:r>
            <a:r>
              <a:rPr lang="it-IT" sz="2400" dirty="0" err="1"/>
              <a:t>Monoplex</a:t>
            </a:r>
            <a:r>
              <a:rPr lang="it-IT" sz="2400" dirty="0"/>
              <a:t>, quantitativo (anche a reflex)</a:t>
            </a:r>
          </a:p>
          <a:p>
            <a:r>
              <a:rPr lang="it-IT" sz="2400" dirty="0"/>
              <a:t>Profilo allergologico vasto in soggetti con sensibilizzazioni multiple non facilmente inquadrabili clinicamente, o in caso di allergia non migliorata dopo immunoterapia</a:t>
            </a:r>
          </a:p>
          <a:p>
            <a:r>
              <a:rPr lang="it-IT" sz="2400" dirty="0"/>
              <a:t>	&gt; Microarray (multiplex), Semiquantitativo</a:t>
            </a:r>
          </a:p>
          <a:p>
            <a:r>
              <a:rPr lang="it-IT" sz="2400" dirty="0"/>
              <a:t>	indipendente dal sospetto clinico: difficoltà di interpretazione (attenzione a positività potenzialmente gravi senza corrispettivo clinico nel paziente!!!)</a:t>
            </a:r>
          </a:p>
        </p:txBody>
      </p:sp>
    </p:spTree>
    <p:extLst>
      <p:ext uri="{BB962C8B-B14F-4D97-AF65-F5344CB8AC3E}">
        <p14:creationId xmlns:p14="http://schemas.microsoft.com/office/powerpoint/2010/main" val="38846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atale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818" y="875010"/>
            <a:ext cx="6081534" cy="462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841876" y="260351"/>
            <a:ext cx="2777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Berlino, Natale 1891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900239" y="5489402"/>
            <a:ext cx="8588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Il siero antitossina difterica viene per la prima volta utilizzato in un bambino con difterite. Da allora portò a una drastica diminuzione della mortalità per difterite. Terapia … profilassi 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BC99E4-60C3-4C12-93B2-9708FCA52DC6}"/>
              </a:ext>
            </a:extLst>
          </p:cNvPr>
          <p:cNvSpPr txBox="1"/>
          <p:nvPr/>
        </p:nvSpPr>
        <p:spPr>
          <a:xfrm>
            <a:off x="390693" y="5467400"/>
            <a:ext cx="972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NELL’ALLERGIA AL VELENO DEGLI IMENOTTERI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41368-BC7A-47CF-A7CB-9A64474EE580}"/>
              </a:ext>
            </a:extLst>
          </p:cNvPr>
          <p:cNvSpPr txBox="1"/>
          <p:nvPr/>
        </p:nvSpPr>
        <p:spPr>
          <a:xfrm>
            <a:off x="767221" y="5976607"/>
            <a:ext cx="957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Scelta dell’</a:t>
            </a:r>
            <a:r>
              <a:rPr lang="it-IT" dirty="0" err="1"/>
              <a:t>mmunoterapia</a:t>
            </a:r>
            <a:r>
              <a:rPr lang="it-IT" dirty="0"/>
              <a:t> specifica più adeguata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FF24E-C304-4118-ADF2-46A54F3127B4}"/>
              </a:ext>
            </a:extLst>
          </p:cNvPr>
          <p:cNvSpPr txBox="1"/>
          <p:nvPr/>
        </p:nvSpPr>
        <p:spPr>
          <a:xfrm>
            <a:off x="390693" y="3517570"/>
            <a:ext cx="972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NELL’ALLERGIA AL LATEX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EEAB8-5294-4699-83F1-BA786A2FC2FB}"/>
              </a:ext>
            </a:extLst>
          </p:cNvPr>
          <p:cNvSpPr txBox="1"/>
          <p:nvPr/>
        </p:nvSpPr>
        <p:spPr>
          <a:xfrm>
            <a:off x="481527" y="3979235"/>
            <a:ext cx="7415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Distinguere allergia </a:t>
            </a:r>
          </a:p>
          <a:p>
            <a:r>
              <a:rPr lang="it-IT" dirty="0"/>
              <a:t>	a proteine del lattice (necessità di percorso latex-free)</a:t>
            </a:r>
          </a:p>
          <a:p>
            <a:endParaRPr lang="it-IT" dirty="0"/>
          </a:p>
          <a:p>
            <a:r>
              <a:rPr lang="it-IT" dirty="0"/>
              <a:t>	ad allergene estrattivo (legata a pan-allergene </a:t>
            </a:r>
            <a:r>
              <a:rPr lang="it-IT" dirty="0" err="1"/>
              <a:t>profillina</a:t>
            </a:r>
            <a:r>
              <a:rPr lang="it-IT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C83E5-AB5A-408C-9FD6-ECC9E556D229}"/>
              </a:ext>
            </a:extLst>
          </p:cNvPr>
          <p:cNvSpPr txBox="1"/>
          <p:nvPr/>
        </p:nvSpPr>
        <p:spPr>
          <a:xfrm>
            <a:off x="390693" y="1599331"/>
            <a:ext cx="972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NELL’ALLERGIA AD ALIMENTI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E48C7-C027-4B2C-A72E-1C93977F74B1}"/>
              </a:ext>
            </a:extLst>
          </p:cNvPr>
          <p:cNvSpPr txBox="1"/>
          <p:nvPr/>
        </p:nvSpPr>
        <p:spPr>
          <a:xfrm>
            <a:off x="676386" y="2112581"/>
            <a:ext cx="690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Valutazione del rischio</a:t>
            </a:r>
          </a:p>
          <a:p>
            <a:r>
              <a:rPr lang="it-IT" dirty="0"/>
              <a:t>Distinguendo </a:t>
            </a:r>
          </a:p>
          <a:p>
            <a:r>
              <a:rPr lang="it-IT" dirty="0"/>
              <a:t>molecole  termo e gastro-stabili:	pericoloso sia crudo che cotto</a:t>
            </a:r>
          </a:p>
          <a:p>
            <a:r>
              <a:rPr lang="it-IT" dirty="0"/>
              <a:t>Molecole termo e </a:t>
            </a:r>
            <a:r>
              <a:rPr lang="it-IT" dirty="0" err="1"/>
              <a:t>hastro</a:t>
            </a:r>
            <a:r>
              <a:rPr lang="it-IT" dirty="0"/>
              <a:t> labili:	sindrome orale allergica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9CAD1-AF62-4BF5-B0BE-5A60D872F8E1}"/>
              </a:ext>
            </a:extLst>
          </p:cNvPr>
          <p:cNvSpPr txBox="1"/>
          <p:nvPr/>
        </p:nvSpPr>
        <p:spPr>
          <a:xfrm>
            <a:off x="390692" y="450587"/>
            <a:ext cx="972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NELL’ALLERGIA A INALANTI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6C63D-40C8-4AC1-B08D-18891E75210D}"/>
              </a:ext>
            </a:extLst>
          </p:cNvPr>
          <p:cNvSpPr txBox="1"/>
          <p:nvPr/>
        </p:nvSpPr>
        <p:spPr>
          <a:xfrm>
            <a:off x="676386" y="974575"/>
            <a:ext cx="60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Selezione per l’immunoterapia specifica ITS</a:t>
            </a:r>
          </a:p>
        </p:txBody>
      </p:sp>
    </p:spTree>
    <p:extLst>
      <p:ext uri="{BB962C8B-B14F-4D97-AF65-F5344CB8AC3E}">
        <p14:creationId xmlns:p14="http://schemas.microsoft.com/office/powerpoint/2010/main" val="1420247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.O.S. POLLINE: IL CALENDARIO DEI POLLINI - Sport e Medicina">
            <a:extLst>
              <a:ext uri="{FF2B5EF4-FFF2-40B4-BE49-F238E27FC236}">
                <a16:creationId xmlns:a16="http://schemas.microsoft.com/office/drawing/2014/main" id="{304B57AF-025B-483D-8E4B-CF655370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85" y="2053167"/>
            <a:ext cx="9703865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43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69827-1186-498A-8119-E60F2CF7F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306849"/>
            <a:ext cx="8682865" cy="6127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56436-1C6C-4625-99E8-0BD897D57268}"/>
              </a:ext>
            </a:extLst>
          </p:cNvPr>
          <p:cNvSpPr txBox="1"/>
          <p:nvPr/>
        </p:nvSpPr>
        <p:spPr>
          <a:xfrm>
            <a:off x="9406759" y="572814"/>
            <a:ext cx="2233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Profilline</a:t>
            </a:r>
            <a:r>
              <a:rPr lang="it-IT" dirty="0"/>
              <a:t>: in tutte le cellule eucariote</a:t>
            </a:r>
          </a:p>
          <a:p>
            <a:endParaRPr lang="it-IT" dirty="0"/>
          </a:p>
          <a:p>
            <a:r>
              <a:rPr lang="it-IT" dirty="0" err="1"/>
              <a:t>Procalcine</a:t>
            </a:r>
            <a:r>
              <a:rPr lang="it-IT" dirty="0"/>
              <a:t>: in tutti i pollini</a:t>
            </a:r>
          </a:p>
          <a:p>
            <a:endParaRPr lang="it-IT" dirty="0"/>
          </a:p>
          <a:p>
            <a:r>
              <a:rPr lang="it-IT" dirty="0"/>
              <a:t>Alta omologia e </a:t>
            </a:r>
            <a:r>
              <a:rPr lang="it-IT" dirty="0" err="1"/>
              <a:t>crossreattività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8308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1F09A-FF75-4F3C-84AB-F82E8F28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7" y="310948"/>
            <a:ext cx="8526873" cy="499588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3E7AAF-3D1F-4855-B41B-94E217C52D1C}"/>
              </a:ext>
            </a:extLst>
          </p:cNvPr>
          <p:cNvCxnSpPr/>
          <p:nvPr/>
        </p:nvCxnSpPr>
        <p:spPr>
          <a:xfrm flipH="1" flipV="1">
            <a:off x="5777070" y="2888535"/>
            <a:ext cx="379688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26FD2B-0204-44A0-950A-207C2D6AA97D}"/>
              </a:ext>
            </a:extLst>
          </p:cNvPr>
          <p:cNvSpPr txBox="1"/>
          <p:nvPr/>
        </p:nvSpPr>
        <p:spPr>
          <a:xfrm>
            <a:off x="9573950" y="3766601"/>
            <a:ext cx="221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E’ possibile avere un cane femmina</a:t>
            </a:r>
          </a:p>
        </p:txBody>
      </p:sp>
    </p:spTree>
    <p:extLst>
      <p:ext uri="{BB962C8B-B14F-4D97-AF65-F5344CB8AC3E}">
        <p14:creationId xmlns:p14="http://schemas.microsoft.com/office/powerpoint/2010/main" val="3333213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1E063-FB3D-4368-9884-9B188A82A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41" y="0"/>
            <a:ext cx="7757883" cy="62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89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F8FE9-AC62-4F5D-884F-29EBB71F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7" y="737604"/>
            <a:ext cx="8679290" cy="5614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602B53-7337-4948-85F4-1668BBAC76B0}"/>
              </a:ext>
            </a:extLst>
          </p:cNvPr>
          <p:cNvSpPr txBox="1"/>
          <p:nvPr/>
        </p:nvSpPr>
        <p:spPr>
          <a:xfrm>
            <a:off x="8076353" y="1157706"/>
            <a:ext cx="282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Sindr</a:t>
            </a:r>
            <a:r>
              <a:rPr lang="it-IT" dirty="0">
                <a:solidFill>
                  <a:srgbClr val="FF0000"/>
                </a:solidFill>
              </a:rPr>
              <a:t>. Orale allergica: si può assumere alimento cotto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07033-08B4-4BF6-B2EB-7667C532E0EF}"/>
              </a:ext>
            </a:extLst>
          </p:cNvPr>
          <p:cNvSpPr txBox="1"/>
          <p:nvPr/>
        </p:nvSpPr>
        <p:spPr>
          <a:xfrm>
            <a:off x="2593588" y="150282"/>
            <a:ext cx="198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Di solito termo e gastro-stabili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ED9961-812A-4E5C-88AE-2DDA250FA5F4}"/>
              </a:ext>
            </a:extLst>
          </p:cNvPr>
          <p:cNvCxnSpPr/>
          <p:nvPr/>
        </p:nvCxnSpPr>
        <p:spPr>
          <a:xfrm flipH="1">
            <a:off x="8140262" y="2364828"/>
            <a:ext cx="9249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CAE126-C449-46EC-87B8-AF7A0CB5ECAE}"/>
              </a:ext>
            </a:extLst>
          </p:cNvPr>
          <p:cNvSpPr txBox="1"/>
          <p:nvPr/>
        </p:nvSpPr>
        <p:spPr>
          <a:xfrm>
            <a:off x="9288651" y="2097436"/>
            <a:ext cx="300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Sensib</a:t>
            </a:r>
            <a:r>
              <a:rPr lang="it-IT" dirty="0">
                <a:solidFill>
                  <a:srgbClr val="FF0000"/>
                </a:solidFill>
              </a:rPr>
              <a:t>. Primaria di solito è il polline di betulla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2FE964-349A-46A9-B368-61308BACAE1F}"/>
              </a:ext>
            </a:extLst>
          </p:cNvPr>
          <p:cNvCxnSpPr/>
          <p:nvPr/>
        </p:nvCxnSpPr>
        <p:spPr>
          <a:xfrm flipH="1" flipV="1">
            <a:off x="3694386" y="5475890"/>
            <a:ext cx="515007" cy="1129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770210-190B-4C6F-8AC9-76636E5A8C5A}"/>
              </a:ext>
            </a:extLst>
          </p:cNvPr>
          <p:cNvSpPr txBox="1"/>
          <p:nvPr/>
        </p:nvSpPr>
        <p:spPr>
          <a:xfrm>
            <a:off x="4162096" y="6523052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omologia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6C9B35-8415-48C6-9C13-73FAED4A10F0}"/>
              </a:ext>
            </a:extLst>
          </p:cNvPr>
          <p:cNvCxnSpPr>
            <a:cxnSpLocks/>
          </p:cNvCxnSpPr>
          <p:nvPr/>
        </p:nvCxnSpPr>
        <p:spPr>
          <a:xfrm flipH="1" flipV="1">
            <a:off x="4025462" y="3041656"/>
            <a:ext cx="183931" cy="221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609CCE-6420-40C6-A7DE-5951755421C6}"/>
              </a:ext>
            </a:extLst>
          </p:cNvPr>
          <p:cNvSpPr txBox="1"/>
          <p:nvPr/>
        </p:nvSpPr>
        <p:spPr>
          <a:xfrm>
            <a:off x="3761057" y="3159252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Allergia a frutta secca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C7D81A-0730-4E2B-89D3-3AFD9D719F84}"/>
              </a:ext>
            </a:extLst>
          </p:cNvPr>
          <p:cNvCxnSpPr>
            <a:cxnSpLocks/>
          </p:cNvCxnSpPr>
          <p:nvPr/>
        </p:nvCxnSpPr>
        <p:spPr>
          <a:xfrm flipH="1">
            <a:off x="3694386" y="396014"/>
            <a:ext cx="1986455" cy="1263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4D2B4F-4849-423E-B0C9-4DC3A35C89E0}"/>
              </a:ext>
            </a:extLst>
          </p:cNvPr>
          <p:cNvSpPr txBox="1"/>
          <p:nvPr/>
        </p:nvSpPr>
        <p:spPr>
          <a:xfrm>
            <a:off x="5641316" y="114143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Vicine alla buccia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91BB6B-8F94-4C00-BCF3-999300BB9AA1}"/>
              </a:ext>
            </a:extLst>
          </p:cNvPr>
          <p:cNvCxnSpPr>
            <a:cxnSpLocks/>
          </p:cNvCxnSpPr>
          <p:nvPr/>
        </p:nvCxnSpPr>
        <p:spPr>
          <a:xfrm flipH="1">
            <a:off x="3563491" y="396014"/>
            <a:ext cx="1992302" cy="831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58257B-0FDC-4A9C-BCEE-E5013E1E618D}"/>
              </a:ext>
            </a:extLst>
          </p:cNvPr>
          <p:cNvCxnSpPr>
            <a:cxnSpLocks/>
          </p:cNvCxnSpPr>
          <p:nvPr/>
        </p:nvCxnSpPr>
        <p:spPr>
          <a:xfrm flipH="1" flipV="1">
            <a:off x="8005233" y="3784600"/>
            <a:ext cx="902598" cy="545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C238903-E572-48BF-AC10-492E8337DEAF}"/>
              </a:ext>
            </a:extLst>
          </p:cNvPr>
          <p:cNvSpPr txBox="1"/>
          <p:nvPr/>
        </p:nvSpPr>
        <p:spPr>
          <a:xfrm>
            <a:off x="8986450" y="4170006"/>
            <a:ext cx="252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può assumere arachide tostata</a:t>
            </a:r>
          </a:p>
        </p:txBody>
      </p:sp>
    </p:spTree>
    <p:extLst>
      <p:ext uri="{BB962C8B-B14F-4D97-AF65-F5344CB8AC3E}">
        <p14:creationId xmlns:p14="http://schemas.microsoft.com/office/powerpoint/2010/main" val="4106538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43AD2C-9C78-4897-9A4D-0EBAD9C9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56" y="528782"/>
            <a:ext cx="8034110" cy="5514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187DE-1645-4C9E-83E8-A2C643542396}"/>
              </a:ext>
            </a:extLst>
          </p:cNvPr>
          <p:cNvSpPr txBox="1"/>
          <p:nvPr/>
        </p:nvSpPr>
        <p:spPr>
          <a:xfrm>
            <a:off x="8592207" y="604345"/>
            <a:ext cx="349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Allergeni animali</a:t>
            </a:r>
          </a:p>
          <a:p>
            <a:r>
              <a:rPr lang="it-IT" dirty="0" err="1"/>
              <a:t>Lipocaline</a:t>
            </a:r>
            <a:r>
              <a:rPr lang="it-IT" dirty="0"/>
              <a:t> e sieroalbumine </a:t>
            </a:r>
            <a:r>
              <a:rPr lang="it-IT" dirty="0" err="1"/>
              <a:t>crossreattive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BE9903-52F3-4972-BEF3-7FB2DE413D29}"/>
              </a:ext>
            </a:extLst>
          </p:cNvPr>
          <p:cNvSpPr/>
          <p:nvPr/>
        </p:nvSpPr>
        <p:spPr>
          <a:xfrm>
            <a:off x="2242088" y="3120325"/>
            <a:ext cx="1973451" cy="4546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09A731-F586-446A-9646-1370EEC12359}"/>
              </a:ext>
            </a:extLst>
          </p:cNvPr>
          <p:cNvCxnSpPr/>
          <p:nvPr/>
        </p:nvCxnSpPr>
        <p:spPr>
          <a:xfrm flipV="1">
            <a:off x="4215539" y="2864069"/>
            <a:ext cx="5196475" cy="5150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122FA2-046B-4492-AC5D-D65EC1A9B0C8}"/>
              </a:ext>
            </a:extLst>
          </p:cNvPr>
          <p:cNvSpPr txBox="1"/>
          <p:nvPr/>
        </p:nvSpPr>
        <p:spPr>
          <a:xfrm>
            <a:off x="9412014" y="2647182"/>
            <a:ext cx="120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termolabili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0E0A88-A2AA-433A-AA1D-A03632A045FB}"/>
              </a:ext>
            </a:extLst>
          </p:cNvPr>
          <p:cNvCxnSpPr/>
          <p:nvPr/>
        </p:nvCxnSpPr>
        <p:spPr>
          <a:xfrm flipH="1" flipV="1">
            <a:off x="4026993" y="1968079"/>
            <a:ext cx="4565214" cy="2119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19B2AB-2F44-44D5-90BA-0309314BEE6B}"/>
              </a:ext>
            </a:extLst>
          </p:cNvPr>
          <p:cNvSpPr txBox="1"/>
          <p:nvPr/>
        </p:nvSpPr>
        <p:spPr>
          <a:xfrm>
            <a:off x="8527807" y="1945060"/>
            <a:ext cx="283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FREIA= food </a:t>
            </a:r>
            <a:r>
              <a:rPr lang="it-IT" dirty="0" err="1">
                <a:solidFill>
                  <a:srgbClr val="FF0000"/>
                </a:solidFill>
              </a:rPr>
              <a:t>related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exercise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induced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anaphylaxis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605B79-0100-4020-ADFB-860C830AC251}"/>
              </a:ext>
            </a:extLst>
          </p:cNvPr>
          <p:cNvCxnSpPr/>
          <p:nvPr/>
        </p:nvCxnSpPr>
        <p:spPr>
          <a:xfrm flipH="1" flipV="1">
            <a:off x="4026993" y="4408498"/>
            <a:ext cx="4765781" cy="2543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7B785F-DBCE-44BD-926A-879A94377BF1}"/>
              </a:ext>
            </a:extLst>
          </p:cNvPr>
          <p:cNvSpPr txBox="1"/>
          <p:nvPr/>
        </p:nvSpPr>
        <p:spPr>
          <a:xfrm>
            <a:off x="8887040" y="4478167"/>
            <a:ext cx="294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Tollerato uovo ben cotto, o cotto in matrice di frumento</a:t>
            </a:r>
          </a:p>
        </p:txBody>
      </p:sp>
    </p:spTree>
    <p:extLst>
      <p:ext uri="{BB962C8B-B14F-4D97-AF65-F5344CB8AC3E}">
        <p14:creationId xmlns:p14="http://schemas.microsoft.com/office/powerpoint/2010/main" val="1028307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23F2C-1823-4224-8358-61D04C9F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60" y="273443"/>
            <a:ext cx="7602931" cy="61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4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pe_vespa">
            <a:extLst>
              <a:ext uri="{FF2B5EF4-FFF2-40B4-BE49-F238E27FC236}">
                <a16:creationId xmlns:a16="http://schemas.microsoft.com/office/drawing/2014/main" id="{C22416FE-E132-4491-B46A-0DFF413B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3" y="603161"/>
            <a:ext cx="5686596" cy="37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18BE12-80A4-4CC3-A578-4116331AC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361" y="1944085"/>
            <a:ext cx="304010" cy="1049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B8C0D2-BFD5-46D2-A32D-9961EF369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883" y="882869"/>
            <a:ext cx="639487" cy="130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EA2702-339F-49C8-B75F-58B3C71BA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78" y="603161"/>
            <a:ext cx="5361047" cy="42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83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735D3-257D-4881-A44A-45F246B94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62" y="427967"/>
            <a:ext cx="9644097" cy="58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297489" y="116633"/>
            <a:ext cx="1794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/>
              <a:t>Berlino 1896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3" y="620690"/>
            <a:ext cx="7417321" cy="51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919537" y="5838364"/>
            <a:ext cx="6981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/>
              <a:t>Primo decesso per l’utilizzo di siero.</a:t>
            </a:r>
          </a:p>
          <a:p>
            <a:r>
              <a:rPr lang="it-IT" sz="2400" b="1" dirty="0"/>
              <a:t>Particolarmente grave perché utilizzato per profilassi.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17E19-3CF0-4403-B00E-8006C6717C4D}"/>
              </a:ext>
            </a:extLst>
          </p:cNvPr>
          <p:cNvSpPr txBox="1"/>
          <p:nvPr/>
        </p:nvSpPr>
        <p:spPr>
          <a:xfrm>
            <a:off x="289034" y="269567"/>
            <a:ext cx="84555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dirty="0">
                <a:solidFill>
                  <a:srgbClr val="19191A"/>
                </a:solidFill>
                <a:effectLst/>
                <a:latin typeface="Titillium Web" panose="00000500000000000000" pitchFamily="2" charset="0"/>
              </a:rPr>
              <a:t>Le api domestiche e selvatiche sono responsabili di circa il 70% dell’impollinazione di tutte le specie vegetali viventi sul pianeta e garantiscono circa il 35% della produzione globale di cibo.</a:t>
            </a:r>
          </a:p>
        </p:txBody>
      </p:sp>
      <p:pic>
        <p:nvPicPr>
          <p:cNvPr id="17410" name="Picture 2" descr="Impollinazione: come avviene e perché è così importante">
            <a:extLst>
              <a:ext uri="{FF2B5EF4-FFF2-40B4-BE49-F238E27FC236}">
                <a16:creationId xmlns:a16="http://schemas.microsoft.com/office/drawing/2014/main" id="{68EFE2E9-D88D-42BF-A022-40F28D42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80" y="269567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529D5-40EE-4079-9552-03ACC020B402}"/>
              </a:ext>
            </a:extLst>
          </p:cNvPr>
          <p:cNvSpPr txBox="1"/>
          <p:nvPr/>
        </p:nvSpPr>
        <p:spPr>
          <a:xfrm>
            <a:off x="289034" y="2125725"/>
            <a:ext cx="1139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1" dirty="0">
                <a:solidFill>
                  <a:srgbClr val="686868"/>
                </a:solidFill>
                <a:effectLst/>
                <a:latin typeface="-apple-system"/>
              </a:rPr>
              <a:t>Api, bombi, sirfidi, farfalle e falene sono gli insetti impollinatori più importanti</a:t>
            </a:r>
            <a:endParaRPr lang="it-IT" sz="2400" dirty="0"/>
          </a:p>
        </p:txBody>
      </p:sp>
      <p:pic>
        <p:nvPicPr>
          <p:cNvPr id="17416" name="Picture 8" descr="Cosa succederebbe se le api si estinguessero?">
            <a:extLst>
              <a:ext uri="{FF2B5EF4-FFF2-40B4-BE49-F238E27FC236}">
                <a16:creationId xmlns:a16="http://schemas.microsoft.com/office/drawing/2014/main" id="{75B6E373-628F-4436-8022-71B60444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86" y="2804983"/>
            <a:ext cx="8681420" cy="39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84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6C5358-588B-4D24-A310-0A11F05A2DA8}"/>
              </a:ext>
            </a:extLst>
          </p:cNvPr>
          <p:cNvSpPr txBox="1"/>
          <p:nvPr/>
        </p:nvSpPr>
        <p:spPr>
          <a:xfrm>
            <a:off x="1212630" y="1896680"/>
            <a:ext cx="8360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Dopo una reazione, nella maggior parte dei casi non si verificano reazioni peggiori alla puntura successiva </a:t>
            </a:r>
          </a:p>
          <a:p>
            <a:endParaRPr lang="it-IT" sz="2400" dirty="0"/>
          </a:p>
          <a:p>
            <a:r>
              <a:rPr lang="it-IT" sz="2400" dirty="0"/>
              <a:t>Rischio per una reazione grave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precedente reazione grave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età avanzata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malattie cardiovascolari e respiratorie preesistenti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alcuni farmaci (beta-bloccanti, ACE-inibitori) </a:t>
            </a:r>
          </a:p>
          <a:p>
            <a:pPr marL="285750" indent="-285750">
              <a:buFontTx/>
              <a:buChar char="-"/>
            </a:pPr>
            <a:r>
              <a:rPr lang="it-IT" sz="2400" dirty="0" err="1"/>
              <a:t>Mastocitosi</a:t>
            </a:r>
            <a:r>
              <a:rPr lang="it-IT" sz="2400" dirty="0"/>
              <a:t> (ricercarla con dosaggio di </a:t>
            </a:r>
            <a:r>
              <a:rPr lang="it-IT" sz="2400" u="sng" dirty="0" err="1"/>
              <a:t>triptasi</a:t>
            </a:r>
            <a:r>
              <a:rPr lang="it-IT" sz="2400" dirty="0"/>
              <a:t> in benessere)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6D0C0-03D8-422A-914E-ECB0ED6E214C}"/>
              </a:ext>
            </a:extLst>
          </p:cNvPr>
          <p:cNvSpPr txBox="1"/>
          <p:nvPr/>
        </p:nvSpPr>
        <p:spPr>
          <a:xfrm>
            <a:off x="412530" y="462456"/>
            <a:ext cx="1079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reazioni allergiche alla puntura sono rare </a:t>
            </a:r>
            <a:br>
              <a:rPr lang="it-IT" sz="2400" dirty="0"/>
            </a:br>
            <a:r>
              <a:rPr lang="it-IT" sz="2400" dirty="0"/>
              <a:t>La sensibilizzazione allergica misurabile non è rara</a:t>
            </a:r>
          </a:p>
        </p:txBody>
      </p:sp>
    </p:spTree>
    <p:extLst>
      <p:ext uri="{BB962C8B-B14F-4D97-AF65-F5344CB8AC3E}">
        <p14:creationId xmlns:p14="http://schemas.microsoft.com/office/powerpoint/2010/main" val="2481892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Activeaide - Autoiniettore Epipen : Amazon.it: Salute e cura della persona">
            <a:extLst>
              <a:ext uri="{FF2B5EF4-FFF2-40B4-BE49-F238E27FC236}">
                <a16:creationId xmlns:a16="http://schemas.microsoft.com/office/drawing/2014/main" id="{33EC8E82-E085-4352-AB05-56585536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1" y="2781968"/>
            <a:ext cx="4095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accini antiallergici: a cosa servono e per quali allergie">
            <a:extLst>
              <a:ext uri="{FF2B5EF4-FFF2-40B4-BE49-F238E27FC236}">
                <a16:creationId xmlns:a16="http://schemas.microsoft.com/office/drawing/2014/main" id="{F88A940C-F94C-44C9-AB83-6E693C60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55" y="2701159"/>
            <a:ext cx="4300984" cy="286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57941D-EFC1-462F-A545-98750FCE9684}"/>
              </a:ext>
            </a:extLst>
          </p:cNvPr>
          <p:cNvSpPr txBox="1"/>
          <p:nvPr/>
        </p:nvSpPr>
        <p:spPr>
          <a:xfrm>
            <a:off x="1040524" y="1807779"/>
            <a:ext cx="305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ADRENALINA AUTOINIETTORE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CA4E0-03A5-48AD-9DFD-A1B788E27BCC}"/>
              </a:ext>
            </a:extLst>
          </p:cNvPr>
          <p:cNvSpPr txBox="1"/>
          <p:nvPr/>
        </p:nvSpPr>
        <p:spPr>
          <a:xfrm>
            <a:off x="6858000" y="1779866"/>
            <a:ext cx="22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DESENSIBILIZZAZIONE</a:t>
            </a:r>
          </a:p>
        </p:txBody>
      </p:sp>
    </p:spTree>
    <p:extLst>
      <p:ext uri="{BB962C8B-B14F-4D97-AF65-F5344CB8AC3E}">
        <p14:creationId xmlns:p14="http://schemas.microsoft.com/office/powerpoint/2010/main" val="3687066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EF4E4-CF70-4685-9F16-54647053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36" y="379338"/>
            <a:ext cx="7867048" cy="61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1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C05CB-5D29-4A95-B826-8012A696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41" y="829843"/>
            <a:ext cx="5583763" cy="4935081"/>
          </a:xfrm>
          <a:prstGeom prst="rect">
            <a:avLst/>
          </a:prstGeom>
        </p:spPr>
      </p:pic>
      <p:pic>
        <p:nvPicPr>
          <p:cNvPr id="9220" name="Picture 4" descr="Puntura di Vespa: Come Riconoscerla e Cosa Fare">
            <a:extLst>
              <a:ext uri="{FF2B5EF4-FFF2-40B4-BE49-F238E27FC236}">
                <a16:creationId xmlns:a16="http://schemas.microsoft.com/office/drawing/2014/main" id="{CC87C467-562E-473B-BC04-EC84EAC2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72" y="2908336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31015-3179-4755-9998-5CE36A0B1FB1}"/>
              </a:ext>
            </a:extLst>
          </p:cNvPr>
          <p:cNvSpPr txBox="1"/>
          <p:nvPr/>
        </p:nvSpPr>
        <p:spPr>
          <a:xfrm>
            <a:off x="431637" y="4671938"/>
            <a:ext cx="2825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Non aggressive</a:t>
            </a:r>
          </a:p>
          <a:p>
            <a:r>
              <a:rPr lang="it-IT" dirty="0"/>
              <a:t>PUNGIGLIONE a uncino</a:t>
            </a:r>
          </a:p>
          <a:p>
            <a:r>
              <a:rPr lang="it-IT" dirty="0"/>
              <a:t>Perde lo stiletto e muore dopo aver punto</a:t>
            </a:r>
          </a:p>
          <a:p>
            <a:endParaRPr lang="it-IT" dirty="0"/>
          </a:p>
          <a:p>
            <a:r>
              <a:rPr lang="it-IT" dirty="0"/>
              <a:t>Producono miele e cera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61D0F-8B97-4115-8A9F-B71687E501AA}"/>
              </a:ext>
            </a:extLst>
          </p:cNvPr>
          <p:cNvSpPr txBox="1"/>
          <p:nvPr/>
        </p:nvSpPr>
        <p:spPr>
          <a:xfrm>
            <a:off x="9230398" y="609689"/>
            <a:ext cx="2825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VESPA</a:t>
            </a:r>
          </a:p>
          <a:p>
            <a:r>
              <a:rPr lang="it-IT" dirty="0"/>
              <a:t>Corpo affusolato</a:t>
            </a:r>
            <a:br>
              <a:rPr lang="it-IT" dirty="0"/>
            </a:br>
            <a:r>
              <a:rPr lang="it-IT" dirty="0"/>
              <a:t>Non peluria</a:t>
            </a:r>
          </a:p>
          <a:p>
            <a:r>
              <a:rPr lang="it-IT" dirty="0"/>
              <a:t>Strisce nere e giallo vivo</a:t>
            </a:r>
          </a:p>
          <a:p>
            <a:r>
              <a:rPr lang="it-IT" dirty="0"/>
              <a:t>Onnivore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50526-63BC-4F7B-B61B-39B292BA706F}"/>
              </a:ext>
            </a:extLst>
          </p:cNvPr>
          <p:cNvSpPr txBox="1"/>
          <p:nvPr/>
        </p:nvSpPr>
        <p:spPr>
          <a:xfrm>
            <a:off x="9314481" y="4871634"/>
            <a:ext cx="2825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PUNGIGLIONE DRITTO</a:t>
            </a:r>
          </a:p>
          <a:p>
            <a:r>
              <a:rPr lang="it-IT" dirty="0"/>
              <a:t>Non muore dopo aver punto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9222" name="Picture 6" descr="Come riconoscere le api - Focus.it">
            <a:extLst>
              <a:ext uri="{FF2B5EF4-FFF2-40B4-BE49-F238E27FC236}">
                <a16:creationId xmlns:a16="http://schemas.microsoft.com/office/drawing/2014/main" id="{231A5ED3-17E1-40F7-B201-37DE3363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2" y="247347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1C398B-DDA9-4C6C-AC47-C0868072E3B4}"/>
              </a:ext>
            </a:extLst>
          </p:cNvPr>
          <p:cNvSpPr txBox="1"/>
          <p:nvPr/>
        </p:nvSpPr>
        <p:spPr>
          <a:xfrm>
            <a:off x="589292" y="829843"/>
            <a:ext cx="2825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APE</a:t>
            </a:r>
          </a:p>
          <a:p>
            <a:r>
              <a:rPr lang="it-IT" dirty="0"/>
              <a:t>Peluria al torace</a:t>
            </a:r>
          </a:p>
          <a:p>
            <a:r>
              <a:rPr lang="it-IT" dirty="0"/>
              <a:t>3 anelli giallo miele</a:t>
            </a:r>
          </a:p>
          <a:p>
            <a:r>
              <a:rPr lang="it-IT" dirty="0"/>
              <a:t>Prediligono nettare, non mordono</a:t>
            </a:r>
          </a:p>
          <a:p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E540E-FD2F-4ED7-B7C0-15AC9F431213}"/>
              </a:ext>
            </a:extLst>
          </p:cNvPr>
          <p:cNvSpPr txBox="1"/>
          <p:nvPr/>
        </p:nvSpPr>
        <p:spPr>
          <a:xfrm>
            <a:off x="3896148" y="240357"/>
            <a:ext cx="4141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Eseguire i test almeno 2-4 settimane dopo</a:t>
            </a:r>
          </a:p>
          <a:p>
            <a:r>
              <a:rPr lang="it-IT" dirty="0"/>
              <a:t>RAST inibizione con veleni specifici</a:t>
            </a:r>
          </a:p>
        </p:txBody>
      </p:sp>
    </p:spTree>
    <p:extLst>
      <p:ext uri="{BB962C8B-B14F-4D97-AF65-F5344CB8AC3E}">
        <p14:creationId xmlns:p14="http://schemas.microsoft.com/office/powerpoint/2010/main" val="3754084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1,071 Eating Meat Illustrations &amp;amp; Clip Art - iStock">
            <a:extLst>
              <a:ext uri="{FF2B5EF4-FFF2-40B4-BE49-F238E27FC236}">
                <a16:creationId xmlns:a16="http://schemas.microsoft.com/office/drawing/2014/main" id="{602AAC64-41C7-40C5-B4F3-392FD7C2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74" y="250504"/>
            <a:ext cx="5223358" cy="52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FFB675-CCE5-4507-9B6E-82758DFA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78" y="846020"/>
            <a:ext cx="4253289" cy="2247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963E7-BBC9-4DC4-A64F-AF91E3FCF603}"/>
              </a:ext>
            </a:extLst>
          </p:cNvPr>
          <p:cNvSpPr txBox="1"/>
          <p:nvPr/>
        </p:nvSpPr>
        <p:spPr>
          <a:xfrm>
            <a:off x="4828820" y="1810633"/>
            <a:ext cx="11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Alfa-</a:t>
            </a:r>
            <a:r>
              <a:rPr lang="it-IT" sz="2400" dirty="0" err="1"/>
              <a:t>gal</a:t>
            </a:r>
            <a:endParaRPr lang="it-IT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05019-3F4F-4092-B5B2-10BC1600F733}"/>
              </a:ext>
            </a:extLst>
          </p:cNvPr>
          <p:cNvSpPr txBox="1"/>
          <p:nvPr/>
        </p:nvSpPr>
        <p:spPr>
          <a:xfrm>
            <a:off x="601759" y="5701100"/>
            <a:ext cx="470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Presente nei mammiferi non primati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E36FA7-F2AE-4B24-B9BA-B879C2BE4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59" y="2961201"/>
            <a:ext cx="4787214" cy="2512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0BBB4-28DF-41F1-80A2-F21D7392F0D3}"/>
              </a:ext>
            </a:extLst>
          </p:cNvPr>
          <p:cNvSpPr txBox="1"/>
          <p:nvPr/>
        </p:nvSpPr>
        <p:spPr>
          <a:xfrm>
            <a:off x="6490760" y="5701099"/>
            <a:ext cx="547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Anticorpi naturali IgG e IgM contro alfa-</a:t>
            </a:r>
            <a:r>
              <a:rPr lang="it-IT" sz="2400" dirty="0" err="1"/>
              <a:t>gal</a:t>
            </a:r>
            <a:endParaRPr lang="it-IT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288327-22AD-47F7-B0EF-A20262D28ED8}"/>
              </a:ext>
            </a:extLst>
          </p:cNvPr>
          <p:cNvSpPr txBox="1"/>
          <p:nvPr/>
        </p:nvSpPr>
        <p:spPr>
          <a:xfrm>
            <a:off x="242310" y="209181"/>
            <a:ext cx="799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SINDROME ALFA-GAL</a:t>
            </a:r>
          </a:p>
        </p:txBody>
      </p:sp>
    </p:spTree>
    <p:extLst>
      <p:ext uri="{BB962C8B-B14F-4D97-AF65-F5344CB8AC3E}">
        <p14:creationId xmlns:p14="http://schemas.microsoft.com/office/powerpoint/2010/main" val="2572561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Ixodes ricinus (Linnaeus) zecca dei boschi | Copyr PCO">
            <a:extLst>
              <a:ext uri="{FF2B5EF4-FFF2-40B4-BE49-F238E27FC236}">
                <a16:creationId xmlns:a16="http://schemas.microsoft.com/office/drawing/2014/main" id="{4B9620BE-1486-4273-8125-A54CEBF8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5" y="623730"/>
            <a:ext cx="4559889" cy="45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748526-C2B7-45DC-ACE5-12C99FB5EDB0}"/>
              </a:ext>
            </a:extLst>
          </p:cNvPr>
          <p:cNvSpPr txBox="1"/>
          <p:nvPr/>
        </p:nvSpPr>
        <p:spPr>
          <a:xfrm>
            <a:off x="829621" y="4814287"/>
            <a:ext cx="3187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Zecca carnivora:</a:t>
            </a:r>
          </a:p>
          <a:p>
            <a:r>
              <a:rPr lang="it-IT" sz="2400" dirty="0"/>
              <a:t>Può trasmettere alfa-</a:t>
            </a:r>
            <a:r>
              <a:rPr lang="it-IT" sz="2400" dirty="0" err="1"/>
              <a:t>gal</a:t>
            </a:r>
            <a:endParaRPr lang="it-IT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309B7-2477-4B42-AB70-D7B56D65B52C}"/>
              </a:ext>
            </a:extLst>
          </p:cNvPr>
          <p:cNvSpPr txBox="1"/>
          <p:nvPr/>
        </p:nvSpPr>
        <p:spPr>
          <a:xfrm>
            <a:off x="6774365" y="1580519"/>
            <a:ext cx="335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IgG e IgM anti alfa-</a:t>
            </a:r>
            <a:r>
              <a:rPr lang="it-IT" sz="2800" dirty="0" err="1"/>
              <a:t>gal</a:t>
            </a:r>
            <a:endParaRPr lang="it-IT" sz="28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BF89985-53C9-4666-B687-32B6789E8BC0}"/>
              </a:ext>
            </a:extLst>
          </p:cNvPr>
          <p:cNvSpPr/>
          <p:nvPr/>
        </p:nvSpPr>
        <p:spPr>
          <a:xfrm>
            <a:off x="8262259" y="2391216"/>
            <a:ext cx="375449" cy="1024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355AE-765B-4ECC-9027-334AEFB0DF07}"/>
              </a:ext>
            </a:extLst>
          </p:cNvPr>
          <p:cNvSpPr txBox="1"/>
          <p:nvPr/>
        </p:nvSpPr>
        <p:spPr>
          <a:xfrm>
            <a:off x="7315201" y="3854408"/>
            <a:ext cx="2392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IgE anti alfa-</a:t>
            </a:r>
            <a:r>
              <a:rPr lang="it-IT" sz="2800" dirty="0" err="1"/>
              <a:t>gal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29443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stecca di Chianina IGP Fiorentina">
            <a:extLst>
              <a:ext uri="{FF2B5EF4-FFF2-40B4-BE49-F238E27FC236}">
                <a16:creationId xmlns:a16="http://schemas.microsoft.com/office/drawing/2014/main" id="{AC968774-3A31-4A01-95CA-A685754B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6" y="1795096"/>
            <a:ext cx="2513086" cy="26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B66C21-197E-4216-B89B-BC1C1E68479D}"/>
              </a:ext>
            </a:extLst>
          </p:cNvPr>
          <p:cNvSpPr txBox="1"/>
          <p:nvPr/>
        </p:nvSpPr>
        <p:spPr>
          <a:xfrm>
            <a:off x="4862671" y="1536174"/>
            <a:ext cx="6600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dirty="0">
                <a:solidFill>
                  <a:srgbClr val="000000"/>
                </a:solidFill>
                <a:effectLst/>
              </a:rPr>
              <a:t>3-6 h dopo ingestione carne rossa (non sempre evidente la relazione)</a:t>
            </a:r>
          </a:p>
          <a:p>
            <a:endParaRPr lang="it-IT" sz="2400" dirty="0">
              <a:solidFill>
                <a:srgbClr val="000000"/>
              </a:solidFill>
            </a:endParaRPr>
          </a:p>
          <a:p>
            <a:r>
              <a:rPr lang="it-IT" sz="2400" b="0" i="0" dirty="0">
                <a:solidFill>
                  <a:srgbClr val="000000"/>
                </a:solidFill>
                <a:effectLst/>
              </a:rPr>
              <a:t>Prurito, orticaria, edemi del labbro, lingua e gola, asma; rinite; nausea, vomito con crampi addominali, fino ad anafilassi. </a:t>
            </a:r>
          </a:p>
          <a:p>
            <a:endParaRPr lang="it-IT" sz="2400" b="0" i="0" dirty="0">
              <a:solidFill>
                <a:srgbClr val="000000"/>
              </a:solidFill>
              <a:effectLst/>
            </a:endParaRPr>
          </a:p>
          <a:p>
            <a:r>
              <a:rPr lang="it-IT" sz="2400" b="0" i="0" dirty="0">
                <a:solidFill>
                  <a:srgbClr val="000000"/>
                </a:solidFill>
                <a:effectLst/>
              </a:rPr>
              <a:t>IgE anti alfa-</a:t>
            </a:r>
            <a:r>
              <a:rPr lang="it-IT" sz="2400" b="0" i="0" dirty="0" err="1">
                <a:solidFill>
                  <a:srgbClr val="000000"/>
                </a:solidFill>
                <a:effectLst/>
              </a:rPr>
              <a:t>gal</a:t>
            </a:r>
            <a:endParaRPr lang="it-IT" sz="2400" dirty="0">
              <a:solidFill>
                <a:srgbClr val="000000"/>
              </a:solidFill>
            </a:endParaRPr>
          </a:p>
          <a:p>
            <a:endParaRPr lang="it-IT" sz="2400" b="0" i="0" dirty="0">
              <a:solidFill>
                <a:srgbClr val="000000"/>
              </a:solidFill>
              <a:effectLst/>
            </a:endParaRPr>
          </a:p>
          <a:p>
            <a:r>
              <a:rPr lang="it-IT" sz="2400" dirty="0">
                <a:solidFill>
                  <a:srgbClr val="000000"/>
                </a:solidFill>
              </a:rPr>
              <a:t>Evitare carni rosse</a:t>
            </a:r>
            <a:endParaRPr lang="it-IT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537C1-C638-4991-B16B-7948986B5B40}"/>
              </a:ext>
            </a:extLst>
          </p:cNvPr>
          <p:cNvSpPr txBox="1"/>
          <p:nvPr/>
        </p:nvSpPr>
        <p:spPr>
          <a:xfrm>
            <a:off x="763010" y="460228"/>
            <a:ext cx="799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SINDROME ALFA-GAL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E96BA-0394-47C3-982C-5D79345E881D}"/>
              </a:ext>
            </a:extLst>
          </p:cNvPr>
          <p:cNvSpPr txBox="1"/>
          <p:nvPr/>
        </p:nvSpPr>
        <p:spPr>
          <a:xfrm>
            <a:off x="641897" y="4390331"/>
            <a:ext cx="3312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Carni rosse, latticini, gelatina, enzimi pancreatici, monoclonali chimerici murini</a:t>
            </a:r>
          </a:p>
        </p:txBody>
      </p:sp>
    </p:spTree>
    <p:extLst>
      <p:ext uri="{BB962C8B-B14F-4D97-AF65-F5344CB8AC3E}">
        <p14:creationId xmlns:p14="http://schemas.microsoft.com/office/powerpoint/2010/main" val="94138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441325"/>
            <a:ext cx="41767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455613"/>
            <a:ext cx="43926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827214" y="3857625"/>
            <a:ext cx="54117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</a:rPr>
              <a:t>Clemens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</a:rPr>
              <a:t> Von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</a:rPr>
              <a:t>Pirquet</a:t>
            </a:r>
            <a:endParaRPr lang="it-IT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it-IT" sz="2400" b="1" dirty="0">
                <a:solidFill>
                  <a:schemeClr val="bg2">
                    <a:lumMod val="10000"/>
                  </a:schemeClr>
                </a:solidFill>
              </a:rPr>
              <a:t>Studia teologia a Innsbruck e </a:t>
            </a:r>
          </a:p>
          <a:p>
            <a:r>
              <a:rPr lang="it-IT" sz="2400" b="1" dirty="0">
                <a:solidFill>
                  <a:schemeClr val="bg2">
                    <a:lumMod val="10000"/>
                  </a:schemeClr>
                </a:solidFill>
              </a:rPr>
              <a:t>filosofia a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</a:rPr>
              <a:t>Leuven</a:t>
            </a:r>
            <a:endParaRPr lang="it-IT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it-IT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it-IT" sz="2400" b="1" dirty="0">
                <a:solidFill>
                  <a:schemeClr val="bg2">
                    <a:lumMod val="10000"/>
                  </a:schemeClr>
                </a:solidFill>
              </a:rPr>
              <a:t>Poi Medicina a Graz - Ospedale pediatrico di Vienna all’inizio del ‘900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2063" y="3714750"/>
            <a:ext cx="164306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063552" y="1052736"/>
            <a:ext cx="8136904" cy="36724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062857" y="1124744"/>
            <a:ext cx="82816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/>
              <a:t>1903 </a:t>
            </a:r>
            <a:r>
              <a:rPr lang="it-IT" sz="2400" dirty="0" err="1"/>
              <a:t>Arthus</a:t>
            </a:r>
            <a:endParaRPr lang="it-IT" sz="2400" dirty="0"/>
          </a:p>
          <a:p>
            <a:r>
              <a:rPr lang="it-IT" sz="2400" dirty="0"/>
              <a:t>Iniezioni ripetute di siero in conigli </a:t>
            </a:r>
          </a:p>
          <a:p>
            <a:r>
              <a:rPr lang="it-IT" sz="2400" dirty="0"/>
              <a:t>provocano reazioni gravi </a:t>
            </a:r>
          </a:p>
          <a:p>
            <a:r>
              <a:rPr lang="it-IT" sz="2400" dirty="0"/>
              <a:t>Le reazioni sono specifiche </a:t>
            </a:r>
          </a:p>
          <a:p>
            <a:r>
              <a:rPr lang="it-IT" sz="2400" dirty="0"/>
              <a:t>per il siero utilizzato</a:t>
            </a:r>
          </a:p>
          <a:p>
            <a:endParaRPr lang="it-IT" sz="2400" dirty="0"/>
          </a:p>
          <a:p>
            <a:r>
              <a:rPr lang="it-IT" sz="2400" dirty="0"/>
              <a:t>1903, </a:t>
            </a:r>
            <a:r>
              <a:rPr lang="it-IT" sz="2400" dirty="0" err="1"/>
              <a:t>Pirquet</a:t>
            </a:r>
            <a:r>
              <a:rPr lang="it-IT" sz="2400" dirty="0"/>
              <a:t> and </a:t>
            </a:r>
            <a:r>
              <a:rPr lang="it-IT" sz="2400" dirty="0" err="1"/>
              <a:t>Schick</a:t>
            </a:r>
            <a:r>
              <a:rPr lang="it-IT" sz="2400" dirty="0"/>
              <a:t> </a:t>
            </a:r>
          </a:p>
          <a:p>
            <a:r>
              <a:rPr lang="it-IT" sz="2400" dirty="0"/>
              <a:t>Sottolineano il fattore temporale della malattia da siero</a:t>
            </a:r>
          </a:p>
          <a:p>
            <a:r>
              <a:rPr lang="it-IT" sz="2400" dirty="0"/>
              <a:t>- Malattia da siero come una </a:t>
            </a:r>
            <a:r>
              <a:rPr lang="it-IT" sz="2400" b="1" dirty="0"/>
              <a:t>“collisione tra antigeni e anticorpi”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63056" y="4869160"/>
            <a:ext cx="8137401" cy="1569660"/>
          </a:xfrm>
          <a:prstGeom prst="rect">
            <a:avLst/>
          </a:prstGeom>
          <a:solidFill>
            <a:srgbClr val="FFC000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002060"/>
                </a:solidFill>
              </a:rPr>
              <a:t>He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introduced</a:t>
            </a:r>
            <a:r>
              <a:rPr lang="it-IT" sz="2400" b="1" dirty="0">
                <a:solidFill>
                  <a:srgbClr val="002060"/>
                </a:solidFill>
              </a:rPr>
              <a:t> a </a:t>
            </a:r>
            <a:r>
              <a:rPr lang="it-IT" sz="2400" b="1" dirty="0" err="1">
                <a:solidFill>
                  <a:srgbClr val="002060"/>
                </a:solidFill>
              </a:rPr>
              <a:t>new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concept</a:t>
            </a:r>
            <a:r>
              <a:rPr lang="it-IT" sz="2400" b="1" dirty="0">
                <a:solidFill>
                  <a:srgbClr val="002060"/>
                </a:solidFill>
              </a:rPr>
              <a:t>: “a </a:t>
            </a:r>
            <a:r>
              <a:rPr lang="it-IT" sz="2400" b="1" dirty="0" err="1">
                <a:solidFill>
                  <a:srgbClr val="002060"/>
                </a:solidFill>
              </a:rPr>
              <a:t>pathogenic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agent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causes</a:t>
            </a:r>
            <a:endParaRPr lang="it-IT" sz="2400" b="1" dirty="0">
              <a:solidFill>
                <a:srgbClr val="002060"/>
              </a:solidFill>
            </a:endParaRPr>
          </a:p>
          <a:p>
            <a:r>
              <a:rPr lang="it-IT" sz="2400" b="1" dirty="0" err="1">
                <a:solidFill>
                  <a:srgbClr val="002060"/>
                </a:solidFill>
              </a:rPr>
              <a:t>signs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of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illness</a:t>
            </a:r>
            <a:r>
              <a:rPr lang="it-IT" sz="2400" b="1" dirty="0">
                <a:solidFill>
                  <a:srgbClr val="002060"/>
                </a:solidFill>
              </a:rPr>
              <a:t> in the </a:t>
            </a:r>
            <a:r>
              <a:rPr lang="it-IT" sz="2400" b="1" dirty="0" err="1">
                <a:solidFill>
                  <a:srgbClr val="002060"/>
                </a:solidFill>
              </a:rPr>
              <a:t>organism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only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when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modified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by</a:t>
            </a:r>
            <a:r>
              <a:rPr lang="it-IT" sz="2400" b="1" dirty="0">
                <a:solidFill>
                  <a:srgbClr val="002060"/>
                </a:solidFill>
              </a:rPr>
              <a:t> the </a:t>
            </a:r>
            <a:r>
              <a:rPr lang="it-IT" sz="2400" b="1" dirty="0" err="1">
                <a:solidFill>
                  <a:srgbClr val="002060"/>
                </a:solidFill>
              </a:rPr>
              <a:t>presence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of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antibodies</a:t>
            </a:r>
            <a:r>
              <a:rPr lang="it-IT" sz="2400" b="1" dirty="0">
                <a:solidFill>
                  <a:srgbClr val="002060"/>
                </a:solidFill>
              </a:rPr>
              <a:t>; the </a:t>
            </a:r>
            <a:r>
              <a:rPr lang="it-IT" sz="2400" b="1" dirty="0" err="1">
                <a:solidFill>
                  <a:srgbClr val="002060"/>
                </a:solidFill>
              </a:rPr>
              <a:t>incubation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time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is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thus</a:t>
            </a:r>
            <a:r>
              <a:rPr lang="it-IT" sz="2400" b="1" dirty="0">
                <a:solidFill>
                  <a:srgbClr val="002060"/>
                </a:solidFill>
              </a:rPr>
              <a:t> the </a:t>
            </a:r>
            <a:r>
              <a:rPr lang="it-IT" sz="2400" b="1" dirty="0" err="1">
                <a:solidFill>
                  <a:srgbClr val="002060"/>
                </a:solidFill>
              </a:rPr>
              <a:t>time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which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elapses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before</a:t>
            </a:r>
            <a:r>
              <a:rPr lang="it-IT" sz="2400" b="1" dirty="0">
                <a:solidFill>
                  <a:srgbClr val="002060"/>
                </a:solidFill>
              </a:rPr>
              <a:t> the </a:t>
            </a:r>
            <a:r>
              <a:rPr lang="it-IT" sz="2400" b="1" dirty="0" err="1">
                <a:solidFill>
                  <a:srgbClr val="002060"/>
                </a:solidFill>
              </a:rPr>
              <a:t>formation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of</a:t>
            </a:r>
            <a:r>
              <a:rPr lang="it-IT" sz="2400" b="1" dirty="0">
                <a:solidFill>
                  <a:srgbClr val="002060"/>
                </a:solidFill>
              </a:rPr>
              <a:t> antibody”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520146" y="-18106"/>
            <a:ext cx="543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Reazione da siero</a:t>
            </a:r>
          </a:p>
        </p:txBody>
      </p:sp>
      <p:pic>
        <p:nvPicPr>
          <p:cNvPr id="13" name="Immagine 12" descr="Senza titol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0137" y="1268760"/>
            <a:ext cx="2474175" cy="23123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847528" y="1079895"/>
            <a:ext cx="8424936" cy="5472608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6240017" y="1198390"/>
            <a:ext cx="397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/>
              <a:t>1903 (29 </a:t>
            </a:r>
            <a:r>
              <a:rPr lang="it-IT" sz="2000" dirty="0" err="1"/>
              <a:t>aa</a:t>
            </a:r>
            <a:r>
              <a:rPr lang="it-IT" sz="2000" dirty="0"/>
              <a:t>) invia una lettera sigillata all’accademia delle Scienze di Vienna</a:t>
            </a:r>
          </a:p>
        </p:txBody>
      </p:sp>
      <p:pic>
        <p:nvPicPr>
          <p:cNvPr id="1536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4854" y="2100064"/>
            <a:ext cx="1771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1991544" y="4797152"/>
            <a:ext cx="8172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/>
              <a:t>Paradosso: protezione = malattia ?</a:t>
            </a:r>
          </a:p>
          <a:p>
            <a:r>
              <a:rPr lang="it-IT" sz="2000" dirty="0"/>
              <a:t>I sintomi di malattie </a:t>
            </a:r>
            <a:r>
              <a:rPr lang="it-IT" sz="2000" dirty="0" err="1"/>
              <a:t>esantematose</a:t>
            </a:r>
            <a:r>
              <a:rPr lang="it-IT" sz="2000" dirty="0"/>
              <a:t> come il morbillo sarebbero dovuti alla risposta immune, ma alla reazione dell’anticorpo contro il patogeno.</a:t>
            </a:r>
          </a:p>
          <a:p>
            <a:endParaRPr lang="it-IT" sz="2000" dirty="0"/>
          </a:p>
          <a:p>
            <a:r>
              <a:rPr lang="it-IT" sz="2000" dirty="0"/>
              <a:t>La lettera preannunciava la pubblicazione di dati su questa teoria</a:t>
            </a:r>
          </a:p>
        </p:txBody>
      </p:sp>
      <p:sp>
        <p:nvSpPr>
          <p:cNvPr id="15368" name="Text Box 18"/>
          <p:cNvSpPr txBox="1">
            <a:spLocks noChangeArrowheads="1"/>
          </p:cNvSpPr>
          <p:nvPr/>
        </p:nvSpPr>
        <p:spPr bwMode="auto">
          <a:xfrm>
            <a:off x="6240016" y="3987627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La lettere verrà aperta nel 1908 in presenza dell’autore</a:t>
            </a:r>
          </a:p>
        </p:txBody>
      </p:sp>
      <p:pic>
        <p:nvPicPr>
          <p:cNvPr id="1536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0" y="1205086"/>
            <a:ext cx="41338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520146" y="-18106"/>
            <a:ext cx="6076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La risposta allergica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1847528" y="1052736"/>
            <a:ext cx="8496944" cy="388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203826"/>
            <a:ext cx="9144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2146491" y="1212261"/>
            <a:ext cx="4179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Malattia da siero</a:t>
            </a:r>
          </a:p>
          <a:p>
            <a:r>
              <a:rPr lang="it-IT" sz="2400"/>
              <a:t>Dinamica della risposta immune</a:t>
            </a: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2167128" y="2294936"/>
            <a:ext cx="5441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Le antitossine (difterite, tetano) di cavallo.</a:t>
            </a:r>
          </a:p>
        </p:txBody>
      </p:sp>
      <p:sp>
        <p:nvSpPr>
          <p:cNvPr id="16395" name="Text Box 21"/>
          <p:cNvSpPr txBox="1">
            <a:spLocks noChangeArrowheads="1"/>
          </p:cNvSpPr>
          <p:nvPr/>
        </p:nvSpPr>
        <p:spPr bwMode="auto">
          <a:xfrm>
            <a:off x="2578290" y="2939460"/>
            <a:ext cx="4343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sz="2400" dirty="0"/>
              <a:t> Febbre con brivido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dirty="0" err="1"/>
              <a:t>rash</a:t>
            </a:r>
            <a:r>
              <a:rPr lang="it-IT" sz="2400" dirty="0"/>
              <a:t> cutaneo di tipo </a:t>
            </a:r>
            <a:r>
              <a:rPr lang="it-IT" sz="2400" dirty="0" err="1"/>
              <a:t>orticarioide</a:t>
            </a:r>
            <a:endParaRPr lang="it-IT" sz="2400" dirty="0"/>
          </a:p>
          <a:p>
            <a:pPr>
              <a:buFontTx/>
              <a:buChar char="-"/>
            </a:pPr>
            <a:r>
              <a:rPr lang="it-IT" sz="2400" dirty="0"/>
              <a:t> artrite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dirty="0" err="1"/>
              <a:t>glomerulonefrite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520146" y="-18106"/>
            <a:ext cx="543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Reazione da siero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1" y="3600450"/>
            <a:ext cx="51149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352236" y="1081554"/>
            <a:ext cx="11487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it-IT" sz="2400" dirty="0"/>
              <a:t> la formazione di anticorpi circolanti dopo l’infusione di siero eterologo è ritardata </a:t>
            </a:r>
          </a:p>
          <a:p>
            <a:pPr>
              <a:buFontTx/>
              <a:buChar char="-"/>
            </a:pPr>
            <a:r>
              <a:rPr lang="it-IT" sz="2400" dirty="0"/>
              <a:t> i sintomi esordiscono con un simile ritardo</a:t>
            </a:r>
          </a:p>
          <a:p>
            <a:pPr>
              <a:buFontTx/>
              <a:buChar char="-"/>
            </a:pPr>
            <a:r>
              <a:rPr lang="it-IT" sz="2400" dirty="0"/>
              <a:t> Una seconda infusione successiva porta a un calo degli anticorpi circolanti e alla comparsa immediata di sintomi</a:t>
            </a:r>
          </a:p>
          <a:p>
            <a:pPr>
              <a:buFontTx/>
              <a:buChar char="-"/>
            </a:pPr>
            <a:r>
              <a:rPr lang="it-IT" sz="2400" dirty="0"/>
              <a:t> La reazione è specifica: la seconda infusione deve contenere lo stesso siero</a:t>
            </a:r>
          </a:p>
          <a:p>
            <a:pPr>
              <a:buFontTx/>
              <a:buChar char="-"/>
            </a:pPr>
            <a:r>
              <a:rPr lang="it-IT" sz="2400" dirty="0"/>
              <a:t> Piccole dosi di siero inducono anticorpi ma non sintomi clinici</a:t>
            </a:r>
          </a:p>
        </p:txBody>
      </p:sp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726" y="3586164"/>
            <a:ext cx="38385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2403475" y="4216400"/>
            <a:ext cx="735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SIERO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4059238" y="4649788"/>
            <a:ext cx="1211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ANTICORPI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524000" y="-27384"/>
            <a:ext cx="914400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520146" y="-18106"/>
            <a:ext cx="5270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Malattia da siero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1928</Words>
  <Application>Microsoft Office PowerPoint</Application>
  <PresentationFormat>Widescreen</PresentationFormat>
  <Paragraphs>329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-apple-system</vt:lpstr>
      <vt:lpstr>Arial</vt:lpstr>
      <vt:lpstr>Arial Unicode MS</vt:lpstr>
      <vt:lpstr>Calibri</vt:lpstr>
      <vt:lpstr>Calibri Light</vt:lpstr>
      <vt:lpstr>Tahoma</vt:lpstr>
      <vt:lpstr>Times New Roman</vt:lpstr>
      <vt:lpstr>Titillium Web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Meccanismi d’azione dell’istamina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Livelli diagnostici sequenziali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89</cp:revision>
  <dcterms:created xsi:type="dcterms:W3CDTF">2021-07-17T13:06:57Z</dcterms:created>
  <dcterms:modified xsi:type="dcterms:W3CDTF">2022-01-16T23:04:23Z</dcterms:modified>
</cp:coreProperties>
</file>