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48" r:id="rId2"/>
    <p:sldId id="460" r:id="rId3"/>
    <p:sldId id="509" r:id="rId4"/>
    <p:sldId id="510" r:id="rId5"/>
    <p:sldId id="511" r:id="rId6"/>
    <p:sldId id="512" r:id="rId7"/>
    <p:sldId id="513" r:id="rId8"/>
    <p:sldId id="520" r:id="rId9"/>
    <p:sldId id="521" r:id="rId10"/>
    <p:sldId id="524" r:id="rId11"/>
    <p:sldId id="526" r:id="rId12"/>
    <p:sldId id="527" r:id="rId13"/>
    <p:sldId id="528" r:id="rId14"/>
    <p:sldId id="532" r:id="rId15"/>
    <p:sldId id="533" r:id="rId16"/>
    <p:sldId id="534" r:id="rId17"/>
    <p:sldId id="535" r:id="rId18"/>
    <p:sldId id="536" r:id="rId19"/>
    <p:sldId id="514" r:id="rId20"/>
    <p:sldId id="515" r:id="rId21"/>
    <p:sldId id="523" r:id="rId22"/>
    <p:sldId id="525" r:id="rId23"/>
    <p:sldId id="537" r:id="rId24"/>
    <p:sldId id="543" r:id="rId25"/>
    <p:sldId id="519" r:id="rId26"/>
    <p:sldId id="522" r:id="rId27"/>
    <p:sldId id="539" r:id="rId28"/>
    <p:sldId id="517" r:id="rId29"/>
    <p:sldId id="541" r:id="rId30"/>
    <p:sldId id="542" r:id="rId31"/>
    <p:sldId id="518" r:id="rId32"/>
    <p:sldId id="538" r:id="rId33"/>
    <p:sldId id="507" r:id="rId34"/>
    <p:sldId id="530" r:id="rId35"/>
    <p:sldId id="531" r:id="rId36"/>
    <p:sldId id="54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89" autoAdjust="0"/>
    <p:restoredTop sz="95679" autoAdjust="0"/>
  </p:normalViewPr>
  <p:slideViewPr>
    <p:cSldViewPr snapToGrid="0">
      <p:cViewPr>
        <p:scale>
          <a:sx n="97" d="100"/>
          <a:sy n="97" d="100"/>
        </p:scale>
        <p:origin x="7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18T22:06:58.0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59,'64'-1,"71"2,-86 5,-31-3,26 1,16-5,44 2,-61 4,10 1,-15-5,0-2,46-8,-52 6,59 2,-45 2,-38-1,0-1,-1-1,1 1,0-1,11-4,-11 3,1 0,0 1,0 0,9-1,23 2,-28 2,0-2,0 1,0-2,0 1,15-6,-4 0,0 1,49-5,-10 9,-44 3,0-2,0 0,20-4,-29 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91E83-FEC0-4CCF-9D42-39D43F6A32D3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75895-1BD5-4167-8F8C-8183AEF82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16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75895-1BD5-4167-8F8C-8183AEF826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24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Orkambi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7B594-BFC3-4F73-87DC-7F10FA9D610D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6888-34E6-42C5-A6EE-8AC789241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A84249-0A5C-438A-BE3C-1E4DF3574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1EF65-DECC-40C8-9529-43ABD0490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B75-DCDF-4CE1-9DD1-B8CE3130CE01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A6C1F-BF98-45E1-BC8E-C38749CA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23059-8F50-4C5A-B005-F43B99AEF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10F3-96D6-41CB-BD38-4C350FAAC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4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83F3C-0533-40CF-8DA6-4CC47897C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76308-DD4D-48FF-8731-484BD8558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7CCFE-68EC-4578-A3A0-E6C5F491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B75-DCDF-4CE1-9DD1-B8CE3130CE01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4D5FB-6DAA-4857-8F22-5AA73C92F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885F4-C1B5-4EED-A5C0-A966F9542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10F3-96D6-41CB-BD38-4C350FAAC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41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0633BA-957B-4AB7-A7BE-1C9886A95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BBDAF-5ADF-461E-8CEB-604597468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2A99C-A89D-4816-A912-31AE0E085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B75-DCDF-4CE1-9DD1-B8CE3130CE01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6B290-D303-4598-8E7E-EFA4A230C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89EB2-6F9E-47A8-A0B6-670B9464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10F3-96D6-41CB-BD38-4C350FAAC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8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C0E51-370A-4C84-8A21-67264140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BA13D-CF35-4103-A067-B71445473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2B5B9-95BA-4DA2-8409-692AF05EB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B75-DCDF-4CE1-9DD1-B8CE3130CE01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057FF-461B-4320-A9CC-FBE1CFA51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C3592-9AAF-4D42-B3F0-05E95C08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10F3-96D6-41CB-BD38-4C350FAAC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7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29C2E-17F7-48AB-8736-2FDD0F03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A23FC-2D07-496D-B2EA-952B15E05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1E210-6EE3-450C-8D00-ABF882614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B75-DCDF-4CE1-9DD1-B8CE3130CE01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1AD3E-9511-4527-9140-07400D883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C993E-084E-46A3-B793-7D9A84829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10F3-96D6-41CB-BD38-4C350FAAC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9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A244A-8848-4461-9971-181B30EAD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30DA8-D5E3-462C-A687-816B2CD69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65BADF-9166-4453-8943-A6C0121C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29AE7-55A7-4E2D-822C-802F9563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B75-DCDF-4CE1-9DD1-B8CE3130CE01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AAF09-C945-456E-9528-1B3DB9FA2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8C68C-A361-4953-B980-85A0FF0F2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10F3-96D6-41CB-BD38-4C350FAAC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3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D012-D05F-422F-869B-D7653C36C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AE263-72D2-41EF-AA7F-CAD0B3E6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C5BCE-1AA5-41F1-9962-4C55E4745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C49C25-8D64-49B9-B4E7-90847F87D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3A1BD-3EE5-4B02-B6A4-7FB6A3D1D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C42234-7A44-4378-B914-9F0071A9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B75-DCDF-4CE1-9DD1-B8CE3130CE01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0892A-4AC6-423E-989D-ACA40676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29F8F0-F0FC-40F0-9FC7-B70A7B91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10F3-96D6-41CB-BD38-4C350FAAC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7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5ADF9-9821-46D6-9ECA-D8D502AF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5363A2-D1A9-40BB-B031-EDAA65831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B75-DCDF-4CE1-9DD1-B8CE3130CE01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FC264-2CF4-486E-A99F-D4B0F432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EEE11-3A73-499A-9B99-7FE786A6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10F3-96D6-41CB-BD38-4C350FAAC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75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EF935-BEB0-48A8-8AAB-2699EF003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B75-DCDF-4CE1-9DD1-B8CE3130CE01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B38E-4555-43D0-9982-AFB62FCBA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2B80D-9A9E-4B7A-97BE-03456EB6B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10F3-96D6-41CB-BD38-4C350FAAC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96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167FC-48CC-4983-B8A7-FF03B7C6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BFC5B-188B-491F-988D-6A79FF92C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82440-B9BB-4327-931F-1EF79003F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CAC21-18E4-401E-8D50-1BEAEC51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B75-DCDF-4CE1-9DD1-B8CE3130CE01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CF15A-9370-4AE4-BCC9-BB80097C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63CD6-9AEF-47E1-B1C4-7BFE8224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10F3-96D6-41CB-BD38-4C350FAAC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1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E91F8-0775-4768-88E2-2D52F1CD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DCB3F9-7226-4688-AAE8-DE91ED8AA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B3A0A-32AE-4924-8433-1AFADEAF5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CCA96-880B-4240-BFAE-4B4BC5AFC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BB75-DCDF-4CE1-9DD1-B8CE3130CE01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ADC86-6FA7-45B6-88BE-DF5BCC6C2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A3EED-8844-4922-8CDE-7D376F7E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10F3-96D6-41CB-BD38-4C350FAAC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27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9B1F7-7623-45F3-B2D8-296399CBB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35B17-71BF-4474-857D-E219E1CB6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91EBB-6BAF-42EF-84C9-AAF836312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9BB75-DCDF-4CE1-9DD1-B8CE3130CE01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ADF7A-1FA7-4480-A7E7-2AD2EA0B0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B8BB4-8AFD-4E75-B315-4FAAC0246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10F3-96D6-41CB-BD38-4C350FAAC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4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pinterest.com/pin/444519425692070162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hyperlink" Target="https://www.google.it/url?sa=i&amp;rct=j&amp;q=&amp;esrc=s&amp;source=images&amp;cd=&amp;ved=0ahUKEwie8_HMtPLTAhVDKVAKHfoLD74QjRwIBw&amp;url=https%3A%2F%2Fwww.felleskatalogen.no%2Fmedisin%2Fpasienter%2Fpil-colobreathe-actavis-595078&amp;psig=AFQjCNH4FYMkw5Ktlmdh9kFzcU0TCOTIgw&amp;ust=149495517832964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ogo burlo_colore">
            <a:extLst>
              <a:ext uri="{FF2B5EF4-FFF2-40B4-BE49-F238E27FC236}">
                <a16:creationId xmlns:a16="http://schemas.microsoft.com/office/drawing/2014/main" id="{4AF791C3-F6F5-4EA4-B52D-FD3A38049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16" y="5653801"/>
            <a:ext cx="2458845" cy="81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blue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AABA17F6-DC7D-4E81-A3A2-92D63C4C6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8" y="5645903"/>
            <a:ext cx="2458845" cy="826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B5E890-2D59-483F-B3C1-8D5EC1DF318C}"/>
              </a:ext>
            </a:extLst>
          </p:cNvPr>
          <p:cNvSpPr txBox="1"/>
          <p:nvPr/>
        </p:nvSpPr>
        <p:spPr>
          <a:xfrm>
            <a:off x="6615741" y="5736171"/>
            <a:ext cx="309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Alberto Tommasini</a:t>
            </a:r>
            <a:r>
              <a:rPr lang="en-US" dirty="0"/>
              <a:t> </a:t>
            </a:r>
          </a:p>
          <a:p>
            <a:r>
              <a:rPr lang="en-US" sz="1600" dirty="0"/>
              <a:t>alberto.tommasini@burlo.trieste.it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1196698" y="840757"/>
            <a:ext cx="992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</a:rPr>
              <a:t>PATOLOGIA CLINICA</a:t>
            </a:r>
          </a:p>
        </p:txBody>
      </p:sp>
    </p:spTree>
    <p:extLst>
      <p:ext uri="{BB962C8B-B14F-4D97-AF65-F5344CB8AC3E}">
        <p14:creationId xmlns:p14="http://schemas.microsoft.com/office/powerpoint/2010/main" val="111408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8">
            <a:extLst>
              <a:ext uri="{FF2B5EF4-FFF2-40B4-BE49-F238E27FC236}">
                <a16:creationId xmlns:a16="http://schemas.microsoft.com/office/drawing/2014/main" id="{4FB7788C-DCE8-4E42-B45E-4B6F81F6D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49" y="1144823"/>
            <a:ext cx="89042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5">
            <a:extLst>
              <a:ext uri="{FF2B5EF4-FFF2-40B4-BE49-F238E27FC236}">
                <a16:creationId xmlns:a16="http://schemas.microsoft.com/office/drawing/2014/main" id="{508B40C7-1BA6-49DB-80C1-594CA8E158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341" t="3030"/>
          <a:stretch>
            <a:fillRect/>
          </a:stretch>
        </p:blipFill>
        <p:spPr bwMode="auto">
          <a:xfrm>
            <a:off x="1287014" y="1769007"/>
            <a:ext cx="3857625" cy="48768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D092F84D-F337-4FA1-AF06-DD16855C4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07919"/>
            <a:ext cx="39497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arrotondato 6">
            <a:extLst>
              <a:ext uri="{FF2B5EF4-FFF2-40B4-BE49-F238E27FC236}">
                <a16:creationId xmlns:a16="http://schemas.microsoft.com/office/drawing/2014/main" id="{0CCC416A-F961-4CC3-B2B1-EF2E6257A12A}"/>
              </a:ext>
            </a:extLst>
          </p:cNvPr>
          <p:cNvSpPr/>
          <p:nvPr/>
        </p:nvSpPr>
        <p:spPr>
          <a:xfrm>
            <a:off x="8462940" y="151670"/>
            <a:ext cx="3352800" cy="2971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Ostruzione e infezione cronica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Bronchiectasie multiple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Blebs</a:t>
            </a:r>
            <a:r>
              <a:rPr lang="it-IT" b="1" dirty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 e </a:t>
            </a:r>
            <a:r>
              <a:rPr lang="it-IT" b="1" dirty="0" err="1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pneumatoceli</a:t>
            </a:r>
            <a:endParaRPr lang="it-IT" b="1" dirty="0">
              <a:solidFill>
                <a:srgbClr val="000000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0000"/>
                </a:solidFill>
                <a:latin typeface="Wingdings" pitchFamily="1" charset="2"/>
                <a:ea typeface="Wingdings" pitchFamily="1" charset="2"/>
                <a:cs typeface="Wingdings" pitchFamily="1" charset="2"/>
              </a:rPr>
              <a:t></a:t>
            </a:r>
            <a:endParaRPr lang="it-IT" b="1" dirty="0">
              <a:solidFill>
                <a:srgbClr val="000000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PNX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Emottisi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Distruzione parenchima</a:t>
            </a:r>
          </a:p>
        </p:txBody>
      </p:sp>
    </p:spTree>
    <p:extLst>
      <p:ext uri="{BB962C8B-B14F-4D97-AF65-F5344CB8AC3E}">
        <p14:creationId xmlns:p14="http://schemas.microsoft.com/office/powerpoint/2010/main" val="246840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6">
            <a:extLst>
              <a:ext uri="{FF2B5EF4-FFF2-40B4-BE49-F238E27FC236}">
                <a16:creationId xmlns:a16="http://schemas.microsoft.com/office/drawing/2014/main" id="{250B0B48-BAD6-4988-B3AC-9326572CD03A}"/>
              </a:ext>
            </a:extLst>
          </p:cNvPr>
          <p:cNvSpPr/>
          <p:nvPr/>
        </p:nvSpPr>
        <p:spPr>
          <a:xfrm>
            <a:off x="457200" y="228600"/>
            <a:ext cx="23622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Difetto gene CFTR</a:t>
            </a:r>
          </a:p>
        </p:txBody>
      </p:sp>
      <p:sp>
        <p:nvSpPr>
          <p:cNvPr id="3" name="Rettangolo arrotondato 7">
            <a:extLst>
              <a:ext uri="{FF2B5EF4-FFF2-40B4-BE49-F238E27FC236}">
                <a16:creationId xmlns:a16="http://schemas.microsoft.com/office/drawing/2014/main" id="{6BF7AB54-1EFC-47DE-AB51-C23EA5A523D4}"/>
              </a:ext>
            </a:extLst>
          </p:cNvPr>
          <p:cNvSpPr/>
          <p:nvPr/>
        </p:nvSpPr>
        <p:spPr>
          <a:xfrm>
            <a:off x="457200" y="1295400"/>
            <a:ext cx="23622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Proteina CFTR difettiva</a:t>
            </a:r>
          </a:p>
        </p:txBody>
      </p:sp>
      <p:sp>
        <p:nvSpPr>
          <p:cNvPr id="4" name="Freccia destra 8">
            <a:extLst>
              <a:ext uri="{FF2B5EF4-FFF2-40B4-BE49-F238E27FC236}">
                <a16:creationId xmlns:a16="http://schemas.microsoft.com/office/drawing/2014/main" id="{83BFF084-DAE6-4647-A247-B724E2138B4D}"/>
              </a:ext>
            </a:extLst>
          </p:cNvPr>
          <p:cNvSpPr/>
          <p:nvPr/>
        </p:nvSpPr>
        <p:spPr>
          <a:xfrm rot="5400000">
            <a:off x="1485900" y="952500"/>
            <a:ext cx="3810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" name="Freccia destra 9">
            <a:extLst>
              <a:ext uri="{FF2B5EF4-FFF2-40B4-BE49-F238E27FC236}">
                <a16:creationId xmlns:a16="http://schemas.microsoft.com/office/drawing/2014/main" id="{EC39D9FA-7889-4F45-9B1D-1F9975C9E3C5}"/>
              </a:ext>
            </a:extLst>
          </p:cNvPr>
          <p:cNvSpPr/>
          <p:nvPr/>
        </p:nvSpPr>
        <p:spPr>
          <a:xfrm rot="5400000">
            <a:off x="1485900" y="2019300"/>
            <a:ext cx="3810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Rettangolo arrotondato 10">
            <a:extLst>
              <a:ext uri="{FF2B5EF4-FFF2-40B4-BE49-F238E27FC236}">
                <a16:creationId xmlns:a16="http://schemas.microsoft.com/office/drawing/2014/main" id="{5A6D787D-F87C-4A3C-9B7E-2700F074D9F8}"/>
              </a:ext>
            </a:extLst>
          </p:cNvPr>
          <p:cNvSpPr/>
          <p:nvPr/>
        </p:nvSpPr>
        <p:spPr>
          <a:xfrm>
            <a:off x="381000" y="2362200"/>
            <a:ext cx="27432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Alterato trasporto ionico (Cl)</a:t>
            </a:r>
          </a:p>
        </p:txBody>
      </p:sp>
      <p:sp>
        <p:nvSpPr>
          <p:cNvPr id="7" name="Freccia destra 11">
            <a:extLst>
              <a:ext uri="{FF2B5EF4-FFF2-40B4-BE49-F238E27FC236}">
                <a16:creationId xmlns:a16="http://schemas.microsoft.com/office/drawing/2014/main" id="{B89DE5AD-8EF4-4240-A581-77D1D1E7F6A4}"/>
              </a:ext>
            </a:extLst>
          </p:cNvPr>
          <p:cNvSpPr/>
          <p:nvPr/>
        </p:nvSpPr>
        <p:spPr>
          <a:xfrm rot="5400000">
            <a:off x="1485900" y="3086100"/>
            <a:ext cx="3810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8" name="Rettangolo arrotondato 12">
            <a:extLst>
              <a:ext uri="{FF2B5EF4-FFF2-40B4-BE49-F238E27FC236}">
                <a16:creationId xmlns:a16="http://schemas.microsoft.com/office/drawing/2014/main" id="{1DF5421C-8FC0-4FE7-8592-E4379815C9BA}"/>
              </a:ext>
            </a:extLst>
          </p:cNvPr>
          <p:cNvSpPr/>
          <p:nvPr/>
        </p:nvSpPr>
        <p:spPr>
          <a:xfrm>
            <a:off x="228600" y="3429000"/>
            <a:ext cx="3429000" cy="1219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Meno acqua nel liquido bronchiale.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Composizione alterata del muco</a:t>
            </a:r>
          </a:p>
        </p:txBody>
      </p:sp>
      <p:sp>
        <p:nvSpPr>
          <p:cNvPr id="9" name="Freccia destra 13">
            <a:extLst>
              <a:ext uri="{FF2B5EF4-FFF2-40B4-BE49-F238E27FC236}">
                <a16:creationId xmlns:a16="http://schemas.microsoft.com/office/drawing/2014/main" id="{588C156D-BC43-47CB-8E04-55B162F39FFF}"/>
              </a:ext>
            </a:extLst>
          </p:cNvPr>
          <p:cNvSpPr/>
          <p:nvPr/>
        </p:nvSpPr>
        <p:spPr>
          <a:xfrm rot="5400000">
            <a:off x="1485900" y="4686300"/>
            <a:ext cx="3810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0" name="Rettangolo arrotondato 14">
            <a:extLst>
              <a:ext uri="{FF2B5EF4-FFF2-40B4-BE49-F238E27FC236}">
                <a16:creationId xmlns:a16="http://schemas.microsoft.com/office/drawing/2014/main" id="{F96B0E28-BBF8-45D0-99AD-CBAF16115448}"/>
              </a:ext>
            </a:extLst>
          </p:cNvPr>
          <p:cNvSpPr/>
          <p:nvPr/>
        </p:nvSpPr>
        <p:spPr>
          <a:xfrm>
            <a:off x="228600" y="5029200"/>
            <a:ext cx="3429000" cy="1219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Ostruzione Bronchiale</a:t>
            </a:r>
          </a:p>
        </p:txBody>
      </p:sp>
      <p:sp>
        <p:nvSpPr>
          <p:cNvPr id="11" name="Freccia destra 15">
            <a:extLst>
              <a:ext uri="{FF2B5EF4-FFF2-40B4-BE49-F238E27FC236}">
                <a16:creationId xmlns:a16="http://schemas.microsoft.com/office/drawing/2014/main" id="{9B1F3E7B-A96D-407C-9B39-7669C9B0FC9C}"/>
              </a:ext>
            </a:extLst>
          </p:cNvPr>
          <p:cNvSpPr/>
          <p:nvPr/>
        </p:nvSpPr>
        <p:spPr>
          <a:xfrm>
            <a:off x="3657600" y="5372100"/>
            <a:ext cx="6858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2" name="Rettangolo arrotondato 16">
            <a:extLst>
              <a:ext uri="{FF2B5EF4-FFF2-40B4-BE49-F238E27FC236}">
                <a16:creationId xmlns:a16="http://schemas.microsoft.com/office/drawing/2014/main" id="{6945604C-0F47-4481-B3A1-5FCCC7CCFB73}"/>
              </a:ext>
            </a:extLst>
          </p:cNvPr>
          <p:cNvSpPr/>
          <p:nvPr/>
        </p:nvSpPr>
        <p:spPr>
          <a:xfrm>
            <a:off x="4343400" y="5029200"/>
            <a:ext cx="3429000" cy="1219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Infezioni Batteriche</a:t>
            </a:r>
          </a:p>
        </p:txBody>
      </p:sp>
      <p:sp>
        <p:nvSpPr>
          <p:cNvPr id="13" name="Freccia destra 17">
            <a:extLst>
              <a:ext uri="{FF2B5EF4-FFF2-40B4-BE49-F238E27FC236}">
                <a16:creationId xmlns:a16="http://schemas.microsoft.com/office/drawing/2014/main" id="{2DE0E121-B401-4F83-8D65-4B0D6D00E333}"/>
              </a:ext>
            </a:extLst>
          </p:cNvPr>
          <p:cNvSpPr/>
          <p:nvPr/>
        </p:nvSpPr>
        <p:spPr>
          <a:xfrm rot="16200000">
            <a:off x="5657850" y="4591050"/>
            <a:ext cx="5715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4" name="Rettangolo arrotondato 18">
            <a:extLst>
              <a:ext uri="{FF2B5EF4-FFF2-40B4-BE49-F238E27FC236}">
                <a16:creationId xmlns:a16="http://schemas.microsoft.com/office/drawing/2014/main" id="{91EDE711-DD69-4504-91A8-D36CACB879CA}"/>
              </a:ext>
            </a:extLst>
          </p:cNvPr>
          <p:cNvSpPr/>
          <p:nvPr/>
        </p:nvSpPr>
        <p:spPr>
          <a:xfrm>
            <a:off x="4343400" y="3238500"/>
            <a:ext cx="3429000" cy="1219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Infiammazione</a:t>
            </a:r>
          </a:p>
        </p:txBody>
      </p:sp>
      <p:sp>
        <p:nvSpPr>
          <p:cNvPr id="15" name="Freccia destra 19">
            <a:extLst>
              <a:ext uri="{FF2B5EF4-FFF2-40B4-BE49-F238E27FC236}">
                <a16:creationId xmlns:a16="http://schemas.microsoft.com/office/drawing/2014/main" id="{B404B6FE-5314-4EA3-BCD5-8472B7316114}"/>
              </a:ext>
            </a:extLst>
          </p:cNvPr>
          <p:cNvSpPr/>
          <p:nvPr/>
        </p:nvSpPr>
        <p:spPr>
          <a:xfrm rot="5400000">
            <a:off x="6115050" y="4591050"/>
            <a:ext cx="5715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" name="Freccia destra 20">
            <a:extLst>
              <a:ext uri="{FF2B5EF4-FFF2-40B4-BE49-F238E27FC236}">
                <a16:creationId xmlns:a16="http://schemas.microsoft.com/office/drawing/2014/main" id="{134F608F-4922-4F4C-AE5D-16BE574CA090}"/>
              </a:ext>
            </a:extLst>
          </p:cNvPr>
          <p:cNvSpPr/>
          <p:nvPr/>
        </p:nvSpPr>
        <p:spPr>
          <a:xfrm rot="8279033" flipV="1">
            <a:off x="3444875" y="4627563"/>
            <a:ext cx="1050925" cy="23177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FF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7" name="Rettangolo arrotondato 21">
            <a:extLst>
              <a:ext uri="{FF2B5EF4-FFF2-40B4-BE49-F238E27FC236}">
                <a16:creationId xmlns:a16="http://schemas.microsoft.com/office/drawing/2014/main" id="{2B2786D6-6BCF-4C02-AC32-66453BB27298}"/>
              </a:ext>
            </a:extLst>
          </p:cNvPr>
          <p:cNvSpPr/>
          <p:nvPr/>
        </p:nvSpPr>
        <p:spPr>
          <a:xfrm>
            <a:off x="1676400" y="914400"/>
            <a:ext cx="4572000" cy="4114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it-IT" altLang="x-none" b="1">
                <a:solidFill>
                  <a:srgbClr val="000000"/>
                </a:solidFill>
              </a:rPr>
              <a:t>E alla fine…</a:t>
            </a:r>
          </a:p>
          <a:p>
            <a:pPr algn="ctr" eaLnBrk="1" hangingPunct="1">
              <a:defRPr/>
            </a:pPr>
            <a:endParaRPr lang="it-IT" altLang="x-none" b="1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it-IT" altLang="x-none" b="1">
                <a:solidFill>
                  <a:srgbClr val="000000"/>
                </a:solidFill>
              </a:rPr>
              <a:t>BRONCHIECTASIE DIFFUSE e INSUFFICIENZA RESPIRATORIA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5435ED9B-7C10-49D3-9EE5-21311AA66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8000"/>
            <a:ext cx="5484813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3498F223-A741-41E8-B872-E2B297B71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2895600"/>
            <a:ext cx="45434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tangolo arrotondato 24">
            <a:extLst>
              <a:ext uri="{FF2B5EF4-FFF2-40B4-BE49-F238E27FC236}">
                <a16:creationId xmlns:a16="http://schemas.microsoft.com/office/drawing/2014/main" id="{D0CC42C8-9546-4504-9B18-CE9B52E60B0E}"/>
              </a:ext>
            </a:extLst>
          </p:cNvPr>
          <p:cNvSpPr/>
          <p:nvPr/>
        </p:nvSpPr>
        <p:spPr>
          <a:xfrm>
            <a:off x="6248400" y="76200"/>
            <a:ext cx="2667000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>
                <a:solidFill>
                  <a:srgbClr val="000000"/>
                </a:solidFill>
                <a:ea typeface="ＭＳ Ｐゴシック" pitchFamily="1" charset="-128"/>
                <a:cs typeface="ＭＳ Ｐゴシック" pitchFamily="1" charset="-128"/>
              </a:rPr>
              <a:t>POLMONI E FC</a:t>
            </a:r>
          </a:p>
        </p:txBody>
      </p:sp>
    </p:spTree>
    <p:extLst>
      <p:ext uri="{BB962C8B-B14F-4D97-AF65-F5344CB8AC3E}">
        <p14:creationId xmlns:p14="http://schemas.microsoft.com/office/powerpoint/2010/main" val="329573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F79F4BA-0EF5-4F15-883B-9E6B64D365FD}"/>
              </a:ext>
            </a:extLst>
          </p:cNvPr>
          <p:cNvSpPr txBox="1">
            <a:spLocks/>
          </p:cNvSpPr>
          <p:nvPr/>
        </p:nvSpPr>
        <p:spPr>
          <a:xfrm>
            <a:off x="150940" y="1591450"/>
            <a:ext cx="11771259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</a:rPr>
              <a:t>infezione basse vie aeree                      </a:t>
            </a:r>
            <a:b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it-IT" altLang="it-IT" dirty="0">
                <a:latin typeface="Comic Sans MS" panose="030F0702030302020204" pitchFamily="66" charset="0"/>
              </a:rPr>
              <a:t>(</a:t>
            </a:r>
            <a:r>
              <a:rPr lang="it-IT" altLang="it-IT" i="1" dirty="0">
                <a:latin typeface="Comic Sans MS" panose="030F0702030302020204" pitchFamily="66" charset="0"/>
              </a:rPr>
              <a:t>St. </a:t>
            </a:r>
            <a:r>
              <a:rPr lang="it-IT" altLang="it-IT" i="1" dirty="0" err="1">
                <a:latin typeface="Comic Sans MS" panose="030F0702030302020204" pitchFamily="66" charset="0"/>
              </a:rPr>
              <a:t>aureus</a:t>
            </a:r>
            <a:r>
              <a:rPr lang="it-IT" altLang="it-IT" i="1" dirty="0">
                <a:latin typeface="Comic Sans MS" panose="030F0702030302020204" pitchFamily="66" charset="0"/>
              </a:rPr>
              <a:t>, H. </a:t>
            </a:r>
            <a:r>
              <a:rPr lang="it-IT" altLang="it-IT" i="1" dirty="0" err="1">
                <a:latin typeface="Comic Sans MS" panose="030F0702030302020204" pitchFamily="66" charset="0"/>
              </a:rPr>
              <a:t>influenzae</a:t>
            </a:r>
            <a:r>
              <a:rPr lang="it-IT" altLang="it-IT" i="1" dirty="0">
                <a:latin typeface="Comic Sans MS" panose="030F0702030302020204" pitchFamily="66" charset="0"/>
              </a:rPr>
              <a:t>, Ps. Aeruginosa, B. </a:t>
            </a:r>
            <a:r>
              <a:rPr lang="it-IT" altLang="it-IT" i="1" dirty="0" err="1">
                <a:latin typeface="Comic Sans MS" panose="030F0702030302020204" pitchFamily="66" charset="0"/>
              </a:rPr>
              <a:t>cepacia</a:t>
            </a:r>
            <a:r>
              <a:rPr lang="it-IT" altLang="it-IT" i="1" dirty="0">
                <a:latin typeface="Comic Sans MS" panose="030F0702030302020204" pitchFamily="66" charset="0"/>
              </a:rPr>
              <a:t>, </a:t>
            </a:r>
            <a:r>
              <a:rPr lang="it-IT" altLang="it-IT" i="1" dirty="0" err="1">
                <a:latin typeface="Comic Sans MS" panose="030F0702030302020204" pitchFamily="66" charset="0"/>
              </a:rPr>
              <a:t>aspergillus</a:t>
            </a:r>
            <a:r>
              <a:rPr lang="it-IT" altLang="it-IT" dirty="0">
                <a:latin typeface="Comic Sans MS" panose="030F0702030302020204" pitchFamily="66" charset="0"/>
              </a:rPr>
              <a:t>)</a:t>
            </a:r>
          </a:p>
          <a:p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</a:rPr>
              <a:t>complicanze: emottisi, atelettasia, bronchiectasie, pneumotorace</a:t>
            </a:r>
          </a:p>
          <a:p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</a:rPr>
              <a:t>sinusite cronica</a:t>
            </a:r>
          </a:p>
          <a:p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</a:rPr>
              <a:t>poliposi nasale</a:t>
            </a:r>
          </a:p>
          <a:p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</a:rPr>
              <a:t>aspergillosi broncopolmonare allergica</a:t>
            </a:r>
          </a:p>
        </p:txBody>
      </p:sp>
    </p:spTree>
    <p:extLst>
      <p:ext uri="{BB962C8B-B14F-4D97-AF65-F5344CB8AC3E}">
        <p14:creationId xmlns:p14="http://schemas.microsoft.com/office/powerpoint/2010/main" val="112686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67FEEC9-1C93-4E2E-A7CE-69BFB8E84306}"/>
              </a:ext>
            </a:extLst>
          </p:cNvPr>
          <p:cNvSpPr txBox="1">
            <a:spLocks/>
          </p:cNvSpPr>
          <p:nvPr/>
        </p:nvSpPr>
        <p:spPr bwMode="auto">
          <a:xfrm>
            <a:off x="199068" y="768297"/>
            <a:ext cx="472294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it-IT" altLang="it-IT" b="1" dirty="0">
                <a:latin typeface="+mn-lt"/>
              </a:rPr>
              <a:t>SUDORE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49DA56C-5E77-4C9B-A694-5B83F8750A0D}"/>
              </a:ext>
            </a:extLst>
          </p:cNvPr>
          <p:cNvSpPr txBox="1">
            <a:spLocks/>
          </p:cNvSpPr>
          <p:nvPr/>
        </p:nvSpPr>
        <p:spPr bwMode="auto">
          <a:xfrm>
            <a:off x="304071" y="167384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it-IT" altLang="it-IT" dirty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</a:rPr>
              <a:t>Elevate concentrazioni di cloro e sodio</a:t>
            </a:r>
          </a:p>
          <a:p>
            <a:pPr eaLnBrk="1" hangingPunct="1">
              <a:lnSpc>
                <a:spcPct val="90000"/>
              </a:lnSpc>
            </a:pPr>
            <a:endParaRPr lang="it-IT" altLang="it-IT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</a:rPr>
              <a:t>Alcalosi metabolica </a:t>
            </a:r>
            <a:r>
              <a:rPr lang="it-IT" altLang="it-IT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ipocloremica</a:t>
            </a:r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</a:rPr>
              <a:t> cronica (inappetenza, vomito, torpore/agitazione, arresto della crescita) </a:t>
            </a:r>
          </a:p>
          <a:p>
            <a:pPr eaLnBrk="1" hangingPunct="1">
              <a:lnSpc>
                <a:spcPct val="90000"/>
              </a:lnSpc>
            </a:pPr>
            <a:endParaRPr lang="it-IT" altLang="it-IT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</a:rPr>
              <a:t>Sindrome da perdita di sali (estate)</a:t>
            </a:r>
          </a:p>
          <a:p>
            <a:pPr eaLnBrk="1" hangingPunct="1">
              <a:lnSpc>
                <a:spcPct val="90000"/>
              </a:lnSpc>
            </a:pPr>
            <a:endParaRPr lang="it-IT" altLang="it-IT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A84E6-DC8E-4D6B-A429-91C8685D7E60}"/>
              </a:ext>
            </a:extLst>
          </p:cNvPr>
          <p:cNvSpPr txBox="1"/>
          <p:nvPr/>
        </p:nvSpPr>
        <p:spPr>
          <a:xfrm>
            <a:off x="5839692" y="348286"/>
            <a:ext cx="60967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"Guai a quel bambino che quando baciato sulla fronte sa di salato. Egli è stregato e presto dovrà morire".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(Da un adagio del folklore nord europeo).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340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69FBF85-9EE0-4892-8ADE-E2294F88326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b="1" dirty="0">
                <a:latin typeface="+mn-lt"/>
              </a:rPr>
              <a:t>PANCREAS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BD2CA69-4524-467E-9D93-351111F155B3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it-IT" altLang="it-IT" dirty="0">
              <a:solidFill>
                <a:srgbClr val="C00000"/>
              </a:solidFill>
            </a:endParaRPr>
          </a:p>
          <a:p>
            <a:pPr>
              <a:lnSpc>
                <a:spcPct val="80000"/>
              </a:lnSpc>
            </a:pPr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</a:rPr>
              <a:t>Insufficienza pancreatica </a:t>
            </a:r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 steatorrea: 90%</a:t>
            </a:r>
          </a:p>
          <a:p>
            <a:pPr>
              <a:lnSpc>
                <a:spcPct val="80000"/>
              </a:lnSpc>
            </a:pPr>
            <a:endParaRPr lang="it-IT" altLang="it-IT" dirty="0">
              <a:solidFill>
                <a:srgbClr val="C00000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</a:pPr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Malnutrizione (arresto della crescita, </a:t>
            </a:r>
            <a:r>
              <a:rPr lang="it-IT" altLang="it-IT" dirty="0" err="1">
                <a:solidFill>
                  <a:srgbClr val="C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ipoprotidemia</a:t>
            </a:r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, carenza vitamine, </a:t>
            </a:r>
            <a:r>
              <a:rPr lang="it-IT" altLang="it-IT" dirty="0" err="1">
                <a:solidFill>
                  <a:srgbClr val="C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ipocolesterolemia,ecc</a:t>
            </a:r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.)</a:t>
            </a:r>
          </a:p>
          <a:p>
            <a:pPr>
              <a:lnSpc>
                <a:spcPct val="80000"/>
              </a:lnSpc>
            </a:pPr>
            <a:endParaRPr lang="it-IT" altLang="it-IT" dirty="0">
              <a:solidFill>
                <a:srgbClr val="C00000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</a:pPr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Diabete: 20% entro i 20 anni; 50% dopo i 40 aa</a:t>
            </a:r>
          </a:p>
          <a:p>
            <a:pPr>
              <a:lnSpc>
                <a:spcPct val="80000"/>
              </a:lnSpc>
            </a:pPr>
            <a:endParaRPr lang="it-IT" altLang="it-IT" dirty="0">
              <a:solidFill>
                <a:srgbClr val="C00000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</a:pPr>
            <a:r>
              <a:rPr lang="it-IT" altLang="it-IT" dirty="0">
                <a:solidFill>
                  <a:srgbClr val="C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Pancreatite</a:t>
            </a:r>
            <a:endParaRPr lang="it-IT" altLang="it-IT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endParaRPr lang="it-IT" altLang="it-IT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50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EBFBCA5-076E-47C9-AA89-1D9499E4F03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b="1" dirty="0"/>
              <a:t>INTESTINO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E5349E-DAF6-442C-B627-73562D374F36}"/>
              </a:ext>
            </a:extLst>
          </p:cNvPr>
          <p:cNvSpPr txBox="1">
            <a:spLocks/>
          </p:cNvSpPr>
          <p:nvPr/>
        </p:nvSpPr>
        <p:spPr>
          <a:xfrm>
            <a:off x="342900" y="723900"/>
            <a:ext cx="85852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it-IT" dirty="0">
              <a:solidFill>
                <a:srgbClr val="C00000"/>
              </a:solidFill>
            </a:endParaRPr>
          </a:p>
          <a:p>
            <a:r>
              <a:rPr lang="it-IT" altLang="it-IT" dirty="0">
                <a:solidFill>
                  <a:srgbClr val="C00000"/>
                </a:solidFill>
              </a:rPr>
              <a:t>Ileo da meconio: 20% diagnosi</a:t>
            </a:r>
          </a:p>
          <a:p>
            <a:r>
              <a:rPr lang="it-IT" altLang="it-IT" dirty="0">
                <a:solidFill>
                  <a:srgbClr val="C00000"/>
                </a:solidFill>
              </a:rPr>
              <a:t>Sindrome da ostruzione intestinale distale (DIOS)</a:t>
            </a:r>
          </a:p>
        </p:txBody>
      </p:sp>
      <p:pic>
        <p:nvPicPr>
          <p:cNvPr id="4" name="Picture 4" descr="7059">
            <a:extLst>
              <a:ext uri="{FF2B5EF4-FFF2-40B4-BE49-F238E27FC236}">
                <a16:creationId xmlns:a16="http://schemas.microsoft.com/office/drawing/2014/main" id="{D8A7D9E7-33D1-49EF-B7A4-8D2768180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5788"/>
            <a:ext cx="3017838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86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232B234-D6D2-4030-A234-F53FD4AED27A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b="1" dirty="0"/>
              <a:t>FEGATO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188D2C1-44B9-4925-8403-43C52D8219CC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it-IT" dirty="0">
              <a:solidFill>
                <a:srgbClr val="C00000"/>
              </a:solidFill>
            </a:endParaRPr>
          </a:p>
          <a:p>
            <a:r>
              <a:rPr lang="it-IT" altLang="it-IT" dirty="0">
                <a:solidFill>
                  <a:srgbClr val="C00000"/>
                </a:solidFill>
              </a:rPr>
              <a:t>Colestasi</a:t>
            </a:r>
          </a:p>
          <a:p>
            <a:endParaRPr lang="it-IT" altLang="it-IT" dirty="0">
              <a:solidFill>
                <a:srgbClr val="C00000"/>
              </a:solidFill>
            </a:endParaRPr>
          </a:p>
          <a:p>
            <a:r>
              <a:rPr lang="it-IT" altLang="it-IT" dirty="0">
                <a:solidFill>
                  <a:srgbClr val="C00000"/>
                </a:solidFill>
              </a:rPr>
              <a:t>Steatosi</a:t>
            </a:r>
          </a:p>
          <a:p>
            <a:endParaRPr lang="it-IT" altLang="it-IT" dirty="0">
              <a:solidFill>
                <a:srgbClr val="C00000"/>
              </a:solidFill>
            </a:endParaRPr>
          </a:p>
          <a:p>
            <a:r>
              <a:rPr lang="it-IT" altLang="it-IT" dirty="0">
                <a:solidFill>
                  <a:srgbClr val="C00000"/>
                </a:solidFill>
              </a:rPr>
              <a:t>Cirrosi biliare</a:t>
            </a:r>
          </a:p>
          <a:p>
            <a:endParaRPr lang="it-IT" altLang="it-IT" dirty="0">
              <a:solidFill>
                <a:srgbClr val="C00000"/>
              </a:solidFill>
            </a:endParaRPr>
          </a:p>
          <a:p>
            <a:r>
              <a:rPr lang="it-IT" altLang="it-IT" dirty="0">
                <a:solidFill>
                  <a:srgbClr val="C00000"/>
                </a:solidFill>
              </a:rPr>
              <a:t>Litiasi biliare</a:t>
            </a:r>
          </a:p>
          <a:p>
            <a:endParaRPr lang="it-IT" altLang="it-IT" dirty="0">
              <a:solidFill>
                <a:srgbClr val="C00000"/>
              </a:solidFill>
            </a:endParaRPr>
          </a:p>
        </p:txBody>
      </p:sp>
      <p:pic>
        <p:nvPicPr>
          <p:cNvPr id="4" name="Picture 4" descr="fegato">
            <a:extLst>
              <a:ext uri="{FF2B5EF4-FFF2-40B4-BE49-F238E27FC236}">
                <a16:creationId xmlns:a16="http://schemas.microsoft.com/office/drawing/2014/main" id="{7404E4A0-A0C3-45F0-A501-8A55C54D1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2066925"/>
            <a:ext cx="24923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1">
            <a:extLst>
              <a:ext uri="{FF2B5EF4-FFF2-40B4-BE49-F238E27FC236}">
                <a16:creationId xmlns:a16="http://schemas.microsoft.com/office/drawing/2014/main" id="{5003EAC5-5E5E-4556-91C0-F38E906C6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663" y="3862388"/>
            <a:ext cx="1358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800"/>
              <a:t>25%</a:t>
            </a:r>
          </a:p>
        </p:txBody>
      </p:sp>
    </p:spTree>
    <p:extLst>
      <p:ext uri="{BB962C8B-B14F-4D97-AF65-F5344CB8AC3E}">
        <p14:creationId xmlns:p14="http://schemas.microsoft.com/office/powerpoint/2010/main" val="362853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8F9754B-AD06-4CDA-9B5B-C1D3E21A865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b="1" dirty="0"/>
              <a:t>APPARATO GENITALE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E8E1DD4-3666-4EF3-84FD-7F6AD2C3AFBA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it-IT" dirty="0">
              <a:solidFill>
                <a:srgbClr val="C00000"/>
              </a:solidFill>
            </a:endParaRPr>
          </a:p>
          <a:p>
            <a:endParaRPr lang="it-IT" altLang="it-IT" dirty="0">
              <a:solidFill>
                <a:srgbClr val="C00000"/>
              </a:solidFill>
            </a:endParaRPr>
          </a:p>
          <a:p>
            <a:r>
              <a:rPr lang="it-IT" altLang="it-IT" dirty="0">
                <a:solidFill>
                  <a:srgbClr val="C00000"/>
                </a:solidFill>
              </a:rPr>
              <a:t>Azoospermia ostruttiva nei maschi</a:t>
            </a:r>
          </a:p>
          <a:p>
            <a:endParaRPr lang="it-IT" altLang="it-IT" dirty="0">
              <a:solidFill>
                <a:srgbClr val="C00000"/>
              </a:solidFill>
            </a:endParaRPr>
          </a:p>
          <a:p>
            <a:r>
              <a:rPr lang="it-IT" altLang="it-IT" dirty="0">
                <a:solidFill>
                  <a:srgbClr val="C00000"/>
                </a:solidFill>
              </a:rPr>
              <a:t>Ridotta fertilità nelle femmine</a:t>
            </a:r>
          </a:p>
          <a:p>
            <a:endParaRPr lang="it-IT" alt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9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FCA42F3-A0EC-4505-852E-8AC007CF351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b="1" dirty="0"/>
              <a:t>APP. OSTEO-ARTICOLARE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02F3898-98AB-4D81-9D9C-536B2CE48DA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it-IT" dirty="0">
              <a:solidFill>
                <a:srgbClr val="C00000"/>
              </a:solidFill>
            </a:endParaRPr>
          </a:p>
          <a:p>
            <a:r>
              <a:rPr lang="it-IT" altLang="it-IT" dirty="0" err="1">
                <a:solidFill>
                  <a:srgbClr val="C00000"/>
                </a:solidFill>
              </a:rPr>
              <a:t>Ippocratismo</a:t>
            </a:r>
            <a:r>
              <a:rPr lang="it-IT" altLang="it-IT" dirty="0">
                <a:solidFill>
                  <a:srgbClr val="C00000"/>
                </a:solidFill>
              </a:rPr>
              <a:t> digitale</a:t>
            </a:r>
          </a:p>
          <a:p>
            <a:endParaRPr lang="it-IT" altLang="it-IT" dirty="0">
              <a:solidFill>
                <a:srgbClr val="C00000"/>
              </a:solidFill>
            </a:endParaRPr>
          </a:p>
          <a:p>
            <a:r>
              <a:rPr lang="it-IT" altLang="it-IT" dirty="0" err="1">
                <a:solidFill>
                  <a:srgbClr val="C00000"/>
                </a:solidFill>
              </a:rPr>
              <a:t>Osteopenia</a:t>
            </a:r>
            <a:r>
              <a:rPr lang="it-IT" altLang="it-IT" dirty="0">
                <a:solidFill>
                  <a:srgbClr val="C00000"/>
                </a:solidFill>
              </a:rPr>
              <a:t>/osteoporosi</a:t>
            </a:r>
            <a:r>
              <a:rPr lang="it-IT" altLang="it-IT" dirty="0">
                <a:solidFill>
                  <a:srgbClr val="C00000"/>
                </a:solidFill>
                <a:sym typeface="Symbol" panose="05050102010706020507" pitchFamily="18" charset="2"/>
              </a:rPr>
              <a:t> fratture</a:t>
            </a:r>
          </a:p>
          <a:p>
            <a:endParaRPr lang="it-IT" altLang="it-IT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r>
              <a:rPr lang="it-IT" altLang="it-IT" dirty="0">
                <a:solidFill>
                  <a:srgbClr val="C00000"/>
                </a:solidFill>
                <a:sym typeface="Symbol" panose="05050102010706020507" pitchFamily="18" charset="2"/>
              </a:rPr>
              <a:t>Artrite</a:t>
            </a:r>
            <a:endParaRPr lang="it-IT" altLang="it-IT" dirty="0">
              <a:solidFill>
                <a:srgbClr val="C00000"/>
              </a:solidFill>
            </a:endParaRPr>
          </a:p>
          <a:p>
            <a:endParaRPr lang="it-IT" alt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4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>
            <a:extLst>
              <a:ext uri="{FF2B5EF4-FFF2-40B4-BE49-F238E27FC236}">
                <a16:creationId xmlns:a16="http://schemas.microsoft.com/office/drawing/2014/main" id="{55BBEE7C-9F42-449A-B5C8-F59643C6E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563" y="1697698"/>
            <a:ext cx="575785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+mn-lt"/>
              </a:rPr>
              <a:t>IRT: specificità 99%, sensibilità 80-96%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+mn-lt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+mn-lt"/>
              </a:rPr>
              <a:t>IRT/IRT: falsi negativi 5,4%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8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+mn-lt"/>
              </a:rPr>
              <a:t>IRT/DNA: falsi negativi 0,4%</a:t>
            </a:r>
          </a:p>
        </p:txBody>
      </p:sp>
      <p:sp>
        <p:nvSpPr>
          <p:cNvPr id="3" name="Freccia circolare a destra 3">
            <a:extLst>
              <a:ext uri="{FF2B5EF4-FFF2-40B4-BE49-F238E27FC236}">
                <a16:creationId xmlns:a16="http://schemas.microsoft.com/office/drawing/2014/main" id="{CA7781A7-6151-4D80-A1B9-B5E1812A93B9}"/>
              </a:ext>
            </a:extLst>
          </p:cNvPr>
          <p:cNvSpPr/>
          <p:nvPr/>
        </p:nvSpPr>
        <p:spPr>
          <a:xfrm>
            <a:off x="3449038" y="4350411"/>
            <a:ext cx="731838" cy="121602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FAB0262B-DFDE-4D31-ADAB-79C5A3F42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563" y="5042561"/>
            <a:ext cx="40298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+mn-lt"/>
              </a:rPr>
              <a:t>Falsi negativi: 1,3: 100000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E6533-3421-4023-BCA7-AA2A4F78FE46}"/>
              </a:ext>
            </a:extLst>
          </p:cNvPr>
          <p:cNvSpPr txBox="1"/>
          <p:nvPr/>
        </p:nvSpPr>
        <p:spPr>
          <a:xfrm>
            <a:off x="202692" y="383903"/>
            <a:ext cx="11989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SCREENING NEONATALE CON DOSAGGIO DI TRIPSINOGENO IMMUNOREATTIVO</a:t>
            </a:r>
          </a:p>
        </p:txBody>
      </p:sp>
    </p:spTree>
    <p:extLst>
      <p:ext uri="{BB962C8B-B14F-4D97-AF65-F5344CB8AC3E}">
        <p14:creationId xmlns:p14="http://schemas.microsoft.com/office/powerpoint/2010/main" val="3980463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BB590D-C900-4841-A056-5A6F8C2AF2A6}"/>
              </a:ext>
            </a:extLst>
          </p:cNvPr>
          <p:cNvSpPr txBox="1"/>
          <p:nvPr/>
        </p:nvSpPr>
        <p:spPr>
          <a:xfrm>
            <a:off x="1140372" y="972207"/>
            <a:ext cx="95906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3200" b="1" dirty="0"/>
              <a:t>FIBROSI CISTICA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3200" b="1" i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3200" b="1" i="1" dirty="0">
                <a:solidFill>
                  <a:schemeClr val="accent2"/>
                </a:solidFill>
              </a:rPr>
              <a:t>1: 2500 NATI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3200" b="1" i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3200" b="1" i="1" dirty="0">
                <a:solidFill>
                  <a:schemeClr val="accent2"/>
                </a:solidFill>
              </a:rPr>
              <a:t>1: 25 PORTATORI SANI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3200" b="1" i="1" dirty="0">
                <a:solidFill>
                  <a:schemeClr val="accent2"/>
                </a:solidFill>
              </a:rPr>
              <a:t>				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3200" b="1" i="1" dirty="0">
                <a:solidFill>
                  <a:schemeClr val="accent2"/>
                </a:solidFill>
              </a:rPr>
              <a:t>5000 malati in Italia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3200" b="1" i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3200" b="1" i="1" dirty="0"/>
              <a:t>La più frequente malattia genetica recessiva nella popolazione caucasica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167824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51EE47-F2CB-4C58-A318-21E92AFEB911}"/>
              </a:ext>
            </a:extLst>
          </p:cNvPr>
          <p:cNvSpPr txBox="1">
            <a:spLocks/>
          </p:cNvSpPr>
          <p:nvPr/>
        </p:nvSpPr>
        <p:spPr>
          <a:xfrm>
            <a:off x="1684337" y="200413"/>
            <a:ext cx="882332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3200">
                <a:latin typeface="Comic Sans MS" panose="030F0702030302020204" pitchFamily="66" charset="0"/>
              </a:rPr>
              <a:t>CFSPID: </a:t>
            </a:r>
            <a:br>
              <a:rPr lang="it-IT" altLang="it-IT" sz="3200">
                <a:latin typeface="Comic Sans MS" panose="030F0702030302020204" pitchFamily="66" charset="0"/>
              </a:rPr>
            </a:br>
            <a:r>
              <a:rPr lang="it-IT" altLang="it-IT" sz="3200">
                <a:latin typeface="Comic Sans MS" panose="030F0702030302020204" pitchFamily="66" charset="0"/>
              </a:rPr>
              <a:t>CF Screening Positive Inconclusive Diagnosis</a:t>
            </a: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BE1816D3-4455-447A-B022-0E7B6DF7C435}"/>
              </a:ext>
            </a:extLst>
          </p:cNvPr>
          <p:cNvSpPr txBox="1"/>
          <p:nvPr/>
        </p:nvSpPr>
        <p:spPr>
          <a:xfrm>
            <a:off x="1566862" y="1835538"/>
            <a:ext cx="9058275" cy="1938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it-IT" sz="24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TS borderline ed 1 sola mutazione CF causante malattia</a:t>
            </a:r>
          </a:p>
          <a:p>
            <a:pPr marL="342900" indent="-342900">
              <a:buFontTx/>
              <a:buChar char="-"/>
              <a:defRPr/>
            </a:pPr>
            <a:endParaRPr lang="it-IT" sz="2400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342900" indent="-342900">
              <a:buFontTx/>
              <a:buChar char="-"/>
              <a:defRPr/>
            </a:pPr>
            <a:r>
              <a:rPr lang="it-IT" sz="24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TS normale o borderline e 2 mutazioni (1 causante malattia)</a:t>
            </a:r>
          </a:p>
          <a:p>
            <a:pPr>
              <a:defRPr/>
            </a:pPr>
            <a:endParaRPr lang="it-IT" sz="2400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it-IT" sz="24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-   TS borderline e IRT molto elevato. </a:t>
            </a:r>
          </a:p>
        </p:txBody>
      </p:sp>
      <p:sp>
        <p:nvSpPr>
          <p:cNvPr id="4" name="CasellaDiTesto 5">
            <a:extLst>
              <a:ext uri="{FF2B5EF4-FFF2-40B4-BE49-F238E27FC236}">
                <a16:creationId xmlns:a16="http://schemas.microsoft.com/office/drawing/2014/main" id="{D6359B46-B078-4FD1-A0C8-B3943C2FD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037400"/>
            <a:ext cx="8221662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Comic Sans MS" panose="030F0702030302020204" pitchFamily="66" charset="0"/>
              </a:rPr>
              <a:t>Ogni tre bambini diagnosticati con certezza come FC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Comic Sans MS" panose="030F0702030302020204" pitchFamily="66" charset="0"/>
              </a:rPr>
              <a:t>attraverso screening neonatale, ce ne sono da uno a due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Comic Sans MS" panose="030F0702030302020204" pitchFamily="66" charset="0"/>
              </a:rPr>
              <a:t>in cui la diagnosi non è conclusiva.</a:t>
            </a:r>
          </a:p>
        </p:txBody>
      </p:sp>
      <p:sp>
        <p:nvSpPr>
          <p:cNvPr id="5" name="CasellaDiTesto 6">
            <a:extLst>
              <a:ext uri="{FF2B5EF4-FFF2-40B4-BE49-F238E27FC236}">
                <a16:creationId xmlns:a16="http://schemas.microsoft.com/office/drawing/2014/main" id="{112592BC-D7E6-4E15-85FA-1173E5C8D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150" y="6148775"/>
            <a:ext cx="4389437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Comic Sans MS" panose="030F0702030302020204" pitchFamily="66" charset="0"/>
              </a:rPr>
              <a:t>11% a 3 anni ha diagnosi di FC</a:t>
            </a:r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729473A4-216A-4406-AFDE-8B0475741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75" y="5453450"/>
            <a:ext cx="5106987" cy="461963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Comic Sans MS" panose="030F0702030302020204" pitchFamily="66" charset="0"/>
              </a:rPr>
              <a:t>11% ha lo Pseudomonas in escreato</a:t>
            </a:r>
          </a:p>
        </p:txBody>
      </p:sp>
    </p:spTree>
    <p:extLst>
      <p:ext uri="{BB962C8B-B14F-4D97-AF65-F5344CB8AC3E}">
        <p14:creationId xmlns:p14="http://schemas.microsoft.com/office/powerpoint/2010/main" val="1265068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7">
            <a:extLst>
              <a:ext uri="{FF2B5EF4-FFF2-40B4-BE49-F238E27FC236}">
                <a16:creationId xmlns:a16="http://schemas.microsoft.com/office/drawing/2014/main" id="{AFE55115-D4D2-4049-83F6-27618C5DB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94" y="2176462"/>
            <a:ext cx="4064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9">
            <a:extLst>
              <a:ext uri="{FF2B5EF4-FFF2-40B4-BE49-F238E27FC236}">
                <a16:creationId xmlns:a16="http://schemas.microsoft.com/office/drawing/2014/main" id="{C8EAD51D-A61F-44B9-AC66-DDA8735317F6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4114307" y="4095749"/>
            <a:ext cx="4318000" cy="4794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49340E03-799A-405A-859B-66B944528F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9719" y="142875"/>
            <a:ext cx="7142163" cy="1062037"/>
          </a:xfrm>
          <a:prstGeom prst="rect">
            <a:avLst/>
          </a:prstGeom>
          <a:noFill/>
          <a:ln w="38100" cap="sq">
            <a:solidFill>
              <a:srgbClr val="4BACC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58A6E5F-AE77-4E4D-9175-96844F0169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2707" y="1257300"/>
            <a:ext cx="3351212" cy="227012"/>
          </a:xfrm>
          <a:prstGeom prst="rect">
            <a:avLst/>
          </a:prstGeom>
          <a:noFill/>
          <a:ln w="38100" cap="sq">
            <a:solidFill>
              <a:srgbClr val="4BACC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9AF0E7F-8591-4532-B217-BC952FE9CF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48232" y="149225"/>
            <a:ext cx="1871662" cy="1244600"/>
          </a:xfrm>
          <a:prstGeom prst="rect">
            <a:avLst/>
          </a:prstGeom>
          <a:noFill/>
          <a:ln w="38100" cap="sq">
            <a:solidFill>
              <a:srgbClr val="4BACC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2A10017-697F-469C-B286-B328CC8D48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64794" y="1658937"/>
            <a:ext cx="8950325" cy="3443288"/>
          </a:xfrm>
          <a:prstGeom prst="rect">
            <a:avLst/>
          </a:prstGeom>
          <a:noFill/>
          <a:ln w="38100" cap="sq">
            <a:solidFill>
              <a:srgbClr val="4BACC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</p:spPr>
      </p:pic>
      <p:sp>
        <p:nvSpPr>
          <p:cNvPr id="8" name="Rettangolo 10">
            <a:extLst>
              <a:ext uri="{FF2B5EF4-FFF2-40B4-BE49-F238E27FC236}">
                <a16:creationId xmlns:a16="http://schemas.microsoft.com/office/drawing/2014/main" id="{6FBACA9B-559B-4A6A-BC60-6F618A03FEBB}"/>
              </a:ext>
            </a:extLst>
          </p:cNvPr>
          <p:cNvSpPr/>
          <p:nvPr/>
        </p:nvSpPr>
        <p:spPr>
          <a:xfrm>
            <a:off x="1699719" y="5208587"/>
            <a:ext cx="8915400" cy="16494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it-IT" altLang="x-none" b="1">
                <a:solidFill>
                  <a:srgbClr val="000000"/>
                </a:solidFill>
              </a:rPr>
              <a:t>A partire dagli anni 90 l</a:t>
            </a:r>
            <a:r>
              <a:rPr lang="ja-JP" altLang="it-IT" b="1">
                <a:solidFill>
                  <a:srgbClr val="000000"/>
                </a:solidFill>
              </a:rPr>
              <a:t>’</a:t>
            </a:r>
            <a:r>
              <a:rPr lang="it-IT" altLang="ja-JP" b="1">
                <a:solidFill>
                  <a:srgbClr val="000000"/>
                </a:solidFill>
              </a:rPr>
              <a:t>università di Padova avvia una campagna di screening che viene allargata alla parte EST del Veneto, offrendo a coppie in età riproduttiva la possibilità di fare lo screening a un costo ridotto</a:t>
            </a:r>
            <a:endParaRPr lang="it-IT" altLang="x-none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5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id="{CA6D155E-5FAE-4ACD-BB2B-04DA00440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065338"/>
            <a:ext cx="6053138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5">
            <a:extLst>
              <a:ext uri="{FF2B5EF4-FFF2-40B4-BE49-F238E27FC236}">
                <a16:creationId xmlns:a16="http://schemas.microsoft.com/office/drawing/2014/main" id="{B142690B-545E-4788-9D4E-9CD6FBE17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2406650"/>
            <a:ext cx="2852737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6">
            <a:extLst>
              <a:ext uri="{FF2B5EF4-FFF2-40B4-BE49-F238E27FC236}">
                <a16:creationId xmlns:a16="http://schemas.microsoft.com/office/drawing/2014/main" id="{41122875-97D4-4A65-BD8F-A5642B24C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49238"/>
            <a:ext cx="57023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7">
            <a:extLst>
              <a:ext uri="{FF2B5EF4-FFF2-40B4-BE49-F238E27FC236}">
                <a16:creationId xmlns:a16="http://schemas.microsoft.com/office/drawing/2014/main" id="{2992DB3B-D26F-43E9-8F8E-E583F4346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249238"/>
            <a:ext cx="2222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2">
            <a:extLst>
              <a:ext uri="{FF2B5EF4-FFF2-40B4-BE49-F238E27FC236}">
                <a16:creationId xmlns:a16="http://schemas.microsoft.com/office/drawing/2014/main" id="{C3B4E737-E1E5-4521-BBE6-1D0F6F8BEC68}"/>
              </a:ext>
            </a:extLst>
          </p:cNvPr>
          <p:cNvCxnSpPr/>
          <p:nvPr/>
        </p:nvCxnSpPr>
        <p:spPr>
          <a:xfrm>
            <a:off x="482600" y="3135313"/>
            <a:ext cx="14668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4">
            <a:extLst>
              <a:ext uri="{FF2B5EF4-FFF2-40B4-BE49-F238E27FC236}">
                <a16:creationId xmlns:a16="http://schemas.microsoft.com/office/drawing/2014/main" id="{D327C6DC-F91F-471F-8AEA-1E66289EE6BB}"/>
              </a:ext>
            </a:extLst>
          </p:cNvPr>
          <p:cNvCxnSpPr/>
          <p:nvPr/>
        </p:nvCxnSpPr>
        <p:spPr>
          <a:xfrm>
            <a:off x="371475" y="3425825"/>
            <a:ext cx="17494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6">
            <a:extLst>
              <a:ext uri="{FF2B5EF4-FFF2-40B4-BE49-F238E27FC236}">
                <a16:creationId xmlns:a16="http://schemas.microsoft.com/office/drawing/2014/main" id="{6C282B90-CB3F-42EB-B69A-800FF6DAB23B}"/>
              </a:ext>
            </a:extLst>
          </p:cNvPr>
          <p:cNvCxnSpPr/>
          <p:nvPr/>
        </p:nvCxnSpPr>
        <p:spPr>
          <a:xfrm>
            <a:off x="561975" y="5878513"/>
            <a:ext cx="13874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659BC407-6670-4F8D-9BDA-AD10DA0420A5}"/>
              </a:ext>
            </a:extLst>
          </p:cNvPr>
          <p:cNvCxnSpPr/>
          <p:nvPr/>
        </p:nvCxnSpPr>
        <p:spPr>
          <a:xfrm>
            <a:off x="833438" y="6069013"/>
            <a:ext cx="774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10">
            <a:extLst>
              <a:ext uri="{FF2B5EF4-FFF2-40B4-BE49-F238E27FC236}">
                <a16:creationId xmlns:a16="http://schemas.microsoft.com/office/drawing/2014/main" id="{A1037174-F4ED-4BB4-A97A-2F33827EBB8F}"/>
              </a:ext>
            </a:extLst>
          </p:cNvPr>
          <p:cNvCxnSpPr>
            <a:cxnSpLocks/>
          </p:cNvCxnSpPr>
          <p:nvPr/>
        </p:nvCxnSpPr>
        <p:spPr>
          <a:xfrm>
            <a:off x="2813050" y="5054600"/>
            <a:ext cx="9556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3">
            <a:extLst>
              <a:ext uri="{FF2B5EF4-FFF2-40B4-BE49-F238E27FC236}">
                <a16:creationId xmlns:a16="http://schemas.microsoft.com/office/drawing/2014/main" id="{29A6E016-8352-461B-BB7C-EA28DB9EEE3F}"/>
              </a:ext>
            </a:extLst>
          </p:cNvPr>
          <p:cNvCxnSpPr/>
          <p:nvPr/>
        </p:nvCxnSpPr>
        <p:spPr>
          <a:xfrm>
            <a:off x="2652713" y="6069013"/>
            <a:ext cx="1206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5">
            <a:extLst>
              <a:ext uri="{FF2B5EF4-FFF2-40B4-BE49-F238E27FC236}">
                <a16:creationId xmlns:a16="http://schemas.microsoft.com/office/drawing/2014/main" id="{E2111A63-50DC-47BD-96E0-9AF47AAC66EC}"/>
              </a:ext>
            </a:extLst>
          </p:cNvPr>
          <p:cNvCxnSpPr>
            <a:cxnSpLocks/>
          </p:cNvCxnSpPr>
          <p:nvPr/>
        </p:nvCxnSpPr>
        <p:spPr>
          <a:xfrm>
            <a:off x="4471988" y="5345113"/>
            <a:ext cx="153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687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A4D029-5BDB-4748-84C2-C73745F28864}"/>
              </a:ext>
            </a:extLst>
          </p:cNvPr>
          <p:cNvSpPr txBox="1"/>
          <p:nvPr/>
        </p:nvSpPr>
        <p:spPr>
          <a:xfrm>
            <a:off x="266883" y="153129"/>
            <a:ext cx="9809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/>
              <a:t>IL TEST DEL SUDORE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91F5A-3436-4217-AC08-47CA5C54A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68" y="58940"/>
            <a:ext cx="3075889" cy="67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17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7ECA6189-BD0B-4925-B9FA-C09562433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17" y="0"/>
            <a:ext cx="9126655" cy="685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135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C110041-1150-4670-9170-F7D72370C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04" y="563563"/>
            <a:ext cx="5524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9F3A34A-B384-477D-9C67-1231C0575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24" y="1298310"/>
            <a:ext cx="7191352" cy="522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796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DD545E-2B71-4566-89F9-D657C9D384B8}"/>
              </a:ext>
            </a:extLst>
          </p:cNvPr>
          <p:cNvSpPr txBox="1"/>
          <p:nvPr/>
        </p:nvSpPr>
        <p:spPr>
          <a:xfrm>
            <a:off x="170630" y="134751"/>
            <a:ext cx="80638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/>
              <a:t>NGS: MUTAZIONI ASSOCIATE A FC</a:t>
            </a:r>
          </a:p>
        </p:txBody>
      </p:sp>
      <p:pic>
        <p:nvPicPr>
          <p:cNvPr id="4098" name="Picture 2" descr="Classification of cystic fibrosis gene mutations as &amp;#39;se- vere&amp;#39; or... |  Download Table">
            <a:extLst>
              <a:ext uri="{FF2B5EF4-FFF2-40B4-BE49-F238E27FC236}">
                <a16:creationId xmlns:a16="http://schemas.microsoft.com/office/drawing/2014/main" id="{8AE3AA53-8F2D-4631-8BE9-284C63B9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84449"/>
            <a:ext cx="6858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41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163D9C4-20C4-48DF-A1C9-60C7C4B74BA2}"/>
              </a:ext>
            </a:extLst>
          </p:cNvPr>
          <p:cNvSpPr txBox="1">
            <a:spLocks/>
          </p:cNvSpPr>
          <p:nvPr/>
        </p:nvSpPr>
        <p:spPr>
          <a:xfrm>
            <a:off x="1870364" y="43651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b="1"/>
              <a:t>Interazione genotipo-fenotipo</a:t>
            </a:r>
            <a:endParaRPr lang="it-IT" altLang="it-IT" b="1" dirty="0"/>
          </a:p>
        </p:txBody>
      </p:sp>
      <p:pic>
        <p:nvPicPr>
          <p:cNvPr id="3" name="Picture 4" descr="Diagnosi FC">
            <a:extLst>
              <a:ext uri="{FF2B5EF4-FFF2-40B4-BE49-F238E27FC236}">
                <a16:creationId xmlns:a16="http://schemas.microsoft.com/office/drawing/2014/main" id="{6BEA4992-6DC0-46B8-A9E6-DF6F7D110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9177" y="1671593"/>
            <a:ext cx="6840537" cy="47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3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DA8C87-7359-44BC-9814-FB18A562A4D3}"/>
              </a:ext>
            </a:extLst>
          </p:cNvPr>
          <p:cNvSpPr txBox="1">
            <a:spLocks/>
          </p:cNvSpPr>
          <p:nvPr/>
        </p:nvSpPr>
        <p:spPr>
          <a:xfrm>
            <a:off x="564776" y="395053"/>
            <a:ext cx="8722659" cy="68071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/>
              <a:t>Anton </a:t>
            </a:r>
            <a:r>
              <a:rPr lang="it-IT" sz="3200" dirty="0" err="1"/>
              <a:t>Yelchin</a:t>
            </a:r>
            <a:r>
              <a:rPr lang="it-IT" sz="3200" dirty="0"/>
              <a:t>: </a:t>
            </a:r>
            <a:r>
              <a:rPr lang="it-IT" sz="3200" dirty="0" err="1"/>
              <a:t>cystic</a:t>
            </a:r>
            <a:r>
              <a:rPr lang="it-IT" sz="3200" dirty="0"/>
              <a:t> </a:t>
            </a:r>
            <a:r>
              <a:rPr lang="it-IT" sz="3200" dirty="0" err="1"/>
              <a:t>fibrosis</a:t>
            </a:r>
            <a:endParaRPr lang="it-IT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968FF-A4D8-4512-8673-7059379B459C}"/>
              </a:ext>
            </a:extLst>
          </p:cNvPr>
          <p:cNvSpPr txBox="1"/>
          <p:nvPr/>
        </p:nvSpPr>
        <p:spPr>
          <a:xfrm>
            <a:off x="177065" y="4474065"/>
            <a:ext cx="5584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Actor, born in 1989, here in dr. </a:t>
            </a:r>
            <a:r>
              <a:rPr lang="en-US" sz="2400" dirty="0" err="1"/>
              <a:t>Checov</a:t>
            </a:r>
            <a:r>
              <a:rPr lang="en-US" sz="2400" dirty="0"/>
              <a:t> (remake of Star Trek)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A0ACF-68C6-4728-96C7-366FAFAD2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827" y="1201460"/>
            <a:ext cx="6123108" cy="4308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9D33DE-D4D6-4065-9F8B-D71B7FAD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43" y="1283035"/>
            <a:ext cx="4798291" cy="3243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F9FBE-2688-448D-906A-5E26E93775C5}"/>
              </a:ext>
            </a:extLst>
          </p:cNvPr>
          <p:cNvSpPr txBox="1"/>
          <p:nvPr/>
        </p:nvSpPr>
        <p:spPr>
          <a:xfrm>
            <a:off x="6826883" y="4392635"/>
            <a:ext cx="3175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Roboto"/>
              </a:rPr>
              <a:t>Dodge JA, </a:t>
            </a:r>
            <a:r>
              <a:rPr lang="fr-FR" sz="1600" dirty="0" err="1">
                <a:solidFill>
                  <a:srgbClr val="002060"/>
                </a:solidFill>
                <a:latin typeface="Roboto"/>
              </a:rPr>
              <a:t>Eur</a:t>
            </a:r>
            <a:r>
              <a:rPr lang="fr-FR" sz="1600" dirty="0">
                <a:solidFill>
                  <a:srgbClr val="002060"/>
                </a:solidFill>
                <a:latin typeface="Roboto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Roboto"/>
              </a:rPr>
              <a:t>Respir</a:t>
            </a:r>
            <a:r>
              <a:rPr lang="fr-FR" sz="1600" dirty="0">
                <a:solidFill>
                  <a:srgbClr val="002060"/>
                </a:solidFill>
                <a:latin typeface="Roboto"/>
              </a:rPr>
              <a:t> J 2007</a:t>
            </a:r>
            <a:endParaRPr lang="en-US" sz="1600" dirty="0">
              <a:solidFill>
                <a:srgbClr val="002060"/>
              </a:solidFill>
              <a:latin typeface="Roboto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E26FAE-C571-482F-B7D1-FB031B886523}"/>
              </a:ext>
            </a:extLst>
          </p:cNvPr>
          <p:cNvCxnSpPr/>
          <p:nvPr/>
        </p:nvCxnSpPr>
        <p:spPr>
          <a:xfrm flipH="1">
            <a:off x="8755397" y="1504021"/>
            <a:ext cx="810856" cy="64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BB29B9-6816-4B4C-9F41-6ACA9E4F08FF}"/>
              </a:ext>
            </a:extLst>
          </p:cNvPr>
          <p:cNvSpPr txBox="1"/>
          <p:nvPr/>
        </p:nvSpPr>
        <p:spPr>
          <a:xfrm>
            <a:off x="9588799" y="1283036"/>
            <a:ext cx="313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CF cohort born 1989-91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50491-24B3-4ADB-A154-7CEBCAACA235}"/>
              </a:ext>
            </a:extLst>
          </p:cNvPr>
          <p:cNvSpPr txBox="1"/>
          <p:nvPr/>
        </p:nvSpPr>
        <p:spPr>
          <a:xfrm>
            <a:off x="9805131" y="2443321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1980-82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0BC84-64FE-4A7B-A6A5-5569CA921A03}"/>
              </a:ext>
            </a:extLst>
          </p:cNvPr>
          <p:cNvSpPr txBox="1"/>
          <p:nvPr/>
        </p:nvSpPr>
        <p:spPr>
          <a:xfrm>
            <a:off x="177065" y="5458515"/>
            <a:ext cx="10510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222222"/>
                </a:solidFill>
                <a:latin typeface="Roboto-Regular"/>
              </a:rPr>
              <a:t>“The first thing that surprised me was his chronic illness, which he was secretly dealing with throughout his career,” </a:t>
            </a:r>
            <a:r>
              <a:rPr lang="en-US" sz="1867" i="1" dirty="0">
                <a:solidFill>
                  <a:srgbClr val="222222"/>
                </a:solidFill>
                <a:latin typeface="Roboto-Regular"/>
              </a:rPr>
              <a:t>Garret Price</a:t>
            </a:r>
            <a:endParaRPr lang="en-US" sz="1867" i="1" dirty="0"/>
          </a:p>
        </p:txBody>
      </p:sp>
    </p:spTree>
    <p:extLst>
      <p:ext uri="{BB962C8B-B14F-4D97-AF65-F5344CB8AC3E}">
        <p14:creationId xmlns:p14="http://schemas.microsoft.com/office/powerpoint/2010/main" val="173678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06E0D88C-5917-4F7B-9E9E-6E2181EB47B0}"/>
              </a:ext>
            </a:extLst>
          </p:cNvPr>
          <p:cNvSpPr txBox="1">
            <a:spLocks/>
          </p:cNvSpPr>
          <p:nvPr/>
        </p:nvSpPr>
        <p:spPr>
          <a:xfrm>
            <a:off x="6637056" y="221456"/>
            <a:ext cx="5018262" cy="64150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it-IT" altLang="x-none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Quale guadagno con le terapie proposte?</a:t>
            </a:r>
          </a:p>
          <a:p>
            <a:pPr>
              <a:buFontTx/>
              <a:buNone/>
              <a:defRPr/>
            </a:pPr>
            <a:endParaRPr lang="it-IT" altLang="x-none" b="1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>
              <a:buFontTx/>
              <a:buNone/>
              <a:defRPr/>
            </a:pPr>
            <a:r>
              <a:rPr lang="it-IT" altLang="x-none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Sulla carta…</a:t>
            </a:r>
          </a:p>
          <a:p>
            <a:pPr>
              <a:buFont typeface="Arial" charset="0"/>
              <a:buChar char="•"/>
              <a:defRPr/>
            </a:pPr>
            <a:r>
              <a:rPr lang="it-IT" altLang="x-none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Ipertonica: 							+ 3-4% FEV1</a:t>
            </a:r>
          </a:p>
          <a:p>
            <a:pPr>
              <a:buFont typeface="Arial" charset="0"/>
              <a:buChar char="•"/>
              <a:defRPr/>
            </a:pPr>
            <a:r>
              <a:rPr lang="it-IT" altLang="x-none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Pulmozyme							+ 7-13% FEV1</a:t>
            </a:r>
          </a:p>
          <a:p>
            <a:pPr>
              <a:buFont typeface="Arial" charset="0"/>
              <a:buChar char="•"/>
              <a:defRPr/>
            </a:pPr>
            <a:r>
              <a:rPr lang="it-IT" altLang="x-none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Tobramicina inalatoria				+ 10% FEV1</a:t>
            </a:r>
          </a:p>
          <a:p>
            <a:pPr>
              <a:buFont typeface="Arial" charset="0"/>
              <a:buChar char="•"/>
              <a:defRPr/>
            </a:pPr>
            <a:r>
              <a:rPr lang="it-IT" altLang="x-none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Azitromicina							+ 6% FEV1</a:t>
            </a:r>
          </a:p>
          <a:p>
            <a:pPr>
              <a:buFont typeface="Arial" charset="0"/>
              <a:buChar char="•"/>
              <a:defRPr/>
            </a:pPr>
            <a:r>
              <a:rPr lang="it-IT" altLang="x-none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Ibuprofene							+ 5% FEV1</a:t>
            </a:r>
          </a:p>
          <a:p>
            <a:pPr>
              <a:buFont typeface="Arial" charset="0"/>
              <a:buChar char="•"/>
              <a:defRPr/>
            </a:pPr>
            <a:endParaRPr lang="it-IT" altLang="x-none" b="1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>
              <a:buFont typeface="Arial" charset="0"/>
              <a:buChar char="•"/>
              <a:defRPr/>
            </a:pPr>
            <a:endParaRPr lang="it-IT" altLang="x-none" b="1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>
              <a:buFontTx/>
              <a:buNone/>
              <a:defRPr/>
            </a:pPr>
            <a:r>
              <a:rPr lang="it-IT" altLang="x-none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Totale										+ 35% FEV1???</a:t>
            </a:r>
          </a:p>
          <a:p>
            <a:pPr>
              <a:buFont typeface="Arial" charset="0"/>
              <a:buChar char="•"/>
              <a:defRPr/>
            </a:pPr>
            <a:endParaRPr lang="it-IT" altLang="x-none" b="1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>
              <a:buFont typeface="Arial" charset="0"/>
              <a:buChar char="•"/>
              <a:defRPr/>
            </a:pPr>
            <a:endParaRPr lang="it-IT" altLang="x-none" b="1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3" name="Picture 3" descr="isultati immagini per tobi podhaler">
            <a:hlinkClick r:id="rId2"/>
            <a:extLst>
              <a:ext uri="{FF2B5EF4-FFF2-40B4-BE49-F238E27FC236}">
                <a16:creationId xmlns:a16="http://schemas.microsoft.com/office/drawing/2014/main" id="{9D7D58F8-95D8-48DD-9A3C-2C4AC07E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908050"/>
            <a:ext cx="5276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isultati immagini per colobreathe">
            <a:hlinkClick r:id="rId4"/>
            <a:extLst>
              <a:ext uri="{FF2B5EF4-FFF2-40B4-BE49-F238E27FC236}">
                <a16:creationId xmlns:a16="http://schemas.microsoft.com/office/drawing/2014/main" id="{84C2F34D-2A5C-497D-9782-6F70F3D0C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692400"/>
            <a:ext cx="52768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27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FDCD69-8B09-423C-9687-A763F920D7D5}"/>
              </a:ext>
            </a:extLst>
          </p:cNvPr>
          <p:cNvSpPr txBox="1"/>
          <p:nvPr/>
        </p:nvSpPr>
        <p:spPr>
          <a:xfrm>
            <a:off x="471948" y="1292482"/>
            <a:ext cx="11105536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 err="1">
                <a:latin typeface="Roboto"/>
              </a:rPr>
              <a:t>Errori</a:t>
            </a:r>
            <a:r>
              <a:rPr lang="en-US" sz="2133" dirty="0">
                <a:latin typeface="Roboto"/>
              </a:rPr>
              <a:t> </a:t>
            </a:r>
            <a:r>
              <a:rPr lang="en-US" sz="2133" dirty="0" err="1">
                <a:latin typeface="Roboto"/>
              </a:rPr>
              <a:t>nella</a:t>
            </a:r>
            <a:r>
              <a:rPr lang="en-US" sz="2133" dirty="0">
                <a:latin typeface="Roboto"/>
              </a:rPr>
              <a:t> </a:t>
            </a:r>
            <a:r>
              <a:rPr lang="en-US" sz="2133" dirty="0" err="1">
                <a:latin typeface="Roboto"/>
              </a:rPr>
              <a:t>sequenza</a:t>
            </a:r>
            <a:r>
              <a:rPr lang="en-US" sz="2133" dirty="0">
                <a:latin typeface="Roboto"/>
              </a:rPr>
              <a:t> DNA </a:t>
            </a:r>
            <a:r>
              <a:rPr lang="en-US" sz="2133" dirty="0" err="1">
                <a:latin typeface="Roboto"/>
              </a:rPr>
              <a:t>possono</a:t>
            </a:r>
            <a:r>
              <a:rPr lang="en-US" sz="2133" dirty="0">
                <a:latin typeface="Roboto"/>
              </a:rPr>
              <a:t> </a:t>
            </a:r>
            <a:r>
              <a:rPr lang="en-US" sz="2133" dirty="0" err="1">
                <a:latin typeface="Roboto"/>
              </a:rPr>
              <a:t>avere</a:t>
            </a:r>
            <a:r>
              <a:rPr lang="en-US" sz="2133" dirty="0">
                <a:latin typeface="Roboto"/>
              </a:rPr>
              <a:t> </a:t>
            </a:r>
            <a:r>
              <a:rPr lang="en-US" sz="2133" dirty="0" err="1">
                <a:latin typeface="Roboto"/>
              </a:rPr>
              <a:t>conseguenze</a:t>
            </a:r>
            <a:r>
              <a:rPr lang="en-US" sz="2133" dirty="0">
                <a:latin typeface="Roboto"/>
              </a:rPr>
              <a:t> </a:t>
            </a:r>
            <a:r>
              <a:rPr lang="en-US" sz="2133" dirty="0" err="1">
                <a:latin typeface="Roboto"/>
              </a:rPr>
              <a:t>deleterie</a:t>
            </a:r>
            <a:r>
              <a:rPr lang="en-US" sz="2133" dirty="0">
                <a:latin typeface="Roboto"/>
              </a:rPr>
              <a:t> </a:t>
            </a:r>
            <a:r>
              <a:rPr lang="en-US" sz="2133" dirty="0" err="1">
                <a:latin typeface="Roboto"/>
              </a:rPr>
              <a:t>sul</a:t>
            </a:r>
            <a:r>
              <a:rPr lang="en-US" sz="2133" dirty="0">
                <a:latin typeface="Roboto"/>
              </a:rPr>
              <a:t> </a:t>
            </a:r>
            <a:r>
              <a:rPr lang="en-US" sz="2133" dirty="0" err="1">
                <a:latin typeface="Roboto"/>
              </a:rPr>
              <a:t>funzionamento</a:t>
            </a:r>
            <a:r>
              <a:rPr lang="en-US" sz="2133" dirty="0">
                <a:latin typeface="Roboto"/>
              </a:rPr>
              <a:t> di cellule e </a:t>
            </a:r>
            <a:r>
              <a:rPr lang="en-US" sz="2133" dirty="0" err="1">
                <a:latin typeface="Roboto"/>
              </a:rPr>
              <a:t>organi</a:t>
            </a:r>
            <a:r>
              <a:rPr lang="en-US" sz="2133" dirty="0">
                <a:latin typeface="Roboto"/>
              </a:rPr>
              <a:t>. </a:t>
            </a:r>
            <a:r>
              <a:rPr lang="en-US" sz="2133" dirty="0" err="1">
                <a:latin typeface="Roboto"/>
              </a:rPr>
              <a:t>Possono</a:t>
            </a:r>
            <a:r>
              <a:rPr lang="en-US" sz="2133" dirty="0">
                <a:latin typeface="Roboto"/>
              </a:rPr>
              <a:t> </a:t>
            </a:r>
            <a:r>
              <a:rPr lang="en-US" sz="2133" dirty="0" err="1">
                <a:latin typeface="Roboto"/>
              </a:rPr>
              <a:t>essere</a:t>
            </a:r>
            <a:r>
              <a:rPr lang="en-US" sz="2133" dirty="0">
                <a:latin typeface="Roboto"/>
              </a:rPr>
              <a:t> </a:t>
            </a:r>
            <a:r>
              <a:rPr lang="en-US" sz="2133" dirty="0" err="1">
                <a:latin typeface="Roboto"/>
              </a:rPr>
              <a:t>ereditate</a:t>
            </a:r>
            <a:r>
              <a:rPr lang="en-US" sz="2133" dirty="0">
                <a:latin typeface="Roboto"/>
              </a:rPr>
              <a:t> o “de novo”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3C0F0-F1EC-4B4D-BA02-072D7673F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661" y="2158447"/>
            <a:ext cx="3729788" cy="3532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8D16F8-C031-4B0E-8074-98AF3F559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997" y="2158447"/>
            <a:ext cx="3625348" cy="3532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6A6E6D-6CE3-4D1E-837B-ABD02623E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5" y="2158447"/>
            <a:ext cx="3786800" cy="3532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AE0DF0-4D55-42D5-A98E-821B7858CDA9}"/>
              </a:ext>
            </a:extLst>
          </p:cNvPr>
          <p:cNvSpPr txBox="1"/>
          <p:nvPr/>
        </p:nvSpPr>
        <p:spPr>
          <a:xfrm>
            <a:off x="6471558" y="5901670"/>
            <a:ext cx="3946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https://www.genetics.edu.au/</a:t>
            </a:r>
          </a:p>
        </p:txBody>
      </p:sp>
    </p:spTree>
    <p:extLst>
      <p:ext uri="{BB962C8B-B14F-4D97-AF65-F5344CB8AC3E}">
        <p14:creationId xmlns:p14="http://schemas.microsoft.com/office/powerpoint/2010/main" val="242600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170D2C4-DBC4-4A35-9D2F-6225FBAE6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38313"/>
            <a:ext cx="34972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3">
            <a:extLst>
              <a:ext uri="{FF2B5EF4-FFF2-40B4-BE49-F238E27FC236}">
                <a16:creationId xmlns:a16="http://schemas.microsoft.com/office/drawing/2014/main" id="{D518C8A6-3B85-478D-8812-0A9A235D5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563" y="4538663"/>
            <a:ext cx="68929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- Una maschera facciale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- Una valvola unidirezionale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- Resistenze respiratorie di vario calibro da applicare in   espirazione.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Vi è la possibilità di applicare tra la valvola e le resistenze un manometro per determinare il giusto valore di pressione positiva da applicare.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945052F9-36B6-4320-BE65-9EB90466B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100" y="412750"/>
            <a:ext cx="2481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latin typeface="Comic Sans MS" panose="030F0702030302020204" pitchFamily="66" charset="0"/>
              </a:rPr>
              <a:t>PEP - MASK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32E252-E987-4389-B425-402272F5D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1231900"/>
            <a:ext cx="3979862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596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234C838-B24C-471B-AF36-4AD1F7B6160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3200" b="1">
                <a:solidFill>
                  <a:schemeClr val="accent2"/>
                </a:solidFill>
              </a:rPr>
              <a:t>LA GIORNATA </a:t>
            </a:r>
            <a:r>
              <a:rPr lang="ja-JP" altLang="it-IT" sz="3200" b="1">
                <a:solidFill>
                  <a:schemeClr val="accent2"/>
                </a:solidFill>
                <a:latin typeface="Arial" panose="020B0604020202020204" pitchFamily="34" charset="0"/>
              </a:rPr>
              <a:t>“</a:t>
            </a:r>
            <a:r>
              <a:rPr lang="it-IT" altLang="ja-JP" sz="3200" b="1">
                <a:solidFill>
                  <a:schemeClr val="accent2"/>
                </a:solidFill>
              </a:rPr>
              <a:t>TIPO</a:t>
            </a:r>
            <a:r>
              <a:rPr lang="ja-JP" altLang="it-IT" sz="3200" b="1">
                <a:solidFill>
                  <a:schemeClr val="accent2"/>
                </a:solidFill>
                <a:latin typeface="Arial" panose="020B0604020202020204" pitchFamily="34" charset="0"/>
              </a:rPr>
              <a:t>”</a:t>
            </a:r>
            <a:endParaRPr lang="it-IT" altLang="it-IT" sz="3200" b="1">
              <a:solidFill>
                <a:schemeClr val="accent2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B70540D-5FF2-4AA3-B2CD-28C6B5FDC025}"/>
              </a:ext>
            </a:extLst>
          </p:cNvPr>
          <p:cNvSpPr txBox="1">
            <a:spLocks/>
          </p:cNvSpPr>
          <p:nvPr/>
        </p:nvSpPr>
        <p:spPr>
          <a:xfrm>
            <a:off x="5256213" y="1773238"/>
            <a:ext cx="3887787" cy="4624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it-IT" altLang="it-IT">
                <a:solidFill>
                  <a:srgbClr val="333399"/>
                </a:solidFill>
              </a:rPr>
              <a:t>Giornata  tipo di un paziente in benessere a fenotipo lieve</a:t>
            </a:r>
          </a:p>
          <a:p>
            <a:pPr marL="0" indent="0" algn="ctr">
              <a:buFontTx/>
              <a:buNone/>
            </a:pPr>
            <a:r>
              <a:rPr lang="it-IT" altLang="it-IT">
                <a:solidFill>
                  <a:srgbClr val="333399"/>
                </a:solidFill>
              </a:rPr>
              <a:t>Tempo minimo di terapia giornaliera 2 ORE</a:t>
            </a:r>
            <a:r>
              <a:rPr lang="it-IT" altLang="it-IT" sz="4800">
                <a:solidFill>
                  <a:srgbClr val="898989"/>
                </a:solidFill>
              </a:rPr>
              <a:t> </a:t>
            </a:r>
          </a:p>
          <a:p>
            <a:pPr marL="0" indent="0" algn="ctr">
              <a:buFontTx/>
              <a:buNone/>
            </a:pPr>
            <a:endParaRPr lang="it-IT" altLang="it-IT" sz="3600">
              <a:solidFill>
                <a:srgbClr val="FFFF00"/>
              </a:solidFill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8465D0C1-ABEB-459E-B667-EF1E983E1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6613"/>
            <a:ext cx="543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7F7F95A1-5AB0-4437-96D8-E8A0F603AC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25" y="1611313"/>
          <a:ext cx="7953375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Documento" r:id="rId3" imgW="9173357" imgH="5786078" progId="Word.Document.8">
                  <p:embed/>
                </p:oleObj>
              </mc:Choice>
              <mc:Fallback>
                <p:oleObj name="Documento" r:id="rId3" imgW="9173357" imgH="5786078" progId="Word.Document.8">
                  <p:embed/>
                  <p:pic>
                    <p:nvPicPr>
                      <p:cNvPr id="35845" name="Object 5">
                        <a:extLst>
                          <a:ext uri="{FF2B5EF4-FFF2-40B4-BE49-F238E27FC236}">
                            <a16:creationId xmlns:a16="http://schemas.microsoft.com/office/drawing/2014/main" id="{F72C9F16-3509-40F7-AE7A-B3D34664FC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1611313"/>
                        <a:ext cx="7953375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2">
            <a:extLst>
              <a:ext uri="{FF2B5EF4-FFF2-40B4-BE49-F238E27FC236}">
                <a16:creationId xmlns:a16="http://schemas.microsoft.com/office/drawing/2014/main" id="{AA2D3BDA-22B4-465D-90AC-D889BE90A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836613"/>
            <a:ext cx="8964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333399"/>
                </a:solidFill>
              </a:rPr>
              <a:t>Quanto pesa la terapia  sulla vita quotidiana?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2F3025A8-F6D6-424A-BCCF-00A41EAE5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924175"/>
            <a:ext cx="3600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solidFill>
                  <a:srgbClr val="CC3300"/>
                </a:solidFill>
              </a:rPr>
              <a:t>Fisioterapia con PEP mask (1/2h)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A6DFC2E7-09B7-496A-8B0A-8A3A67863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092825"/>
            <a:ext cx="3455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solidFill>
                  <a:srgbClr val="CC3300"/>
                </a:solidFill>
              </a:rPr>
              <a:t>Fisioterapia con PEP mask (1/2h)</a:t>
            </a: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BE6B3BC4-E657-427E-8F4D-92ABF215E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4508500"/>
            <a:ext cx="3240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solidFill>
                  <a:srgbClr val="CC3300"/>
                </a:solidFill>
              </a:rPr>
              <a:t>Fisioterapia con PEP mask (1/2h)</a:t>
            </a:r>
          </a:p>
        </p:txBody>
      </p:sp>
    </p:spTree>
    <p:extLst>
      <p:ext uri="{BB962C8B-B14F-4D97-AF65-F5344CB8AC3E}">
        <p14:creationId xmlns:p14="http://schemas.microsoft.com/office/powerpoint/2010/main" val="502517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71CA9B4-1E2D-4DB9-9DDF-5D42E40DA8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655" y="1467468"/>
          <a:ext cx="9318883" cy="458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CorelDRAW Home &amp; Student" r:id="rId3" imgW="14761299" imgH="7264295" progId="CorelDRAWHome.Graphic.21">
                  <p:embed/>
                </p:oleObj>
              </mc:Choice>
              <mc:Fallback>
                <p:oleObj name="CorelDRAW Home &amp; Student" r:id="rId3" imgW="14761299" imgH="7264295" progId="CorelDRAWHome.Graphic.2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92FE8B7-AD97-4517-BE09-A675C834D0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655" y="1467468"/>
                        <a:ext cx="9318883" cy="4586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olo 1">
            <a:extLst>
              <a:ext uri="{FF2B5EF4-FFF2-40B4-BE49-F238E27FC236}">
                <a16:creationId xmlns:a16="http://schemas.microsoft.com/office/drawing/2014/main" id="{E8B2D42B-BBAD-480E-9D17-1C091F14650F}"/>
              </a:ext>
            </a:extLst>
          </p:cNvPr>
          <p:cNvSpPr txBox="1">
            <a:spLocks/>
          </p:cNvSpPr>
          <p:nvPr/>
        </p:nvSpPr>
        <p:spPr>
          <a:xfrm>
            <a:off x="395604" y="123183"/>
            <a:ext cx="8722659" cy="68071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/>
              <a:t>Anton and </a:t>
            </a:r>
            <a:r>
              <a:rPr lang="it-IT" sz="3200" dirty="0" err="1"/>
              <a:t>Cystic</a:t>
            </a:r>
            <a:r>
              <a:rPr lang="it-IT" sz="3200" dirty="0"/>
              <a:t> </a:t>
            </a:r>
            <a:r>
              <a:rPr lang="it-IT" sz="3200" dirty="0" err="1"/>
              <a:t>Fibrosis</a:t>
            </a:r>
            <a:endParaRPr lang="it-IT" sz="32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029FA0-0D88-4324-889F-A89090C82B2A}"/>
              </a:ext>
            </a:extLst>
          </p:cNvPr>
          <p:cNvSpPr/>
          <p:nvPr/>
        </p:nvSpPr>
        <p:spPr>
          <a:xfrm>
            <a:off x="3249561" y="3927984"/>
            <a:ext cx="1927123" cy="127819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21448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7114" y="3717032"/>
            <a:ext cx="9160887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5220" y="360040"/>
            <a:ext cx="9072781" cy="306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ensterital">
            <a:extLst>
              <a:ext uri="{FF2B5EF4-FFF2-40B4-BE49-F238E27FC236}">
                <a16:creationId xmlns:a16="http://schemas.microsoft.com/office/drawing/2014/main" id="{354EBD38-6AEC-478F-B237-4EF5D6F45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25688"/>
            <a:ext cx="4713288" cy="32004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BA4520C-7FA7-40A1-B925-6F7C1418C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57300"/>
            <a:ext cx="44434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47A459A-2681-4F36-A59A-1BAB652A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470150"/>
            <a:ext cx="3938588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4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id="{7B1D677F-0CFA-462E-A643-7B49DDD17C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" y="80963"/>
            <a:ext cx="8990013" cy="1636712"/>
          </a:xfrm>
          <a:prstGeom prst="rect">
            <a:avLst/>
          </a:prstGeom>
          <a:noFill/>
          <a:ln w="38100" cap="sq">
            <a:solidFill>
              <a:srgbClr val="31859C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id="{7E7C263E-9FD9-4BEA-91C1-50E5B26546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" y="74613"/>
            <a:ext cx="6284913" cy="6556375"/>
          </a:xfrm>
          <a:prstGeom prst="rect">
            <a:avLst/>
          </a:prstGeom>
          <a:noFill/>
          <a:ln w="38100" cap="sq">
            <a:solidFill>
              <a:srgbClr val="31859C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</p:spPr>
      </p:pic>
      <p:sp>
        <p:nvSpPr>
          <p:cNvPr id="4" name="Rettangolo arrotondato 5">
            <a:extLst>
              <a:ext uri="{FF2B5EF4-FFF2-40B4-BE49-F238E27FC236}">
                <a16:creationId xmlns:a16="http://schemas.microsoft.com/office/drawing/2014/main" id="{9859F6BF-2A80-4BD5-B2D3-650CA9125734}"/>
              </a:ext>
            </a:extLst>
          </p:cNvPr>
          <p:cNvSpPr/>
          <p:nvPr/>
        </p:nvSpPr>
        <p:spPr>
          <a:xfrm>
            <a:off x="3605213" y="4611688"/>
            <a:ext cx="5468937" cy="2019300"/>
          </a:xfrm>
          <a:prstGeom prst="roundRect">
            <a:avLst/>
          </a:prstGeom>
          <a:ln w="38100" cap="flat" cmpd="sng" algn="ctr">
            <a:solidFill>
              <a:srgbClr val="31859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it-IT" altLang="x-none" sz="2000" b="1">
                <a:solidFill>
                  <a:srgbClr val="000000"/>
                </a:solidFill>
              </a:rPr>
              <a:t>ECMO veno venosa </a:t>
            </a:r>
            <a:r>
              <a:rPr lang="ja-JP" altLang="it-IT" sz="2000" b="1">
                <a:solidFill>
                  <a:srgbClr val="000000"/>
                </a:solidFill>
              </a:rPr>
              <a:t>“</a:t>
            </a:r>
            <a:r>
              <a:rPr lang="it-IT" altLang="ja-JP" sz="2000" b="1">
                <a:solidFill>
                  <a:srgbClr val="000000"/>
                </a:solidFill>
              </a:rPr>
              <a:t>portatile</a:t>
            </a:r>
            <a:r>
              <a:rPr lang="ja-JP" altLang="it-IT" sz="2000" b="1">
                <a:solidFill>
                  <a:srgbClr val="000000"/>
                </a:solidFill>
              </a:rPr>
              <a:t>”</a:t>
            </a:r>
            <a:r>
              <a:rPr lang="it-IT" altLang="ja-JP" sz="2000" b="1">
                <a:solidFill>
                  <a:srgbClr val="000000"/>
                </a:solidFill>
              </a:rPr>
              <a:t>. </a:t>
            </a:r>
          </a:p>
          <a:p>
            <a:pPr algn="ctr" eaLnBrk="1" hangingPunct="1">
              <a:defRPr/>
            </a:pPr>
            <a:endParaRPr lang="it-IT" altLang="x-none" sz="2000" b="1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it-IT" altLang="x-none" sz="2000" b="1">
                <a:solidFill>
                  <a:srgbClr val="000000"/>
                </a:solidFill>
              </a:rPr>
              <a:t>Si utilizza un catetere cavale a doppio lume, con inserzione giugulare.</a:t>
            </a:r>
          </a:p>
        </p:txBody>
      </p:sp>
    </p:spTree>
    <p:extLst>
      <p:ext uri="{BB962C8B-B14F-4D97-AF65-F5344CB8AC3E}">
        <p14:creationId xmlns:p14="http://schemas.microsoft.com/office/powerpoint/2010/main" val="361730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A42F90-6332-4D59-A126-6E2F1CF34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965" y="1396980"/>
            <a:ext cx="7291796" cy="406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3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3BE54B2-8D9D-402B-A43F-ED88299D8787}"/>
              </a:ext>
            </a:extLst>
          </p:cNvPr>
          <p:cNvSpPr txBox="1">
            <a:spLocks/>
          </p:cNvSpPr>
          <p:nvPr/>
        </p:nvSpPr>
        <p:spPr>
          <a:xfrm>
            <a:off x="1860331" y="1269125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it-IT" altLang="it-IT" b="1" dirty="0"/>
              <a:t>E</a:t>
            </a:r>
            <a:r>
              <a:rPr lang="ja-JP" altLang="it-IT" b="1" dirty="0">
                <a:latin typeface="Arial" panose="020B0604020202020204" pitchFamily="34" charset="0"/>
              </a:rPr>
              <a:t>’</a:t>
            </a:r>
            <a:r>
              <a:rPr lang="it-IT" altLang="ja-JP" b="1" dirty="0"/>
              <a:t> dovuta alla mutazione del gene CFTR </a:t>
            </a:r>
          </a:p>
          <a:p>
            <a:pPr algn="ctr"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it-IT" altLang="ja-JP" b="1" i="1" dirty="0"/>
              <a:t>(</a:t>
            </a:r>
            <a:r>
              <a:rPr lang="it-IT" altLang="ja-JP" b="1" i="1" dirty="0" err="1"/>
              <a:t>cystic</a:t>
            </a:r>
            <a:r>
              <a:rPr lang="it-IT" altLang="ja-JP" b="1" i="1" dirty="0"/>
              <a:t> </a:t>
            </a:r>
            <a:r>
              <a:rPr lang="it-IT" altLang="ja-JP" b="1" i="1" dirty="0" err="1"/>
              <a:t>fibrosis</a:t>
            </a:r>
            <a:r>
              <a:rPr lang="it-IT" altLang="ja-JP" b="1" i="1" dirty="0"/>
              <a:t> transmembrane </a:t>
            </a:r>
            <a:r>
              <a:rPr lang="it-IT" altLang="ja-JP" b="1" i="1" dirty="0" err="1"/>
              <a:t>regulator</a:t>
            </a:r>
            <a:r>
              <a:rPr lang="it-IT" altLang="ja-JP" b="1" i="1" dirty="0"/>
              <a:t>)</a:t>
            </a:r>
            <a:r>
              <a:rPr lang="it-IT" altLang="ja-JP" b="1" dirty="0"/>
              <a:t> </a:t>
            </a:r>
          </a:p>
          <a:p>
            <a:pPr algn="ctr"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endParaRPr lang="it-IT" altLang="ja-JP" b="1" dirty="0"/>
          </a:p>
          <a:p>
            <a:pPr algn="ctr"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it-IT" altLang="ja-JP" b="1" dirty="0"/>
              <a:t>canale del cloro sulle cellule epiteliali.</a:t>
            </a:r>
          </a:p>
          <a:p>
            <a:pPr algn="ctr"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endParaRPr lang="it-IT" altLang="it-IT" b="1" dirty="0"/>
          </a:p>
          <a:p>
            <a:pPr algn="ctr"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it-IT" altLang="it-IT" b="1" i="1" dirty="0"/>
              <a:t>	La più comune mutazione è la </a:t>
            </a:r>
            <a:r>
              <a:rPr lang="it-IT" altLang="it-IT" b="1" i="1" u="sng" dirty="0"/>
              <a:t>ΔF508: </a:t>
            </a:r>
          </a:p>
          <a:p>
            <a:pPr algn="ctr"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it-IT" altLang="it-IT" b="1" i="1" dirty="0"/>
              <a:t>   2000 mutazioni: 23 più frequenti in Europa</a:t>
            </a:r>
          </a:p>
          <a:p>
            <a:pPr algn="ctr"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endParaRPr lang="it-IT" altLang="it-IT" b="1" i="1" dirty="0"/>
          </a:p>
          <a:p>
            <a:pPr algn="ctr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3207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id="{9BE31674-B700-4402-8F76-B4C9E2F37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91015"/>
            <a:ext cx="9339536" cy="56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arentesi graffa aperta 1">
            <a:extLst>
              <a:ext uri="{FF2B5EF4-FFF2-40B4-BE49-F238E27FC236}">
                <a16:creationId xmlns:a16="http://schemas.microsoft.com/office/drawing/2014/main" id="{C1815243-9422-4AB9-9C22-025CA96B510D}"/>
              </a:ext>
            </a:extLst>
          </p:cNvPr>
          <p:cNvSpPr/>
          <p:nvPr/>
        </p:nvSpPr>
        <p:spPr>
          <a:xfrm rot="16200000">
            <a:off x="8130710" y="4457399"/>
            <a:ext cx="560388" cy="31898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CasellaDiTesto 2">
            <a:extLst>
              <a:ext uri="{FF2B5EF4-FFF2-40B4-BE49-F238E27FC236}">
                <a16:creationId xmlns:a16="http://schemas.microsoft.com/office/drawing/2014/main" id="{66F5D178-2544-42B3-BE1C-07515482B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480" y="6332539"/>
            <a:ext cx="1978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Comic Sans MS" panose="030F0702030302020204" pitchFamily="66" charset="0"/>
              </a:rPr>
              <a:t>Funzione residua</a:t>
            </a:r>
          </a:p>
        </p:txBody>
      </p:sp>
      <p:sp>
        <p:nvSpPr>
          <p:cNvPr id="5" name="Parentesi graffa aperta 7">
            <a:extLst>
              <a:ext uri="{FF2B5EF4-FFF2-40B4-BE49-F238E27FC236}">
                <a16:creationId xmlns:a16="http://schemas.microsoft.com/office/drawing/2014/main" id="{EAF0B9E4-D6D1-4B83-BFAA-41A4DB9D8328}"/>
              </a:ext>
            </a:extLst>
          </p:cNvPr>
          <p:cNvSpPr/>
          <p:nvPr/>
        </p:nvSpPr>
        <p:spPr>
          <a:xfrm rot="16200000">
            <a:off x="4373729" y="4400057"/>
            <a:ext cx="558800" cy="330616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21463D33-258A-4CDD-B3D0-822429FF5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380" y="6397627"/>
            <a:ext cx="290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Comic Sans MS" panose="030F0702030302020204" pitchFamily="66" charset="0"/>
              </a:rPr>
              <a:t>Funzione assente/ridotta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80DF294-6F18-44EE-887C-AE18138D846A}"/>
                  </a:ext>
                </a:extLst>
              </p14:cNvPr>
              <p14:cNvContentPartPr/>
              <p14:nvPr/>
            </p14:nvContentPartPr>
            <p14:xfrm>
              <a:off x="4326835" y="4996998"/>
              <a:ext cx="516600" cy="30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80DF294-6F18-44EE-887C-AE18138D84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72835" y="4889358"/>
                <a:ext cx="624240" cy="24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9393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FTRFig3">
            <a:extLst>
              <a:ext uri="{FF2B5EF4-FFF2-40B4-BE49-F238E27FC236}">
                <a16:creationId xmlns:a16="http://schemas.microsoft.com/office/drawing/2014/main" id="{3167FF4E-6E86-4F01-9585-5E6B5CAC4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3502" y="816756"/>
            <a:ext cx="6624637" cy="5000625"/>
          </a:xfrm>
          <a:prstGeom prst="rect">
            <a:avLst/>
          </a:prstGeom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8D0A2654-9D0F-4F93-98C7-2105138FB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4983" y="2168601"/>
            <a:ext cx="2057400" cy="10541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 typeface="Symbol" charset="0"/>
              <a:buChar char="¯"/>
              <a:defRPr/>
            </a:pPr>
            <a:r>
              <a:rPr lang="it-IT" dirty="0">
                <a:solidFill>
                  <a:schemeClr val="bg2"/>
                </a:solidFill>
                <a:latin typeface="Arial Narrow" charset="0"/>
                <a:ea typeface="+mn-ea"/>
                <a:sym typeface="Symbol" charset="0"/>
              </a:rPr>
              <a:t> </a:t>
            </a:r>
            <a:r>
              <a:rPr lang="it-IT" b="1" dirty="0">
                <a:latin typeface="Arial Narrow" charset="0"/>
                <a:ea typeface="+mn-ea"/>
                <a:sym typeface="Symbol" charset="0"/>
              </a:rPr>
              <a:t>s</a:t>
            </a:r>
            <a:r>
              <a:rPr lang="it-IT" b="1" dirty="0">
                <a:latin typeface="Arial Narrow" charset="0"/>
                <a:ea typeface="+mn-ea"/>
              </a:rPr>
              <a:t>ecrezione Cl</a:t>
            </a:r>
            <a:r>
              <a:rPr lang="it-IT" b="1" baseline="30000" dirty="0">
                <a:latin typeface="Arial Narrow" charset="0"/>
                <a:ea typeface="+mn-ea"/>
              </a:rPr>
              <a:t>- 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 typeface="Symbol" charset="0"/>
              <a:buNone/>
              <a:defRPr/>
            </a:pPr>
            <a:r>
              <a:rPr lang="it-IT" b="1" dirty="0">
                <a:latin typeface="Arial Narrow" charset="0"/>
                <a:ea typeface="+mn-ea"/>
                <a:sym typeface="Symbol" charset="0"/>
              </a:rPr>
              <a:t> assorbimento Na</a:t>
            </a:r>
            <a:r>
              <a:rPr lang="it-IT" b="1" baseline="30000" dirty="0">
                <a:latin typeface="Arial Narrow" charset="0"/>
                <a:ea typeface="+mn-ea"/>
                <a:sym typeface="Symbol" charset="0"/>
              </a:rPr>
              <a:t>+</a:t>
            </a:r>
            <a:r>
              <a:rPr lang="it-IT" baseline="30000" dirty="0">
                <a:solidFill>
                  <a:schemeClr val="bg2"/>
                </a:solidFill>
                <a:latin typeface="Arial Narrow" charset="0"/>
                <a:ea typeface="+mn-ea"/>
                <a:sym typeface="Symbol" charset="0"/>
              </a:rPr>
              <a:t> </a:t>
            </a:r>
            <a:endParaRPr lang="it-IT" baseline="30000" dirty="0">
              <a:solidFill>
                <a:schemeClr val="bg2"/>
              </a:solidFill>
              <a:latin typeface="Arial Narrow" charset="0"/>
              <a:ea typeface="+mn-ea"/>
            </a:endParaRP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 typeface="Symbol" charset="0"/>
              <a:buNone/>
              <a:defRPr/>
            </a:pPr>
            <a:endParaRPr lang="it-IT" baseline="30000" dirty="0">
              <a:solidFill>
                <a:schemeClr val="bg2"/>
              </a:solidFill>
              <a:latin typeface="Arial Narrow" charset="0"/>
              <a:ea typeface="+mn-ea"/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2287C6C1-C604-445A-A4D6-4AAC81900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171" y="3540200"/>
            <a:ext cx="1371600" cy="8556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b="1" dirty="0">
                <a:latin typeface="Arial Narrow" charset="0"/>
                <a:ea typeface="+mn-ea"/>
                <a:sym typeface="Symbol" charset="0"/>
              </a:rPr>
              <a:t> </a:t>
            </a:r>
            <a:r>
              <a:rPr lang="it-IT" sz="1600" b="1" dirty="0">
                <a:latin typeface="Arial Narrow" charset="0"/>
                <a:ea typeface="+mn-ea"/>
                <a:sym typeface="Symbol" charset="0"/>
              </a:rPr>
              <a:t>assorbimento H</a:t>
            </a:r>
            <a:r>
              <a:rPr lang="it-IT" sz="1600" b="1" baseline="-25000" dirty="0">
                <a:latin typeface="Arial Narrow" charset="0"/>
                <a:ea typeface="+mn-ea"/>
                <a:sym typeface="Symbol" charset="0"/>
              </a:rPr>
              <a:t>2</a:t>
            </a:r>
            <a:r>
              <a:rPr lang="it-IT" sz="1600" b="1" dirty="0">
                <a:latin typeface="Arial Narrow" charset="0"/>
                <a:ea typeface="+mn-ea"/>
                <a:sym typeface="Symbol" charset="0"/>
              </a:rPr>
              <a:t>O</a:t>
            </a:r>
            <a:endParaRPr lang="it-IT" sz="1600" b="1" dirty="0">
              <a:latin typeface="Arial Narrow" charset="0"/>
              <a:ea typeface="+mn-ea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A9C7B8B5-F9D6-423E-AA34-CCBDB97D1029}"/>
              </a:ext>
            </a:extLst>
          </p:cNvPr>
          <p:cNvSpPr/>
          <p:nvPr/>
        </p:nvSpPr>
        <p:spPr>
          <a:xfrm>
            <a:off x="9923683" y="4970136"/>
            <a:ext cx="270346" cy="660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3F3081-D1CF-48F5-9028-59FB1A8ABCB2}"/>
              </a:ext>
            </a:extLst>
          </p:cNvPr>
          <p:cNvSpPr txBox="1"/>
          <p:nvPr/>
        </p:nvSpPr>
        <p:spPr>
          <a:xfrm>
            <a:off x="8268976" y="5893283"/>
            <a:ext cx="3827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Secrezioni dense in mucose e pancreas</a:t>
            </a:r>
          </a:p>
          <a:p>
            <a:r>
              <a:rPr lang="it-IT" dirty="0"/>
              <a:t>Il contrario nelle ghiandole sudoripare</a:t>
            </a:r>
          </a:p>
        </p:txBody>
      </p:sp>
    </p:spTree>
    <p:extLst>
      <p:ext uri="{BB962C8B-B14F-4D97-AF65-F5344CB8AC3E}">
        <p14:creationId xmlns:p14="http://schemas.microsoft.com/office/powerpoint/2010/main" val="2788847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2">
            <a:extLst>
              <a:ext uri="{FF2B5EF4-FFF2-40B4-BE49-F238E27FC236}">
                <a16:creationId xmlns:a16="http://schemas.microsoft.com/office/drawing/2014/main" id="{C50BA5CA-6547-4AEE-8CC5-993ED6B61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661025"/>
            <a:ext cx="3671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333399"/>
                </a:solidFill>
                <a:latin typeface="Verdana" panose="020B0604030504040204" pitchFamily="34" charset="0"/>
              </a:rPr>
              <a:t>Struttura della proteina CFTR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31D5BF-2FD7-43C2-8CD0-0D1AAA7B34DA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000" b="1">
                <a:solidFill>
                  <a:srgbClr val="CC3300"/>
                </a:solidFill>
              </a:rPr>
              <a:t> </a:t>
            </a:r>
            <a:r>
              <a:rPr lang="it-IT" altLang="it-IT" sz="2000" b="1">
                <a:solidFill>
                  <a:schemeClr val="accent2"/>
                </a:solidFill>
              </a:rPr>
              <a:t>LA FIBROSI CISTICA (1)</a:t>
            </a:r>
          </a:p>
        </p:txBody>
      </p:sp>
      <p:pic>
        <p:nvPicPr>
          <p:cNvPr id="4" name="Picture 5" descr="FC3">
            <a:extLst>
              <a:ext uri="{FF2B5EF4-FFF2-40B4-BE49-F238E27FC236}">
                <a16:creationId xmlns:a16="http://schemas.microsoft.com/office/drawing/2014/main" id="{1DFAD03A-2FFB-46A0-829A-E36956170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8"/>
            <a:ext cx="9144000" cy="6858001"/>
          </a:xfrm>
          <a:prstGeom prst="rect">
            <a:avLst/>
          </a:prstGeom>
        </p:spPr>
      </p:pic>
      <p:sp>
        <p:nvSpPr>
          <p:cNvPr id="5" name="Oval 11">
            <a:extLst>
              <a:ext uri="{FF2B5EF4-FFF2-40B4-BE49-F238E27FC236}">
                <a16:creationId xmlns:a16="http://schemas.microsoft.com/office/drawing/2014/main" id="{10522C32-FD58-45A5-A9E4-4A453CE0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00" y="1876425"/>
            <a:ext cx="1871663" cy="519113"/>
          </a:xfrm>
          <a:prstGeom prst="ellips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Verdana" panose="020B0604030504040204" pitchFamily="34" charset="0"/>
            </a:endParaRP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CBB43976-5E84-4CD1-ABAF-06A884425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0438" y="2578100"/>
            <a:ext cx="2519362" cy="519113"/>
          </a:xfrm>
          <a:prstGeom prst="ellips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Verdana" panose="020B0604030504040204" pitchFamily="34" charset="0"/>
            </a:endParaRPr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id="{4A3B55F0-3E18-4FC0-B783-2C87D889F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3" y="2486025"/>
            <a:ext cx="2555875" cy="519113"/>
          </a:xfrm>
          <a:prstGeom prst="ellips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Verdana" panose="020B0604030504040204" pitchFamily="34" charset="0"/>
            </a:endParaRPr>
          </a:p>
        </p:txBody>
      </p:sp>
      <p:sp>
        <p:nvSpPr>
          <p:cNvPr id="8" name="Oval 15">
            <a:extLst>
              <a:ext uri="{FF2B5EF4-FFF2-40B4-BE49-F238E27FC236}">
                <a16:creationId xmlns:a16="http://schemas.microsoft.com/office/drawing/2014/main" id="{BBF5CB64-C479-4384-A307-DAB0C43AE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288" y="1800225"/>
            <a:ext cx="1755775" cy="519113"/>
          </a:xfrm>
          <a:prstGeom prst="ellips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Verdana" panose="020B0604030504040204" pitchFamily="34" charset="0"/>
            </a:endParaRPr>
          </a:p>
        </p:txBody>
      </p:sp>
      <p:sp>
        <p:nvSpPr>
          <p:cNvPr id="9" name="Line 16">
            <a:extLst>
              <a:ext uri="{FF2B5EF4-FFF2-40B4-BE49-F238E27FC236}">
                <a16:creationId xmlns:a16="http://schemas.microsoft.com/office/drawing/2014/main" id="{5A30D58F-BEC7-4BC4-A31D-EDAA719309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113" y="1700213"/>
            <a:ext cx="576262" cy="288925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+mn-ea"/>
            </a:endParaRPr>
          </a:p>
        </p:txBody>
      </p:sp>
      <p:sp>
        <p:nvSpPr>
          <p:cNvPr id="10" name="Line 17">
            <a:extLst>
              <a:ext uri="{FF2B5EF4-FFF2-40B4-BE49-F238E27FC236}">
                <a16:creationId xmlns:a16="http://schemas.microsoft.com/office/drawing/2014/main" id="{71BC87A2-C563-4C89-89D9-BBD1A78D12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5875" y="1916113"/>
            <a:ext cx="1079500" cy="722312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+mn-ea"/>
            </a:endParaRPr>
          </a:p>
        </p:txBody>
      </p:sp>
      <p:sp>
        <p:nvSpPr>
          <p:cNvPr id="11" name="Line 18">
            <a:extLst>
              <a:ext uri="{FF2B5EF4-FFF2-40B4-BE49-F238E27FC236}">
                <a16:creationId xmlns:a16="http://schemas.microsoft.com/office/drawing/2014/main" id="{E8E0BCE6-51F9-44A1-9AD2-1538AF1745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64163" y="1773238"/>
            <a:ext cx="1008062" cy="936625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+mn-ea"/>
            </a:endParaRPr>
          </a:p>
        </p:txBody>
      </p:sp>
      <p:sp>
        <p:nvSpPr>
          <p:cNvPr id="12" name="Line 19">
            <a:extLst>
              <a:ext uri="{FF2B5EF4-FFF2-40B4-BE49-F238E27FC236}">
                <a16:creationId xmlns:a16="http://schemas.microsoft.com/office/drawing/2014/main" id="{38645A32-55FD-4114-9C4C-C071A80246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64163" y="1700213"/>
            <a:ext cx="647700" cy="288925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+mn-ea"/>
            </a:endParaRP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A4541440-146C-40FD-8C70-B7B0F0455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25" y="87313"/>
            <a:ext cx="1944688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it-IT" dirty="0">
                <a:solidFill>
                  <a:srgbClr val="333399"/>
                </a:solidFill>
                <a:ea typeface="ＭＳ Ｐゴシック" pitchFamily="1" charset="-128"/>
                <a:cs typeface="ＭＳ Ｐゴシック" pitchFamily="1" charset="-128"/>
              </a:rPr>
              <a:t> Polmoni colpiti </a:t>
            </a:r>
            <a:r>
              <a:rPr lang="it-IT" dirty="0" err="1">
                <a:solidFill>
                  <a:srgbClr val="333399"/>
                </a:solidFill>
                <a:ea typeface="ＭＳ Ｐゴシック" pitchFamily="1" charset="-128"/>
                <a:cs typeface="ＭＳ Ｐゴシック" pitchFamily="1" charset="-128"/>
              </a:rPr>
              <a:t>invariabilmente,quadro</a:t>
            </a:r>
            <a:r>
              <a:rPr lang="it-IT" dirty="0">
                <a:solidFill>
                  <a:srgbClr val="333399"/>
                </a:solidFill>
                <a:ea typeface="ＭＳ Ｐゴシック" pitchFamily="1" charset="-128"/>
                <a:cs typeface="ＭＳ Ｐゴシック" pitchFamily="1" charset="-128"/>
              </a:rPr>
              <a:t> ostruttivo e infezioni croniche batteriche</a:t>
            </a:r>
          </a:p>
        </p:txBody>
      </p:sp>
      <p:sp>
        <p:nvSpPr>
          <p:cNvPr id="14" name="Oval 21">
            <a:extLst>
              <a:ext uri="{FF2B5EF4-FFF2-40B4-BE49-F238E27FC236}">
                <a16:creationId xmlns:a16="http://schemas.microsoft.com/office/drawing/2014/main" id="{785FC099-483E-48DF-8C5B-3F91CAEE8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" y="3243263"/>
            <a:ext cx="2520950" cy="517525"/>
          </a:xfrm>
          <a:prstGeom prst="ellipse">
            <a:avLst/>
          </a:prstGeom>
          <a:noFill/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" name="Oval 23">
            <a:extLst>
              <a:ext uri="{FF2B5EF4-FFF2-40B4-BE49-F238E27FC236}">
                <a16:creationId xmlns:a16="http://schemas.microsoft.com/office/drawing/2014/main" id="{92256E20-F889-4C67-9142-A8CB2B1E5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3" y="3929063"/>
            <a:ext cx="2520950" cy="519112"/>
          </a:xfrm>
          <a:prstGeom prst="ellipse">
            <a:avLst/>
          </a:prstGeom>
          <a:noFill/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" name="Line 26">
            <a:extLst>
              <a:ext uri="{FF2B5EF4-FFF2-40B4-BE49-F238E27FC236}">
                <a16:creationId xmlns:a16="http://schemas.microsoft.com/office/drawing/2014/main" id="{2C0A60AB-07FA-4CD4-88B2-80890D0561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1775" y="3213100"/>
            <a:ext cx="863600" cy="2159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+mn-ea"/>
            </a:endParaRPr>
          </a:p>
        </p:txBody>
      </p:sp>
      <p:sp>
        <p:nvSpPr>
          <p:cNvPr id="17" name="Line 27">
            <a:extLst>
              <a:ext uri="{FF2B5EF4-FFF2-40B4-BE49-F238E27FC236}">
                <a16:creationId xmlns:a16="http://schemas.microsoft.com/office/drawing/2014/main" id="{6558BDCB-F255-4C41-A912-2680134A1F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4438" y="3284538"/>
            <a:ext cx="1150937" cy="792162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+mn-ea"/>
            </a:endParaRP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1162750A-7C9D-4E2C-A17F-4A945CB62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7561" y="3880643"/>
            <a:ext cx="2016125" cy="915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Insufficienza pancreatica esocrina (85%)</a:t>
            </a:r>
          </a:p>
        </p:txBody>
      </p:sp>
      <p:sp>
        <p:nvSpPr>
          <p:cNvPr id="19" name="Oval 31">
            <a:extLst>
              <a:ext uri="{FF2B5EF4-FFF2-40B4-BE49-F238E27FC236}">
                <a16:creationId xmlns:a16="http://schemas.microsoft.com/office/drawing/2014/main" id="{C31602E2-D459-4811-AD9C-4FFDA58D2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24375"/>
            <a:ext cx="2700338" cy="519113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Verdana" panose="020B0604030504040204" pitchFamily="34" charset="0"/>
            </a:endParaRPr>
          </a:p>
        </p:txBody>
      </p:sp>
      <p:sp>
        <p:nvSpPr>
          <p:cNvPr id="20" name="Line 32">
            <a:extLst>
              <a:ext uri="{FF2B5EF4-FFF2-40B4-BE49-F238E27FC236}">
                <a16:creationId xmlns:a16="http://schemas.microsoft.com/office/drawing/2014/main" id="{84E4DBD3-C435-4C98-A1D8-AB9EE82473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0338" y="4437063"/>
            <a:ext cx="863600" cy="360362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+mn-ea"/>
            </a:endParaRPr>
          </a:p>
        </p:txBody>
      </p:sp>
      <p:sp>
        <p:nvSpPr>
          <p:cNvPr id="21" name="Text Box 33">
            <a:extLst>
              <a:ext uri="{FF2B5EF4-FFF2-40B4-BE49-F238E27FC236}">
                <a16:creationId xmlns:a16="http://schemas.microsoft.com/office/drawing/2014/main" id="{3EA4CA0F-5C3F-402A-BC22-A67978798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4074" y="5264082"/>
            <a:ext cx="1943100" cy="9159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99FF33"/>
                </a:solidFill>
                <a:ea typeface="ＭＳ Ｐゴシック" pitchFamily="1" charset="-128"/>
                <a:cs typeface="ＭＳ Ｐゴシック" pitchFamily="1" charset="-128"/>
              </a:rPr>
              <a:t>Tipico quadro di esordio neonatale</a:t>
            </a:r>
          </a:p>
        </p:txBody>
      </p:sp>
      <p:sp>
        <p:nvSpPr>
          <p:cNvPr id="22" name="Oval 34">
            <a:extLst>
              <a:ext uri="{FF2B5EF4-FFF2-40B4-BE49-F238E27FC236}">
                <a16:creationId xmlns:a16="http://schemas.microsoft.com/office/drawing/2014/main" id="{F0682E81-73F4-4BCF-B788-8631F795F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5745163"/>
            <a:ext cx="2987675" cy="519112"/>
          </a:xfrm>
          <a:prstGeom prst="ellips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Verdana" panose="020B0604030504040204" pitchFamily="34" charset="0"/>
            </a:endParaRPr>
          </a:p>
        </p:txBody>
      </p:sp>
      <p:sp>
        <p:nvSpPr>
          <p:cNvPr id="23" name="Oval 36">
            <a:extLst>
              <a:ext uri="{FF2B5EF4-FFF2-40B4-BE49-F238E27FC236}">
                <a16:creationId xmlns:a16="http://schemas.microsoft.com/office/drawing/2014/main" id="{DE19D481-FE76-4691-A593-DE22C9081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4017963"/>
            <a:ext cx="2808287" cy="519112"/>
          </a:xfrm>
          <a:prstGeom prst="ellips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Verdana" panose="020B0604030504040204" pitchFamily="34" charset="0"/>
            </a:endParaRPr>
          </a:p>
        </p:txBody>
      </p:sp>
      <p:sp>
        <p:nvSpPr>
          <p:cNvPr id="24" name="Line 37">
            <a:extLst>
              <a:ext uri="{FF2B5EF4-FFF2-40B4-BE49-F238E27FC236}">
                <a16:creationId xmlns:a16="http://schemas.microsoft.com/office/drawing/2014/main" id="{092367FD-FFE9-46B5-9447-BDB530D9EF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7675" y="4076700"/>
            <a:ext cx="576263" cy="1439863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+mn-ea"/>
            </a:endParaRPr>
          </a:p>
        </p:txBody>
      </p:sp>
      <p:sp>
        <p:nvSpPr>
          <p:cNvPr id="25" name="Line 38">
            <a:extLst>
              <a:ext uri="{FF2B5EF4-FFF2-40B4-BE49-F238E27FC236}">
                <a16:creationId xmlns:a16="http://schemas.microsoft.com/office/drawing/2014/main" id="{EF5DF905-C4C6-4588-9607-E1A63D5798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08625" y="4076700"/>
            <a:ext cx="863600" cy="1296988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+mn-ea"/>
            </a:endParaRPr>
          </a:p>
        </p:txBody>
      </p:sp>
      <p:sp>
        <p:nvSpPr>
          <p:cNvPr id="26" name="Text Box 39">
            <a:extLst>
              <a:ext uri="{FF2B5EF4-FFF2-40B4-BE49-F238E27FC236}">
                <a16:creationId xmlns:a16="http://schemas.microsoft.com/office/drawing/2014/main" id="{3CE22E73-2B5A-410E-8966-E57B277A6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7" y="1800656"/>
            <a:ext cx="2519363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FF6600"/>
                </a:solidFill>
                <a:ea typeface="ＭＳ Ｐゴシック" pitchFamily="1" charset="-128"/>
                <a:cs typeface="ＭＳ Ｐゴシック" pitchFamily="1" charset="-128"/>
              </a:rPr>
              <a:t>Sindrome da perdita di sali.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FF6600"/>
                </a:solidFill>
                <a:ea typeface="ＭＳ Ｐゴシック" pitchFamily="1" charset="-128"/>
                <a:cs typeface="ＭＳ Ｐゴシック" pitchFamily="1" charset="-128"/>
              </a:rPr>
              <a:t>Le modificazioni del secreto delle ghiandole sudoripare  sono la base del test del sudore</a:t>
            </a:r>
          </a:p>
        </p:txBody>
      </p:sp>
    </p:spTree>
    <p:extLst>
      <p:ext uri="{BB962C8B-B14F-4D97-AF65-F5344CB8AC3E}">
        <p14:creationId xmlns:p14="http://schemas.microsoft.com/office/powerpoint/2010/main" val="170367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3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>
            <a:extLst>
              <a:ext uri="{FF2B5EF4-FFF2-40B4-BE49-F238E27FC236}">
                <a16:creationId xmlns:a16="http://schemas.microsoft.com/office/drawing/2014/main" id="{7697F6C8-93C7-453E-BA77-E91D84B5D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06" y="174320"/>
            <a:ext cx="4579938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6">
            <a:extLst>
              <a:ext uri="{FF2B5EF4-FFF2-40B4-BE49-F238E27FC236}">
                <a16:creationId xmlns:a16="http://schemas.microsoft.com/office/drawing/2014/main" id="{DE948BF4-C2AE-4C96-8B18-CB9F6463F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869" y="178650"/>
            <a:ext cx="4579937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1 8">
            <a:extLst>
              <a:ext uri="{FF2B5EF4-FFF2-40B4-BE49-F238E27FC236}">
                <a16:creationId xmlns:a16="http://schemas.microsoft.com/office/drawing/2014/main" id="{838FC47B-843E-43D3-B3FC-1EDCFF47CC0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527906" y="5169750"/>
            <a:ext cx="2286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</p:cxnSp>
      <p:cxnSp>
        <p:nvCxnSpPr>
          <p:cNvPr id="5" name="Connettore 1 10">
            <a:extLst>
              <a:ext uri="{FF2B5EF4-FFF2-40B4-BE49-F238E27FC236}">
                <a16:creationId xmlns:a16="http://schemas.microsoft.com/office/drawing/2014/main" id="{D2EC9F9D-88BA-4E0B-A112-3A87F2254FC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718406" y="4903050"/>
            <a:ext cx="228600" cy="228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</p:cxnSp>
      <p:cxnSp>
        <p:nvCxnSpPr>
          <p:cNvPr id="6" name="Connettore 1 14">
            <a:extLst>
              <a:ext uri="{FF2B5EF4-FFF2-40B4-BE49-F238E27FC236}">
                <a16:creationId xmlns:a16="http://schemas.microsoft.com/office/drawing/2014/main" id="{429F9054-6FB8-4466-BF9A-A433ECB871A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947006" y="4750650"/>
            <a:ext cx="3048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</p:cxnSp>
      <p:cxnSp>
        <p:nvCxnSpPr>
          <p:cNvPr id="7" name="Connettore 1 16">
            <a:extLst>
              <a:ext uri="{FF2B5EF4-FFF2-40B4-BE49-F238E27FC236}">
                <a16:creationId xmlns:a16="http://schemas.microsoft.com/office/drawing/2014/main" id="{E9AF2D33-70F0-47FE-B56D-BF6BD4AB80E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023706" y="5017350"/>
            <a:ext cx="3048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</p:cxnSp>
      <p:cxnSp>
        <p:nvCxnSpPr>
          <p:cNvPr id="8" name="Connettore 1 18">
            <a:extLst>
              <a:ext uri="{FF2B5EF4-FFF2-40B4-BE49-F238E27FC236}">
                <a16:creationId xmlns:a16="http://schemas.microsoft.com/office/drawing/2014/main" id="{62912016-71E7-45E7-B29C-749A3711A18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141975" y="4670481"/>
            <a:ext cx="304800" cy="1603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</p:cxnSp>
      <p:cxnSp>
        <p:nvCxnSpPr>
          <p:cNvPr id="9" name="Connettore 1 20">
            <a:extLst>
              <a:ext uri="{FF2B5EF4-FFF2-40B4-BE49-F238E27FC236}">
                <a16:creationId xmlns:a16="http://schemas.microsoft.com/office/drawing/2014/main" id="{D730FA89-CF77-48B1-977C-195758138D3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294375" y="4365681"/>
            <a:ext cx="304800" cy="1603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</p:cxnSp>
      <p:cxnSp>
        <p:nvCxnSpPr>
          <p:cNvPr id="10" name="Connettore 1 21">
            <a:extLst>
              <a:ext uri="{FF2B5EF4-FFF2-40B4-BE49-F238E27FC236}">
                <a16:creationId xmlns:a16="http://schemas.microsoft.com/office/drawing/2014/main" id="{B8522237-4786-404D-8F42-76547466E6B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519006" y="3988650"/>
            <a:ext cx="30480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</p:cxnSp>
      <p:cxnSp>
        <p:nvCxnSpPr>
          <p:cNvPr id="11" name="Connettore 1 23">
            <a:extLst>
              <a:ext uri="{FF2B5EF4-FFF2-40B4-BE49-F238E27FC236}">
                <a16:creationId xmlns:a16="http://schemas.microsoft.com/office/drawing/2014/main" id="{6B8C0C5D-8C9F-4AA9-8689-CBCC1474D92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815869" y="3836250"/>
            <a:ext cx="465137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</p:cxnSp>
      <p:cxnSp>
        <p:nvCxnSpPr>
          <p:cNvPr id="12" name="Connettore 1 25">
            <a:extLst>
              <a:ext uri="{FF2B5EF4-FFF2-40B4-BE49-F238E27FC236}">
                <a16:creationId xmlns:a16="http://schemas.microsoft.com/office/drawing/2014/main" id="{94613D91-7053-43D4-B29A-CC54DA6DF8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51806" y="4598250"/>
            <a:ext cx="4572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</p:cxnSp>
      <p:sp>
        <p:nvSpPr>
          <p:cNvPr id="13" name="Rettangolo arrotondato 32">
            <a:extLst>
              <a:ext uri="{FF2B5EF4-FFF2-40B4-BE49-F238E27FC236}">
                <a16:creationId xmlns:a16="http://schemas.microsoft.com/office/drawing/2014/main" id="{A1D5F007-C05F-431E-B47A-67CDE9AD59E3}"/>
              </a:ext>
            </a:extLst>
          </p:cNvPr>
          <p:cNvSpPr/>
          <p:nvPr/>
        </p:nvSpPr>
        <p:spPr>
          <a:xfrm>
            <a:off x="3251806" y="5131650"/>
            <a:ext cx="2057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FC</a:t>
            </a:r>
          </a:p>
        </p:txBody>
      </p:sp>
      <p:sp>
        <p:nvSpPr>
          <p:cNvPr id="14" name="Rettangolo arrotondato 33">
            <a:extLst>
              <a:ext uri="{FF2B5EF4-FFF2-40B4-BE49-F238E27FC236}">
                <a16:creationId xmlns:a16="http://schemas.microsoft.com/office/drawing/2014/main" id="{DC60C6BB-083B-4CBC-AEE7-7E6DF2C73108}"/>
              </a:ext>
            </a:extLst>
          </p:cNvPr>
          <p:cNvSpPr/>
          <p:nvPr/>
        </p:nvSpPr>
        <p:spPr>
          <a:xfrm>
            <a:off x="7519006" y="5131650"/>
            <a:ext cx="2057400" cy="914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>
                <a:solidFill>
                  <a:srgbClr val="FFFFFF"/>
                </a:solidFill>
                <a:ea typeface="ＭＳ Ｐゴシック" pitchFamily="1" charset="-128"/>
                <a:cs typeface="ＭＳ Ｐゴシック" pitchFamily="1" charset="-128"/>
              </a:rPr>
              <a:t>Celiachia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13C52E-4E3D-49DE-8216-8C27E87578CF}"/>
              </a:ext>
            </a:extLst>
          </p:cNvPr>
          <p:cNvSpPr txBox="1"/>
          <p:nvPr/>
        </p:nvSpPr>
        <p:spPr>
          <a:xfrm>
            <a:off x="158514" y="1369412"/>
            <a:ext cx="1501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Arresto di crescita</a:t>
            </a:r>
          </a:p>
        </p:txBody>
      </p:sp>
    </p:spTree>
    <p:extLst>
      <p:ext uri="{BB962C8B-B14F-4D97-AF65-F5344CB8AC3E}">
        <p14:creationId xmlns:p14="http://schemas.microsoft.com/office/powerpoint/2010/main" val="124769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23">
            <a:extLst>
              <a:ext uri="{FF2B5EF4-FFF2-40B4-BE49-F238E27FC236}">
                <a16:creationId xmlns:a16="http://schemas.microsoft.com/office/drawing/2014/main" id="{86162596-ACDE-4271-A458-62C03936C93A}"/>
              </a:ext>
            </a:extLst>
          </p:cNvPr>
          <p:cNvSpPr/>
          <p:nvPr/>
        </p:nvSpPr>
        <p:spPr>
          <a:xfrm>
            <a:off x="3381171" y="1274003"/>
            <a:ext cx="1946275" cy="8270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87" tIns="50793" rIns="101587" bIns="50793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defRPr/>
            </a:pPr>
            <a:r>
              <a:rPr lang="it-IT" altLang="it-IT" sz="2600" b="1" dirty="0"/>
              <a:t>Occlusione intestinale nel neonato</a:t>
            </a:r>
            <a:endParaRPr lang="en-GB" altLang="it-IT" sz="2600" b="1" dirty="0"/>
          </a:p>
        </p:txBody>
      </p:sp>
      <p:sp>
        <p:nvSpPr>
          <p:cNvPr id="4" name="Rettangolo 28">
            <a:extLst>
              <a:ext uri="{FF2B5EF4-FFF2-40B4-BE49-F238E27FC236}">
                <a16:creationId xmlns:a16="http://schemas.microsoft.com/office/drawing/2014/main" id="{60A89BCA-CE01-4F6D-B255-5CEF5DA1797E}"/>
              </a:ext>
            </a:extLst>
          </p:cNvPr>
          <p:cNvSpPr/>
          <p:nvPr/>
        </p:nvSpPr>
        <p:spPr>
          <a:xfrm>
            <a:off x="7215188" y="5786567"/>
            <a:ext cx="4318000" cy="8255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87" tIns="50793" rIns="101587" bIns="50793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it-IT" altLang="it-IT" sz="2600" b="1" dirty="0"/>
              <a:t>Prolasso rettale nei primi anni di vita</a:t>
            </a:r>
            <a:endParaRPr lang="en-GB" altLang="it-IT" sz="2600" b="1" dirty="0"/>
          </a:p>
        </p:txBody>
      </p:sp>
      <p:sp>
        <p:nvSpPr>
          <p:cNvPr id="5" name="Rettangolo 13">
            <a:extLst>
              <a:ext uri="{FF2B5EF4-FFF2-40B4-BE49-F238E27FC236}">
                <a16:creationId xmlns:a16="http://schemas.microsoft.com/office/drawing/2014/main" id="{60018B31-4D23-4670-BBAA-919E9CA57B96}"/>
              </a:ext>
            </a:extLst>
          </p:cNvPr>
          <p:cNvSpPr/>
          <p:nvPr/>
        </p:nvSpPr>
        <p:spPr>
          <a:xfrm>
            <a:off x="1374508" y="5732683"/>
            <a:ext cx="4316413" cy="8255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87" tIns="50793" rIns="101587" bIns="50793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it-IT" altLang="it-IT" sz="2600" b="1"/>
              <a:t>Lattante edematoso con ipoprotidemia</a:t>
            </a:r>
            <a:endParaRPr lang="en-GB" altLang="it-IT" sz="2600" b="1"/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C23150F3-0E61-4AE6-B7A2-D24EAA6A8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27" y="647274"/>
            <a:ext cx="19939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Cattura">
            <a:extLst>
              <a:ext uri="{FF2B5EF4-FFF2-40B4-BE49-F238E27FC236}">
                <a16:creationId xmlns:a16="http://schemas.microsoft.com/office/drawing/2014/main" id="{4CBFE601-2D00-46F9-8DBF-CF9804AC8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146" y="4080096"/>
            <a:ext cx="1573213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Cattura2">
            <a:extLst>
              <a:ext uri="{FF2B5EF4-FFF2-40B4-BE49-F238E27FC236}">
                <a16:creationId xmlns:a16="http://schemas.microsoft.com/office/drawing/2014/main" id="{046D0AFC-231A-4127-905A-4BA1F37D0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14003"/>
          <a:stretch>
            <a:fillRect/>
          </a:stretch>
        </p:blipFill>
        <p:spPr bwMode="auto">
          <a:xfrm>
            <a:off x="3820475" y="3710520"/>
            <a:ext cx="1608137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rolasso">
            <a:extLst>
              <a:ext uri="{FF2B5EF4-FFF2-40B4-BE49-F238E27FC236}">
                <a16:creationId xmlns:a16="http://schemas.microsoft.com/office/drawing/2014/main" id="{AF903DC6-7D51-4D78-A476-D34CDEFAA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49" y="4103688"/>
            <a:ext cx="210978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>
            <a:extLst>
              <a:ext uri="{FF2B5EF4-FFF2-40B4-BE49-F238E27FC236}">
                <a16:creationId xmlns:a16="http://schemas.microsoft.com/office/drawing/2014/main" id="{B1A15AFD-A59C-492C-929A-2BCB6382C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r="23598"/>
          <a:stretch>
            <a:fillRect/>
          </a:stretch>
        </p:blipFill>
        <p:spPr bwMode="auto">
          <a:xfrm>
            <a:off x="6863446" y="1104498"/>
            <a:ext cx="16764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22">
            <a:extLst>
              <a:ext uri="{FF2B5EF4-FFF2-40B4-BE49-F238E27FC236}">
                <a16:creationId xmlns:a16="http://schemas.microsoft.com/office/drawing/2014/main" id="{148ECF06-D8EC-4495-A6D1-736077EEDC0A}"/>
              </a:ext>
            </a:extLst>
          </p:cNvPr>
          <p:cNvSpPr/>
          <p:nvPr/>
        </p:nvSpPr>
        <p:spPr>
          <a:xfrm>
            <a:off x="8965896" y="1688341"/>
            <a:ext cx="2097088" cy="8255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87" tIns="50793" rIns="101587" bIns="50793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defRPr/>
            </a:pPr>
            <a:r>
              <a:rPr lang="it-IT" altLang="it-IT" sz="2600" b="1" dirty="0"/>
              <a:t>Shock </a:t>
            </a:r>
            <a:r>
              <a:rPr lang="it-IT" altLang="it-IT" sz="2600" b="1" dirty="0" err="1"/>
              <a:t>ipocloremico</a:t>
            </a:r>
            <a:endParaRPr lang="en-GB" altLang="it-IT" sz="2600" b="1" dirty="0"/>
          </a:p>
        </p:txBody>
      </p:sp>
    </p:spTree>
    <p:extLst>
      <p:ext uri="{BB962C8B-B14F-4D97-AF65-F5344CB8AC3E}">
        <p14:creationId xmlns:p14="http://schemas.microsoft.com/office/powerpoint/2010/main" val="32071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2266</TotalTime>
  <Words>897</Words>
  <Application>Microsoft Office PowerPoint</Application>
  <PresentationFormat>Widescreen</PresentationFormat>
  <Paragraphs>169</Paragraphs>
  <Slides>36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Arial Narrow</vt:lpstr>
      <vt:lpstr>Calibri</vt:lpstr>
      <vt:lpstr>Calibri Light</vt:lpstr>
      <vt:lpstr>Comic Sans MS</vt:lpstr>
      <vt:lpstr>Roboto</vt:lpstr>
      <vt:lpstr>Roboto-Regular</vt:lpstr>
      <vt:lpstr>Symbol</vt:lpstr>
      <vt:lpstr>Verdana</vt:lpstr>
      <vt:lpstr>Wingdings</vt:lpstr>
      <vt:lpstr>Office Theme</vt:lpstr>
      <vt:lpstr>Documento di Microsoft Word 97 - 2004</vt:lpstr>
      <vt:lpstr>CorelDRAW Home &amp; Student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Alberto Tommasini</cp:lastModifiedBy>
  <cp:revision>77</cp:revision>
  <dcterms:created xsi:type="dcterms:W3CDTF">2021-07-17T13:06:57Z</dcterms:created>
  <dcterms:modified xsi:type="dcterms:W3CDTF">2022-01-18T23:00:54Z</dcterms:modified>
</cp:coreProperties>
</file>