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3.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10.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2.xml" ContentType="application/vnd.openxmlformats-officedocument.presentationml.notesSlide+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15.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8.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slideLayouts/slideLayout4.xml" ContentType="application/vnd.openxmlformats-officedocument.presentationml.slideLayout+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264" r:id="rId4"/>
    <p:sldId id="258" r:id="rId5"/>
    <p:sldId id="259" r:id="rId6"/>
    <p:sldId id="261" r:id="rId7"/>
    <p:sldId id="262" r:id="rId8"/>
    <p:sldId id="263" r:id="rId9"/>
    <p:sldId id="266" r:id="rId10"/>
    <p:sldId id="267" r:id="rId11"/>
    <p:sldId id="270" r:id="rId12"/>
    <p:sldId id="272" r:id="rId13"/>
    <p:sldId id="273" r:id="rId14"/>
    <p:sldId id="274" r:id="rId15"/>
    <p:sldId id="268" r:id="rId16"/>
    <p:sldId id="269" r:id="rId17"/>
    <p:sldId id="265" r:id="rId18"/>
    <p:sldId id="260"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93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9874"/>
  </p:normalViewPr>
  <p:slideViewPr>
    <p:cSldViewPr snapToGrid="0" snapToObjects="1">
      <p:cViewPr varScale="1">
        <p:scale>
          <a:sx n="58" d="100"/>
          <a:sy n="58" d="100"/>
        </p:scale>
        <p:origin x="1912" y="1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2A3255-8CF2-E745-9AE0-4514F1B0D38C}" type="datetimeFigureOut">
              <a:rPr lang="it-IT" smtClean="0"/>
              <a:t>14/01/22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476665-F6B9-9745-A98A-C5F025C6B71E}" type="slidenum">
              <a:rPr lang="it-IT" smtClean="0"/>
              <a:t>‹N›</a:t>
            </a:fld>
            <a:endParaRPr lang="it-IT"/>
          </a:p>
        </p:txBody>
      </p:sp>
    </p:spTree>
    <p:extLst>
      <p:ext uri="{BB962C8B-B14F-4D97-AF65-F5344CB8AC3E}">
        <p14:creationId xmlns:p14="http://schemas.microsoft.com/office/powerpoint/2010/main" val="1305878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a:solidFill>
                  <a:schemeClr val="tx1"/>
                </a:solidFill>
                <a:effectLst/>
                <a:latin typeface="+mn-lt"/>
                <a:ea typeface="+mn-ea"/>
                <a:cs typeface="+mn-cs"/>
              </a:rPr>
              <a:t>The </a:t>
            </a:r>
            <a:r>
              <a:rPr lang="it-IT" sz="1200" kern="1200" dirty="0" err="1">
                <a:solidFill>
                  <a:schemeClr val="tx1"/>
                </a:solidFill>
                <a:effectLst/>
                <a:latin typeface="+mn-lt"/>
                <a:ea typeface="+mn-ea"/>
                <a:cs typeface="+mn-cs"/>
              </a:rPr>
              <a:t>label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Descriptive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Studies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originally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used</a:t>
            </a:r>
            <a:r>
              <a:rPr lang="it-IT" sz="1200" kern="1200" dirty="0">
                <a:solidFill>
                  <a:schemeClr val="tx1"/>
                </a:solidFill>
                <a:effectLst/>
                <a:latin typeface="+mn-lt"/>
                <a:ea typeface="+mn-ea"/>
                <a:cs typeface="+mn-cs"/>
              </a:rPr>
              <a:t> by the </a:t>
            </a:r>
            <a:r>
              <a:rPr lang="it-IT" sz="1200" kern="1200" dirty="0" err="1">
                <a:solidFill>
                  <a:schemeClr val="tx1"/>
                </a:solidFill>
                <a:effectLst/>
                <a:latin typeface="+mn-lt"/>
                <a:ea typeface="+mn-ea"/>
                <a:cs typeface="+mn-cs"/>
              </a:rPr>
              <a:t>scholar</a:t>
            </a:r>
            <a:r>
              <a:rPr lang="it-IT" sz="1200" kern="1200" dirty="0">
                <a:solidFill>
                  <a:schemeClr val="tx1"/>
                </a:solidFill>
                <a:effectLst/>
                <a:latin typeface="+mn-lt"/>
                <a:ea typeface="+mn-ea"/>
                <a:cs typeface="+mn-cs"/>
              </a:rPr>
              <a:t> James S.</a:t>
            </a:r>
          </a:p>
          <a:p>
            <a:r>
              <a:rPr lang="it-IT" sz="1200" kern="1200" dirty="0">
                <a:solidFill>
                  <a:schemeClr val="tx1"/>
                </a:solidFill>
                <a:effectLst/>
                <a:latin typeface="+mn-lt"/>
                <a:ea typeface="+mn-ea"/>
                <a:cs typeface="+mn-cs"/>
              </a:rPr>
              <a:t>Holmes in a </a:t>
            </a:r>
            <a:r>
              <a:rPr lang="it-IT" sz="1200" kern="1200" dirty="0" err="1">
                <a:solidFill>
                  <a:schemeClr val="tx1"/>
                </a:solidFill>
                <a:effectLst/>
                <a:latin typeface="+mn-lt"/>
                <a:ea typeface="+mn-ea"/>
                <a:cs typeface="+mn-cs"/>
              </a:rPr>
              <a:t>paper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delivered</a:t>
            </a:r>
            <a:r>
              <a:rPr lang="it-IT" sz="1200" kern="1200" dirty="0">
                <a:solidFill>
                  <a:schemeClr val="tx1"/>
                </a:solidFill>
                <a:effectLst/>
                <a:latin typeface="+mn-lt"/>
                <a:ea typeface="+mn-ea"/>
                <a:cs typeface="+mn-cs"/>
              </a:rPr>
              <a:t> in 1972 </a:t>
            </a:r>
            <a:r>
              <a:rPr lang="it-IT" sz="1200" kern="1200" dirty="0" err="1">
                <a:solidFill>
                  <a:schemeClr val="tx1"/>
                </a:solidFill>
                <a:effectLst/>
                <a:latin typeface="+mn-lt"/>
                <a:ea typeface="+mn-ea"/>
                <a:cs typeface="+mn-cs"/>
              </a:rPr>
              <a:t>but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published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much</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later</a:t>
            </a:r>
            <a:r>
              <a:rPr lang="it-IT" sz="1200" kern="1200" dirty="0">
                <a:solidFill>
                  <a:schemeClr val="tx1"/>
                </a:solidFill>
                <a:effectLst/>
                <a:latin typeface="+mn-lt"/>
                <a:ea typeface="+mn-ea"/>
                <a:cs typeface="+mn-cs"/>
              </a:rPr>
              <a:t> (in Holmes 1988) to indicate </a:t>
            </a:r>
            <a:r>
              <a:rPr lang="it-IT" sz="1200" kern="1200" dirty="0" err="1">
                <a:solidFill>
                  <a:schemeClr val="tx1"/>
                </a:solidFill>
                <a:effectLst/>
                <a:latin typeface="+mn-lt"/>
                <a:ea typeface="+mn-ea"/>
                <a:cs typeface="+mn-cs"/>
              </a:rPr>
              <a:t>one</a:t>
            </a:r>
            <a:r>
              <a:rPr lang="it-IT" sz="1200" kern="1200" dirty="0">
                <a:solidFill>
                  <a:schemeClr val="tx1"/>
                </a:solidFill>
                <a:effectLst/>
                <a:latin typeface="+mn-lt"/>
                <a:ea typeface="+mn-ea"/>
                <a:cs typeface="+mn-cs"/>
              </a:rPr>
              <a:t> of the </a:t>
            </a:r>
            <a:r>
              <a:rPr lang="it-IT" sz="1200" kern="1200" dirty="0" err="1">
                <a:solidFill>
                  <a:schemeClr val="tx1"/>
                </a:solidFill>
                <a:effectLst/>
                <a:latin typeface="+mn-lt"/>
                <a:ea typeface="+mn-ea"/>
                <a:cs typeface="+mn-cs"/>
              </a:rPr>
              <a:t>branches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studies</a:t>
            </a:r>
            <a:endParaRPr lang="it-IT" sz="1200" kern="1200" dirty="0">
              <a:solidFill>
                <a:schemeClr val="tx1"/>
              </a:solidFill>
              <a:effectLst/>
              <a:latin typeface="+mn-lt"/>
              <a:ea typeface="+mn-ea"/>
              <a:cs typeface="+mn-cs"/>
            </a:endParaRPr>
          </a:p>
          <a:p>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 discipline of </a:t>
            </a:r>
            <a:r>
              <a:rPr lang="it-IT" sz="1200" kern="1200" dirty="0" err="1">
                <a:solidFill>
                  <a:schemeClr val="tx1"/>
                </a:solidFill>
                <a:effectLst/>
                <a:latin typeface="+mn-lt"/>
                <a:ea typeface="+mn-ea"/>
                <a:cs typeface="+mn-cs"/>
              </a:rPr>
              <a:t>scientific</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inquiry</a:t>
            </a:r>
            <a:r>
              <a:rPr lang="it-IT" sz="1200" kern="1200" dirty="0">
                <a:solidFill>
                  <a:schemeClr val="tx1"/>
                </a:solidFill>
                <a:effectLst/>
                <a:latin typeface="+mn-lt"/>
                <a:ea typeface="+mn-ea"/>
                <a:cs typeface="+mn-cs"/>
              </a:rPr>
              <a:t>. Holmes </a:t>
            </a:r>
            <a:r>
              <a:rPr lang="it-IT" sz="1200" kern="1200" dirty="0" err="1">
                <a:solidFill>
                  <a:schemeClr val="tx1"/>
                </a:solidFill>
                <a:effectLst/>
                <a:latin typeface="+mn-lt"/>
                <a:ea typeface="+mn-ea"/>
                <a:cs typeface="+mn-cs"/>
              </a:rPr>
              <a:t>thought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much</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happens</a:t>
            </a:r>
            <a:r>
              <a:rPr lang="it-IT" sz="1200" kern="1200" dirty="0">
                <a:solidFill>
                  <a:schemeClr val="tx1"/>
                </a:solidFill>
                <a:effectLst/>
                <a:latin typeface="+mn-lt"/>
                <a:ea typeface="+mn-ea"/>
                <a:cs typeface="+mn-cs"/>
              </a:rPr>
              <a:t> in </a:t>
            </a:r>
            <a:r>
              <a:rPr lang="it-IT" sz="1200" kern="1200" dirty="0" err="1">
                <a:solidFill>
                  <a:schemeClr val="tx1"/>
                </a:solidFill>
                <a:effectLst/>
                <a:latin typeface="+mn-lt"/>
                <a:ea typeface="+mn-ea"/>
                <a:cs typeface="+mn-cs"/>
              </a:rPr>
              <a:t>other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scientific</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fields</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theoretical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branch</a:t>
            </a:r>
            <a:r>
              <a:rPr lang="it-IT" sz="1200" kern="1200" dirty="0">
                <a:solidFill>
                  <a:schemeClr val="tx1"/>
                </a:solidFill>
                <a:effectLst/>
                <a:latin typeface="+mn-lt"/>
                <a:ea typeface="+mn-ea"/>
                <a:cs typeface="+mn-cs"/>
              </a:rPr>
              <a:t> of the</a:t>
            </a:r>
          </a:p>
          <a:p>
            <a:r>
              <a:rPr lang="it-IT" sz="1200" kern="1200" dirty="0">
                <a:solidFill>
                  <a:schemeClr val="tx1"/>
                </a:solidFill>
                <a:effectLst/>
                <a:latin typeface="+mn-lt"/>
                <a:ea typeface="+mn-ea"/>
                <a:cs typeface="+mn-cs"/>
              </a:rPr>
              <a:t>discipline </a:t>
            </a:r>
            <a:r>
              <a:rPr lang="it-IT" sz="1200" kern="1200" dirty="0" err="1">
                <a:solidFill>
                  <a:schemeClr val="tx1"/>
                </a:solidFill>
                <a:effectLst/>
                <a:latin typeface="+mn-lt"/>
                <a:ea typeface="+mn-ea"/>
                <a:cs typeface="+mn-cs"/>
              </a:rPr>
              <a:t>should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draw</a:t>
            </a:r>
            <a:r>
              <a:rPr lang="it-IT" sz="1200" kern="1200" dirty="0">
                <a:solidFill>
                  <a:schemeClr val="tx1"/>
                </a:solidFill>
                <a:effectLst/>
                <a:latin typeface="+mn-lt"/>
                <a:ea typeface="+mn-ea"/>
                <a:cs typeface="+mn-cs"/>
              </a:rPr>
              <a:t> on a </a:t>
            </a:r>
            <a:r>
              <a:rPr lang="it-IT" sz="1200" kern="1200" dirty="0" err="1">
                <a:solidFill>
                  <a:schemeClr val="tx1"/>
                </a:solidFill>
                <a:effectLst/>
                <a:latin typeface="+mn-lt"/>
                <a:ea typeface="+mn-ea"/>
                <a:cs typeface="+mn-cs"/>
              </a:rPr>
              <a:t>substantial</a:t>
            </a:r>
            <a:r>
              <a:rPr lang="it-IT" sz="1200" kern="1200" dirty="0">
                <a:solidFill>
                  <a:schemeClr val="tx1"/>
                </a:solidFill>
                <a:effectLst/>
                <a:latin typeface="+mn-lt"/>
                <a:ea typeface="+mn-ea"/>
                <a:cs typeface="+mn-cs"/>
              </a:rPr>
              <a:t> body of </a:t>
            </a:r>
            <a:r>
              <a:rPr lang="it-IT" sz="1200" kern="1200" dirty="0" err="1">
                <a:solidFill>
                  <a:schemeClr val="tx1"/>
                </a:solidFill>
                <a:effectLst/>
                <a:latin typeface="+mn-lt"/>
                <a:ea typeface="+mn-ea"/>
                <a:cs typeface="+mn-cs"/>
              </a:rPr>
              <a:t>results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coming</a:t>
            </a:r>
            <a:r>
              <a:rPr lang="it-IT" sz="1200" kern="1200" dirty="0">
                <a:solidFill>
                  <a:schemeClr val="tx1"/>
                </a:solidFill>
                <a:effectLst/>
                <a:latin typeface="+mn-lt"/>
                <a:ea typeface="+mn-ea"/>
                <a:cs typeface="+mn-cs"/>
              </a:rPr>
              <a:t> from </a:t>
            </a:r>
            <a:r>
              <a:rPr lang="it-IT" sz="1200" kern="1200" dirty="0" err="1">
                <a:solidFill>
                  <a:schemeClr val="tx1"/>
                </a:solidFill>
                <a:effectLst/>
                <a:latin typeface="+mn-lt"/>
                <a:ea typeface="+mn-ea"/>
                <a:cs typeface="+mn-cs"/>
              </a:rPr>
              <a:t>genuinely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descriptive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studies</a:t>
            </a:r>
            <a:r>
              <a:rPr lang="it-IT" sz="1200" kern="1200" dirty="0">
                <a:solidFill>
                  <a:schemeClr val="tx1"/>
                </a:solidFill>
                <a:effectLst/>
                <a:latin typeface="+mn-lt"/>
                <a:ea typeface="+mn-ea"/>
                <a:cs typeface="+mn-cs"/>
              </a:rPr>
              <a:t>, i.e. </a:t>
            </a:r>
            <a:r>
              <a:rPr lang="it-IT" sz="1200" kern="1200" dirty="0" err="1">
                <a:solidFill>
                  <a:schemeClr val="tx1"/>
                </a:solidFill>
                <a:effectLst/>
                <a:latin typeface="+mn-lt"/>
                <a:ea typeface="+mn-ea"/>
                <a:cs typeface="+mn-cs"/>
              </a:rPr>
              <a:t>observations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translations</a:t>
            </a:r>
            <a:r>
              <a:rPr lang="it-IT" sz="1200" kern="1200" dirty="0">
                <a:solidFill>
                  <a:schemeClr val="tx1"/>
                </a:solidFill>
                <a:effectLst/>
                <a:latin typeface="+mn-lt"/>
                <a:ea typeface="+mn-ea"/>
                <a:cs typeface="+mn-cs"/>
              </a:rPr>
              <a:t> are</a:t>
            </a:r>
          </a:p>
          <a:p>
            <a:r>
              <a:rPr lang="it-IT" sz="1200" kern="1200" dirty="0" err="1">
                <a:solidFill>
                  <a:schemeClr val="tx1"/>
                </a:solidFill>
                <a:effectLst/>
                <a:latin typeface="+mn-lt"/>
                <a:ea typeface="+mn-ea"/>
                <a:cs typeface="+mn-cs"/>
              </a:rPr>
              <a:t>like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how</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produced</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how</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affect</a:t>
            </a:r>
            <a:r>
              <a:rPr lang="it-IT" sz="1200" kern="1200" dirty="0">
                <a:solidFill>
                  <a:schemeClr val="tx1"/>
                </a:solidFill>
                <a:effectLst/>
                <a:latin typeface="+mn-lt"/>
                <a:ea typeface="+mn-ea"/>
                <a:cs typeface="+mn-cs"/>
              </a:rPr>
              <a:t> the cultural </a:t>
            </a:r>
            <a:r>
              <a:rPr lang="it-IT" sz="1200" kern="1200" dirty="0" err="1">
                <a:solidFill>
                  <a:schemeClr val="tx1"/>
                </a:solidFill>
                <a:effectLst/>
                <a:latin typeface="+mn-lt"/>
                <a:ea typeface="+mn-ea"/>
                <a:cs typeface="+mn-cs"/>
              </a:rPr>
              <a:t>contexts</a:t>
            </a:r>
            <a:r>
              <a:rPr lang="it-IT" sz="1200" kern="1200" dirty="0">
                <a:solidFill>
                  <a:schemeClr val="tx1"/>
                </a:solidFill>
                <a:effectLst/>
                <a:latin typeface="+mn-lt"/>
                <a:ea typeface="+mn-ea"/>
                <a:cs typeface="+mn-cs"/>
              </a:rPr>
              <a:t> in </a:t>
            </a:r>
            <a:r>
              <a:rPr lang="it-IT" sz="1200" kern="1200" dirty="0" err="1">
                <a:solidFill>
                  <a:schemeClr val="tx1"/>
                </a:solidFill>
                <a:effectLst/>
                <a:latin typeface="+mn-lt"/>
                <a:ea typeface="+mn-ea"/>
                <a:cs typeface="+mn-cs"/>
              </a:rPr>
              <a:t>which</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emerge.</a:t>
            </a:r>
          </a:p>
          <a:p>
            <a:endParaRPr lang="it-IT" sz="1200" kern="1200" dirty="0">
              <a:solidFill>
                <a:schemeClr val="tx1"/>
              </a:solidFill>
              <a:effectLst/>
              <a:latin typeface="+mn-lt"/>
              <a:ea typeface="+mn-ea"/>
              <a:cs typeface="+mn-cs"/>
            </a:endParaRPr>
          </a:p>
          <a:p>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A deliberate </a:t>
            </a:r>
            <a:r>
              <a:rPr lang="it-IT" sz="1200" kern="1200" dirty="0" err="1">
                <a:solidFill>
                  <a:schemeClr val="tx1"/>
                </a:solidFill>
                <a:effectLst/>
                <a:latin typeface="+mn-lt"/>
                <a:ea typeface="+mn-ea"/>
                <a:cs typeface="+mn-cs"/>
              </a:rPr>
              <a:t>attempt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moving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away</a:t>
            </a:r>
            <a:r>
              <a:rPr lang="it-IT" sz="1200" kern="1200" dirty="0">
                <a:solidFill>
                  <a:schemeClr val="tx1"/>
                </a:solidFill>
                <a:effectLst/>
                <a:latin typeface="+mn-lt"/>
                <a:ea typeface="+mn-ea"/>
                <a:cs typeface="+mn-cs"/>
              </a:rPr>
              <a:t> from the </a:t>
            </a:r>
            <a:r>
              <a:rPr lang="it-IT" sz="1200" kern="1200" dirty="0" err="1">
                <a:solidFill>
                  <a:schemeClr val="tx1"/>
                </a:solidFill>
                <a:effectLst/>
                <a:latin typeface="+mn-lt"/>
                <a:ea typeface="+mn-ea"/>
                <a:cs typeface="+mn-cs"/>
              </a:rPr>
              <a:t>prescriptive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attitude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previously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found</a:t>
            </a:r>
            <a:r>
              <a:rPr lang="it-IT" sz="1200" kern="1200" dirty="0">
                <a:solidFill>
                  <a:schemeClr val="tx1"/>
                </a:solidFill>
                <a:effectLst/>
                <a:latin typeface="+mn-lt"/>
                <a:ea typeface="+mn-ea"/>
                <a:cs typeface="+mn-cs"/>
              </a:rPr>
              <a:t> in </a:t>
            </a:r>
            <a:r>
              <a:rPr lang="it-IT" sz="1200" kern="1200" dirty="0" err="1">
                <a:solidFill>
                  <a:schemeClr val="tx1"/>
                </a:solidFill>
                <a:effectLst/>
                <a:latin typeface="+mn-lt"/>
                <a:ea typeface="+mn-ea"/>
                <a:cs typeface="+mn-cs"/>
              </a:rPr>
              <a:t>many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studies</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which</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were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aimed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primarily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either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formulating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rules</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guidelines</a:t>
            </a:r>
            <a:r>
              <a:rPr lang="it-IT" sz="1200" kern="1200" dirty="0">
                <a:solidFill>
                  <a:schemeClr val="tx1"/>
                </a:solidFill>
                <a:effectLst/>
                <a:latin typeface="+mn-lt"/>
                <a:ea typeface="+mn-ea"/>
                <a:cs typeface="+mn-cs"/>
              </a:rPr>
              <a:t> for the </a:t>
            </a:r>
            <a:r>
              <a:rPr lang="it-IT" sz="1200" kern="1200" dirty="0" err="1">
                <a:solidFill>
                  <a:schemeClr val="tx1"/>
                </a:solidFill>
                <a:effectLst/>
                <a:latin typeface="+mn-lt"/>
                <a:ea typeface="+mn-ea"/>
                <a:cs typeface="+mn-cs"/>
              </a:rPr>
              <a:t>practice</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evaluation</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or </a:t>
            </a:r>
            <a:r>
              <a:rPr lang="it-IT" sz="1200" kern="1200" dirty="0" err="1">
                <a:solidFill>
                  <a:schemeClr val="tx1"/>
                </a:solidFill>
                <a:effectLst/>
                <a:latin typeface="+mn-lt"/>
                <a:ea typeface="+mn-ea"/>
                <a:cs typeface="+mn-cs"/>
              </a:rPr>
              <a:t>at</a:t>
            </a:r>
            <a:endParaRPr lang="it-IT" sz="1200" kern="1200" dirty="0">
              <a:solidFill>
                <a:schemeClr val="tx1"/>
              </a:solidFill>
              <a:effectLst/>
              <a:latin typeface="+mn-lt"/>
              <a:ea typeface="+mn-ea"/>
              <a:cs typeface="+mn-cs"/>
            </a:endParaRPr>
          </a:p>
          <a:p>
            <a:r>
              <a:rPr lang="it-IT" sz="1200" kern="1200" dirty="0" err="1">
                <a:solidFill>
                  <a:schemeClr val="tx1"/>
                </a:solidFill>
                <a:effectLst/>
                <a:latin typeface="+mn-lt"/>
                <a:ea typeface="+mn-ea"/>
                <a:cs typeface="+mn-cs"/>
              </a:rPr>
              <a:t>developing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instruments</a:t>
            </a:r>
            <a:r>
              <a:rPr lang="it-IT" sz="1200" kern="1200" dirty="0">
                <a:solidFill>
                  <a:schemeClr val="tx1"/>
                </a:solidFill>
                <a:effectLst/>
                <a:latin typeface="+mn-lt"/>
                <a:ea typeface="+mn-ea"/>
                <a:cs typeface="+mn-cs"/>
              </a:rPr>
              <a:t> for </a:t>
            </a:r>
            <a:r>
              <a:rPr lang="it-IT" sz="1200" kern="1200" dirty="0" err="1">
                <a:solidFill>
                  <a:schemeClr val="tx1"/>
                </a:solidFill>
                <a:effectLst/>
                <a:latin typeface="+mn-lt"/>
                <a:ea typeface="+mn-ea"/>
                <a:cs typeface="+mn-cs"/>
              </a:rPr>
              <a:t>translator</a:t>
            </a:r>
            <a:r>
              <a:rPr lang="it-IT" sz="1200" kern="1200" dirty="0">
                <a:solidFill>
                  <a:schemeClr val="tx1"/>
                </a:solidFill>
                <a:effectLst/>
                <a:latin typeface="+mn-lt"/>
                <a:ea typeface="+mn-ea"/>
                <a:cs typeface="+mn-cs"/>
              </a:rPr>
              <a:t> training – </a:t>
            </a:r>
            <a:r>
              <a:rPr lang="it-IT" sz="1200" kern="1200" dirty="0" err="1">
                <a:solidFill>
                  <a:schemeClr val="tx1"/>
                </a:solidFill>
                <a:effectLst/>
                <a:latin typeface="+mn-lt"/>
                <a:ea typeface="+mn-ea"/>
                <a:cs typeface="+mn-cs"/>
              </a:rPr>
              <a:t>tasks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Holmes </a:t>
            </a:r>
            <a:r>
              <a:rPr lang="it-IT" sz="1200" kern="1200" dirty="0" err="1">
                <a:solidFill>
                  <a:schemeClr val="tx1"/>
                </a:solidFill>
                <a:effectLst/>
                <a:latin typeface="+mn-lt"/>
                <a:ea typeface="+mn-ea"/>
                <a:cs typeface="+mn-cs"/>
              </a:rPr>
              <a:t>saw</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belonging</a:t>
            </a:r>
            <a:r>
              <a:rPr lang="it-IT" sz="1200" kern="1200" dirty="0">
                <a:solidFill>
                  <a:schemeClr val="tx1"/>
                </a:solidFill>
                <a:effectLst/>
                <a:latin typeface="+mn-lt"/>
                <a:ea typeface="+mn-ea"/>
                <a:cs typeface="+mn-cs"/>
              </a:rPr>
              <a:t> to a </a:t>
            </a:r>
            <a:r>
              <a:rPr lang="it-IT" sz="1200" kern="1200" dirty="0" err="1">
                <a:solidFill>
                  <a:schemeClr val="tx1"/>
                </a:solidFill>
                <a:effectLst/>
                <a:latin typeface="+mn-lt"/>
                <a:ea typeface="+mn-ea"/>
                <a:cs typeface="+mn-cs"/>
              </a:rPr>
              <a:t>third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branch</a:t>
            </a:r>
            <a:r>
              <a:rPr lang="it-IT" sz="1200" kern="1200" dirty="0">
                <a:solidFill>
                  <a:schemeClr val="tx1"/>
                </a:solidFill>
                <a:effectLst/>
                <a:latin typeface="+mn-lt"/>
                <a:ea typeface="+mn-ea"/>
                <a:cs typeface="+mn-cs"/>
              </a:rPr>
              <a:t> of the discipline, ‘</a:t>
            </a:r>
            <a:r>
              <a:rPr lang="it-IT" sz="1200" kern="1200" dirty="0" err="1">
                <a:solidFill>
                  <a:schemeClr val="tx1"/>
                </a:solidFill>
                <a:effectLst/>
                <a:latin typeface="+mn-lt"/>
                <a:ea typeface="+mn-ea"/>
                <a:cs typeface="+mn-cs"/>
              </a:rPr>
              <a:t>Applied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Translation</a:t>
            </a:r>
            <a:endParaRPr lang="it-IT" sz="1200" kern="1200" dirty="0">
              <a:solidFill>
                <a:schemeClr val="tx1"/>
              </a:solidFill>
              <a:effectLst/>
              <a:latin typeface="+mn-lt"/>
              <a:ea typeface="+mn-ea"/>
              <a:cs typeface="+mn-cs"/>
            </a:endParaRPr>
          </a:p>
          <a:p>
            <a:r>
              <a:rPr lang="it-IT" sz="1200" kern="1200" dirty="0" err="1">
                <a:solidFill>
                  <a:schemeClr val="tx1"/>
                </a:solidFill>
                <a:effectLst/>
                <a:latin typeface="+mn-lt"/>
                <a:ea typeface="+mn-ea"/>
                <a:cs typeface="+mn-cs"/>
              </a:rPr>
              <a:t>Studies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falling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outside</a:t>
            </a:r>
            <a:r>
              <a:rPr lang="it-IT" sz="1200" kern="1200" dirty="0">
                <a:solidFill>
                  <a:schemeClr val="tx1"/>
                </a:solidFill>
                <a:effectLst/>
                <a:latin typeface="+mn-lt"/>
                <a:ea typeface="+mn-ea"/>
                <a:cs typeface="+mn-cs"/>
              </a:rPr>
              <a:t> the scope of pure </a:t>
            </a:r>
            <a:r>
              <a:rPr lang="it-IT" sz="1200" kern="1200" dirty="0" err="1">
                <a:solidFill>
                  <a:schemeClr val="tx1"/>
                </a:solidFill>
                <a:effectLst/>
                <a:latin typeface="+mn-lt"/>
                <a:ea typeface="+mn-ea"/>
                <a:cs typeface="+mn-cs"/>
              </a:rPr>
              <a:t>research</a:t>
            </a:r>
            <a:r>
              <a:rPr lang="it-IT" sz="1200" kern="1200" dirty="0">
                <a:solidFill>
                  <a:schemeClr val="tx1"/>
                </a:solidFill>
                <a:effectLst/>
                <a:latin typeface="+mn-lt"/>
                <a:ea typeface="+mn-ea"/>
                <a:cs typeface="+mn-cs"/>
              </a:rPr>
              <a:t>. </a:t>
            </a:r>
          </a:p>
          <a:p>
            <a:endParaRPr lang="it-IT" dirty="0"/>
          </a:p>
        </p:txBody>
      </p:sp>
      <p:sp>
        <p:nvSpPr>
          <p:cNvPr id="4" name="Segnaposto numero diapositiva 3"/>
          <p:cNvSpPr>
            <a:spLocks noGrp="1"/>
          </p:cNvSpPr>
          <p:nvPr>
            <p:ph type="sldNum" sz="quarter" idx="5"/>
          </p:nvPr>
        </p:nvSpPr>
        <p:spPr/>
        <p:txBody>
          <a:bodyPr/>
          <a:lstStyle/>
          <a:p>
            <a:fld id="{BE476665-F6B9-9745-A98A-C5F025C6B71E}" type="slidenum">
              <a:rPr lang="it-IT" smtClean="0"/>
              <a:t>2</a:t>
            </a:fld>
            <a:endParaRPr lang="it-IT"/>
          </a:p>
        </p:txBody>
      </p:sp>
    </p:spTree>
    <p:extLst>
      <p:ext uri="{BB962C8B-B14F-4D97-AF65-F5344CB8AC3E}">
        <p14:creationId xmlns:p14="http://schemas.microsoft.com/office/powerpoint/2010/main" val="2210297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9">
            <a:extLst>
              <a:ext uri="{FF2B5EF4-FFF2-40B4-BE49-F238E27FC236}">
                <a16:creationId xmlns:a16="http://schemas.microsoft.com/office/drawing/2014/main" id="{9C9188D5-2F14-BA41-8574-B9CE8F917D5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SzPct val="45000"/>
              <a:buFontTx/>
              <a:buNone/>
            </a:pPr>
            <a:fld id="{EC521012-5424-1D4A-907F-5E54490F14FA}" type="slidenum">
              <a:rPr lang="en-GB" altLang="it-IT">
                <a:ea typeface="Arial Unicode MS" panose="020B0604020202020204" pitchFamily="34" charset="-128"/>
                <a:cs typeface="Arial Unicode MS" panose="020B0604020202020204" pitchFamily="34" charset="-128"/>
              </a:rPr>
              <a:pPr>
                <a:spcBef>
                  <a:spcPct val="0"/>
                </a:spcBef>
                <a:buClrTx/>
                <a:buSzPct val="45000"/>
                <a:buFontTx/>
                <a:buNone/>
              </a:pPr>
              <a:t>12</a:t>
            </a:fld>
            <a:endParaRPr lang="en-GB" altLang="it-IT">
              <a:ea typeface="Arial Unicode MS" panose="020B0604020202020204" pitchFamily="34" charset="-128"/>
              <a:cs typeface="Arial Unicode MS" panose="020B0604020202020204" pitchFamily="34" charset="-128"/>
            </a:endParaRPr>
          </a:p>
        </p:txBody>
      </p:sp>
      <p:sp>
        <p:nvSpPr>
          <p:cNvPr id="53249" name="Text Box 1">
            <a:extLst>
              <a:ext uri="{FF2B5EF4-FFF2-40B4-BE49-F238E27FC236}">
                <a16:creationId xmlns:a16="http://schemas.microsoft.com/office/drawing/2014/main" id="{23BAB7F1-AAFC-A346-8101-BDCDA16E35FD}"/>
              </a:ext>
            </a:extLst>
          </p:cNvPr>
          <p:cNvSpPr txBox="1">
            <a:spLocks noGrp="1" noRot="1" noChangeAspect="1" noChangeArrowheads="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53250" name="Text Box 2">
            <a:extLst>
              <a:ext uri="{FF2B5EF4-FFF2-40B4-BE49-F238E27FC236}">
                <a16:creationId xmlns:a16="http://schemas.microsoft.com/office/drawing/2014/main" id="{CB0F0319-1533-2743-9B6B-CC7A7733CC43}"/>
              </a:ext>
            </a:extLst>
          </p:cNvPr>
          <p:cNvSpPr txBox="1">
            <a:spLocks noGrp="1" noChangeArrowheads="1"/>
          </p:cNvSpPr>
          <p:nvPr>
            <p:ph type="body" idx="1"/>
          </p:nvPr>
        </p:nvSpPr>
        <p:spPr>
          <a:xfrm>
            <a:off x="685800" y="4343400"/>
            <a:ext cx="5486400" cy="4114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9pPr>
          </a:lstStyle>
          <a:p>
            <a:pPr eaLnBrk="1" hangingPunct="1">
              <a:spcBef>
                <a:spcPts val="450"/>
              </a:spcBef>
              <a:buClrTx/>
              <a:buFontTx/>
              <a:buNone/>
              <a:defRPr/>
            </a:pPr>
            <a:endParaRPr lang="en-GB">
              <a:latin typeface="Calibri" charset="0"/>
              <a:cs typeface="Arial Unicode MS" charset="0"/>
            </a:endParaRPr>
          </a:p>
        </p:txBody>
      </p:sp>
      <p:sp>
        <p:nvSpPr>
          <p:cNvPr id="48133" name="Text Box 3">
            <a:extLst>
              <a:ext uri="{FF2B5EF4-FFF2-40B4-BE49-F238E27FC236}">
                <a16:creationId xmlns:a16="http://schemas.microsoft.com/office/drawing/2014/main" id="{006F5A4D-4DB7-C944-A549-4E70943CECEE}"/>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FontTx/>
              <a:buNone/>
            </a:pPr>
            <a:fld id="{B2C23F06-ED66-7D46-811C-76B1025857BE}" type="slidenum">
              <a:rPr lang="it-IT"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rPr>
              <a:pPr algn="r" eaLnBrk="1" hangingPunct="1">
                <a:spcBef>
                  <a:spcPct val="0"/>
                </a:spcBef>
                <a:buClrTx/>
                <a:buFontTx/>
                <a:buNone/>
              </a:pPr>
              <a:t>12</a:t>
            </a:fld>
            <a:endParaRPr lang="it-IT"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0949280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9">
            <a:extLst>
              <a:ext uri="{FF2B5EF4-FFF2-40B4-BE49-F238E27FC236}">
                <a16:creationId xmlns:a16="http://schemas.microsoft.com/office/drawing/2014/main" id="{978A3EAC-0A03-534F-9E57-D6D16407CA5D}"/>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SzPct val="45000"/>
              <a:buFontTx/>
              <a:buNone/>
            </a:pPr>
            <a:fld id="{F14E22F4-EFB0-C946-B2B0-7ABC4A975823}" type="slidenum">
              <a:rPr lang="en-GB" altLang="it-IT">
                <a:ea typeface="Arial Unicode MS" panose="020B0604020202020204" pitchFamily="34" charset="-128"/>
                <a:cs typeface="Arial Unicode MS" panose="020B0604020202020204" pitchFamily="34" charset="-128"/>
              </a:rPr>
              <a:pPr>
                <a:spcBef>
                  <a:spcPct val="0"/>
                </a:spcBef>
                <a:buClrTx/>
                <a:buSzPct val="45000"/>
                <a:buFontTx/>
                <a:buNone/>
              </a:pPr>
              <a:t>13</a:t>
            </a:fld>
            <a:endParaRPr lang="en-GB" altLang="it-IT">
              <a:ea typeface="Arial Unicode MS" panose="020B0604020202020204" pitchFamily="34" charset="-128"/>
              <a:cs typeface="Arial Unicode MS" panose="020B0604020202020204" pitchFamily="34" charset="-128"/>
            </a:endParaRPr>
          </a:p>
        </p:txBody>
      </p:sp>
      <p:sp>
        <p:nvSpPr>
          <p:cNvPr id="54273" name="Text Box 1">
            <a:extLst>
              <a:ext uri="{FF2B5EF4-FFF2-40B4-BE49-F238E27FC236}">
                <a16:creationId xmlns:a16="http://schemas.microsoft.com/office/drawing/2014/main" id="{7E2627ED-B955-7748-957D-18DBD02C1C7D}"/>
              </a:ext>
            </a:extLst>
          </p:cNvPr>
          <p:cNvSpPr txBox="1">
            <a:spLocks noGrp="1" noRot="1" noChangeAspect="1" noChangeArrowheads="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54274" name="Text Box 2">
            <a:extLst>
              <a:ext uri="{FF2B5EF4-FFF2-40B4-BE49-F238E27FC236}">
                <a16:creationId xmlns:a16="http://schemas.microsoft.com/office/drawing/2014/main" id="{C703F8CE-941C-9948-B25A-A3B73D5B4322}"/>
              </a:ext>
            </a:extLst>
          </p:cNvPr>
          <p:cNvSpPr txBox="1">
            <a:spLocks noGrp="1" noChangeArrowheads="1"/>
          </p:cNvSpPr>
          <p:nvPr>
            <p:ph type="body" idx="1"/>
          </p:nvPr>
        </p:nvSpPr>
        <p:spPr>
          <a:xfrm>
            <a:off x="685800" y="4343400"/>
            <a:ext cx="5486400" cy="4114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9pPr>
          </a:lstStyle>
          <a:p>
            <a:pPr eaLnBrk="1" hangingPunct="1">
              <a:spcBef>
                <a:spcPts val="450"/>
              </a:spcBef>
              <a:buClrTx/>
              <a:buFontTx/>
              <a:buNone/>
              <a:defRPr/>
            </a:pPr>
            <a:endParaRPr lang="en-GB">
              <a:latin typeface="Calibri" charset="0"/>
              <a:cs typeface="Arial Unicode MS" charset="0"/>
            </a:endParaRPr>
          </a:p>
        </p:txBody>
      </p:sp>
      <p:sp>
        <p:nvSpPr>
          <p:cNvPr id="50181" name="Text Box 3">
            <a:extLst>
              <a:ext uri="{FF2B5EF4-FFF2-40B4-BE49-F238E27FC236}">
                <a16:creationId xmlns:a16="http://schemas.microsoft.com/office/drawing/2014/main" id="{2C1BAE3E-0D0D-A04E-83A3-110058AFE3DD}"/>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FontTx/>
              <a:buNone/>
            </a:pPr>
            <a:fld id="{739E218E-7057-AB4D-9A96-617C2D737EDB}" type="slidenum">
              <a:rPr lang="it-IT"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rPr>
              <a:pPr algn="r" eaLnBrk="1" hangingPunct="1">
                <a:spcBef>
                  <a:spcPct val="0"/>
                </a:spcBef>
                <a:buClrTx/>
                <a:buFontTx/>
                <a:buNone/>
              </a:pPr>
              <a:t>13</a:t>
            </a:fld>
            <a:endParaRPr lang="it-IT"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282630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9">
            <a:extLst>
              <a:ext uri="{FF2B5EF4-FFF2-40B4-BE49-F238E27FC236}">
                <a16:creationId xmlns:a16="http://schemas.microsoft.com/office/drawing/2014/main" id="{65D4D62F-EE0A-194E-B994-D3001B2FCFC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SzPct val="45000"/>
              <a:buFontTx/>
              <a:buNone/>
            </a:pPr>
            <a:fld id="{3A0112BA-AAA5-734E-8991-9E351F036A16}" type="slidenum">
              <a:rPr lang="en-GB" altLang="it-IT">
                <a:ea typeface="Arial Unicode MS" panose="020B0604020202020204" pitchFamily="34" charset="-128"/>
                <a:cs typeface="Arial Unicode MS" panose="020B0604020202020204" pitchFamily="34" charset="-128"/>
              </a:rPr>
              <a:pPr>
                <a:spcBef>
                  <a:spcPct val="0"/>
                </a:spcBef>
                <a:buClrTx/>
                <a:buSzPct val="45000"/>
                <a:buFontTx/>
                <a:buNone/>
              </a:pPr>
              <a:t>14</a:t>
            </a:fld>
            <a:endParaRPr lang="en-GB" altLang="it-IT">
              <a:ea typeface="Arial Unicode MS" panose="020B0604020202020204" pitchFamily="34" charset="-128"/>
              <a:cs typeface="Arial Unicode MS" panose="020B0604020202020204" pitchFamily="34" charset="-128"/>
            </a:endParaRPr>
          </a:p>
        </p:txBody>
      </p:sp>
      <p:sp>
        <p:nvSpPr>
          <p:cNvPr id="55297" name="Text Box 1">
            <a:extLst>
              <a:ext uri="{FF2B5EF4-FFF2-40B4-BE49-F238E27FC236}">
                <a16:creationId xmlns:a16="http://schemas.microsoft.com/office/drawing/2014/main" id="{B317FF20-25F8-7C4F-8688-F16A9FD19844}"/>
              </a:ext>
            </a:extLst>
          </p:cNvPr>
          <p:cNvSpPr txBox="1">
            <a:spLocks noGrp="1" noRot="1" noChangeAspect="1" noChangeArrowheads="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55298" name="Text Box 2">
            <a:extLst>
              <a:ext uri="{FF2B5EF4-FFF2-40B4-BE49-F238E27FC236}">
                <a16:creationId xmlns:a16="http://schemas.microsoft.com/office/drawing/2014/main" id="{547D0D1E-58FC-BD46-945D-52127AD8A8B1}"/>
              </a:ext>
            </a:extLst>
          </p:cNvPr>
          <p:cNvSpPr txBox="1">
            <a:spLocks noGrp="1" noChangeArrowheads="1"/>
          </p:cNvSpPr>
          <p:nvPr>
            <p:ph type="body" idx="1"/>
          </p:nvPr>
        </p:nvSpPr>
        <p:spPr>
          <a:xfrm>
            <a:off x="685800" y="4343400"/>
            <a:ext cx="5486400" cy="4114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9pPr>
          </a:lstStyle>
          <a:p>
            <a:pPr eaLnBrk="1" hangingPunct="1">
              <a:spcBef>
                <a:spcPts val="450"/>
              </a:spcBef>
              <a:buClrTx/>
              <a:buFontTx/>
              <a:buNone/>
              <a:defRPr/>
            </a:pPr>
            <a:endParaRPr lang="en-GB">
              <a:latin typeface="Calibri" charset="0"/>
              <a:cs typeface="Arial Unicode MS" charset="0"/>
            </a:endParaRPr>
          </a:p>
        </p:txBody>
      </p:sp>
      <p:sp>
        <p:nvSpPr>
          <p:cNvPr id="52229" name="Text Box 3">
            <a:extLst>
              <a:ext uri="{FF2B5EF4-FFF2-40B4-BE49-F238E27FC236}">
                <a16:creationId xmlns:a16="http://schemas.microsoft.com/office/drawing/2014/main" id="{DEBF3986-AC96-B048-A73D-DEF9063CC5C2}"/>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FontTx/>
              <a:buNone/>
            </a:pPr>
            <a:fld id="{993076FB-08DE-B04B-A529-7F4F5FAB59F2}" type="slidenum">
              <a:rPr lang="it-IT"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rPr>
              <a:pPr algn="r" eaLnBrk="1" hangingPunct="1">
                <a:spcBef>
                  <a:spcPct val="0"/>
                </a:spcBef>
                <a:buClrTx/>
                <a:buFontTx/>
                <a:buNone/>
              </a:pPr>
              <a:t>14</a:t>
            </a:fld>
            <a:endParaRPr lang="it-IT"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1702786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9">
            <a:extLst>
              <a:ext uri="{FF2B5EF4-FFF2-40B4-BE49-F238E27FC236}">
                <a16:creationId xmlns:a16="http://schemas.microsoft.com/office/drawing/2014/main" id="{6032E603-7017-8448-8A75-BEBA33317C0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SzPct val="45000"/>
              <a:buFontTx/>
              <a:buNone/>
            </a:pPr>
            <a:fld id="{C4448A94-4D99-3E4C-9180-118BD894E1D8}" type="slidenum">
              <a:rPr lang="en-GB" altLang="it-IT">
                <a:ea typeface="Arial Unicode MS" panose="020B0604020202020204" pitchFamily="34" charset="-128"/>
                <a:cs typeface="Arial Unicode MS" panose="020B0604020202020204" pitchFamily="34" charset="-128"/>
              </a:rPr>
              <a:pPr>
                <a:spcBef>
                  <a:spcPct val="0"/>
                </a:spcBef>
                <a:buClrTx/>
                <a:buSzPct val="45000"/>
                <a:buFontTx/>
                <a:buNone/>
              </a:pPr>
              <a:t>15</a:t>
            </a:fld>
            <a:endParaRPr lang="en-GB" altLang="it-IT">
              <a:ea typeface="Arial Unicode MS" panose="020B0604020202020204" pitchFamily="34" charset="-128"/>
              <a:cs typeface="Arial Unicode MS" panose="020B0604020202020204" pitchFamily="34" charset="-128"/>
            </a:endParaRPr>
          </a:p>
        </p:txBody>
      </p:sp>
      <p:sp>
        <p:nvSpPr>
          <p:cNvPr id="43009" name="Text Box 1">
            <a:extLst>
              <a:ext uri="{FF2B5EF4-FFF2-40B4-BE49-F238E27FC236}">
                <a16:creationId xmlns:a16="http://schemas.microsoft.com/office/drawing/2014/main" id="{1C260B6A-9C5D-EA4C-A5E0-183A115F97C3}"/>
              </a:ext>
            </a:extLst>
          </p:cNvPr>
          <p:cNvSpPr txBox="1">
            <a:spLocks noGrp="1" noRot="1" noChangeAspect="1" noChangeArrowheads="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43010" name="Text Box 2">
            <a:extLst>
              <a:ext uri="{FF2B5EF4-FFF2-40B4-BE49-F238E27FC236}">
                <a16:creationId xmlns:a16="http://schemas.microsoft.com/office/drawing/2014/main" id="{4883C513-27CB-854E-AD3F-8F789A93526E}"/>
              </a:ext>
            </a:extLst>
          </p:cNvPr>
          <p:cNvSpPr txBox="1">
            <a:spLocks noGrp="1" noChangeArrowheads="1"/>
          </p:cNvSpPr>
          <p:nvPr>
            <p:ph type="body" idx="1"/>
          </p:nvPr>
        </p:nvSpPr>
        <p:spPr>
          <a:xfrm>
            <a:off x="685800" y="4343400"/>
            <a:ext cx="5486400" cy="4114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9pPr>
          </a:lstStyle>
          <a:p>
            <a:pPr eaLnBrk="1" hangingPunct="1">
              <a:spcBef>
                <a:spcPct val="0"/>
              </a:spcBef>
              <a:buClrTx/>
              <a:buFontTx/>
              <a:buNone/>
              <a:defRPr/>
            </a:pPr>
            <a:endParaRPr lang="en-GB" dirty="0">
              <a:latin typeface="Calibri" charset="0"/>
              <a:cs typeface="Arial Unicode MS" charset="0"/>
            </a:endParaRPr>
          </a:p>
        </p:txBody>
      </p:sp>
      <p:sp>
        <p:nvSpPr>
          <p:cNvPr id="27653" name="Text Box 3">
            <a:extLst>
              <a:ext uri="{FF2B5EF4-FFF2-40B4-BE49-F238E27FC236}">
                <a16:creationId xmlns:a16="http://schemas.microsoft.com/office/drawing/2014/main" id="{4C1B2C1B-4022-AE49-B37E-D50DF9B728CA}"/>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FontTx/>
              <a:buNone/>
            </a:pPr>
            <a:fld id="{9002FDFD-9E38-B042-9AF8-B0657C264D08}" type="slidenum">
              <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rPr>
              <a:pPr algn="r" eaLnBrk="1" hangingPunct="1">
                <a:spcBef>
                  <a:spcPct val="0"/>
                </a:spcBef>
                <a:buClrTx/>
                <a:buFontTx/>
                <a:buNone/>
              </a:pPr>
              <a:t>15</a:t>
            </a:fld>
            <a:endPar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0259366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9">
            <a:extLst>
              <a:ext uri="{FF2B5EF4-FFF2-40B4-BE49-F238E27FC236}">
                <a16:creationId xmlns:a16="http://schemas.microsoft.com/office/drawing/2014/main" id="{8D635CA9-24DA-6A4D-A7E0-928F7517C97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SzPct val="45000"/>
              <a:buFontTx/>
              <a:buNone/>
            </a:pPr>
            <a:fld id="{6BD827AB-B3D6-BF40-9C08-44278307AD9A}" type="slidenum">
              <a:rPr lang="en-GB" altLang="it-IT">
                <a:ea typeface="Arial Unicode MS" panose="020B0604020202020204" pitchFamily="34" charset="-128"/>
                <a:cs typeface="Arial Unicode MS" panose="020B0604020202020204" pitchFamily="34" charset="-128"/>
              </a:rPr>
              <a:pPr>
                <a:spcBef>
                  <a:spcPct val="0"/>
                </a:spcBef>
                <a:buClrTx/>
                <a:buSzPct val="45000"/>
                <a:buFontTx/>
                <a:buNone/>
              </a:pPr>
              <a:t>16</a:t>
            </a:fld>
            <a:endParaRPr lang="en-GB" altLang="it-IT">
              <a:ea typeface="Arial Unicode MS" panose="020B0604020202020204" pitchFamily="34" charset="-128"/>
              <a:cs typeface="Arial Unicode MS" panose="020B0604020202020204" pitchFamily="34" charset="-128"/>
            </a:endParaRPr>
          </a:p>
        </p:txBody>
      </p:sp>
      <p:sp>
        <p:nvSpPr>
          <p:cNvPr id="44033" name="Text Box 1">
            <a:extLst>
              <a:ext uri="{FF2B5EF4-FFF2-40B4-BE49-F238E27FC236}">
                <a16:creationId xmlns:a16="http://schemas.microsoft.com/office/drawing/2014/main" id="{F9864880-C402-8F42-975B-D607E4E0C6BD}"/>
              </a:ext>
            </a:extLst>
          </p:cNvPr>
          <p:cNvSpPr txBox="1">
            <a:spLocks noGrp="1" noRot="1" noChangeAspect="1" noChangeArrowheads="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44034" name="Text Box 2">
            <a:extLst>
              <a:ext uri="{FF2B5EF4-FFF2-40B4-BE49-F238E27FC236}">
                <a16:creationId xmlns:a16="http://schemas.microsoft.com/office/drawing/2014/main" id="{CCE61171-7FB7-B545-A4C5-9E5BC1B3BD03}"/>
              </a:ext>
            </a:extLst>
          </p:cNvPr>
          <p:cNvSpPr txBox="1">
            <a:spLocks noGrp="1" noChangeArrowheads="1"/>
          </p:cNvSpPr>
          <p:nvPr>
            <p:ph type="body" idx="1"/>
          </p:nvPr>
        </p:nvSpPr>
        <p:spPr>
          <a:xfrm>
            <a:off x="685800" y="4343400"/>
            <a:ext cx="5486400" cy="4114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a:latin typeface="Calibri" panose="020F0502020204030204" pitchFamily="34" charset="0"/>
                <a:ea typeface="ＭＳ Ｐゴシック" panose="020B0600070205080204" pitchFamily="34" charset="-128"/>
              </a:rPr>
              <a:t>Per farla breve, studiare la traduzione significa studiare le modalità con cui i vari fattori qui elencati influiscono (“vincolano”, appunto) sul modo in cui operano i traduttori e sul modo in cui le traduzioni vengono fruite.</a:t>
            </a:r>
          </a:p>
        </p:txBody>
      </p:sp>
      <p:sp>
        <p:nvSpPr>
          <p:cNvPr id="29701" name="Text Box 3">
            <a:extLst>
              <a:ext uri="{FF2B5EF4-FFF2-40B4-BE49-F238E27FC236}">
                <a16:creationId xmlns:a16="http://schemas.microsoft.com/office/drawing/2014/main" id="{BE521CB4-9272-8B47-BC3F-46CA10ECFEE2}"/>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FontTx/>
              <a:buNone/>
            </a:pPr>
            <a:fld id="{63BA33B7-CC68-E646-A438-50F1C5DD778C}" type="slidenum">
              <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rPr>
              <a:pPr algn="r" eaLnBrk="1" hangingPunct="1">
                <a:spcBef>
                  <a:spcPct val="0"/>
                </a:spcBef>
                <a:buClrTx/>
                <a:buFontTx/>
                <a:buNone/>
              </a:pPr>
              <a:t>16</a:t>
            </a:fld>
            <a:endPar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5764353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E476665-F6B9-9745-A98A-C5F025C6B71E}" type="slidenum">
              <a:rPr lang="it-IT" smtClean="0"/>
              <a:t>17</a:t>
            </a:fld>
            <a:endParaRPr lang="it-IT"/>
          </a:p>
        </p:txBody>
      </p:sp>
    </p:spTree>
    <p:extLst>
      <p:ext uri="{BB962C8B-B14F-4D97-AF65-F5344CB8AC3E}">
        <p14:creationId xmlns:p14="http://schemas.microsoft.com/office/powerpoint/2010/main" val="4261074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BE476665-F6B9-9745-A98A-C5F025C6B71E}" type="slidenum">
              <a:rPr lang="it-IT" smtClean="0"/>
              <a:t>3</a:t>
            </a:fld>
            <a:endParaRPr lang="it-IT"/>
          </a:p>
        </p:txBody>
      </p:sp>
    </p:spTree>
    <p:extLst>
      <p:ext uri="{BB962C8B-B14F-4D97-AF65-F5344CB8AC3E}">
        <p14:creationId xmlns:p14="http://schemas.microsoft.com/office/powerpoint/2010/main" val="122094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a:solidFill>
                  <a:schemeClr val="tx1"/>
                </a:solidFill>
                <a:effectLst/>
                <a:latin typeface="+mn-lt"/>
                <a:ea typeface="+mn-ea"/>
                <a:cs typeface="+mn-cs"/>
              </a:rPr>
              <a:t>In the target culture, </a:t>
            </a:r>
            <a:r>
              <a:rPr lang="it-IT" sz="1200" kern="1200" dirty="0" err="1">
                <a:solidFill>
                  <a:schemeClr val="tx1"/>
                </a:solidFill>
                <a:effectLst/>
                <a:latin typeface="+mn-lt"/>
                <a:ea typeface="+mn-ea"/>
                <a:cs typeface="+mn-cs"/>
              </a:rPr>
              <a:t>translations</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seen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part of a </a:t>
            </a:r>
            <a:r>
              <a:rPr lang="it-IT" sz="1200" kern="1200" dirty="0" err="1">
                <a:solidFill>
                  <a:schemeClr val="tx1"/>
                </a:solidFill>
                <a:effectLst/>
                <a:latin typeface="+mn-lt"/>
                <a:ea typeface="+mn-ea"/>
                <a:cs typeface="+mn-cs"/>
              </a:rPr>
              <a:t>complex</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system</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texts</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expectations</a:t>
            </a:r>
            <a:r>
              <a:rPr lang="it-IT" sz="1200" kern="1200" dirty="0">
                <a:solidFill>
                  <a:schemeClr val="tx1"/>
                </a:solidFill>
                <a:effectLst/>
                <a:latin typeface="+mn-lt"/>
                <a:ea typeface="+mn-ea"/>
                <a:cs typeface="+mn-cs"/>
              </a:rPr>
              <a:t>,</a:t>
            </a:r>
          </a:p>
          <a:p>
            <a:r>
              <a:rPr lang="it-IT" sz="1200" kern="1200" dirty="0" err="1">
                <a:solidFill>
                  <a:schemeClr val="tx1"/>
                </a:solidFill>
                <a:effectLst/>
                <a:latin typeface="+mn-lt"/>
                <a:ea typeface="+mn-ea"/>
                <a:cs typeface="+mn-cs"/>
              </a:rPr>
              <a:t>which</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often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implies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abandoning</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attention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traditionally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paid</a:t>
            </a:r>
            <a:r>
              <a:rPr lang="it-IT" sz="1200" kern="1200" dirty="0">
                <a:solidFill>
                  <a:schemeClr val="tx1"/>
                </a:solidFill>
                <a:effectLst/>
                <a:latin typeface="+mn-lt"/>
                <a:ea typeface="+mn-ea"/>
                <a:cs typeface="+mn-cs"/>
              </a:rPr>
              <a:t> to the</a:t>
            </a:r>
          </a:p>
          <a:p>
            <a:r>
              <a:rPr lang="it-IT" sz="1200" kern="1200" dirty="0" err="1">
                <a:solidFill>
                  <a:schemeClr val="tx1"/>
                </a:solidFill>
                <a:effectLst/>
                <a:latin typeface="+mn-lt"/>
                <a:ea typeface="+mn-ea"/>
                <a:cs typeface="+mn-cs"/>
              </a:rPr>
              <a:t>relationship</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between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original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especially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seen</a:t>
            </a:r>
            <a:r>
              <a:rPr lang="it-IT" sz="1200" kern="1200" dirty="0">
                <a:solidFill>
                  <a:schemeClr val="tx1"/>
                </a:solidFill>
                <a:effectLst/>
                <a:latin typeface="+mn-lt"/>
                <a:ea typeface="+mn-ea"/>
                <a:cs typeface="+mn-cs"/>
              </a:rPr>
              <a:t> in </a:t>
            </a:r>
            <a:r>
              <a:rPr lang="it-IT" sz="1200" kern="1200" dirty="0" err="1">
                <a:solidFill>
                  <a:schemeClr val="tx1"/>
                </a:solidFill>
                <a:effectLst/>
                <a:latin typeface="+mn-lt"/>
                <a:ea typeface="+mn-ea"/>
                <a:cs typeface="+mn-cs"/>
              </a:rPr>
              <a:t>terms</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of </a:t>
            </a:r>
            <a:r>
              <a:rPr lang="it-IT" sz="1200" kern="1200" dirty="0" err="1">
                <a:solidFill>
                  <a:schemeClr val="tx1"/>
                </a:solidFill>
                <a:effectLst/>
                <a:latin typeface="+mn-lt"/>
                <a:ea typeface="+mn-ea"/>
                <a:cs typeface="+mn-cs"/>
              </a:rPr>
              <a:t>equivalence</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constraints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acting</a:t>
            </a:r>
            <a:r>
              <a:rPr lang="it-IT" sz="1200" kern="1200" dirty="0">
                <a:solidFill>
                  <a:schemeClr val="tx1"/>
                </a:solidFill>
                <a:effectLst/>
                <a:latin typeface="+mn-lt"/>
                <a:ea typeface="+mn-ea"/>
                <a:cs typeface="+mn-cs"/>
              </a:rPr>
              <a:t> on the </a:t>
            </a:r>
            <a:r>
              <a:rPr lang="it-IT" sz="1200" kern="1200" dirty="0" err="1">
                <a:solidFill>
                  <a:schemeClr val="tx1"/>
                </a:solidFill>
                <a:effectLst/>
                <a:latin typeface="+mn-lt"/>
                <a:ea typeface="+mn-ea"/>
                <a:cs typeface="+mn-cs"/>
              </a:rPr>
              <a:t>activity</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are</a:t>
            </a:r>
          </a:p>
          <a:p>
            <a:r>
              <a:rPr lang="it-IT" sz="1200" kern="1200" dirty="0" err="1">
                <a:solidFill>
                  <a:schemeClr val="tx1"/>
                </a:solidFill>
                <a:effectLst/>
                <a:latin typeface="+mn-lt"/>
                <a:ea typeface="+mn-ea"/>
                <a:cs typeface="+mn-cs"/>
              </a:rPr>
              <a:t>seen</a:t>
            </a:r>
            <a:r>
              <a:rPr lang="it-IT" sz="1200" kern="1200" dirty="0">
                <a:solidFill>
                  <a:schemeClr val="tx1"/>
                </a:solidFill>
                <a:effectLst/>
                <a:latin typeface="+mn-lt"/>
                <a:ea typeface="+mn-ea"/>
                <a:cs typeface="+mn-cs"/>
              </a:rPr>
              <a:t> to be </a:t>
            </a:r>
            <a:r>
              <a:rPr lang="it-IT" sz="1200" kern="1200" dirty="0" err="1">
                <a:solidFill>
                  <a:schemeClr val="tx1"/>
                </a:solidFill>
                <a:effectLst/>
                <a:latin typeface="+mn-lt"/>
                <a:ea typeface="+mn-ea"/>
                <a:cs typeface="+mn-cs"/>
              </a:rPr>
              <a:t>not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only</a:t>
            </a:r>
            <a:r>
              <a:rPr lang="it-IT" sz="1200" kern="1200" dirty="0">
                <a:solidFill>
                  <a:schemeClr val="tx1"/>
                </a:solidFill>
                <a:effectLst/>
                <a:latin typeface="+mn-lt"/>
                <a:ea typeface="+mn-ea"/>
                <a:cs typeface="+mn-cs"/>
              </a:rPr>
              <a:t> of a </a:t>
            </a:r>
            <a:r>
              <a:rPr lang="it-IT" sz="1200" kern="1200" dirty="0" err="1">
                <a:solidFill>
                  <a:schemeClr val="tx1"/>
                </a:solidFill>
                <a:effectLst/>
                <a:latin typeface="+mn-lt"/>
                <a:ea typeface="+mn-ea"/>
                <a:cs typeface="+mn-cs"/>
              </a:rPr>
              <a:t>linguistic</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but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also</a:t>
            </a:r>
            <a:r>
              <a:rPr lang="it-IT" sz="1200" kern="1200" dirty="0">
                <a:solidFill>
                  <a:schemeClr val="tx1"/>
                </a:solidFill>
                <a:effectLst/>
                <a:latin typeface="+mn-lt"/>
                <a:ea typeface="+mn-ea"/>
                <a:cs typeface="+mn-cs"/>
              </a:rPr>
              <a:t> of an </a:t>
            </a:r>
            <a:r>
              <a:rPr lang="it-IT" sz="1200" kern="1200" dirty="0" err="1">
                <a:solidFill>
                  <a:schemeClr val="tx1"/>
                </a:solidFill>
                <a:effectLst/>
                <a:latin typeface="+mn-lt"/>
                <a:ea typeface="+mn-ea"/>
                <a:cs typeface="+mn-cs"/>
              </a:rPr>
              <a:t>aesthetic</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economic</a:t>
            </a:r>
            <a:r>
              <a:rPr lang="it-IT" sz="1200" kern="1200" dirty="0">
                <a:solidFill>
                  <a:schemeClr val="tx1"/>
                </a:solidFill>
                <a:effectLst/>
                <a:latin typeface="+mn-lt"/>
                <a:ea typeface="+mn-ea"/>
                <a:cs typeface="+mn-cs"/>
              </a:rPr>
              <a:t> and</a:t>
            </a:r>
          </a:p>
          <a:p>
            <a:r>
              <a:rPr lang="it-IT" sz="1200" kern="1200" dirty="0" err="1">
                <a:solidFill>
                  <a:schemeClr val="tx1"/>
                </a:solidFill>
                <a:effectLst/>
                <a:latin typeface="+mn-lt"/>
                <a:ea typeface="+mn-ea"/>
                <a:cs typeface="+mn-cs"/>
              </a:rPr>
              <a:t>ideological</a:t>
            </a:r>
            <a:r>
              <a:rPr lang="it-IT" sz="1200" kern="1200" dirty="0">
                <a:solidFill>
                  <a:schemeClr val="tx1"/>
                </a:solidFill>
                <a:effectLst/>
                <a:latin typeface="+mn-lt"/>
                <a:ea typeface="+mn-ea"/>
                <a:cs typeface="+mn-cs"/>
              </a:rPr>
              <a:t> nature. </a:t>
            </a:r>
            <a:r>
              <a:rPr lang="it-IT" sz="1200" kern="1200" dirty="0" err="1">
                <a:solidFill>
                  <a:schemeClr val="tx1"/>
                </a:solidFill>
                <a:effectLst/>
                <a:latin typeface="+mn-lt"/>
                <a:ea typeface="+mn-ea"/>
                <a:cs typeface="+mn-cs"/>
              </a:rPr>
              <a:t>Describing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these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constraints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seen</a:t>
            </a:r>
            <a:r>
              <a:rPr lang="it-IT" sz="1200" kern="1200" dirty="0">
                <a:solidFill>
                  <a:schemeClr val="tx1"/>
                </a:solidFill>
                <a:effectLst/>
                <a:latin typeface="+mn-lt"/>
                <a:ea typeface="+mn-ea"/>
                <a:cs typeface="+mn-cs"/>
              </a:rPr>
              <a:t> by </a:t>
            </a:r>
            <a:r>
              <a:rPr lang="it-IT" sz="1200" kern="1200" dirty="0" err="1">
                <a:solidFill>
                  <a:schemeClr val="tx1"/>
                </a:solidFill>
                <a:effectLst/>
                <a:latin typeface="+mn-lt"/>
                <a:ea typeface="+mn-ea"/>
                <a:cs typeface="+mn-cs"/>
              </a:rPr>
              <a:t>scholars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working</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in </a:t>
            </a:r>
            <a:r>
              <a:rPr lang="it-IT" sz="1200" kern="1200" dirty="0" err="1">
                <a:solidFill>
                  <a:schemeClr val="tx1"/>
                </a:solidFill>
                <a:effectLst/>
                <a:latin typeface="+mn-lt"/>
                <a:ea typeface="+mn-ea"/>
                <a:cs typeface="+mn-cs"/>
              </a:rPr>
              <a:t>this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tradition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 </a:t>
            </a:r>
            <a:r>
              <a:rPr lang="it-IT" sz="1200" kern="1200" dirty="0" err="1">
                <a:solidFill>
                  <a:schemeClr val="tx1"/>
                </a:solidFill>
                <a:effectLst/>
                <a:latin typeface="+mn-lt"/>
                <a:ea typeface="+mn-ea"/>
                <a:cs typeface="+mn-cs"/>
              </a:rPr>
              <a:t>fundamental</a:t>
            </a:r>
            <a:r>
              <a:rPr lang="it-IT" sz="1200" kern="1200" dirty="0">
                <a:solidFill>
                  <a:schemeClr val="tx1"/>
                </a:solidFill>
                <a:effectLst/>
                <a:latin typeface="+mn-lt"/>
                <a:ea typeface="+mn-ea"/>
                <a:cs typeface="+mn-cs"/>
              </a:rPr>
              <a:t> task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studies</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one</a:t>
            </a:r>
            <a:endParaRPr lang="it-IT" sz="1200" kern="1200" dirty="0">
              <a:solidFill>
                <a:schemeClr val="tx1"/>
              </a:solidFill>
              <a:effectLst/>
              <a:latin typeface="+mn-lt"/>
              <a:ea typeface="+mn-ea"/>
              <a:cs typeface="+mn-cs"/>
            </a:endParaRPr>
          </a:p>
          <a:p>
            <a:r>
              <a:rPr lang="it-IT" sz="1200" kern="1200" dirty="0" err="1">
                <a:solidFill>
                  <a:schemeClr val="tx1"/>
                </a:solidFill>
                <a:effectLst/>
                <a:latin typeface="+mn-lt"/>
                <a:ea typeface="+mn-ea"/>
                <a:cs typeface="+mn-cs"/>
              </a:rPr>
              <a:t>which</a:t>
            </a:r>
            <a:r>
              <a:rPr lang="it-IT" sz="1200" kern="1200" dirty="0">
                <a:solidFill>
                  <a:schemeClr val="tx1"/>
                </a:solidFill>
                <a:effectLst/>
                <a:latin typeface="+mn-lt"/>
                <a:ea typeface="+mn-ea"/>
                <a:cs typeface="+mn-cs"/>
              </a:rPr>
              <a:t>, in line with Holmes’ </a:t>
            </a:r>
            <a:r>
              <a:rPr lang="it-IT" sz="1200" kern="1200" dirty="0" err="1">
                <a:solidFill>
                  <a:schemeClr val="tx1"/>
                </a:solidFill>
                <a:effectLst/>
                <a:latin typeface="+mn-lt"/>
                <a:ea typeface="+mn-ea"/>
                <a:cs typeface="+mn-cs"/>
              </a:rPr>
              <a:t>initial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proposal</a:t>
            </a:r>
            <a:r>
              <a:rPr lang="it-IT" sz="1200" kern="1200" dirty="0">
                <a:solidFill>
                  <a:schemeClr val="tx1"/>
                </a:solidFill>
                <a:effectLst/>
                <a:latin typeface="+mn-lt"/>
                <a:ea typeface="+mn-ea"/>
                <a:cs typeface="+mn-cs"/>
              </a:rPr>
              <a:t>, can </a:t>
            </a:r>
            <a:r>
              <a:rPr lang="it-IT" sz="1200" kern="1200" dirty="0" err="1">
                <a:solidFill>
                  <a:schemeClr val="tx1"/>
                </a:solidFill>
                <a:effectLst/>
                <a:latin typeface="+mn-lt"/>
                <a:ea typeface="+mn-ea"/>
                <a:cs typeface="+mn-cs"/>
              </a:rPr>
              <a:t>provide</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basis</a:t>
            </a:r>
            <a:r>
              <a:rPr lang="it-IT" sz="1200" kern="1200" dirty="0">
                <a:solidFill>
                  <a:schemeClr val="tx1"/>
                </a:solidFill>
                <a:effectLst/>
                <a:latin typeface="+mn-lt"/>
                <a:ea typeface="+mn-ea"/>
                <a:cs typeface="+mn-cs"/>
              </a:rPr>
              <a:t> for the</a:t>
            </a:r>
          </a:p>
          <a:p>
            <a:r>
              <a:rPr lang="it-IT" sz="1200" kern="1200" dirty="0" err="1">
                <a:solidFill>
                  <a:schemeClr val="tx1"/>
                </a:solidFill>
                <a:effectLst/>
                <a:latin typeface="+mn-lt"/>
                <a:ea typeface="+mn-ea"/>
                <a:cs typeface="+mn-cs"/>
              </a:rPr>
              <a:t>explanations</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predictions</a:t>
            </a:r>
            <a:r>
              <a:rPr lang="it-IT" sz="1200" kern="1200" dirty="0">
                <a:solidFill>
                  <a:schemeClr val="tx1"/>
                </a:solidFill>
                <a:effectLst/>
                <a:latin typeface="+mn-lt"/>
                <a:ea typeface="+mn-ea"/>
                <a:cs typeface="+mn-cs"/>
              </a:rPr>
              <a:t> put </a:t>
            </a:r>
            <a:r>
              <a:rPr lang="it-IT" sz="1200" kern="1200" dirty="0" err="1">
                <a:solidFill>
                  <a:schemeClr val="tx1"/>
                </a:solidFill>
                <a:effectLst/>
                <a:latin typeface="+mn-lt"/>
                <a:ea typeface="+mn-ea"/>
                <a:cs typeface="+mn-cs"/>
              </a:rPr>
              <a:t>forward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at</a:t>
            </a:r>
            <a:r>
              <a:rPr lang="it-IT" sz="1200" kern="1200" dirty="0">
                <a:solidFill>
                  <a:schemeClr val="tx1"/>
                </a:solidFill>
                <a:effectLst/>
                <a:latin typeface="+mn-lt"/>
                <a:ea typeface="+mn-ea"/>
                <a:cs typeface="+mn-cs"/>
              </a:rPr>
              <a:t> a </a:t>
            </a:r>
            <a:r>
              <a:rPr lang="it-IT" sz="1200" kern="1200" dirty="0" err="1">
                <a:solidFill>
                  <a:schemeClr val="tx1"/>
                </a:solidFill>
                <a:effectLst/>
                <a:latin typeface="+mn-lt"/>
                <a:ea typeface="+mn-ea"/>
                <a:cs typeface="+mn-cs"/>
              </a:rPr>
              <a:t>theoretical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level</a:t>
            </a:r>
            <a:r>
              <a:rPr lang="it-IT" sz="1200" kern="1200" dirty="0">
                <a:solidFill>
                  <a:schemeClr val="tx1"/>
                </a:solidFill>
                <a:effectLst/>
                <a:latin typeface="+mn-lt"/>
                <a:ea typeface="+mn-ea"/>
                <a:cs typeface="+mn-cs"/>
              </a:rPr>
              <a:t>.</a:t>
            </a:r>
          </a:p>
          <a:p>
            <a:endParaRPr lang="it-IT" dirty="0"/>
          </a:p>
        </p:txBody>
      </p:sp>
      <p:sp>
        <p:nvSpPr>
          <p:cNvPr id="4" name="Segnaposto numero diapositiva 3"/>
          <p:cNvSpPr>
            <a:spLocks noGrp="1"/>
          </p:cNvSpPr>
          <p:nvPr>
            <p:ph type="sldNum" sz="quarter" idx="5"/>
          </p:nvPr>
        </p:nvSpPr>
        <p:spPr/>
        <p:txBody>
          <a:bodyPr/>
          <a:lstStyle/>
          <a:p>
            <a:fld id="{BE476665-F6B9-9745-A98A-C5F025C6B71E}" type="slidenum">
              <a:rPr lang="it-IT" smtClean="0"/>
              <a:t>5</a:t>
            </a:fld>
            <a:endParaRPr lang="it-IT"/>
          </a:p>
        </p:txBody>
      </p:sp>
    </p:spTree>
    <p:extLst>
      <p:ext uri="{BB962C8B-B14F-4D97-AF65-F5344CB8AC3E}">
        <p14:creationId xmlns:p14="http://schemas.microsoft.com/office/powerpoint/2010/main" val="3225735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a:solidFill>
                  <a:schemeClr val="tx1"/>
                </a:solidFill>
                <a:effectLst/>
                <a:latin typeface="+mn-lt"/>
                <a:ea typeface="+mn-ea"/>
                <a:cs typeface="+mn-cs"/>
              </a:rPr>
              <a:t>More </a:t>
            </a:r>
            <a:r>
              <a:rPr lang="it-IT" sz="1200" kern="1200" dirty="0" err="1">
                <a:solidFill>
                  <a:schemeClr val="tx1"/>
                </a:solidFill>
                <a:effectLst/>
                <a:latin typeface="+mn-lt"/>
                <a:ea typeface="+mn-ea"/>
                <a:cs typeface="+mn-cs"/>
              </a:rPr>
              <a:t>specifically</a:t>
            </a:r>
            <a:r>
              <a:rPr lang="it-IT" sz="1200" kern="1200" dirty="0">
                <a:solidFill>
                  <a:schemeClr val="tx1"/>
                </a:solidFill>
                <a:effectLst/>
                <a:latin typeface="+mn-lt"/>
                <a:ea typeface="+mn-ea"/>
                <a:cs typeface="+mn-cs"/>
              </a:rPr>
              <a:t>, a </a:t>
            </a:r>
            <a:r>
              <a:rPr lang="it-IT" sz="1200" kern="1200" dirty="0" err="1">
                <a:solidFill>
                  <a:schemeClr val="tx1"/>
                </a:solidFill>
                <a:effectLst/>
                <a:latin typeface="+mn-lt"/>
                <a:ea typeface="+mn-ea"/>
                <a:cs typeface="+mn-cs"/>
              </a:rPr>
              <a:t>norm</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is</a:t>
            </a:r>
            <a:r>
              <a:rPr lang="it-IT" sz="1200" kern="1200" dirty="0">
                <a:solidFill>
                  <a:schemeClr val="tx1"/>
                </a:solidFill>
                <a:effectLst/>
                <a:latin typeface="+mn-lt"/>
                <a:ea typeface="+mn-ea"/>
                <a:cs typeface="+mn-cs"/>
              </a:rPr>
              <a:t> a social </a:t>
            </a:r>
            <a:r>
              <a:rPr lang="it-IT" sz="1200" kern="1200" dirty="0" err="1">
                <a:solidFill>
                  <a:schemeClr val="tx1"/>
                </a:solidFill>
                <a:effectLst/>
                <a:latin typeface="+mn-lt"/>
                <a:ea typeface="+mn-ea"/>
                <a:cs typeface="+mn-cs"/>
              </a:rPr>
              <a:t>notion</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correctness</a:t>
            </a:r>
            <a:r>
              <a:rPr lang="it-IT" sz="1200" kern="1200" dirty="0">
                <a:solidFill>
                  <a:schemeClr val="tx1"/>
                </a:solidFill>
                <a:effectLst/>
                <a:latin typeface="+mn-lt"/>
                <a:ea typeface="+mn-ea"/>
                <a:cs typeface="+mn-cs"/>
              </a:rPr>
              <a:t> or </a:t>
            </a:r>
            <a:r>
              <a:rPr lang="it-IT" sz="1200" kern="1200" dirty="0" err="1">
                <a:solidFill>
                  <a:schemeClr val="tx1"/>
                </a:solidFill>
                <a:effectLst/>
                <a:latin typeface="+mn-lt"/>
                <a:ea typeface="+mn-ea"/>
                <a:cs typeface="+mn-cs"/>
              </a:rPr>
              <a:t>appropriateness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one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states</a:t>
            </a:r>
            <a:r>
              <a:rPr lang="it-IT" sz="1200" kern="1200" dirty="0">
                <a:solidFill>
                  <a:schemeClr val="tx1"/>
                </a:solidFill>
                <a:effectLst/>
                <a:latin typeface="+mn-lt"/>
                <a:ea typeface="+mn-ea"/>
                <a:cs typeface="+mn-cs"/>
              </a:rPr>
              <a:t> (or </a:t>
            </a:r>
            <a:r>
              <a:rPr lang="it-IT" sz="1200" kern="1200" dirty="0" err="1">
                <a:solidFill>
                  <a:schemeClr val="tx1"/>
                </a:solidFill>
                <a:effectLst/>
                <a:latin typeface="+mn-lt"/>
                <a:ea typeface="+mn-ea"/>
                <a:cs typeface="+mn-cs"/>
              </a:rPr>
              <a:t>expects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acceptable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translations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should</a:t>
            </a:r>
            <a:r>
              <a:rPr lang="it-IT" sz="1200" kern="1200" dirty="0">
                <a:solidFill>
                  <a:schemeClr val="tx1"/>
                </a:solidFill>
                <a:effectLst/>
                <a:latin typeface="+mn-lt"/>
                <a:ea typeface="+mn-ea"/>
                <a:cs typeface="+mn-cs"/>
              </a:rPr>
              <a:t> look </a:t>
            </a:r>
            <a:r>
              <a:rPr lang="it-IT" sz="1200" kern="1200" dirty="0" err="1">
                <a:solidFill>
                  <a:schemeClr val="tx1"/>
                </a:solidFill>
                <a:effectLst/>
                <a:latin typeface="+mn-lt"/>
                <a:ea typeface="+mn-ea"/>
                <a:cs typeface="+mn-cs"/>
              </a:rPr>
              <a:t>like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thus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influencing</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decisions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taken</a:t>
            </a:r>
            <a:r>
              <a:rPr lang="it-IT" sz="1200" kern="1200" dirty="0">
                <a:solidFill>
                  <a:schemeClr val="tx1"/>
                </a:solidFill>
                <a:effectLst/>
                <a:latin typeface="+mn-lt"/>
                <a:ea typeface="+mn-ea"/>
                <a:cs typeface="+mn-cs"/>
              </a:rPr>
              <a:t> by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prevailing</a:t>
            </a:r>
            <a:r>
              <a:rPr lang="it-IT" sz="1200" kern="1200" dirty="0">
                <a:solidFill>
                  <a:schemeClr val="tx1"/>
                </a:solidFill>
                <a:effectLst/>
                <a:latin typeface="+mn-lt"/>
                <a:ea typeface="+mn-ea"/>
                <a:cs typeface="+mn-cs"/>
              </a:rPr>
              <a:t> in a </a:t>
            </a:r>
            <a:r>
              <a:rPr lang="it-IT" sz="1200" kern="1200" dirty="0" err="1">
                <a:solidFill>
                  <a:schemeClr val="tx1"/>
                </a:solidFill>
                <a:effectLst/>
                <a:latin typeface="+mn-lt"/>
                <a:ea typeface="+mn-ea"/>
                <a:cs typeface="+mn-cs"/>
              </a:rPr>
              <a:t>given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period</a:t>
            </a:r>
            <a:r>
              <a:rPr lang="it-IT" sz="1200" kern="1200" dirty="0">
                <a:solidFill>
                  <a:schemeClr val="tx1"/>
                </a:solidFill>
                <a:effectLst/>
                <a:latin typeface="+mn-lt"/>
                <a:ea typeface="+mn-ea"/>
                <a:cs typeface="+mn-cs"/>
              </a:rPr>
              <a:t> or community </a:t>
            </a:r>
            <a:r>
              <a:rPr lang="it-IT" sz="1200" kern="1200" dirty="0" err="1">
                <a:solidFill>
                  <a:schemeClr val="tx1"/>
                </a:solidFill>
                <a:effectLst/>
                <a:latin typeface="+mn-lt"/>
                <a:ea typeface="+mn-ea"/>
                <a:cs typeface="+mn-cs"/>
              </a:rPr>
              <a:t>influence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all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aspects</a:t>
            </a:r>
            <a:r>
              <a:rPr lang="it-IT" sz="1200" kern="1200" dirty="0">
                <a:solidFill>
                  <a:schemeClr val="tx1"/>
                </a:solidFill>
                <a:effectLst/>
                <a:latin typeface="+mn-lt"/>
                <a:ea typeface="+mn-ea"/>
                <a:cs typeface="+mn-cs"/>
              </a:rPr>
              <a:t> of the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process</a:t>
            </a:r>
            <a:r>
              <a:rPr lang="it-IT" sz="1200" kern="1200" dirty="0">
                <a:solidFill>
                  <a:schemeClr val="tx1"/>
                </a:solidFill>
                <a:effectLst/>
                <a:latin typeface="+mn-lt"/>
                <a:ea typeface="+mn-ea"/>
                <a:cs typeface="+mn-cs"/>
              </a:rPr>
              <a:t>. In the </a:t>
            </a:r>
            <a:r>
              <a:rPr lang="it-IT" sz="1200" kern="1200" dirty="0" err="1">
                <a:solidFill>
                  <a:schemeClr val="tx1"/>
                </a:solidFill>
                <a:effectLst/>
                <a:latin typeface="+mn-lt"/>
                <a:ea typeface="+mn-ea"/>
                <a:cs typeface="+mn-cs"/>
              </a:rPr>
              <a:t>preliminary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stages</a:t>
            </a:r>
            <a:r>
              <a:rPr lang="it-IT" sz="1200" kern="1200" dirty="0">
                <a:solidFill>
                  <a:schemeClr val="tx1"/>
                </a:solidFill>
                <a:effectLst/>
                <a:latin typeface="+mn-lt"/>
                <a:ea typeface="+mn-ea"/>
                <a:cs typeface="+mn-cs"/>
              </a:rPr>
              <a:t> of the </a:t>
            </a:r>
            <a:r>
              <a:rPr lang="it-IT" sz="1200" kern="1200" dirty="0" err="1">
                <a:solidFill>
                  <a:schemeClr val="tx1"/>
                </a:solidFill>
                <a:effectLst/>
                <a:latin typeface="+mn-lt"/>
                <a:ea typeface="+mn-ea"/>
                <a:cs typeface="+mn-cs"/>
              </a:rPr>
              <a:t>process</a:t>
            </a:r>
            <a:r>
              <a:rPr lang="it-IT" sz="1200" kern="1200" dirty="0">
                <a:solidFill>
                  <a:schemeClr val="tx1"/>
                </a:solidFill>
                <a:effectLst/>
                <a:latin typeface="+mn-lt"/>
                <a:ea typeface="+mn-ea"/>
                <a:cs typeface="+mn-cs"/>
              </a:rPr>
              <a:t>, some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will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affect</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decision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whether</a:t>
            </a:r>
            <a:r>
              <a:rPr lang="it-IT" sz="1200" kern="1200" dirty="0">
                <a:solidFill>
                  <a:schemeClr val="tx1"/>
                </a:solidFill>
                <a:effectLst/>
                <a:latin typeface="+mn-lt"/>
                <a:ea typeface="+mn-ea"/>
                <a:cs typeface="+mn-cs"/>
              </a:rPr>
              <a:t> to </a:t>
            </a:r>
            <a:r>
              <a:rPr lang="it-IT" sz="1200" kern="1200" dirty="0" err="1">
                <a:solidFill>
                  <a:schemeClr val="tx1"/>
                </a:solidFill>
                <a:effectLst/>
                <a:latin typeface="+mn-lt"/>
                <a:ea typeface="+mn-ea"/>
                <a:cs typeface="+mn-cs"/>
              </a:rPr>
              <a:t>translate</a:t>
            </a:r>
            <a:r>
              <a:rPr lang="it-IT" sz="1200" kern="1200" dirty="0">
                <a:solidFill>
                  <a:schemeClr val="tx1"/>
                </a:solidFill>
                <a:effectLst/>
                <a:latin typeface="+mn-lt"/>
                <a:ea typeface="+mn-ea"/>
                <a:cs typeface="+mn-cs"/>
              </a:rPr>
              <a:t> a </a:t>
            </a:r>
            <a:r>
              <a:rPr lang="it-IT" sz="1200" kern="1200" dirty="0" err="1">
                <a:solidFill>
                  <a:schemeClr val="tx1"/>
                </a:solidFill>
                <a:effectLst/>
                <a:latin typeface="+mn-lt"/>
                <a:ea typeface="+mn-ea"/>
                <a:cs typeface="+mn-cs"/>
              </a:rPr>
              <a:t>given</a:t>
            </a:r>
            <a:r>
              <a:rPr lang="it-IT" sz="1200" kern="1200" dirty="0">
                <a:solidFill>
                  <a:schemeClr val="tx1"/>
                </a:solidFill>
                <a:effectLst/>
                <a:latin typeface="+mn-lt"/>
                <a:ea typeface="+mn-ea"/>
                <a:cs typeface="+mn-cs"/>
              </a:rPr>
              <a:t> text or </a:t>
            </a:r>
            <a:r>
              <a:rPr lang="it-IT" sz="1200" kern="1200" dirty="0" err="1">
                <a:solidFill>
                  <a:schemeClr val="tx1"/>
                </a:solidFill>
                <a:effectLst/>
                <a:latin typeface="+mn-lt"/>
                <a:ea typeface="+mn-ea"/>
                <a:cs typeface="+mn-cs"/>
              </a:rPr>
              <a:t>not</a:t>
            </a:r>
            <a:r>
              <a:rPr lang="it-IT" sz="1200" kern="1200" dirty="0">
                <a:solidFill>
                  <a:schemeClr val="tx1"/>
                </a:solidFill>
                <a:effectLst/>
                <a:latin typeface="+mn-lt"/>
                <a:ea typeface="+mn-ea"/>
                <a:cs typeface="+mn-cs"/>
              </a:rPr>
              <a:t>. Once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started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other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will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regulate</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kind</a:t>
            </a:r>
            <a:r>
              <a:rPr lang="it-IT" sz="1200" kern="1200" dirty="0">
                <a:solidFill>
                  <a:schemeClr val="tx1"/>
                </a:solidFill>
                <a:effectLst/>
                <a:latin typeface="+mn-lt"/>
                <a:ea typeface="+mn-ea"/>
                <a:cs typeface="+mn-cs"/>
              </a:rPr>
              <a:t> of global</a:t>
            </a:r>
          </a:p>
          <a:p>
            <a:r>
              <a:rPr lang="it-IT" sz="1200" kern="1200" dirty="0" err="1">
                <a:solidFill>
                  <a:schemeClr val="tx1"/>
                </a:solidFill>
                <a:effectLst/>
                <a:latin typeface="+mn-lt"/>
                <a:ea typeface="+mn-ea"/>
                <a:cs typeface="+mn-cs"/>
              </a:rPr>
              <a:t>strategy</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will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employ</a:t>
            </a:r>
            <a:r>
              <a:rPr lang="it-IT" sz="1200" kern="1200" dirty="0">
                <a:solidFill>
                  <a:schemeClr val="tx1"/>
                </a:solidFill>
                <a:effectLst/>
                <a:latin typeface="+mn-lt"/>
                <a:ea typeface="+mn-ea"/>
                <a:cs typeface="+mn-cs"/>
              </a:rPr>
              <a:t>, so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say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adherence</a:t>
            </a:r>
            <a:r>
              <a:rPr lang="it-IT" sz="1200" kern="1200" dirty="0">
                <a:solidFill>
                  <a:schemeClr val="tx1"/>
                </a:solidFill>
                <a:effectLst/>
                <a:latin typeface="+mn-lt"/>
                <a:ea typeface="+mn-ea"/>
                <a:cs typeface="+mn-cs"/>
              </a:rPr>
              <a:t> to the source text </a:t>
            </a:r>
            <a:r>
              <a:rPr lang="it-IT" sz="1200" kern="1200" dirty="0" err="1">
                <a:solidFill>
                  <a:schemeClr val="tx1"/>
                </a:solidFill>
                <a:effectLst/>
                <a:latin typeface="+mn-lt"/>
                <a:ea typeface="+mn-ea"/>
                <a:cs typeface="+mn-cs"/>
              </a:rPr>
              <a:t>may</a:t>
            </a:r>
            <a:r>
              <a:rPr lang="it-IT" sz="1200" kern="1200" dirty="0">
                <a:solidFill>
                  <a:schemeClr val="tx1"/>
                </a:solidFill>
                <a:effectLst/>
                <a:latin typeface="+mn-lt"/>
                <a:ea typeface="+mn-ea"/>
                <a:cs typeface="+mn-cs"/>
              </a:rPr>
              <a:t> be </a:t>
            </a:r>
            <a:r>
              <a:rPr lang="it-IT" sz="1200" kern="1200" dirty="0" err="1">
                <a:solidFill>
                  <a:schemeClr val="tx1"/>
                </a:solidFill>
                <a:effectLst/>
                <a:latin typeface="+mn-lt"/>
                <a:ea typeface="+mn-ea"/>
                <a:cs typeface="+mn-cs"/>
              </a:rPr>
              <a:t>preferred</a:t>
            </a:r>
            <a:r>
              <a:rPr lang="it-IT" sz="1200" kern="1200" dirty="0">
                <a:solidFill>
                  <a:schemeClr val="tx1"/>
                </a:solidFill>
                <a:effectLst/>
                <a:latin typeface="+mn-lt"/>
                <a:ea typeface="+mn-ea"/>
                <a:cs typeface="+mn-cs"/>
              </a:rPr>
              <a:t> to </a:t>
            </a:r>
            <a:r>
              <a:rPr lang="it-IT" sz="1200" kern="1200" dirty="0" err="1">
                <a:solidFill>
                  <a:schemeClr val="tx1"/>
                </a:solidFill>
                <a:effectLst/>
                <a:latin typeface="+mn-lt"/>
                <a:ea typeface="+mn-ea"/>
                <a:cs typeface="+mn-cs"/>
              </a:rPr>
              <a:t>adherence</a:t>
            </a:r>
            <a:r>
              <a:rPr lang="it-IT" sz="1200" kern="1200" dirty="0">
                <a:solidFill>
                  <a:schemeClr val="tx1"/>
                </a:solidFill>
                <a:effectLst/>
                <a:latin typeface="+mn-lt"/>
                <a:ea typeface="+mn-ea"/>
                <a:cs typeface="+mn-cs"/>
              </a:rPr>
              <a:t> to the target culture. At a micro-</a:t>
            </a:r>
            <a:r>
              <a:rPr lang="it-IT" sz="1200" kern="1200" dirty="0" err="1">
                <a:solidFill>
                  <a:schemeClr val="tx1"/>
                </a:solidFill>
                <a:effectLst/>
                <a:latin typeface="+mn-lt"/>
                <a:ea typeface="+mn-ea"/>
                <a:cs typeface="+mn-cs"/>
              </a:rPr>
              <a:t>contextual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level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complementing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linguistic</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will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affect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decisions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regarding</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adoption</a:t>
            </a:r>
            <a:r>
              <a:rPr lang="it-IT" sz="1200" kern="1200" dirty="0">
                <a:solidFill>
                  <a:schemeClr val="tx1"/>
                </a:solidFill>
                <a:effectLst/>
                <a:latin typeface="+mn-lt"/>
                <a:ea typeface="+mn-ea"/>
                <a:cs typeface="+mn-cs"/>
              </a:rPr>
              <a:t> of a </a:t>
            </a:r>
            <a:r>
              <a:rPr lang="it-IT" sz="1200" kern="1200" dirty="0" err="1">
                <a:solidFill>
                  <a:schemeClr val="tx1"/>
                </a:solidFill>
                <a:effectLst/>
                <a:latin typeface="+mn-lt"/>
                <a:ea typeface="+mn-ea"/>
                <a:cs typeface="+mn-cs"/>
              </a:rPr>
              <a:t>certain</a:t>
            </a:r>
            <a:r>
              <a:rPr lang="it-IT" sz="1200" kern="1200" dirty="0">
                <a:solidFill>
                  <a:schemeClr val="tx1"/>
                </a:solidFill>
                <a:effectLst/>
                <a:latin typeface="+mn-lt"/>
                <a:ea typeface="+mn-ea"/>
                <a:cs typeface="+mn-cs"/>
              </a:rPr>
              <a:t> style or of </a:t>
            </a:r>
            <a:r>
              <a:rPr lang="it-IT" sz="1200" kern="1200" dirty="0" err="1">
                <a:solidFill>
                  <a:schemeClr val="tx1"/>
                </a:solidFill>
                <a:effectLst/>
                <a:latin typeface="+mn-lt"/>
                <a:ea typeface="+mn-ea"/>
                <a:cs typeface="+mn-cs"/>
              </a:rPr>
              <a:t>given</a:t>
            </a:r>
            <a:r>
              <a:rPr lang="it-IT" sz="1200" kern="1200" dirty="0">
                <a:solidFill>
                  <a:schemeClr val="tx1"/>
                </a:solidFill>
                <a:effectLst/>
                <a:latin typeface="+mn-lt"/>
                <a:ea typeface="+mn-ea"/>
                <a:cs typeface="+mn-cs"/>
              </a:rPr>
              <a:t> text-production </a:t>
            </a:r>
            <a:r>
              <a:rPr lang="it-IT" sz="1200" kern="1200" dirty="0" err="1">
                <a:solidFill>
                  <a:schemeClr val="tx1"/>
                </a:solidFill>
                <a:effectLst/>
                <a:latin typeface="+mn-lt"/>
                <a:ea typeface="+mn-ea"/>
                <a:cs typeface="+mn-cs"/>
              </a:rPr>
              <a:t>conventions</a:t>
            </a:r>
            <a:r>
              <a:rPr lang="it-IT" sz="1200" kern="1200" dirty="0">
                <a:solidFill>
                  <a:schemeClr val="tx1"/>
                </a:solidFill>
                <a:effectLst/>
                <a:latin typeface="+mn-lt"/>
                <a:ea typeface="+mn-ea"/>
                <a:cs typeface="+mn-cs"/>
              </a:rPr>
              <a:t>.</a:t>
            </a:r>
          </a:p>
          <a:p>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A </a:t>
            </a:r>
            <a:r>
              <a:rPr lang="it-IT" sz="1200" kern="1200" dirty="0" err="1">
                <a:solidFill>
                  <a:schemeClr val="tx1"/>
                </a:solidFill>
                <a:effectLst/>
                <a:latin typeface="+mn-lt"/>
                <a:ea typeface="+mn-ea"/>
                <a:cs typeface="+mn-cs"/>
              </a:rPr>
              <a:t>category</a:t>
            </a:r>
            <a:r>
              <a:rPr lang="it-IT" sz="1200" kern="1200" dirty="0">
                <a:solidFill>
                  <a:schemeClr val="tx1"/>
                </a:solidFill>
                <a:effectLst/>
                <a:latin typeface="+mn-lt"/>
                <a:ea typeface="+mn-ea"/>
                <a:cs typeface="+mn-cs"/>
              </a:rPr>
              <a:t> for the </a:t>
            </a:r>
            <a:r>
              <a:rPr lang="it-IT" sz="1200" kern="1200" dirty="0" err="1">
                <a:solidFill>
                  <a:schemeClr val="tx1"/>
                </a:solidFill>
                <a:effectLst/>
                <a:latin typeface="+mn-lt"/>
                <a:ea typeface="+mn-ea"/>
                <a:cs typeface="+mn-cs"/>
              </a:rPr>
              <a:t>descriptive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analysis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phenomena</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Toury</a:t>
            </a:r>
            <a:r>
              <a:rPr lang="it-IT" sz="1200" kern="1200" dirty="0">
                <a:solidFill>
                  <a:schemeClr val="tx1"/>
                </a:solidFill>
                <a:effectLst/>
                <a:latin typeface="+mn-lt"/>
                <a:ea typeface="+mn-ea"/>
                <a:cs typeface="+mn-cs"/>
              </a:rPr>
              <a:t> 1995: 57). </a:t>
            </a:r>
          </a:p>
          <a:p>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not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permanent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laws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either</a:t>
            </a:r>
            <a:r>
              <a:rPr lang="it-IT" sz="1200" kern="1200" dirty="0">
                <a:solidFill>
                  <a:schemeClr val="tx1"/>
                </a:solidFill>
                <a:effectLst/>
                <a:latin typeface="+mn-lt"/>
                <a:ea typeface="+mn-ea"/>
                <a:cs typeface="+mn-cs"/>
              </a:rPr>
              <a:t> –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socio-cultural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constraints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affecting</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process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carried</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out by the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who</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active</a:t>
            </a:r>
            <a:r>
              <a:rPr lang="it-IT" sz="1200" kern="1200" dirty="0">
                <a:solidFill>
                  <a:schemeClr val="tx1"/>
                </a:solidFill>
                <a:effectLst/>
                <a:latin typeface="+mn-lt"/>
                <a:ea typeface="+mn-ea"/>
                <a:cs typeface="+mn-cs"/>
              </a:rPr>
              <a:t> in a </a:t>
            </a:r>
            <a:r>
              <a:rPr lang="it-IT" sz="1200" kern="1200" dirty="0" err="1">
                <a:solidFill>
                  <a:schemeClr val="tx1"/>
                </a:solidFill>
                <a:effectLst/>
                <a:latin typeface="+mn-lt"/>
                <a:ea typeface="+mn-ea"/>
                <a:cs typeface="+mn-cs"/>
              </a:rPr>
              <a:t>given</a:t>
            </a:r>
            <a:r>
              <a:rPr lang="it-IT" sz="1200" kern="1200" dirty="0">
                <a:solidFill>
                  <a:schemeClr val="tx1"/>
                </a:solidFill>
                <a:effectLst/>
                <a:latin typeface="+mn-lt"/>
                <a:ea typeface="+mn-ea"/>
                <a:cs typeface="+mn-cs"/>
              </a:rPr>
              <a:t> culture, community or </a:t>
            </a:r>
            <a:r>
              <a:rPr lang="it-IT" sz="1200" kern="1200" dirty="0" err="1">
                <a:solidFill>
                  <a:schemeClr val="tx1"/>
                </a:solidFill>
                <a:effectLst/>
                <a:latin typeface="+mn-lt"/>
                <a:ea typeface="+mn-ea"/>
                <a:cs typeface="+mn-cs"/>
              </a:rPr>
              <a:t>group</a:t>
            </a:r>
            <a:r>
              <a:rPr lang="it-IT" sz="1200" kern="1200" dirty="0">
                <a:solidFill>
                  <a:schemeClr val="tx1"/>
                </a:solidFill>
                <a:effectLst/>
                <a:latin typeface="+mn-lt"/>
                <a:ea typeface="+mn-ea"/>
                <a:cs typeface="+mn-cs"/>
              </a:rPr>
              <a:t>. In </a:t>
            </a:r>
            <a:r>
              <a:rPr lang="it-IT" sz="1200" kern="1200" dirty="0" err="1">
                <a:solidFill>
                  <a:schemeClr val="tx1"/>
                </a:solidFill>
                <a:effectLst/>
                <a:latin typeface="+mn-lt"/>
                <a:ea typeface="+mn-ea"/>
                <a:cs typeface="+mn-cs"/>
              </a:rPr>
              <a:t>particular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have</a:t>
            </a:r>
            <a:r>
              <a:rPr lang="it-IT" sz="1200" kern="1200" dirty="0">
                <a:solidFill>
                  <a:schemeClr val="tx1"/>
                </a:solidFill>
                <a:effectLst/>
                <a:latin typeface="+mn-lt"/>
                <a:ea typeface="+mn-ea"/>
                <a:cs typeface="+mn-cs"/>
              </a:rPr>
              <a:t> a ‘</a:t>
            </a:r>
            <a:r>
              <a:rPr lang="it-IT" sz="1200" kern="1200" dirty="0" err="1">
                <a:solidFill>
                  <a:schemeClr val="tx1"/>
                </a:solidFill>
                <a:effectLst/>
                <a:latin typeface="+mn-lt"/>
                <a:ea typeface="+mn-ea"/>
                <a:cs typeface="+mn-cs"/>
              </a:rPr>
              <a:t>graded</a:t>
            </a:r>
            <a:r>
              <a:rPr lang="it-IT" sz="1200" kern="1200" dirty="0">
                <a:solidFill>
                  <a:schemeClr val="tx1"/>
                </a:solidFill>
                <a:effectLst/>
                <a:latin typeface="+mn-lt"/>
                <a:ea typeface="+mn-ea"/>
                <a:cs typeface="+mn-cs"/>
              </a:rPr>
              <a:t> and relative nature’</a:t>
            </a:r>
          </a:p>
          <a:p>
            <a:r>
              <a:rPr lang="it-IT" sz="1200" kern="1200" dirty="0">
                <a:solidFill>
                  <a:schemeClr val="tx1"/>
                </a:solidFill>
                <a:effectLst/>
                <a:latin typeface="+mn-lt"/>
                <a:ea typeface="+mn-ea"/>
                <a:cs typeface="+mn-cs"/>
              </a:rPr>
              <a:t>(</a:t>
            </a:r>
            <a:r>
              <a:rPr lang="it-IT" sz="1200" kern="1200" dirty="0" err="1">
                <a:solidFill>
                  <a:schemeClr val="tx1"/>
                </a:solidFill>
                <a:effectLst/>
                <a:latin typeface="+mn-lt"/>
                <a:ea typeface="+mn-ea"/>
                <a:cs typeface="+mn-cs"/>
              </a:rPr>
              <a:t>Toury</a:t>
            </a:r>
            <a:r>
              <a:rPr lang="it-IT" sz="1200" kern="1200" dirty="0">
                <a:solidFill>
                  <a:schemeClr val="tx1"/>
                </a:solidFill>
                <a:effectLst/>
                <a:latin typeface="+mn-lt"/>
                <a:ea typeface="+mn-ea"/>
                <a:cs typeface="+mn-cs"/>
              </a:rPr>
              <a:t> 1999: 21);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generally</a:t>
            </a:r>
            <a:r>
              <a:rPr lang="it-IT" sz="1200" kern="1200" dirty="0">
                <a:solidFill>
                  <a:schemeClr val="tx1"/>
                </a:solidFill>
                <a:effectLst/>
                <a:latin typeface="+mn-lt"/>
                <a:ea typeface="+mn-ea"/>
                <a:cs typeface="+mn-cs"/>
              </a:rPr>
              <a:t> middle of the way </a:t>
            </a:r>
            <a:r>
              <a:rPr lang="it-IT" sz="1200" kern="1200" dirty="0" err="1">
                <a:solidFill>
                  <a:schemeClr val="tx1"/>
                </a:solidFill>
                <a:effectLst/>
                <a:latin typeface="+mn-lt"/>
                <a:ea typeface="+mn-ea"/>
                <a:cs typeface="+mn-cs"/>
              </a:rPr>
              <a:t>between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rules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objective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idiosyncracies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subjective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and can be</a:t>
            </a:r>
          </a:p>
          <a:p>
            <a:r>
              <a:rPr lang="it-IT" sz="1200" kern="1200" dirty="0" err="1">
                <a:solidFill>
                  <a:schemeClr val="tx1"/>
                </a:solidFill>
                <a:effectLst/>
                <a:latin typeface="+mn-lt"/>
                <a:ea typeface="+mn-ea"/>
                <a:cs typeface="+mn-cs"/>
              </a:rPr>
              <a:t>seen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internalized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behavioural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constraints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embody</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values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shared</a:t>
            </a:r>
            <a:r>
              <a:rPr lang="it-IT" sz="1200" kern="1200" dirty="0">
                <a:solidFill>
                  <a:schemeClr val="tx1"/>
                </a:solidFill>
                <a:effectLst/>
                <a:latin typeface="+mn-lt"/>
                <a:ea typeface="+mn-ea"/>
                <a:cs typeface="+mn-cs"/>
              </a:rPr>
              <a:t> by a community </a:t>
            </a:r>
            <a:r>
              <a:rPr lang="it-IT" sz="1200" kern="1200" dirty="0" err="1">
                <a:solidFill>
                  <a:schemeClr val="tx1"/>
                </a:solidFill>
                <a:effectLst/>
                <a:latin typeface="+mn-lt"/>
                <a:ea typeface="+mn-ea"/>
                <a:cs typeface="+mn-cs"/>
              </a:rPr>
              <a:t>regarding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is</a:t>
            </a:r>
            <a:r>
              <a:rPr lang="it-IT" sz="1200" kern="1200" dirty="0">
                <a:solidFill>
                  <a:schemeClr val="tx1"/>
                </a:solidFill>
                <a:effectLst/>
                <a:latin typeface="+mn-lt"/>
                <a:ea typeface="+mn-ea"/>
                <a:cs typeface="+mn-cs"/>
              </a:rPr>
              <a:t> right and </a:t>
            </a:r>
            <a:r>
              <a:rPr lang="it-IT" sz="1200" kern="1200" dirty="0" err="1">
                <a:solidFill>
                  <a:schemeClr val="tx1"/>
                </a:solidFill>
                <a:effectLst/>
                <a:latin typeface="+mn-lt"/>
                <a:ea typeface="+mn-ea"/>
                <a:cs typeface="+mn-cs"/>
              </a:rPr>
              <a:t>wrong</a:t>
            </a:r>
            <a:r>
              <a:rPr lang="it-IT" sz="1200" kern="1200" dirty="0">
                <a:solidFill>
                  <a:schemeClr val="tx1"/>
                </a:solidFill>
                <a:effectLst/>
                <a:latin typeface="+mn-lt"/>
                <a:ea typeface="+mn-ea"/>
                <a:cs typeface="+mn-cs"/>
              </a:rPr>
              <a:t> or </a:t>
            </a:r>
            <a:r>
              <a:rPr lang="it-IT" sz="1200" kern="1200" dirty="0" err="1">
                <a:solidFill>
                  <a:schemeClr val="tx1"/>
                </a:solidFill>
                <a:effectLst/>
                <a:latin typeface="+mn-lt"/>
                <a:ea typeface="+mn-ea"/>
                <a:cs typeface="+mn-cs"/>
              </a:rPr>
              <a:t>adequate</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and </a:t>
            </a:r>
            <a:r>
              <a:rPr lang="it-IT" sz="1200" kern="1200" dirty="0" err="1">
                <a:solidFill>
                  <a:schemeClr val="tx1"/>
                </a:solidFill>
                <a:effectLst/>
                <a:latin typeface="+mn-lt"/>
                <a:ea typeface="+mn-ea"/>
                <a:cs typeface="+mn-cs"/>
              </a:rPr>
              <a:t>inadequate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Functioning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models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behaviour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regulate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expectations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regarding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is</a:t>
            </a:r>
            <a:r>
              <a:rPr lang="it-IT" sz="1200" kern="1200" dirty="0">
                <a:solidFill>
                  <a:schemeClr val="tx1"/>
                </a:solidFill>
                <a:effectLst/>
                <a:latin typeface="+mn-lt"/>
                <a:ea typeface="+mn-ea"/>
                <a:cs typeface="+mn-cs"/>
              </a:rPr>
              <a:t> appropriate in a </a:t>
            </a:r>
            <a:r>
              <a:rPr lang="it-IT" sz="1200" kern="1200" dirty="0" err="1">
                <a:solidFill>
                  <a:schemeClr val="tx1"/>
                </a:solidFill>
                <a:effectLst/>
                <a:latin typeface="+mn-lt"/>
                <a:ea typeface="+mn-ea"/>
                <a:cs typeface="+mn-cs"/>
              </a:rPr>
              <a:t>translated</a:t>
            </a:r>
            <a:r>
              <a:rPr lang="it-IT" sz="1200" kern="1200" dirty="0">
                <a:solidFill>
                  <a:schemeClr val="tx1"/>
                </a:solidFill>
                <a:effectLst/>
                <a:latin typeface="+mn-lt"/>
                <a:ea typeface="+mn-ea"/>
                <a:cs typeface="+mn-cs"/>
              </a:rPr>
              <a:t> text, or</a:t>
            </a:r>
          </a:p>
          <a:p>
            <a:r>
              <a:rPr lang="it-IT" sz="1200" kern="1200" dirty="0" err="1">
                <a:solidFill>
                  <a:schemeClr val="tx1"/>
                </a:solidFill>
                <a:effectLst/>
                <a:latin typeface="+mn-lt"/>
                <a:ea typeface="+mn-ea"/>
                <a:cs typeface="+mn-cs"/>
              </a:rPr>
              <a:t>even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counts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 </a:t>
            </a:r>
            <a:r>
              <a:rPr lang="it-IT" sz="1200" kern="1200" dirty="0" err="1">
                <a:solidFill>
                  <a:schemeClr val="tx1"/>
                </a:solidFill>
                <a:effectLst/>
                <a:latin typeface="+mn-lt"/>
                <a:ea typeface="+mn-ea"/>
                <a:cs typeface="+mn-cs"/>
              </a:rPr>
              <a:t>translated</a:t>
            </a:r>
            <a:r>
              <a:rPr lang="it-IT" sz="1200" kern="1200" dirty="0">
                <a:solidFill>
                  <a:schemeClr val="tx1"/>
                </a:solidFill>
                <a:effectLst/>
                <a:latin typeface="+mn-lt"/>
                <a:ea typeface="+mn-ea"/>
                <a:cs typeface="+mn-cs"/>
              </a:rPr>
              <a:t> text. In the </a:t>
            </a:r>
            <a:r>
              <a:rPr lang="it-IT" sz="1200" kern="1200" dirty="0" err="1">
                <a:solidFill>
                  <a:schemeClr val="tx1"/>
                </a:solidFill>
                <a:effectLst/>
                <a:latin typeface="+mn-lt"/>
                <a:ea typeface="+mn-ea"/>
                <a:cs typeface="+mn-cs"/>
              </a:rPr>
              <a:t>process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complement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linguistic</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govern</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decisions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taken</a:t>
            </a:r>
            <a:r>
              <a:rPr lang="it-IT" sz="1200" kern="1200" dirty="0">
                <a:solidFill>
                  <a:schemeClr val="tx1"/>
                </a:solidFill>
                <a:effectLst/>
                <a:latin typeface="+mn-lt"/>
                <a:ea typeface="+mn-ea"/>
                <a:cs typeface="+mn-cs"/>
              </a:rPr>
              <a:t> by</a:t>
            </a:r>
          </a:p>
          <a:p>
            <a:r>
              <a:rPr lang="it-IT" sz="1200" kern="1200" dirty="0">
                <a:solidFill>
                  <a:schemeClr val="tx1"/>
                </a:solidFill>
                <a:effectLst/>
                <a:latin typeface="+mn-lt"/>
                <a:ea typeface="+mn-ea"/>
                <a:cs typeface="+mn-cs"/>
              </a:rPr>
              <a:t>the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can </a:t>
            </a:r>
            <a:r>
              <a:rPr lang="it-IT" sz="1200" kern="1200" dirty="0" err="1">
                <a:solidFill>
                  <a:schemeClr val="tx1"/>
                </a:solidFill>
                <a:effectLst/>
                <a:latin typeface="+mn-lt"/>
                <a:ea typeface="+mn-ea"/>
                <a:cs typeface="+mn-cs"/>
              </a:rPr>
              <a:t>change</a:t>
            </a:r>
            <a:r>
              <a:rPr lang="it-IT" sz="1200" kern="1200" dirty="0">
                <a:solidFill>
                  <a:schemeClr val="tx1"/>
                </a:solidFill>
                <a:effectLst/>
                <a:latin typeface="+mn-lt"/>
                <a:ea typeface="+mn-ea"/>
                <a:cs typeface="+mn-cs"/>
              </a:rPr>
              <a:t> over time and can be </a:t>
            </a:r>
            <a:r>
              <a:rPr lang="it-IT" sz="1200" kern="1200" dirty="0" err="1">
                <a:solidFill>
                  <a:schemeClr val="tx1"/>
                </a:solidFill>
                <a:effectLst/>
                <a:latin typeface="+mn-lt"/>
                <a:ea typeface="+mn-ea"/>
                <a:cs typeface="+mn-cs"/>
              </a:rPr>
              <a:t>negotiated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across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different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groups</a:t>
            </a:r>
            <a:r>
              <a:rPr lang="it-IT" sz="1200" kern="1200" dirty="0">
                <a:solidFill>
                  <a:schemeClr val="tx1"/>
                </a:solidFill>
                <a:effectLst/>
                <a:latin typeface="+mn-lt"/>
                <a:ea typeface="+mn-ea"/>
                <a:cs typeface="+mn-cs"/>
              </a:rPr>
              <a:t> (e.g.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on the </a:t>
            </a:r>
            <a:r>
              <a:rPr lang="it-IT" sz="1200" kern="1200" dirty="0" err="1">
                <a:solidFill>
                  <a:schemeClr val="tx1"/>
                </a:solidFill>
                <a:effectLst/>
                <a:latin typeface="+mn-lt"/>
                <a:ea typeface="+mn-ea"/>
                <a:cs typeface="+mn-cs"/>
              </a:rPr>
              <a:t>one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hand</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translation</a:t>
            </a:r>
            <a:endParaRPr lang="it-IT" sz="1200" kern="1200" dirty="0">
              <a:solidFill>
                <a:schemeClr val="tx1"/>
              </a:solidFill>
              <a:effectLst/>
              <a:latin typeface="+mn-lt"/>
              <a:ea typeface="+mn-ea"/>
              <a:cs typeface="+mn-cs"/>
            </a:endParaRPr>
          </a:p>
          <a:p>
            <a:r>
              <a:rPr lang="it-IT" sz="1200" kern="1200" dirty="0" err="1">
                <a:solidFill>
                  <a:schemeClr val="tx1"/>
                </a:solidFill>
                <a:effectLst/>
                <a:latin typeface="+mn-lt"/>
                <a:ea typeface="+mn-ea"/>
                <a:cs typeface="+mn-cs"/>
              </a:rPr>
              <a:t>critics</a:t>
            </a:r>
            <a:r>
              <a:rPr lang="it-IT" sz="1200" kern="1200" dirty="0">
                <a:solidFill>
                  <a:schemeClr val="tx1"/>
                </a:solidFill>
                <a:effectLst/>
                <a:latin typeface="+mn-lt"/>
                <a:ea typeface="+mn-ea"/>
                <a:cs typeface="+mn-cs"/>
              </a:rPr>
              <a:t> on the </a:t>
            </a:r>
            <a:r>
              <a:rPr lang="it-IT" sz="1200" kern="1200" dirty="0" err="1">
                <a:solidFill>
                  <a:schemeClr val="tx1"/>
                </a:solidFill>
                <a:effectLst/>
                <a:latin typeface="+mn-lt"/>
                <a:ea typeface="+mn-ea"/>
                <a:cs typeface="+mn-cs"/>
              </a:rPr>
              <a:t>other</a:t>
            </a:r>
            <a:r>
              <a:rPr lang="it-IT" sz="1200" kern="1200" dirty="0">
                <a:solidFill>
                  <a:schemeClr val="tx1"/>
                </a:solidFill>
                <a:effectLst/>
                <a:latin typeface="+mn-lt"/>
                <a:ea typeface="+mn-ea"/>
                <a:cs typeface="+mn-cs"/>
              </a:rPr>
              <a:t>).</a:t>
            </a:r>
          </a:p>
          <a:p>
            <a:endParaRPr lang="it-IT" sz="1200" kern="1200" dirty="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5"/>
          </p:nvPr>
        </p:nvSpPr>
        <p:spPr/>
        <p:txBody>
          <a:bodyPr/>
          <a:lstStyle/>
          <a:p>
            <a:fld id="{BE476665-F6B9-9745-A98A-C5F025C6B71E}" type="slidenum">
              <a:rPr lang="it-IT" smtClean="0"/>
              <a:t>6</a:t>
            </a:fld>
            <a:endParaRPr lang="it-IT"/>
          </a:p>
        </p:txBody>
      </p:sp>
    </p:spTree>
    <p:extLst>
      <p:ext uri="{BB962C8B-B14F-4D97-AF65-F5344CB8AC3E}">
        <p14:creationId xmlns:p14="http://schemas.microsoft.com/office/powerpoint/2010/main" val="3119548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a:solidFill>
                  <a:schemeClr val="tx1"/>
                </a:solidFill>
                <a:effectLst/>
                <a:latin typeface="+mn-lt"/>
                <a:ea typeface="+mn-ea"/>
                <a:cs typeface="+mn-cs"/>
              </a:rPr>
              <a:t>A </a:t>
            </a:r>
            <a:r>
              <a:rPr lang="it-IT" sz="1200" kern="1200" dirty="0" err="1">
                <a:solidFill>
                  <a:schemeClr val="tx1"/>
                </a:solidFill>
                <a:effectLst/>
                <a:latin typeface="+mn-lt"/>
                <a:ea typeface="+mn-ea"/>
                <a:cs typeface="+mn-cs"/>
              </a:rPr>
              <a:t>category</a:t>
            </a:r>
            <a:r>
              <a:rPr lang="it-IT" sz="1200" kern="1200" dirty="0">
                <a:solidFill>
                  <a:schemeClr val="tx1"/>
                </a:solidFill>
                <a:effectLst/>
                <a:latin typeface="+mn-lt"/>
                <a:ea typeface="+mn-ea"/>
                <a:cs typeface="+mn-cs"/>
              </a:rPr>
              <a:t> for the </a:t>
            </a:r>
            <a:r>
              <a:rPr lang="it-IT" sz="1200" kern="1200" dirty="0" err="1">
                <a:solidFill>
                  <a:schemeClr val="tx1"/>
                </a:solidFill>
                <a:effectLst/>
                <a:latin typeface="+mn-lt"/>
                <a:ea typeface="+mn-ea"/>
                <a:cs typeface="+mn-cs"/>
              </a:rPr>
              <a:t>descriptive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analysis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phenomena</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Toury</a:t>
            </a:r>
            <a:r>
              <a:rPr lang="it-IT" sz="1200" kern="1200" dirty="0">
                <a:solidFill>
                  <a:schemeClr val="tx1"/>
                </a:solidFill>
                <a:effectLst/>
                <a:latin typeface="+mn-lt"/>
                <a:ea typeface="+mn-ea"/>
                <a:cs typeface="+mn-cs"/>
              </a:rPr>
              <a:t> 1995: 57). </a:t>
            </a:r>
          </a:p>
          <a:p>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not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permanent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laws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either</a:t>
            </a:r>
            <a:r>
              <a:rPr lang="it-IT" sz="1200" kern="1200" dirty="0">
                <a:solidFill>
                  <a:schemeClr val="tx1"/>
                </a:solidFill>
                <a:effectLst/>
                <a:latin typeface="+mn-lt"/>
                <a:ea typeface="+mn-ea"/>
                <a:cs typeface="+mn-cs"/>
              </a:rPr>
              <a:t> –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socio-cultural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constraints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affecting</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process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carried</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out by the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who</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active</a:t>
            </a:r>
            <a:r>
              <a:rPr lang="it-IT" sz="1200" kern="1200" dirty="0">
                <a:solidFill>
                  <a:schemeClr val="tx1"/>
                </a:solidFill>
                <a:effectLst/>
                <a:latin typeface="+mn-lt"/>
                <a:ea typeface="+mn-ea"/>
                <a:cs typeface="+mn-cs"/>
              </a:rPr>
              <a:t> in a </a:t>
            </a:r>
            <a:r>
              <a:rPr lang="it-IT" sz="1200" kern="1200" dirty="0" err="1">
                <a:solidFill>
                  <a:schemeClr val="tx1"/>
                </a:solidFill>
                <a:effectLst/>
                <a:latin typeface="+mn-lt"/>
                <a:ea typeface="+mn-ea"/>
                <a:cs typeface="+mn-cs"/>
              </a:rPr>
              <a:t>given</a:t>
            </a:r>
            <a:r>
              <a:rPr lang="it-IT" sz="1200" kern="1200" dirty="0">
                <a:solidFill>
                  <a:schemeClr val="tx1"/>
                </a:solidFill>
                <a:effectLst/>
                <a:latin typeface="+mn-lt"/>
                <a:ea typeface="+mn-ea"/>
                <a:cs typeface="+mn-cs"/>
              </a:rPr>
              <a:t> culture, community or </a:t>
            </a:r>
            <a:r>
              <a:rPr lang="it-IT" sz="1200" kern="1200" dirty="0" err="1">
                <a:solidFill>
                  <a:schemeClr val="tx1"/>
                </a:solidFill>
                <a:effectLst/>
                <a:latin typeface="+mn-lt"/>
                <a:ea typeface="+mn-ea"/>
                <a:cs typeface="+mn-cs"/>
              </a:rPr>
              <a:t>group</a:t>
            </a:r>
            <a:r>
              <a:rPr lang="it-IT" sz="1200" kern="1200" dirty="0">
                <a:solidFill>
                  <a:schemeClr val="tx1"/>
                </a:solidFill>
                <a:effectLst/>
                <a:latin typeface="+mn-lt"/>
                <a:ea typeface="+mn-ea"/>
                <a:cs typeface="+mn-cs"/>
              </a:rPr>
              <a:t>. In </a:t>
            </a:r>
            <a:r>
              <a:rPr lang="it-IT" sz="1200" kern="1200" dirty="0" err="1">
                <a:solidFill>
                  <a:schemeClr val="tx1"/>
                </a:solidFill>
                <a:effectLst/>
                <a:latin typeface="+mn-lt"/>
                <a:ea typeface="+mn-ea"/>
                <a:cs typeface="+mn-cs"/>
              </a:rPr>
              <a:t>particular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have</a:t>
            </a:r>
            <a:r>
              <a:rPr lang="it-IT" sz="1200" kern="1200" dirty="0">
                <a:solidFill>
                  <a:schemeClr val="tx1"/>
                </a:solidFill>
                <a:effectLst/>
                <a:latin typeface="+mn-lt"/>
                <a:ea typeface="+mn-ea"/>
                <a:cs typeface="+mn-cs"/>
              </a:rPr>
              <a:t> a ‘</a:t>
            </a:r>
            <a:r>
              <a:rPr lang="it-IT" sz="1200" kern="1200" dirty="0" err="1">
                <a:solidFill>
                  <a:schemeClr val="tx1"/>
                </a:solidFill>
                <a:effectLst/>
                <a:latin typeface="+mn-lt"/>
                <a:ea typeface="+mn-ea"/>
                <a:cs typeface="+mn-cs"/>
              </a:rPr>
              <a:t>graded</a:t>
            </a:r>
            <a:r>
              <a:rPr lang="it-IT" sz="1200" kern="1200" dirty="0">
                <a:solidFill>
                  <a:schemeClr val="tx1"/>
                </a:solidFill>
                <a:effectLst/>
                <a:latin typeface="+mn-lt"/>
                <a:ea typeface="+mn-ea"/>
                <a:cs typeface="+mn-cs"/>
              </a:rPr>
              <a:t> and relative nature’</a:t>
            </a:r>
          </a:p>
          <a:p>
            <a:r>
              <a:rPr lang="it-IT" sz="1200" kern="1200" dirty="0">
                <a:solidFill>
                  <a:schemeClr val="tx1"/>
                </a:solidFill>
                <a:effectLst/>
                <a:latin typeface="+mn-lt"/>
                <a:ea typeface="+mn-ea"/>
                <a:cs typeface="+mn-cs"/>
              </a:rPr>
              <a:t>(</a:t>
            </a:r>
            <a:r>
              <a:rPr lang="it-IT" sz="1200" kern="1200" dirty="0" err="1">
                <a:solidFill>
                  <a:schemeClr val="tx1"/>
                </a:solidFill>
                <a:effectLst/>
                <a:latin typeface="+mn-lt"/>
                <a:ea typeface="+mn-ea"/>
                <a:cs typeface="+mn-cs"/>
              </a:rPr>
              <a:t>Toury</a:t>
            </a:r>
            <a:r>
              <a:rPr lang="it-IT" sz="1200" kern="1200" dirty="0">
                <a:solidFill>
                  <a:schemeClr val="tx1"/>
                </a:solidFill>
                <a:effectLst/>
                <a:latin typeface="+mn-lt"/>
                <a:ea typeface="+mn-ea"/>
                <a:cs typeface="+mn-cs"/>
              </a:rPr>
              <a:t> 1999: 21);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generally</a:t>
            </a:r>
            <a:r>
              <a:rPr lang="it-IT" sz="1200" kern="1200" dirty="0">
                <a:solidFill>
                  <a:schemeClr val="tx1"/>
                </a:solidFill>
                <a:effectLst/>
                <a:latin typeface="+mn-lt"/>
                <a:ea typeface="+mn-ea"/>
                <a:cs typeface="+mn-cs"/>
              </a:rPr>
              <a:t> middle of the way </a:t>
            </a:r>
            <a:r>
              <a:rPr lang="it-IT" sz="1200" kern="1200" dirty="0" err="1">
                <a:solidFill>
                  <a:schemeClr val="tx1"/>
                </a:solidFill>
                <a:effectLst/>
                <a:latin typeface="+mn-lt"/>
                <a:ea typeface="+mn-ea"/>
                <a:cs typeface="+mn-cs"/>
              </a:rPr>
              <a:t>between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rules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objective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idiosyncracies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subjective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and can be</a:t>
            </a:r>
          </a:p>
          <a:p>
            <a:r>
              <a:rPr lang="it-IT" sz="1200" kern="1200" dirty="0" err="1">
                <a:solidFill>
                  <a:schemeClr val="tx1"/>
                </a:solidFill>
                <a:effectLst/>
                <a:latin typeface="+mn-lt"/>
                <a:ea typeface="+mn-ea"/>
                <a:cs typeface="+mn-cs"/>
              </a:rPr>
              <a:t>seen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internalized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behavioural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constraints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embody</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values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shared</a:t>
            </a:r>
            <a:r>
              <a:rPr lang="it-IT" sz="1200" kern="1200" dirty="0">
                <a:solidFill>
                  <a:schemeClr val="tx1"/>
                </a:solidFill>
                <a:effectLst/>
                <a:latin typeface="+mn-lt"/>
                <a:ea typeface="+mn-ea"/>
                <a:cs typeface="+mn-cs"/>
              </a:rPr>
              <a:t> by a community </a:t>
            </a:r>
            <a:r>
              <a:rPr lang="it-IT" sz="1200" kern="1200" dirty="0" err="1">
                <a:solidFill>
                  <a:schemeClr val="tx1"/>
                </a:solidFill>
                <a:effectLst/>
                <a:latin typeface="+mn-lt"/>
                <a:ea typeface="+mn-ea"/>
                <a:cs typeface="+mn-cs"/>
              </a:rPr>
              <a:t>regarding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is</a:t>
            </a:r>
            <a:r>
              <a:rPr lang="it-IT" sz="1200" kern="1200" dirty="0">
                <a:solidFill>
                  <a:schemeClr val="tx1"/>
                </a:solidFill>
                <a:effectLst/>
                <a:latin typeface="+mn-lt"/>
                <a:ea typeface="+mn-ea"/>
                <a:cs typeface="+mn-cs"/>
              </a:rPr>
              <a:t> right and </a:t>
            </a:r>
            <a:r>
              <a:rPr lang="it-IT" sz="1200" kern="1200" dirty="0" err="1">
                <a:solidFill>
                  <a:schemeClr val="tx1"/>
                </a:solidFill>
                <a:effectLst/>
                <a:latin typeface="+mn-lt"/>
                <a:ea typeface="+mn-ea"/>
                <a:cs typeface="+mn-cs"/>
              </a:rPr>
              <a:t>wrong</a:t>
            </a:r>
            <a:r>
              <a:rPr lang="it-IT" sz="1200" kern="1200" dirty="0">
                <a:solidFill>
                  <a:schemeClr val="tx1"/>
                </a:solidFill>
                <a:effectLst/>
                <a:latin typeface="+mn-lt"/>
                <a:ea typeface="+mn-ea"/>
                <a:cs typeface="+mn-cs"/>
              </a:rPr>
              <a:t> or </a:t>
            </a:r>
            <a:r>
              <a:rPr lang="it-IT" sz="1200" kern="1200" dirty="0" err="1">
                <a:solidFill>
                  <a:schemeClr val="tx1"/>
                </a:solidFill>
                <a:effectLst/>
                <a:latin typeface="+mn-lt"/>
                <a:ea typeface="+mn-ea"/>
                <a:cs typeface="+mn-cs"/>
              </a:rPr>
              <a:t>adequate</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and </a:t>
            </a:r>
            <a:r>
              <a:rPr lang="it-IT" sz="1200" kern="1200" dirty="0" err="1">
                <a:solidFill>
                  <a:schemeClr val="tx1"/>
                </a:solidFill>
                <a:effectLst/>
                <a:latin typeface="+mn-lt"/>
                <a:ea typeface="+mn-ea"/>
                <a:cs typeface="+mn-cs"/>
              </a:rPr>
              <a:t>inadequate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Functioning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models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behaviour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regulate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expectations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regarding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is</a:t>
            </a:r>
            <a:r>
              <a:rPr lang="it-IT" sz="1200" kern="1200" dirty="0">
                <a:solidFill>
                  <a:schemeClr val="tx1"/>
                </a:solidFill>
                <a:effectLst/>
                <a:latin typeface="+mn-lt"/>
                <a:ea typeface="+mn-ea"/>
                <a:cs typeface="+mn-cs"/>
              </a:rPr>
              <a:t> appropriate in a </a:t>
            </a:r>
            <a:r>
              <a:rPr lang="it-IT" sz="1200" kern="1200" dirty="0" err="1">
                <a:solidFill>
                  <a:schemeClr val="tx1"/>
                </a:solidFill>
                <a:effectLst/>
                <a:latin typeface="+mn-lt"/>
                <a:ea typeface="+mn-ea"/>
                <a:cs typeface="+mn-cs"/>
              </a:rPr>
              <a:t>translated</a:t>
            </a:r>
            <a:r>
              <a:rPr lang="it-IT" sz="1200" kern="1200" dirty="0">
                <a:solidFill>
                  <a:schemeClr val="tx1"/>
                </a:solidFill>
                <a:effectLst/>
                <a:latin typeface="+mn-lt"/>
                <a:ea typeface="+mn-ea"/>
                <a:cs typeface="+mn-cs"/>
              </a:rPr>
              <a:t> text, or</a:t>
            </a:r>
          </a:p>
          <a:p>
            <a:r>
              <a:rPr lang="it-IT" sz="1200" kern="1200" dirty="0" err="1">
                <a:solidFill>
                  <a:schemeClr val="tx1"/>
                </a:solidFill>
                <a:effectLst/>
                <a:latin typeface="+mn-lt"/>
                <a:ea typeface="+mn-ea"/>
                <a:cs typeface="+mn-cs"/>
              </a:rPr>
              <a:t>even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counts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 </a:t>
            </a:r>
            <a:r>
              <a:rPr lang="it-IT" sz="1200" kern="1200" dirty="0" err="1">
                <a:solidFill>
                  <a:schemeClr val="tx1"/>
                </a:solidFill>
                <a:effectLst/>
                <a:latin typeface="+mn-lt"/>
                <a:ea typeface="+mn-ea"/>
                <a:cs typeface="+mn-cs"/>
              </a:rPr>
              <a:t>translated</a:t>
            </a:r>
            <a:r>
              <a:rPr lang="it-IT" sz="1200" kern="1200" dirty="0">
                <a:solidFill>
                  <a:schemeClr val="tx1"/>
                </a:solidFill>
                <a:effectLst/>
                <a:latin typeface="+mn-lt"/>
                <a:ea typeface="+mn-ea"/>
                <a:cs typeface="+mn-cs"/>
              </a:rPr>
              <a:t> text. In the </a:t>
            </a:r>
            <a:r>
              <a:rPr lang="it-IT" sz="1200" kern="1200" dirty="0" err="1">
                <a:solidFill>
                  <a:schemeClr val="tx1"/>
                </a:solidFill>
                <a:effectLst/>
                <a:latin typeface="+mn-lt"/>
                <a:ea typeface="+mn-ea"/>
                <a:cs typeface="+mn-cs"/>
              </a:rPr>
              <a:t>process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complement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linguistic</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govern</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decisions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taken</a:t>
            </a:r>
            <a:r>
              <a:rPr lang="it-IT" sz="1200" kern="1200" dirty="0">
                <a:solidFill>
                  <a:schemeClr val="tx1"/>
                </a:solidFill>
                <a:effectLst/>
                <a:latin typeface="+mn-lt"/>
                <a:ea typeface="+mn-ea"/>
                <a:cs typeface="+mn-cs"/>
              </a:rPr>
              <a:t> by</a:t>
            </a:r>
          </a:p>
          <a:p>
            <a:r>
              <a:rPr lang="it-IT" sz="1200" kern="1200" dirty="0">
                <a:solidFill>
                  <a:schemeClr val="tx1"/>
                </a:solidFill>
                <a:effectLst/>
                <a:latin typeface="+mn-lt"/>
                <a:ea typeface="+mn-ea"/>
                <a:cs typeface="+mn-cs"/>
              </a:rPr>
              <a:t>the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can </a:t>
            </a:r>
            <a:r>
              <a:rPr lang="it-IT" sz="1200" kern="1200" dirty="0" err="1">
                <a:solidFill>
                  <a:schemeClr val="tx1"/>
                </a:solidFill>
                <a:effectLst/>
                <a:latin typeface="+mn-lt"/>
                <a:ea typeface="+mn-ea"/>
                <a:cs typeface="+mn-cs"/>
              </a:rPr>
              <a:t>change</a:t>
            </a:r>
            <a:r>
              <a:rPr lang="it-IT" sz="1200" kern="1200" dirty="0">
                <a:solidFill>
                  <a:schemeClr val="tx1"/>
                </a:solidFill>
                <a:effectLst/>
                <a:latin typeface="+mn-lt"/>
                <a:ea typeface="+mn-ea"/>
                <a:cs typeface="+mn-cs"/>
              </a:rPr>
              <a:t> over time and can be </a:t>
            </a:r>
            <a:r>
              <a:rPr lang="it-IT" sz="1200" kern="1200" dirty="0" err="1">
                <a:solidFill>
                  <a:schemeClr val="tx1"/>
                </a:solidFill>
                <a:effectLst/>
                <a:latin typeface="+mn-lt"/>
                <a:ea typeface="+mn-ea"/>
                <a:cs typeface="+mn-cs"/>
              </a:rPr>
              <a:t>negotiated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across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different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groups</a:t>
            </a:r>
            <a:r>
              <a:rPr lang="it-IT" sz="1200" kern="1200" dirty="0">
                <a:solidFill>
                  <a:schemeClr val="tx1"/>
                </a:solidFill>
                <a:effectLst/>
                <a:latin typeface="+mn-lt"/>
                <a:ea typeface="+mn-ea"/>
                <a:cs typeface="+mn-cs"/>
              </a:rPr>
              <a:t> (e.g.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on the </a:t>
            </a:r>
            <a:r>
              <a:rPr lang="it-IT" sz="1200" kern="1200" dirty="0" err="1">
                <a:solidFill>
                  <a:schemeClr val="tx1"/>
                </a:solidFill>
                <a:effectLst/>
                <a:latin typeface="+mn-lt"/>
                <a:ea typeface="+mn-ea"/>
                <a:cs typeface="+mn-cs"/>
              </a:rPr>
              <a:t>one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hand</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translation</a:t>
            </a:r>
            <a:endParaRPr lang="it-IT" sz="1200" kern="1200" dirty="0">
              <a:solidFill>
                <a:schemeClr val="tx1"/>
              </a:solidFill>
              <a:effectLst/>
              <a:latin typeface="+mn-lt"/>
              <a:ea typeface="+mn-ea"/>
              <a:cs typeface="+mn-cs"/>
            </a:endParaRPr>
          </a:p>
          <a:p>
            <a:r>
              <a:rPr lang="it-IT" sz="1200" kern="1200" dirty="0" err="1">
                <a:solidFill>
                  <a:schemeClr val="tx1"/>
                </a:solidFill>
                <a:effectLst/>
                <a:latin typeface="+mn-lt"/>
                <a:ea typeface="+mn-ea"/>
                <a:cs typeface="+mn-cs"/>
              </a:rPr>
              <a:t>critics</a:t>
            </a:r>
            <a:r>
              <a:rPr lang="it-IT" sz="1200" kern="1200" dirty="0">
                <a:solidFill>
                  <a:schemeClr val="tx1"/>
                </a:solidFill>
                <a:effectLst/>
                <a:latin typeface="+mn-lt"/>
                <a:ea typeface="+mn-ea"/>
                <a:cs typeface="+mn-cs"/>
              </a:rPr>
              <a:t> on the </a:t>
            </a:r>
            <a:r>
              <a:rPr lang="it-IT" sz="1200" kern="1200" dirty="0" err="1">
                <a:solidFill>
                  <a:schemeClr val="tx1"/>
                </a:solidFill>
                <a:effectLst/>
                <a:latin typeface="+mn-lt"/>
                <a:ea typeface="+mn-ea"/>
                <a:cs typeface="+mn-cs"/>
              </a:rPr>
              <a:t>other</a:t>
            </a:r>
            <a:r>
              <a:rPr lang="it-IT" sz="1200" kern="1200" dirty="0">
                <a:solidFill>
                  <a:schemeClr val="tx1"/>
                </a:solidFill>
                <a:effectLst/>
                <a:latin typeface="+mn-lt"/>
                <a:ea typeface="+mn-ea"/>
                <a:cs typeface="+mn-cs"/>
              </a:rPr>
              <a:t>).</a:t>
            </a:r>
            <a:endParaRPr lang="it-IT" dirty="0"/>
          </a:p>
        </p:txBody>
      </p:sp>
      <p:sp>
        <p:nvSpPr>
          <p:cNvPr id="4" name="Segnaposto numero diapositiva 3"/>
          <p:cNvSpPr>
            <a:spLocks noGrp="1"/>
          </p:cNvSpPr>
          <p:nvPr>
            <p:ph type="sldNum" sz="quarter" idx="5"/>
          </p:nvPr>
        </p:nvSpPr>
        <p:spPr/>
        <p:txBody>
          <a:bodyPr/>
          <a:lstStyle/>
          <a:p>
            <a:fld id="{BE476665-F6B9-9745-A98A-C5F025C6B71E}" type="slidenum">
              <a:rPr lang="it-IT" smtClean="0"/>
              <a:t>7</a:t>
            </a:fld>
            <a:endParaRPr lang="it-IT"/>
          </a:p>
        </p:txBody>
      </p:sp>
    </p:spTree>
    <p:extLst>
      <p:ext uri="{BB962C8B-B14F-4D97-AF65-F5344CB8AC3E}">
        <p14:creationId xmlns:p14="http://schemas.microsoft.com/office/powerpoint/2010/main" val="3884140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a:solidFill>
                  <a:schemeClr val="tx1"/>
                </a:solidFill>
                <a:effectLst/>
                <a:latin typeface="+mn-lt"/>
                <a:ea typeface="+mn-ea"/>
                <a:cs typeface="+mn-cs"/>
              </a:rPr>
              <a:t>The law of </a:t>
            </a:r>
            <a:r>
              <a:rPr lang="it-IT" sz="1200" kern="1200" dirty="0" err="1">
                <a:solidFill>
                  <a:schemeClr val="tx1"/>
                </a:solidFill>
                <a:effectLst/>
                <a:latin typeface="+mn-lt"/>
                <a:ea typeface="+mn-ea"/>
                <a:cs typeface="+mn-cs"/>
              </a:rPr>
              <a:t>growing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standardisation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says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‘in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source text </a:t>
            </a:r>
            <a:r>
              <a:rPr lang="it-IT" sz="1200" kern="1200" dirty="0" err="1">
                <a:solidFill>
                  <a:schemeClr val="tx1"/>
                </a:solidFill>
                <a:effectLst/>
                <a:latin typeface="+mn-lt"/>
                <a:ea typeface="+mn-ea"/>
                <a:cs typeface="+mn-cs"/>
              </a:rPr>
              <a:t>textmes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tend</a:t>
            </a:r>
            <a:r>
              <a:rPr lang="it-IT" sz="1200" kern="1200" dirty="0">
                <a:solidFill>
                  <a:schemeClr val="tx1"/>
                </a:solidFill>
                <a:effectLst/>
                <a:latin typeface="+mn-lt"/>
                <a:ea typeface="+mn-ea"/>
                <a:cs typeface="+mn-cs"/>
              </a:rPr>
              <a:t> to be</a:t>
            </a:r>
          </a:p>
          <a:p>
            <a:r>
              <a:rPr lang="it-IT" sz="1200" kern="1200" dirty="0" err="1">
                <a:solidFill>
                  <a:schemeClr val="tx1"/>
                </a:solidFill>
                <a:effectLst/>
                <a:latin typeface="+mn-lt"/>
                <a:ea typeface="+mn-ea"/>
                <a:cs typeface="+mn-cs"/>
              </a:rPr>
              <a:t>converted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into</a:t>
            </a:r>
            <a:r>
              <a:rPr lang="it-IT" sz="1200" kern="1200" dirty="0">
                <a:solidFill>
                  <a:schemeClr val="tx1"/>
                </a:solidFill>
                <a:effectLst/>
                <a:latin typeface="+mn-lt"/>
                <a:ea typeface="+mn-ea"/>
                <a:cs typeface="+mn-cs"/>
              </a:rPr>
              <a:t> target text </a:t>
            </a:r>
            <a:r>
              <a:rPr lang="it-IT" sz="1200" kern="1200" dirty="0" err="1">
                <a:solidFill>
                  <a:schemeClr val="tx1"/>
                </a:solidFill>
                <a:effectLst/>
                <a:latin typeface="+mn-lt"/>
                <a:ea typeface="+mn-ea"/>
                <a:cs typeface="+mn-cs"/>
              </a:rPr>
              <a:t>repertoremes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Toury</a:t>
            </a:r>
            <a:r>
              <a:rPr lang="it-IT" sz="1200" kern="1200" dirty="0">
                <a:solidFill>
                  <a:schemeClr val="tx1"/>
                </a:solidFill>
                <a:effectLst/>
                <a:latin typeface="+mn-lt"/>
                <a:ea typeface="+mn-ea"/>
                <a:cs typeface="+mn-cs"/>
              </a:rPr>
              <a:t> 1995: 268) or, in </a:t>
            </a:r>
            <a:r>
              <a:rPr lang="it-IT" sz="1200" kern="1200" dirty="0" err="1">
                <a:solidFill>
                  <a:schemeClr val="tx1"/>
                </a:solidFill>
                <a:effectLst/>
                <a:latin typeface="+mn-lt"/>
                <a:ea typeface="+mn-ea"/>
                <a:cs typeface="+mn-cs"/>
              </a:rPr>
              <a:t>other</a:t>
            </a:r>
            <a:endParaRPr lang="it-IT" sz="1200" kern="1200" dirty="0">
              <a:solidFill>
                <a:schemeClr val="tx1"/>
              </a:solidFill>
              <a:effectLst/>
              <a:latin typeface="+mn-lt"/>
              <a:ea typeface="+mn-ea"/>
              <a:cs typeface="+mn-cs"/>
            </a:endParaRPr>
          </a:p>
          <a:p>
            <a:r>
              <a:rPr lang="it-IT" sz="1200" kern="1200" dirty="0" err="1">
                <a:solidFill>
                  <a:schemeClr val="tx1"/>
                </a:solidFill>
                <a:effectLst/>
                <a:latin typeface="+mn-lt"/>
                <a:ea typeface="+mn-ea"/>
                <a:cs typeface="+mn-cs"/>
              </a:rPr>
              <a:t>words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textual</a:t>
            </a:r>
            <a:r>
              <a:rPr lang="it-IT" sz="1200" kern="1200" dirty="0">
                <a:solidFill>
                  <a:schemeClr val="tx1"/>
                </a:solidFill>
                <a:effectLst/>
                <a:latin typeface="+mn-lt"/>
                <a:ea typeface="+mn-ea"/>
                <a:cs typeface="+mn-cs"/>
              </a:rPr>
              <a:t> relations </a:t>
            </a:r>
            <a:r>
              <a:rPr lang="it-IT" sz="1200" kern="1200" dirty="0" err="1">
                <a:solidFill>
                  <a:schemeClr val="tx1"/>
                </a:solidFill>
                <a:effectLst/>
                <a:latin typeface="+mn-lt"/>
                <a:ea typeface="+mn-ea"/>
                <a:cs typeface="+mn-cs"/>
              </a:rPr>
              <a:t>observed</a:t>
            </a:r>
            <a:r>
              <a:rPr lang="it-IT" sz="1200" kern="1200" dirty="0">
                <a:solidFill>
                  <a:schemeClr val="tx1"/>
                </a:solidFill>
                <a:effectLst/>
                <a:latin typeface="+mn-lt"/>
                <a:ea typeface="+mn-ea"/>
                <a:cs typeface="+mn-cs"/>
              </a:rPr>
              <a:t> in the </a:t>
            </a:r>
            <a:r>
              <a:rPr lang="it-IT" sz="1200" kern="1200" dirty="0" err="1">
                <a:solidFill>
                  <a:schemeClr val="tx1"/>
                </a:solidFill>
                <a:effectLst/>
                <a:latin typeface="+mn-lt"/>
                <a:ea typeface="+mn-ea"/>
                <a:cs typeface="+mn-cs"/>
              </a:rPr>
              <a:t>original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texts</a:t>
            </a:r>
            <a:r>
              <a:rPr lang="it-IT" sz="1200" kern="1200" dirty="0">
                <a:solidFill>
                  <a:schemeClr val="tx1"/>
                </a:solidFill>
                <a:effectLst/>
                <a:latin typeface="+mn-lt"/>
                <a:ea typeface="+mn-ea"/>
                <a:cs typeface="+mn-cs"/>
              </a:rPr>
              <a:t> (e.g. an</a:t>
            </a:r>
          </a:p>
          <a:p>
            <a:r>
              <a:rPr lang="it-IT" sz="1200" kern="1200" dirty="0" err="1">
                <a:solidFill>
                  <a:schemeClr val="tx1"/>
                </a:solidFill>
                <a:effectLst/>
                <a:latin typeface="+mn-lt"/>
                <a:ea typeface="+mn-ea"/>
                <a:cs typeface="+mn-cs"/>
              </a:rPr>
              <a:t>unusual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collocation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tend</a:t>
            </a:r>
            <a:r>
              <a:rPr lang="it-IT" sz="1200" kern="1200" dirty="0">
                <a:solidFill>
                  <a:schemeClr val="tx1"/>
                </a:solidFill>
                <a:effectLst/>
                <a:latin typeface="+mn-lt"/>
                <a:ea typeface="+mn-ea"/>
                <a:cs typeface="+mn-cs"/>
              </a:rPr>
              <a:t> to be </a:t>
            </a:r>
            <a:r>
              <a:rPr lang="it-IT" sz="1200" kern="1200" dirty="0" err="1">
                <a:solidFill>
                  <a:schemeClr val="tx1"/>
                </a:solidFill>
                <a:effectLst/>
                <a:latin typeface="+mn-lt"/>
                <a:ea typeface="+mn-ea"/>
                <a:cs typeface="+mn-cs"/>
              </a:rPr>
              <a:t>replaced</a:t>
            </a:r>
            <a:r>
              <a:rPr lang="it-IT" sz="1200" kern="1200" dirty="0">
                <a:solidFill>
                  <a:schemeClr val="tx1"/>
                </a:solidFill>
                <a:effectLst/>
                <a:latin typeface="+mn-lt"/>
                <a:ea typeface="+mn-ea"/>
                <a:cs typeface="+mn-cs"/>
              </a:rPr>
              <a:t> by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with relations</a:t>
            </a:r>
          </a:p>
          <a:p>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are more </a:t>
            </a:r>
            <a:r>
              <a:rPr lang="it-IT" sz="1200" kern="1200" dirty="0" err="1">
                <a:solidFill>
                  <a:schemeClr val="tx1"/>
                </a:solidFill>
                <a:effectLst/>
                <a:latin typeface="+mn-lt"/>
                <a:ea typeface="+mn-ea"/>
                <a:cs typeface="+mn-cs"/>
              </a:rPr>
              <a:t>habitual</a:t>
            </a:r>
            <a:r>
              <a:rPr lang="it-IT" sz="1200" kern="1200" dirty="0">
                <a:solidFill>
                  <a:schemeClr val="tx1"/>
                </a:solidFill>
                <a:effectLst/>
                <a:latin typeface="+mn-lt"/>
                <a:ea typeface="+mn-ea"/>
                <a:cs typeface="+mn-cs"/>
              </a:rPr>
              <a:t> in the target </a:t>
            </a:r>
            <a:r>
              <a:rPr lang="it-IT" sz="1200" kern="1200" dirty="0" err="1">
                <a:solidFill>
                  <a:schemeClr val="tx1"/>
                </a:solidFill>
                <a:effectLst/>
                <a:latin typeface="+mn-lt"/>
                <a:ea typeface="+mn-ea"/>
                <a:cs typeface="+mn-cs"/>
              </a:rPr>
              <a:t>language</a:t>
            </a:r>
            <a:r>
              <a:rPr lang="it-IT" sz="1200" kern="1200" dirty="0">
                <a:solidFill>
                  <a:schemeClr val="tx1"/>
                </a:solidFill>
                <a:effectLst/>
                <a:latin typeface="+mn-lt"/>
                <a:ea typeface="+mn-ea"/>
                <a:cs typeface="+mn-cs"/>
              </a:rPr>
              <a:t> (e.g. a </a:t>
            </a:r>
            <a:r>
              <a:rPr lang="it-IT" sz="1200" kern="1200" dirty="0" err="1">
                <a:solidFill>
                  <a:schemeClr val="tx1"/>
                </a:solidFill>
                <a:effectLst/>
                <a:latin typeface="+mn-lt"/>
                <a:ea typeface="+mn-ea"/>
                <a:cs typeface="+mn-cs"/>
              </a:rPr>
              <a:t>fixed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collocation</a:t>
            </a:r>
            <a:r>
              <a:rPr lang="it-IT" sz="1200" kern="1200" dirty="0">
                <a:solidFill>
                  <a:schemeClr val="tx1"/>
                </a:solidFill>
                <a:effectLst/>
                <a:latin typeface="+mn-lt"/>
                <a:ea typeface="+mn-ea"/>
                <a:cs typeface="+mn-cs"/>
              </a:rPr>
              <a:t>).</a:t>
            </a:r>
          </a:p>
          <a:p>
            <a:endParaRPr lang="it-IT" dirty="0"/>
          </a:p>
          <a:p>
            <a:r>
              <a:rPr lang="it-IT" sz="1200" kern="1200" dirty="0">
                <a:solidFill>
                  <a:schemeClr val="tx1"/>
                </a:solidFill>
                <a:effectLst/>
                <a:latin typeface="+mn-lt"/>
                <a:ea typeface="+mn-ea"/>
                <a:cs typeface="+mn-cs"/>
              </a:rPr>
              <a:t>The law of </a:t>
            </a:r>
            <a:r>
              <a:rPr lang="it-IT" sz="1200" kern="1200" dirty="0" err="1">
                <a:solidFill>
                  <a:schemeClr val="tx1"/>
                </a:solidFill>
                <a:effectLst/>
                <a:latin typeface="+mn-lt"/>
                <a:ea typeface="+mn-ea"/>
                <a:cs typeface="+mn-cs"/>
              </a:rPr>
              <a:t>interference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says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ST </a:t>
            </a:r>
            <a:r>
              <a:rPr lang="it-IT" sz="1200" kern="1200" dirty="0" err="1">
                <a:solidFill>
                  <a:schemeClr val="tx1"/>
                </a:solidFill>
                <a:effectLst/>
                <a:latin typeface="+mn-lt"/>
                <a:ea typeface="+mn-ea"/>
                <a:cs typeface="+mn-cs"/>
              </a:rPr>
              <a:t>linguistic</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features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tend</a:t>
            </a:r>
            <a:r>
              <a:rPr lang="it-IT" sz="1200" kern="1200" dirty="0">
                <a:solidFill>
                  <a:schemeClr val="tx1"/>
                </a:solidFill>
                <a:effectLst/>
                <a:latin typeface="+mn-lt"/>
                <a:ea typeface="+mn-ea"/>
                <a:cs typeface="+mn-cs"/>
              </a:rPr>
              <a:t> to be </a:t>
            </a:r>
            <a:r>
              <a:rPr lang="it-IT" sz="1200" kern="1200" dirty="0" err="1">
                <a:solidFill>
                  <a:schemeClr val="tx1"/>
                </a:solidFill>
                <a:effectLst/>
                <a:latin typeface="+mn-lt"/>
                <a:ea typeface="+mn-ea"/>
                <a:cs typeface="+mn-cs"/>
              </a:rPr>
              <a:t>transferred</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to the TT, with the </a:t>
            </a:r>
            <a:r>
              <a:rPr lang="it-IT" sz="1200" kern="1200" dirty="0" err="1">
                <a:solidFill>
                  <a:schemeClr val="tx1"/>
                </a:solidFill>
                <a:effectLst/>
                <a:latin typeface="+mn-lt"/>
                <a:ea typeface="+mn-ea"/>
                <a:cs typeface="+mn-cs"/>
              </a:rPr>
              <a:t>possibility</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giving</a:t>
            </a:r>
            <a:r>
              <a:rPr lang="it-IT" sz="1200" kern="1200" dirty="0">
                <a:solidFill>
                  <a:schemeClr val="tx1"/>
                </a:solidFill>
                <a:effectLst/>
                <a:latin typeface="+mn-lt"/>
                <a:ea typeface="+mn-ea"/>
                <a:cs typeface="+mn-cs"/>
              </a:rPr>
              <a:t> rise to negative transfer,</a:t>
            </a:r>
          </a:p>
          <a:p>
            <a:r>
              <a:rPr lang="it-IT" sz="1200" kern="1200" dirty="0">
                <a:solidFill>
                  <a:schemeClr val="tx1"/>
                </a:solidFill>
                <a:effectLst/>
                <a:latin typeface="+mn-lt"/>
                <a:ea typeface="+mn-ea"/>
                <a:cs typeface="+mn-cs"/>
              </a:rPr>
              <a:t>i.e. </a:t>
            </a:r>
            <a:r>
              <a:rPr lang="it-IT" sz="1200" kern="1200" dirty="0" err="1">
                <a:solidFill>
                  <a:schemeClr val="tx1"/>
                </a:solidFill>
                <a:effectLst/>
                <a:latin typeface="+mn-lt"/>
                <a:ea typeface="+mn-ea"/>
                <a:cs typeface="+mn-cs"/>
              </a:rPr>
              <a:t>deviations</a:t>
            </a:r>
            <a:r>
              <a:rPr lang="it-IT" sz="1200" kern="1200" dirty="0">
                <a:solidFill>
                  <a:schemeClr val="tx1"/>
                </a:solidFill>
                <a:effectLst/>
                <a:latin typeface="+mn-lt"/>
                <a:ea typeface="+mn-ea"/>
                <a:cs typeface="+mn-cs"/>
              </a:rPr>
              <a:t> from </a:t>
            </a:r>
            <a:r>
              <a:rPr lang="it-IT" sz="1200" kern="1200" dirty="0" err="1">
                <a:solidFill>
                  <a:schemeClr val="tx1"/>
                </a:solidFill>
                <a:effectLst/>
                <a:latin typeface="+mn-lt"/>
                <a:ea typeface="+mn-ea"/>
                <a:cs typeface="+mn-cs"/>
              </a:rPr>
              <a:t>codified</a:t>
            </a:r>
            <a:r>
              <a:rPr lang="it-IT" sz="1200" kern="1200" dirty="0">
                <a:solidFill>
                  <a:schemeClr val="tx1"/>
                </a:solidFill>
                <a:effectLst/>
                <a:latin typeface="+mn-lt"/>
                <a:ea typeface="+mn-ea"/>
                <a:cs typeface="+mn-cs"/>
              </a:rPr>
              <a:t> TL </a:t>
            </a:r>
            <a:r>
              <a:rPr lang="it-IT" sz="1200" kern="1200" dirty="0" err="1">
                <a:solidFill>
                  <a:schemeClr val="tx1"/>
                </a:solidFill>
                <a:effectLst/>
                <a:latin typeface="+mn-lt"/>
                <a:ea typeface="+mn-ea"/>
                <a:cs typeface="+mn-cs"/>
              </a:rPr>
              <a:t>practices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Laws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presented</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by </a:t>
            </a:r>
            <a:r>
              <a:rPr lang="it-IT" sz="1200" kern="1200" dirty="0" err="1">
                <a:solidFill>
                  <a:schemeClr val="tx1"/>
                </a:solidFill>
                <a:effectLst/>
                <a:latin typeface="+mn-lt"/>
                <a:ea typeface="+mn-ea"/>
                <a:cs typeface="+mn-cs"/>
              </a:rPr>
              <a:t>Toury</a:t>
            </a:r>
            <a:r>
              <a:rPr lang="it-IT" sz="1200" kern="1200" dirty="0">
                <a:solidFill>
                  <a:schemeClr val="tx1"/>
                </a:solidFill>
                <a:effectLst/>
                <a:latin typeface="+mn-lt"/>
                <a:ea typeface="+mn-ea"/>
                <a:cs typeface="+mn-cs"/>
              </a:rPr>
              <a:t> can be put in relation to </a:t>
            </a:r>
            <a:r>
              <a:rPr lang="it-IT" sz="1200" kern="1200" dirty="0" err="1">
                <a:solidFill>
                  <a:schemeClr val="tx1"/>
                </a:solidFill>
                <a:effectLst/>
                <a:latin typeface="+mn-lt"/>
                <a:ea typeface="+mn-ea"/>
                <a:cs typeface="+mn-cs"/>
              </a:rPr>
              <a:t>another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of the</a:t>
            </a:r>
          </a:p>
          <a:p>
            <a:r>
              <a:rPr lang="it-IT" sz="1200" kern="1200" dirty="0" err="1">
                <a:solidFill>
                  <a:schemeClr val="tx1"/>
                </a:solidFill>
                <a:effectLst/>
                <a:latin typeface="+mn-lt"/>
                <a:ea typeface="+mn-ea"/>
                <a:cs typeface="+mn-cs"/>
              </a:rPr>
              <a:t>universals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which</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has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received</a:t>
            </a:r>
            <a:r>
              <a:rPr lang="it-IT" sz="1200" kern="1200" dirty="0">
                <a:solidFill>
                  <a:schemeClr val="tx1"/>
                </a:solidFill>
                <a:effectLst/>
                <a:latin typeface="+mn-lt"/>
                <a:ea typeface="+mn-ea"/>
                <a:cs typeface="+mn-cs"/>
              </a:rPr>
              <a:t> more </a:t>
            </a:r>
            <a:r>
              <a:rPr lang="it-IT" sz="1200" kern="1200" dirty="0" err="1">
                <a:solidFill>
                  <a:schemeClr val="tx1"/>
                </a:solidFill>
                <a:effectLst/>
                <a:latin typeface="+mn-lt"/>
                <a:ea typeface="+mn-ea"/>
                <a:cs typeface="+mn-cs"/>
              </a:rPr>
              <a:t>attention</a:t>
            </a:r>
            <a:r>
              <a:rPr lang="it-IT" sz="1200" kern="1200" dirty="0">
                <a:solidFill>
                  <a:schemeClr val="tx1"/>
                </a:solidFill>
                <a:effectLst/>
                <a:latin typeface="+mn-lt"/>
                <a:ea typeface="+mn-ea"/>
                <a:cs typeface="+mn-cs"/>
              </a:rPr>
              <a:t> on the</a:t>
            </a:r>
          </a:p>
          <a:p>
            <a:r>
              <a:rPr lang="it-IT" sz="1200" kern="1200" dirty="0">
                <a:solidFill>
                  <a:schemeClr val="tx1"/>
                </a:solidFill>
                <a:effectLst/>
                <a:latin typeface="+mn-lt"/>
                <a:ea typeface="+mn-ea"/>
                <a:cs typeface="+mn-cs"/>
              </a:rPr>
              <a:t>part of </a:t>
            </a:r>
            <a:r>
              <a:rPr lang="it-IT" sz="1200" kern="1200" dirty="0" err="1">
                <a:solidFill>
                  <a:schemeClr val="tx1"/>
                </a:solidFill>
                <a:effectLst/>
                <a:latin typeface="+mn-lt"/>
                <a:ea typeface="+mn-ea"/>
                <a:cs typeface="+mn-cs"/>
              </a:rPr>
              <a:t>researchers</a:t>
            </a:r>
            <a:r>
              <a:rPr lang="it-IT" sz="1200" kern="1200" dirty="0">
                <a:solidFill>
                  <a:schemeClr val="tx1"/>
                </a:solidFill>
                <a:effectLst/>
                <a:latin typeface="+mn-lt"/>
                <a:ea typeface="+mn-ea"/>
                <a:cs typeface="+mn-cs"/>
              </a:rPr>
              <a:t>.</a:t>
            </a:r>
          </a:p>
          <a:p>
            <a:endParaRPr lang="it-IT" dirty="0"/>
          </a:p>
        </p:txBody>
      </p:sp>
      <p:sp>
        <p:nvSpPr>
          <p:cNvPr id="4" name="Segnaposto numero diapositiva 3"/>
          <p:cNvSpPr>
            <a:spLocks noGrp="1"/>
          </p:cNvSpPr>
          <p:nvPr>
            <p:ph type="sldNum" sz="quarter" idx="5"/>
          </p:nvPr>
        </p:nvSpPr>
        <p:spPr/>
        <p:txBody>
          <a:bodyPr/>
          <a:lstStyle/>
          <a:p>
            <a:fld id="{BE476665-F6B9-9745-A98A-C5F025C6B71E}" type="slidenum">
              <a:rPr lang="it-IT" smtClean="0"/>
              <a:t>8</a:t>
            </a:fld>
            <a:endParaRPr lang="it-IT"/>
          </a:p>
        </p:txBody>
      </p:sp>
    </p:spTree>
    <p:extLst>
      <p:ext uri="{BB962C8B-B14F-4D97-AF65-F5344CB8AC3E}">
        <p14:creationId xmlns:p14="http://schemas.microsoft.com/office/powerpoint/2010/main" val="2861101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9">
            <a:extLst>
              <a:ext uri="{FF2B5EF4-FFF2-40B4-BE49-F238E27FC236}">
                <a16:creationId xmlns:a16="http://schemas.microsoft.com/office/drawing/2014/main" id="{05C04B1D-0901-744F-88CA-5B406A250C9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SzPct val="45000"/>
              <a:buFontTx/>
              <a:buNone/>
            </a:pPr>
            <a:fld id="{C0DD0A59-B3B4-A74E-8F47-5B7C02E901AC}" type="slidenum">
              <a:rPr lang="en-GB" altLang="it-IT">
                <a:ea typeface="Arial Unicode MS" panose="020B0604020202020204" pitchFamily="34" charset="-128"/>
                <a:cs typeface="Arial Unicode MS" panose="020B0604020202020204" pitchFamily="34" charset="-128"/>
              </a:rPr>
              <a:pPr>
                <a:spcBef>
                  <a:spcPct val="0"/>
                </a:spcBef>
                <a:buClrTx/>
                <a:buSzPct val="45000"/>
                <a:buFontTx/>
                <a:buNone/>
              </a:pPr>
              <a:t>9</a:t>
            </a:fld>
            <a:endParaRPr lang="en-GB" altLang="it-IT">
              <a:ea typeface="Arial Unicode MS" panose="020B0604020202020204" pitchFamily="34" charset="-128"/>
              <a:cs typeface="Arial Unicode MS" panose="020B0604020202020204" pitchFamily="34" charset="-128"/>
            </a:endParaRPr>
          </a:p>
        </p:txBody>
      </p:sp>
      <p:sp>
        <p:nvSpPr>
          <p:cNvPr id="40961" name="Text Box 1">
            <a:extLst>
              <a:ext uri="{FF2B5EF4-FFF2-40B4-BE49-F238E27FC236}">
                <a16:creationId xmlns:a16="http://schemas.microsoft.com/office/drawing/2014/main" id="{AD7816D0-C471-3447-825F-3A54EB8F5EF8}"/>
              </a:ext>
            </a:extLst>
          </p:cNvPr>
          <p:cNvSpPr txBox="1">
            <a:spLocks noGrp="1" noRot="1" noChangeAspect="1" noChangeArrowheads="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40962" name="Text Box 2">
            <a:extLst>
              <a:ext uri="{FF2B5EF4-FFF2-40B4-BE49-F238E27FC236}">
                <a16:creationId xmlns:a16="http://schemas.microsoft.com/office/drawing/2014/main" id="{3EF1DAA8-3A9B-8C4B-8DDF-D25D004550B2}"/>
              </a:ext>
            </a:extLst>
          </p:cNvPr>
          <p:cNvSpPr txBox="1">
            <a:spLocks noGrp="1" noChangeArrowheads="1"/>
          </p:cNvSpPr>
          <p:nvPr>
            <p:ph type="body" idx="1"/>
          </p:nvPr>
        </p:nvSpPr>
        <p:spPr>
          <a:xfrm>
            <a:off x="685800" y="4343400"/>
            <a:ext cx="5486400" cy="4114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9pPr>
          </a:lstStyle>
          <a:p>
            <a:pPr eaLnBrk="1" hangingPunct="1">
              <a:spcBef>
                <a:spcPct val="0"/>
              </a:spcBef>
              <a:buClrTx/>
              <a:buFontTx/>
              <a:buNone/>
              <a:defRPr/>
            </a:pPr>
            <a:endParaRPr lang="en-GB">
              <a:latin typeface="Calibri" charset="0"/>
              <a:cs typeface="Arial Unicode MS" charset="0"/>
            </a:endParaRPr>
          </a:p>
        </p:txBody>
      </p:sp>
      <p:sp>
        <p:nvSpPr>
          <p:cNvPr id="23557" name="Text Box 3">
            <a:extLst>
              <a:ext uri="{FF2B5EF4-FFF2-40B4-BE49-F238E27FC236}">
                <a16:creationId xmlns:a16="http://schemas.microsoft.com/office/drawing/2014/main" id="{1B0C0ED5-F0D9-5B40-BEEA-7427D73B65D7}"/>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FontTx/>
              <a:buNone/>
            </a:pPr>
            <a:fld id="{6BC2A6BB-D20B-8E41-AD22-940F0DBE5B0B}" type="slidenum">
              <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rPr>
              <a:pPr algn="r" eaLnBrk="1" hangingPunct="1">
                <a:spcBef>
                  <a:spcPct val="0"/>
                </a:spcBef>
                <a:buClrTx/>
                <a:buFontTx/>
                <a:buNone/>
              </a:pPr>
              <a:t>9</a:t>
            </a:fld>
            <a:endPar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932251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9">
            <a:extLst>
              <a:ext uri="{FF2B5EF4-FFF2-40B4-BE49-F238E27FC236}">
                <a16:creationId xmlns:a16="http://schemas.microsoft.com/office/drawing/2014/main" id="{0BD4558F-5EE6-374C-9605-34DAADE7C97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SzPct val="45000"/>
              <a:buFontTx/>
              <a:buNone/>
            </a:pPr>
            <a:fld id="{DCDFE02C-0F62-4549-806C-360C1D6853B7}" type="slidenum">
              <a:rPr lang="en-GB" altLang="it-IT">
                <a:ea typeface="Arial Unicode MS" panose="020B0604020202020204" pitchFamily="34" charset="-128"/>
                <a:cs typeface="Arial Unicode MS" panose="020B0604020202020204" pitchFamily="34" charset="-128"/>
              </a:rPr>
              <a:pPr>
                <a:spcBef>
                  <a:spcPct val="0"/>
                </a:spcBef>
                <a:buClrTx/>
                <a:buSzPct val="45000"/>
                <a:buFontTx/>
                <a:buNone/>
              </a:pPr>
              <a:t>10</a:t>
            </a:fld>
            <a:endParaRPr lang="en-GB" altLang="it-IT">
              <a:ea typeface="Arial Unicode MS" panose="020B0604020202020204" pitchFamily="34" charset="-128"/>
              <a:cs typeface="Arial Unicode MS" panose="020B0604020202020204" pitchFamily="34" charset="-128"/>
            </a:endParaRPr>
          </a:p>
        </p:txBody>
      </p:sp>
      <p:sp>
        <p:nvSpPr>
          <p:cNvPr id="41985" name="Text Box 1">
            <a:extLst>
              <a:ext uri="{FF2B5EF4-FFF2-40B4-BE49-F238E27FC236}">
                <a16:creationId xmlns:a16="http://schemas.microsoft.com/office/drawing/2014/main" id="{4526D30F-F8D6-2C49-8C34-657178C354ED}"/>
              </a:ext>
            </a:extLst>
          </p:cNvPr>
          <p:cNvSpPr txBox="1">
            <a:spLocks noGrp="1" noRot="1" noChangeAspect="1" noChangeArrowheads="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41986" name="Text Box 2">
            <a:extLst>
              <a:ext uri="{FF2B5EF4-FFF2-40B4-BE49-F238E27FC236}">
                <a16:creationId xmlns:a16="http://schemas.microsoft.com/office/drawing/2014/main" id="{DD80CF63-09DC-0445-87DB-3C6344F51EC9}"/>
              </a:ext>
            </a:extLst>
          </p:cNvPr>
          <p:cNvSpPr txBox="1">
            <a:spLocks noGrp="1" noChangeArrowheads="1"/>
          </p:cNvSpPr>
          <p:nvPr>
            <p:ph type="body" idx="1"/>
          </p:nvPr>
        </p:nvSpPr>
        <p:spPr>
          <a:xfrm>
            <a:off x="685800" y="4343400"/>
            <a:ext cx="5486400" cy="4114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9pPr>
          </a:lstStyle>
          <a:p>
            <a:pPr eaLnBrk="1" hangingPunct="1">
              <a:spcBef>
                <a:spcPct val="0"/>
              </a:spcBef>
              <a:buClrTx/>
              <a:buFontTx/>
              <a:buNone/>
              <a:defRPr/>
            </a:pPr>
            <a:endParaRPr lang="en-GB">
              <a:latin typeface="Calibri" charset="0"/>
              <a:cs typeface="Arial Unicode MS" charset="0"/>
            </a:endParaRPr>
          </a:p>
        </p:txBody>
      </p:sp>
      <p:sp>
        <p:nvSpPr>
          <p:cNvPr id="25605" name="Text Box 3">
            <a:extLst>
              <a:ext uri="{FF2B5EF4-FFF2-40B4-BE49-F238E27FC236}">
                <a16:creationId xmlns:a16="http://schemas.microsoft.com/office/drawing/2014/main" id="{93182555-7C0E-DB48-B768-669AF6D545DF}"/>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FontTx/>
              <a:buNone/>
            </a:pPr>
            <a:fld id="{09AE20FE-A83C-B74C-B91D-4B519EC0F477}" type="slidenum">
              <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rPr>
              <a:pPr algn="r" eaLnBrk="1" hangingPunct="1">
                <a:spcBef>
                  <a:spcPct val="0"/>
                </a:spcBef>
                <a:buClrTx/>
                <a:buFontTx/>
                <a:buNone/>
              </a:pPr>
              <a:t>10</a:t>
            </a:fld>
            <a:endPar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2008032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a:extLst>
              <a:ext uri="{FF2B5EF4-FFF2-40B4-BE49-F238E27FC236}">
                <a16:creationId xmlns:a16="http://schemas.microsoft.com/office/drawing/2014/main" id="{ED9866EE-B163-7945-B634-8CDDC25C8E5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SzPct val="45000"/>
              <a:buFontTx/>
              <a:buNone/>
            </a:pPr>
            <a:fld id="{5D92084B-5B5D-3F43-A9DE-93B1B52873AF}" type="slidenum">
              <a:rPr lang="en-GB" altLang="it-IT">
                <a:ea typeface="Arial Unicode MS" panose="020B0604020202020204" pitchFamily="34" charset="-128"/>
                <a:cs typeface="Arial Unicode MS" panose="020B0604020202020204" pitchFamily="34" charset="-128"/>
              </a:rPr>
              <a:pPr>
                <a:spcBef>
                  <a:spcPct val="0"/>
                </a:spcBef>
                <a:buClrTx/>
                <a:buSzPct val="45000"/>
                <a:buFontTx/>
                <a:buNone/>
              </a:pPr>
              <a:t>11</a:t>
            </a:fld>
            <a:endParaRPr lang="en-GB" altLang="it-IT">
              <a:ea typeface="Arial Unicode MS" panose="020B0604020202020204" pitchFamily="34" charset="-128"/>
              <a:cs typeface="Arial Unicode MS" panose="020B0604020202020204" pitchFamily="34" charset="-128"/>
            </a:endParaRPr>
          </a:p>
        </p:txBody>
      </p:sp>
      <p:sp>
        <p:nvSpPr>
          <p:cNvPr id="49153" name="Text Box 1">
            <a:extLst>
              <a:ext uri="{FF2B5EF4-FFF2-40B4-BE49-F238E27FC236}">
                <a16:creationId xmlns:a16="http://schemas.microsoft.com/office/drawing/2014/main" id="{D31B275D-6EC5-644C-8E07-7D2B38E88617}"/>
              </a:ext>
            </a:extLst>
          </p:cNvPr>
          <p:cNvSpPr txBox="1">
            <a:spLocks noGrp="1" noRot="1" noChangeAspect="1" noChangeArrowheads="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49154" name="Text Box 2">
            <a:extLst>
              <a:ext uri="{FF2B5EF4-FFF2-40B4-BE49-F238E27FC236}">
                <a16:creationId xmlns:a16="http://schemas.microsoft.com/office/drawing/2014/main" id="{CCE4A4E4-52BA-5E4D-93B2-5A4972567777}"/>
              </a:ext>
            </a:extLst>
          </p:cNvPr>
          <p:cNvSpPr txBox="1">
            <a:spLocks noGrp="1" noChangeArrowheads="1"/>
          </p:cNvSpPr>
          <p:nvPr>
            <p:ph type="body" idx="1"/>
          </p:nvPr>
        </p:nvSpPr>
        <p:spPr>
          <a:xfrm>
            <a:off x="685800" y="4343400"/>
            <a:ext cx="5486400" cy="4114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9pPr>
          </a:lstStyle>
          <a:p>
            <a:pPr eaLnBrk="1" hangingPunct="1">
              <a:spcBef>
                <a:spcPts val="450"/>
              </a:spcBef>
              <a:buClrTx/>
              <a:buFontTx/>
              <a:buNone/>
              <a:defRPr/>
            </a:pPr>
            <a:endParaRPr lang="en-GB">
              <a:latin typeface="Calibri" charset="0"/>
              <a:cs typeface="Arial Unicode MS" charset="0"/>
            </a:endParaRPr>
          </a:p>
        </p:txBody>
      </p:sp>
      <p:sp>
        <p:nvSpPr>
          <p:cNvPr id="39941" name="Text Box 3">
            <a:extLst>
              <a:ext uri="{FF2B5EF4-FFF2-40B4-BE49-F238E27FC236}">
                <a16:creationId xmlns:a16="http://schemas.microsoft.com/office/drawing/2014/main" id="{6F0CBF0C-E3CD-C743-B370-1FFEDC3BC800}"/>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FontTx/>
              <a:buNone/>
            </a:pPr>
            <a:fld id="{30B561BE-FF3C-594C-9505-BEFAAE8B7BFD}" type="slidenum">
              <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rPr>
              <a:pPr algn="r" eaLnBrk="1" hangingPunct="1">
                <a:spcBef>
                  <a:spcPct val="0"/>
                </a:spcBef>
                <a:buClrTx/>
                <a:buFontTx/>
                <a:buNone/>
              </a:pPr>
              <a:t>11</a:t>
            </a:fld>
            <a:endPar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240878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7209F7-D999-8A44-AC60-8BFB74B575D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2892EE5-9C09-BF47-A3B0-037ABBE144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6A6EE5F-1113-F640-BAA0-B808B84A2A8E}"/>
              </a:ext>
            </a:extLst>
          </p:cNvPr>
          <p:cNvSpPr>
            <a:spLocks noGrp="1"/>
          </p:cNvSpPr>
          <p:nvPr>
            <p:ph type="dt" sz="half" idx="10"/>
          </p:nvPr>
        </p:nvSpPr>
        <p:spPr/>
        <p:txBody>
          <a:bodyPr/>
          <a:lstStyle/>
          <a:p>
            <a:fld id="{C5089666-62E6-8E46-BAC7-0D531C92C387}" type="datetimeFigureOut">
              <a:rPr lang="it-IT" smtClean="0"/>
              <a:t>14/01/22</a:t>
            </a:fld>
            <a:endParaRPr lang="it-IT"/>
          </a:p>
        </p:txBody>
      </p:sp>
      <p:sp>
        <p:nvSpPr>
          <p:cNvPr id="5" name="Segnaposto piè di pagina 4">
            <a:extLst>
              <a:ext uri="{FF2B5EF4-FFF2-40B4-BE49-F238E27FC236}">
                <a16:creationId xmlns:a16="http://schemas.microsoft.com/office/drawing/2014/main" id="{64741F98-AC41-4245-9C77-E4EA5D4870D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60D5EFF-FE84-AB44-99C2-9613D6B9DE72}"/>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368739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4385D4-4695-5243-A4D3-4E59D70DD3F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378867D-AA70-4645-9663-09DD5348ED73}"/>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09EB0E44-5338-D34C-813D-1AA84019B208}"/>
              </a:ext>
            </a:extLst>
          </p:cNvPr>
          <p:cNvSpPr>
            <a:spLocks noGrp="1"/>
          </p:cNvSpPr>
          <p:nvPr>
            <p:ph type="dt" sz="half" idx="10"/>
          </p:nvPr>
        </p:nvSpPr>
        <p:spPr/>
        <p:txBody>
          <a:bodyPr/>
          <a:lstStyle/>
          <a:p>
            <a:fld id="{C5089666-62E6-8E46-BAC7-0D531C92C387}" type="datetimeFigureOut">
              <a:rPr lang="it-IT" smtClean="0"/>
              <a:t>14/01/22</a:t>
            </a:fld>
            <a:endParaRPr lang="it-IT"/>
          </a:p>
        </p:txBody>
      </p:sp>
      <p:sp>
        <p:nvSpPr>
          <p:cNvPr id="5" name="Segnaposto piè di pagina 4">
            <a:extLst>
              <a:ext uri="{FF2B5EF4-FFF2-40B4-BE49-F238E27FC236}">
                <a16:creationId xmlns:a16="http://schemas.microsoft.com/office/drawing/2014/main" id="{2DA92438-A085-6242-BCF4-3477793DFDF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1125955-0835-464D-B236-C9968674B2FC}"/>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4103880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25B1051-A91A-8247-B509-9984C55937D1}"/>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AFB089C-5C0D-7C46-98F1-1298C6829370}"/>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B4BB8579-9EF9-3442-8862-81E9CCAB6EC8}"/>
              </a:ext>
            </a:extLst>
          </p:cNvPr>
          <p:cNvSpPr>
            <a:spLocks noGrp="1"/>
          </p:cNvSpPr>
          <p:nvPr>
            <p:ph type="dt" sz="half" idx="10"/>
          </p:nvPr>
        </p:nvSpPr>
        <p:spPr/>
        <p:txBody>
          <a:bodyPr/>
          <a:lstStyle/>
          <a:p>
            <a:fld id="{C5089666-62E6-8E46-BAC7-0D531C92C387}" type="datetimeFigureOut">
              <a:rPr lang="it-IT" smtClean="0"/>
              <a:t>14/01/22</a:t>
            </a:fld>
            <a:endParaRPr lang="it-IT"/>
          </a:p>
        </p:txBody>
      </p:sp>
      <p:sp>
        <p:nvSpPr>
          <p:cNvPr id="5" name="Segnaposto piè di pagina 4">
            <a:extLst>
              <a:ext uri="{FF2B5EF4-FFF2-40B4-BE49-F238E27FC236}">
                <a16:creationId xmlns:a16="http://schemas.microsoft.com/office/drawing/2014/main" id="{AF245029-2B20-914D-A516-E94B24B857C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01E3536-9802-E647-A7FC-0C92DAC38D88}"/>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3349709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6F3C73-D325-B941-8C10-A3FC337E56C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5C1D669-315B-7142-A146-976C52C13B07}"/>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00EF7674-258F-744D-BD68-5737B76207B3}"/>
              </a:ext>
            </a:extLst>
          </p:cNvPr>
          <p:cNvSpPr>
            <a:spLocks noGrp="1"/>
          </p:cNvSpPr>
          <p:nvPr>
            <p:ph type="dt" sz="half" idx="10"/>
          </p:nvPr>
        </p:nvSpPr>
        <p:spPr/>
        <p:txBody>
          <a:bodyPr/>
          <a:lstStyle/>
          <a:p>
            <a:fld id="{C5089666-62E6-8E46-BAC7-0D531C92C387}" type="datetimeFigureOut">
              <a:rPr lang="it-IT" smtClean="0"/>
              <a:t>14/01/22</a:t>
            </a:fld>
            <a:endParaRPr lang="it-IT"/>
          </a:p>
        </p:txBody>
      </p:sp>
      <p:sp>
        <p:nvSpPr>
          <p:cNvPr id="5" name="Segnaposto piè di pagina 4">
            <a:extLst>
              <a:ext uri="{FF2B5EF4-FFF2-40B4-BE49-F238E27FC236}">
                <a16:creationId xmlns:a16="http://schemas.microsoft.com/office/drawing/2014/main" id="{EF869DD9-489A-5D4C-850C-5998525872C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71A0679-AD0D-2348-BC3E-89E2941F6D08}"/>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1081099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6BEE3C-24E7-0A4D-820F-96C0292902A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6BCF0D7-4BBB-294E-BC2A-7AF930C26C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C5E2C017-43AA-BD45-832B-07ACAD508725}"/>
              </a:ext>
            </a:extLst>
          </p:cNvPr>
          <p:cNvSpPr>
            <a:spLocks noGrp="1"/>
          </p:cNvSpPr>
          <p:nvPr>
            <p:ph type="dt" sz="half" idx="10"/>
          </p:nvPr>
        </p:nvSpPr>
        <p:spPr/>
        <p:txBody>
          <a:bodyPr/>
          <a:lstStyle/>
          <a:p>
            <a:fld id="{C5089666-62E6-8E46-BAC7-0D531C92C387}" type="datetimeFigureOut">
              <a:rPr lang="it-IT" smtClean="0"/>
              <a:t>14/01/22</a:t>
            </a:fld>
            <a:endParaRPr lang="it-IT"/>
          </a:p>
        </p:txBody>
      </p:sp>
      <p:sp>
        <p:nvSpPr>
          <p:cNvPr id="5" name="Segnaposto piè di pagina 4">
            <a:extLst>
              <a:ext uri="{FF2B5EF4-FFF2-40B4-BE49-F238E27FC236}">
                <a16:creationId xmlns:a16="http://schemas.microsoft.com/office/drawing/2014/main" id="{72AD86F7-6902-9F45-8CCA-16D794E91CC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363015B-036D-244A-949F-C30C449190C6}"/>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1005226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77D4D3-1296-3143-A5F2-7F0FABB277C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8895B56-A601-4848-93E8-998DED0473C7}"/>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495B434D-6A10-B84F-905A-108EF45B2733}"/>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0EC31FB2-8A8D-0544-836E-B32581419C7B}"/>
              </a:ext>
            </a:extLst>
          </p:cNvPr>
          <p:cNvSpPr>
            <a:spLocks noGrp="1"/>
          </p:cNvSpPr>
          <p:nvPr>
            <p:ph type="dt" sz="half" idx="10"/>
          </p:nvPr>
        </p:nvSpPr>
        <p:spPr/>
        <p:txBody>
          <a:bodyPr/>
          <a:lstStyle/>
          <a:p>
            <a:fld id="{C5089666-62E6-8E46-BAC7-0D531C92C387}" type="datetimeFigureOut">
              <a:rPr lang="it-IT" smtClean="0"/>
              <a:t>14/01/22</a:t>
            </a:fld>
            <a:endParaRPr lang="it-IT"/>
          </a:p>
        </p:txBody>
      </p:sp>
      <p:sp>
        <p:nvSpPr>
          <p:cNvPr id="6" name="Segnaposto piè di pagina 5">
            <a:extLst>
              <a:ext uri="{FF2B5EF4-FFF2-40B4-BE49-F238E27FC236}">
                <a16:creationId xmlns:a16="http://schemas.microsoft.com/office/drawing/2014/main" id="{C2ED7576-11C3-A744-B1C2-C8E2CECC780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E528A42-482B-084C-B3C1-F03FBAFEA43C}"/>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756886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21964E-90DC-3047-B61D-8B3A997970A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9A40A87-4157-DF4F-8DAE-0D80D4BAE7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7F413E5D-2C43-6E41-BECB-913309B91D8D}"/>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9D0CE81B-6BA8-A640-AC41-D8A8A8642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7514A101-98C2-6F42-8496-04DADA493F67}"/>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B5F140B7-C83D-B248-91A9-1146BBCF7D99}"/>
              </a:ext>
            </a:extLst>
          </p:cNvPr>
          <p:cNvSpPr>
            <a:spLocks noGrp="1"/>
          </p:cNvSpPr>
          <p:nvPr>
            <p:ph type="dt" sz="half" idx="10"/>
          </p:nvPr>
        </p:nvSpPr>
        <p:spPr/>
        <p:txBody>
          <a:bodyPr/>
          <a:lstStyle/>
          <a:p>
            <a:fld id="{C5089666-62E6-8E46-BAC7-0D531C92C387}" type="datetimeFigureOut">
              <a:rPr lang="it-IT" smtClean="0"/>
              <a:t>14/01/22</a:t>
            </a:fld>
            <a:endParaRPr lang="it-IT"/>
          </a:p>
        </p:txBody>
      </p:sp>
      <p:sp>
        <p:nvSpPr>
          <p:cNvPr id="8" name="Segnaposto piè di pagina 7">
            <a:extLst>
              <a:ext uri="{FF2B5EF4-FFF2-40B4-BE49-F238E27FC236}">
                <a16:creationId xmlns:a16="http://schemas.microsoft.com/office/drawing/2014/main" id="{DD74182F-1569-3C43-9E09-442CC868C872}"/>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64BABB0-36FA-7C48-8C28-28018AD8F452}"/>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4059753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10454E-BFC2-7E4D-A8A4-D5D17938FC5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E1C9EC31-02FA-494F-9DC8-A92681FD7BC9}"/>
              </a:ext>
            </a:extLst>
          </p:cNvPr>
          <p:cNvSpPr>
            <a:spLocks noGrp="1"/>
          </p:cNvSpPr>
          <p:nvPr>
            <p:ph type="dt" sz="half" idx="10"/>
          </p:nvPr>
        </p:nvSpPr>
        <p:spPr/>
        <p:txBody>
          <a:bodyPr/>
          <a:lstStyle/>
          <a:p>
            <a:fld id="{C5089666-62E6-8E46-BAC7-0D531C92C387}" type="datetimeFigureOut">
              <a:rPr lang="it-IT" smtClean="0"/>
              <a:t>14/01/22</a:t>
            </a:fld>
            <a:endParaRPr lang="it-IT"/>
          </a:p>
        </p:txBody>
      </p:sp>
      <p:sp>
        <p:nvSpPr>
          <p:cNvPr id="4" name="Segnaposto piè di pagina 3">
            <a:extLst>
              <a:ext uri="{FF2B5EF4-FFF2-40B4-BE49-F238E27FC236}">
                <a16:creationId xmlns:a16="http://schemas.microsoft.com/office/drawing/2014/main" id="{B0F97A05-C871-9644-B82A-18DD121250A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B6E43B3-821E-8144-8FC9-0EDB35DD9621}"/>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348689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B2FE0FF-FE40-7B44-BCA3-5BF1C935326F}"/>
              </a:ext>
            </a:extLst>
          </p:cNvPr>
          <p:cNvSpPr>
            <a:spLocks noGrp="1"/>
          </p:cNvSpPr>
          <p:nvPr>
            <p:ph type="dt" sz="half" idx="10"/>
          </p:nvPr>
        </p:nvSpPr>
        <p:spPr/>
        <p:txBody>
          <a:bodyPr/>
          <a:lstStyle/>
          <a:p>
            <a:fld id="{C5089666-62E6-8E46-BAC7-0D531C92C387}" type="datetimeFigureOut">
              <a:rPr lang="it-IT" smtClean="0"/>
              <a:t>14/01/22</a:t>
            </a:fld>
            <a:endParaRPr lang="it-IT"/>
          </a:p>
        </p:txBody>
      </p:sp>
      <p:sp>
        <p:nvSpPr>
          <p:cNvPr id="3" name="Segnaposto piè di pagina 2">
            <a:extLst>
              <a:ext uri="{FF2B5EF4-FFF2-40B4-BE49-F238E27FC236}">
                <a16:creationId xmlns:a16="http://schemas.microsoft.com/office/drawing/2014/main" id="{72D45CA9-F75A-4F4B-B765-3D1D3E16C78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78DDA67-40B2-DD4C-9EED-F9FCCC3AC980}"/>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730398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71869D-C346-9A4F-B945-83ED695E77A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A633508-3B3D-A945-A673-C61C8E1D37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C4246956-5A6C-D349-B899-D15239D5C1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B9860EEC-B64B-0741-8EFD-A6A44DFC7E42}"/>
              </a:ext>
            </a:extLst>
          </p:cNvPr>
          <p:cNvSpPr>
            <a:spLocks noGrp="1"/>
          </p:cNvSpPr>
          <p:nvPr>
            <p:ph type="dt" sz="half" idx="10"/>
          </p:nvPr>
        </p:nvSpPr>
        <p:spPr/>
        <p:txBody>
          <a:bodyPr/>
          <a:lstStyle/>
          <a:p>
            <a:fld id="{C5089666-62E6-8E46-BAC7-0D531C92C387}" type="datetimeFigureOut">
              <a:rPr lang="it-IT" smtClean="0"/>
              <a:t>14/01/22</a:t>
            </a:fld>
            <a:endParaRPr lang="it-IT"/>
          </a:p>
        </p:txBody>
      </p:sp>
      <p:sp>
        <p:nvSpPr>
          <p:cNvPr id="6" name="Segnaposto piè di pagina 5">
            <a:extLst>
              <a:ext uri="{FF2B5EF4-FFF2-40B4-BE49-F238E27FC236}">
                <a16:creationId xmlns:a16="http://schemas.microsoft.com/office/drawing/2014/main" id="{B1EBA462-44B9-A445-A569-DDB7115021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4248704-0CE2-4143-8093-39AA12E0E09B}"/>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2190135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2F1A6E-8ADC-FB4C-89A4-A1D28E7E6B7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7D8948F-DA22-B748-91EF-5B598328EA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1BB7F60-A5C9-654A-A348-918D201B26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5E34AAA4-6CC6-2E4E-BB56-3DD59F616E83}"/>
              </a:ext>
            </a:extLst>
          </p:cNvPr>
          <p:cNvSpPr>
            <a:spLocks noGrp="1"/>
          </p:cNvSpPr>
          <p:nvPr>
            <p:ph type="dt" sz="half" idx="10"/>
          </p:nvPr>
        </p:nvSpPr>
        <p:spPr/>
        <p:txBody>
          <a:bodyPr/>
          <a:lstStyle/>
          <a:p>
            <a:fld id="{C5089666-62E6-8E46-BAC7-0D531C92C387}" type="datetimeFigureOut">
              <a:rPr lang="it-IT" smtClean="0"/>
              <a:t>14/01/22</a:t>
            </a:fld>
            <a:endParaRPr lang="it-IT"/>
          </a:p>
        </p:txBody>
      </p:sp>
      <p:sp>
        <p:nvSpPr>
          <p:cNvPr id="6" name="Segnaposto piè di pagina 5">
            <a:extLst>
              <a:ext uri="{FF2B5EF4-FFF2-40B4-BE49-F238E27FC236}">
                <a16:creationId xmlns:a16="http://schemas.microsoft.com/office/drawing/2014/main" id="{9BAF3257-D284-7E4C-BCA8-B200F95CE1E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747FCD3-C029-AE4D-AA49-7F5DCCFC6EF4}"/>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269997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C71D42D-6598-7D41-A611-E2A81063E1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2B4A965-F51F-3349-A395-13078C29B3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9C727C92-527C-8048-A16C-125271F491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089666-62E6-8E46-BAC7-0D531C92C387}" type="datetimeFigureOut">
              <a:rPr lang="it-IT" smtClean="0"/>
              <a:t>14/01/22</a:t>
            </a:fld>
            <a:endParaRPr lang="it-IT"/>
          </a:p>
        </p:txBody>
      </p:sp>
      <p:sp>
        <p:nvSpPr>
          <p:cNvPr id="5" name="Segnaposto piè di pagina 4">
            <a:extLst>
              <a:ext uri="{FF2B5EF4-FFF2-40B4-BE49-F238E27FC236}">
                <a16:creationId xmlns:a16="http://schemas.microsoft.com/office/drawing/2014/main" id="{D7A672E9-714C-AF4B-8B0A-ECCDA31363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742A0BD-0FCE-F140-9B1E-8FD0F751C2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C2DFD-467D-D546-8D45-0F6466CA4074}" type="slidenum">
              <a:rPr lang="it-IT" smtClean="0"/>
              <a:t>‹N›</a:t>
            </a:fld>
            <a:endParaRPr lang="it-IT"/>
          </a:p>
        </p:txBody>
      </p:sp>
    </p:spTree>
    <p:extLst>
      <p:ext uri="{BB962C8B-B14F-4D97-AF65-F5344CB8AC3E}">
        <p14:creationId xmlns:p14="http://schemas.microsoft.com/office/powerpoint/2010/main" val="138989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95C31A-F58F-5E4D-BD99-3D38D780E113}"/>
              </a:ext>
            </a:extLst>
          </p:cNvPr>
          <p:cNvSpPr>
            <a:spLocks noGrp="1"/>
          </p:cNvSpPr>
          <p:nvPr>
            <p:ph type="ctrTitle"/>
          </p:nvPr>
        </p:nvSpPr>
        <p:spPr/>
        <p:txBody>
          <a:bodyPr/>
          <a:lstStyle/>
          <a:p>
            <a:r>
              <a:rPr lang="it-IT" dirty="0"/>
              <a:t>Approcci "descrittivisti"</a:t>
            </a:r>
          </a:p>
        </p:txBody>
      </p:sp>
      <p:sp>
        <p:nvSpPr>
          <p:cNvPr id="3" name="Sottotitolo 2">
            <a:extLst>
              <a:ext uri="{FF2B5EF4-FFF2-40B4-BE49-F238E27FC236}">
                <a16:creationId xmlns:a16="http://schemas.microsoft.com/office/drawing/2014/main" id="{E60AEE50-4430-AB4D-B06C-C9030E49162F}"/>
              </a:ext>
            </a:extLst>
          </p:cNvPr>
          <p:cNvSpPr>
            <a:spLocks noGrp="1"/>
          </p:cNvSpPr>
          <p:nvPr>
            <p:ph type="subTitle" idx="1"/>
          </p:nvPr>
        </p:nvSpPr>
        <p:spPr/>
        <p:txBody>
          <a:bodyPr>
            <a:normAutofit/>
          </a:bodyPr>
          <a:lstStyle/>
          <a:p>
            <a:r>
              <a:rPr lang="it-IT" sz="3200" dirty="0"/>
              <a:t>alla traduzione</a:t>
            </a:r>
          </a:p>
        </p:txBody>
      </p:sp>
    </p:spTree>
    <p:extLst>
      <p:ext uri="{BB962C8B-B14F-4D97-AF65-F5344CB8AC3E}">
        <p14:creationId xmlns:p14="http://schemas.microsoft.com/office/powerpoint/2010/main" val="1320225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1">
            <a:extLst>
              <a:ext uri="{FF2B5EF4-FFF2-40B4-BE49-F238E27FC236}">
                <a16:creationId xmlns:a16="http://schemas.microsoft.com/office/drawing/2014/main" id="{5E1F7B76-6784-8741-B058-8D87009EF486}"/>
              </a:ext>
            </a:extLst>
          </p:cNvPr>
          <p:cNvSpPr txBox="1">
            <a:spLocks noChangeArrowheads="1"/>
          </p:cNvSpPr>
          <p:nvPr/>
        </p:nvSpPr>
        <p:spPr bwMode="auto">
          <a:xfrm>
            <a:off x="3048000" y="190501"/>
            <a:ext cx="7010400"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eaLnBrk="1" hangingPunct="1">
              <a:buClrTx/>
              <a:buFontTx/>
              <a:buNone/>
            </a:pPr>
            <a:r>
              <a:rPr lang="it-IT" altLang="it-IT" sz="4200" dirty="0">
                <a:solidFill>
                  <a:srgbClr val="000000"/>
                </a:solidFill>
                <a:latin typeface="+mn-lt"/>
              </a:rPr>
              <a:t>Il vincolo traduttivo</a:t>
            </a:r>
          </a:p>
        </p:txBody>
      </p:sp>
      <p:sp>
        <p:nvSpPr>
          <p:cNvPr id="24579" name="Text Box 2">
            <a:extLst>
              <a:ext uri="{FF2B5EF4-FFF2-40B4-BE49-F238E27FC236}">
                <a16:creationId xmlns:a16="http://schemas.microsoft.com/office/drawing/2014/main" id="{CF1823AD-DEA2-AD44-A60F-42AA4204D663}"/>
              </a:ext>
            </a:extLst>
          </p:cNvPr>
          <p:cNvSpPr txBox="1">
            <a:spLocks noChangeArrowheads="1"/>
          </p:cNvSpPr>
          <p:nvPr/>
        </p:nvSpPr>
        <p:spPr bwMode="auto">
          <a:xfrm>
            <a:off x="2425959" y="1960983"/>
            <a:ext cx="6960637"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138" indent="-338138">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9pPr>
          </a:lstStyle>
          <a:p>
            <a:pPr marL="0" indent="0">
              <a:spcBef>
                <a:spcPts val="750"/>
              </a:spcBef>
              <a:buClr>
                <a:srgbClr val="336666"/>
              </a:buClr>
              <a:buSzPct val="70000"/>
            </a:pPr>
            <a:r>
              <a:rPr lang="it-IT" altLang="it-IT" sz="3000" dirty="0">
                <a:solidFill>
                  <a:srgbClr val="000000"/>
                </a:solidFill>
                <a:latin typeface="+mn-lt"/>
              </a:rPr>
              <a:t>Ciò che condiziona </a:t>
            </a:r>
            <a:r>
              <a:rPr lang="it-IT" altLang="it-IT" sz="2400" dirty="0">
                <a:solidFill>
                  <a:srgbClr val="000000"/>
                </a:solidFill>
                <a:latin typeface="+mn-lt"/>
              </a:rPr>
              <a:t>(= determina / guida / ispira)</a:t>
            </a:r>
            <a:r>
              <a:rPr lang="it-IT" altLang="it-IT" sz="3000" dirty="0">
                <a:solidFill>
                  <a:srgbClr val="000000"/>
                </a:solidFill>
                <a:latin typeface="+mn-lt"/>
              </a:rPr>
              <a:t> le scelte di:</a:t>
            </a:r>
          </a:p>
          <a:p>
            <a:pPr marL="0" indent="0">
              <a:spcBef>
                <a:spcPts val="750"/>
              </a:spcBef>
              <a:buClr>
                <a:srgbClr val="336666"/>
              </a:buClr>
              <a:buSzPct val="70000"/>
            </a:pPr>
            <a:endParaRPr lang="it-IT" altLang="it-IT" sz="3000" dirty="0">
              <a:solidFill>
                <a:srgbClr val="000000"/>
              </a:solidFill>
              <a:latin typeface="+mn-lt"/>
            </a:endParaRPr>
          </a:p>
          <a:p>
            <a:pPr>
              <a:spcBef>
                <a:spcPts val="600"/>
              </a:spcBef>
              <a:buClr>
                <a:srgbClr val="336666"/>
              </a:buClr>
              <a:buSzPct val="70000"/>
              <a:buFont typeface="Wingdings" pitchFamily="2" charset="2"/>
              <a:buChar char=""/>
            </a:pPr>
            <a:r>
              <a:rPr lang="it-IT" altLang="it-IT" sz="2400" dirty="0">
                <a:solidFill>
                  <a:srgbClr val="000000"/>
                </a:solidFill>
                <a:latin typeface="+mn-lt"/>
              </a:rPr>
              <a:t>chi traduce</a:t>
            </a:r>
          </a:p>
          <a:p>
            <a:pPr>
              <a:spcBef>
                <a:spcPts val="600"/>
              </a:spcBef>
              <a:buClr>
                <a:srgbClr val="336666"/>
              </a:buClr>
              <a:buSzPct val="70000"/>
              <a:buFont typeface="Wingdings" pitchFamily="2" charset="2"/>
              <a:buChar char=""/>
            </a:pPr>
            <a:r>
              <a:rPr lang="it-IT" altLang="it-IT" sz="2400" dirty="0">
                <a:solidFill>
                  <a:srgbClr val="000000"/>
                </a:solidFill>
                <a:latin typeface="+mn-lt"/>
              </a:rPr>
              <a:t>chi fruisce di una traduzione </a:t>
            </a:r>
          </a:p>
        </p:txBody>
      </p:sp>
    </p:spTree>
    <p:extLst>
      <p:ext uri="{BB962C8B-B14F-4D97-AF65-F5344CB8AC3E}">
        <p14:creationId xmlns:p14="http://schemas.microsoft.com/office/powerpoint/2010/main" val="36132603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1">
            <a:extLst>
              <a:ext uri="{FF2B5EF4-FFF2-40B4-BE49-F238E27FC236}">
                <a16:creationId xmlns:a16="http://schemas.microsoft.com/office/drawing/2014/main" id="{5CAB64AD-81DB-0E45-9F3D-7BE2F837D9ED}"/>
              </a:ext>
            </a:extLst>
          </p:cNvPr>
          <p:cNvSpPr txBox="1">
            <a:spLocks noChangeArrowheads="1"/>
          </p:cNvSpPr>
          <p:nvPr/>
        </p:nvSpPr>
        <p:spPr bwMode="auto">
          <a:xfrm>
            <a:off x="4055706" y="619710"/>
            <a:ext cx="7010400"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eaLnBrk="1" hangingPunct="1">
              <a:buClrTx/>
              <a:buFontTx/>
              <a:buNone/>
            </a:pPr>
            <a:r>
              <a:rPr lang="it-IT" altLang="it-IT" sz="4800" dirty="0">
                <a:solidFill>
                  <a:srgbClr val="000000"/>
                </a:solidFill>
                <a:latin typeface="+mn-lt"/>
              </a:rPr>
              <a:t>Tipi di vincoli</a:t>
            </a:r>
          </a:p>
        </p:txBody>
      </p:sp>
      <p:graphicFrame>
        <p:nvGraphicFramePr>
          <p:cNvPr id="17410" name="Group 2">
            <a:extLst>
              <a:ext uri="{FF2B5EF4-FFF2-40B4-BE49-F238E27FC236}">
                <a16:creationId xmlns:a16="http://schemas.microsoft.com/office/drawing/2014/main" id="{8E69F2CF-9867-C14D-B132-09C7023A1114}"/>
              </a:ext>
            </a:extLst>
          </p:cNvPr>
          <p:cNvGraphicFramePr>
            <a:graphicFrameLocks noGrp="1"/>
          </p:cNvGraphicFramePr>
          <p:nvPr>
            <p:extLst>
              <p:ext uri="{D42A27DB-BD31-4B8C-83A1-F6EECF244321}">
                <p14:modId xmlns:p14="http://schemas.microsoft.com/office/powerpoint/2010/main" val="674468538"/>
              </p:ext>
            </p:extLst>
          </p:nvPr>
        </p:nvGraphicFramePr>
        <p:xfrm>
          <a:off x="1874775" y="2641145"/>
          <a:ext cx="8002587" cy="3505200"/>
        </p:xfrm>
        <a:graphic>
          <a:graphicData uri="http://schemas.openxmlformats.org/drawingml/2006/table">
            <a:tbl>
              <a:tblPr/>
              <a:tblGrid>
                <a:gridCol w="2000250">
                  <a:extLst>
                    <a:ext uri="{9D8B030D-6E8A-4147-A177-3AD203B41FA5}">
                      <a16:colId xmlns:a16="http://schemas.microsoft.com/office/drawing/2014/main" val="2630572050"/>
                    </a:ext>
                  </a:extLst>
                </a:gridCol>
                <a:gridCol w="2001837">
                  <a:extLst>
                    <a:ext uri="{9D8B030D-6E8A-4147-A177-3AD203B41FA5}">
                      <a16:colId xmlns:a16="http://schemas.microsoft.com/office/drawing/2014/main" val="571614167"/>
                    </a:ext>
                  </a:extLst>
                </a:gridCol>
                <a:gridCol w="2000250">
                  <a:extLst>
                    <a:ext uri="{9D8B030D-6E8A-4147-A177-3AD203B41FA5}">
                      <a16:colId xmlns:a16="http://schemas.microsoft.com/office/drawing/2014/main" val="1370178565"/>
                    </a:ext>
                  </a:extLst>
                </a:gridCol>
                <a:gridCol w="2000250">
                  <a:extLst>
                    <a:ext uri="{9D8B030D-6E8A-4147-A177-3AD203B41FA5}">
                      <a16:colId xmlns:a16="http://schemas.microsoft.com/office/drawing/2014/main" val="1499497538"/>
                    </a:ext>
                  </a:extLst>
                </a:gridCol>
              </a:tblGrid>
              <a:tr h="315913">
                <a:tc>
                  <a:txBody>
                    <a:bodyPr/>
                    <a:lstStyle>
                      <a:lvl1pPr eaLnBrk="0" hangingPunct="0">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000000"/>
                          </a:solidFill>
                          <a:latin typeface="Arial" panose="020B0604020202020204" pitchFamily="34" charset="0"/>
                          <a:ea typeface="ＭＳ Ｐゴシック" panose="020B0600070205080204" pitchFamily="34"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ＭＳ Ｐゴシック" panose="020B0600070205080204" pitchFamily="34"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34"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9pPr>
                    </a:lstStyle>
                    <a:p>
                      <a:pPr marL="0" marR="0" lvl="0" indent="0" algn="just" defTabSz="449263" rtl="0" eaLnBrk="1" fontAlgn="base" latinLnBrk="0" hangingPunct="1">
                        <a:lnSpc>
                          <a:spcPct val="8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it-IT" altLang="it-IT" sz="18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Semiotici</a:t>
                      </a:r>
                    </a:p>
                  </a:txBody>
                  <a:tcPr marL="68760" marR="68760" marT="77040" marB="0"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000000"/>
                          </a:solidFill>
                          <a:latin typeface="Arial" panose="020B0604020202020204" pitchFamily="34" charset="0"/>
                          <a:ea typeface="ＭＳ Ｐゴシック" panose="020B0600070205080204" pitchFamily="34"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ＭＳ Ｐゴシック" panose="020B0600070205080204" pitchFamily="34"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34"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9pPr>
                    </a:lstStyle>
                    <a:p>
                      <a:pPr marL="0" marR="0" lvl="0" indent="0" algn="just" defTabSz="449263" rtl="0" eaLnBrk="1" fontAlgn="base" latinLnBrk="0" hangingPunct="1">
                        <a:lnSpc>
                          <a:spcPct val="8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it-IT" altLang="it-IT" sz="18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Sociali</a:t>
                      </a:r>
                    </a:p>
                  </a:txBody>
                  <a:tcPr marL="68760" marR="68760" marT="77040" marB="0"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lvl1pPr eaLnBrk="0" hangingPunct="0">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000000"/>
                          </a:solidFill>
                          <a:latin typeface="Arial" panose="020B0604020202020204" pitchFamily="34" charset="0"/>
                          <a:ea typeface="ＭＳ Ｐゴシック" panose="020B0600070205080204" pitchFamily="34"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ＭＳ Ｐゴシック" panose="020B0600070205080204" pitchFamily="34"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34"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9pPr>
                    </a:lstStyle>
                    <a:p>
                      <a:pPr marL="0" marR="0" lvl="0" indent="0" algn="just" defTabSz="449263" rtl="0" eaLnBrk="1" fontAlgn="base" latinLnBrk="0" hangingPunct="1">
                        <a:lnSpc>
                          <a:spcPct val="8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it-IT" altLang="it-IT" sz="18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Cognitivi</a:t>
                      </a:r>
                    </a:p>
                  </a:txBody>
                  <a:tcPr marL="68760" marR="68760" marT="77040" marB="0"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000000"/>
                          </a:solidFill>
                          <a:latin typeface="Arial" panose="020B0604020202020204" pitchFamily="34" charset="0"/>
                          <a:ea typeface="ＭＳ Ｐゴシック" panose="020B0600070205080204" pitchFamily="34"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ＭＳ Ｐゴシック" panose="020B0600070205080204" pitchFamily="34"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34"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9pPr>
                    </a:lstStyle>
                    <a:p>
                      <a:pPr marL="0" marR="0" lvl="0" indent="0" algn="just" defTabSz="449263" rtl="0" eaLnBrk="1" fontAlgn="base" latinLnBrk="0" hangingPunct="1">
                        <a:lnSpc>
                          <a:spcPct val="8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it-IT" altLang="it-IT" sz="18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Operativi</a:t>
                      </a:r>
                    </a:p>
                  </a:txBody>
                  <a:tcPr marL="68760" marR="68760" marT="77040" marB="0"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4230899478"/>
                  </a:ext>
                </a:extLst>
              </a:tr>
              <a:tr h="3189287">
                <a:tc>
                  <a:txBody>
                    <a:bodyPr/>
                    <a:lstStyle>
                      <a:lvl1pPr marL="338138" indent="-338138" eaLnBrk="0" hangingPunct="0">
                        <a:spcBef>
                          <a:spcPts val="75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600">
                          <a:solidFill>
                            <a:srgbClr val="000000"/>
                          </a:solidFill>
                          <a:latin typeface="Arial" panose="020B0604020202020204" pitchFamily="34" charset="0"/>
                          <a:ea typeface="ＭＳ Ｐゴシック" panose="020B0600070205080204" pitchFamily="34" charset="-128"/>
                        </a:defRPr>
                      </a:lvl1pPr>
                      <a:lvl2pPr eaLnBrk="0" hangingPunct="0">
                        <a:spcBef>
                          <a:spcPts val="7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400">
                          <a:solidFill>
                            <a:srgbClr val="000000"/>
                          </a:solidFill>
                          <a:latin typeface="Arial" panose="020B0604020202020204" pitchFamily="34" charset="0"/>
                          <a:ea typeface="ＭＳ Ｐゴシック" panose="020B0600070205080204" pitchFamily="34" charset="-128"/>
                        </a:defRPr>
                      </a:lvl2pPr>
                      <a:lvl3pPr eaLnBrk="0" hangingPunct="0">
                        <a:spcBef>
                          <a:spcPts val="6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000">
                          <a:solidFill>
                            <a:srgbClr val="000000"/>
                          </a:solidFill>
                          <a:latin typeface="Arial" panose="020B0604020202020204" pitchFamily="34" charset="0"/>
                          <a:ea typeface="ＭＳ Ｐゴシック" panose="020B0600070205080204" pitchFamily="34" charset="-128"/>
                        </a:defRPr>
                      </a:lvl3pPr>
                      <a:lvl4pPr eaLnBrk="0" hangingPunct="0">
                        <a:spcBef>
                          <a:spcPts val="5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4pPr>
                      <a:lvl5pPr eaLnBrk="0" hangingPunct="0">
                        <a:spcBef>
                          <a:spcPts val="5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9pPr>
                    </a:lstStyle>
                    <a:p>
                      <a:pPr marL="338138" marR="0" lvl="0" indent="-338138" algn="l" defTabSz="449263" rtl="0" eaLnBrk="1" fontAlgn="base" latinLnBrk="0" hangingPunct="1">
                        <a:lnSpc>
                          <a:spcPct val="80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linguistici:</a:t>
                      </a:r>
                      <a:br>
                        <a:rPr kumimoji="0" lang="it-IT" altLang="it-IT" sz="14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grammatica e uso</a:t>
                      </a:r>
                      <a:br>
                        <a:rPr kumimoji="0" lang="it-IT" altLang="it-IT" sz="14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registro</a:t>
                      </a:r>
                      <a:br>
                        <a:rPr kumimoji="0" lang="it-IT" altLang="it-IT" sz="14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discorso</a:t>
                      </a:r>
                      <a:br>
                        <a:rPr kumimoji="0" lang="it-IT" altLang="it-IT" sz="14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genere</a:t>
                      </a:r>
                      <a:br>
                        <a:rPr kumimoji="0" lang="it-IT" altLang="it-IT" sz="14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tipologia linguistica</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pragmatici</a:t>
                      </a:r>
                      <a:br>
                        <a:rPr kumimoji="0" lang="it-IT" altLang="it-IT" sz="14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a:t>
                      </a:r>
                      <a:r>
                        <a:rPr kumimoji="0" lang="it-IT" altLang="it-IT" sz="1400" b="0" i="1"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relevance</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iconotestuali (ad es. nel teatro e negli audiovisivi)</a:t>
                      </a:r>
                    </a:p>
                  </a:txBody>
                  <a:tcPr marL="68760" marR="68760" marT="60120" marB="0"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38138" indent="-338138" eaLnBrk="0" hangingPunct="0">
                        <a:spcBef>
                          <a:spcPts val="75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600">
                          <a:solidFill>
                            <a:srgbClr val="000000"/>
                          </a:solidFill>
                          <a:latin typeface="Arial" panose="020B0604020202020204" pitchFamily="34" charset="0"/>
                          <a:ea typeface="ＭＳ Ｐゴシック" panose="020B0600070205080204" pitchFamily="34" charset="-128"/>
                        </a:defRPr>
                      </a:lvl1pPr>
                      <a:lvl2pPr eaLnBrk="0" hangingPunct="0">
                        <a:spcBef>
                          <a:spcPts val="7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400">
                          <a:solidFill>
                            <a:srgbClr val="000000"/>
                          </a:solidFill>
                          <a:latin typeface="Arial" panose="020B0604020202020204" pitchFamily="34" charset="0"/>
                          <a:ea typeface="ＭＳ Ｐゴシック" panose="020B0600070205080204" pitchFamily="34" charset="-128"/>
                        </a:defRPr>
                      </a:lvl2pPr>
                      <a:lvl3pPr eaLnBrk="0" hangingPunct="0">
                        <a:spcBef>
                          <a:spcPts val="6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000">
                          <a:solidFill>
                            <a:srgbClr val="000000"/>
                          </a:solidFill>
                          <a:latin typeface="Arial" panose="020B0604020202020204" pitchFamily="34" charset="0"/>
                          <a:ea typeface="ＭＳ Ｐゴシック" panose="020B0600070205080204" pitchFamily="34" charset="-128"/>
                        </a:defRPr>
                      </a:lvl3pPr>
                      <a:lvl4pPr eaLnBrk="0" hangingPunct="0">
                        <a:spcBef>
                          <a:spcPts val="5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4pPr>
                      <a:lvl5pPr eaLnBrk="0" hangingPunct="0">
                        <a:spcBef>
                          <a:spcPts val="5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9pPr>
                    </a:lstStyle>
                    <a:p>
                      <a:pPr marL="338138" marR="0" lvl="0" indent="-338138" algn="l" defTabSz="449263" rtl="0" eaLnBrk="1" fontAlgn="base" latinLnBrk="0" hangingPunct="1">
                        <a:lnSpc>
                          <a:spcPct val="80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culturali</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ideologici</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legati a norme e convenzioni traduttive:</a:t>
                      </a:r>
                      <a:b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a:t>
                      </a:r>
                      <a:r>
                        <a:rPr kumimoji="0" lang="it-IT" altLang="it-IT" sz="1400" b="0" i="1"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habitus</a:t>
                      </a:r>
                      <a:br>
                        <a:rPr kumimoji="0" lang="it-IT" altLang="it-IT" sz="1400" b="0" i="1"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aspettative dei destinatari</a:t>
                      </a:r>
                      <a:b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politiche editoriali</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etici</a:t>
                      </a:r>
                      <a:b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deontologia </a:t>
                      </a:r>
                      <a:b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responsabilità morale</a:t>
                      </a:r>
                    </a:p>
                  </a:txBody>
                  <a:tcPr marL="68760" marR="68760" marT="60120" marB="0"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38138" indent="-338138" eaLnBrk="0" hangingPunct="0">
                        <a:spcBef>
                          <a:spcPts val="75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600">
                          <a:solidFill>
                            <a:srgbClr val="000000"/>
                          </a:solidFill>
                          <a:latin typeface="Arial" panose="020B0604020202020204" pitchFamily="34" charset="0"/>
                          <a:ea typeface="ＭＳ Ｐゴシック" panose="020B0600070205080204" pitchFamily="34" charset="-128"/>
                        </a:defRPr>
                      </a:lvl1pPr>
                      <a:lvl2pPr eaLnBrk="0" hangingPunct="0">
                        <a:spcBef>
                          <a:spcPts val="7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400">
                          <a:solidFill>
                            <a:srgbClr val="000000"/>
                          </a:solidFill>
                          <a:latin typeface="Arial" panose="020B0604020202020204" pitchFamily="34" charset="0"/>
                          <a:ea typeface="ＭＳ Ｐゴシック" panose="020B0600070205080204" pitchFamily="34" charset="-128"/>
                        </a:defRPr>
                      </a:lvl2pPr>
                      <a:lvl3pPr eaLnBrk="0" hangingPunct="0">
                        <a:spcBef>
                          <a:spcPts val="6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000">
                          <a:solidFill>
                            <a:srgbClr val="000000"/>
                          </a:solidFill>
                          <a:latin typeface="Arial" panose="020B0604020202020204" pitchFamily="34" charset="0"/>
                          <a:ea typeface="ＭＳ Ｐゴシック" panose="020B0600070205080204" pitchFamily="34" charset="-128"/>
                        </a:defRPr>
                      </a:lvl3pPr>
                      <a:lvl4pPr eaLnBrk="0" hangingPunct="0">
                        <a:spcBef>
                          <a:spcPts val="5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4pPr>
                      <a:lvl5pPr eaLnBrk="0" hangingPunct="0">
                        <a:spcBef>
                          <a:spcPts val="5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9pPr>
                    </a:lstStyle>
                    <a:p>
                      <a:pPr marL="338138" marR="0" lvl="0" indent="-338138" algn="l" defTabSz="449263" rtl="0" eaLnBrk="1" fontAlgn="base" latinLnBrk="0" hangingPunct="1">
                        <a:lnSpc>
                          <a:spcPct val="80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neurofisiologici</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psicolinguistici</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legati al livello di competenza traduttiva</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legati alla concezione dell’equivalenza traduttiva</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legati al rischio</a:t>
                      </a:r>
                    </a:p>
                  </a:txBody>
                  <a:tcPr marL="68760" marR="68760" marT="60120" marB="0"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38138" indent="-338138" eaLnBrk="0" hangingPunct="0">
                        <a:spcBef>
                          <a:spcPts val="75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600">
                          <a:solidFill>
                            <a:srgbClr val="000000"/>
                          </a:solidFill>
                          <a:latin typeface="Arial" panose="020B0604020202020204" pitchFamily="34" charset="0"/>
                          <a:ea typeface="ＭＳ Ｐゴシック" panose="020B0600070205080204" pitchFamily="34" charset="-128"/>
                        </a:defRPr>
                      </a:lvl1pPr>
                      <a:lvl2pPr eaLnBrk="0" hangingPunct="0">
                        <a:spcBef>
                          <a:spcPts val="7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400">
                          <a:solidFill>
                            <a:srgbClr val="000000"/>
                          </a:solidFill>
                          <a:latin typeface="Arial" panose="020B0604020202020204" pitchFamily="34" charset="0"/>
                          <a:ea typeface="ＭＳ Ｐゴシック" panose="020B0600070205080204" pitchFamily="34" charset="-128"/>
                        </a:defRPr>
                      </a:lvl2pPr>
                      <a:lvl3pPr eaLnBrk="0" hangingPunct="0">
                        <a:spcBef>
                          <a:spcPts val="6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000">
                          <a:solidFill>
                            <a:srgbClr val="000000"/>
                          </a:solidFill>
                          <a:latin typeface="Arial" panose="020B0604020202020204" pitchFamily="34" charset="0"/>
                          <a:ea typeface="ＭＳ Ｐゴシック" panose="020B0600070205080204" pitchFamily="34" charset="-128"/>
                        </a:defRPr>
                      </a:lvl3pPr>
                      <a:lvl4pPr eaLnBrk="0" hangingPunct="0">
                        <a:spcBef>
                          <a:spcPts val="5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4pPr>
                      <a:lvl5pPr eaLnBrk="0" hangingPunct="0">
                        <a:spcBef>
                          <a:spcPts val="5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9pPr>
                    </a:lstStyle>
                    <a:p>
                      <a:pPr marL="338138" marR="0" lvl="0" indent="-338138" algn="l" defTabSz="449263" rtl="0" eaLnBrk="1" fontAlgn="base" latinLnBrk="0" hangingPunct="1">
                        <a:lnSpc>
                          <a:spcPct val="80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t>legati alle modalità di lavoro:</a:t>
                      </a:r>
                      <a:b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t>- tempo disponibile</a:t>
                      </a:r>
                      <a:b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t>- compenso</a:t>
                      </a:r>
                      <a:b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t>- lavoro individuale </a:t>
                      </a:r>
                      <a:r>
                        <a:rPr kumimoji="0" lang="it-IT" altLang="it-IT" sz="1400" b="0" i="1"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t>vs</a:t>
                      </a:r>
                      <a: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t> lavoro di squadra</a:t>
                      </a:r>
                      <a:b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t>- materiali di riferimento e risorse disponibili</a:t>
                      </a:r>
                    </a:p>
                  </a:txBody>
                  <a:tcPr marL="68760" marR="68760" marT="60120" marB="0"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3844450435"/>
                  </a:ext>
                </a:extLst>
              </a:tr>
            </a:tbl>
          </a:graphicData>
        </a:graphic>
      </p:graphicFrame>
      <p:sp>
        <p:nvSpPr>
          <p:cNvPr id="4" name="CasellaDiTesto 3">
            <a:extLst>
              <a:ext uri="{FF2B5EF4-FFF2-40B4-BE49-F238E27FC236}">
                <a16:creationId xmlns:a16="http://schemas.microsoft.com/office/drawing/2014/main" id="{76777FAE-886E-2B44-8FC6-E7E8123EA3DA}"/>
              </a:ext>
            </a:extLst>
          </p:cNvPr>
          <p:cNvSpPr txBox="1"/>
          <p:nvPr/>
        </p:nvSpPr>
        <p:spPr>
          <a:xfrm>
            <a:off x="9698182" y="6317673"/>
            <a:ext cx="1439689" cy="369332"/>
          </a:xfrm>
          <a:prstGeom prst="rect">
            <a:avLst/>
          </a:prstGeom>
          <a:noFill/>
        </p:spPr>
        <p:txBody>
          <a:bodyPr wrap="none" rtlCol="0">
            <a:spAutoFit/>
          </a:bodyPr>
          <a:lstStyle/>
          <a:p>
            <a:r>
              <a:rPr lang="it-IT" dirty="0"/>
              <a:t>Palumbo (20)</a:t>
            </a:r>
          </a:p>
        </p:txBody>
      </p:sp>
    </p:spTree>
    <p:extLst>
      <p:ext uri="{BB962C8B-B14F-4D97-AF65-F5344CB8AC3E}">
        <p14:creationId xmlns:p14="http://schemas.microsoft.com/office/powerpoint/2010/main" val="29460266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a:extLst>
              <a:ext uri="{FF2B5EF4-FFF2-40B4-BE49-F238E27FC236}">
                <a16:creationId xmlns:a16="http://schemas.microsoft.com/office/drawing/2014/main" id="{D9445B75-0024-7545-8787-CCFB5AB8597A}"/>
              </a:ext>
            </a:extLst>
          </p:cNvPr>
          <p:cNvSpPr txBox="1">
            <a:spLocks noChangeArrowheads="1"/>
          </p:cNvSpPr>
          <p:nvPr/>
        </p:nvSpPr>
        <p:spPr bwMode="auto">
          <a:xfrm>
            <a:off x="2009094" y="2293290"/>
            <a:ext cx="8229795" cy="4146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a:spcBef>
                <a:spcPts val="1250"/>
              </a:spcBef>
              <a:buClrTx/>
            </a:pPr>
            <a:r>
              <a:rPr lang="it-IT" altLang="it-IT" sz="2000" dirty="0">
                <a:solidFill>
                  <a:srgbClr val="264D4D"/>
                </a:solidFill>
                <a:latin typeface="Georgia" panose="02040502050405020303" pitchFamily="18" charset="0"/>
              </a:rPr>
              <a:t>“Wood </a:t>
            </a:r>
            <a:r>
              <a:rPr lang="it-IT" altLang="it-IT" sz="2000" dirty="0" err="1">
                <a:solidFill>
                  <a:srgbClr val="264D4D"/>
                </a:solidFill>
                <a:latin typeface="Georgia" panose="02040502050405020303" pitchFamily="18" charset="0"/>
              </a:rPr>
              <a:t>is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probably</a:t>
            </a:r>
            <a:r>
              <a:rPr lang="it-IT" altLang="it-IT" sz="2000" dirty="0">
                <a:solidFill>
                  <a:srgbClr val="264D4D"/>
                </a:solidFill>
                <a:latin typeface="Georgia" panose="02040502050405020303" pitchFamily="18" charset="0"/>
              </a:rPr>
              <a:t> the best </a:t>
            </a:r>
            <a:r>
              <a:rPr lang="it-IT" altLang="it-IT" sz="2000" dirty="0" err="1">
                <a:solidFill>
                  <a:srgbClr val="264D4D"/>
                </a:solidFill>
                <a:latin typeface="Georgia" panose="02040502050405020303" pitchFamily="18" charset="0"/>
              </a:rPr>
              <a:t>loved</a:t>
            </a:r>
            <a:r>
              <a:rPr lang="it-IT" altLang="it-IT" sz="2000" dirty="0">
                <a:solidFill>
                  <a:srgbClr val="264D4D"/>
                </a:solidFill>
                <a:latin typeface="Georgia" panose="02040502050405020303" pitchFamily="18" charset="0"/>
              </a:rPr>
              <a:t> of </a:t>
            </a:r>
            <a:r>
              <a:rPr lang="it-IT" altLang="it-IT" sz="2000" dirty="0" err="1">
                <a:solidFill>
                  <a:srgbClr val="264D4D"/>
                </a:solidFill>
                <a:latin typeface="Georgia" panose="02040502050405020303" pitchFamily="18" charset="0"/>
              </a:rPr>
              <a:t>all</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materials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we</a:t>
            </a:r>
            <a:r>
              <a:rPr lang="it-IT" altLang="it-IT" sz="2000" dirty="0">
                <a:solidFill>
                  <a:srgbClr val="264D4D"/>
                </a:solidFill>
                <a:latin typeface="Georgia" panose="02040502050405020303" pitchFamily="18" charset="0"/>
              </a:rPr>
              <a:t> use for building. </a:t>
            </a:r>
            <a:r>
              <a:rPr lang="it-IT" altLang="it-IT" sz="2000" dirty="0" err="1">
                <a:solidFill>
                  <a:srgbClr val="264D4D"/>
                </a:solidFill>
                <a:latin typeface="Georgia" panose="02040502050405020303" pitchFamily="18" charset="0"/>
              </a:rPr>
              <a:t>It</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delights</a:t>
            </a:r>
            <a:r>
              <a:rPr lang="it-IT" altLang="it-IT" sz="2000" dirty="0">
                <a:solidFill>
                  <a:srgbClr val="264D4D"/>
                </a:solidFill>
                <a:latin typeface="Georgia" panose="02040502050405020303" pitchFamily="18" charset="0"/>
              </a:rPr>
              <a:t> the </a:t>
            </a:r>
            <a:r>
              <a:rPr lang="it-IT" altLang="it-IT" sz="2000" dirty="0" err="1">
                <a:solidFill>
                  <a:srgbClr val="264D4D"/>
                </a:solidFill>
                <a:latin typeface="Georgia" panose="02040502050405020303" pitchFamily="18" charset="0"/>
              </a:rPr>
              <a:t>eye</a:t>
            </a:r>
            <a:r>
              <a:rPr lang="it-IT" altLang="it-IT" sz="2000" dirty="0">
                <a:solidFill>
                  <a:srgbClr val="264D4D"/>
                </a:solidFill>
                <a:latin typeface="Georgia" panose="02040502050405020303" pitchFamily="18" charset="0"/>
              </a:rPr>
              <a:t> with </a:t>
            </a:r>
            <a:r>
              <a:rPr lang="it-IT" altLang="it-IT" sz="2000" dirty="0" err="1">
                <a:solidFill>
                  <a:srgbClr val="264D4D"/>
                </a:solidFill>
                <a:latin typeface="Georgia" panose="02040502050405020303" pitchFamily="18" charset="0"/>
              </a:rPr>
              <a:t>its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endlessly</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varied</a:t>
            </a:r>
            <a:r>
              <a:rPr lang="it-IT" altLang="it-IT" sz="2000" dirty="0">
                <a:solidFill>
                  <a:srgbClr val="264D4D"/>
                </a:solidFill>
                <a:latin typeface="Georgia" panose="02040502050405020303" pitchFamily="18" charset="0"/>
              </a:rPr>
              <a:t> colors and </a:t>
            </a:r>
            <a:r>
              <a:rPr lang="it-IT" altLang="it-IT" sz="2000" dirty="0" err="1">
                <a:solidFill>
                  <a:srgbClr val="264D4D"/>
                </a:solidFill>
                <a:latin typeface="Georgia" panose="02040502050405020303" pitchFamily="18" charset="0"/>
              </a:rPr>
              <a:t>grain</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patterns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It</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invites</a:t>
            </a:r>
            <a:r>
              <a:rPr lang="it-IT" altLang="it-IT" sz="2000" dirty="0">
                <a:solidFill>
                  <a:srgbClr val="264D4D"/>
                </a:solidFill>
                <a:latin typeface="Georgia" panose="02040502050405020303" pitchFamily="18" charset="0"/>
              </a:rPr>
              <a:t> the </a:t>
            </a:r>
            <a:r>
              <a:rPr lang="it-IT" altLang="it-IT" sz="2000" dirty="0" err="1">
                <a:solidFill>
                  <a:srgbClr val="264D4D"/>
                </a:solidFill>
                <a:latin typeface="Georgia" panose="02040502050405020303" pitchFamily="18" charset="0"/>
              </a:rPr>
              <a:t>hand</a:t>
            </a:r>
            <a:r>
              <a:rPr lang="it-IT" altLang="it-IT" sz="2000" dirty="0">
                <a:solidFill>
                  <a:srgbClr val="264D4D"/>
                </a:solidFill>
                <a:latin typeface="Georgia" panose="02040502050405020303" pitchFamily="18" charset="0"/>
              </a:rPr>
              <a:t> to </a:t>
            </a:r>
            <a:r>
              <a:rPr lang="it-IT" altLang="it-IT" sz="2000" dirty="0" err="1">
                <a:solidFill>
                  <a:srgbClr val="264D4D"/>
                </a:solidFill>
                <a:latin typeface="Georgia" panose="02040502050405020303" pitchFamily="18" charset="0"/>
              </a:rPr>
              <a:t>feel</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its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subtle</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warmth</a:t>
            </a:r>
            <a:r>
              <a:rPr lang="it-IT" altLang="it-IT" sz="2000" dirty="0">
                <a:solidFill>
                  <a:srgbClr val="264D4D"/>
                </a:solidFill>
                <a:latin typeface="Georgia" panose="02040502050405020303" pitchFamily="18" charset="0"/>
              </a:rPr>
              <a:t> and </a:t>
            </a:r>
            <a:r>
              <a:rPr lang="it-IT" altLang="it-IT" sz="2000" dirty="0" err="1">
                <a:solidFill>
                  <a:srgbClr val="264D4D"/>
                </a:solidFill>
                <a:latin typeface="Georgia" panose="02040502050405020303" pitchFamily="18" charset="0"/>
              </a:rPr>
              <a:t>varied</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textures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When</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it</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fresh</a:t>
            </a:r>
            <a:r>
              <a:rPr lang="it-IT" altLang="it-IT" sz="2000" dirty="0">
                <a:solidFill>
                  <a:srgbClr val="264D4D"/>
                </a:solidFill>
                <a:latin typeface="Georgia" panose="02040502050405020303" pitchFamily="18" charset="0"/>
              </a:rPr>
              <a:t> from the </a:t>
            </a:r>
            <a:r>
              <a:rPr lang="it-IT" altLang="it-IT" sz="2000" dirty="0" err="1">
                <a:solidFill>
                  <a:srgbClr val="264D4D"/>
                </a:solidFill>
                <a:latin typeface="Georgia" panose="02040502050405020303" pitchFamily="18" charset="0"/>
              </a:rPr>
              <a:t>saw</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its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fragrance</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enchants</a:t>
            </a:r>
            <a:r>
              <a:rPr lang="it-IT" altLang="it-IT" sz="2000" dirty="0">
                <a:solidFill>
                  <a:srgbClr val="264D4D"/>
                </a:solidFill>
                <a:latin typeface="Georgia" panose="02040502050405020303" pitchFamily="18" charset="0"/>
              </a:rPr>
              <a:t>…</a:t>
            </a:r>
          </a:p>
          <a:p>
            <a:pPr>
              <a:spcBef>
                <a:spcPts val="1250"/>
              </a:spcBef>
              <a:buClrTx/>
            </a:pPr>
            <a:r>
              <a:rPr lang="it-IT" altLang="it-IT" sz="2000" dirty="0" err="1">
                <a:solidFill>
                  <a:srgbClr val="264D4D"/>
                </a:solidFill>
                <a:latin typeface="Georgia" panose="02040502050405020303" pitchFamily="18" charset="0"/>
              </a:rPr>
              <a:t>Even</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as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it</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ages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bleached</a:t>
            </a:r>
            <a:r>
              <a:rPr lang="it-IT" altLang="it-IT" sz="2000" dirty="0">
                <a:solidFill>
                  <a:srgbClr val="264D4D"/>
                </a:solidFill>
                <a:latin typeface="Georgia" panose="02040502050405020303" pitchFamily="18" charset="0"/>
              </a:rPr>
              <a:t> by the </a:t>
            </a:r>
            <a:r>
              <a:rPr lang="it-IT" altLang="it-IT" sz="2000" dirty="0" err="1">
                <a:solidFill>
                  <a:srgbClr val="264D4D"/>
                </a:solidFill>
                <a:latin typeface="Georgia" panose="02040502050405020303" pitchFamily="18" charset="0"/>
              </a:rPr>
              <a:t>sun</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eroded</a:t>
            </a:r>
            <a:r>
              <a:rPr lang="it-IT" altLang="it-IT" sz="2000" dirty="0">
                <a:solidFill>
                  <a:srgbClr val="264D4D"/>
                </a:solidFill>
                <a:latin typeface="Georgia" panose="02040502050405020303" pitchFamily="18" charset="0"/>
              </a:rPr>
              <a:t> by </a:t>
            </a:r>
            <a:r>
              <a:rPr lang="it-IT" altLang="it-IT" sz="2000" dirty="0" err="1">
                <a:solidFill>
                  <a:srgbClr val="264D4D"/>
                </a:solidFill>
                <a:latin typeface="Georgia" panose="02040502050405020303" pitchFamily="18" charset="0"/>
              </a:rPr>
              <a:t>rain</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worn</a:t>
            </a:r>
            <a:r>
              <a:rPr lang="it-IT" altLang="it-IT" sz="2000" dirty="0">
                <a:solidFill>
                  <a:srgbClr val="264D4D"/>
                </a:solidFill>
                <a:latin typeface="Georgia" panose="02040502050405020303" pitchFamily="18" charset="0"/>
              </a:rPr>
              <a:t> by the </a:t>
            </a:r>
            <a:r>
              <a:rPr lang="it-IT" altLang="it-IT" sz="2000" dirty="0" err="1">
                <a:solidFill>
                  <a:srgbClr val="264D4D"/>
                </a:solidFill>
                <a:latin typeface="Georgia" panose="02040502050405020303" pitchFamily="18" charset="0"/>
              </a:rPr>
              <a:t>passage</a:t>
            </a:r>
            <a:r>
              <a:rPr lang="it-IT" altLang="it-IT" sz="2000" dirty="0">
                <a:solidFill>
                  <a:srgbClr val="264D4D"/>
                </a:solidFill>
                <a:latin typeface="Georgia" panose="02040502050405020303" pitchFamily="18" charset="0"/>
              </a:rPr>
              <a:t> of time and the </a:t>
            </a:r>
            <a:r>
              <a:rPr lang="it-IT" altLang="it-IT" sz="2000" dirty="0" err="1">
                <a:solidFill>
                  <a:srgbClr val="264D4D"/>
                </a:solidFill>
                <a:latin typeface="Georgia" panose="02040502050405020303" pitchFamily="18" charset="0"/>
              </a:rPr>
              <a:t>rubbing</a:t>
            </a:r>
            <a:r>
              <a:rPr lang="it-IT" altLang="it-IT" sz="2000" dirty="0">
                <a:solidFill>
                  <a:srgbClr val="264D4D"/>
                </a:solidFill>
                <a:latin typeface="Georgia" panose="02040502050405020303" pitchFamily="18" charset="0"/>
              </a:rPr>
              <a:t> of </a:t>
            </a:r>
            <a:r>
              <a:rPr lang="it-IT" altLang="it-IT" sz="2000" dirty="0" err="1">
                <a:solidFill>
                  <a:srgbClr val="264D4D"/>
                </a:solidFill>
                <a:latin typeface="Georgia" panose="02040502050405020303" pitchFamily="18" charset="0"/>
              </a:rPr>
              <a:t>hands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we</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find</a:t>
            </a:r>
            <a:r>
              <a:rPr lang="it-IT" altLang="it-IT" sz="2000" dirty="0">
                <a:solidFill>
                  <a:srgbClr val="264D4D"/>
                </a:solidFill>
                <a:latin typeface="Georgia" panose="02040502050405020303" pitchFamily="18" charset="0"/>
              </a:rPr>
              <a:t> beauty in </a:t>
            </a:r>
            <a:r>
              <a:rPr lang="it-IT" altLang="it-IT" sz="2000" dirty="0" err="1">
                <a:solidFill>
                  <a:srgbClr val="264D4D"/>
                </a:solidFill>
                <a:latin typeface="Georgia" panose="02040502050405020303" pitchFamily="18" charset="0"/>
              </a:rPr>
              <a:t>its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transformations</a:t>
            </a:r>
            <a:r>
              <a:rPr lang="it-IT" altLang="it-IT" sz="2000" dirty="0">
                <a:solidFill>
                  <a:srgbClr val="264D4D"/>
                </a:solidFill>
                <a:latin typeface="Georgia" panose="02040502050405020303" pitchFamily="18" charset="0"/>
              </a:rPr>
              <a:t> of color and </a:t>
            </a:r>
            <a:r>
              <a:rPr lang="it-IT" altLang="it-IT" sz="2000" dirty="0" err="1">
                <a:solidFill>
                  <a:srgbClr val="264D4D"/>
                </a:solidFill>
                <a:latin typeface="Georgia" panose="02040502050405020303" pitchFamily="18" charset="0"/>
              </a:rPr>
              <a:t>texture</a:t>
            </a:r>
            <a:r>
              <a:rPr lang="it-IT" altLang="it-IT" sz="2000" dirty="0">
                <a:solidFill>
                  <a:srgbClr val="264D4D"/>
                </a:solidFill>
                <a:latin typeface="Georgia" panose="02040502050405020303" pitchFamily="18" charset="0"/>
              </a:rPr>
              <a:t>.</a:t>
            </a:r>
          </a:p>
          <a:p>
            <a:pPr>
              <a:spcBef>
                <a:spcPts val="1250"/>
              </a:spcBef>
              <a:buClrTx/>
            </a:pPr>
            <a:r>
              <a:rPr lang="it-IT" altLang="it-IT" sz="2000" dirty="0">
                <a:solidFill>
                  <a:srgbClr val="264D4D"/>
                </a:solidFill>
                <a:latin typeface="Georgia" panose="02040502050405020303" pitchFamily="18" charset="0"/>
              </a:rPr>
              <a:t>Wood </a:t>
            </a:r>
            <a:r>
              <a:rPr lang="it-IT" altLang="it-IT" sz="2000" dirty="0" err="1">
                <a:solidFill>
                  <a:srgbClr val="264D4D"/>
                </a:solidFill>
                <a:latin typeface="Georgia" panose="02040502050405020303" pitchFamily="18" charset="0"/>
              </a:rPr>
              <a:t>earns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our</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respect</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as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well</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as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our</a:t>
            </a:r>
            <a:r>
              <a:rPr lang="it-IT" altLang="it-IT" sz="2000" dirty="0">
                <a:solidFill>
                  <a:srgbClr val="264D4D"/>
                </a:solidFill>
                <a:latin typeface="Georgia" panose="02040502050405020303" pitchFamily="18" charset="0"/>
              </a:rPr>
              <a:t> love….</a:t>
            </a:r>
          </a:p>
          <a:p>
            <a:pPr>
              <a:spcBef>
                <a:spcPts val="1250"/>
              </a:spcBef>
              <a:buClrTx/>
            </a:pPr>
            <a:r>
              <a:rPr lang="it-IT" altLang="it-IT" sz="2000" dirty="0" err="1">
                <a:solidFill>
                  <a:srgbClr val="264D4D"/>
                </a:solidFill>
                <a:latin typeface="Georgia" panose="02040502050405020303" pitchFamily="18" charset="0"/>
              </a:rPr>
              <a:t>But</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wood</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like</a:t>
            </a:r>
            <a:r>
              <a:rPr lang="it-IT" altLang="it-IT" sz="2000" dirty="0">
                <a:solidFill>
                  <a:srgbClr val="264D4D"/>
                </a:solidFill>
                <a:latin typeface="Georgia" panose="02040502050405020303" pitchFamily="18" charset="0"/>
              </a:rPr>
              <a:t> a </a:t>
            </a:r>
            <a:r>
              <a:rPr lang="it-IT" altLang="it-IT" sz="2000" dirty="0" err="1">
                <a:solidFill>
                  <a:srgbClr val="264D4D"/>
                </a:solidFill>
                <a:latin typeface="Georgia" panose="02040502050405020303" pitchFamily="18" charset="0"/>
              </a:rPr>
              <a:t>valued</a:t>
            </a:r>
            <a:r>
              <a:rPr lang="it-IT" altLang="it-IT" sz="2000" dirty="0">
                <a:solidFill>
                  <a:srgbClr val="264D4D"/>
                </a:solidFill>
                <a:latin typeface="Georgia" panose="02040502050405020303" pitchFamily="18" charset="0"/>
              </a:rPr>
              <a:t> friend, </a:t>
            </a:r>
            <a:r>
              <a:rPr lang="it-IT" altLang="it-IT" sz="2000" dirty="0" err="1">
                <a:solidFill>
                  <a:srgbClr val="264D4D"/>
                </a:solidFill>
                <a:latin typeface="Georgia" panose="02040502050405020303" pitchFamily="18" charset="0"/>
              </a:rPr>
              <a:t>has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its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idiosyncracies</a:t>
            </a:r>
            <a:r>
              <a:rPr lang="it-IT" altLang="it-IT" sz="2000" dirty="0">
                <a:solidFill>
                  <a:srgbClr val="264D4D"/>
                </a:solidFill>
                <a:latin typeface="Georgia" panose="02040502050405020303" pitchFamily="18" charset="0"/>
              </a:rPr>
              <a:t>…”</a:t>
            </a:r>
            <a:br>
              <a:rPr lang="it-IT" altLang="it-IT" sz="2000" dirty="0">
                <a:solidFill>
                  <a:srgbClr val="264D4D"/>
                </a:solidFill>
                <a:latin typeface="Georgia" panose="02040502050405020303" pitchFamily="18" charset="0"/>
              </a:rPr>
            </a:br>
            <a:endParaRPr lang="it-IT" altLang="it-IT" sz="2000" dirty="0">
              <a:solidFill>
                <a:srgbClr val="264D4D"/>
              </a:solidFill>
              <a:latin typeface="Georgia" panose="02040502050405020303" pitchFamily="18" charset="0"/>
            </a:endParaRPr>
          </a:p>
          <a:p>
            <a:pPr>
              <a:spcBef>
                <a:spcPts val="1250"/>
              </a:spcBef>
              <a:buClrTx/>
            </a:pPr>
            <a:endParaRPr lang="it-IT" altLang="it-IT" sz="2000" dirty="0">
              <a:solidFill>
                <a:srgbClr val="264D4D"/>
              </a:solidFill>
              <a:latin typeface="Georgia" panose="02040502050405020303" pitchFamily="18" charset="0"/>
            </a:endParaRPr>
          </a:p>
        </p:txBody>
      </p:sp>
      <p:sp>
        <p:nvSpPr>
          <p:cNvPr id="47107" name="Text Box 2">
            <a:extLst>
              <a:ext uri="{FF2B5EF4-FFF2-40B4-BE49-F238E27FC236}">
                <a16:creationId xmlns:a16="http://schemas.microsoft.com/office/drawing/2014/main" id="{06252A65-F5E4-D346-8D87-36865B44931A}"/>
              </a:ext>
            </a:extLst>
          </p:cNvPr>
          <p:cNvSpPr txBox="1">
            <a:spLocks noChangeArrowheads="1"/>
          </p:cNvSpPr>
          <p:nvPr/>
        </p:nvSpPr>
        <p:spPr bwMode="auto">
          <a:xfrm>
            <a:off x="858417" y="209162"/>
            <a:ext cx="10531151"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eaLnBrk="1" hangingPunct="1">
              <a:buClrTx/>
              <a:buFontTx/>
              <a:buNone/>
            </a:pPr>
            <a:r>
              <a:rPr lang="it-IT" altLang="it-IT" sz="4000" i="1" dirty="0">
                <a:solidFill>
                  <a:srgbClr val="000000"/>
                </a:solidFill>
                <a:cs typeface="Arial" panose="020B0604020202020204" pitchFamily="34" charset="0"/>
              </a:rPr>
              <a:t>Un esempio</a:t>
            </a:r>
            <a:br>
              <a:rPr lang="it-IT" altLang="it-IT" sz="4000" dirty="0">
                <a:solidFill>
                  <a:srgbClr val="000000"/>
                </a:solidFill>
                <a:cs typeface="Arial" panose="020B0604020202020204" pitchFamily="34" charset="0"/>
              </a:rPr>
            </a:br>
            <a:r>
              <a:rPr lang="it-IT" altLang="it-IT" sz="4000" dirty="0">
                <a:solidFill>
                  <a:srgbClr val="000000"/>
                </a:solidFill>
                <a:cs typeface="Arial" panose="020B0604020202020204" pitchFamily="34" charset="0"/>
              </a:rPr>
              <a:t>Da un manuale di tecnologia delle costruzioni</a:t>
            </a:r>
          </a:p>
        </p:txBody>
      </p:sp>
    </p:spTree>
    <p:extLst>
      <p:ext uri="{BB962C8B-B14F-4D97-AF65-F5344CB8AC3E}">
        <p14:creationId xmlns:p14="http://schemas.microsoft.com/office/powerpoint/2010/main" val="136534806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a:extLst>
              <a:ext uri="{FF2B5EF4-FFF2-40B4-BE49-F238E27FC236}">
                <a16:creationId xmlns:a16="http://schemas.microsoft.com/office/drawing/2014/main" id="{06AF3176-A27B-4A49-8FBF-A7A9E5010331}"/>
              </a:ext>
            </a:extLst>
          </p:cNvPr>
          <p:cNvSpPr txBox="1">
            <a:spLocks noChangeArrowheads="1"/>
          </p:cNvSpPr>
          <p:nvPr/>
        </p:nvSpPr>
        <p:spPr bwMode="auto">
          <a:xfrm>
            <a:off x="3203576" y="928688"/>
            <a:ext cx="7464425" cy="584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a:spcBef>
                <a:spcPts val="1250"/>
              </a:spcBef>
              <a:buClrTx/>
            </a:pPr>
            <a:r>
              <a:rPr lang="it-IT" altLang="it-IT" sz="2000">
                <a:solidFill>
                  <a:srgbClr val="336666"/>
                </a:solidFill>
                <a:latin typeface="Georgia" panose="02040502050405020303" pitchFamily="18" charset="0"/>
              </a:rPr>
              <a:t>EN: </a:t>
            </a:r>
            <a:br>
              <a:rPr lang="it-IT" altLang="it-IT" sz="2000">
                <a:solidFill>
                  <a:srgbClr val="336666"/>
                </a:solidFill>
                <a:latin typeface="Georgia" panose="02040502050405020303" pitchFamily="18" charset="0"/>
              </a:rPr>
            </a:br>
            <a:r>
              <a:rPr lang="it-IT" altLang="it-IT" sz="2000">
                <a:solidFill>
                  <a:srgbClr val="336666"/>
                </a:solidFill>
                <a:latin typeface="Georgia" panose="02040502050405020303" pitchFamily="18" charset="0"/>
              </a:rPr>
              <a:t>Wood is probably the best loved of all materials we use for building. It delights the eye with its endlessly varied colors and grain patterns. It invites the hand to feel its subtle warmth and varied textures. When it is fresh from tha saw its fragrance enchants…</a:t>
            </a:r>
          </a:p>
          <a:p>
            <a:pPr>
              <a:spcBef>
                <a:spcPts val="1750"/>
              </a:spcBef>
              <a:buClrTx/>
            </a:pPr>
            <a:r>
              <a:rPr lang="it-IT" altLang="it-IT" sz="2800" b="1">
                <a:solidFill>
                  <a:srgbClr val="336666"/>
                </a:solidFill>
                <a:latin typeface="Georgia" panose="02040502050405020303" pitchFamily="18" charset="0"/>
              </a:rPr>
              <a:t>IT:</a:t>
            </a:r>
            <a:br>
              <a:rPr lang="it-IT" altLang="it-IT" sz="2800" b="1">
                <a:solidFill>
                  <a:srgbClr val="336666"/>
                </a:solidFill>
                <a:latin typeface="Georgia" panose="02040502050405020303" pitchFamily="18" charset="0"/>
              </a:rPr>
            </a:br>
            <a:r>
              <a:rPr lang="it-IT" altLang="it-IT" sz="2800" b="1">
                <a:solidFill>
                  <a:srgbClr val="336666"/>
                </a:solidFill>
                <a:latin typeface="Georgia" panose="02040502050405020303" pitchFamily="18" charset="0"/>
              </a:rPr>
              <a:t>Il legno è forse il materiale da costruzione più amato. Lo è per il suo aspetto, caratterizzato da infinite variazioni di colori e venature, per la sensazione di calore che presenta al tatto,…</a:t>
            </a:r>
          </a:p>
          <a:p>
            <a:pPr>
              <a:spcBef>
                <a:spcPts val="1750"/>
              </a:spcBef>
              <a:buClrTx/>
            </a:pPr>
            <a:endParaRPr lang="it-IT" altLang="it-IT" sz="2800" b="1">
              <a:solidFill>
                <a:srgbClr val="336666"/>
              </a:solidFill>
              <a:latin typeface="Georgia" panose="02040502050405020303" pitchFamily="18" charset="0"/>
            </a:endParaRPr>
          </a:p>
        </p:txBody>
      </p:sp>
    </p:spTree>
    <p:extLst>
      <p:ext uri="{BB962C8B-B14F-4D97-AF65-F5344CB8AC3E}">
        <p14:creationId xmlns:p14="http://schemas.microsoft.com/office/powerpoint/2010/main" val="11148331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1">
            <a:extLst>
              <a:ext uri="{FF2B5EF4-FFF2-40B4-BE49-F238E27FC236}">
                <a16:creationId xmlns:a16="http://schemas.microsoft.com/office/drawing/2014/main" id="{3F35BCE9-79ED-214F-974C-973177356FE8}"/>
              </a:ext>
            </a:extLst>
          </p:cNvPr>
          <p:cNvSpPr txBox="1">
            <a:spLocks noChangeArrowheads="1"/>
          </p:cNvSpPr>
          <p:nvPr/>
        </p:nvSpPr>
        <p:spPr bwMode="auto">
          <a:xfrm>
            <a:off x="3081339" y="846139"/>
            <a:ext cx="7800975"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a:lnSpc>
                <a:spcPct val="90000"/>
              </a:lnSpc>
              <a:spcBef>
                <a:spcPts val="600"/>
              </a:spcBef>
              <a:buClrTx/>
              <a:buSzPct val="70000"/>
            </a:pPr>
            <a:r>
              <a:rPr lang="it-IT" altLang="it-IT" sz="2400">
                <a:solidFill>
                  <a:srgbClr val="264D4D"/>
                </a:solidFill>
                <a:latin typeface="Georgia" panose="02040502050405020303" pitchFamily="18" charset="0"/>
              </a:rPr>
              <a:t>EN:</a:t>
            </a:r>
            <a:br>
              <a:rPr lang="it-IT" altLang="it-IT" sz="2400">
                <a:solidFill>
                  <a:srgbClr val="264D4D"/>
                </a:solidFill>
                <a:latin typeface="Georgia" panose="02040502050405020303" pitchFamily="18" charset="0"/>
              </a:rPr>
            </a:br>
            <a:r>
              <a:rPr lang="it-IT" altLang="it-IT" sz="2400">
                <a:solidFill>
                  <a:srgbClr val="264D4D"/>
                </a:solidFill>
                <a:latin typeface="Georgia" panose="02040502050405020303" pitchFamily="18" charset="0"/>
              </a:rPr>
              <a:t>Wood earns our respect as well as our love…</a:t>
            </a:r>
          </a:p>
          <a:p>
            <a:pPr>
              <a:lnSpc>
                <a:spcPct val="90000"/>
              </a:lnSpc>
              <a:spcBef>
                <a:spcPts val="750"/>
              </a:spcBef>
              <a:buClrTx/>
              <a:buSzPct val="70000"/>
            </a:pPr>
            <a:endParaRPr lang="it-IT" altLang="it-IT" sz="3000" b="1">
              <a:solidFill>
                <a:srgbClr val="264D4D"/>
              </a:solidFill>
              <a:latin typeface="Georgia" panose="02040502050405020303" pitchFamily="18" charset="0"/>
            </a:endParaRPr>
          </a:p>
          <a:p>
            <a:pPr>
              <a:lnSpc>
                <a:spcPct val="90000"/>
              </a:lnSpc>
              <a:spcBef>
                <a:spcPts val="750"/>
              </a:spcBef>
              <a:buClrTx/>
              <a:buSzPct val="70000"/>
            </a:pPr>
            <a:r>
              <a:rPr lang="it-IT" altLang="it-IT" sz="3000" b="1">
                <a:solidFill>
                  <a:srgbClr val="264D4D"/>
                </a:solidFill>
                <a:latin typeface="Georgia" panose="02040502050405020303" pitchFamily="18" charset="0"/>
              </a:rPr>
              <a:t>IT: ?!</a:t>
            </a:r>
          </a:p>
          <a:p>
            <a:pPr>
              <a:lnSpc>
                <a:spcPct val="90000"/>
              </a:lnSpc>
              <a:spcBef>
                <a:spcPts val="750"/>
              </a:spcBef>
              <a:buClrTx/>
              <a:buSzPct val="70000"/>
            </a:pPr>
            <a:endParaRPr lang="it-IT" altLang="it-IT" sz="3000">
              <a:solidFill>
                <a:srgbClr val="264D4D"/>
              </a:solidFill>
              <a:latin typeface="Georgia" panose="02040502050405020303" pitchFamily="18" charset="0"/>
            </a:endParaRPr>
          </a:p>
          <a:p>
            <a:pPr>
              <a:lnSpc>
                <a:spcPct val="90000"/>
              </a:lnSpc>
              <a:spcBef>
                <a:spcPts val="600"/>
              </a:spcBef>
              <a:buClrTx/>
              <a:buSzPct val="70000"/>
            </a:pPr>
            <a:r>
              <a:rPr lang="it-IT" altLang="it-IT" sz="2400">
                <a:solidFill>
                  <a:srgbClr val="264D4D"/>
                </a:solidFill>
                <a:latin typeface="Georgia" panose="02040502050405020303" pitchFamily="18" charset="0"/>
              </a:rPr>
              <a:t>EN:</a:t>
            </a:r>
            <a:br>
              <a:rPr lang="it-IT" altLang="it-IT" sz="2400">
                <a:solidFill>
                  <a:srgbClr val="264D4D"/>
                </a:solidFill>
                <a:latin typeface="Georgia" panose="02040502050405020303" pitchFamily="18" charset="0"/>
              </a:rPr>
            </a:br>
            <a:r>
              <a:rPr lang="it-IT" altLang="it-IT" sz="2400">
                <a:solidFill>
                  <a:srgbClr val="264D4D"/>
                </a:solidFill>
                <a:latin typeface="Georgia" panose="02040502050405020303" pitchFamily="18" charset="0"/>
              </a:rPr>
              <a:t>But wood, like a valued friend, has its idiosyncracies…</a:t>
            </a:r>
          </a:p>
          <a:p>
            <a:pPr>
              <a:lnSpc>
                <a:spcPct val="90000"/>
              </a:lnSpc>
              <a:spcBef>
                <a:spcPts val="750"/>
              </a:spcBef>
              <a:buClrTx/>
              <a:buSzPct val="70000"/>
            </a:pPr>
            <a:endParaRPr lang="it-IT" altLang="it-IT" sz="3000" b="1">
              <a:solidFill>
                <a:srgbClr val="264D4D"/>
              </a:solidFill>
              <a:latin typeface="Georgia" panose="02040502050405020303" pitchFamily="18" charset="0"/>
            </a:endParaRPr>
          </a:p>
          <a:p>
            <a:pPr>
              <a:lnSpc>
                <a:spcPct val="90000"/>
              </a:lnSpc>
              <a:spcBef>
                <a:spcPts val="750"/>
              </a:spcBef>
              <a:buClrTx/>
              <a:buSzPct val="70000"/>
            </a:pPr>
            <a:r>
              <a:rPr lang="it-IT" altLang="it-IT" sz="3000" b="1">
                <a:solidFill>
                  <a:srgbClr val="264D4D"/>
                </a:solidFill>
                <a:latin typeface="Georgia" panose="02040502050405020303" pitchFamily="18" charset="0"/>
              </a:rPr>
              <a:t>IT:</a:t>
            </a:r>
            <a:br>
              <a:rPr lang="it-IT" altLang="it-IT" sz="3000" b="1">
                <a:solidFill>
                  <a:srgbClr val="264D4D"/>
                </a:solidFill>
                <a:latin typeface="Georgia" panose="02040502050405020303" pitchFamily="18" charset="0"/>
              </a:rPr>
            </a:br>
            <a:r>
              <a:rPr lang="it-IT" altLang="it-IT" sz="3000" b="1">
                <a:solidFill>
                  <a:srgbClr val="264D4D"/>
                </a:solidFill>
                <a:latin typeface="Georgia" panose="02040502050405020303" pitchFamily="18" charset="0"/>
              </a:rPr>
              <a:t>Come tutte le cose dotate di fascino, tuttavia, il legno ha le sue idiosincrasie…</a:t>
            </a:r>
          </a:p>
          <a:p>
            <a:pPr>
              <a:lnSpc>
                <a:spcPct val="90000"/>
              </a:lnSpc>
              <a:spcBef>
                <a:spcPts val="750"/>
              </a:spcBef>
              <a:buClrTx/>
              <a:buSzPct val="70000"/>
            </a:pPr>
            <a:endParaRPr lang="it-IT" altLang="it-IT" sz="3000" b="1">
              <a:solidFill>
                <a:srgbClr val="264D4D"/>
              </a:solidFill>
              <a:latin typeface="Georgia" panose="02040502050405020303" pitchFamily="18" charset="0"/>
            </a:endParaRPr>
          </a:p>
        </p:txBody>
      </p:sp>
    </p:spTree>
    <p:extLst>
      <p:ext uri="{BB962C8B-B14F-4D97-AF65-F5344CB8AC3E}">
        <p14:creationId xmlns:p14="http://schemas.microsoft.com/office/powerpoint/2010/main" val="4744207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a:extLst>
              <a:ext uri="{FF2B5EF4-FFF2-40B4-BE49-F238E27FC236}">
                <a16:creationId xmlns:a16="http://schemas.microsoft.com/office/drawing/2014/main" id="{DDB2D6C3-80D3-CA48-B688-96B11FF684D7}"/>
              </a:ext>
            </a:extLst>
          </p:cNvPr>
          <p:cNvSpPr txBox="1">
            <a:spLocks noChangeArrowheads="1"/>
          </p:cNvSpPr>
          <p:nvPr/>
        </p:nvSpPr>
        <p:spPr bwMode="auto">
          <a:xfrm>
            <a:off x="1926651" y="131152"/>
            <a:ext cx="7695762"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eaLnBrk="1" hangingPunct="1">
              <a:buClrTx/>
              <a:buFontTx/>
              <a:buNone/>
            </a:pPr>
            <a:r>
              <a:rPr lang="it-IT" altLang="it-IT" sz="4000" dirty="0">
                <a:solidFill>
                  <a:srgbClr val="000000"/>
                </a:solidFill>
                <a:latin typeface="+mn-lt"/>
              </a:rPr>
              <a:t>Cosa studia chi studia la traduzione</a:t>
            </a:r>
          </a:p>
        </p:txBody>
      </p:sp>
      <p:sp>
        <p:nvSpPr>
          <p:cNvPr id="26627" name="Text Box 2">
            <a:extLst>
              <a:ext uri="{FF2B5EF4-FFF2-40B4-BE49-F238E27FC236}">
                <a16:creationId xmlns:a16="http://schemas.microsoft.com/office/drawing/2014/main" id="{3951C611-4C56-1748-92DB-B9A3DEEA8558}"/>
              </a:ext>
            </a:extLst>
          </p:cNvPr>
          <p:cNvSpPr txBox="1">
            <a:spLocks noChangeArrowheads="1"/>
          </p:cNvSpPr>
          <p:nvPr/>
        </p:nvSpPr>
        <p:spPr bwMode="auto">
          <a:xfrm>
            <a:off x="1952626" y="1752507"/>
            <a:ext cx="7643813" cy="130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138" indent="-338138">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9pPr>
          </a:lstStyle>
          <a:p>
            <a:pPr marL="0" indent="0">
              <a:spcBef>
                <a:spcPts val="750"/>
              </a:spcBef>
              <a:buClr>
                <a:srgbClr val="336666"/>
              </a:buClr>
              <a:buSzPct val="70000"/>
            </a:pPr>
            <a:r>
              <a:rPr lang="it-IT" altLang="it-IT" sz="3200" dirty="0">
                <a:solidFill>
                  <a:srgbClr val="000000"/>
                </a:solidFill>
                <a:latin typeface="+mn-lt"/>
              </a:rPr>
              <a:t>Nei TS grande varietà di approcci ma…</a:t>
            </a:r>
          </a:p>
          <a:p>
            <a:pPr marL="0" indent="0">
              <a:spcBef>
                <a:spcPts val="750"/>
              </a:spcBef>
              <a:buClr>
                <a:srgbClr val="336666"/>
              </a:buClr>
              <a:buSzPct val="70000"/>
            </a:pPr>
            <a:r>
              <a:rPr lang="it-IT" altLang="it-IT" sz="3200" dirty="0">
                <a:solidFill>
                  <a:srgbClr val="000000"/>
                </a:solidFill>
                <a:latin typeface="+mn-lt"/>
              </a:rPr>
              <a:t>… c’è un’idea unificante?</a:t>
            </a:r>
          </a:p>
        </p:txBody>
      </p:sp>
      <p:sp>
        <p:nvSpPr>
          <p:cNvPr id="26628" name="AutoShape 3">
            <a:extLst>
              <a:ext uri="{FF2B5EF4-FFF2-40B4-BE49-F238E27FC236}">
                <a16:creationId xmlns:a16="http://schemas.microsoft.com/office/drawing/2014/main" id="{52C76E05-03A7-CC4B-AE70-1EC8210147AA}"/>
              </a:ext>
            </a:extLst>
          </p:cNvPr>
          <p:cNvSpPr>
            <a:spLocks noChangeArrowheads="1"/>
          </p:cNvSpPr>
          <p:nvPr/>
        </p:nvSpPr>
        <p:spPr bwMode="auto">
          <a:xfrm>
            <a:off x="1127887" y="3381183"/>
            <a:ext cx="9293290" cy="3154491"/>
          </a:xfrm>
          <a:prstGeom prst="roundRect">
            <a:avLst>
              <a:gd name="adj" fmla="val 16667"/>
            </a:avLst>
          </a:prstGeom>
          <a:solidFill>
            <a:srgbClr val="6E9395"/>
          </a:solidFill>
          <a:ln w="25560">
            <a:solidFill>
              <a:srgbClr val="6F9595"/>
            </a:solidFill>
            <a:miter lim="800000"/>
            <a:headEnd/>
            <a:tailEnd/>
          </a:ln>
        </p:spPr>
        <p:txBody>
          <a:bodyPr lIns="90000" tIns="46800" rIns="90000" bIns="46800" anchor="ct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eaLnBrk="1" hangingPunct="1">
              <a:buClrTx/>
              <a:buFontTx/>
              <a:buNone/>
            </a:pPr>
            <a:r>
              <a:rPr lang="en-GB" altLang="it-IT" sz="3200" dirty="0">
                <a:latin typeface="Cambria" panose="02040503050406030204" pitchFamily="18" charset="0"/>
              </a:rPr>
              <a:t>“Research is not focused on translated texts in isolation, but always in relation to something else. [...] The fundamental research object is to be found ontologically between entities, not in the entities themselves”</a:t>
            </a:r>
          </a:p>
          <a:p>
            <a:pPr eaLnBrk="1" hangingPunct="1">
              <a:buClrTx/>
              <a:buFontTx/>
              <a:buNone/>
            </a:pPr>
            <a:r>
              <a:rPr lang="it-IT" altLang="it-IT" sz="2800" dirty="0">
                <a:latin typeface="+mn-lt"/>
              </a:rPr>
              <a:t>(</a:t>
            </a:r>
            <a:r>
              <a:rPr lang="it-IT" altLang="it-IT" sz="2800" dirty="0" err="1">
                <a:latin typeface="+mn-lt"/>
              </a:rPr>
              <a:t>Chesterman</a:t>
            </a:r>
            <a:r>
              <a:rPr lang="it-IT" altLang="it-IT" sz="2800" dirty="0">
                <a:latin typeface="+mn-lt"/>
              </a:rPr>
              <a:t> 2004: 98)</a:t>
            </a:r>
            <a:endParaRPr lang="it-IT" altLang="it-IT" sz="3200" dirty="0">
              <a:latin typeface="+mn-lt"/>
            </a:endParaRPr>
          </a:p>
        </p:txBody>
      </p:sp>
    </p:spTree>
    <p:extLst>
      <p:ext uri="{BB962C8B-B14F-4D97-AF65-F5344CB8AC3E}">
        <p14:creationId xmlns:p14="http://schemas.microsoft.com/office/powerpoint/2010/main" val="286619027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
            <a:extLst>
              <a:ext uri="{FF2B5EF4-FFF2-40B4-BE49-F238E27FC236}">
                <a16:creationId xmlns:a16="http://schemas.microsoft.com/office/drawing/2014/main" id="{A7965DEC-9144-234B-9FEC-B570A885914A}"/>
              </a:ext>
            </a:extLst>
          </p:cNvPr>
          <p:cNvSpPr txBox="1">
            <a:spLocks noChangeArrowheads="1"/>
          </p:cNvSpPr>
          <p:nvPr/>
        </p:nvSpPr>
        <p:spPr bwMode="auto">
          <a:xfrm>
            <a:off x="3048000" y="190501"/>
            <a:ext cx="7010400"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eaLnBrk="1" hangingPunct="1">
              <a:buClrTx/>
              <a:buFontTx/>
              <a:buNone/>
            </a:pPr>
            <a:r>
              <a:rPr lang="it-IT" altLang="it-IT" sz="4200" dirty="0">
                <a:solidFill>
                  <a:srgbClr val="000000"/>
                </a:solidFill>
                <a:latin typeface="+mn-lt"/>
              </a:rPr>
              <a:t>E cioè:</a:t>
            </a:r>
          </a:p>
        </p:txBody>
      </p:sp>
      <p:sp>
        <p:nvSpPr>
          <p:cNvPr id="28675" name="Text Box 2">
            <a:extLst>
              <a:ext uri="{FF2B5EF4-FFF2-40B4-BE49-F238E27FC236}">
                <a16:creationId xmlns:a16="http://schemas.microsoft.com/office/drawing/2014/main" id="{747B4C89-DD92-A24D-9C00-9A631D83FDE6}"/>
              </a:ext>
            </a:extLst>
          </p:cNvPr>
          <p:cNvSpPr txBox="1">
            <a:spLocks noChangeArrowheads="1"/>
          </p:cNvSpPr>
          <p:nvPr/>
        </p:nvSpPr>
        <p:spPr bwMode="auto">
          <a:xfrm>
            <a:off x="1738313" y="2286000"/>
            <a:ext cx="6500812" cy="369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138" indent="-338138">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9pPr>
          </a:lstStyle>
          <a:p>
            <a:pPr>
              <a:spcBef>
                <a:spcPts val="450"/>
              </a:spcBef>
              <a:buClr>
                <a:srgbClr val="336666"/>
              </a:buClr>
              <a:buSzPct val="70000"/>
              <a:buFont typeface="Wingdings" pitchFamily="2" charset="2"/>
              <a:buChar char=""/>
            </a:pPr>
            <a:r>
              <a:rPr lang="it-IT" altLang="it-IT" sz="2200" dirty="0">
                <a:solidFill>
                  <a:srgbClr val="000000"/>
                </a:solidFill>
                <a:latin typeface="+mn-lt"/>
              </a:rPr>
              <a:t>il testo di partenza</a:t>
            </a:r>
            <a:br>
              <a:rPr lang="it-IT" altLang="it-IT" sz="2200" dirty="0">
                <a:solidFill>
                  <a:srgbClr val="000000"/>
                </a:solidFill>
                <a:latin typeface="+mn-lt"/>
              </a:rPr>
            </a:br>
            <a:r>
              <a:rPr lang="it-IT" altLang="it-IT" dirty="0">
                <a:solidFill>
                  <a:srgbClr val="000000"/>
                </a:solidFill>
                <a:latin typeface="+mn-lt"/>
              </a:rPr>
              <a:t>(equivalenza, procedure, analisi contrastiva, …)</a:t>
            </a:r>
          </a:p>
          <a:p>
            <a:pPr>
              <a:spcBef>
                <a:spcPts val="450"/>
              </a:spcBef>
              <a:buClr>
                <a:srgbClr val="336666"/>
              </a:buClr>
              <a:buSzPct val="70000"/>
              <a:buFont typeface="Wingdings" pitchFamily="2" charset="2"/>
              <a:buChar char=""/>
            </a:pPr>
            <a:r>
              <a:rPr lang="it-IT" altLang="it-IT" sz="2200" dirty="0">
                <a:solidFill>
                  <a:srgbClr val="000000"/>
                </a:solidFill>
                <a:latin typeface="+mn-lt"/>
              </a:rPr>
              <a:t>i testi “nativi” prodotti nella LA</a:t>
            </a:r>
            <a:br>
              <a:rPr lang="it-IT" altLang="it-IT" sz="2200" dirty="0">
                <a:solidFill>
                  <a:srgbClr val="000000"/>
                </a:solidFill>
                <a:latin typeface="+mn-lt"/>
              </a:rPr>
            </a:br>
            <a:r>
              <a:rPr lang="it-IT" altLang="it-IT" dirty="0">
                <a:solidFill>
                  <a:srgbClr val="000000"/>
                </a:solidFill>
                <a:latin typeface="+mn-lt"/>
              </a:rPr>
              <a:t>(</a:t>
            </a:r>
            <a:r>
              <a:rPr lang="it-IT" altLang="it-IT" dirty="0" err="1">
                <a:solidFill>
                  <a:srgbClr val="000000"/>
                </a:solidFill>
                <a:latin typeface="+mn-lt"/>
              </a:rPr>
              <a:t>traduttese</a:t>
            </a:r>
            <a:r>
              <a:rPr lang="it-IT" altLang="it-IT" dirty="0">
                <a:solidFill>
                  <a:srgbClr val="000000"/>
                </a:solidFill>
                <a:latin typeface="+mn-lt"/>
              </a:rPr>
              <a:t>, parametri qualità, …)</a:t>
            </a:r>
          </a:p>
          <a:p>
            <a:pPr>
              <a:spcBef>
                <a:spcPts val="450"/>
              </a:spcBef>
              <a:buClr>
                <a:srgbClr val="336666"/>
              </a:buClr>
              <a:buSzPct val="70000"/>
              <a:buFont typeface="Wingdings" pitchFamily="2" charset="2"/>
              <a:buChar char=""/>
            </a:pPr>
            <a:r>
              <a:rPr lang="it-IT" altLang="it-IT" sz="2200" dirty="0">
                <a:solidFill>
                  <a:srgbClr val="000000"/>
                </a:solidFill>
                <a:latin typeface="+mn-lt"/>
              </a:rPr>
              <a:t>le persone che traducono</a:t>
            </a:r>
            <a:br>
              <a:rPr lang="it-IT" altLang="it-IT" sz="2200" dirty="0">
                <a:solidFill>
                  <a:srgbClr val="000000"/>
                </a:solidFill>
                <a:latin typeface="+mn-lt"/>
              </a:rPr>
            </a:br>
            <a:r>
              <a:rPr lang="it-IT" altLang="it-IT" dirty="0">
                <a:solidFill>
                  <a:srgbClr val="000000"/>
                </a:solidFill>
                <a:latin typeface="+mn-lt"/>
              </a:rPr>
              <a:t>(professionisti, studenti, …)</a:t>
            </a:r>
          </a:p>
          <a:p>
            <a:pPr>
              <a:spcBef>
                <a:spcPts val="450"/>
              </a:spcBef>
              <a:buClr>
                <a:srgbClr val="336666"/>
              </a:buClr>
              <a:buSzPct val="70000"/>
              <a:buFont typeface="Wingdings" pitchFamily="2" charset="2"/>
              <a:buChar char=""/>
            </a:pPr>
            <a:r>
              <a:rPr lang="it-IT" altLang="it-IT" sz="2200" dirty="0">
                <a:solidFill>
                  <a:srgbClr val="000000"/>
                </a:solidFill>
                <a:latin typeface="+mn-lt"/>
              </a:rPr>
              <a:t>le macchine che traducono </a:t>
            </a:r>
            <a:br>
              <a:rPr lang="it-IT" altLang="it-IT" sz="2200" dirty="0">
                <a:solidFill>
                  <a:srgbClr val="000000"/>
                </a:solidFill>
                <a:latin typeface="+mn-lt"/>
              </a:rPr>
            </a:br>
            <a:r>
              <a:rPr lang="it-IT" altLang="it-IT" dirty="0">
                <a:solidFill>
                  <a:srgbClr val="000000"/>
                </a:solidFill>
                <a:latin typeface="+mn-lt"/>
              </a:rPr>
              <a:t>(traduzione automatica/assistita, …)</a:t>
            </a:r>
          </a:p>
          <a:p>
            <a:pPr>
              <a:spcBef>
                <a:spcPts val="450"/>
              </a:spcBef>
              <a:buClr>
                <a:srgbClr val="336666"/>
              </a:buClr>
              <a:buSzPct val="70000"/>
              <a:buFont typeface="Wingdings" pitchFamily="2" charset="2"/>
              <a:buChar char=""/>
            </a:pPr>
            <a:r>
              <a:rPr lang="it-IT" altLang="it-IT" sz="2200" dirty="0">
                <a:solidFill>
                  <a:srgbClr val="000000"/>
                </a:solidFill>
                <a:latin typeface="+mn-lt"/>
              </a:rPr>
              <a:t>i fruitori delle traduzioni</a:t>
            </a:r>
            <a:br>
              <a:rPr lang="it-IT" altLang="it-IT" sz="2200" dirty="0">
                <a:solidFill>
                  <a:srgbClr val="000000"/>
                </a:solidFill>
                <a:latin typeface="+mn-lt"/>
              </a:rPr>
            </a:br>
            <a:r>
              <a:rPr lang="it-IT" altLang="it-IT" dirty="0">
                <a:solidFill>
                  <a:srgbClr val="000000"/>
                </a:solidFill>
                <a:latin typeface="+mn-lt"/>
              </a:rPr>
              <a:t>(critici, docenti, la società della LA, …)</a:t>
            </a:r>
          </a:p>
          <a:p>
            <a:pPr>
              <a:spcBef>
                <a:spcPts val="450"/>
              </a:spcBef>
              <a:buClrTx/>
              <a:buSzPct val="70000"/>
            </a:pPr>
            <a:endParaRPr lang="it-IT" altLang="it-IT" dirty="0">
              <a:solidFill>
                <a:srgbClr val="000000"/>
              </a:solidFill>
              <a:latin typeface="+mn-lt"/>
            </a:endParaRPr>
          </a:p>
        </p:txBody>
      </p:sp>
      <p:sp>
        <p:nvSpPr>
          <p:cNvPr id="28676" name="Text Box 3">
            <a:extLst>
              <a:ext uri="{FF2B5EF4-FFF2-40B4-BE49-F238E27FC236}">
                <a16:creationId xmlns:a16="http://schemas.microsoft.com/office/drawing/2014/main" id="{79AFA169-BA7D-284B-B9EA-294AE8895E12}"/>
              </a:ext>
            </a:extLst>
          </p:cNvPr>
          <p:cNvSpPr txBox="1">
            <a:spLocks noChangeArrowheads="1"/>
          </p:cNvSpPr>
          <p:nvPr/>
        </p:nvSpPr>
        <p:spPr bwMode="auto">
          <a:xfrm>
            <a:off x="4750935" y="706886"/>
            <a:ext cx="5500687" cy="1387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eaLnBrk="1" hangingPunct="1">
              <a:buClrTx/>
              <a:buFontTx/>
              <a:buNone/>
            </a:pPr>
            <a:r>
              <a:rPr lang="it-IT" altLang="it-IT" sz="2800" dirty="0">
                <a:solidFill>
                  <a:srgbClr val="0070C0"/>
                </a:solidFill>
                <a:latin typeface="+mn-lt"/>
              </a:rPr>
              <a:t>studiare la traduzione equivale sempre a studiare la traduzione </a:t>
            </a:r>
            <a:r>
              <a:rPr lang="it-IT" altLang="it-IT" sz="2800" b="1" i="1" dirty="0">
                <a:solidFill>
                  <a:srgbClr val="0070C0"/>
                </a:solidFill>
                <a:latin typeface="+mn-lt"/>
              </a:rPr>
              <a:t>in rapporto a qualcos’altro</a:t>
            </a:r>
            <a:r>
              <a:rPr lang="it-IT" altLang="it-IT" sz="2800" dirty="0">
                <a:solidFill>
                  <a:srgbClr val="0070C0"/>
                </a:solidFill>
                <a:latin typeface="+mn-lt"/>
              </a:rPr>
              <a:t>:</a:t>
            </a:r>
          </a:p>
        </p:txBody>
      </p:sp>
      <p:sp>
        <p:nvSpPr>
          <p:cNvPr id="28677" name="Text Box 4">
            <a:extLst>
              <a:ext uri="{FF2B5EF4-FFF2-40B4-BE49-F238E27FC236}">
                <a16:creationId xmlns:a16="http://schemas.microsoft.com/office/drawing/2014/main" id="{01E5F1C1-1112-AE40-A5AC-8EBDB0618F4B}"/>
              </a:ext>
            </a:extLst>
          </p:cNvPr>
          <p:cNvSpPr txBox="1">
            <a:spLocks noChangeArrowheads="1"/>
          </p:cNvSpPr>
          <p:nvPr/>
        </p:nvSpPr>
        <p:spPr bwMode="auto">
          <a:xfrm>
            <a:off x="6381751" y="3857625"/>
            <a:ext cx="4214813" cy="20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marL="338138" indent="-338138">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9pPr>
          </a:lstStyle>
          <a:p>
            <a:pPr>
              <a:spcBef>
                <a:spcPts val="550"/>
              </a:spcBef>
              <a:buClr>
                <a:srgbClr val="336666"/>
              </a:buClr>
              <a:buSzPct val="70000"/>
              <a:buFont typeface="Wingdings" pitchFamily="2" charset="2"/>
              <a:buChar char=""/>
            </a:pPr>
            <a:r>
              <a:rPr lang="it-IT" altLang="it-IT" sz="2200" dirty="0">
                <a:solidFill>
                  <a:srgbClr val="000000"/>
                </a:solidFill>
                <a:latin typeface="+mn-lt"/>
              </a:rPr>
              <a:t>gli “atti” o gli “eventi” traduttivi</a:t>
            </a:r>
          </a:p>
          <a:p>
            <a:pPr>
              <a:spcBef>
                <a:spcPts val="450"/>
              </a:spcBef>
              <a:buClr>
                <a:srgbClr val="336666"/>
              </a:buClr>
              <a:buSzPct val="70000"/>
              <a:buFont typeface="Wingdings" pitchFamily="2" charset="2"/>
              <a:buChar char=""/>
            </a:pPr>
            <a:r>
              <a:rPr lang="it-IT" altLang="it-IT" sz="2200" dirty="0">
                <a:solidFill>
                  <a:srgbClr val="000000"/>
                </a:solidFill>
                <a:latin typeface="+mn-lt"/>
              </a:rPr>
              <a:t>il “mezzo”</a:t>
            </a:r>
            <a:br>
              <a:rPr lang="it-IT" altLang="it-IT" sz="2200" dirty="0">
                <a:solidFill>
                  <a:srgbClr val="000000"/>
                </a:solidFill>
                <a:latin typeface="+mn-lt"/>
              </a:rPr>
            </a:br>
            <a:r>
              <a:rPr lang="it-IT" altLang="it-IT" dirty="0">
                <a:solidFill>
                  <a:srgbClr val="000000"/>
                </a:solidFill>
                <a:latin typeface="+mn-lt"/>
              </a:rPr>
              <a:t>(web, audiovisivi, teatro, …)</a:t>
            </a:r>
          </a:p>
          <a:p>
            <a:pPr>
              <a:spcBef>
                <a:spcPts val="450"/>
              </a:spcBef>
              <a:buClr>
                <a:srgbClr val="336666"/>
              </a:buClr>
              <a:buSzPct val="70000"/>
              <a:buFont typeface="Wingdings" pitchFamily="2" charset="2"/>
              <a:buChar char=""/>
            </a:pPr>
            <a:r>
              <a:rPr lang="it-IT" altLang="it-IT" sz="2200" dirty="0">
                <a:solidFill>
                  <a:srgbClr val="000000"/>
                </a:solidFill>
                <a:latin typeface="+mn-lt"/>
              </a:rPr>
              <a:t>la cultura di arrivo</a:t>
            </a:r>
            <a:br>
              <a:rPr lang="it-IT" altLang="it-IT" sz="2200" dirty="0">
                <a:solidFill>
                  <a:srgbClr val="000000"/>
                </a:solidFill>
                <a:latin typeface="+mn-lt"/>
              </a:rPr>
            </a:br>
            <a:r>
              <a:rPr lang="it-IT" altLang="it-IT" dirty="0">
                <a:solidFill>
                  <a:srgbClr val="000000"/>
                </a:solidFill>
                <a:latin typeface="+mn-lt"/>
              </a:rPr>
              <a:t>(aspetti ideologici e etici, …)</a:t>
            </a:r>
          </a:p>
          <a:p>
            <a:pPr eaLnBrk="1" hangingPunct="1">
              <a:buClrTx/>
              <a:buFontTx/>
              <a:buNone/>
            </a:pPr>
            <a:endParaRPr lang="it-IT" altLang="it-IT" dirty="0">
              <a:solidFill>
                <a:srgbClr val="000000"/>
              </a:solidFill>
              <a:latin typeface="+mn-lt"/>
            </a:endParaRPr>
          </a:p>
        </p:txBody>
      </p:sp>
    </p:spTree>
    <p:extLst>
      <p:ext uri="{BB962C8B-B14F-4D97-AF65-F5344CB8AC3E}">
        <p14:creationId xmlns:p14="http://schemas.microsoft.com/office/powerpoint/2010/main" val="30569214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7952425E-4103-DA4F-B150-71C766304AB1}"/>
              </a:ext>
            </a:extLst>
          </p:cNvPr>
          <p:cNvSpPr txBox="1"/>
          <p:nvPr/>
        </p:nvSpPr>
        <p:spPr>
          <a:xfrm>
            <a:off x="2556181" y="1468559"/>
            <a:ext cx="6587819" cy="4401205"/>
          </a:xfrm>
          <a:prstGeom prst="rect">
            <a:avLst/>
          </a:prstGeom>
          <a:noFill/>
        </p:spPr>
        <p:txBody>
          <a:bodyPr wrap="square" rtlCol="0">
            <a:spAutoFit/>
          </a:bodyPr>
          <a:lstStyle/>
          <a:p>
            <a:r>
              <a:rPr lang="it-IT" sz="2800" dirty="0"/>
              <a:t>Una rivisitazione degli approcci descrittivisti</a:t>
            </a:r>
          </a:p>
          <a:p>
            <a:endParaRPr lang="it-IT" sz="2800" dirty="0"/>
          </a:p>
          <a:p>
            <a:endParaRPr lang="it-IT" sz="2800" dirty="0"/>
          </a:p>
          <a:p>
            <a:r>
              <a:rPr lang="it-IT" sz="2800" dirty="0"/>
              <a:t>Tendenzialmente positivisti?</a:t>
            </a:r>
          </a:p>
          <a:p>
            <a:endParaRPr lang="it-IT" sz="2800" dirty="0"/>
          </a:p>
          <a:p>
            <a:r>
              <a:rPr lang="it-IT" sz="2800" dirty="0"/>
              <a:t>Eccessivo l'accento sulle cultura "di arrivo"?</a:t>
            </a:r>
          </a:p>
          <a:p>
            <a:endParaRPr lang="it-IT" sz="2800" dirty="0"/>
          </a:p>
          <a:p>
            <a:r>
              <a:rPr lang="it-IT" sz="2800" dirty="0"/>
              <a:t>Recuperare un certo "prescrittivismo"?</a:t>
            </a:r>
          </a:p>
          <a:p>
            <a:endParaRPr lang="it-IT" sz="2800" dirty="0"/>
          </a:p>
          <a:p>
            <a:endParaRPr lang="it-IT" sz="2800" dirty="0"/>
          </a:p>
        </p:txBody>
      </p:sp>
    </p:spTree>
    <p:extLst>
      <p:ext uri="{BB962C8B-B14F-4D97-AF65-F5344CB8AC3E}">
        <p14:creationId xmlns:p14="http://schemas.microsoft.com/office/powerpoint/2010/main" val="3293181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C16271-F062-4045-9B03-6899C44C2A3B}"/>
              </a:ext>
            </a:extLst>
          </p:cNvPr>
          <p:cNvSpPr>
            <a:spLocks noGrp="1"/>
          </p:cNvSpPr>
          <p:nvPr>
            <p:ph type="title"/>
          </p:nvPr>
        </p:nvSpPr>
        <p:spPr/>
        <p:txBody>
          <a:bodyPr/>
          <a:lstStyle/>
          <a:p>
            <a:r>
              <a:rPr lang="it-IT" dirty="0"/>
              <a:t>Riferimenti</a:t>
            </a:r>
          </a:p>
        </p:txBody>
      </p:sp>
      <p:sp>
        <p:nvSpPr>
          <p:cNvPr id="3" name="Segnaposto contenuto 2">
            <a:extLst>
              <a:ext uri="{FF2B5EF4-FFF2-40B4-BE49-F238E27FC236}">
                <a16:creationId xmlns:a16="http://schemas.microsoft.com/office/drawing/2014/main" id="{29967D56-12F6-4C4D-BF5B-2F278896200E}"/>
              </a:ext>
            </a:extLst>
          </p:cNvPr>
          <p:cNvSpPr>
            <a:spLocks noGrp="1"/>
          </p:cNvSpPr>
          <p:nvPr>
            <p:ph idx="1"/>
          </p:nvPr>
        </p:nvSpPr>
        <p:spPr/>
        <p:txBody>
          <a:bodyPr>
            <a:normAutofit/>
          </a:bodyPr>
          <a:lstStyle/>
          <a:p>
            <a:pPr>
              <a:spcBef>
                <a:spcPts val="275"/>
              </a:spcBef>
              <a:buSzPct val="70000"/>
              <a:buNone/>
            </a:pPr>
            <a:r>
              <a:rPr lang="en-GB" altLang="it-IT" sz="2400" dirty="0">
                <a:solidFill>
                  <a:srgbClr val="000000"/>
                </a:solidFill>
              </a:rPr>
              <a:t>CHESTERMAN A., 2004, “Translation as an object of reflection and scholarly discourse”. In: H. Kittel, A. P. Frank, N. Greiner, T. </a:t>
            </a:r>
            <a:r>
              <a:rPr lang="en-GB" altLang="it-IT" sz="2400" dirty="0" err="1">
                <a:solidFill>
                  <a:srgbClr val="000000"/>
                </a:solidFill>
              </a:rPr>
              <a:t>Hermans</a:t>
            </a:r>
            <a:r>
              <a:rPr lang="en-GB" altLang="it-IT" sz="2400" dirty="0">
                <a:solidFill>
                  <a:srgbClr val="000000"/>
                </a:solidFill>
              </a:rPr>
              <a:t>, W. Koller, J. Lambert and F. Paul (</a:t>
            </a:r>
            <a:r>
              <a:rPr lang="en-GB" altLang="it-IT" sz="2400" dirty="0" err="1">
                <a:solidFill>
                  <a:srgbClr val="000000"/>
                </a:solidFill>
              </a:rPr>
              <a:t>eds</a:t>
            </a:r>
            <a:r>
              <a:rPr lang="en-GB" altLang="it-IT" sz="2400" dirty="0">
                <a:solidFill>
                  <a:srgbClr val="000000"/>
                </a:solidFill>
              </a:rPr>
              <a:t>), </a:t>
            </a:r>
            <a:r>
              <a:rPr lang="en-GB" altLang="it-IT" sz="2400" i="1" dirty="0" err="1">
                <a:solidFill>
                  <a:srgbClr val="000000"/>
                </a:solidFill>
              </a:rPr>
              <a:t>Übersetzung</a:t>
            </a:r>
            <a:r>
              <a:rPr lang="en-GB" altLang="it-IT" sz="2400" i="1" dirty="0">
                <a:solidFill>
                  <a:srgbClr val="000000"/>
                </a:solidFill>
              </a:rPr>
              <a:t>/Translation/</a:t>
            </a:r>
            <a:r>
              <a:rPr lang="en-GB" altLang="it-IT" sz="2400" i="1" dirty="0" err="1">
                <a:solidFill>
                  <a:srgbClr val="000000"/>
                </a:solidFill>
              </a:rPr>
              <a:t>Traduction</a:t>
            </a:r>
            <a:r>
              <a:rPr lang="en-GB" altLang="it-IT" sz="2400" i="1" dirty="0">
                <a:solidFill>
                  <a:srgbClr val="000000"/>
                </a:solidFill>
              </a:rPr>
              <a:t>.</a:t>
            </a:r>
            <a:r>
              <a:rPr lang="en-GB" altLang="it-IT" sz="2400" dirty="0">
                <a:solidFill>
                  <a:srgbClr val="000000"/>
                </a:solidFill>
              </a:rPr>
              <a:t> Berlin: Mouton de Gruyter, 93-100.</a:t>
            </a:r>
          </a:p>
          <a:p>
            <a:pPr>
              <a:spcBef>
                <a:spcPts val="275"/>
              </a:spcBef>
              <a:buSzPct val="70000"/>
              <a:buNone/>
            </a:pPr>
            <a:r>
              <a:rPr lang="en-GB" altLang="it-IT" sz="2400" dirty="0">
                <a:solidFill>
                  <a:srgbClr val="000000"/>
                </a:solidFill>
              </a:rPr>
              <a:t>PALUMBO G., 2010, “I </a:t>
            </a:r>
            <a:r>
              <a:rPr lang="en-GB" altLang="it-IT" sz="2400" dirty="0" err="1">
                <a:solidFill>
                  <a:srgbClr val="000000"/>
                </a:solidFill>
              </a:rPr>
              <a:t>vincoli</a:t>
            </a:r>
            <a:r>
              <a:rPr lang="en-GB" altLang="it-IT" sz="2400" dirty="0">
                <a:solidFill>
                  <a:srgbClr val="000000"/>
                </a:solidFill>
              </a:rPr>
              <a:t> </a:t>
            </a:r>
            <a:r>
              <a:rPr lang="en-GB" altLang="it-IT" sz="2400" dirty="0" err="1">
                <a:solidFill>
                  <a:srgbClr val="000000"/>
                </a:solidFill>
              </a:rPr>
              <a:t>traduttivi</a:t>
            </a:r>
            <a:r>
              <a:rPr lang="en-GB" altLang="it-IT" sz="2400" dirty="0">
                <a:solidFill>
                  <a:srgbClr val="000000"/>
                </a:solidFill>
              </a:rPr>
              <a:t>. </a:t>
            </a:r>
            <a:r>
              <a:rPr lang="en-GB" altLang="it-IT" sz="2400" dirty="0" err="1">
                <a:solidFill>
                  <a:srgbClr val="000000"/>
                </a:solidFill>
              </a:rPr>
              <a:t>Appunti</a:t>
            </a:r>
            <a:r>
              <a:rPr lang="en-GB" altLang="it-IT" sz="2400" dirty="0">
                <a:solidFill>
                  <a:srgbClr val="000000"/>
                </a:solidFill>
              </a:rPr>
              <a:t> per </a:t>
            </a:r>
            <a:r>
              <a:rPr lang="en-GB" altLang="it-IT" sz="2400" dirty="0" err="1">
                <a:solidFill>
                  <a:srgbClr val="000000"/>
                </a:solidFill>
              </a:rPr>
              <a:t>una</a:t>
            </a:r>
            <a:r>
              <a:rPr lang="en-GB" altLang="it-IT" sz="2400" dirty="0">
                <a:solidFill>
                  <a:srgbClr val="000000"/>
                </a:solidFill>
              </a:rPr>
              <a:t> </a:t>
            </a:r>
            <a:r>
              <a:rPr lang="en-GB" altLang="it-IT" sz="2400" dirty="0" err="1">
                <a:solidFill>
                  <a:srgbClr val="000000"/>
                </a:solidFill>
              </a:rPr>
              <a:t>classificazione</a:t>
            </a:r>
            <a:r>
              <a:rPr lang="en-GB" altLang="it-IT" sz="2400" dirty="0">
                <a:solidFill>
                  <a:srgbClr val="000000"/>
                </a:solidFill>
              </a:rPr>
              <a:t>”. In: G. Palumbo (a </a:t>
            </a:r>
            <a:r>
              <a:rPr lang="en-GB" altLang="it-IT" sz="2400" dirty="0" err="1">
                <a:solidFill>
                  <a:srgbClr val="000000"/>
                </a:solidFill>
              </a:rPr>
              <a:t>cura</a:t>
            </a:r>
            <a:r>
              <a:rPr lang="en-GB" altLang="it-IT" sz="2400" dirty="0">
                <a:solidFill>
                  <a:srgbClr val="000000"/>
                </a:solidFill>
              </a:rPr>
              <a:t> di), </a:t>
            </a:r>
            <a:r>
              <a:rPr lang="en-GB" altLang="it-IT" sz="2400" i="1" dirty="0">
                <a:solidFill>
                  <a:srgbClr val="000000"/>
                </a:solidFill>
              </a:rPr>
              <a:t>Sui </a:t>
            </a:r>
            <a:r>
              <a:rPr lang="en-GB" altLang="it-IT" sz="2400" i="1" dirty="0" err="1">
                <a:solidFill>
                  <a:srgbClr val="000000"/>
                </a:solidFill>
              </a:rPr>
              <a:t>vincoli</a:t>
            </a:r>
            <a:r>
              <a:rPr lang="en-GB" altLang="it-IT" sz="2400" i="1" dirty="0">
                <a:solidFill>
                  <a:srgbClr val="000000"/>
                </a:solidFill>
              </a:rPr>
              <a:t> del </a:t>
            </a:r>
            <a:r>
              <a:rPr lang="en-GB" altLang="it-IT" sz="2400" i="1" dirty="0" err="1">
                <a:solidFill>
                  <a:srgbClr val="000000"/>
                </a:solidFill>
              </a:rPr>
              <a:t>tradurre</a:t>
            </a:r>
            <a:r>
              <a:rPr lang="en-GB" altLang="it-IT" sz="2400" dirty="0">
                <a:solidFill>
                  <a:srgbClr val="000000"/>
                </a:solidFill>
              </a:rPr>
              <a:t>. Roma: </a:t>
            </a:r>
            <a:r>
              <a:rPr lang="en-GB" altLang="it-IT" sz="2400" dirty="0" err="1">
                <a:solidFill>
                  <a:srgbClr val="000000"/>
                </a:solidFill>
              </a:rPr>
              <a:t>Officina</a:t>
            </a:r>
            <a:r>
              <a:rPr lang="en-GB" altLang="it-IT" sz="2400" dirty="0">
                <a:solidFill>
                  <a:srgbClr val="000000"/>
                </a:solidFill>
              </a:rPr>
              <a:t> </a:t>
            </a:r>
            <a:r>
              <a:rPr lang="en-GB" altLang="it-IT" sz="2400" dirty="0" err="1">
                <a:solidFill>
                  <a:srgbClr val="000000"/>
                </a:solidFill>
              </a:rPr>
              <a:t>Edizioni</a:t>
            </a:r>
            <a:r>
              <a:rPr lang="en-GB" altLang="it-IT" sz="2400" dirty="0">
                <a:solidFill>
                  <a:srgbClr val="000000"/>
                </a:solidFill>
              </a:rPr>
              <a:t>, 147-167.</a:t>
            </a:r>
          </a:p>
          <a:p>
            <a:pPr>
              <a:spcBef>
                <a:spcPts val="275"/>
              </a:spcBef>
              <a:buSzPct val="70000"/>
              <a:buNone/>
            </a:pPr>
            <a:r>
              <a:rPr lang="en-GB" altLang="it-IT" sz="2400" dirty="0">
                <a:solidFill>
                  <a:srgbClr val="000000"/>
                </a:solidFill>
              </a:rPr>
              <a:t>TOURY G., 1995, </a:t>
            </a:r>
            <a:r>
              <a:rPr lang="en-GB" altLang="it-IT" sz="2400" i="1" dirty="0">
                <a:solidFill>
                  <a:srgbClr val="000000"/>
                </a:solidFill>
              </a:rPr>
              <a:t>Descriptive Translation Studies and beyond.</a:t>
            </a:r>
            <a:r>
              <a:rPr lang="en-GB" altLang="it-IT" sz="2400" dirty="0">
                <a:solidFill>
                  <a:srgbClr val="000000"/>
                </a:solidFill>
              </a:rPr>
              <a:t> Amsterdam/Philadelphia: </a:t>
            </a:r>
            <a:r>
              <a:rPr lang="en-GB" altLang="it-IT" sz="2400" dirty="0" err="1">
                <a:solidFill>
                  <a:srgbClr val="000000"/>
                </a:solidFill>
              </a:rPr>
              <a:t>Benjamins</a:t>
            </a:r>
            <a:r>
              <a:rPr lang="en-GB" altLang="it-IT" sz="2400" dirty="0">
                <a:solidFill>
                  <a:srgbClr val="000000"/>
                </a:solidFill>
              </a:rPr>
              <a:t>.</a:t>
            </a:r>
          </a:p>
        </p:txBody>
      </p:sp>
    </p:spTree>
    <p:extLst>
      <p:ext uri="{BB962C8B-B14F-4D97-AF65-F5344CB8AC3E}">
        <p14:creationId xmlns:p14="http://schemas.microsoft.com/office/powerpoint/2010/main" val="4111738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68B132-61EF-EF44-A359-5022664CC6B1}"/>
              </a:ext>
            </a:extLst>
          </p:cNvPr>
          <p:cNvSpPr>
            <a:spLocks noGrp="1"/>
          </p:cNvSpPr>
          <p:nvPr>
            <p:ph type="title"/>
          </p:nvPr>
        </p:nvSpPr>
        <p:spPr/>
        <p:txBody>
          <a:bodyPr/>
          <a:lstStyle/>
          <a:p>
            <a:r>
              <a:rPr lang="it-IT" dirty="0"/>
              <a:t>L'origine</a:t>
            </a:r>
          </a:p>
        </p:txBody>
      </p:sp>
      <p:pic>
        <p:nvPicPr>
          <p:cNvPr id="4" name="Picture 2">
            <a:extLst>
              <a:ext uri="{FF2B5EF4-FFF2-40B4-BE49-F238E27FC236}">
                <a16:creationId xmlns:a16="http://schemas.microsoft.com/office/drawing/2014/main" id="{7BA58562-5A97-6044-8D6C-8EC4F1A9F50D}"/>
              </a:ext>
            </a:extLst>
          </p:cNvPr>
          <p:cNvPicPr>
            <a:picLocks noChangeAspect="1" noChangeArrowheads="1"/>
          </p:cNvPicPr>
          <p:nvPr/>
        </p:nvPicPr>
        <p:blipFill>
          <a:blip r:embed="rId3">
            <a:grayscl/>
            <a:biLevel thresh="50000"/>
            <a:extLst>
              <a:ext uri="{28A0092B-C50C-407E-A947-70E740481C1C}">
                <a14:useLocalDpi xmlns:a14="http://schemas.microsoft.com/office/drawing/2010/main" val="0"/>
              </a:ext>
            </a:extLst>
          </a:blip>
          <a:srcRect b="4660"/>
          <a:stretch>
            <a:fillRect/>
          </a:stretch>
        </p:blipFill>
        <p:spPr bwMode="auto">
          <a:xfrm>
            <a:off x="1368714" y="2010930"/>
            <a:ext cx="8785225" cy="3736975"/>
          </a:xfrm>
          <a:prstGeom prst="rect">
            <a:avLst/>
          </a:prstGeom>
          <a:noFill/>
          <a:ln>
            <a:noFill/>
          </a:ln>
          <a:effectLst/>
          <a:extLst>
            <a:ext uri="{909E8E84-426E-40dd-AFC4-6F175D3DCCD1}">
              <a14:hiddenFill xmlns="" xmlns:a14="http://schemas.microsoft.com/office/drawing/2010/main">
                <a:blipFill dpi="0" rotWithShape="0">
                  <a:blip xmlns:r="http://schemas.openxmlformats.org/officeDocument/2006/relationships">
                    <a:grayscl/>
                    <a:biLevel thresh="50000"/>
                  </a:blip>
                  <a:srcRect b="4660"/>
                  <a:stretch>
                    <a:fillRect/>
                  </a:stretch>
                </a:blip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5" name="CasellaDiTesto 4">
            <a:extLst>
              <a:ext uri="{FF2B5EF4-FFF2-40B4-BE49-F238E27FC236}">
                <a16:creationId xmlns:a16="http://schemas.microsoft.com/office/drawing/2014/main" id="{9F3F53C8-AA98-1245-8B76-D0605839E453}"/>
              </a:ext>
            </a:extLst>
          </p:cNvPr>
          <p:cNvSpPr txBox="1"/>
          <p:nvPr/>
        </p:nvSpPr>
        <p:spPr>
          <a:xfrm>
            <a:off x="9698182" y="6317673"/>
            <a:ext cx="2085827" cy="369332"/>
          </a:xfrm>
          <a:prstGeom prst="rect">
            <a:avLst/>
          </a:prstGeom>
          <a:noFill/>
        </p:spPr>
        <p:txBody>
          <a:bodyPr wrap="none" rtlCol="0">
            <a:spAutoFit/>
          </a:bodyPr>
          <a:lstStyle/>
          <a:p>
            <a:r>
              <a:rPr lang="it-IT" dirty="0"/>
              <a:t>Holmes (1972;1988)</a:t>
            </a:r>
          </a:p>
        </p:txBody>
      </p:sp>
    </p:spTree>
    <p:extLst>
      <p:ext uri="{BB962C8B-B14F-4D97-AF65-F5344CB8AC3E}">
        <p14:creationId xmlns:p14="http://schemas.microsoft.com/office/powerpoint/2010/main" val="3826477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BD4148-3B20-984D-BFC5-32CA026BD574}"/>
              </a:ext>
            </a:extLst>
          </p:cNvPr>
          <p:cNvSpPr>
            <a:spLocks noGrp="1"/>
          </p:cNvSpPr>
          <p:nvPr>
            <p:ph type="title"/>
          </p:nvPr>
        </p:nvSpPr>
        <p:spPr/>
        <p:txBody>
          <a:bodyPr/>
          <a:lstStyle/>
          <a:p>
            <a:r>
              <a:rPr lang="it-IT" dirty="0"/>
              <a:t>Come tradurre?</a:t>
            </a:r>
          </a:p>
        </p:txBody>
      </p:sp>
      <p:sp>
        <p:nvSpPr>
          <p:cNvPr id="3" name="Segnaposto contenuto 2">
            <a:extLst>
              <a:ext uri="{FF2B5EF4-FFF2-40B4-BE49-F238E27FC236}">
                <a16:creationId xmlns:a16="http://schemas.microsoft.com/office/drawing/2014/main" id="{0801D3B4-700D-7645-8AF8-F445CE069503}"/>
              </a:ext>
            </a:extLst>
          </p:cNvPr>
          <p:cNvSpPr>
            <a:spLocks noGrp="1"/>
          </p:cNvSpPr>
          <p:nvPr>
            <p:ph idx="1"/>
          </p:nvPr>
        </p:nvSpPr>
        <p:spPr>
          <a:xfrm>
            <a:off x="838200" y="2223190"/>
            <a:ext cx="5317273" cy="4351338"/>
          </a:xfrm>
        </p:spPr>
        <p:txBody>
          <a:bodyPr>
            <a:normAutofit/>
          </a:bodyPr>
          <a:lstStyle/>
          <a:p>
            <a:r>
              <a:rPr lang="it-IT" sz="3200" dirty="0"/>
              <a:t>US </a:t>
            </a:r>
            <a:r>
              <a:rPr lang="it-IT" sz="3200" dirty="0" err="1"/>
              <a:t>Capitol</a:t>
            </a:r>
            <a:endParaRPr lang="it-IT" sz="3200" dirty="0"/>
          </a:p>
          <a:p>
            <a:r>
              <a:rPr lang="it-IT" sz="3200" dirty="0"/>
              <a:t>FBI</a:t>
            </a:r>
          </a:p>
          <a:p>
            <a:r>
              <a:rPr lang="it-IT" sz="3200" dirty="0" err="1"/>
              <a:t>Mossad</a:t>
            </a:r>
            <a:endParaRPr lang="it-IT" sz="3200" dirty="0"/>
          </a:p>
          <a:p>
            <a:r>
              <a:rPr lang="it-IT" sz="3200" dirty="0" err="1"/>
              <a:t>Bundestag</a:t>
            </a:r>
            <a:endParaRPr lang="it-IT" sz="3200" dirty="0"/>
          </a:p>
          <a:p>
            <a:r>
              <a:rPr lang="it-IT" sz="3200" dirty="0" err="1"/>
              <a:t>Chancellor</a:t>
            </a:r>
            <a:r>
              <a:rPr lang="it-IT" sz="3200" dirty="0"/>
              <a:t> of the </a:t>
            </a:r>
            <a:r>
              <a:rPr lang="it-IT" sz="3200" dirty="0" err="1"/>
              <a:t>Exchequer</a:t>
            </a:r>
            <a:endParaRPr lang="it-IT" sz="3200" dirty="0"/>
          </a:p>
          <a:p>
            <a:r>
              <a:rPr lang="it-IT" sz="3200" i="1" dirty="0"/>
              <a:t>High </a:t>
            </a:r>
            <a:r>
              <a:rPr lang="it-IT" sz="3200" i="1" dirty="0" err="1"/>
              <a:t>Noon</a:t>
            </a:r>
            <a:endParaRPr lang="it-IT" sz="3200" i="1" dirty="0"/>
          </a:p>
          <a:p>
            <a:r>
              <a:rPr lang="it-IT" sz="3200" dirty="0"/>
              <a:t>"Your </a:t>
            </a:r>
            <a:r>
              <a:rPr lang="it-IT" sz="3200" dirty="0" err="1"/>
              <a:t>Honour</a:t>
            </a:r>
            <a:r>
              <a:rPr lang="it-IT" sz="3200" dirty="0"/>
              <a:t>,…"</a:t>
            </a:r>
          </a:p>
          <a:p>
            <a:pPr marL="0" indent="0">
              <a:buNone/>
            </a:pPr>
            <a:endParaRPr lang="it-IT" sz="3200" dirty="0"/>
          </a:p>
          <a:p>
            <a:endParaRPr lang="it-IT" sz="3200" dirty="0"/>
          </a:p>
          <a:p>
            <a:endParaRPr lang="it-IT" sz="3200" dirty="0"/>
          </a:p>
        </p:txBody>
      </p:sp>
      <p:sp>
        <p:nvSpPr>
          <p:cNvPr id="4" name="Segnaposto contenuto 2">
            <a:extLst>
              <a:ext uri="{FF2B5EF4-FFF2-40B4-BE49-F238E27FC236}">
                <a16:creationId xmlns:a16="http://schemas.microsoft.com/office/drawing/2014/main" id="{7D96D9BD-CE38-2140-B2E4-9A1B42C449BF}"/>
              </a:ext>
            </a:extLst>
          </p:cNvPr>
          <p:cNvSpPr txBox="1">
            <a:spLocks/>
          </p:cNvSpPr>
          <p:nvPr/>
        </p:nvSpPr>
        <p:spPr>
          <a:xfrm>
            <a:off x="6387790" y="2223190"/>
            <a:ext cx="531727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sz="3200" dirty="0"/>
              <a:t>William Shakespeare</a:t>
            </a:r>
          </a:p>
          <a:p>
            <a:r>
              <a:rPr lang="it-IT" sz="3200" dirty="0"/>
              <a:t>René Descartes</a:t>
            </a:r>
          </a:p>
          <a:p>
            <a:pPr marL="0" indent="0">
              <a:buFont typeface="Arial" panose="020B0604020202020204" pitchFamily="34" charset="0"/>
              <a:buNone/>
            </a:pPr>
            <a:endParaRPr lang="it-IT" sz="3200" dirty="0"/>
          </a:p>
          <a:p>
            <a:endParaRPr lang="it-IT" sz="3200" dirty="0"/>
          </a:p>
          <a:p>
            <a:endParaRPr lang="it-IT" sz="3200" dirty="0"/>
          </a:p>
        </p:txBody>
      </p:sp>
    </p:spTree>
    <p:extLst>
      <p:ext uri="{BB962C8B-B14F-4D97-AF65-F5344CB8AC3E}">
        <p14:creationId xmlns:p14="http://schemas.microsoft.com/office/powerpoint/2010/main" val="3710214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55BB13-2286-8C4D-AF25-F4EAB0EAD17C}"/>
              </a:ext>
            </a:extLst>
          </p:cNvPr>
          <p:cNvSpPr>
            <a:spLocks noGrp="1"/>
          </p:cNvSpPr>
          <p:nvPr>
            <p:ph type="title"/>
          </p:nvPr>
        </p:nvSpPr>
        <p:spPr/>
        <p:txBody>
          <a:bodyPr/>
          <a:lstStyle/>
          <a:p>
            <a:r>
              <a:rPr lang="it-IT" dirty="0"/>
              <a:t>Il consolidamento</a:t>
            </a:r>
          </a:p>
        </p:txBody>
      </p:sp>
      <p:pic>
        <p:nvPicPr>
          <p:cNvPr id="2050" name="Picture 2" descr="Amazon.it: Descriptive Translation Studies and Beyond - Toury, Gideon -  Libri in altre lingue">
            <a:extLst>
              <a:ext uri="{FF2B5EF4-FFF2-40B4-BE49-F238E27FC236}">
                <a16:creationId xmlns:a16="http://schemas.microsoft.com/office/drawing/2014/main" id="{11BDC9B9-C4CD-DC45-8333-A4E043FD77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0132" y="1916155"/>
            <a:ext cx="8471735" cy="4941845"/>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E0FDAE71-CFB8-5D40-A84E-99B9E77F94ED}"/>
              </a:ext>
            </a:extLst>
          </p:cNvPr>
          <p:cNvSpPr txBox="1"/>
          <p:nvPr/>
        </p:nvSpPr>
        <p:spPr>
          <a:xfrm>
            <a:off x="9698182" y="6317673"/>
            <a:ext cx="1367554" cy="369332"/>
          </a:xfrm>
          <a:prstGeom prst="rect">
            <a:avLst/>
          </a:prstGeom>
          <a:noFill/>
        </p:spPr>
        <p:txBody>
          <a:bodyPr wrap="none" rtlCol="0">
            <a:spAutoFit/>
          </a:bodyPr>
          <a:lstStyle/>
          <a:p>
            <a:r>
              <a:rPr lang="it-IT" dirty="0" err="1"/>
              <a:t>Toury</a:t>
            </a:r>
            <a:r>
              <a:rPr lang="it-IT" dirty="0"/>
              <a:t> (1995)</a:t>
            </a:r>
          </a:p>
        </p:txBody>
      </p:sp>
    </p:spTree>
    <p:extLst>
      <p:ext uri="{BB962C8B-B14F-4D97-AF65-F5344CB8AC3E}">
        <p14:creationId xmlns:p14="http://schemas.microsoft.com/office/powerpoint/2010/main" val="1551655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91CB75C6-C44C-F44D-98ED-5986D5E8FCAB}"/>
              </a:ext>
            </a:extLst>
          </p:cNvPr>
          <p:cNvSpPr/>
          <p:nvPr/>
        </p:nvSpPr>
        <p:spPr>
          <a:xfrm>
            <a:off x="2807368" y="2293422"/>
            <a:ext cx="6096000" cy="1877437"/>
          </a:xfrm>
          <a:prstGeom prst="rect">
            <a:avLst/>
          </a:prstGeom>
        </p:spPr>
        <p:txBody>
          <a:bodyPr>
            <a:spAutoFit/>
          </a:bodyPr>
          <a:lstStyle/>
          <a:p>
            <a:pPr algn="ctr">
              <a:defRPr/>
            </a:pPr>
            <a:r>
              <a:rPr lang="it-IT" sz="3200" dirty="0">
                <a:ea typeface="ＭＳ Ｐゴシック" charset="-128"/>
              </a:rPr>
              <a:t>“</a:t>
            </a:r>
            <a:r>
              <a:rPr lang="it-IT" sz="4400" dirty="0" err="1">
                <a:latin typeface="Cambria" charset="0"/>
                <a:ea typeface="Cambria" charset="0"/>
                <a:cs typeface="Cambria" charset="0"/>
              </a:rPr>
              <a:t>translations</a:t>
            </a:r>
            <a:r>
              <a:rPr lang="it-IT" sz="4400" dirty="0">
                <a:latin typeface="Cambria" charset="0"/>
                <a:ea typeface="Cambria" charset="0"/>
                <a:cs typeface="Cambria" charset="0"/>
              </a:rPr>
              <a:t> are </a:t>
            </a:r>
            <a:r>
              <a:rPr lang="it-IT" sz="4400" dirty="0" err="1">
                <a:latin typeface="Cambria" charset="0"/>
                <a:ea typeface="Cambria" charset="0"/>
                <a:cs typeface="Cambria" charset="0"/>
              </a:rPr>
              <a:t>facts</a:t>
            </a:r>
            <a:r>
              <a:rPr lang="it-IT" sz="4400" dirty="0">
                <a:latin typeface="Cambria" charset="0"/>
                <a:ea typeface="Cambria" charset="0"/>
                <a:cs typeface="Cambria" charset="0"/>
              </a:rPr>
              <a:t> of the target culture</a:t>
            </a:r>
            <a:r>
              <a:rPr lang="it-IT" sz="3200" dirty="0">
                <a:ea typeface="ＭＳ Ｐゴシック" charset="-128"/>
              </a:rPr>
              <a:t>”</a:t>
            </a:r>
            <a:endParaRPr lang="it-IT" sz="2800" dirty="0">
              <a:ea typeface="ＭＳ Ｐゴシック" charset="-128"/>
            </a:endParaRPr>
          </a:p>
          <a:p>
            <a:pPr algn="ctr">
              <a:defRPr/>
            </a:pPr>
            <a:r>
              <a:rPr lang="it-IT" sz="2800" dirty="0">
                <a:ea typeface="ＭＳ Ｐゴシック" charset="-128"/>
              </a:rPr>
              <a:t>(</a:t>
            </a:r>
            <a:r>
              <a:rPr lang="it-IT" sz="2800" dirty="0" err="1">
                <a:ea typeface="ＭＳ Ｐゴシック" charset="-128"/>
              </a:rPr>
              <a:t>Toury</a:t>
            </a:r>
            <a:r>
              <a:rPr lang="it-IT" sz="2800" dirty="0">
                <a:ea typeface="ＭＳ Ｐゴシック" charset="-128"/>
              </a:rPr>
              <a:t> 1995: 29)</a:t>
            </a:r>
          </a:p>
        </p:txBody>
      </p:sp>
    </p:spTree>
    <p:extLst>
      <p:ext uri="{BB962C8B-B14F-4D97-AF65-F5344CB8AC3E}">
        <p14:creationId xmlns:p14="http://schemas.microsoft.com/office/powerpoint/2010/main" val="2433114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6132CCF5-836E-AF47-8618-28CAA767B949}"/>
              </a:ext>
            </a:extLst>
          </p:cNvPr>
          <p:cNvSpPr txBox="1"/>
          <p:nvPr/>
        </p:nvSpPr>
        <p:spPr>
          <a:xfrm>
            <a:off x="2855495" y="2470483"/>
            <a:ext cx="5983705" cy="2308324"/>
          </a:xfrm>
          <a:prstGeom prst="rect">
            <a:avLst/>
          </a:prstGeom>
          <a:noFill/>
        </p:spPr>
        <p:txBody>
          <a:bodyPr wrap="square" rtlCol="0">
            <a:spAutoFit/>
          </a:bodyPr>
          <a:lstStyle/>
          <a:p>
            <a:r>
              <a:rPr lang="it-IT" sz="3600" dirty="0"/>
              <a:t>Le norme traduttive:</a:t>
            </a:r>
          </a:p>
          <a:p>
            <a:r>
              <a:rPr lang="it-IT" sz="3600" dirty="0"/>
              <a:t>regolarità di comportamento nella </a:t>
            </a:r>
            <a:r>
              <a:rPr lang="it-IT" sz="3600" i="1" dirty="0"/>
              <a:t>produzione</a:t>
            </a:r>
            <a:r>
              <a:rPr lang="it-IT" sz="3600" dirty="0"/>
              <a:t> e </a:t>
            </a:r>
            <a:r>
              <a:rPr lang="it-IT" sz="3600" i="1" dirty="0"/>
              <a:t>ricezione</a:t>
            </a:r>
            <a:r>
              <a:rPr lang="it-IT" sz="3600" dirty="0"/>
              <a:t> delle traduzioni</a:t>
            </a:r>
          </a:p>
        </p:txBody>
      </p:sp>
    </p:spTree>
    <p:extLst>
      <p:ext uri="{BB962C8B-B14F-4D97-AF65-F5344CB8AC3E}">
        <p14:creationId xmlns:p14="http://schemas.microsoft.com/office/powerpoint/2010/main" val="1398142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5B94C46-A916-BA46-A6B7-3A66EC9C38B6}"/>
              </a:ext>
            </a:extLst>
          </p:cNvPr>
          <p:cNvSpPr>
            <a:spLocks noGrp="1"/>
          </p:cNvSpPr>
          <p:nvPr>
            <p:ph idx="1"/>
          </p:nvPr>
        </p:nvSpPr>
        <p:spPr>
          <a:xfrm>
            <a:off x="316483" y="1852478"/>
            <a:ext cx="11000873" cy="4351338"/>
          </a:xfrm>
        </p:spPr>
        <p:txBody>
          <a:bodyPr>
            <a:normAutofit/>
          </a:bodyPr>
          <a:lstStyle/>
          <a:p>
            <a:pPr marL="0" indent="0">
              <a:buNone/>
            </a:pPr>
            <a:r>
              <a:rPr lang="it-IT" sz="3200" dirty="0"/>
              <a:t>Norme "preliminari" – cosa tradurre, da quali lingue</a:t>
            </a:r>
          </a:p>
          <a:p>
            <a:pPr marL="0" indent="0">
              <a:buNone/>
            </a:pPr>
            <a:endParaRPr lang="it-IT" sz="3200" dirty="0"/>
          </a:p>
          <a:p>
            <a:pPr marL="0" indent="0">
              <a:buNone/>
            </a:pPr>
            <a:r>
              <a:rPr lang="it-IT" sz="3200" dirty="0"/>
              <a:t>Norme "iniziali" – adeguatezza / accettabilità</a:t>
            </a:r>
          </a:p>
          <a:p>
            <a:pPr marL="0" indent="0">
              <a:buNone/>
            </a:pPr>
            <a:endParaRPr lang="it-IT" sz="3200" dirty="0"/>
          </a:p>
          <a:p>
            <a:pPr marL="0" indent="0">
              <a:buNone/>
            </a:pPr>
            <a:r>
              <a:rPr lang="it-IT" sz="3200" dirty="0"/>
              <a:t>Norme "operative" – decisioni a livello micro-contestuale </a:t>
            </a:r>
          </a:p>
        </p:txBody>
      </p:sp>
    </p:spTree>
    <p:extLst>
      <p:ext uri="{BB962C8B-B14F-4D97-AF65-F5344CB8AC3E}">
        <p14:creationId xmlns:p14="http://schemas.microsoft.com/office/powerpoint/2010/main" val="1999358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40F3FC2B-314E-E042-B340-9588DEF1AEB7}"/>
              </a:ext>
            </a:extLst>
          </p:cNvPr>
          <p:cNvSpPr txBox="1"/>
          <p:nvPr/>
        </p:nvSpPr>
        <p:spPr>
          <a:xfrm>
            <a:off x="2802835" y="1510752"/>
            <a:ext cx="6309612" cy="3416320"/>
          </a:xfrm>
          <a:prstGeom prst="rect">
            <a:avLst/>
          </a:prstGeom>
          <a:noFill/>
        </p:spPr>
        <p:txBody>
          <a:bodyPr wrap="none" rtlCol="0">
            <a:spAutoFit/>
          </a:bodyPr>
          <a:lstStyle/>
          <a:p>
            <a:r>
              <a:rPr lang="it-IT" sz="3600" dirty="0"/>
              <a:t>Dalle "norme" alle "leggi"</a:t>
            </a:r>
          </a:p>
          <a:p>
            <a:endParaRPr lang="it-IT" sz="3600" dirty="0"/>
          </a:p>
          <a:p>
            <a:endParaRPr lang="it-IT" sz="3600" dirty="0"/>
          </a:p>
          <a:p>
            <a:r>
              <a:rPr lang="it-IT" sz="3600" dirty="0"/>
              <a:t>"law of </a:t>
            </a:r>
            <a:r>
              <a:rPr lang="it-IT" sz="3600" dirty="0" err="1"/>
              <a:t>growing</a:t>
            </a:r>
            <a:r>
              <a:rPr lang="it-IT" sz="3600" dirty="0"/>
              <a:t> </a:t>
            </a:r>
            <a:r>
              <a:rPr lang="it-IT" sz="3600" dirty="0" err="1"/>
              <a:t>standardisation</a:t>
            </a:r>
            <a:r>
              <a:rPr lang="it-IT" sz="3600" dirty="0"/>
              <a:t>"</a:t>
            </a:r>
          </a:p>
          <a:p>
            <a:endParaRPr lang="it-IT" sz="3600" dirty="0"/>
          </a:p>
          <a:p>
            <a:r>
              <a:rPr lang="it-IT" sz="3600" dirty="0"/>
              <a:t>"law of </a:t>
            </a:r>
            <a:r>
              <a:rPr lang="it-IT" sz="3600" dirty="0" err="1"/>
              <a:t>interference</a:t>
            </a:r>
            <a:r>
              <a:rPr lang="it-IT" sz="3600" dirty="0"/>
              <a:t>"</a:t>
            </a:r>
          </a:p>
        </p:txBody>
      </p:sp>
    </p:spTree>
    <p:extLst>
      <p:ext uri="{BB962C8B-B14F-4D97-AF65-F5344CB8AC3E}">
        <p14:creationId xmlns:p14="http://schemas.microsoft.com/office/powerpoint/2010/main" val="3676835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
            <a:extLst>
              <a:ext uri="{FF2B5EF4-FFF2-40B4-BE49-F238E27FC236}">
                <a16:creationId xmlns:a16="http://schemas.microsoft.com/office/drawing/2014/main" id="{C54EE160-7C56-014A-B5FE-161202F1D57B}"/>
              </a:ext>
            </a:extLst>
          </p:cNvPr>
          <p:cNvSpPr txBox="1">
            <a:spLocks noChangeArrowheads="1"/>
          </p:cNvSpPr>
          <p:nvPr/>
        </p:nvSpPr>
        <p:spPr bwMode="auto">
          <a:xfrm>
            <a:off x="2458277" y="553210"/>
            <a:ext cx="7010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eaLnBrk="1" hangingPunct="1">
              <a:buClrTx/>
              <a:buFontTx/>
              <a:buNone/>
            </a:pPr>
            <a:r>
              <a:rPr lang="it-IT" altLang="it-IT" sz="2800" dirty="0">
                <a:solidFill>
                  <a:srgbClr val="000000"/>
                </a:solidFill>
                <a:latin typeface="+mn-lt"/>
              </a:rPr>
              <a:t>Corollari:</a:t>
            </a:r>
            <a:br>
              <a:rPr lang="it-IT" altLang="it-IT" sz="2800" dirty="0">
                <a:solidFill>
                  <a:srgbClr val="000000"/>
                </a:solidFill>
                <a:latin typeface="+mn-lt"/>
              </a:rPr>
            </a:br>
            <a:r>
              <a:rPr lang="it-IT" altLang="it-IT" sz="3800" dirty="0">
                <a:solidFill>
                  <a:srgbClr val="000000"/>
                </a:solidFill>
                <a:latin typeface="+mn-lt"/>
              </a:rPr>
              <a:t>natura della traduzione e del testo tradotto</a:t>
            </a:r>
          </a:p>
        </p:txBody>
      </p:sp>
      <p:sp>
        <p:nvSpPr>
          <p:cNvPr id="22531" name="Text Box 2">
            <a:extLst>
              <a:ext uri="{FF2B5EF4-FFF2-40B4-BE49-F238E27FC236}">
                <a16:creationId xmlns:a16="http://schemas.microsoft.com/office/drawing/2014/main" id="{77940FE1-C912-EF41-8035-882037DDB405}"/>
              </a:ext>
            </a:extLst>
          </p:cNvPr>
          <p:cNvSpPr txBox="1">
            <a:spLocks noChangeArrowheads="1"/>
          </p:cNvSpPr>
          <p:nvPr/>
        </p:nvSpPr>
        <p:spPr bwMode="auto">
          <a:xfrm>
            <a:off x="2458277" y="2923055"/>
            <a:ext cx="7712765" cy="2587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138" indent="-338138">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9pPr>
          </a:lstStyle>
          <a:p>
            <a:pPr>
              <a:spcBef>
                <a:spcPts val="750"/>
              </a:spcBef>
              <a:buClr>
                <a:srgbClr val="336666"/>
              </a:buClr>
              <a:buSzPct val="70000"/>
              <a:buFont typeface="Wingdings" pitchFamily="2" charset="2"/>
              <a:buChar char=""/>
            </a:pPr>
            <a:r>
              <a:rPr lang="it-IT" altLang="it-IT" sz="3200" dirty="0">
                <a:solidFill>
                  <a:srgbClr val="000000"/>
                </a:solidFill>
                <a:latin typeface="+mn-lt"/>
              </a:rPr>
              <a:t>Traduzione come processo decisionale</a:t>
            </a:r>
          </a:p>
          <a:p>
            <a:pPr>
              <a:spcBef>
                <a:spcPts val="750"/>
              </a:spcBef>
              <a:buClr>
                <a:srgbClr val="336666"/>
              </a:buClr>
              <a:buSzPct val="70000"/>
              <a:buFont typeface="Wingdings" pitchFamily="2" charset="2"/>
              <a:buChar char=""/>
            </a:pPr>
            <a:r>
              <a:rPr lang="it-IT" altLang="it-IT" sz="3200" dirty="0">
                <a:solidFill>
                  <a:srgbClr val="000000"/>
                </a:solidFill>
                <a:latin typeface="+mn-lt"/>
              </a:rPr>
              <a:t>Traduzioni come entità “vincolate” a: </a:t>
            </a:r>
          </a:p>
          <a:p>
            <a:pPr>
              <a:spcBef>
                <a:spcPts val="600"/>
              </a:spcBef>
              <a:buClr>
                <a:srgbClr val="336666"/>
              </a:buClr>
              <a:buSzPct val="70000"/>
              <a:buFont typeface="Wingdings" pitchFamily="2" charset="2"/>
              <a:buChar char=""/>
            </a:pPr>
            <a:r>
              <a:rPr lang="it-IT" altLang="it-IT" sz="2800" dirty="0">
                <a:solidFill>
                  <a:srgbClr val="000000"/>
                </a:solidFill>
                <a:latin typeface="+mn-lt"/>
              </a:rPr>
              <a:t>TP</a:t>
            </a:r>
          </a:p>
          <a:p>
            <a:pPr>
              <a:spcBef>
                <a:spcPts val="600"/>
              </a:spcBef>
              <a:buClr>
                <a:srgbClr val="336666"/>
              </a:buClr>
              <a:buSzPct val="70000"/>
              <a:buFont typeface="Wingdings" pitchFamily="2" charset="2"/>
              <a:buChar char=""/>
            </a:pPr>
            <a:r>
              <a:rPr lang="it-IT" altLang="it-IT" sz="2800" dirty="0">
                <a:solidFill>
                  <a:srgbClr val="000000"/>
                </a:solidFill>
                <a:latin typeface="+mn-lt"/>
              </a:rPr>
              <a:t>“atto” del tradurre</a:t>
            </a:r>
          </a:p>
          <a:p>
            <a:pPr>
              <a:spcBef>
                <a:spcPts val="600"/>
              </a:spcBef>
              <a:buClr>
                <a:srgbClr val="336666"/>
              </a:buClr>
              <a:buSzPct val="70000"/>
              <a:buFont typeface="Wingdings" pitchFamily="2" charset="2"/>
              <a:buChar char=""/>
            </a:pPr>
            <a:r>
              <a:rPr lang="it-IT" altLang="it-IT" sz="2800" dirty="0">
                <a:solidFill>
                  <a:srgbClr val="000000"/>
                </a:solidFill>
                <a:latin typeface="+mn-lt"/>
              </a:rPr>
              <a:t>“evento traduttivo”</a:t>
            </a:r>
          </a:p>
        </p:txBody>
      </p:sp>
    </p:spTree>
    <p:extLst>
      <p:ext uri="{BB962C8B-B14F-4D97-AF65-F5344CB8AC3E}">
        <p14:creationId xmlns:p14="http://schemas.microsoft.com/office/powerpoint/2010/main" val="180568508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56B37F9F2DF28348962A2F9280F979FF" ma:contentTypeVersion="5" ma:contentTypeDescription="Creare un nuovo documento." ma:contentTypeScope="" ma:versionID="5ae9b82894631d0a41d1963cda723b8c">
  <xsd:schema xmlns:xsd="http://www.w3.org/2001/XMLSchema" xmlns:xs="http://www.w3.org/2001/XMLSchema" xmlns:p="http://schemas.microsoft.com/office/2006/metadata/properties" xmlns:ns2="6d1c705c-eba4-420c-96b0-6aef9f6130a9" targetNamespace="http://schemas.microsoft.com/office/2006/metadata/properties" ma:root="true" ma:fieldsID="d7c2fb5d19fae2ea608d9aa57827b6fb" ns2:_="">
    <xsd:import namespace="6d1c705c-eba4-420c-96b0-6aef9f6130a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1c705c-eba4-420c-96b0-6aef9f6130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07C6588-023E-4AAE-AD27-9C229B587398}"/>
</file>

<file path=customXml/itemProps2.xml><?xml version="1.0" encoding="utf-8"?>
<ds:datastoreItem xmlns:ds="http://schemas.openxmlformats.org/officeDocument/2006/customXml" ds:itemID="{991BABBB-3E7A-4303-B54C-E3974191D03B}"/>
</file>

<file path=customXml/itemProps3.xml><?xml version="1.0" encoding="utf-8"?>
<ds:datastoreItem xmlns:ds="http://schemas.openxmlformats.org/officeDocument/2006/customXml" ds:itemID="{0D169930-0A6D-4F89-A924-DDB0AE85F672}"/>
</file>

<file path=docProps/app.xml><?xml version="1.0" encoding="utf-8"?>
<Properties xmlns="http://schemas.openxmlformats.org/officeDocument/2006/extended-properties" xmlns:vt="http://schemas.openxmlformats.org/officeDocument/2006/docPropsVTypes">
  <TotalTime>86</TotalTime>
  <Words>1913</Words>
  <Application>Microsoft Macintosh PowerPoint</Application>
  <PresentationFormat>Widescreen</PresentationFormat>
  <Paragraphs>181</Paragraphs>
  <Slides>18</Slides>
  <Notes>15</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18</vt:i4>
      </vt:variant>
    </vt:vector>
  </HeadingPairs>
  <TitlesOfParts>
    <vt:vector size="28" baseType="lpstr">
      <vt:lpstr>Arial Unicode MS</vt:lpstr>
      <vt:lpstr>ＭＳ Ｐゴシック</vt:lpstr>
      <vt:lpstr>Arial</vt:lpstr>
      <vt:lpstr>Calibri</vt:lpstr>
      <vt:lpstr>Calibri Light</vt:lpstr>
      <vt:lpstr>Cambria</vt:lpstr>
      <vt:lpstr>Georgia</vt:lpstr>
      <vt:lpstr>Times New Roman</vt:lpstr>
      <vt:lpstr>Wingdings</vt:lpstr>
      <vt:lpstr>Tema di Office</vt:lpstr>
      <vt:lpstr>Approcci "descrittivisti"</vt:lpstr>
      <vt:lpstr>L'origine</vt:lpstr>
      <vt:lpstr>Come tradurre?</vt:lpstr>
      <vt:lpstr>Il consolidamento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Riferimenti</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Approcci "descrittivisti"</dc:title>
  <dc:creator>Utente di Microsoft Office</dc:creator>
  <cp:lastModifiedBy>PALUMBO GIUSEPPE</cp:lastModifiedBy>
  <cp:revision>14</cp:revision>
  <dcterms:created xsi:type="dcterms:W3CDTF">2021-01-13T13:22:42Z</dcterms:created>
  <dcterms:modified xsi:type="dcterms:W3CDTF">2022-01-14T16:26:57Z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0x01010056B37F9F2DF28348962A2F9280F979FF</vt:lpwstr>
  </property>
</Properties>
</file>