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34"/>
  </p:notesMasterIdLst>
  <p:sldIdLst>
    <p:sldId id="257" r:id="rId2"/>
    <p:sldId id="383" r:id="rId3"/>
    <p:sldId id="376" r:id="rId4"/>
    <p:sldId id="385" r:id="rId5"/>
    <p:sldId id="380" r:id="rId6"/>
    <p:sldId id="381" r:id="rId7"/>
    <p:sldId id="377" r:id="rId8"/>
    <p:sldId id="378" r:id="rId9"/>
    <p:sldId id="379" r:id="rId10"/>
    <p:sldId id="382" r:id="rId11"/>
    <p:sldId id="373" r:id="rId12"/>
    <p:sldId id="374" r:id="rId13"/>
    <p:sldId id="375" r:id="rId14"/>
    <p:sldId id="369" r:id="rId15"/>
    <p:sldId id="388" r:id="rId16"/>
    <p:sldId id="389" r:id="rId17"/>
    <p:sldId id="390" r:id="rId18"/>
    <p:sldId id="386" r:id="rId19"/>
    <p:sldId id="342" r:id="rId20"/>
    <p:sldId id="343" r:id="rId21"/>
    <p:sldId id="351" r:id="rId22"/>
    <p:sldId id="353" r:id="rId23"/>
    <p:sldId id="354" r:id="rId24"/>
    <p:sldId id="357" r:id="rId25"/>
    <p:sldId id="358" r:id="rId26"/>
    <p:sldId id="370" r:id="rId27"/>
    <p:sldId id="363" r:id="rId28"/>
    <p:sldId id="372" r:id="rId29"/>
    <p:sldId id="361" r:id="rId30"/>
    <p:sldId id="367" r:id="rId31"/>
    <p:sldId id="387" r:id="rId32"/>
    <p:sldId id="391" r:id="rId33"/>
  </p:sldIdLst>
  <p:sldSz cx="9144000" cy="6858000" type="screen4x3"/>
  <p:notesSz cx="6858000" cy="9144000"/>
  <p:defaultTextStyle>
    <a:defPPr>
      <a:defRPr lang="it-IT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00" autoAdjust="0"/>
    <p:restoredTop sz="93203" autoAdjust="0"/>
  </p:normalViewPr>
  <p:slideViewPr>
    <p:cSldViewPr snapToGrid="0" snapToObjects="1">
      <p:cViewPr varScale="1">
        <p:scale>
          <a:sx n="72" d="100"/>
          <a:sy n="72" d="100"/>
        </p:scale>
        <p:origin x="121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0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0525005-3748-354A-8657-78697661F109}" type="datetime1">
              <a:rPr lang="it-IT"/>
              <a:pPr>
                <a:defRPr/>
              </a:pPr>
              <a:t>27/01/2022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603C24B-B9AC-374D-8B87-1D24445A247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14920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ＭＳ Ｐゴシック" pitchFamily="-1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dirty="0"/>
          </a:p>
        </p:txBody>
      </p:sp>
      <p:sp>
        <p:nvSpPr>
          <p:cNvPr id="1536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D87D4FE-9C25-1449-B552-D0043333FC9A}" type="slidenum">
              <a:rPr lang="it-IT" smtClean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it-IT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46216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1200" dirty="0">
                <a:latin typeface="+mn-lt"/>
              </a:rPr>
              <a:t>gli interpreti hanno avuto un ruolo attivo nella conquista del West </a:t>
            </a:r>
          </a:p>
          <a:p>
            <a:r>
              <a:rPr lang="it-IT" sz="1200" dirty="0">
                <a:latin typeface="+mn-lt"/>
              </a:rPr>
              <a:t>a scapito dei nativi e mirando ad ottenere vantaggi personali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03C24B-B9AC-374D-8B87-1D24445A2472}" type="slidenum">
              <a:rPr lang="it-IT" smtClean="0"/>
              <a:pPr>
                <a:defRPr/>
              </a:pPr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764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AADA03-3ABB-6740-8646-2AD1A4FA9B00}" type="datetime1">
              <a:rPr lang="it-IT" smtClean="0"/>
              <a:pPr>
                <a:defRPr/>
              </a:pPr>
              <a:t>27/01/2022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199D40-B664-E54D-801D-2844EC90E4B4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5723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A57720-420C-C048-A663-6CB86C30E53C}" type="datetime1">
              <a:rPr lang="it-IT" smtClean="0"/>
              <a:pPr>
                <a:defRPr/>
              </a:pPr>
              <a:t>27/01/2022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B72BED-0C82-154A-900A-C54CF0558879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1750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583441-5867-614F-9A1B-92F0BB311FCD}" type="datetime1">
              <a:rPr lang="it-IT" smtClean="0"/>
              <a:pPr>
                <a:defRPr/>
              </a:pPr>
              <a:t>27/01/2022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D0B0EE-022E-E24D-BD2D-7789EF391081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620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DE4869-485E-E84C-87B6-815E9CE76EE4}" type="datetime1">
              <a:rPr lang="it-IT" smtClean="0"/>
              <a:pPr>
                <a:defRPr/>
              </a:pPr>
              <a:t>27/01/2022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36AF2-0D7B-B94E-9B3C-F82ACB5740B2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4890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68DA5C-47B6-3448-96B6-A206796921AD}" type="datetime1">
              <a:rPr lang="it-IT" smtClean="0"/>
              <a:pPr>
                <a:defRPr/>
              </a:pPr>
              <a:t>27/01/2022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E578B3-633B-5D4F-821A-620DE911D1D5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6268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B23B4D-6992-0A4E-929D-67B25C7D56A6}" type="datetime1">
              <a:rPr lang="it-IT" smtClean="0"/>
              <a:pPr>
                <a:defRPr/>
              </a:pPr>
              <a:t>27/01/2022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37FF47-35F1-2F48-9CAF-7EC2C57DD133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7490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18CB82-FA40-AF41-9E1B-FB013D56D48E}" type="datetime1">
              <a:rPr lang="it-IT" smtClean="0"/>
              <a:pPr>
                <a:defRPr/>
              </a:pPr>
              <a:t>27/01/2022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5F5C50-722B-1841-99BB-873AC243AC18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8103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2631D5-E0D0-C547-AE5F-5890135990C2}" type="datetime1">
              <a:rPr lang="it-IT" smtClean="0"/>
              <a:pPr>
                <a:defRPr/>
              </a:pPr>
              <a:t>27/01/2022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73F7C7-1128-1D4A-9463-C6EB5E22D2E8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0957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9F4796-D94C-5C42-B4B1-C1AEB01BD467}" type="datetime1">
              <a:rPr lang="it-IT" smtClean="0"/>
              <a:pPr>
                <a:defRPr/>
              </a:pPr>
              <a:t>27/01/2022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35B610-282A-1D41-8291-617D14259152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3146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D4E726-BF29-9B44-AE40-BC884080E7BE}" type="datetime1">
              <a:rPr lang="it-IT" smtClean="0"/>
              <a:pPr>
                <a:defRPr/>
              </a:pPr>
              <a:t>27/01/2022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101472-8E69-8743-BA3C-B4A43143C062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9856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0809FA-6BEF-6F47-BDB7-AFFACAC71A39}" type="datetime1">
              <a:rPr lang="it-IT" smtClean="0"/>
              <a:pPr>
                <a:defRPr/>
              </a:pPr>
              <a:t>27/01/2022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535467-8135-7C47-8529-42B6658FA6D4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1930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8839831-B9D8-F845-A65C-CBA8F93AC495}" type="datetime1">
              <a:rPr lang="it-IT" smtClean="0"/>
              <a:pPr>
                <a:defRPr/>
              </a:pPr>
              <a:t>27/01/2022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4433765-345F-FD4F-90A5-3AEE2410C3B3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0679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terpretiprocessonorimberga.it/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0" y="2190691"/>
            <a:ext cx="9144000" cy="2806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it-IT" dirty="0">
              <a:gradFill>
                <a:gsLst>
                  <a:gs pos="0">
                    <a:schemeClr val="accent6">
                      <a:lumMod val="5000"/>
                      <a:lumOff val="95000"/>
                    </a:schemeClr>
                  </a:gs>
                  <a:gs pos="74000">
                    <a:schemeClr val="accent6">
                      <a:lumMod val="45000"/>
                      <a:lumOff val="55000"/>
                    </a:schemeClr>
                  </a:gs>
                  <a:gs pos="83000">
                    <a:schemeClr val="accent6">
                      <a:lumMod val="45000"/>
                      <a:lumOff val="55000"/>
                    </a:schemeClr>
                  </a:gs>
                  <a:gs pos="100000">
                    <a:schemeClr val="accent6">
                      <a:lumMod val="30000"/>
                      <a:lumOff val="70000"/>
                    </a:schemeClr>
                  </a:gs>
                </a:gsLst>
                <a:lin ang="5400000" scaled="1"/>
              </a:gradFill>
              <a:latin typeface="Calibri" pitchFamily="-1" charset="0"/>
            </a:endParaRPr>
          </a:p>
        </p:txBody>
      </p:sp>
      <p:sp>
        <p:nvSpPr>
          <p:cNvPr id="14339" name="CasellaDiTesto 3"/>
          <p:cNvSpPr txBox="1">
            <a:spLocks noChangeArrowheads="1"/>
          </p:cNvSpPr>
          <p:nvPr/>
        </p:nvSpPr>
        <p:spPr bwMode="auto">
          <a:xfrm>
            <a:off x="1" y="2339240"/>
            <a:ext cx="91440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de-DE" sz="2600" dirty="0" err="1"/>
              <a:t>L‘interprete</a:t>
            </a:r>
            <a:endParaRPr lang="de-DE" sz="2600" dirty="0"/>
          </a:p>
          <a:p>
            <a:pPr algn="ctr"/>
            <a:r>
              <a:rPr lang="de-DE" sz="2600" dirty="0"/>
              <a:t>in </a:t>
            </a:r>
            <a:r>
              <a:rPr lang="de-DE" sz="2600" dirty="0" err="1"/>
              <a:t>prospettiva</a:t>
            </a:r>
            <a:r>
              <a:rPr lang="de-DE" sz="2600" dirty="0"/>
              <a:t> </a:t>
            </a:r>
            <a:r>
              <a:rPr lang="de-DE" sz="2600" dirty="0" err="1"/>
              <a:t>storica</a:t>
            </a:r>
            <a:endParaRPr lang="it-IT" sz="2600" dirty="0"/>
          </a:p>
        </p:txBody>
      </p:sp>
      <p:pic>
        <p:nvPicPr>
          <p:cNvPr id="14341" name="Picture 7" descr="C:\Documents and Settings\vmosetti\My Documents\Personale\cindy\Università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1313" y="5667375"/>
            <a:ext cx="4046537" cy="8350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14342" name="Text Box 9"/>
          <p:cNvSpPr txBox="1">
            <a:spLocks noChangeArrowheads="1"/>
          </p:cNvSpPr>
          <p:nvPr/>
        </p:nvSpPr>
        <p:spPr bwMode="auto">
          <a:xfrm>
            <a:off x="2180492" y="3496409"/>
            <a:ext cx="497142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it-IT" sz="2400" dirty="0">
                <a:latin typeface="Calibri" pitchFamily="-1" charset="0"/>
              </a:rPr>
              <a:t>Alessandra Riccardi </a:t>
            </a:r>
          </a:p>
          <a:p>
            <a:pPr algn="ctr"/>
            <a:r>
              <a:rPr lang="it-IT" sz="2400" dirty="0">
                <a:latin typeface="Calibri" pitchFamily="-1" charset="0"/>
              </a:rPr>
              <a:t>20-1-2022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4597400" y="5334000"/>
            <a:ext cx="4457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it-IT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Dipartimento di Scienze Giuridiche, del Linguaggio, dell`Interpretazione e della Traduzione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2391507" y="486669"/>
            <a:ext cx="49061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Storia e  teoria della traduzione e dell’interpretazione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55170" y="1427210"/>
            <a:ext cx="819694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Conquista del West</a:t>
            </a:r>
          </a:p>
          <a:p>
            <a:r>
              <a:rPr lang="it-IT" sz="2800" dirty="0">
                <a:latin typeface="+mn-lt"/>
              </a:rPr>
              <a:t>Gli interpreti hanno saputo sfruttare il loro ruolo e le conoscenze che ne derivavano per trarne profitti personali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Sintomatico quanto avvenne nel diciannovesimo secolo durante i negoziati fra il governo degli Stati Uniti e le tribù di nativi americani </a:t>
            </a:r>
          </a:p>
          <a:p>
            <a:r>
              <a:rPr lang="it-IT" sz="2800" dirty="0">
                <a:latin typeface="+mn-lt"/>
              </a:rPr>
              <a:t>firma dei trattati per la cessione delle terre Sioux agli americani</a:t>
            </a:r>
          </a:p>
          <a:p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31422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599607" y="799656"/>
            <a:ext cx="8034728" cy="4911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Nascita dell’interprete moderno</a:t>
            </a:r>
          </a:p>
          <a:p>
            <a:endParaRPr lang="it-IT" sz="28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  <a:p>
            <a:r>
              <a:rPr lang="it-IT" sz="2800" dirty="0">
                <a:latin typeface="+mn-lt"/>
              </a:rPr>
              <a:t>negoziati delle commissioni della Conferenza della Pace di Parigi del 1919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al tavolo negoziale fu richiesto di usare come lingua ufficiale non solo il francese, la lingua diplomatica tradizionale, ma anche l’inglese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necessità di garantire l’interpretazione fra le due lingue </a:t>
            </a:r>
            <a:endParaRPr lang="it-IT" sz="2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08370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989351" y="1275467"/>
            <a:ext cx="732817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Conferenza </a:t>
            </a:r>
            <a:r>
              <a:rPr lang="it-IT" sz="2800" dirty="0" smtClean="0">
                <a:latin typeface="+mn-lt"/>
              </a:rPr>
              <a:t>di </a:t>
            </a:r>
            <a:r>
              <a:rPr lang="it-IT" sz="2800" dirty="0">
                <a:latin typeface="+mn-lt"/>
              </a:rPr>
              <a:t>Pace di </a:t>
            </a:r>
            <a:r>
              <a:rPr lang="it-IT" sz="2800" dirty="0" smtClean="0">
                <a:latin typeface="+mn-lt"/>
              </a:rPr>
              <a:t>Parigi, trattati di Parigi 1919 </a:t>
            </a:r>
            <a:endParaRPr lang="it-IT" sz="2800" dirty="0">
              <a:latin typeface="+mn-lt"/>
            </a:endParaRP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Società delle Nazioni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Organizzazione Internazionale del Lavoro </a:t>
            </a:r>
          </a:p>
          <a:p>
            <a:endParaRPr lang="it-IT" sz="2800" dirty="0">
              <a:latin typeface="+mn-lt"/>
            </a:endParaRP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impiego dei primi interpreti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tecnica impiegata: interpretazione consecutiva </a:t>
            </a:r>
          </a:p>
        </p:txBody>
      </p:sp>
    </p:spTree>
    <p:extLst>
      <p:ext uri="{BB962C8B-B14F-4D97-AF65-F5344CB8AC3E}">
        <p14:creationId xmlns:p14="http://schemas.microsoft.com/office/powerpoint/2010/main" val="1829073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96348" y="750375"/>
            <a:ext cx="809707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interpretazione simultanea </a:t>
            </a:r>
          </a:p>
          <a:p>
            <a:endParaRPr lang="it-IT" sz="2400" dirty="0">
              <a:latin typeface="+mn-lt"/>
            </a:endParaRPr>
          </a:p>
          <a:p>
            <a:r>
              <a:rPr lang="it-IT" sz="24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Interpreti al processo di Norimberga</a:t>
            </a:r>
          </a:p>
          <a:p>
            <a:endParaRPr lang="it-IT" sz="2400" dirty="0">
              <a:latin typeface="+mn-lt"/>
            </a:endParaRPr>
          </a:p>
          <a:p>
            <a:r>
              <a:rPr lang="it-IT" sz="2400" dirty="0">
                <a:latin typeface="+mn-lt"/>
              </a:rPr>
              <a:t>passaggio dalla consecutiva alla simultanea </a:t>
            </a:r>
          </a:p>
          <a:p>
            <a:r>
              <a:rPr lang="it-IT" sz="2400" dirty="0">
                <a:latin typeface="+mn-lt"/>
              </a:rPr>
              <a:t>scelta obbligata per ridurre i tempi dell’interpretazione </a:t>
            </a:r>
          </a:p>
          <a:p>
            <a:endParaRPr lang="it-IT" sz="2400" dirty="0">
              <a:latin typeface="+mn-lt"/>
            </a:endParaRPr>
          </a:p>
          <a:p>
            <a:r>
              <a:rPr lang="it-IT" sz="2400" dirty="0">
                <a:latin typeface="+mn-lt"/>
              </a:rPr>
              <a:t>modalità diverse di attuazione, meno naturalo della </a:t>
            </a:r>
            <a:r>
              <a:rPr lang="it-IT" sz="2400" dirty="0" smtClean="0">
                <a:latin typeface="+mn-lt"/>
              </a:rPr>
              <a:t>consecutiva</a:t>
            </a:r>
          </a:p>
          <a:p>
            <a:r>
              <a:rPr lang="it-IT" sz="2400" dirty="0" smtClean="0">
                <a:latin typeface="+mn-lt"/>
              </a:rPr>
              <a:t> </a:t>
            </a:r>
            <a:endParaRPr lang="it-IT" sz="2400" dirty="0">
              <a:latin typeface="+mn-lt"/>
            </a:endParaRPr>
          </a:p>
          <a:p>
            <a:r>
              <a:rPr lang="it-IT" sz="2400" dirty="0" smtClean="0">
                <a:latin typeface="+mn-lt"/>
              </a:rPr>
              <a:t>meno </a:t>
            </a:r>
            <a:r>
              <a:rPr lang="it-IT" sz="2400" dirty="0">
                <a:latin typeface="+mn-lt"/>
              </a:rPr>
              <a:t>controllo</a:t>
            </a:r>
          </a:p>
          <a:p>
            <a:r>
              <a:rPr lang="it-IT" sz="2400" dirty="0">
                <a:latin typeface="+mn-lt"/>
              </a:rPr>
              <a:t>scelte dettate dalle particolari condizioni del momento storico, politico e </a:t>
            </a:r>
            <a:r>
              <a:rPr lang="it-IT" sz="2400" dirty="0" smtClean="0">
                <a:latin typeface="+mn-lt"/>
              </a:rPr>
              <a:t>sociale</a:t>
            </a:r>
          </a:p>
          <a:p>
            <a:endParaRPr lang="it-IT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722186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49F1B20-6A86-A940-9DA3-FD23E74859E7}"/>
              </a:ext>
            </a:extLst>
          </p:cNvPr>
          <p:cNvSpPr txBox="1"/>
          <p:nvPr/>
        </p:nvSpPr>
        <p:spPr>
          <a:xfrm>
            <a:off x="1184563" y="706581"/>
            <a:ext cx="7315201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800" dirty="0">
              <a:latin typeface="+mn-lt"/>
            </a:endParaRPr>
          </a:p>
          <a:p>
            <a:r>
              <a:rPr lang="it-IT" sz="2800" dirty="0">
                <a:solidFill>
                  <a:srgbClr val="0070C0"/>
                </a:solidFill>
                <a:latin typeface="+mn-lt"/>
              </a:rPr>
              <a:t>Il processo di Norimberga  </a:t>
            </a:r>
            <a:r>
              <a:rPr lang="it-IT" sz="2800" dirty="0">
                <a:latin typeface="+mn-lt"/>
              </a:rPr>
              <a:t>20/11/45-1/10/46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Impiego dell’interpretazione simultanea in </a:t>
            </a:r>
            <a:r>
              <a:rPr lang="it-IT" sz="2800" dirty="0" smtClean="0">
                <a:latin typeface="+mn-lt"/>
              </a:rPr>
              <a:t>un processo su </a:t>
            </a:r>
            <a:r>
              <a:rPr lang="it-IT" sz="2800" dirty="0">
                <a:latin typeface="+mn-lt"/>
              </a:rPr>
              <a:t>larga </a:t>
            </a:r>
            <a:r>
              <a:rPr lang="it-IT" sz="2800" dirty="0" smtClean="0">
                <a:latin typeface="+mn-lt"/>
              </a:rPr>
              <a:t>scala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In precedenza l</a:t>
            </a:r>
            <a:r>
              <a:rPr lang="it-IT" sz="2800" dirty="0" smtClean="0">
                <a:latin typeface="+mn-lt"/>
              </a:rPr>
              <a:t>’interpretazione simultanea era stata impiegata saltuariamente</a:t>
            </a:r>
            <a:endParaRPr lang="it-IT" sz="2800" dirty="0">
              <a:latin typeface="+mn-lt"/>
            </a:endParaRP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Con </a:t>
            </a:r>
            <a:r>
              <a:rPr lang="it-IT" sz="2800" dirty="0">
                <a:latin typeface="+mn-lt"/>
              </a:rPr>
              <a:t>il processo di Norimberga per la prima volta nella storia i rappresentanti di uno stato hanno dovuto rispondere di crimini di guerra e contro l’umanità </a:t>
            </a:r>
          </a:p>
        </p:txBody>
      </p:sp>
    </p:spTree>
    <p:extLst>
      <p:ext uri="{BB962C8B-B14F-4D97-AF65-F5344CB8AC3E}">
        <p14:creationId xmlns:p14="http://schemas.microsoft.com/office/powerpoint/2010/main" val="38685692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CC3D4646-971F-2540-953A-ACE5E2E6A698}"/>
              </a:ext>
            </a:extLst>
          </p:cNvPr>
          <p:cNvSpPr txBox="1"/>
          <p:nvPr/>
        </p:nvSpPr>
        <p:spPr>
          <a:xfrm>
            <a:off x="705394" y="1371600"/>
            <a:ext cx="782465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Ci furono 24 imputati  21 di essi erano presenti al processo, fra cui Hermann Göring, Rudolf </a:t>
            </a:r>
            <a:r>
              <a:rPr lang="it-IT" sz="2800" dirty="0" err="1">
                <a:latin typeface="+mn-lt"/>
              </a:rPr>
              <a:t>Heß</a:t>
            </a:r>
            <a:r>
              <a:rPr lang="it-IT" sz="2800" dirty="0">
                <a:latin typeface="+mn-lt"/>
              </a:rPr>
              <a:t> e Albert </a:t>
            </a:r>
            <a:r>
              <a:rPr lang="it-IT" sz="2800" dirty="0" err="1" smtClean="0">
                <a:latin typeface="+mn-lt"/>
              </a:rPr>
              <a:t>Speer</a:t>
            </a:r>
            <a:r>
              <a:rPr lang="it-IT" sz="2800" dirty="0" smtClean="0">
                <a:latin typeface="+mn-lt"/>
              </a:rPr>
              <a:t> </a:t>
            </a:r>
            <a:endParaRPr lang="it-IT" sz="2800" dirty="0">
              <a:latin typeface="+mn-lt"/>
            </a:endParaRP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il giudice Robert Jackson fu il Procuratore capo (a capo dell’accusa) e organizzò l’intero procedimento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Oltre a essere passato alla storia per il ruolo che ha avuto per il diritto internazionale, al processo di Norimberga vi fu per la prima volta l’interpretazione simultanea durante un processo</a:t>
            </a:r>
          </a:p>
        </p:txBody>
      </p:sp>
    </p:spTree>
    <p:extLst>
      <p:ext uri="{BB962C8B-B14F-4D97-AF65-F5344CB8AC3E}">
        <p14:creationId xmlns:p14="http://schemas.microsoft.com/office/powerpoint/2010/main" val="33999080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8ADF97B3-4F81-314C-9E4E-87EAD35D67CA}"/>
              </a:ext>
            </a:extLst>
          </p:cNvPr>
          <p:cNvSpPr txBox="1"/>
          <p:nvPr/>
        </p:nvSpPr>
        <p:spPr>
          <a:xfrm>
            <a:off x="522515" y="809898"/>
            <a:ext cx="820347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Il passaggio a una modalità in cui l’interpretazione </a:t>
            </a:r>
            <a:r>
              <a:rPr lang="it-IT" sz="2800" dirty="0" smtClean="0">
                <a:latin typeface="+mn-lt"/>
              </a:rPr>
              <a:t>fatta verso </a:t>
            </a:r>
            <a:r>
              <a:rPr lang="it-IT" sz="2800" dirty="0">
                <a:latin typeface="+mn-lt"/>
              </a:rPr>
              <a:t>tre lingue sembrava </a:t>
            </a:r>
            <a:r>
              <a:rPr lang="it-IT" sz="2800" dirty="0" smtClean="0">
                <a:latin typeface="+mn-lt"/>
              </a:rPr>
              <a:t>essere molto </a:t>
            </a:r>
            <a:r>
              <a:rPr lang="it-IT" sz="2800" dirty="0">
                <a:latin typeface="+mn-lt"/>
              </a:rPr>
              <a:t>rischioso</a:t>
            </a:r>
          </a:p>
          <a:p>
            <a:r>
              <a:rPr lang="it-IT" sz="2800" dirty="0">
                <a:latin typeface="+mn-lt"/>
              </a:rPr>
              <a:t>perché non era possibile controllare quanto veniva detto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Nel </a:t>
            </a:r>
            <a:r>
              <a:rPr lang="it-IT" sz="2800" dirty="0">
                <a:latin typeface="+mn-lt"/>
              </a:rPr>
              <a:t>corso degli incontri preliminari più volte vi furono difficoltà dovuto alle modalità di interpretazione </a:t>
            </a:r>
            <a:r>
              <a:rPr lang="it-IT" sz="2800" dirty="0" smtClean="0">
                <a:latin typeface="+mn-lt"/>
              </a:rPr>
              <a:t>consecutiva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Si sarebbero allungati i tempi </a:t>
            </a:r>
          </a:p>
          <a:p>
            <a:endParaRPr lang="it-IT" sz="2800" dirty="0">
              <a:latin typeface="+mn-lt"/>
            </a:endParaRPr>
          </a:p>
          <a:p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497563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CCD682FD-158C-AB48-B66C-9770CE5CC3B8}"/>
              </a:ext>
            </a:extLst>
          </p:cNvPr>
          <p:cNvSpPr txBox="1"/>
          <p:nvPr/>
        </p:nvSpPr>
        <p:spPr>
          <a:xfrm>
            <a:off x="1097281" y="1489166"/>
            <a:ext cx="604810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La mostra </a:t>
            </a:r>
          </a:p>
          <a:p>
            <a:r>
              <a:rPr lang="it-IT" sz="2800" dirty="0">
                <a:latin typeface="+mn-lt"/>
              </a:rPr>
              <a:t>Un processo – Quattro lingue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  <a:hlinkClick r:id="rId2"/>
              </a:rPr>
              <a:t>www.interpretiprocessonorimberga.it</a:t>
            </a:r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039690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888023" y="895325"/>
            <a:ext cx="726244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dirty="0">
                <a:solidFill>
                  <a:srgbClr val="0070C0"/>
                </a:solidFill>
                <a:latin typeface="+mn-lt"/>
              </a:rPr>
              <a:t>Dall’interprete al mediatore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società sempre più multiculturali e multietniche</a:t>
            </a:r>
          </a:p>
          <a:p>
            <a:r>
              <a:rPr lang="it-IT" sz="2800" dirty="0">
                <a:latin typeface="+mn-lt"/>
              </a:rPr>
              <a:t>necessità di comunicare in lingue meno diffuse</a:t>
            </a:r>
          </a:p>
          <a:p>
            <a:endParaRPr lang="it-IT" sz="2800" dirty="0">
              <a:latin typeface="+mn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it-IT" sz="2800" dirty="0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nuove figure professionali, nuove specializzazioni per far fronte alle nuove realtà</a:t>
            </a:r>
          </a:p>
          <a:p>
            <a:endParaRPr lang="it-IT" sz="2800" dirty="0">
              <a:latin typeface="+mn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it-IT" sz="2800" dirty="0">
                <a:latin typeface="+mn-lt"/>
              </a:rPr>
              <a:t>albanese, rumeno, arabo, cinese, ucraino o il farsi</a:t>
            </a:r>
          </a:p>
          <a:p>
            <a:endParaRPr lang="it-IT" sz="2800" dirty="0">
              <a:latin typeface="+mn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it-IT" sz="2800" dirty="0">
              <a:latin typeface="+mn-lt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6839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12956" y="818118"/>
            <a:ext cx="86310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solidFill>
                  <a:srgbClr val="0070C0"/>
                </a:solidFill>
                <a:latin typeface="+mn-lt"/>
              </a:rPr>
              <a:t>interpretazione</a:t>
            </a:r>
            <a:r>
              <a:rPr lang="it-IT" sz="2800" dirty="0">
                <a:latin typeface="+mn-lt"/>
              </a:rPr>
              <a:t> </a:t>
            </a:r>
            <a:r>
              <a:rPr lang="it-IT" sz="2800" dirty="0">
                <a:solidFill>
                  <a:srgbClr val="0070C0"/>
                </a:solidFill>
                <a:latin typeface="+mn-lt"/>
              </a:rPr>
              <a:t>dialogica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settore economico, politico, commerciale e mediatico </a:t>
            </a:r>
          </a:p>
          <a:p>
            <a:r>
              <a:rPr lang="it-IT" sz="2800" dirty="0">
                <a:latin typeface="+mn-lt"/>
              </a:rPr>
              <a:t>settori ampi della vita sociale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afflusso di immigrati ha creato nuove esigenze di comunicazione interlinguistica per favorire l’integrazione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lingue di maggiore o minore diffusione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notevole richiesta di interpreti per operare nel campo dei servizi pubblici</a:t>
            </a:r>
          </a:p>
        </p:txBody>
      </p:sp>
    </p:spTree>
    <p:extLst>
      <p:ext uri="{BB962C8B-B14F-4D97-AF65-F5344CB8AC3E}">
        <p14:creationId xmlns:p14="http://schemas.microsoft.com/office/powerpoint/2010/main" val="1775823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597877" y="677096"/>
            <a:ext cx="8044961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it-IT" sz="2800" dirty="0">
                <a:latin typeface="+mn-lt"/>
              </a:rPr>
              <a:t>Approfondire il ruolo dell’interprete nel corso della storia permette di mettere in luce nozioni e aspetti fondamentali </a:t>
            </a:r>
          </a:p>
          <a:p>
            <a:pPr>
              <a:spcAft>
                <a:spcPts val="0"/>
              </a:spcAft>
            </a:pPr>
            <a:r>
              <a:rPr lang="it-IT" sz="2800" dirty="0">
                <a:latin typeface="+mn-lt"/>
              </a:rPr>
              <a:t>Confluiti nei codici deontologici</a:t>
            </a:r>
          </a:p>
          <a:p>
            <a:pPr>
              <a:spcAft>
                <a:spcPts val="0"/>
              </a:spcAft>
            </a:pPr>
            <a:endParaRPr lang="it-IT" sz="2800" dirty="0">
              <a:latin typeface="+mn-lt"/>
            </a:endParaRPr>
          </a:p>
          <a:p>
            <a:pPr>
              <a:spcAft>
                <a:spcPts val="0"/>
              </a:spcAft>
            </a:pPr>
            <a:r>
              <a:rPr lang="it-IT" sz="2800" dirty="0">
                <a:latin typeface="+mn-lt"/>
              </a:rPr>
              <a:t>l’imparzialità, la riservatezza, la neutralità e la fedeltà al messaggio originale</a:t>
            </a:r>
          </a:p>
          <a:p>
            <a:pPr>
              <a:spcAft>
                <a:spcPts val="0"/>
              </a:spcAft>
            </a:pPr>
            <a:endParaRPr lang="it-IT" sz="2800" dirty="0">
              <a:latin typeface="+mn-lt"/>
            </a:endParaRPr>
          </a:p>
          <a:p>
            <a:pPr>
              <a:spcAft>
                <a:spcPts val="0"/>
              </a:spcAft>
            </a:pPr>
            <a:r>
              <a:rPr lang="it-IT" sz="2800" dirty="0">
                <a:latin typeface="+mn-lt"/>
              </a:rPr>
              <a:t>riesame storico evidenzia le mansioni e le conoscenze dall’interprete </a:t>
            </a:r>
          </a:p>
          <a:p>
            <a:pPr>
              <a:spcAft>
                <a:spcPts val="0"/>
              </a:spcAft>
            </a:pPr>
            <a:r>
              <a:rPr lang="it-IT" sz="2800" dirty="0">
                <a:latin typeface="+mn-lt"/>
              </a:rPr>
              <a:t>					non solo lingue </a:t>
            </a:r>
          </a:p>
          <a:p>
            <a:pPr>
              <a:spcAft>
                <a:spcPts val="0"/>
              </a:spcAft>
            </a:pPr>
            <a:r>
              <a:rPr lang="it-IT" sz="2800" dirty="0">
                <a:latin typeface="+mn-lt"/>
              </a:rPr>
              <a:t>ma conoscenze e informazioni sul paese, territorio, usi e costumi </a:t>
            </a:r>
            <a:endParaRPr lang="it-IT" sz="28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75528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289154" y="1074517"/>
            <a:ext cx="685050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il mediatore interculturale</a:t>
            </a: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</a:p>
          <a:p>
            <a:endParaRPr lang="it-IT" sz="2400" dirty="0"/>
          </a:p>
          <a:p>
            <a:r>
              <a:rPr lang="it-IT" sz="2400" dirty="0"/>
              <a:t>nuova definizione </a:t>
            </a:r>
          </a:p>
          <a:p>
            <a:r>
              <a:rPr lang="it-IT" sz="2400" dirty="0"/>
              <a:t>compiti non sempre chiaramente definiti </a:t>
            </a:r>
          </a:p>
          <a:p>
            <a:endParaRPr lang="it-IT" sz="2400" dirty="0"/>
          </a:p>
          <a:p>
            <a:r>
              <a:rPr lang="it-IT" sz="2400" dirty="0"/>
              <a:t>prevalentemente compiti di interpretazione/traduzione</a:t>
            </a:r>
          </a:p>
          <a:p>
            <a:endParaRPr lang="it-IT" sz="2400" dirty="0"/>
          </a:p>
          <a:p>
            <a:r>
              <a:rPr lang="it-IT" sz="2400" dirty="0"/>
              <a:t>facilitazione inserimento e disbrigo di pratiche</a:t>
            </a:r>
          </a:p>
          <a:p>
            <a:endParaRPr lang="it-IT" sz="2400" dirty="0"/>
          </a:p>
          <a:p>
            <a:r>
              <a:rPr lang="it-IT" sz="2400" dirty="0"/>
              <a:t>mediatore interculturale </a:t>
            </a:r>
          </a:p>
          <a:p>
            <a:r>
              <a:rPr lang="it-IT" sz="2400" dirty="0"/>
              <a:t>ulteriore evoluzione della figura dell’interprete </a:t>
            </a:r>
          </a:p>
        </p:txBody>
      </p:sp>
    </p:spTree>
    <p:extLst>
      <p:ext uri="{BB962C8B-B14F-4D97-AF65-F5344CB8AC3E}">
        <p14:creationId xmlns:p14="http://schemas.microsoft.com/office/powerpoint/2010/main" val="6306351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74557" y="566598"/>
            <a:ext cx="807969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lingua e cultura – binomio inscindibile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Elemento di conoscenza distintivo per l’interprete rispetto agli altri interlocutori presenti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conoscenza di tutti gli aspetti che sono indissolubilmente legati ad una lingua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caratteristici di una realtà socio-culturale che attraverso la lingua si esprime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conoscenza della cultura attraverso la lingua</a:t>
            </a:r>
          </a:p>
        </p:txBody>
      </p:sp>
    </p:spTree>
    <p:extLst>
      <p:ext uri="{BB962C8B-B14F-4D97-AF65-F5344CB8AC3E}">
        <p14:creationId xmlns:p14="http://schemas.microsoft.com/office/powerpoint/2010/main" val="7387735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514008" y="1305001"/>
            <a:ext cx="6400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interscambio continuo fra lingua e cultura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la lingua si adatta ai nuovi contenuti culturali e sociali che possono emergere nel corso del tempo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neologismi, nuove sfumature e connotazioni di termini già in uso</a:t>
            </a:r>
          </a:p>
        </p:txBody>
      </p:sp>
    </p:spTree>
    <p:extLst>
      <p:ext uri="{BB962C8B-B14F-4D97-AF65-F5344CB8AC3E}">
        <p14:creationId xmlns:p14="http://schemas.microsoft.com/office/powerpoint/2010/main" val="4676891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79489" y="322724"/>
            <a:ext cx="7495081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mediatore interculturale </a:t>
            </a:r>
          </a:p>
          <a:p>
            <a:r>
              <a:rPr lang="it-IT" sz="2800" dirty="0">
                <a:latin typeface="+mn-lt"/>
              </a:rPr>
              <a:t>interviene per mettere in comunicazione la persona straniera con il personale di vari settori sociali, da quello educativo, a quello amministrativo, sanitario fino a quello giuridico-giudiziario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perché non si è mantenuto il termine di interprete? </a:t>
            </a:r>
          </a:p>
          <a:p>
            <a:r>
              <a:rPr lang="it-IT" sz="2800" i="1" dirty="0">
                <a:latin typeface="+mn-lt"/>
              </a:rPr>
              <a:t>community </a:t>
            </a:r>
            <a:r>
              <a:rPr lang="it-IT" sz="2800" i="1" dirty="0" err="1">
                <a:latin typeface="+mn-lt"/>
              </a:rPr>
              <a:t>interpreter</a:t>
            </a:r>
            <a:r>
              <a:rPr lang="it-IT" sz="2800" i="1" dirty="0">
                <a:latin typeface="+mn-lt"/>
              </a:rPr>
              <a:t> / public service </a:t>
            </a:r>
            <a:r>
              <a:rPr lang="it-IT" sz="2800" i="1" dirty="0" err="1">
                <a:latin typeface="+mn-lt"/>
              </a:rPr>
              <a:t>interpreter</a:t>
            </a:r>
            <a:r>
              <a:rPr lang="it-IT" sz="2800" i="1" dirty="0">
                <a:latin typeface="+mn-lt"/>
              </a:rPr>
              <a:t> </a:t>
            </a:r>
          </a:p>
          <a:p>
            <a:endParaRPr lang="it-IT" sz="2800" i="1" dirty="0">
              <a:latin typeface="+mn-lt"/>
            </a:endParaRPr>
          </a:p>
          <a:p>
            <a:r>
              <a:rPr lang="it-IT" sz="2800" dirty="0">
                <a:latin typeface="+mn-lt"/>
              </a:rPr>
              <a:t>professione nuova </a:t>
            </a:r>
          </a:p>
          <a:p>
            <a:r>
              <a:rPr lang="it-IT" sz="2800" dirty="0">
                <a:latin typeface="+mn-lt"/>
              </a:rPr>
              <a:t>prima di attestarsi sotto questa definizione, se ne sono utilizzate numerose altre</a:t>
            </a:r>
          </a:p>
        </p:txBody>
      </p:sp>
    </p:spTree>
    <p:extLst>
      <p:ext uri="{BB962C8B-B14F-4D97-AF65-F5344CB8AC3E}">
        <p14:creationId xmlns:p14="http://schemas.microsoft.com/office/powerpoint/2010/main" val="10497958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143001" y="265618"/>
            <a:ext cx="718331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it-IT" sz="24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Mediazione interculturale </a:t>
            </a:r>
          </a:p>
          <a:p>
            <a:pPr algn="ctr">
              <a:spcAft>
                <a:spcPts val="0"/>
              </a:spcAft>
            </a:pPr>
            <a:r>
              <a:rPr lang="it-IT" sz="2400" dirty="0">
                <a:solidFill>
                  <a:schemeClr val="tx2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educazione interculturale </a:t>
            </a:r>
          </a:p>
          <a:p>
            <a:pPr>
              <a:spcAft>
                <a:spcPts val="0"/>
              </a:spcAft>
            </a:pPr>
            <a:endParaRPr lang="it-IT" sz="28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inizio degli anni 1990</a:t>
            </a:r>
          </a:p>
          <a:p>
            <a:pPr>
              <a:spcAft>
                <a:spcPts val="0"/>
              </a:spcAft>
            </a:pPr>
            <a:r>
              <a:rPr lang="it-IT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settore dell’educazione</a:t>
            </a:r>
          </a:p>
          <a:p>
            <a:pPr>
              <a:spcAft>
                <a:spcPts val="0"/>
              </a:spcAft>
            </a:pPr>
            <a:r>
              <a:rPr lang="it-IT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Circolare n. 205, Ministero della Pubblica Istruzione del 26 luglio 1990, </a:t>
            </a:r>
          </a:p>
          <a:p>
            <a:pPr>
              <a:spcAft>
                <a:spcPts val="0"/>
              </a:spcAft>
            </a:pPr>
            <a:r>
              <a:rPr lang="it-IT" sz="2800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La scuola dell’obbligo e gli alunni stranieri. L’educazione interculturale</a:t>
            </a:r>
            <a:endParaRPr lang="it-IT" sz="28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it-IT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it-IT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necessità di impiegare ‘mediatori’ ed ‘esperti’ di madre lingua </a:t>
            </a:r>
          </a:p>
          <a:p>
            <a:pPr>
              <a:spcAft>
                <a:spcPts val="0"/>
              </a:spcAft>
            </a:pPr>
            <a:r>
              <a:rPr lang="it-IT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‘mediazione’ e ‘mediatore</a:t>
            </a:r>
            <a:r>
              <a:rPr lang="it-IT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endParaRPr lang="it-IT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529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24254" y="656999"/>
            <a:ext cx="744708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it-IT" sz="2400" dirty="0">
                <a:solidFill>
                  <a:schemeClr val="tx2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mediatori culturali qualificati </a:t>
            </a:r>
          </a:p>
          <a:p>
            <a:pPr>
              <a:spcAft>
                <a:spcPts val="0"/>
              </a:spcAft>
            </a:pPr>
            <a:endParaRPr lang="it-IT" sz="24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articolo 38 del Testo Unico delle disposizioni concernenti la disciplina dell’immigrazione del 25 luglio </a:t>
            </a:r>
            <a:r>
              <a:rPr lang="it-IT" sz="2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1998</a:t>
            </a:r>
            <a:r>
              <a:rPr lang="it-IT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intitolato “Istruzione degli stranieri. Educazione interculturale”</a:t>
            </a:r>
          </a:p>
          <a:p>
            <a:pPr>
              <a:spcAft>
                <a:spcPts val="0"/>
              </a:spcAft>
            </a:pPr>
            <a:endParaRPr lang="it-IT" sz="24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it-IT" sz="2400" dirty="0">
                <a:solidFill>
                  <a:schemeClr val="tx2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mediatori interculturali </a:t>
            </a:r>
            <a:r>
              <a:rPr lang="it-IT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articolo 42 </a:t>
            </a:r>
          </a:p>
          <a:p>
            <a:pPr>
              <a:spcAft>
                <a:spcPts val="0"/>
              </a:spcAft>
            </a:pPr>
            <a:endParaRPr lang="it-IT" sz="2400" dirty="0">
              <a:latin typeface="+mn-lt"/>
            </a:endParaRPr>
          </a:p>
          <a:p>
            <a:pPr>
              <a:spcAft>
                <a:spcPts val="0"/>
              </a:spcAft>
            </a:pPr>
            <a:r>
              <a:rPr lang="it-IT" sz="2400" dirty="0">
                <a:latin typeface="+mn-lt"/>
              </a:rPr>
              <a:t>Aumenta la richiesta di servizi pubblici da parte di stranieri </a:t>
            </a:r>
          </a:p>
          <a:p>
            <a:pPr>
              <a:spcAft>
                <a:spcPts val="0"/>
              </a:spcAft>
            </a:pPr>
            <a:r>
              <a:rPr lang="it-IT" sz="2400" dirty="0">
                <a:latin typeface="+mn-lt"/>
              </a:rPr>
              <a:t>esigenza di disporre di figure professionali per colloqui  fra operatori dei servizi pubblici e gli utenti stranieri</a:t>
            </a:r>
          </a:p>
          <a:p>
            <a:pPr>
              <a:spcAft>
                <a:spcPts val="0"/>
              </a:spcAft>
            </a:pPr>
            <a:endParaRPr lang="it-IT" sz="2400" dirty="0">
              <a:latin typeface="+mn-lt"/>
            </a:endParaRPr>
          </a:p>
          <a:p>
            <a:pPr>
              <a:spcAft>
                <a:spcPts val="0"/>
              </a:spcAft>
            </a:pPr>
            <a:r>
              <a:rPr lang="it-IT" sz="2400" dirty="0">
                <a:latin typeface="+mn-lt"/>
              </a:rPr>
              <a:t> Manca una denominazione unica</a:t>
            </a:r>
            <a:endParaRPr lang="it-IT" sz="20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6401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D0C075B4-7A88-3F4A-8899-F693657D390C}"/>
              </a:ext>
            </a:extLst>
          </p:cNvPr>
          <p:cNvSpPr txBox="1"/>
          <p:nvPr/>
        </p:nvSpPr>
        <p:spPr>
          <a:xfrm>
            <a:off x="765544" y="1377568"/>
            <a:ext cx="793188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corsi di mediazione linguistica dal 2000 </a:t>
            </a:r>
          </a:p>
          <a:p>
            <a:r>
              <a:rPr lang="it-IT" sz="2800" dirty="0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lauree di primo livello </a:t>
            </a:r>
          </a:p>
          <a:p>
            <a:endParaRPr lang="it-IT" sz="2800" dirty="0">
              <a:latin typeface="+mn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it-IT" sz="2800" dirty="0">
                <a:latin typeface="+mn-lt"/>
              </a:rPr>
              <a:t>mediazione linguistica e culturale </a:t>
            </a:r>
          </a:p>
          <a:p>
            <a:r>
              <a:rPr lang="it-IT" sz="2800" dirty="0">
                <a:latin typeface="+mn-lt"/>
              </a:rPr>
              <a:t>oggetto di studio delle lauree triennali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l’assenza delle lingue richieste </a:t>
            </a:r>
          </a:p>
          <a:p>
            <a:r>
              <a:rPr lang="it-IT" sz="2800" dirty="0">
                <a:latin typeface="+mn-lt"/>
              </a:rPr>
              <a:t>rende improbabile l’esercizio di tale possibilità</a:t>
            </a:r>
          </a:p>
        </p:txBody>
      </p:sp>
    </p:spTree>
    <p:extLst>
      <p:ext uri="{BB962C8B-B14F-4D97-AF65-F5344CB8AC3E}">
        <p14:creationId xmlns:p14="http://schemas.microsoft.com/office/powerpoint/2010/main" val="21395308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90246" y="2166545"/>
            <a:ext cx="698109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800" dirty="0">
              <a:latin typeface="+mn-lt"/>
              <a:cs typeface="Times New Roman" panose="02020603050405020304" pitchFamily="18" charset="0"/>
            </a:endParaRPr>
          </a:p>
          <a:p>
            <a:r>
              <a:rPr lang="it-IT" sz="2800" i="1" dirty="0">
                <a:latin typeface="+mn-lt"/>
              </a:rPr>
              <a:t>interprete per i servizi pubblici</a:t>
            </a:r>
          </a:p>
          <a:p>
            <a:r>
              <a:rPr lang="it-IT" sz="2800" dirty="0">
                <a:latin typeface="+mn-lt"/>
              </a:rPr>
              <a:t>spesso forte enfasi sulla componente culturale</a:t>
            </a:r>
          </a:p>
          <a:p>
            <a:r>
              <a:rPr lang="it-IT" sz="2800" dirty="0">
                <a:latin typeface="+mn-lt"/>
              </a:rPr>
              <a:t>il compito primario di un mediatore linguistico-culturale è facilitare il più possibile lo scambio comunicativo</a:t>
            </a:r>
          </a:p>
        </p:txBody>
      </p:sp>
    </p:spTree>
    <p:extLst>
      <p:ext uri="{BB962C8B-B14F-4D97-AF65-F5344CB8AC3E}">
        <p14:creationId xmlns:p14="http://schemas.microsoft.com/office/powerpoint/2010/main" val="3526456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3FB1EF4D-0A3A-9448-B87E-5A9116A82799}"/>
              </a:ext>
            </a:extLst>
          </p:cNvPr>
          <p:cNvSpPr txBox="1"/>
          <p:nvPr/>
        </p:nvSpPr>
        <p:spPr>
          <a:xfrm>
            <a:off x="935665" y="1679942"/>
            <a:ext cx="727267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in Svizzera </a:t>
            </a:r>
          </a:p>
          <a:p>
            <a:r>
              <a:rPr lang="it-IT" sz="2800" dirty="0">
                <a:latin typeface="+mn-lt"/>
              </a:rPr>
              <a:t>distinzione fra </a:t>
            </a:r>
            <a:r>
              <a:rPr lang="it-IT" sz="2800" b="1" dirty="0">
                <a:latin typeface="+mn-lt"/>
              </a:rPr>
              <a:t>interpreti</a:t>
            </a:r>
            <a:r>
              <a:rPr lang="it-IT" sz="2800" dirty="0">
                <a:latin typeface="+mn-lt"/>
              </a:rPr>
              <a:t> interculturali da un lato e </a:t>
            </a:r>
            <a:r>
              <a:rPr lang="it-IT" sz="2800" b="1" dirty="0">
                <a:latin typeface="+mn-lt"/>
              </a:rPr>
              <a:t>mediatori</a:t>
            </a:r>
            <a:r>
              <a:rPr lang="it-IT" sz="2800" dirty="0">
                <a:latin typeface="+mn-lt"/>
              </a:rPr>
              <a:t> interculturali o assistenti all’integrazione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Per distinguere fra interpretazione professionale in ambito sociale</a:t>
            </a:r>
            <a:r>
              <a:rPr lang="it-IT" sz="28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it-IT" sz="2800" dirty="0">
                <a:latin typeface="+mn-lt"/>
              </a:rPr>
              <a:t>mediazione interculturale </a:t>
            </a:r>
          </a:p>
        </p:txBody>
      </p:sp>
    </p:spTree>
    <p:extLst>
      <p:ext uri="{BB962C8B-B14F-4D97-AF65-F5344CB8AC3E}">
        <p14:creationId xmlns:p14="http://schemas.microsoft.com/office/powerpoint/2010/main" val="12838491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738554" y="1346210"/>
            <a:ext cx="7930661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it-IT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Vi è  una separazione a livello concettuale fra l’attività svolta dall’interprete, dal mediatore linguistico e culturale e dal mediatore interculturale</a:t>
            </a:r>
          </a:p>
          <a:p>
            <a:pPr>
              <a:spcAft>
                <a:spcPts val="0"/>
              </a:spcAft>
            </a:pPr>
            <a:endParaRPr lang="it-IT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it-IT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In Italia non esiste ancora una formazione a livello universitario per il mediatore interculturale</a:t>
            </a:r>
          </a:p>
          <a:p>
            <a:pPr algn="just">
              <a:spcAft>
                <a:spcPts val="0"/>
              </a:spcAft>
            </a:pPr>
            <a:endParaRPr lang="it-IT" sz="2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it-IT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si è sviluppata una formazione differenziata ad hoc, percorsi variabili offerti a livello regionale dagli enti territoriali</a:t>
            </a:r>
          </a:p>
          <a:p>
            <a:pPr algn="just">
              <a:spcAft>
                <a:spcPts val="0"/>
              </a:spcAft>
            </a:pPr>
            <a:endParaRPr lang="it-IT" sz="2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383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434715" y="92249"/>
            <a:ext cx="846944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Ruolo dell’interprete nella storia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Studi recenti</a:t>
            </a:r>
          </a:p>
          <a:p>
            <a:r>
              <a:rPr lang="it-IT" sz="2800" dirty="0">
                <a:latin typeface="+mn-lt"/>
              </a:rPr>
              <a:t>Ricerca di documenti e di testimonianze al fine di  ricostruire la figura dell’interprete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incontri e scambi fra culture anche molto distanti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Dragomanni 		nei paesi del Mediterraneo</a:t>
            </a:r>
          </a:p>
          <a:p>
            <a:r>
              <a:rPr lang="it-IT" sz="2800" dirty="0">
                <a:latin typeface="+mn-lt"/>
              </a:rPr>
              <a:t>Impero ottomano, Venezia</a:t>
            </a:r>
          </a:p>
          <a:p>
            <a:r>
              <a:rPr lang="it-IT" sz="2800" dirty="0">
                <a:solidFill>
                  <a:srgbClr val="0070C0"/>
                </a:solidFill>
                <a:latin typeface="+mn-lt"/>
              </a:rPr>
              <a:t>Ruolo </a:t>
            </a:r>
          </a:p>
          <a:p>
            <a:r>
              <a:rPr lang="it-IT" sz="2800" dirty="0">
                <a:latin typeface="+mn-lt"/>
              </a:rPr>
              <a:t>interpreti diplomatici o di stato, ruolo nel commercio e nel giudiziario, rapporti con le province, fra il sultano ed i sudditi, nel medioevo a Venezia per le province della Dalmazia e dell’Egeo</a:t>
            </a:r>
          </a:p>
        </p:txBody>
      </p:sp>
    </p:spTree>
    <p:extLst>
      <p:ext uri="{BB962C8B-B14F-4D97-AF65-F5344CB8AC3E}">
        <p14:creationId xmlns:p14="http://schemas.microsoft.com/office/powerpoint/2010/main" val="39626208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729761" y="1215241"/>
            <a:ext cx="764051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it-IT" sz="2800" dirty="0">
                <a:latin typeface="+mn-lt"/>
                <a:ea typeface="Calibri" panose="020F0502020204030204" pitchFamily="34" charset="0"/>
              </a:rPr>
              <a:t>L’interpretazione per i servizi pubblici, sia in Italia, sia all’estero, è ancora materia ampiamente dibattuta per quanto riguarda i percorsi di formazione, la professionalizzazione, la retribuzione, le condizioni di lavoro e gli standard </a:t>
            </a:r>
            <a:r>
              <a:rPr lang="it-IT" sz="2800">
                <a:latin typeface="+mn-lt"/>
                <a:ea typeface="Calibri" panose="020F0502020204030204" pitchFamily="34" charset="0"/>
              </a:rPr>
              <a:t>di qualità</a:t>
            </a:r>
            <a:endParaRPr lang="it-IT" sz="2800" dirty="0">
              <a:latin typeface="+mn-lt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it-IT" sz="2800" dirty="0">
              <a:latin typeface="+mn-lt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it-IT" sz="2800" dirty="0">
                <a:latin typeface="+mn-lt"/>
                <a:ea typeface="Calibri" panose="020F0502020204030204" pitchFamily="34" charset="0"/>
              </a:rPr>
              <a:t>serve maggiore consapevolezza, trasparenza e chiarezza del ruolo e delle competenze di questa figura professionale</a:t>
            </a:r>
            <a:endParaRPr lang="it-IT" sz="2800" dirty="0">
              <a:effectLst/>
              <a:latin typeface="+mn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3267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834887" y="1192839"/>
            <a:ext cx="766903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>
                <a:latin typeface="+mn-lt"/>
              </a:rPr>
              <a:t>Riccardi, Alessandra 2003 </a:t>
            </a:r>
            <a:r>
              <a:rPr lang="it-IT" sz="2800" i="1" dirty="0">
                <a:latin typeface="+mn-lt"/>
              </a:rPr>
              <a:t>Dalla traduzione all’interpretazione - Studi d’interpretazione simultanea</a:t>
            </a:r>
            <a:r>
              <a:rPr lang="it-IT" sz="2800" dirty="0">
                <a:latin typeface="+mn-lt"/>
              </a:rPr>
              <a:t>, Milano, Led, pp. 99-121</a:t>
            </a:r>
          </a:p>
          <a:p>
            <a:endParaRPr lang="it-IT" sz="28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Riccardi, A. 2019 "Interprete e mediatore: evoluzione delle definizioni" in: "Rivista internazionale di tecnica della traduzione n.21 - 2019", EUT Edizioni Università di Trieste, Trieste, pp. 205-217</a:t>
            </a:r>
          </a:p>
          <a:p>
            <a:endParaRPr lang="it-IT" sz="2800" dirty="0"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988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E461AED6-BC0F-E14E-A0B1-229E8700A674}"/>
              </a:ext>
            </a:extLst>
          </p:cNvPr>
          <p:cNvSpPr txBox="1"/>
          <p:nvPr/>
        </p:nvSpPr>
        <p:spPr>
          <a:xfrm>
            <a:off x="705394" y="933990"/>
            <a:ext cx="795528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n-lt"/>
              </a:rPr>
              <a:t>Alonso-</a:t>
            </a:r>
            <a:r>
              <a:rPr lang="en-US" sz="2400" dirty="0" err="1">
                <a:latin typeface="+mn-lt"/>
              </a:rPr>
              <a:t>Araguás</a:t>
            </a:r>
            <a:r>
              <a:rPr lang="en-US" sz="2400" dirty="0">
                <a:latin typeface="+mn-lt"/>
              </a:rPr>
              <a:t>, </a:t>
            </a:r>
            <a:r>
              <a:rPr lang="en-US" sz="2400" dirty="0" err="1">
                <a:latin typeface="+mn-lt"/>
              </a:rPr>
              <a:t>Icíar</a:t>
            </a:r>
            <a:r>
              <a:rPr lang="en-US" sz="2400" dirty="0">
                <a:latin typeface="+mn-lt"/>
              </a:rPr>
              <a:t> 2016, “Interpreting practices in the age of discoveries – The early stages of the Spanish Empire in the Americas”, in Kayoko Takeda and Jesús </a:t>
            </a:r>
            <a:r>
              <a:rPr lang="en-US" sz="2400" dirty="0" err="1">
                <a:latin typeface="+mn-lt"/>
              </a:rPr>
              <a:t>Baigorri-Jalón</a:t>
            </a:r>
            <a:r>
              <a:rPr lang="en-US" sz="2400" dirty="0">
                <a:latin typeface="+mn-lt"/>
              </a:rPr>
              <a:t> (eds.) </a:t>
            </a:r>
            <a:r>
              <a:rPr lang="en-US" sz="2400" i="1" dirty="0">
                <a:latin typeface="+mn-lt"/>
              </a:rPr>
              <a:t>New insights in the History of Interpreting,</a:t>
            </a:r>
            <a:r>
              <a:rPr lang="en-US" sz="2400" dirty="0">
                <a:latin typeface="+mn-lt"/>
              </a:rPr>
              <a:t> Amsterdam/Philadelphia, John Benjamins, 27-46</a:t>
            </a:r>
            <a:endParaRPr lang="it-IT" sz="2400" dirty="0">
              <a:latin typeface="+mn-lt"/>
            </a:endParaRPr>
          </a:p>
          <a:p>
            <a:endParaRPr lang="en-US" sz="2400" dirty="0">
              <a:latin typeface="+mn-lt"/>
            </a:endParaRPr>
          </a:p>
          <a:p>
            <a:r>
              <a:rPr lang="en-US" sz="2400" dirty="0">
                <a:latin typeface="+mn-lt"/>
              </a:rPr>
              <a:t>Brambilla, Emanuele 2016 “Cowboys, Indians and Interpreters. On the controversial role of interpreters in the conquest of the American West”, </a:t>
            </a:r>
            <a:r>
              <a:rPr lang="en-US" sz="2400" i="1" dirty="0">
                <a:latin typeface="+mn-lt"/>
              </a:rPr>
              <a:t>The Interpreters’ Newsletter 21</a:t>
            </a:r>
            <a:r>
              <a:rPr lang="en-US" sz="2400" dirty="0">
                <a:latin typeface="+mn-lt"/>
              </a:rPr>
              <a:t>, 63-78</a:t>
            </a:r>
            <a:endParaRPr lang="it-IT" sz="2400" dirty="0">
              <a:latin typeface="+mn-lt"/>
            </a:endParaRPr>
          </a:p>
          <a:p>
            <a:endParaRPr lang="en-US" sz="2400" dirty="0">
              <a:latin typeface="+mn-lt"/>
            </a:endParaRPr>
          </a:p>
          <a:p>
            <a:r>
              <a:rPr lang="en-US" sz="2400" dirty="0" err="1">
                <a:latin typeface="+mn-lt"/>
              </a:rPr>
              <a:t>Ramler</a:t>
            </a:r>
            <a:r>
              <a:rPr lang="en-US" sz="2400" dirty="0">
                <a:latin typeface="+mn-lt"/>
              </a:rPr>
              <a:t>, </a:t>
            </a:r>
            <a:r>
              <a:rPr lang="en-US" sz="2400" dirty="0" err="1">
                <a:latin typeface="+mn-lt"/>
              </a:rPr>
              <a:t>Sigfried</a:t>
            </a:r>
            <a:r>
              <a:rPr lang="en-US" sz="2400" dirty="0">
                <a:latin typeface="+mn-lt"/>
              </a:rPr>
              <a:t> 2007, </a:t>
            </a:r>
            <a:r>
              <a:rPr lang="en-GB" sz="2400" dirty="0">
                <a:latin typeface="+mn-lt"/>
              </a:rPr>
              <a:t>The Origin and Challenges of Simultaneous Interpretation: The Nuremberg Trial Experience - lecture given by Mr. Siegfried </a:t>
            </a:r>
            <a:r>
              <a:rPr lang="en-GB" sz="2400" dirty="0" err="1">
                <a:latin typeface="+mn-lt"/>
              </a:rPr>
              <a:t>Ramler</a:t>
            </a:r>
            <a:r>
              <a:rPr lang="en-GB" sz="2400" dirty="0">
                <a:latin typeface="+mn-lt"/>
              </a:rPr>
              <a:t> on February 18, 2006, at Tokyo University of Foreign Studies.</a:t>
            </a:r>
            <a:endParaRPr lang="it-IT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49120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DADD574D-081F-5044-A04E-AD89E873E045}"/>
              </a:ext>
            </a:extLst>
          </p:cNvPr>
          <p:cNvSpPr txBox="1"/>
          <p:nvPr/>
        </p:nvSpPr>
        <p:spPr>
          <a:xfrm>
            <a:off x="642026" y="894945"/>
            <a:ext cx="813232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i="1" dirty="0" err="1">
                <a:latin typeface="+mn-lt"/>
              </a:rPr>
              <a:t>Jeunes</a:t>
            </a:r>
            <a:r>
              <a:rPr lang="it-IT" sz="2800" i="1" dirty="0">
                <a:latin typeface="+mn-lt"/>
              </a:rPr>
              <a:t> de langue</a:t>
            </a:r>
          </a:p>
          <a:p>
            <a:r>
              <a:rPr lang="it-IT" sz="2800" dirty="0">
                <a:latin typeface="+mn-lt"/>
              </a:rPr>
              <a:t>Apprendisti dragomanni presso le ambasciate straniere ad Istanbul 16-19. secolo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persone di basso rango, prigionieri, detenuti, schiavi, avventurieri o anche religiosi</a:t>
            </a:r>
          </a:p>
          <a:p>
            <a:endParaRPr lang="it-IT" sz="28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  <a:p>
            <a:r>
              <a:rPr lang="it-IT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guerre di conquista</a:t>
            </a:r>
          </a:p>
          <a:p>
            <a:r>
              <a:rPr lang="it-IT" sz="2800" dirty="0">
                <a:latin typeface="+mn-lt"/>
              </a:rPr>
              <a:t>interprete fondamentale anche per ottenere informazioni sul territorio e sulle popolazioni indigene, per conoscere gli usi e costumi locali</a:t>
            </a:r>
          </a:p>
        </p:txBody>
      </p:sp>
    </p:spTree>
    <p:extLst>
      <p:ext uri="{BB962C8B-B14F-4D97-AF65-F5344CB8AC3E}">
        <p14:creationId xmlns:p14="http://schemas.microsoft.com/office/powerpoint/2010/main" val="773092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46050" y="401858"/>
            <a:ext cx="847492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Reclutamento degli interpreti</a:t>
            </a:r>
          </a:p>
          <a:p>
            <a:pPr lvl="0"/>
            <a:r>
              <a:rPr lang="it-IT" sz="2800" dirty="0">
                <a:latin typeface="+mn-lt"/>
              </a:rPr>
              <a:t>due modi per reclutare e formare interpreti </a:t>
            </a:r>
          </a:p>
          <a:p>
            <a:pPr lvl="0"/>
            <a:r>
              <a:rPr lang="it-IT" sz="2800" dirty="0">
                <a:latin typeface="+mn-lt"/>
              </a:rPr>
              <a:t>rapimento di giovani indigeni per utilizzarli come guide o intermediari </a:t>
            </a:r>
          </a:p>
          <a:p>
            <a:pPr lvl="0"/>
            <a:r>
              <a:rPr lang="it-IT" sz="2800" dirty="0">
                <a:latin typeface="+mn-lt"/>
              </a:rPr>
              <a:t>mandati a vivere nell’altro paese o fra i parlanti dell’altra lingua</a:t>
            </a:r>
          </a:p>
          <a:p>
            <a:pPr lvl="0"/>
            <a:endParaRPr lang="it-IT" sz="28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  <a:p>
            <a:pPr lvl="0"/>
            <a:r>
              <a:rPr lang="it-IT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Amministrazione delle colonie spagnole d’oltremare </a:t>
            </a:r>
          </a:p>
          <a:p>
            <a:pPr lvl="0"/>
            <a:endParaRPr lang="it-IT" sz="2800" dirty="0">
              <a:latin typeface="+mn-lt"/>
            </a:endParaRPr>
          </a:p>
          <a:p>
            <a:pPr lvl="0"/>
            <a:r>
              <a:rPr lang="it-IT" sz="2800" dirty="0">
                <a:latin typeface="+mn-lt"/>
              </a:rPr>
              <a:t>nel primo ventennio del Seicento </a:t>
            </a:r>
          </a:p>
          <a:p>
            <a:pPr lvl="0"/>
            <a:endParaRPr lang="it-IT" sz="2800" dirty="0">
              <a:latin typeface="+mn-lt"/>
            </a:endParaRPr>
          </a:p>
          <a:p>
            <a:pPr lvl="0"/>
            <a:r>
              <a:rPr lang="it-IT" sz="2800" dirty="0">
                <a:latin typeface="+mn-lt"/>
              </a:rPr>
              <a:t>si cercarono soluzioni per permettere la comunicazione fra la popolazione locale e gli amministratori spagnoli</a:t>
            </a:r>
          </a:p>
          <a:p>
            <a:pPr lvl="0"/>
            <a:r>
              <a:rPr lang="it-IT" sz="2800" dirty="0">
                <a:latin typeface="+mn-lt"/>
              </a:rPr>
              <a:t> </a:t>
            </a:r>
            <a:endParaRPr lang="de-DE" sz="28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6362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669073" y="1314585"/>
            <a:ext cx="798427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3200400" algn="l"/>
              </a:tabLst>
            </a:pPr>
            <a:r>
              <a:rPr lang="it-IT" sz="2800" dirty="0">
                <a:latin typeface="+mn-lt"/>
              </a:rPr>
              <a:t>indigeni di ceto nobile, istruiti, interessati ad apprendere lo spagnolo</a:t>
            </a:r>
          </a:p>
          <a:p>
            <a:pPr>
              <a:spcAft>
                <a:spcPts val="0"/>
              </a:spcAft>
              <a:tabLst>
                <a:tab pos="3200400" algn="l"/>
              </a:tabLst>
            </a:pPr>
            <a:endParaRPr lang="it-IT" sz="2800" dirty="0">
              <a:latin typeface="+mn-lt"/>
            </a:endParaRPr>
          </a:p>
          <a:p>
            <a:pPr>
              <a:spcAft>
                <a:spcPts val="0"/>
              </a:spcAft>
              <a:tabLst>
                <a:tab pos="3200400" algn="l"/>
              </a:tabLst>
            </a:pPr>
            <a:r>
              <a:rPr lang="it-IT" sz="2800" dirty="0">
                <a:latin typeface="+mn-lt"/>
              </a:rPr>
              <a:t>le loro abilità linguistiche divennero così uno strumento per migliorare lo status sociale</a:t>
            </a:r>
          </a:p>
          <a:p>
            <a:pPr>
              <a:spcAft>
                <a:spcPts val="0"/>
              </a:spcAft>
              <a:tabLst>
                <a:tab pos="3200400" algn="l"/>
              </a:tabLst>
            </a:pPr>
            <a:endParaRPr lang="it-IT" sz="2800" dirty="0">
              <a:latin typeface="+mn-lt"/>
            </a:endParaRPr>
          </a:p>
          <a:p>
            <a:pPr>
              <a:spcAft>
                <a:spcPts val="0"/>
              </a:spcAft>
              <a:tabLst>
                <a:tab pos="3200400" algn="l"/>
              </a:tabLst>
            </a:pPr>
            <a:r>
              <a:rPr lang="it-IT" sz="2800" dirty="0">
                <a:latin typeface="+mn-lt"/>
              </a:rPr>
              <a:t>una casta riconosciuta e istituzionalizzata all’interno dell’amministrazione spagnola delle </a:t>
            </a:r>
            <a:r>
              <a:rPr lang="it-IT" sz="2800" i="1" dirty="0" err="1">
                <a:latin typeface="+mn-lt"/>
              </a:rPr>
              <a:t>Audencias</a:t>
            </a:r>
            <a:r>
              <a:rPr lang="it-IT" sz="2800" dirty="0">
                <a:latin typeface="+mn-lt"/>
              </a:rPr>
              <a:t>, la forma amministrativa adottata per la Nuova Spagna </a:t>
            </a:r>
            <a:endParaRPr lang="it-IT" sz="2800" dirty="0">
              <a:latin typeface="+mn-lt"/>
              <a:ea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055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45326" y="313529"/>
            <a:ext cx="8675649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La </a:t>
            </a:r>
            <a:r>
              <a:rPr lang="it-IT" sz="28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Malinche</a:t>
            </a:r>
            <a:r>
              <a:rPr lang="it-IT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 </a:t>
            </a:r>
          </a:p>
          <a:p>
            <a:r>
              <a:rPr lang="it-IT" sz="2800" dirty="0">
                <a:latin typeface="+mn-lt"/>
              </a:rPr>
              <a:t>figura storica di interprete </a:t>
            </a:r>
          </a:p>
          <a:p>
            <a:r>
              <a:rPr lang="it-IT" sz="2800" dirty="0">
                <a:latin typeface="+mn-lt"/>
              </a:rPr>
              <a:t>contributo alla conquista del Messico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la bocca e le orecchie di Cortés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 err="1">
                <a:latin typeface="+mn-lt"/>
              </a:rPr>
              <a:t>Malinche</a:t>
            </a:r>
            <a:r>
              <a:rPr lang="it-IT" sz="2800" dirty="0">
                <a:latin typeface="+mn-lt"/>
              </a:rPr>
              <a:t> parlava il nahuatl/azteco - la sua lingua - ed il maya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donata agli spagnoli come offerta di pace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in territorio azteco l’interprete </a:t>
            </a:r>
            <a:r>
              <a:rPr lang="it-IT" sz="2800" dirty="0" err="1">
                <a:latin typeface="+mn-lt"/>
              </a:rPr>
              <a:t>Aguilar</a:t>
            </a:r>
            <a:r>
              <a:rPr lang="it-IT" sz="2800" dirty="0">
                <a:latin typeface="+mn-lt"/>
              </a:rPr>
              <a:t> non serve più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impiegato per i colloqui con i Maya</a:t>
            </a:r>
          </a:p>
        </p:txBody>
      </p:sp>
    </p:spTree>
    <p:extLst>
      <p:ext uri="{BB962C8B-B14F-4D97-AF65-F5344CB8AC3E}">
        <p14:creationId xmlns:p14="http://schemas.microsoft.com/office/powerpoint/2010/main" val="3854125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63769" y="1761802"/>
            <a:ext cx="854612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err="1">
                <a:latin typeface="+mn-lt"/>
              </a:rPr>
              <a:t>Malinche</a:t>
            </a:r>
            <a:r>
              <a:rPr lang="it-IT" sz="2400" dirty="0">
                <a:latin typeface="+mn-lt"/>
              </a:rPr>
              <a:t> si rivelò preziosa per comunicare, ottenere informazioni e interpretare i colloqui fra Cortés e Montezuma</a:t>
            </a:r>
          </a:p>
          <a:p>
            <a:endParaRPr lang="it-IT" sz="2400" dirty="0">
              <a:latin typeface="+mn-lt"/>
            </a:endParaRPr>
          </a:p>
          <a:p>
            <a:r>
              <a:rPr lang="it-IT" sz="2400" dirty="0">
                <a:latin typeface="+mn-lt"/>
              </a:rPr>
              <a:t>La comunicazione avveniva in due passaggi</a:t>
            </a:r>
          </a:p>
          <a:p>
            <a:r>
              <a:rPr lang="it-IT" sz="2400" dirty="0" err="1">
                <a:latin typeface="+mn-lt"/>
              </a:rPr>
              <a:t>Aguilar</a:t>
            </a:r>
            <a:r>
              <a:rPr lang="it-IT" sz="2400" dirty="0">
                <a:latin typeface="+mn-lt"/>
              </a:rPr>
              <a:t> interpretava dallo spagnolo al maya </a:t>
            </a:r>
          </a:p>
          <a:p>
            <a:r>
              <a:rPr lang="it-IT" sz="2400" dirty="0" err="1">
                <a:latin typeface="+mn-lt"/>
              </a:rPr>
              <a:t>Malinche</a:t>
            </a:r>
            <a:r>
              <a:rPr lang="it-IT" sz="2400" dirty="0">
                <a:latin typeface="+mn-lt"/>
              </a:rPr>
              <a:t> dal maya al nahuatl</a:t>
            </a:r>
          </a:p>
          <a:p>
            <a:r>
              <a:rPr lang="it-IT" sz="2400" dirty="0">
                <a:latin typeface="+mn-lt"/>
              </a:rPr>
              <a:t>In seguito apprese lo spagnolo, </a:t>
            </a:r>
          </a:p>
          <a:p>
            <a:r>
              <a:rPr lang="it-IT" sz="2400" dirty="0" err="1">
                <a:latin typeface="+mn-lt"/>
              </a:rPr>
              <a:t>Malinche</a:t>
            </a:r>
            <a:r>
              <a:rPr lang="it-IT" sz="2400" dirty="0">
                <a:latin typeface="+mn-lt"/>
              </a:rPr>
              <a:t> fu in grado di interpretare direttamente fra spagnolo e nahuatl</a:t>
            </a:r>
          </a:p>
          <a:p>
            <a:r>
              <a:rPr lang="it-IT" sz="2400" dirty="0">
                <a:latin typeface="+mn-lt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601208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EF3EB1FA-E4E3-CC45-BF51-A4C8A8EA3835}"/>
              </a:ext>
            </a:extLst>
          </p:cNvPr>
          <p:cNvSpPr txBox="1"/>
          <p:nvPr/>
        </p:nvSpPr>
        <p:spPr>
          <a:xfrm>
            <a:off x="477982" y="1433941"/>
            <a:ext cx="808412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La </a:t>
            </a:r>
            <a:r>
              <a:rPr lang="it-IT" sz="2800" dirty="0" err="1">
                <a:latin typeface="+mn-lt"/>
              </a:rPr>
              <a:t>Malinche</a:t>
            </a:r>
            <a:r>
              <a:rPr lang="it-IT" sz="2800" dirty="0">
                <a:latin typeface="+mn-lt"/>
              </a:rPr>
              <a:t> è emblematica per il doppio ruolo: </a:t>
            </a:r>
          </a:p>
          <a:p>
            <a:r>
              <a:rPr lang="it-IT" sz="2800" dirty="0">
                <a:latin typeface="+mn-lt"/>
              </a:rPr>
              <a:t>salvatrice per i conquistatori spagnoli </a:t>
            </a:r>
          </a:p>
          <a:p>
            <a:r>
              <a:rPr lang="it-IT" sz="2800" dirty="0">
                <a:latin typeface="+mn-lt"/>
              </a:rPr>
              <a:t>traditrice per gli amerindi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 err="1">
                <a:latin typeface="+mn-lt"/>
              </a:rPr>
              <a:t>malinchista</a:t>
            </a:r>
            <a:r>
              <a:rPr lang="it-IT" sz="2800" dirty="0">
                <a:latin typeface="+mn-lt"/>
              </a:rPr>
              <a:t> è il termine impiegato in Messico per indicare chi rinnega, tradisce il proprio popolo e la cultura d’origine per avvicinarsi e far propria quella dello straniero</a:t>
            </a:r>
          </a:p>
        </p:txBody>
      </p:sp>
    </p:spTree>
    <p:extLst>
      <p:ext uri="{BB962C8B-B14F-4D97-AF65-F5344CB8AC3E}">
        <p14:creationId xmlns:p14="http://schemas.microsoft.com/office/powerpoint/2010/main" val="7486753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2481</TotalTime>
  <Words>1567</Words>
  <Application>Microsoft Office PowerPoint</Application>
  <PresentationFormat>Presentazione su schermo (4:3)</PresentationFormat>
  <Paragraphs>240</Paragraphs>
  <Slides>32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32</vt:i4>
      </vt:variant>
    </vt:vector>
  </HeadingPairs>
  <TitlesOfParts>
    <vt:vector size="37" baseType="lpstr">
      <vt:lpstr>ＭＳ Ｐゴシック</vt:lpstr>
      <vt:lpstr>Arial</vt:lpstr>
      <vt:lpstr>Calibri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Manager/>
  <Company>home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subject/>
  <dc:creator>Alessandra Riccardi</dc:creator>
  <cp:keywords/>
  <dc:description/>
  <cp:lastModifiedBy>RICCARDI ALESSANDRA</cp:lastModifiedBy>
  <cp:revision>180</cp:revision>
  <dcterms:created xsi:type="dcterms:W3CDTF">2011-09-28T05:46:17Z</dcterms:created>
  <dcterms:modified xsi:type="dcterms:W3CDTF">2022-01-27T15:07:09Z</dcterms:modified>
  <cp:category/>
</cp:coreProperties>
</file>