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3.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0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2" r:id="rId39"/>
    <p:sldId id="314" r:id="rId40"/>
    <p:sldId id="297" r:id="rId41"/>
    <p:sldId id="293" r:id="rId42"/>
    <p:sldId id="298" r:id="rId43"/>
    <p:sldId id="299" r:id="rId44"/>
    <p:sldId id="295" r:id="rId45"/>
    <p:sldId id="296" r:id="rId46"/>
    <p:sldId id="300" r:id="rId47"/>
    <p:sldId id="301" r:id="rId48"/>
    <p:sldId id="302" r:id="rId49"/>
    <p:sldId id="368" r:id="rId50"/>
    <p:sldId id="369" r:id="rId51"/>
    <p:sldId id="426" r:id="rId52"/>
    <p:sldId id="427" r:id="rId53"/>
    <p:sldId id="428" r:id="rId54"/>
    <p:sldId id="429" r:id="rId55"/>
    <p:sldId id="430" r:id="rId56"/>
    <p:sldId id="431" r:id="rId57"/>
    <p:sldId id="432" r:id="rId58"/>
    <p:sldId id="433" r:id="rId59"/>
    <p:sldId id="303" r:id="rId60"/>
    <p:sldId id="304" r:id="rId61"/>
    <p:sldId id="305" r:id="rId62"/>
    <p:sldId id="306" r:id="rId63"/>
    <p:sldId id="307" r:id="rId64"/>
    <p:sldId id="308" r:id="rId65"/>
    <p:sldId id="309" r:id="rId66"/>
    <p:sldId id="311" r:id="rId67"/>
    <p:sldId id="310" r:id="rId68"/>
    <p:sldId id="312" r:id="rId69"/>
    <p:sldId id="313" r:id="rId70"/>
    <p:sldId id="315" r:id="rId71"/>
    <p:sldId id="318" r:id="rId72"/>
    <p:sldId id="319" r:id="rId73"/>
    <p:sldId id="320" r:id="rId74"/>
    <p:sldId id="317" r:id="rId75"/>
    <p:sldId id="316"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8" r:id="rId92"/>
    <p:sldId id="339" r:id="rId93"/>
    <p:sldId id="336" r:id="rId94"/>
    <p:sldId id="364" r:id="rId95"/>
    <p:sldId id="340" r:id="rId96"/>
    <p:sldId id="337" r:id="rId97"/>
    <p:sldId id="341" r:id="rId98"/>
    <p:sldId id="342" r:id="rId99"/>
    <p:sldId id="343" r:id="rId100"/>
    <p:sldId id="344" r:id="rId101"/>
    <p:sldId id="345" r:id="rId102"/>
    <p:sldId id="346" r:id="rId103"/>
    <p:sldId id="347" r:id="rId104"/>
    <p:sldId id="348" r:id="rId105"/>
    <p:sldId id="349" r:id="rId10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77" d="100"/>
          <a:sy n="177" d="100"/>
        </p:scale>
        <p:origin x="-214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928"/>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75.emf"/><Relationship Id="rId3"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7.emf"/><Relationship Id="rId2" Type="http://schemas.openxmlformats.org/officeDocument/2006/relationships/image" Target="../media/image78.emf"/><Relationship Id="rId3" Type="http://schemas.openxmlformats.org/officeDocument/2006/relationships/image" Target="../media/image7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 Id="rId3" Type="http://schemas.openxmlformats.org/officeDocument/2006/relationships/image" Target="../media/image8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emf"/><Relationship Id="rId2" Type="http://schemas.openxmlformats.org/officeDocument/2006/relationships/image" Target="../media/image84.emf"/><Relationship Id="rId3" Type="http://schemas.openxmlformats.org/officeDocument/2006/relationships/image" Target="../media/image8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6.emf"/><Relationship Id="rId2" Type="http://schemas.openxmlformats.org/officeDocument/2006/relationships/image" Target="../media/image87.emf"/><Relationship Id="rId3" Type="http://schemas.openxmlformats.org/officeDocument/2006/relationships/image" Target="../media/image8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2.emf"/><Relationship Id="rId2" Type="http://schemas.openxmlformats.org/officeDocument/2006/relationships/image" Target="../media/image9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6.emf"/><Relationship Id="rId2" Type="http://schemas.openxmlformats.org/officeDocument/2006/relationships/image" Target="../media/image9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9.emf"/><Relationship Id="rId2" Type="http://schemas.openxmlformats.org/officeDocument/2006/relationships/image" Target="../media/image10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emf"/><Relationship Id="rId2" Type="http://schemas.openxmlformats.org/officeDocument/2006/relationships/image" Target="../media/image104.emf"/><Relationship Id="rId3" Type="http://schemas.openxmlformats.org/officeDocument/2006/relationships/image" Target="../media/image10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7.emf"/><Relationship Id="rId2" Type="http://schemas.openxmlformats.org/officeDocument/2006/relationships/image" Target="../media/image10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0.emf"/><Relationship Id="rId2" Type="http://schemas.openxmlformats.org/officeDocument/2006/relationships/image" Target="../media/image1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3.emf"/><Relationship Id="rId2" Type="http://schemas.openxmlformats.org/officeDocument/2006/relationships/image" Target="../media/image114.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7.emf"/><Relationship Id="rId4" Type="http://schemas.openxmlformats.org/officeDocument/2006/relationships/image" Target="../media/image118.emf"/><Relationship Id="rId1" Type="http://schemas.openxmlformats.org/officeDocument/2006/relationships/image" Target="../media/image115.emf"/><Relationship Id="rId2" Type="http://schemas.openxmlformats.org/officeDocument/2006/relationships/image" Target="../media/image11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1" Type="http://schemas.openxmlformats.org/officeDocument/2006/relationships/image" Target="../media/image63.emf"/><Relationship Id="rId2" Type="http://schemas.openxmlformats.org/officeDocument/2006/relationships/image" Target="../media/image6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 Id="rId3"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43AF8-8D2A-344D-944D-B14F47D28AA0}" type="datetimeFigureOut">
              <a:rPr lang="it-IT" smtClean="0"/>
              <a:pPr/>
              <a:t>16/02/21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FDDFD-53D0-B740-B36C-A000E5A9DF74}" type="slidenum">
              <a:rPr lang="it-IT" smtClean="0"/>
              <a:pPr/>
              <a:t>‹n.›</a:t>
            </a:fld>
            <a:endParaRPr lang="it-IT"/>
          </a:p>
        </p:txBody>
      </p:sp>
    </p:spTree>
    <p:extLst>
      <p:ext uri="{BB962C8B-B14F-4D97-AF65-F5344CB8AC3E}">
        <p14:creationId xmlns:p14="http://schemas.microsoft.com/office/powerpoint/2010/main" val="4285000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56FDDFD-53D0-B740-B36C-A000E5A9DF74}" type="slidenum">
              <a:rPr lang="it-IT" smtClean="0"/>
              <a:pPr/>
              <a:t>48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Stille</a:t>
            </a:r>
            <a:r>
              <a:rPr lang="en-US" dirty="0" smtClean="0"/>
              <a:t> </a:t>
            </a:r>
            <a:r>
              <a:rPr lang="en-US" dirty="0" err="1" smtClean="0"/>
              <a:t>reazione</a:t>
            </a:r>
            <a:r>
              <a:rPr lang="en-US" dirty="0" smtClean="0"/>
              <a:t> </a:t>
            </a:r>
            <a:r>
              <a:rPr lang="en-US" dirty="0" err="1" smtClean="0"/>
              <a:t>Pd</a:t>
            </a:r>
            <a:r>
              <a:rPr lang="en-US" dirty="0" smtClean="0"/>
              <a:t> </a:t>
            </a:r>
            <a:r>
              <a:rPr lang="en-US" dirty="0" err="1" smtClean="0"/>
              <a:t>catalizzata</a:t>
            </a:r>
            <a:r>
              <a:rPr lang="en-US" dirty="0" smtClean="0"/>
              <a:t> con un </a:t>
            </a:r>
            <a:r>
              <a:rPr lang="en-US" dirty="0" err="1" smtClean="0"/>
              <a:t>alogenuro</a:t>
            </a:r>
            <a:r>
              <a:rPr lang="en-US" dirty="0" smtClean="0"/>
              <a:t> </a:t>
            </a:r>
            <a:r>
              <a:rPr lang="en-US" dirty="0" err="1" smtClean="0"/>
              <a:t>acilico</a:t>
            </a:r>
            <a:endParaRPr lang="en-US" dirty="0"/>
          </a:p>
        </p:txBody>
      </p:sp>
      <p:sp>
        <p:nvSpPr>
          <p:cNvPr id="4" name="Slide Number Placeholder 3"/>
          <p:cNvSpPr>
            <a:spLocks noGrp="1"/>
          </p:cNvSpPr>
          <p:nvPr>
            <p:ph type="sldNum" sz="quarter" idx="10"/>
          </p:nvPr>
        </p:nvSpPr>
        <p:spPr/>
        <p:txBody>
          <a:bodyPr/>
          <a:lstStyle/>
          <a:p>
            <a:fld id="{856FDDFD-53D0-B740-B36C-A000E5A9DF74}" type="slidenum">
              <a:rPr lang="it-IT" smtClean="0"/>
              <a:pPr/>
              <a:t>63</a:t>
            </a:fld>
            <a:endParaRPr lang="it-IT"/>
          </a:p>
        </p:txBody>
      </p:sp>
    </p:spTree>
    <p:extLst>
      <p:ext uri="{BB962C8B-B14F-4D97-AF65-F5344CB8AC3E}">
        <p14:creationId xmlns:p14="http://schemas.microsoft.com/office/powerpoint/2010/main" val="161270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P(NMe2)3 </a:t>
            </a:r>
            <a:r>
              <a:rPr lang="en-US" dirty="0" err="1" smtClean="0"/>
              <a:t>esametil</a:t>
            </a:r>
            <a:r>
              <a:rPr lang="en-US" dirty="0" smtClean="0"/>
              <a:t> </a:t>
            </a:r>
            <a:r>
              <a:rPr lang="en-US" dirty="0" err="1" smtClean="0"/>
              <a:t>fosforammide</a:t>
            </a:r>
            <a:endParaRPr lang="en-US" dirty="0" smtClean="0"/>
          </a:p>
          <a:p>
            <a:r>
              <a:rPr lang="en-US" dirty="0" smtClean="0"/>
              <a:t>CO(NMe2)2 </a:t>
            </a:r>
            <a:r>
              <a:rPr lang="en-US" dirty="0" err="1" smtClean="0"/>
              <a:t>tetrametil</a:t>
            </a:r>
            <a:r>
              <a:rPr lang="en-US" smtClean="0"/>
              <a:t> urea</a:t>
            </a:r>
            <a:endParaRPr lang="en-US" dirty="0" smtClean="0"/>
          </a:p>
          <a:p>
            <a:r>
              <a:rPr lang="en-US" dirty="0" smtClean="0"/>
              <a:t>KPF6 </a:t>
            </a:r>
            <a:r>
              <a:rPr lang="en-US" dirty="0" err="1" smtClean="0"/>
              <a:t>Potassio</a:t>
            </a:r>
            <a:r>
              <a:rPr lang="en-US" dirty="0" smtClean="0"/>
              <a:t> </a:t>
            </a:r>
            <a:r>
              <a:rPr lang="en-US" dirty="0" err="1" smtClean="0"/>
              <a:t>esafluorofosfato</a:t>
            </a:r>
            <a:endParaRPr lang="en-US" dirty="0"/>
          </a:p>
        </p:txBody>
      </p:sp>
      <p:sp>
        <p:nvSpPr>
          <p:cNvPr id="4" name="Slide Number Placeholder 3"/>
          <p:cNvSpPr>
            <a:spLocks noGrp="1"/>
          </p:cNvSpPr>
          <p:nvPr>
            <p:ph type="sldNum" sz="quarter" idx="10"/>
          </p:nvPr>
        </p:nvSpPr>
        <p:spPr/>
        <p:txBody>
          <a:bodyPr/>
          <a:lstStyle/>
          <a:p>
            <a:fld id="{856FDDFD-53D0-B740-B36C-A000E5A9DF74}" type="slidenum">
              <a:rPr lang="it-IT" smtClean="0"/>
              <a:pPr/>
              <a:t>84</a:t>
            </a:fld>
            <a:endParaRPr lang="it-IT"/>
          </a:p>
        </p:txBody>
      </p:sp>
    </p:spTree>
    <p:extLst>
      <p:ext uri="{BB962C8B-B14F-4D97-AF65-F5344CB8AC3E}">
        <p14:creationId xmlns:p14="http://schemas.microsoft.com/office/powerpoint/2010/main" val="380216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6EE84E9E-C673-6E49-BEA7-84E13884C6F7}" type="datetimeFigureOut">
              <a:rPr lang="it-IT" smtClean="0"/>
              <a:pPr/>
              <a:t>16/02/21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EE84E9E-C673-6E49-BEA7-84E13884C6F7}" type="datetimeFigureOut">
              <a:rPr lang="it-IT" smtClean="0"/>
              <a:pPr/>
              <a:t>16/02/21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84E9E-C673-6E49-BEA7-84E13884C6F7}" type="datetimeFigureOut">
              <a:rPr lang="it-IT" smtClean="0"/>
              <a:pPr/>
              <a:t>16/02/21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EE84E9E-C673-6E49-BEA7-84E13884C6F7}" type="datetimeFigureOut">
              <a:rPr lang="it-IT" smtClean="0"/>
              <a:pPr/>
              <a:t>16/02/21</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42D3967-0BC9-4C4E-8E38-1D9D6A94892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emf"/><Relationship Id="rId3" Type="http://schemas.openxmlformats.org/officeDocument/2006/relationships/image" Target="../media/image129.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oleObject1.bin"/><Relationship Id="rId5"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oleObject" Target="../embeddings/oleObject2.bin"/><Relationship Id="rId5" Type="http://schemas.openxmlformats.org/officeDocument/2006/relationships/image" Target="../media/image21.emf"/><Relationship Id="rId6"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oleObject" Target="../embeddings/oleObject3.bin"/><Relationship Id="rId5"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3.emf"/><Relationship Id="rId5" Type="http://schemas.openxmlformats.org/officeDocument/2006/relationships/image" Target="../media/image2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7.emf"/><Relationship Id="rId5" Type="http://schemas.openxmlformats.org/officeDocument/2006/relationships/image" Target="../media/image2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9.emf"/><Relationship Id="rId5" Type="http://schemas.openxmlformats.org/officeDocument/2006/relationships/image" Target="../media/image16.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oleObject" Target="../embeddings/oleObject7.bin"/><Relationship Id="rId5" Type="http://schemas.openxmlformats.org/officeDocument/2006/relationships/image" Target="../media/image60.emf"/><Relationship Id="rId6" Type="http://schemas.openxmlformats.org/officeDocument/2006/relationships/image" Target="../media/image62.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1" Type="http://schemas.openxmlformats.org/officeDocument/2006/relationships/image" Target="../media/image68.png"/><Relationship Id="rId12" Type="http://schemas.openxmlformats.org/officeDocument/2006/relationships/slide" Target="slide20.xml"/><Relationship Id="rId13" Type="http://schemas.openxmlformats.org/officeDocument/2006/relationships/oleObject" Target="../embeddings/oleObject11.bin"/><Relationship Id="rId14" Type="http://schemas.openxmlformats.org/officeDocument/2006/relationships/image" Target="../media/image66.emf"/><Relationship Id="rId15" Type="http://schemas.openxmlformats.org/officeDocument/2006/relationships/slide" Target="slide22.xml"/><Relationship Id="rId16" Type="http://schemas.openxmlformats.org/officeDocument/2006/relationships/slide" Target="slide23.xml"/><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63.emf"/><Relationship Id="rId5" Type="http://schemas.openxmlformats.org/officeDocument/2006/relationships/image" Target="../media/image67.png"/><Relationship Id="rId6" Type="http://schemas.openxmlformats.org/officeDocument/2006/relationships/slide" Target="slide18.xml"/><Relationship Id="rId7" Type="http://schemas.openxmlformats.org/officeDocument/2006/relationships/oleObject" Target="../embeddings/oleObject9.bin"/><Relationship Id="rId8" Type="http://schemas.openxmlformats.org/officeDocument/2006/relationships/image" Target="../media/image64.emf"/><Relationship Id="rId9" Type="http://schemas.openxmlformats.org/officeDocument/2006/relationships/oleObject" Target="../embeddings/oleObject10.bin"/><Relationship Id="rId10" Type="http://schemas.openxmlformats.org/officeDocument/2006/relationships/image" Target="../media/image65.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gi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71.emf"/><Relationship Id="rId5" Type="http://schemas.openxmlformats.org/officeDocument/2006/relationships/oleObject" Target="../embeddings/oleObject13.bin"/><Relationship Id="rId6" Type="http://schemas.openxmlformats.org/officeDocument/2006/relationships/image" Target="../media/image72.emf"/><Relationship Id="rId7" Type="http://schemas.openxmlformats.org/officeDocument/2006/relationships/oleObject" Target="../embeddings/oleObject14.bin"/><Relationship Id="rId8" Type="http://schemas.openxmlformats.org/officeDocument/2006/relationships/image" Target="../media/image7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74.emf"/><Relationship Id="rId5" Type="http://schemas.openxmlformats.org/officeDocument/2006/relationships/oleObject" Target="../embeddings/oleObject16.bin"/><Relationship Id="rId6" Type="http://schemas.openxmlformats.org/officeDocument/2006/relationships/image" Target="../media/image75.emf"/><Relationship Id="rId7" Type="http://schemas.openxmlformats.org/officeDocument/2006/relationships/oleObject" Target="../embeddings/oleObject17.bin"/><Relationship Id="rId8" Type="http://schemas.openxmlformats.org/officeDocument/2006/relationships/image" Target="../media/image7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77.emf"/><Relationship Id="rId5" Type="http://schemas.openxmlformats.org/officeDocument/2006/relationships/oleObject" Target="../embeddings/oleObject19.bin"/><Relationship Id="rId6" Type="http://schemas.openxmlformats.org/officeDocument/2006/relationships/image" Target="../media/image78.emf"/><Relationship Id="rId7" Type="http://schemas.openxmlformats.org/officeDocument/2006/relationships/oleObject" Target="../embeddings/oleObject20.bin"/><Relationship Id="rId8" Type="http://schemas.openxmlformats.org/officeDocument/2006/relationships/image" Target="../media/image79.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80.emf"/><Relationship Id="rId5" Type="http://schemas.openxmlformats.org/officeDocument/2006/relationships/oleObject" Target="../embeddings/oleObject22.bin"/><Relationship Id="rId6" Type="http://schemas.openxmlformats.org/officeDocument/2006/relationships/image" Target="../media/image81.emf"/><Relationship Id="rId7" Type="http://schemas.openxmlformats.org/officeDocument/2006/relationships/oleObject" Target="../embeddings/oleObject23.bin"/><Relationship Id="rId8" Type="http://schemas.openxmlformats.org/officeDocument/2006/relationships/image" Target="../media/image8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83.emf"/><Relationship Id="rId5" Type="http://schemas.openxmlformats.org/officeDocument/2006/relationships/oleObject" Target="../embeddings/oleObject25.bin"/><Relationship Id="rId6" Type="http://schemas.openxmlformats.org/officeDocument/2006/relationships/image" Target="../media/image84.emf"/><Relationship Id="rId7" Type="http://schemas.openxmlformats.org/officeDocument/2006/relationships/oleObject" Target="../embeddings/oleObject26.bin"/><Relationship Id="rId8" Type="http://schemas.openxmlformats.org/officeDocument/2006/relationships/image" Target="../media/image8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86.emf"/><Relationship Id="rId5" Type="http://schemas.openxmlformats.org/officeDocument/2006/relationships/oleObject" Target="../embeddings/oleObject28.bin"/><Relationship Id="rId6" Type="http://schemas.openxmlformats.org/officeDocument/2006/relationships/image" Target="../media/image87.emf"/><Relationship Id="rId7" Type="http://schemas.openxmlformats.org/officeDocument/2006/relationships/oleObject" Target="../embeddings/oleObject29.bin"/><Relationship Id="rId8" Type="http://schemas.openxmlformats.org/officeDocument/2006/relationships/image" Target="../media/image88.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89.emf"/><Relationship Id="rId5" Type="http://schemas.openxmlformats.org/officeDocument/2006/relationships/oleObject" Target="../embeddings/oleObject31.bin"/><Relationship Id="rId6" Type="http://schemas.openxmlformats.org/officeDocument/2006/relationships/image" Target="../media/image90.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91.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92.emf"/><Relationship Id="rId5" Type="http://schemas.openxmlformats.org/officeDocument/2006/relationships/oleObject" Target="../embeddings/oleObject34.bin"/><Relationship Id="rId6" Type="http://schemas.openxmlformats.org/officeDocument/2006/relationships/image" Target="../media/image93.emf"/><Relationship Id="rId7" Type="http://schemas.openxmlformats.org/officeDocument/2006/relationships/image" Target="../media/image67.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94.emf"/><Relationship Id="rId5" Type="http://schemas.openxmlformats.org/officeDocument/2006/relationships/image" Target="../media/image95.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96.emf"/><Relationship Id="rId5" Type="http://schemas.openxmlformats.org/officeDocument/2006/relationships/oleObject" Target="../embeddings/oleObject37.bin"/><Relationship Id="rId6" Type="http://schemas.openxmlformats.org/officeDocument/2006/relationships/image" Target="../media/image97.emf"/><Relationship Id="rId7" Type="http://schemas.openxmlformats.org/officeDocument/2006/relationships/image" Target="../media/image98.png"/><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99.emf"/><Relationship Id="rId5" Type="http://schemas.openxmlformats.org/officeDocument/2006/relationships/oleObject" Target="../embeddings/oleObject39.bin"/><Relationship Id="rId6" Type="http://schemas.openxmlformats.org/officeDocument/2006/relationships/image" Target="../media/image100.emf"/><Relationship Id="rId7" Type="http://schemas.openxmlformats.org/officeDocument/2006/relationships/image" Target="../media/image101.png"/><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102.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103.emf"/><Relationship Id="rId5" Type="http://schemas.openxmlformats.org/officeDocument/2006/relationships/oleObject" Target="../embeddings/oleObject42.bin"/><Relationship Id="rId6" Type="http://schemas.openxmlformats.org/officeDocument/2006/relationships/image" Target="../media/image104.emf"/><Relationship Id="rId7" Type="http://schemas.openxmlformats.org/officeDocument/2006/relationships/image" Target="../media/image106.png"/><Relationship Id="rId8" Type="http://schemas.openxmlformats.org/officeDocument/2006/relationships/oleObject" Target="../embeddings/oleObject43.bin"/><Relationship Id="rId9" Type="http://schemas.openxmlformats.org/officeDocument/2006/relationships/image" Target="../media/image105.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107.emf"/><Relationship Id="rId5" Type="http://schemas.openxmlformats.org/officeDocument/2006/relationships/oleObject" Target="../embeddings/oleObject45.bin"/><Relationship Id="rId6" Type="http://schemas.openxmlformats.org/officeDocument/2006/relationships/image" Target="../media/image108.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109.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7.bin"/><Relationship Id="rId5" Type="http://schemas.openxmlformats.org/officeDocument/2006/relationships/image" Target="../media/image110.emf"/><Relationship Id="rId6" Type="http://schemas.openxmlformats.org/officeDocument/2006/relationships/image" Target="../media/image112.png"/><Relationship Id="rId7" Type="http://schemas.openxmlformats.org/officeDocument/2006/relationships/oleObject" Target="../embeddings/oleObject48.bin"/><Relationship Id="rId8" Type="http://schemas.openxmlformats.org/officeDocument/2006/relationships/image" Target="../media/image111.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113.emf"/><Relationship Id="rId5" Type="http://schemas.openxmlformats.org/officeDocument/2006/relationships/oleObject" Target="../embeddings/oleObject50.bin"/><Relationship Id="rId6" Type="http://schemas.openxmlformats.org/officeDocument/2006/relationships/image" Target="../media/image114.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115.emf"/><Relationship Id="rId5" Type="http://schemas.openxmlformats.org/officeDocument/2006/relationships/oleObject" Target="../embeddings/oleObject52.bin"/><Relationship Id="rId6" Type="http://schemas.openxmlformats.org/officeDocument/2006/relationships/image" Target="../media/image116.emf"/><Relationship Id="rId7" Type="http://schemas.openxmlformats.org/officeDocument/2006/relationships/oleObject" Target="../embeddings/oleObject53.bin"/><Relationship Id="rId8" Type="http://schemas.openxmlformats.org/officeDocument/2006/relationships/image" Target="../media/image117.emf"/><Relationship Id="rId9" Type="http://schemas.openxmlformats.org/officeDocument/2006/relationships/oleObject" Target="../embeddings/oleObject54.bin"/><Relationship Id="rId10" Type="http://schemas.openxmlformats.org/officeDocument/2006/relationships/image" Target="../media/image118.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119.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1.png"/><Relationship Id="rId3" Type="http://schemas.openxmlformats.org/officeDocument/2006/relationships/image" Target="../media/image12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png"/><Relationship Id="rId3" Type="http://schemas.openxmlformats.org/officeDocument/2006/relationships/image" Target="../media/image12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solidFill>
                  <a:schemeClr val="bg2">
                    <a:lumMod val="25000"/>
                  </a:schemeClr>
                </a:solidFill>
                <a:latin typeface="Stencil"/>
              </a:rPr>
              <a:t>CHIMICA COMBINATORIALE</a:t>
            </a:r>
            <a:endParaRPr lang="it-IT" b="1" dirty="0">
              <a:solidFill>
                <a:schemeClr val="bg2">
                  <a:lumMod val="25000"/>
                </a:schemeClr>
              </a:solidFill>
              <a:latin typeface="Stenci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Picture 8"/>
          <p:cNvPicPr>
            <a:picLocks noChangeAspect="1" noChangeArrowheads="1"/>
          </p:cNvPicPr>
          <p:nvPr/>
        </p:nvPicPr>
        <p:blipFill>
          <a:blip r:embed="rId2"/>
          <a:srcRect/>
          <a:stretch>
            <a:fillRect/>
          </a:stretch>
        </p:blipFill>
        <p:spPr bwMode="auto">
          <a:xfrm>
            <a:off x="971550" y="1844675"/>
            <a:ext cx="6731000" cy="4795838"/>
          </a:xfrm>
          <a:prstGeom prst="rect">
            <a:avLst/>
          </a:prstGeom>
          <a:noFill/>
          <a:ln w="9525">
            <a:noFill/>
            <a:miter lim="800000"/>
            <a:headEnd/>
            <a:tailEnd/>
          </a:ln>
        </p:spPr>
      </p:pic>
      <p:sp>
        <p:nvSpPr>
          <p:cNvPr id="7" name="Text Box 7"/>
          <p:cNvSpPr txBox="1">
            <a:spLocks noChangeArrowheads="1"/>
          </p:cNvSpPr>
          <p:nvPr/>
        </p:nvSpPr>
        <p:spPr bwMode="auto">
          <a:xfrm>
            <a:off x="892175" y="1268413"/>
            <a:ext cx="6550025" cy="457200"/>
          </a:xfrm>
          <a:prstGeom prst="rect">
            <a:avLst/>
          </a:prstGeom>
          <a:noFill/>
          <a:ln w="11113">
            <a:noFill/>
            <a:miter lim="800000"/>
            <a:headEnd/>
            <a:tailEnd/>
          </a:ln>
        </p:spPr>
        <p:txBody>
          <a:bodyPr wrap="none">
            <a:prstTxWarp prst="textNoShape">
              <a:avLst/>
            </a:prstTxWarp>
            <a:spAutoFit/>
          </a:bodyPr>
          <a:lstStyle/>
          <a:p>
            <a:pPr algn="ctr" eaLnBrk="0" hangingPunct="0"/>
            <a:r>
              <a:rPr lang="it-IT" sz="2400" b="1" dirty="0">
                <a:solidFill>
                  <a:schemeClr val="accent1"/>
                </a:solidFill>
                <a:latin typeface="Comic Sans MS" charset="0"/>
              </a:rPr>
              <a:t>Combinazione di </a:t>
            </a:r>
            <a:r>
              <a:rPr lang="it-IT" sz="2400" b="1" dirty="0" err="1">
                <a:solidFill>
                  <a:schemeClr val="accent1"/>
                </a:solidFill>
                <a:latin typeface="Comic Sans MS" charset="0"/>
              </a:rPr>
              <a:t>scaffolds</a:t>
            </a:r>
            <a:r>
              <a:rPr lang="it-IT" sz="2400" b="1" dirty="0">
                <a:solidFill>
                  <a:schemeClr val="accent1"/>
                </a:solidFill>
                <a:latin typeface="Comic Sans MS" charset="0"/>
              </a:rPr>
              <a:t> e building </a:t>
            </a:r>
            <a:r>
              <a:rPr lang="it-IT" sz="2400" b="1" dirty="0" err="1">
                <a:solidFill>
                  <a:schemeClr val="accent1"/>
                </a:solidFill>
                <a:latin typeface="Comic Sans MS" charset="0"/>
              </a:rPr>
              <a:t>blocks</a:t>
            </a:r>
            <a:endParaRPr lang="it-IT" sz="2400" b="1" dirty="0">
              <a:solidFill>
                <a:schemeClr val="accent1"/>
              </a:solidFill>
              <a:latin typeface="Comic Sans MS"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458714" y="987425"/>
            <a:ext cx="7629668" cy="861774"/>
          </a:xfrm>
          <a:prstGeom prst="rect">
            <a:avLst/>
          </a:prstGeom>
          <a:noFill/>
        </p:spPr>
        <p:txBody>
          <a:bodyPr wrap="square" rtlCol="0">
            <a:spAutoFit/>
          </a:bodyPr>
          <a:lstStyle/>
          <a:p>
            <a:pPr lvl="0"/>
            <a:r>
              <a:rPr lang="it-IT" sz="1600" b="1" dirty="0" smtClean="0">
                <a:solidFill>
                  <a:schemeClr val="accent6">
                    <a:lumMod val="60000"/>
                    <a:lumOff val="40000"/>
                  </a:schemeClr>
                </a:solidFill>
                <a:latin typeface="Arial Black"/>
              </a:rPr>
              <a:t>La sintesi di piccole molecole organiche variamente sostituite (</a:t>
            </a:r>
            <a:r>
              <a:rPr lang="it-IT" sz="1600" b="1" dirty="0" err="1" smtClean="0">
                <a:solidFill>
                  <a:schemeClr val="accent6">
                    <a:lumMod val="60000"/>
                    <a:lumOff val="40000"/>
                  </a:schemeClr>
                </a:solidFill>
                <a:latin typeface="Arial Black"/>
              </a:rPr>
              <a:t>Combinatorial</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organic</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chemistry</a:t>
            </a:r>
            <a:r>
              <a:rPr lang="it-IT" sz="1600" b="1" dirty="0" smtClean="0">
                <a:solidFill>
                  <a:schemeClr val="accent6">
                    <a:lumMod val="60000"/>
                    <a:lumOff val="40000"/>
                  </a:schemeClr>
                </a:solidFill>
                <a:latin typeface="Arial Black"/>
              </a:rPr>
              <a:t>)</a:t>
            </a:r>
          </a:p>
          <a:p>
            <a:endParaRPr lang="it-IT" dirty="0"/>
          </a:p>
        </p:txBody>
      </p:sp>
      <p:sp>
        <p:nvSpPr>
          <p:cNvPr id="7" name="CasellaDiTesto 6"/>
          <p:cNvSpPr txBox="1"/>
          <p:nvPr/>
        </p:nvSpPr>
        <p:spPr>
          <a:xfrm>
            <a:off x="458714" y="1589651"/>
            <a:ext cx="8222062" cy="1323439"/>
          </a:xfrm>
          <a:prstGeom prst="rect">
            <a:avLst/>
          </a:prstGeom>
          <a:noFill/>
        </p:spPr>
        <p:txBody>
          <a:bodyPr wrap="square" rtlCol="0">
            <a:spAutoFit/>
          </a:bodyPr>
          <a:lstStyle/>
          <a:p>
            <a:pPr algn="just"/>
            <a:r>
              <a:rPr lang="it-IT" sz="1600" dirty="0" smtClean="0">
                <a:latin typeface="Arial Black"/>
              </a:rPr>
              <a:t>Questo approccio intende costruire con le regole della sintesi </a:t>
            </a:r>
            <a:r>
              <a:rPr lang="it-IT" sz="1600" dirty="0" err="1" smtClean="0">
                <a:latin typeface="Arial Black"/>
              </a:rPr>
              <a:t>combinatoriale</a:t>
            </a:r>
            <a:r>
              <a:rPr lang="it-IT" sz="1600" dirty="0" smtClean="0">
                <a:latin typeface="Arial Black"/>
              </a:rPr>
              <a:t> delle librerie di piccole molecole organiche variamente sostituite, che sono in genere molto più piccole di quelle ottenibili con l’</a:t>
            </a:r>
            <a:r>
              <a:rPr lang="it-IT" sz="1600" dirty="0" err="1" smtClean="0">
                <a:latin typeface="Arial Black"/>
              </a:rPr>
              <a:t>oligomerizzazione</a:t>
            </a:r>
            <a:r>
              <a:rPr lang="it-IT" sz="1600" dirty="0" smtClean="0">
                <a:latin typeface="Arial Black"/>
              </a:rPr>
              <a:t>. A questo scopo il chimico deve utilizzare una ampia serie di reazioni organiche e reagenti molto diversi tra loro. </a:t>
            </a:r>
            <a:endParaRPr lang="it-IT" sz="1600" dirty="0">
              <a:latin typeface="Arial Black"/>
            </a:endParaRPr>
          </a:p>
        </p:txBody>
      </p:sp>
      <p:pic>
        <p:nvPicPr>
          <p:cNvPr id="50" name="Immagine 49"/>
          <p:cNvPicPr>
            <a:picLocks noChangeAspect="1"/>
          </p:cNvPicPr>
          <p:nvPr/>
        </p:nvPicPr>
        <p:blipFill>
          <a:blip r:embed="rId2"/>
          <a:stretch>
            <a:fillRect/>
          </a:stretch>
        </p:blipFill>
        <p:spPr>
          <a:xfrm>
            <a:off x="1609191" y="3088703"/>
            <a:ext cx="5557560" cy="1731282"/>
          </a:xfrm>
          <a:prstGeom prst="rect">
            <a:avLst/>
          </a:prstGeom>
        </p:spPr>
      </p:pic>
      <p:sp>
        <p:nvSpPr>
          <p:cNvPr id="51" name="CasellaDiTesto 50"/>
          <p:cNvSpPr txBox="1"/>
          <p:nvPr/>
        </p:nvSpPr>
        <p:spPr>
          <a:xfrm>
            <a:off x="2682778" y="3381067"/>
            <a:ext cx="357089" cy="338554"/>
          </a:xfrm>
          <a:prstGeom prst="rect">
            <a:avLst/>
          </a:prstGeom>
          <a:noFill/>
        </p:spPr>
        <p:txBody>
          <a:bodyPr wrap="none" rtlCol="0">
            <a:spAutoFit/>
          </a:bodyPr>
          <a:lstStyle/>
          <a:p>
            <a:r>
              <a:rPr lang="it-IT" sz="1600" dirty="0" smtClean="0">
                <a:latin typeface="Arial Black"/>
              </a:rPr>
              <a:t>A</a:t>
            </a:r>
            <a:endParaRPr lang="it-IT" sz="1600" dirty="0">
              <a:latin typeface="Arial Black"/>
            </a:endParaRPr>
          </a:p>
        </p:txBody>
      </p:sp>
      <p:sp>
        <p:nvSpPr>
          <p:cNvPr id="52" name="CasellaDiTesto 51"/>
          <p:cNvSpPr txBox="1"/>
          <p:nvPr/>
        </p:nvSpPr>
        <p:spPr>
          <a:xfrm>
            <a:off x="3192267" y="4287735"/>
            <a:ext cx="357089" cy="338554"/>
          </a:xfrm>
          <a:prstGeom prst="rect">
            <a:avLst/>
          </a:prstGeom>
          <a:noFill/>
        </p:spPr>
        <p:txBody>
          <a:bodyPr wrap="none" rtlCol="0">
            <a:spAutoFit/>
          </a:bodyPr>
          <a:lstStyle/>
          <a:p>
            <a:r>
              <a:rPr lang="it-IT" sz="1600" dirty="0" smtClean="0">
                <a:latin typeface="Arial Black"/>
              </a:rPr>
              <a:t>A</a:t>
            </a:r>
            <a:endParaRPr lang="it-IT" sz="1600" dirty="0">
              <a:latin typeface="Arial Black"/>
            </a:endParaRPr>
          </a:p>
        </p:txBody>
      </p:sp>
      <p:sp>
        <p:nvSpPr>
          <p:cNvPr id="53" name="CasellaDiTesto 52"/>
          <p:cNvSpPr txBox="1"/>
          <p:nvPr/>
        </p:nvSpPr>
        <p:spPr>
          <a:xfrm>
            <a:off x="5320888" y="3397561"/>
            <a:ext cx="357089" cy="338554"/>
          </a:xfrm>
          <a:prstGeom prst="rect">
            <a:avLst/>
          </a:prstGeom>
          <a:noFill/>
        </p:spPr>
        <p:txBody>
          <a:bodyPr wrap="none" rtlCol="0">
            <a:spAutoFit/>
          </a:bodyPr>
          <a:lstStyle/>
          <a:p>
            <a:r>
              <a:rPr lang="it-IT" sz="1600" dirty="0" smtClean="0">
                <a:latin typeface="Arial Black"/>
              </a:rPr>
              <a:t>A</a:t>
            </a:r>
            <a:endParaRPr lang="it-IT" sz="1600" dirty="0">
              <a:latin typeface="Arial Black"/>
            </a:endParaRPr>
          </a:p>
        </p:txBody>
      </p:sp>
      <p:sp>
        <p:nvSpPr>
          <p:cNvPr id="54" name="CasellaDiTesto 53"/>
          <p:cNvSpPr txBox="1"/>
          <p:nvPr/>
        </p:nvSpPr>
        <p:spPr>
          <a:xfrm>
            <a:off x="5894232" y="4287735"/>
            <a:ext cx="357089" cy="338554"/>
          </a:xfrm>
          <a:prstGeom prst="rect">
            <a:avLst/>
          </a:prstGeom>
          <a:noFill/>
        </p:spPr>
        <p:txBody>
          <a:bodyPr wrap="none" rtlCol="0">
            <a:spAutoFit/>
          </a:bodyPr>
          <a:lstStyle/>
          <a:p>
            <a:r>
              <a:rPr lang="it-IT" sz="1600" dirty="0" smtClean="0">
                <a:latin typeface="Arial Black"/>
              </a:rPr>
              <a:t>A</a:t>
            </a:r>
            <a:endParaRPr lang="it-IT" sz="1600" dirty="0">
              <a:latin typeface="Arial Black"/>
            </a:endParaRPr>
          </a:p>
        </p:txBody>
      </p:sp>
      <p:sp>
        <p:nvSpPr>
          <p:cNvPr id="55" name="CasellaDiTesto 54"/>
          <p:cNvSpPr txBox="1"/>
          <p:nvPr/>
        </p:nvSpPr>
        <p:spPr>
          <a:xfrm>
            <a:off x="3499874" y="3023808"/>
            <a:ext cx="324315" cy="307777"/>
          </a:xfrm>
          <a:prstGeom prst="rect">
            <a:avLst/>
          </a:prstGeom>
          <a:noFill/>
        </p:spPr>
        <p:txBody>
          <a:bodyPr wrap="none" rtlCol="0">
            <a:spAutoFit/>
          </a:bodyPr>
          <a:lstStyle/>
          <a:p>
            <a:r>
              <a:rPr lang="it-IT" sz="1400" dirty="0" err="1" smtClean="0">
                <a:solidFill>
                  <a:schemeClr val="bg1"/>
                </a:solidFill>
                <a:latin typeface="Arial Black"/>
              </a:rPr>
              <a:t>B</a:t>
            </a:r>
            <a:endParaRPr lang="it-IT" sz="1400" dirty="0">
              <a:solidFill>
                <a:schemeClr val="bg1"/>
              </a:solidFill>
              <a:latin typeface="Arial Black"/>
            </a:endParaRPr>
          </a:p>
        </p:txBody>
      </p:sp>
      <p:sp>
        <p:nvSpPr>
          <p:cNvPr id="56" name="CasellaDiTesto 55"/>
          <p:cNvSpPr txBox="1"/>
          <p:nvPr/>
        </p:nvSpPr>
        <p:spPr>
          <a:xfrm>
            <a:off x="5976488" y="3161202"/>
            <a:ext cx="324315" cy="307777"/>
          </a:xfrm>
          <a:prstGeom prst="rect">
            <a:avLst/>
          </a:prstGeom>
          <a:noFill/>
        </p:spPr>
        <p:txBody>
          <a:bodyPr wrap="none" rtlCol="0">
            <a:spAutoFit/>
          </a:bodyPr>
          <a:lstStyle/>
          <a:p>
            <a:r>
              <a:rPr lang="it-IT" sz="1400" dirty="0" err="1" smtClean="0">
                <a:solidFill>
                  <a:schemeClr val="bg1"/>
                </a:solidFill>
                <a:latin typeface="Arial Black"/>
              </a:rPr>
              <a:t>B</a:t>
            </a:r>
            <a:endParaRPr lang="it-IT" sz="1400" dirty="0">
              <a:solidFill>
                <a:schemeClr val="bg1"/>
              </a:solidFill>
              <a:latin typeface="Arial Black"/>
            </a:endParaRPr>
          </a:p>
        </p:txBody>
      </p:sp>
      <p:sp>
        <p:nvSpPr>
          <p:cNvPr id="57" name="CasellaDiTesto 56"/>
          <p:cNvSpPr txBox="1"/>
          <p:nvPr/>
        </p:nvSpPr>
        <p:spPr>
          <a:xfrm>
            <a:off x="3810477" y="4043129"/>
            <a:ext cx="324315" cy="307777"/>
          </a:xfrm>
          <a:prstGeom prst="rect">
            <a:avLst/>
          </a:prstGeom>
          <a:noFill/>
        </p:spPr>
        <p:txBody>
          <a:bodyPr wrap="none" rtlCol="0">
            <a:spAutoFit/>
          </a:bodyPr>
          <a:lstStyle/>
          <a:p>
            <a:r>
              <a:rPr lang="it-IT" sz="1400" dirty="0" err="1" smtClean="0">
                <a:solidFill>
                  <a:schemeClr val="bg1"/>
                </a:solidFill>
                <a:latin typeface="Arial Black"/>
              </a:rPr>
              <a:t>B</a:t>
            </a:r>
            <a:endParaRPr lang="it-IT" sz="1400" dirty="0">
              <a:solidFill>
                <a:schemeClr val="bg1"/>
              </a:solidFill>
              <a:latin typeface="Arial Black"/>
            </a:endParaRPr>
          </a:p>
        </p:txBody>
      </p:sp>
      <p:sp>
        <p:nvSpPr>
          <p:cNvPr id="58" name="CasellaDiTesto 57"/>
          <p:cNvSpPr txBox="1"/>
          <p:nvPr/>
        </p:nvSpPr>
        <p:spPr>
          <a:xfrm>
            <a:off x="6572959" y="4043129"/>
            <a:ext cx="324315" cy="307777"/>
          </a:xfrm>
          <a:prstGeom prst="rect">
            <a:avLst/>
          </a:prstGeom>
          <a:noFill/>
        </p:spPr>
        <p:txBody>
          <a:bodyPr wrap="none" rtlCol="0">
            <a:spAutoFit/>
          </a:bodyPr>
          <a:lstStyle/>
          <a:p>
            <a:r>
              <a:rPr lang="it-IT" sz="1400" dirty="0" err="1" smtClean="0">
                <a:solidFill>
                  <a:schemeClr val="bg1"/>
                </a:solidFill>
                <a:latin typeface="Arial Black"/>
              </a:rPr>
              <a:t>B</a:t>
            </a:r>
            <a:endParaRPr lang="it-IT" sz="1400" dirty="0">
              <a:solidFill>
                <a:schemeClr val="bg1"/>
              </a:solidFill>
              <a:latin typeface="Arial Black"/>
            </a:endParaRPr>
          </a:p>
        </p:txBody>
      </p:sp>
      <p:sp>
        <p:nvSpPr>
          <p:cNvPr id="59" name="CasellaDiTesto 58"/>
          <p:cNvSpPr txBox="1"/>
          <p:nvPr/>
        </p:nvSpPr>
        <p:spPr>
          <a:xfrm>
            <a:off x="6226696" y="3550344"/>
            <a:ext cx="321522" cy="338554"/>
          </a:xfrm>
          <a:prstGeom prst="rect">
            <a:avLst/>
          </a:prstGeom>
          <a:noFill/>
        </p:spPr>
        <p:txBody>
          <a:bodyPr wrap="none" rtlCol="0">
            <a:spAutoFit/>
          </a:bodyPr>
          <a:lstStyle/>
          <a:p>
            <a:r>
              <a:rPr lang="it-IT" sz="1600" dirty="0" err="1" smtClean="0">
                <a:solidFill>
                  <a:schemeClr val="tx2">
                    <a:lumMod val="75000"/>
                    <a:lumOff val="25000"/>
                  </a:schemeClr>
                </a:solidFill>
                <a:latin typeface="Arial Black"/>
              </a:rPr>
              <a:t>c</a:t>
            </a:r>
            <a:endParaRPr lang="it-IT" sz="1600" dirty="0">
              <a:solidFill>
                <a:schemeClr val="tx2">
                  <a:lumMod val="75000"/>
                  <a:lumOff val="25000"/>
                </a:schemeClr>
              </a:solidFill>
              <a:latin typeface="Arial Black"/>
            </a:endParaRPr>
          </a:p>
        </p:txBody>
      </p:sp>
      <p:sp>
        <p:nvSpPr>
          <p:cNvPr id="60" name="CasellaDiTesto 59"/>
          <p:cNvSpPr txBox="1"/>
          <p:nvPr/>
        </p:nvSpPr>
        <p:spPr>
          <a:xfrm>
            <a:off x="4110051" y="4334412"/>
            <a:ext cx="321522" cy="338554"/>
          </a:xfrm>
          <a:prstGeom prst="rect">
            <a:avLst/>
          </a:prstGeom>
          <a:noFill/>
        </p:spPr>
        <p:txBody>
          <a:bodyPr wrap="none" rtlCol="0">
            <a:spAutoFit/>
          </a:bodyPr>
          <a:lstStyle/>
          <a:p>
            <a:r>
              <a:rPr lang="it-IT" sz="1600" dirty="0" err="1" smtClean="0">
                <a:solidFill>
                  <a:schemeClr val="tx2">
                    <a:lumMod val="75000"/>
                    <a:lumOff val="25000"/>
                  </a:schemeClr>
                </a:solidFill>
                <a:latin typeface="Arial Black"/>
              </a:rPr>
              <a:t>c</a:t>
            </a:r>
            <a:endParaRPr lang="it-IT" sz="1600" dirty="0">
              <a:solidFill>
                <a:schemeClr val="tx2">
                  <a:lumMod val="75000"/>
                  <a:lumOff val="25000"/>
                </a:schemeClr>
              </a:solidFill>
              <a:latin typeface="Arial Black"/>
            </a:endParaRPr>
          </a:p>
        </p:txBody>
      </p:sp>
      <p:sp>
        <p:nvSpPr>
          <p:cNvPr id="61" name="CasellaDiTesto 60"/>
          <p:cNvSpPr txBox="1"/>
          <p:nvPr/>
        </p:nvSpPr>
        <p:spPr>
          <a:xfrm>
            <a:off x="6845229" y="4317918"/>
            <a:ext cx="321522" cy="338554"/>
          </a:xfrm>
          <a:prstGeom prst="rect">
            <a:avLst/>
          </a:prstGeom>
          <a:noFill/>
        </p:spPr>
        <p:txBody>
          <a:bodyPr wrap="none" rtlCol="0">
            <a:spAutoFit/>
          </a:bodyPr>
          <a:lstStyle/>
          <a:p>
            <a:r>
              <a:rPr lang="it-IT" sz="1600" dirty="0" err="1" smtClean="0">
                <a:solidFill>
                  <a:schemeClr val="tx2">
                    <a:lumMod val="75000"/>
                    <a:lumOff val="25000"/>
                  </a:schemeClr>
                </a:solidFill>
                <a:latin typeface="Arial Black"/>
              </a:rPr>
              <a:t>c</a:t>
            </a:r>
            <a:endParaRPr lang="it-IT" sz="1600" dirty="0">
              <a:solidFill>
                <a:schemeClr val="tx2">
                  <a:lumMod val="75000"/>
                  <a:lumOff val="25000"/>
                </a:schemeClr>
              </a:solidFill>
              <a:latin typeface="Arial Black"/>
            </a:endParaRPr>
          </a:p>
        </p:txBody>
      </p:sp>
      <p:pic>
        <p:nvPicPr>
          <p:cNvPr id="63" name="Immagine 62"/>
          <p:cNvPicPr>
            <a:picLocks noChangeAspect="1"/>
          </p:cNvPicPr>
          <p:nvPr/>
        </p:nvPicPr>
        <p:blipFill>
          <a:blip r:embed="rId3"/>
          <a:stretch>
            <a:fillRect/>
          </a:stretch>
        </p:blipFill>
        <p:spPr>
          <a:xfrm>
            <a:off x="3549356" y="4819985"/>
            <a:ext cx="568880" cy="576081"/>
          </a:xfrm>
          <a:prstGeom prst="rect">
            <a:avLst/>
          </a:prstGeom>
        </p:spPr>
      </p:pic>
      <p:sp>
        <p:nvSpPr>
          <p:cNvPr id="64" name="CasellaDiTesto 63"/>
          <p:cNvSpPr txBox="1"/>
          <p:nvPr/>
        </p:nvSpPr>
        <p:spPr>
          <a:xfrm>
            <a:off x="3660303" y="4930965"/>
            <a:ext cx="344265" cy="338554"/>
          </a:xfrm>
          <a:prstGeom prst="rect">
            <a:avLst/>
          </a:prstGeom>
          <a:noFill/>
        </p:spPr>
        <p:txBody>
          <a:bodyPr wrap="none" rtlCol="0">
            <a:spAutoFit/>
          </a:bodyPr>
          <a:lstStyle/>
          <a:p>
            <a:r>
              <a:rPr lang="it-IT" sz="1600" dirty="0" err="1" smtClean="0">
                <a:solidFill>
                  <a:schemeClr val="accent4">
                    <a:lumMod val="20000"/>
                    <a:lumOff val="80000"/>
                  </a:schemeClr>
                </a:solidFill>
                <a:latin typeface="Arial Black"/>
              </a:rPr>
              <a:t>D</a:t>
            </a:r>
            <a:endParaRPr lang="it-IT" sz="1600" dirty="0">
              <a:solidFill>
                <a:schemeClr val="accent4">
                  <a:lumMod val="20000"/>
                  <a:lumOff val="80000"/>
                </a:schemeClr>
              </a:solidFill>
              <a:latin typeface="Arial Black"/>
            </a:endParaRPr>
          </a:p>
        </p:txBody>
      </p:sp>
      <p:sp>
        <p:nvSpPr>
          <p:cNvPr id="65" name="CasellaDiTesto 64"/>
          <p:cNvSpPr txBox="1"/>
          <p:nvPr/>
        </p:nvSpPr>
        <p:spPr>
          <a:xfrm>
            <a:off x="6500964" y="4350906"/>
            <a:ext cx="344265" cy="338554"/>
          </a:xfrm>
          <a:prstGeom prst="rect">
            <a:avLst/>
          </a:prstGeom>
          <a:noFill/>
        </p:spPr>
        <p:txBody>
          <a:bodyPr wrap="none" rtlCol="0">
            <a:spAutoFit/>
          </a:bodyPr>
          <a:lstStyle/>
          <a:p>
            <a:r>
              <a:rPr lang="it-IT" sz="1600" dirty="0" err="1" smtClean="0">
                <a:solidFill>
                  <a:schemeClr val="accent4">
                    <a:lumMod val="20000"/>
                    <a:lumOff val="80000"/>
                  </a:schemeClr>
                </a:solidFill>
                <a:latin typeface="Arial Black"/>
              </a:rPr>
              <a:t>D</a:t>
            </a:r>
            <a:endParaRPr lang="it-IT" sz="1600" dirty="0">
              <a:solidFill>
                <a:schemeClr val="accent4">
                  <a:lumMod val="20000"/>
                  <a:lumOff val="80000"/>
                </a:schemeClr>
              </a:solidFill>
              <a:latin typeface="Arial Black"/>
            </a:endParaRPr>
          </a:p>
        </p:txBody>
      </p:sp>
      <p:sp>
        <p:nvSpPr>
          <p:cNvPr id="66" name="CasellaDiTesto 65"/>
          <p:cNvSpPr txBox="1"/>
          <p:nvPr/>
        </p:nvSpPr>
        <p:spPr>
          <a:xfrm>
            <a:off x="628711" y="5542753"/>
            <a:ext cx="8260879" cy="1107996"/>
          </a:xfrm>
          <a:prstGeom prst="rect">
            <a:avLst/>
          </a:prstGeom>
          <a:noFill/>
        </p:spPr>
        <p:txBody>
          <a:bodyPr wrap="square" rtlCol="0">
            <a:spAutoFit/>
          </a:bodyPr>
          <a:lstStyle/>
          <a:p>
            <a:pPr algn="just"/>
            <a:r>
              <a:rPr lang="it-IT" sz="1600" dirty="0" smtClean="0">
                <a:latin typeface="Arial Black"/>
              </a:rPr>
              <a:t>A seconda del tipo di reazioni coinvolte, al termine della sintesi i prodotti di staccano dal supporto per passare in soluzione o rimangono attaccati al supporto dal quale, se necessario, possono essere staccati con i metodi che abbiamo visto precedentemente</a:t>
            </a:r>
            <a:r>
              <a:rPr lang="it-IT" dirty="0" smtClean="0"/>
              <a:t>. </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38" name="CasellaDiTesto 37"/>
          <p:cNvSpPr txBox="1"/>
          <p:nvPr/>
        </p:nvSpPr>
        <p:spPr>
          <a:xfrm>
            <a:off x="458714" y="987425"/>
            <a:ext cx="7629668" cy="861774"/>
          </a:xfrm>
          <a:prstGeom prst="rect">
            <a:avLst/>
          </a:prstGeom>
          <a:noFill/>
        </p:spPr>
        <p:txBody>
          <a:bodyPr wrap="square" rtlCol="0">
            <a:spAutoFit/>
          </a:bodyPr>
          <a:lstStyle/>
          <a:p>
            <a:pPr lvl="0"/>
            <a:r>
              <a:rPr lang="it-IT" sz="1600" b="1" dirty="0" smtClean="0">
                <a:solidFill>
                  <a:schemeClr val="accent6">
                    <a:lumMod val="60000"/>
                    <a:lumOff val="40000"/>
                  </a:schemeClr>
                </a:solidFill>
                <a:latin typeface="Arial Black"/>
              </a:rPr>
              <a:t>La sintesi di piccole molecole organiche variamente sostituite (</a:t>
            </a:r>
            <a:r>
              <a:rPr lang="it-IT" sz="1600" b="1" dirty="0" err="1" smtClean="0">
                <a:solidFill>
                  <a:schemeClr val="accent6">
                    <a:lumMod val="60000"/>
                    <a:lumOff val="40000"/>
                  </a:schemeClr>
                </a:solidFill>
                <a:latin typeface="Arial Black"/>
              </a:rPr>
              <a:t>Combinatorial</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organic</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chemistry</a:t>
            </a:r>
            <a:r>
              <a:rPr lang="it-IT" sz="1600" b="1" dirty="0" smtClean="0">
                <a:solidFill>
                  <a:schemeClr val="accent6">
                    <a:lumMod val="60000"/>
                    <a:lumOff val="40000"/>
                  </a:schemeClr>
                </a:solidFill>
                <a:latin typeface="Arial Black"/>
              </a:rPr>
              <a:t>)</a:t>
            </a:r>
          </a:p>
          <a:p>
            <a:endParaRPr lang="it-IT" dirty="0"/>
          </a:p>
        </p:txBody>
      </p:sp>
      <p:sp>
        <p:nvSpPr>
          <p:cNvPr id="39" name="CasellaDiTesto 38"/>
          <p:cNvSpPr txBox="1"/>
          <p:nvPr/>
        </p:nvSpPr>
        <p:spPr>
          <a:xfrm>
            <a:off x="458714" y="1631704"/>
            <a:ext cx="8472928" cy="954107"/>
          </a:xfrm>
          <a:prstGeom prst="rect">
            <a:avLst/>
          </a:prstGeom>
          <a:noFill/>
        </p:spPr>
        <p:txBody>
          <a:bodyPr wrap="square" rtlCol="0">
            <a:spAutoFit/>
          </a:bodyPr>
          <a:lstStyle/>
          <a:p>
            <a:pPr algn="just"/>
            <a:r>
              <a:rPr lang="it-IT" sz="1400" dirty="0" smtClean="0">
                <a:latin typeface="Arial Black"/>
              </a:rPr>
              <a:t>La pietra miliare in questo campo è stato il lavoro di </a:t>
            </a:r>
            <a:r>
              <a:rPr lang="it-IT" sz="1400" dirty="0" err="1" smtClean="0">
                <a:latin typeface="Arial Black"/>
              </a:rPr>
              <a:t>Bunin</a:t>
            </a:r>
            <a:r>
              <a:rPr lang="it-IT" sz="1400" dirty="0" smtClean="0">
                <a:latin typeface="Arial Black"/>
              </a:rPr>
              <a:t> e </a:t>
            </a:r>
            <a:r>
              <a:rPr lang="it-IT" sz="1400" dirty="0" err="1" smtClean="0">
                <a:latin typeface="Arial Black"/>
              </a:rPr>
              <a:t>Ellmann</a:t>
            </a:r>
            <a:r>
              <a:rPr lang="it-IT" sz="1400" dirty="0" smtClean="0">
                <a:latin typeface="Arial Black"/>
              </a:rPr>
              <a:t> di sintesi di composti a struttura 1,4-benzodiazepinica in fase solida. Dopo il </a:t>
            </a:r>
            <a:r>
              <a:rPr lang="it-IT" sz="1400" dirty="0" err="1" smtClean="0">
                <a:latin typeface="Arial Black"/>
              </a:rPr>
              <a:t>coupling</a:t>
            </a:r>
            <a:r>
              <a:rPr lang="it-IT" sz="1400" dirty="0" smtClean="0">
                <a:latin typeface="Arial Black"/>
              </a:rPr>
              <a:t> del 2-aminofenone agli spilli  (</a:t>
            </a:r>
            <a:r>
              <a:rPr lang="it-IT" sz="1400" dirty="0" err="1" smtClean="0">
                <a:latin typeface="Arial Black"/>
              </a:rPr>
              <a:t>pins</a:t>
            </a:r>
            <a:r>
              <a:rPr lang="it-IT" sz="1400" dirty="0" smtClean="0">
                <a:latin typeface="Arial Black"/>
              </a:rPr>
              <a:t>) polimerici tramite un </a:t>
            </a:r>
            <a:r>
              <a:rPr lang="it-IT" sz="1400" dirty="0" err="1" smtClean="0">
                <a:latin typeface="Arial Black"/>
              </a:rPr>
              <a:t>linker</a:t>
            </a:r>
            <a:r>
              <a:rPr lang="it-IT" sz="1400" dirty="0" smtClean="0">
                <a:latin typeface="Arial Black"/>
              </a:rPr>
              <a:t> sensibile all’acido TFA, avviene la reazione con aminoacidi </a:t>
            </a:r>
            <a:r>
              <a:rPr lang="it-IT" sz="1400" dirty="0" err="1" smtClean="0">
                <a:latin typeface="Arial Black"/>
              </a:rPr>
              <a:t>N-protetti</a:t>
            </a:r>
            <a:r>
              <a:rPr lang="it-IT" sz="1400" dirty="0" smtClean="0">
                <a:latin typeface="Arial Black"/>
              </a:rPr>
              <a:t> e reagenti alchilanti.</a:t>
            </a:r>
            <a:endParaRPr lang="it-IT" sz="1400" dirty="0">
              <a:latin typeface="Arial Black"/>
            </a:endParaRPr>
          </a:p>
        </p:txBody>
      </p:sp>
      <p:pic>
        <p:nvPicPr>
          <p:cNvPr id="40" name="Immagine 39"/>
          <p:cNvPicPr>
            <a:picLocks noChangeAspect="1"/>
          </p:cNvPicPr>
          <p:nvPr/>
        </p:nvPicPr>
        <p:blipFill>
          <a:blip r:embed="rId2"/>
          <a:stretch>
            <a:fillRect/>
          </a:stretch>
        </p:blipFill>
        <p:spPr>
          <a:xfrm>
            <a:off x="1258050" y="2691859"/>
            <a:ext cx="6382334" cy="38228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458714" y="987425"/>
            <a:ext cx="7629668" cy="861774"/>
          </a:xfrm>
          <a:prstGeom prst="rect">
            <a:avLst/>
          </a:prstGeom>
          <a:noFill/>
        </p:spPr>
        <p:txBody>
          <a:bodyPr wrap="square" rtlCol="0">
            <a:spAutoFit/>
          </a:bodyPr>
          <a:lstStyle/>
          <a:p>
            <a:pPr lvl="0"/>
            <a:r>
              <a:rPr lang="it-IT" sz="1600" b="1" dirty="0" smtClean="0">
                <a:solidFill>
                  <a:schemeClr val="accent6">
                    <a:lumMod val="60000"/>
                    <a:lumOff val="40000"/>
                  </a:schemeClr>
                </a:solidFill>
                <a:latin typeface="Arial Black"/>
              </a:rPr>
              <a:t>La sintesi di piccole molecole organiche variamente sostituite (</a:t>
            </a:r>
            <a:r>
              <a:rPr lang="it-IT" sz="1600" b="1" dirty="0" err="1" smtClean="0">
                <a:solidFill>
                  <a:schemeClr val="accent6">
                    <a:lumMod val="60000"/>
                    <a:lumOff val="40000"/>
                  </a:schemeClr>
                </a:solidFill>
                <a:latin typeface="Arial Black"/>
              </a:rPr>
              <a:t>Combinatorial</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organic</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chemistry</a:t>
            </a:r>
            <a:r>
              <a:rPr lang="it-IT" sz="1600" b="1" dirty="0" smtClean="0">
                <a:solidFill>
                  <a:schemeClr val="accent6">
                    <a:lumMod val="60000"/>
                    <a:lumOff val="40000"/>
                  </a:schemeClr>
                </a:solidFill>
                <a:latin typeface="Arial Black"/>
              </a:rPr>
              <a:t>)</a:t>
            </a:r>
          </a:p>
          <a:p>
            <a:endParaRPr lang="it-IT" dirty="0"/>
          </a:p>
        </p:txBody>
      </p:sp>
      <p:pic>
        <p:nvPicPr>
          <p:cNvPr id="7" name="Immagine 6"/>
          <p:cNvPicPr>
            <a:picLocks noChangeAspect="1"/>
          </p:cNvPicPr>
          <p:nvPr/>
        </p:nvPicPr>
        <p:blipFill>
          <a:blip r:embed="rId2"/>
          <a:stretch>
            <a:fillRect/>
          </a:stretch>
        </p:blipFill>
        <p:spPr>
          <a:xfrm>
            <a:off x="1139637" y="2863477"/>
            <a:ext cx="6774370" cy="3853054"/>
          </a:xfrm>
          <a:prstGeom prst="rect">
            <a:avLst/>
          </a:prstGeom>
        </p:spPr>
      </p:pic>
      <p:sp>
        <p:nvSpPr>
          <p:cNvPr id="8" name="CasellaDiTesto 7"/>
          <p:cNvSpPr txBox="1"/>
          <p:nvPr/>
        </p:nvSpPr>
        <p:spPr>
          <a:xfrm>
            <a:off x="763276" y="1663148"/>
            <a:ext cx="7722625" cy="1077218"/>
          </a:xfrm>
          <a:prstGeom prst="rect">
            <a:avLst/>
          </a:prstGeom>
          <a:noFill/>
        </p:spPr>
        <p:txBody>
          <a:bodyPr wrap="square" rtlCol="0">
            <a:spAutoFit/>
          </a:bodyPr>
          <a:lstStyle/>
          <a:p>
            <a:pPr algn="just"/>
            <a:r>
              <a:rPr lang="it-IT" sz="1600" dirty="0" smtClean="0">
                <a:latin typeface="Arial Black"/>
              </a:rPr>
              <a:t>Un altro esempio sempre nel campo delle </a:t>
            </a:r>
            <a:r>
              <a:rPr lang="it-IT" sz="1600" dirty="0" err="1" smtClean="0">
                <a:latin typeface="Arial Black"/>
              </a:rPr>
              <a:t>benzodiazepine</a:t>
            </a:r>
            <a:r>
              <a:rPr lang="it-IT" sz="1600" dirty="0" smtClean="0">
                <a:latin typeface="Arial Black"/>
              </a:rPr>
              <a:t> riguarda il lavoro di De </a:t>
            </a:r>
            <a:r>
              <a:rPr lang="it-IT" sz="1600" dirty="0" err="1" smtClean="0">
                <a:latin typeface="Arial Black"/>
              </a:rPr>
              <a:t>Witt</a:t>
            </a:r>
            <a:r>
              <a:rPr lang="it-IT" sz="1600" dirty="0" smtClean="0">
                <a:latin typeface="Arial Black"/>
              </a:rPr>
              <a:t> alla </a:t>
            </a:r>
            <a:r>
              <a:rPr lang="it-IT" sz="1600" dirty="0" err="1" smtClean="0">
                <a:latin typeface="Arial Black"/>
              </a:rPr>
              <a:t>Parke-Davis</a:t>
            </a:r>
            <a:r>
              <a:rPr lang="it-IT" sz="1600" dirty="0" smtClean="0">
                <a:latin typeface="Arial Black"/>
              </a:rPr>
              <a:t>. Questo approccio è noto come tecnologia del </a:t>
            </a:r>
            <a:r>
              <a:rPr lang="it-IT" sz="1600" dirty="0" err="1" smtClean="0">
                <a:latin typeface="Arial Black"/>
              </a:rPr>
              <a:t>diversomero</a:t>
            </a:r>
            <a:r>
              <a:rPr lang="it-IT" sz="1600" dirty="0" smtClean="0">
                <a:latin typeface="Arial Black"/>
              </a:rPr>
              <a:t>. In questo caso si parte dall’aminoacido attaccato alla resina. </a:t>
            </a:r>
            <a:endParaRPr lang="it-IT" sz="1600" dirty="0">
              <a:latin typeface="Arial Black"/>
            </a:endParaRP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458714" y="987425"/>
            <a:ext cx="7629668" cy="861774"/>
          </a:xfrm>
          <a:prstGeom prst="rect">
            <a:avLst/>
          </a:prstGeom>
          <a:noFill/>
        </p:spPr>
        <p:txBody>
          <a:bodyPr wrap="square" rtlCol="0">
            <a:spAutoFit/>
          </a:bodyPr>
          <a:lstStyle/>
          <a:p>
            <a:pPr lvl="0"/>
            <a:r>
              <a:rPr lang="it-IT" sz="1600" b="1" dirty="0" smtClean="0">
                <a:solidFill>
                  <a:schemeClr val="accent6">
                    <a:lumMod val="60000"/>
                    <a:lumOff val="40000"/>
                  </a:schemeClr>
                </a:solidFill>
                <a:latin typeface="Arial Black"/>
              </a:rPr>
              <a:t>La sintesi di piccole molecole organiche variamente sostituite (</a:t>
            </a:r>
            <a:r>
              <a:rPr lang="it-IT" sz="1600" b="1" dirty="0" err="1" smtClean="0">
                <a:solidFill>
                  <a:schemeClr val="accent6">
                    <a:lumMod val="60000"/>
                    <a:lumOff val="40000"/>
                  </a:schemeClr>
                </a:solidFill>
                <a:latin typeface="Arial Black"/>
              </a:rPr>
              <a:t>Combinatorial</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organic</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chemistry</a:t>
            </a:r>
            <a:r>
              <a:rPr lang="it-IT" sz="1600" b="1" dirty="0" smtClean="0">
                <a:solidFill>
                  <a:schemeClr val="accent6">
                    <a:lumMod val="60000"/>
                    <a:lumOff val="40000"/>
                  </a:schemeClr>
                </a:solidFill>
                <a:latin typeface="Arial Black"/>
              </a:rPr>
              <a:t>)</a:t>
            </a:r>
          </a:p>
          <a:p>
            <a:endParaRPr lang="it-IT" dirty="0"/>
          </a:p>
        </p:txBody>
      </p:sp>
      <p:sp>
        <p:nvSpPr>
          <p:cNvPr id="7" name="CasellaDiTesto 6"/>
          <p:cNvSpPr txBox="1"/>
          <p:nvPr/>
        </p:nvSpPr>
        <p:spPr>
          <a:xfrm>
            <a:off x="177198" y="1551139"/>
            <a:ext cx="8748137" cy="1631216"/>
          </a:xfrm>
          <a:prstGeom prst="rect">
            <a:avLst/>
          </a:prstGeom>
          <a:noFill/>
        </p:spPr>
        <p:txBody>
          <a:bodyPr wrap="square" rtlCol="0">
            <a:spAutoFit/>
          </a:bodyPr>
          <a:lstStyle/>
          <a:p>
            <a:r>
              <a:rPr lang="it-IT" sz="1600" dirty="0" smtClean="0">
                <a:latin typeface="Arial Black"/>
              </a:rPr>
              <a:t>Con la stessa metodologia è stato possibile inoltre ottenere una libreria in fase solida di idantoine, facendo reagire un aminoacido legato al polimero con isocianati. L’intermedio lineare che si forma viene scisso dal polimero con </a:t>
            </a:r>
            <a:r>
              <a:rPr lang="it-IT" sz="1600" dirty="0" err="1" smtClean="0">
                <a:latin typeface="Arial Black"/>
              </a:rPr>
              <a:t>HCl</a:t>
            </a:r>
            <a:r>
              <a:rPr lang="it-IT" sz="1600" dirty="0" smtClean="0">
                <a:latin typeface="Arial Black"/>
              </a:rPr>
              <a:t>  e ciclizza in queste condizioni formando le idantoine.</a:t>
            </a:r>
          </a:p>
          <a:p>
            <a:r>
              <a:rPr lang="it-IT" dirty="0" err="1" smtClean="0"/>
              <a:t> </a:t>
            </a:r>
            <a:endParaRPr lang="it-IT" dirty="0" smtClean="0"/>
          </a:p>
          <a:p>
            <a:endParaRPr lang="it-IT" dirty="0"/>
          </a:p>
        </p:txBody>
      </p:sp>
      <p:pic>
        <p:nvPicPr>
          <p:cNvPr id="8" name="Immagine 7"/>
          <p:cNvPicPr>
            <a:picLocks noChangeAspect="1"/>
          </p:cNvPicPr>
          <p:nvPr/>
        </p:nvPicPr>
        <p:blipFill>
          <a:blip r:embed="rId2"/>
          <a:stretch>
            <a:fillRect/>
          </a:stretch>
        </p:blipFill>
        <p:spPr>
          <a:xfrm>
            <a:off x="177198" y="2685406"/>
            <a:ext cx="8621653" cy="3989369"/>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643739" y="1781530"/>
            <a:ext cx="7877931" cy="4963975"/>
          </a:xfrm>
          <a:prstGeom prst="rect">
            <a:avLst/>
          </a:prstGeom>
        </p:spPr>
      </p:pic>
      <p:sp>
        <p:nvSpPr>
          <p:cNvPr id="7" name="CasellaDiTesto 6"/>
          <p:cNvSpPr txBox="1"/>
          <p:nvPr/>
        </p:nvSpPr>
        <p:spPr>
          <a:xfrm>
            <a:off x="508196" y="987425"/>
            <a:ext cx="7629668" cy="861774"/>
          </a:xfrm>
          <a:prstGeom prst="rect">
            <a:avLst/>
          </a:prstGeom>
          <a:noFill/>
        </p:spPr>
        <p:txBody>
          <a:bodyPr wrap="square" rtlCol="0">
            <a:spAutoFit/>
          </a:bodyPr>
          <a:lstStyle/>
          <a:p>
            <a:pPr lvl="0"/>
            <a:r>
              <a:rPr lang="it-IT" sz="1600" b="1" dirty="0" smtClean="0">
                <a:solidFill>
                  <a:schemeClr val="accent6">
                    <a:lumMod val="60000"/>
                    <a:lumOff val="40000"/>
                  </a:schemeClr>
                </a:solidFill>
                <a:latin typeface="Arial Black"/>
              </a:rPr>
              <a:t>La sintesi di piccole molecole organiche variamente sostituite (</a:t>
            </a:r>
            <a:r>
              <a:rPr lang="it-IT" sz="1600" b="1" dirty="0" err="1" smtClean="0">
                <a:solidFill>
                  <a:schemeClr val="accent6">
                    <a:lumMod val="60000"/>
                    <a:lumOff val="40000"/>
                  </a:schemeClr>
                </a:solidFill>
                <a:latin typeface="Arial Black"/>
              </a:rPr>
              <a:t>Combinatorial</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organic</a:t>
            </a:r>
            <a:r>
              <a:rPr lang="it-IT" sz="1600" b="1" dirty="0" smtClean="0">
                <a:solidFill>
                  <a:schemeClr val="accent6">
                    <a:lumMod val="60000"/>
                    <a:lumOff val="40000"/>
                  </a:schemeClr>
                </a:solidFill>
                <a:latin typeface="Arial Black"/>
              </a:rPr>
              <a:t> </a:t>
            </a:r>
            <a:r>
              <a:rPr lang="it-IT" sz="1600" b="1" dirty="0" err="1" smtClean="0">
                <a:solidFill>
                  <a:schemeClr val="accent6">
                    <a:lumMod val="60000"/>
                    <a:lumOff val="40000"/>
                  </a:schemeClr>
                </a:solidFill>
                <a:latin typeface="Arial Black"/>
              </a:rPr>
              <a:t>chemistry</a:t>
            </a:r>
            <a:r>
              <a:rPr lang="it-IT" sz="1600" b="1" dirty="0" smtClean="0">
                <a:solidFill>
                  <a:schemeClr val="accent6">
                    <a:lumMod val="60000"/>
                    <a:lumOff val="40000"/>
                  </a:schemeClr>
                </a:solidFill>
                <a:latin typeface="Arial Black"/>
              </a:rPr>
              <a:t>)</a:t>
            </a:r>
          </a:p>
          <a:p>
            <a:endParaRPr lang="it-IT"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1096785"/>
            <a:ext cx="6322765" cy="461665"/>
          </a:xfrm>
          <a:prstGeom prst="rect">
            <a:avLst/>
          </a:prstGeom>
          <a:noFill/>
        </p:spPr>
        <p:txBody>
          <a:bodyPr wrap="none" rtlCol="0">
            <a:spAutoFit/>
          </a:bodyPr>
          <a:lstStyle/>
          <a:p>
            <a:r>
              <a:rPr lang="it-IT" sz="2400" b="1" dirty="0" smtClean="0">
                <a:solidFill>
                  <a:schemeClr val="accent4">
                    <a:lumMod val="75000"/>
                  </a:schemeClr>
                </a:solidFill>
              </a:rPr>
              <a:t>Sintesi in soluzione: creazione di librerie</a:t>
            </a:r>
            <a:endParaRPr lang="it-IT" sz="2400" b="1" dirty="0">
              <a:solidFill>
                <a:schemeClr val="accent4">
                  <a:lumMod val="75000"/>
                </a:schemeClr>
              </a:solidFill>
            </a:endParaRPr>
          </a:p>
        </p:txBody>
      </p:sp>
      <p:sp>
        <p:nvSpPr>
          <p:cNvPr id="7" name="Rettangolo 6"/>
          <p:cNvSpPr/>
          <p:nvPr/>
        </p:nvSpPr>
        <p:spPr>
          <a:xfrm>
            <a:off x="569621" y="1595021"/>
            <a:ext cx="7924918" cy="5262979"/>
          </a:xfrm>
          <a:prstGeom prst="rect">
            <a:avLst/>
          </a:prstGeom>
        </p:spPr>
        <p:txBody>
          <a:bodyPr wrap="square">
            <a:spAutoFit/>
          </a:bodyPr>
          <a:lstStyle/>
          <a:p>
            <a:pPr algn="just"/>
            <a:r>
              <a:rPr lang="it-IT" sz="2400" dirty="0" smtClean="0">
                <a:solidFill>
                  <a:schemeClr val="accent2">
                    <a:lumMod val="75000"/>
                  </a:schemeClr>
                </a:solidFill>
                <a:latin typeface="Arial Black"/>
              </a:rPr>
              <a:t>La sintesi su materiale polimerico pone un problema fondamentale: le condizioni di reazione sono eterogenee e questo può portare in determinate circostanze a problemi di ingombro sterico, di solubilità o di rigonfiamento, oppure a cinetiche non lineari. Inoltre è molto importante la compatibilità dei singoli componenti e delle strategie utilizzate: polimero, </a:t>
            </a:r>
            <a:r>
              <a:rPr lang="it-IT" sz="2400" dirty="0" err="1" smtClean="0">
                <a:solidFill>
                  <a:schemeClr val="accent2">
                    <a:lumMod val="75000"/>
                  </a:schemeClr>
                </a:solidFill>
                <a:latin typeface="Arial Black"/>
              </a:rPr>
              <a:t>anchor</a:t>
            </a:r>
            <a:r>
              <a:rPr lang="it-IT" sz="2400" dirty="0" smtClean="0">
                <a:solidFill>
                  <a:schemeClr val="accent2">
                    <a:lumMod val="75000"/>
                  </a:schemeClr>
                </a:solidFill>
                <a:latin typeface="Arial Black"/>
              </a:rPr>
              <a:t>, substrato, strategia del gruppo proteggente, reagenti attivanti, condizioni di distacco del prodotto dalla resina. Tutto ciò ha condotto a sviluppare approcci diversi per lo sviluppo di librerie </a:t>
            </a:r>
            <a:r>
              <a:rPr lang="it-IT" sz="2400" dirty="0" err="1" smtClean="0">
                <a:solidFill>
                  <a:schemeClr val="accent2">
                    <a:lumMod val="75000"/>
                  </a:schemeClr>
                </a:solidFill>
                <a:latin typeface="Arial Black"/>
              </a:rPr>
              <a:t>combinatoriali</a:t>
            </a:r>
            <a:r>
              <a:rPr lang="it-IT" sz="2400" dirty="0" smtClean="0">
                <a:solidFill>
                  <a:schemeClr val="accent2">
                    <a:lumMod val="75000"/>
                  </a:schemeClr>
                </a:solidFill>
                <a:latin typeface="Arial Black"/>
              </a:rPr>
              <a:t> in soluzione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7" name="Immagine 6"/>
          <p:cNvPicPr>
            <a:picLocks noChangeAspect="1"/>
          </p:cNvPicPr>
          <p:nvPr/>
        </p:nvPicPr>
        <p:blipFill>
          <a:blip r:embed="rId2"/>
          <a:stretch>
            <a:fillRect/>
          </a:stretch>
        </p:blipFill>
        <p:spPr>
          <a:xfrm>
            <a:off x="216778" y="1085036"/>
            <a:ext cx="8628785" cy="4472719"/>
          </a:xfrm>
          <a:prstGeom prst="rect">
            <a:avLst/>
          </a:prstGeom>
        </p:spPr>
      </p:pic>
      <p:sp>
        <p:nvSpPr>
          <p:cNvPr id="9" name="Text Box 7"/>
          <p:cNvSpPr txBox="1">
            <a:spLocks noChangeArrowheads="1"/>
          </p:cNvSpPr>
          <p:nvPr/>
        </p:nvSpPr>
        <p:spPr bwMode="auto">
          <a:xfrm>
            <a:off x="1447543" y="5557755"/>
            <a:ext cx="5952048" cy="1200328"/>
          </a:xfrm>
          <a:prstGeom prst="rect">
            <a:avLst/>
          </a:prstGeom>
          <a:noFill/>
          <a:ln w="11113">
            <a:noFill/>
            <a:miter lim="800000"/>
            <a:headEnd/>
            <a:tailEnd/>
          </a:ln>
        </p:spPr>
        <p:txBody>
          <a:bodyPr wrap="square">
            <a:prstTxWarp prst="textNoShape">
              <a:avLst/>
            </a:prstTxWarp>
            <a:spAutoFit/>
          </a:bodyPr>
          <a:lstStyle/>
          <a:p>
            <a:pPr algn="ctr" eaLnBrk="0" hangingPunct="0"/>
            <a:r>
              <a:rPr lang="it-IT" sz="2400" b="1" dirty="0" smtClean="0">
                <a:solidFill>
                  <a:schemeClr val="accent1"/>
                </a:solidFill>
                <a:latin typeface="Comic Sans MS" charset="0"/>
              </a:rPr>
              <a:t>Numero di prodotti ottenibili in funzione della lunghezza del peptide utilizzando i 20 AA naturali</a:t>
            </a:r>
            <a:endParaRPr lang="it-IT" sz="2400" b="1" dirty="0">
              <a:solidFill>
                <a:schemeClr val="accent1"/>
              </a:solidFill>
              <a:latin typeface="Comic Sans M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191" name="Immagine 190"/>
          <p:cNvPicPr>
            <a:picLocks noChangeAspect="1"/>
          </p:cNvPicPr>
          <p:nvPr/>
        </p:nvPicPr>
        <p:blipFill>
          <a:blip r:embed="rId2"/>
          <a:stretch>
            <a:fillRect/>
          </a:stretch>
        </p:blipFill>
        <p:spPr>
          <a:xfrm>
            <a:off x="458714" y="1134386"/>
            <a:ext cx="8174124" cy="53525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8"/>
          <p:cNvSpPr>
            <a:spLocks noChangeArrowheads="1"/>
          </p:cNvSpPr>
          <p:nvPr/>
        </p:nvSpPr>
        <p:spPr bwMode="auto">
          <a:xfrm>
            <a:off x="749300" y="1247775"/>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800" dirty="0" err="1">
                <a:solidFill>
                  <a:schemeClr val="accent1"/>
                </a:solidFill>
                <a:latin typeface="Comic Sans MS" charset="0"/>
              </a:rPr>
              <a:t>Fonti</a:t>
            </a:r>
            <a:r>
              <a:rPr lang="en-US" sz="2800" dirty="0">
                <a:solidFill>
                  <a:schemeClr val="accent1"/>
                </a:solidFill>
                <a:latin typeface="Comic Sans MS" charset="0"/>
              </a:rPr>
              <a:t> per la </a:t>
            </a:r>
            <a:r>
              <a:rPr lang="en-US" sz="2800" dirty="0" err="1">
                <a:solidFill>
                  <a:schemeClr val="accent1"/>
                </a:solidFill>
                <a:latin typeface="Comic Sans MS" charset="0"/>
              </a:rPr>
              <a:t>scelta</a:t>
            </a:r>
            <a:r>
              <a:rPr lang="en-US" sz="2800" dirty="0">
                <a:solidFill>
                  <a:schemeClr val="accent1"/>
                </a:solidFill>
                <a:latin typeface="Comic Sans MS" charset="0"/>
              </a:rPr>
              <a:t> </a:t>
            </a:r>
            <a:r>
              <a:rPr lang="en-US" sz="2800" dirty="0" err="1">
                <a:solidFill>
                  <a:schemeClr val="accent1"/>
                </a:solidFill>
                <a:latin typeface="Comic Sans MS" charset="0"/>
              </a:rPr>
              <a:t>dei</a:t>
            </a:r>
            <a:r>
              <a:rPr lang="en-US" sz="2800" dirty="0">
                <a:solidFill>
                  <a:schemeClr val="accent1"/>
                </a:solidFill>
                <a:latin typeface="Comic Sans MS" charset="0"/>
              </a:rPr>
              <a:t> building blocks</a:t>
            </a:r>
          </a:p>
        </p:txBody>
      </p:sp>
      <p:sp>
        <p:nvSpPr>
          <p:cNvPr id="8" name="Rectangle 7"/>
          <p:cNvSpPr txBox="1">
            <a:spLocks noChangeArrowheads="1"/>
          </p:cNvSpPr>
          <p:nvPr/>
        </p:nvSpPr>
        <p:spPr bwMode="auto">
          <a:xfrm>
            <a:off x="539750" y="2655888"/>
            <a:ext cx="7772400" cy="1401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2">
                    <a:lumMod val="50000"/>
                    <a:lumOff val="50000"/>
                  </a:schemeClr>
                </a:solidFill>
                <a:effectLst/>
                <a:uLnTx/>
                <a:uFillTx/>
                <a:latin typeface="Comic Sans MS" charset="0"/>
                <a:ea typeface="ＭＳ Ｐゴシック" charset="-128"/>
              </a:rPr>
              <a:t>Databases </a:t>
            </a:r>
            <a:r>
              <a:rPr kumimoji="0" lang="en-US" sz="2800" b="0" i="0" u="none" strike="noStrike" kern="0" cap="none" spc="0" normalizeH="0" baseline="0" noProof="0" dirty="0" err="1" smtClean="0">
                <a:ln>
                  <a:noFill/>
                </a:ln>
                <a:solidFill>
                  <a:schemeClr val="tx2">
                    <a:lumMod val="50000"/>
                    <a:lumOff val="50000"/>
                  </a:schemeClr>
                </a:solidFill>
                <a:effectLst/>
                <a:uLnTx/>
                <a:uFillTx/>
                <a:latin typeface="Comic Sans MS" charset="0"/>
                <a:ea typeface="ＭＳ Ｐゴシック" charset="-128"/>
              </a:rPr>
              <a:t>di</a:t>
            </a:r>
            <a:r>
              <a:rPr kumimoji="0" lang="en-US" sz="2800" b="0" i="0" u="none" strike="noStrike" kern="0" cap="none" spc="0" normalizeH="0" baseline="0" noProof="0" dirty="0" smtClean="0">
                <a:ln>
                  <a:noFill/>
                </a:ln>
                <a:solidFill>
                  <a:schemeClr val="tx2">
                    <a:lumMod val="50000"/>
                    <a:lumOff val="50000"/>
                  </a:schemeClr>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tx2">
                    <a:lumMod val="50000"/>
                    <a:lumOff val="50000"/>
                  </a:schemeClr>
                </a:solidFill>
                <a:effectLst/>
                <a:uLnTx/>
                <a:uFillTx/>
                <a:latin typeface="Comic Sans MS" charset="0"/>
                <a:ea typeface="ＭＳ Ｐゴシック" charset="-128"/>
              </a:rPr>
              <a:t>prodotti</a:t>
            </a:r>
            <a:r>
              <a:rPr kumimoji="0" lang="en-US" sz="2800" b="0" i="0" u="none" strike="noStrike" kern="0" cap="none" spc="0" normalizeH="0" baseline="0" noProof="0" dirty="0" smtClean="0">
                <a:ln>
                  <a:noFill/>
                </a:ln>
                <a:solidFill>
                  <a:schemeClr val="tx2">
                    <a:lumMod val="50000"/>
                    <a:lumOff val="50000"/>
                  </a:schemeClr>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tx2">
                    <a:lumMod val="50000"/>
                    <a:lumOff val="50000"/>
                  </a:schemeClr>
                </a:solidFill>
                <a:effectLst/>
                <a:uLnTx/>
                <a:uFillTx/>
                <a:latin typeface="Comic Sans MS" charset="0"/>
                <a:ea typeface="ＭＳ Ｐゴシック" charset="-128"/>
              </a:rPr>
              <a:t>commerciali</a:t>
            </a:r>
            <a:r>
              <a:rPr kumimoji="0" lang="en-US" sz="2800" b="0" i="0" u="none" strike="noStrike" kern="0" cap="none" spc="0" normalizeH="0" baseline="0" noProof="0" dirty="0" smtClean="0">
                <a:ln>
                  <a:noFill/>
                </a:ln>
                <a:solidFill>
                  <a:schemeClr val="tx2">
                    <a:lumMod val="50000"/>
                    <a:lumOff val="50000"/>
                  </a:schemeClr>
                </a:solidFill>
                <a:effectLst/>
                <a:uLnTx/>
                <a:uFillTx/>
                <a:latin typeface="Comic Sans MS" charset="0"/>
                <a:ea typeface="ＭＳ Ｐゴシック" charset="-128"/>
              </a:rPr>
              <a:t> (substructure search)</a:t>
            </a: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Software per la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scelta</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di</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un subset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di</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n</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composti</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da</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un set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di</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prodotti</a:t>
            </a:r>
            <a:r>
              <a:rPr kumimoji="0" lang="en-US" sz="2800" b="0" i="0" u="none" strike="noStrike" kern="0" cap="none" spc="0" normalizeH="0" baseline="0" noProof="0" dirty="0" smtClean="0">
                <a:ln>
                  <a:noFill/>
                </a:ln>
                <a:solidFill>
                  <a:schemeClr val="accent1"/>
                </a:solidFill>
                <a:effectLst/>
                <a:uLnTx/>
                <a:uFillTx/>
                <a:latin typeface="Comic Sans MS" charset="0"/>
                <a:ea typeface="ＭＳ Ｐゴシック" charset="-128"/>
              </a:rPr>
              <a:t> </a:t>
            </a:r>
            <a:r>
              <a:rPr kumimoji="0" lang="en-US" sz="2800" b="0" i="0" u="none" strike="noStrike" kern="0" cap="none" spc="0" normalizeH="0" baseline="0" noProof="0" dirty="0" err="1" smtClean="0">
                <a:ln>
                  <a:noFill/>
                </a:ln>
                <a:solidFill>
                  <a:schemeClr val="accent1"/>
                </a:solidFill>
                <a:effectLst/>
                <a:uLnTx/>
                <a:uFillTx/>
                <a:latin typeface="Comic Sans MS" charset="0"/>
                <a:ea typeface="ＭＳ Ｐゴシック" charset="-128"/>
              </a:rPr>
              <a:t>commerciali</a:t>
            </a:r>
            <a:endParaRPr kumimoji="0" lang="en-US" sz="2800" b="0" i="0" u="none" strike="noStrike" kern="0" cap="none" spc="0" normalizeH="0" baseline="0" noProof="0" dirty="0">
              <a:ln>
                <a:noFill/>
              </a:ln>
              <a:solidFill>
                <a:schemeClr val="accent1"/>
              </a:solidFill>
              <a:effectLst/>
              <a:uLnTx/>
              <a:uFillTx/>
              <a:latin typeface="Comic Sans MS" charset="0"/>
              <a:ea typeface="ＭＳ Ｐゴシック"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8"/>
          <p:cNvSpPr txBox="1">
            <a:spLocks noChangeArrowheads="1"/>
          </p:cNvSpPr>
          <p:nvPr/>
        </p:nvSpPr>
        <p:spPr bwMode="auto">
          <a:xfrm>
            <a:off x="685800" y="18097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Facile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reperibilità</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prodotti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commerciali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a:t>
            </a: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endPar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I building blocks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devono</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essere</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inseriti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utilizzando</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reazioni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che</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sfruttano</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comuni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gruppi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funzionali</a:t>
            </a:r>
            <a:endPar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endPar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Compatibilità</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con la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strategia</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sintetica</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endPar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Un building block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deve</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contenere</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solo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gruppi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funzionali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compatibili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con le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reazioni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successive al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suo</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inserimento</a:t>
            </a:r>
            <a:endPar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endPar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L’ordine</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con cui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vengono</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inseriti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punti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di</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diversità</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può</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favorire</a:t>
            </a:r>
            <a:r>
              <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rPr>
              <a:t> la </a:t>
            </a:r>
            <a:r>
              <a:rPr kumimoji="0" lang="en-US" sz="2000" b="0" i="0" u="none" strike="noStrike" kern="0" cap="none" spc="0" normalizeH="0" baseline="0" noProof="0" dirty="0" err="1" smtClean="0">
                <a:ln>
                  <a:noFill/>
                </a:ln>
                <a:solidFill>
                  <a:schemeClr val="accent5">
                    <a:lumMod val="50000"/>
                  </a:schemeClr>
                </a:solidFill>
                <a:effectLst/>
                <a:uLnTx/>
                <a:uFillTx/>
                <a:latin typeface="Comic Sans MS" charset="0"/>
                <a:ea typeface="ＭＳ Ｐゴシック" charset="-128"/>
              </a:rPr>
              <a:t>sintesi</a:t>
            </a:r>
            <a:endParaRPr kumimoji="0" lang="en-US" sz="2000" b="0" i="0" u="none" strike="noStrike" kern="0" cap="none" spc="0" normalizeH="0" baseline="0" noProof="0" dirty="0" smtClean="0">
              <a:ln>
                <a:noFill/>
              </a:ln>
              <a:solidFill>
                <a:schemeClr val="accent5">
                  <a:lumMod val="50000"/>
                </a:schemeClr>
              </a:solidFill>
              <a:effectLst/>
              <a:uLnTx/>
              <a:uFillTx/>
              <a:latin typeface="Comic Sans MS" charset="0"/>
              <a:ea typeface="ＭＳ Ｐゴシック" charset="-128"/>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it-IT" sz="2000" b="0" i="0" u="none" strike="noStrike" kern="0" cap="none" spc="0" normalizeH="0" baseline="0" noProof="0" dirty="0">
              <a:ln>
                <a:noFill/>
              </a:ln>
              <a:solidFill>
                <a:schemeClr val="bg1"/>
              </a:solidFill>
              <a:effectLst/>
              <a:uLnTx/>
              <a:uFillTx/>
              <a:latin typeface="Comic Sans MS" charset="0"/>
              <a:ea typeface="+mn-ea"/>
              <a:cs typeface="+mn-cs"/>
            </a:endParaRPr>
          </a:p>
        </p:txBody>
      </p:sp>
      <p:sp>
        <p:nvSpPr>
          <p:cNvPr id="7" name="Rectangle 7"/>
          <p:cNvSpPr>
            <a:spLocks noChangeArrowheads="1"/>
          </p:cNvSpPr>
          <p:nvPr/>
        </p:nvSpPr>
        <p:spPr bwMode="auto">
          <a:xfrm>
            <a:off x="882650" y="1076325"/>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800" dirty="0" err="1">
                <a:solidFill>
                  <a:schemeClr val="accent2"/>
                </a:solidFill>
                <a:latin typeface="Comic Sans MS" charset="0"/>
              </a:rPr>
              <a:t>Criteri</a:t>
            </a:r>
            <a:r>
              <a:rPr lang="en-US" sz="2800" dirty="0">
                <a:solidFill>
                  <a:schemeClr val="accent2"/>
                </a:solidFill>
                <a:latin typeface="Comic Sans MS" charset="0"/>
              </a:rPr>
              <a:t> per la </a:t>
            </a:r>
            <a:r>
              <a:rPr lang="en-US" sz="2800" dirty="0" err="1">
                <a:solidFill>
                  <a:schemeClr val="accent2"/>
                </a:solidFill>
                <a:latin typeface="Comic Sans MS" charset="0"/>
              </a:rPr>
              <a:t>scelta</a:t>
            </a:r>
            <a:r>
              <a:rPr lang="en-US" sz="2800" dirty="0">
                <a:solidFill>
                  <a:schemeClr val="accent2"/>
                </a:solidFill>
                <a:latin typeface="Comic Sans MS" charset="0"/>
              </a:rPr>
              <a:t> </a:t>
            </a:r>
            <a:r>
              <a:rPr lang="en-US" sz="2800" dirty="0" err="1">
                <a:solidFill>
                  <a:schemeClr val="accent2"/>
                </a:solidFill>
                <a:latin typeface="Comic Sans MS" charset="0"/>
              </a:rPr>
              <a:t>dei</a:t>
            </a:r>
            <a:r>
              <a:rPr lang="en-US" sz="2800" dirty="0">
                <a:solidFill>
                  <a:schemeClr val="accent2"/>
                </a:solidFill>
                <a:latin typeface="Comic Sans MS" charset="0"/>
              </a:rPr>
              <a:t> building blocks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7"/>
          <p:cNvSpPr>
            <a:spLocks noChangeArrowheads="1"/>
          </p:cNvSpPr>
          <p:nvPr/>
        </p:nvSpPr>
        <p:spPr bwMode="auto">
          <a:xfrm>
            <a:off x="882650" y="1076325"/>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800" dirty="0" err="1" smtClean="0">
                <a:solidFill>
                  <a:schemeClr val="accent2"/>
                </a:solidFill>
                <a:latin typeface="Comic Sans MS" charset="0"/>
              </a:rPr>
              <a:t>Tecnologie</a:t>
            </a:r>
            <a:r>
              <a:rPr lang="en-US" sz="2800" dirty="0" smtClean="0">
                <a:solidFill>
                  <a:schemeClr val="accent2"/>
                </a:solidFill>
                <a:latin typeface="Comic Sans MS" charset="0"/>
              </a:rPr>
              <a:t> per la </a:t>
            </a:r>
            <a:r>
              <a:rPr lang="en-US" sz="2800" dirty="0" err="1" smtClean="0">
                <a:solidFill>
                  <a:schemeClr val="accent2"/>
                </a:solidFill>
                <a:latin typeface="Comic Sans MS" charset="0"/>
              </a:rPr>
              <a:t>chimica</a:t>
            </a:r>
            <a:r>
              <a:rPr lang="en-US" sz="2800" dirty="0" smtClean="0">
                <a:solidFill>
                  <a:schemeClr val="accent2"/>
                </a:solidFill>
                <a:latin typeface="Comic Sans MS" charset="0"/>
              </a:rPr>
              <a:t> </a:t>
            </a:r>
            <a:r>
              <a:rPr lang="en-US" sz="2800" dirty="0" err="1" smtClean="0">
                <a:solidFill>
                  <a:schemeClr val="accent2"/>
                </a:solidFill>
                <a:latin typeface="Comic Sans MS" charset="0"/>
              </a:rPr>
              <a:t>combinatoriale</a:t>
            </a:r>
            <a:endParaRPr lang="en-US" sz="2800" dirty="0">
              <a:solidFill>
                <a:schemeClr val="accent2"/>
              </a:solidFill>
              <a:latin typeface="Comic Sans MS" charset="0"/>
            </a:endParaRPr>
          </a:p>
        </p:txBody>
      </p:sp>
      <p:sp>
        <p:nvSpPr>
          <p:cNvPr id="7" name="Rectangle 7"/>
          <p:cNvSpPr>
            <a:spLocks noChangeArrowheads="1"/>
          </p:cNvSpPr>
          <p:nvPr/>
        </p:nvSpPr>
        <p:spPr bwMode="auto">
          <a:xfrm>
            <a:off x="882650" y="2084365"/>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1" dirty="0" smtClean="0">
                <a:solidFill>
                  <a:schemeClr val="tx2">
                    <a:lumMod val="75000"/>
                    <a:lumOff val="25000"/>
                  </a:schemeClr>
                </a:solidFill>
                <a:latin typeface="Comic Sans MS" charset="0"/>
              </a:rPr>
              <a:t>FASE SOLIDA: </a:t>
            </a:r>
            <a:r>
              <a:rPr lang="en-US" sz="2000" b="1" dirty="0" err="1" smtClean="0">
                <a:solidFill>
                  <a:schemeClr val="tx2">
                    <a:lumMod val="75000"/>
                    <a:lumOff val="25000"/>
                  </a:schemeClr>
                </a:solidFill>
                <a:latin typeface="Comic Sans MS" charset="0"/>
              </a:rPr>
              <a:t>sintesi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di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molecole</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organiche</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su</a:t>
            </a:r>
            <a:r>
              <a:rPr lang="en-US" sz="2000" b="1" dirty="0" smtClean="0">
                <a:solidFill>
                  <a:schemeClr val="tx2">
                    <a:lumMod val="75000"/>
                    <a:lumOff val="25000"/>
                  </a:schemeClr>
                </a:solidFill>
                <a:latin typeface="Comic Sans MS" charset="0"/>
              </a:rPr>
              <a:t> un </a:t>
            </a:r>
            <a:r>
              <a:rPr lang="en-US" sz="2000" b="1" dirty="0" err="1" smtClean="0">
                <a:solidFill>
                  <a:schemeClr val="tx2">
                    <a:lumMod val="75000"/>
                    <a:lumOff val="25000"/>
                  </a:schemeClr>
                </a:solidFill>
                <a:latin typeface="Comic Sans MS" charset="0"/>
              </a:rPr>
              <a:t>supporto</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solido</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insolubile</a:t>
            </a:r>
            <a:endParaRPr lang="en-US" sz="2000" b="1" dirty="0">
              <a:solidFill>
                <a:schemeClr val="tx2">
                  <a:lumMod val="75000"/>
                  <a:lumOff val="25000"/>
                </a:schemeClr>
              </a:solidFill>
              <a:latin typeface="Comic Sans MS" charset="0"/>
            </a:endParaRPr>
          </a:p>
        </p:txBody>
      </p:sp>
      <p:sp>
        <p:nvSpPr>
          <p:cNvPr id="8" name="Rectangle 7"/>
          <p:cNvSpPr>
            <a:spLocks noChangeArrowheads="1"/>
          </p:cNvSpPr>
          <p:nvPr/>
        </p:nvSpPr>
        <p:spPr bwMode="auto">
          <a:xfrm>
            <a:off x="908438" y="3391124"/>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1" dirty="0" smtClean="0">
                <a:solidFill>
                  <a:schemeClr val="accent5">
                    <a:lumMod val="75000"/>
                  </a:schemeClr>
                </a:solidFill>
                <a:latin typeface="Comic Sans MS" charset="0"/>
              </a:rPr>
              <a:t>FASE LIQUIDA: </a:t>
            </a:r>
            <a:r>
              <a:rPr lang="en-US" sz="2000" b="1" dirty="0" err="1" smtClean="0">
                <a:solidFill>
                  <a:schemeClr val="accent5">
                    <a:lumMod val="75000"/>
                  </a:schemeClr>
                </a:solidFill>
                <a:latin typeface="Comic Sans MS" charset="0"/>
              </a:rPr>
              <a:t>sintesi</a:t>
            </a:r>
            <a:r>
              <a:rPr lang="en-US" sz="2000" b="1" dirty="0" smtClean="0">
                <a:solidFill>
                  <a:schemeClr val="accent5">
                    <a:lumMod val="75000"/>
                  </a:schemeClr>
                </a:solidFill>
                <a:latin typeface="Comic Sans MS" charset="0"/>
              </a:rPr>
              <a:t> </a:t>
            </a:r>
            <a:r>
              <a:rPr lang="en-US" sz="2000" b="1" dirty="0" err="1" smtClean="0">
                <a:solidFill>
                  <a:schemeClr val="accent5">
                    <a:lumMod val="75000"/>
                  </a:schemeClr>
                </a:solidFill>
                <a:latin typeface="Comic Sans MS" charset="0"/>
              </a:rPr>
              <a:t>di</a:t>
            </a:r>
            <a:r>
              <a:rPr lang="en-US" sz="2000" b="1" dirty="0" smtClean="0">
                <a:solidFill>
                  <a:schemeClr val="accent5">
                    <a:lumMod val="75000"/>
                  </a:schemeClr>
                </a:solidFill>
                <a:latin typeface="Comic Sans MS" charset="0"/>
              </a:rPr>
              <a:t> </a:t>
            </a:r>
            <a:r>
              <a:rPr lang="en-US" sz="2000" b="1" dirty="0" err="1" smtClean="0">
                <a:solidFill>
                  <a:schemeClr val="accent5">
                    <a:lumMod val="75000"/>
                  </a:schemeClr>
                </a:solidFill>
                <a:latin typeface="Comic Sans MS" charset="0"/>
              </a:rPr>
              <a:t>molecole</a:t>
            </a:r>
            <a:r>
              <a:rPr lang="en-US" sz="2000" b="1" dirty="0" smtClean="0">
                <a:solidFill>
                  <a:schemeClr val="accent5">
                    <a:lumMod val="75000"/>
                  </a:schemeClr>
                </a:solidFill>
                <a:latin typeface="Comic Sans MS" charset="0"/>
              </a:rPr>
              <a:t> </a:t>
            </a:r>
            <a:r>
              <a:rPr lang="en-US" sz="2000" b="1" dirty="0" err="1" smtClean="0">
                <a:solidFill>
                  <a:schemeClr val="accent5">
                    <a:lumMod val="75000"/>
                  </a:schemeClr>
                </a:solidFill>
                <a:latin typeface="Comic Sans MS" charset="0"/>
              </a:rPr>
              <a:t>organiche</a:t>
            </a:r>
            <a:r>
              <a:rPr lang="en-US" sz="2000" b="1" dirty="0" smtClean="0">
                <a:solidFill>
                  <a:schemeClr val="accent5">
                    <a:lumMod val="75000"/>
                  </a:schemeClr>
                </a:solidFill>
                <a:latin typeface="Comic Sans MS" charset="0"/>
              </a:rPr>
              <a:t> </a:t>
            </a:r>
            <a:r>
              <a:rPr lang="en-US" sz="2000" b="1" dirty="0" err="1" smtClean="0">
                <a:solidFill>
                  <a:schemeClr val="accent5">
                    <a:lumMod val="75000"/>
                  </a:schemeClr>
                </a:solidFill>
                <a:latin typeface="Comic Sans MS" charset="0"/>
              </a:rPr>
              <a:t>su</a:t>
            </a:r>
            <a:r>
              <a:rPr lang="en-US" sz="2000" b="1" dirty="0" smtClean="0">
                <a:solidFill>
                  <a:schemeClr val="accent5">
                    <a:lumMod val="75000"/>
                  </a:schemeClr>
                </a:solidFill>
                <a:latin typeface="Comic Sans MS" charset="0"/>
              </a:rPr>
              <a:t> un </a:t>
            </a:r>
            <a:r>
              <a:rPr lang="en-US" sz="2000" b="1" dirty="0" err="1" smtClean="0">
                <a:solidFill>
                  <a:schemeClr val="accent5">
                    <a:lumMod val="75000"/>
                  </a:schemeClr>
                </a:solidFill>
                <a:latin typeface="Comic Sans MS" charset="0"/>
              </a:rPr>
              <a:t>supporto</a:t>
            </a:r>
            <a:r>
              <a:rPr lang="en-US" sz="2000" b="1" dirty="0" smtClean="0">
                <a:solidFill>
                  <a:schemeClr val="accent5">
                    <a:lumMod val="75000"/>
                  </a:schemeClr>
                </a:solidFill>
                <a:latin typeface="Comic Sans MS" charset="0"/>
              </a:rPr>
              <a:t> </a:t>
            </a:r>
            <a:r>
              <a:rPr lang="en-US" sz="2000" b="1" dirty="0" err="1" smtClean="0">
                <a:solidFill>
                  <a:schemeClr val="accent5">
                    <a:lumMod val="75000"/>
                  </a:schemeClr>
                </a:solidFill>
                <a:latin typeface="Comic Sans MS" charset="0"/>
              </a:rPr>
              <a:t>solubilizzabile</a:t>
            </a:r>
            <a:r>
              <a:rPr lang="en-US" sz="2000" b="1" dirty="0" smtClean="0">
                <a:solidFill>
                  <a:schemeClr val="accent5">
                    <a:lumMod val="75000"/>
                  </a:schemeClr>
                </a:solidFill>
                <a:latin typeface="Comic Sans MS" charset="0"/>
              </a:rPr>
              <a:t> (PEG)</a:t>
            </a:r>
            <a:endParaRPr lang="en-US" sz="2000" b="1" dirty="0">
              <a:solidFill>
                <a:schemeClr val="accent5">
                  <a:lumMod val="75000"/>
                </a:schemeClr>
              </a:solidFill>
              <a:latin typeface="Comic Sans MS" charset="0"/>
            </a:endParaRPr>
          </a:p>
        </p:txBody>
      </p:sp>
      <p:sp>
        <p:nvSpPr>
          <p:cNvPr id="9" name="Rectangle 7"/>
          <p:cNvSpPr>
            <a:spLocks noChangeArrowheads="1"/>
          </p:cNvSpPr>
          <p:nvPr/>
        </p:nvSpPr>
        <p:spPr bwMode="auto">
          <a:xfrm>
            <a:off x="882650" y="4996428"/>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1" dirty="0" smtClean="0">
                <a:solidFill>
                  <a:srgbClr val="FF0000"/>
                </a:solidFill>
                <a:latin typeface="Comic Sans MS" charset="0"/>
              </a:rPr>
              <a:t>FASE OMOGENEA: </a:t>
            </a:r>
            <a:r>
              <a:rPr lang="en-US" sz="2000" b="1" dirty="0" err="1" smtClean="0">
                <a:solidFill>
                  <a:srgbClr val="FF0000"/>
                </a:solidFill>
                <a:latin typeface="Comic Sans MS" charset="0"/>
              </a:rPr>
              <a:t>sintesi</a:t>
            </a:r>
            <a:r>
              <a:rPr lang="en-US" sz="2000" b="1" dirty="0" smtClean="0">
                <a:solidFill>
                  <a:srgbClr val="FF0000"/>
                </a:solidFill>
                <a:latin typeface="Comic Sans MS" charset="0"/>
              </a:rPr>
              <a:t> in </a:t>
            </a:r>
            <a:r>
              <a:rPr lang="en-US" sz="2000" b="1" dirty="0" err="1" smtClean="0">
                <a:solidFill>
                  <a:srgbClr val="FF0000"/>
                </a:solidFill>
                <a:latin typeface="Comic Sans MS" charset="0"/>
              </a:rPr>
              <a:t>soluzione</a:t>
            </a:r>
            <a:r>
              <a:rPr lang="en-US" sz="2000" b="1" dirty="0" smtClean="0">
                <a:solidFill>
                  <a:srgbClr val="FF0000"/>
                </a:solidFill>
                <a:latin typeface="Comic Sans MS" charset="0"/>
              </a:rPr>
              <a:t> con </a:t>
            </a:r>
            <a:r>
              <a:rPr lang="en-US" sz="2000" b="1" dirty="0" err="1" smtClean="0">
                <a:solidFill>
                  <a:srgbClr val="FF0000"/>
                </a:solidFill>
                <a:latin typeface="Comic Sans MS" charset="0"/>
              </a:rPr>
              <a:t>l’ausilio</a:t>
            </a:r>
            <a:r>
              <a:rPr lang="en-US" sz="2000" b="1" dirty="0" smtClean="0">
                <a:solidFill>
                  <a:srgbClr val="FF0000"/>
                </a:solidFill>
                <a:latin typeface="Comic Sans MS" charset="0"/>
              </a:rPr>
              <a:t> </a:t>
            </a:r>
            <a:r>
              <a:rPr lang="en-US" sz="2000" b="1" dirty="0" err="1" smtClean="0">
                <a:solidFill>
                  <a:srgbClr val="FF0000"/>
                </a:solidFill>
                <a:latin typeface="Comic Sans MS" charset="0"/>
              </a:rPr>
              <a:t>di</a:t>
            </a:r>
            <a:r>
              <a:rPr lang="en-US" sz="2000" b="1" dirty="0" smtClean="0">
                <a:solidFill>
                  <a:srgbClr val="FF0000"/>
                </a:solidFill>
                <a:latin typeface="Comic Sans MS" charset="0"/>
              </a:rPr>
              <a:t> </a:t>
            </a:r>
            <a:r>
              <a:rPr lang="en-US" sz="2000" b="1" dirty="0" err="1" smtClean="0">
                <a:solidFill>
                  <a:srgbClr val="FF0000"/>
                </a:solidFill>
                <a:latin typeface="Comic Sans MS" charset="0"/>
              </a:rPr>
              <a:t>reattivi</a:t>
            </a:r>
            <a:r>
              <a:rPr lang="en-US" sz="2000" b="1" dirty="0" smtClean="0">
                <a:solidFill>
                  <a:srgbClr val="FF0000"/>
                </a:solidFill>
                <a:latin typeface="Comic Sans MS" charset="0"/>
              </a:rPr>
              <a:t> </a:t>
            </a:r>
            <a:r>
              <a:rPr lang="en-US" sz="2000" b="1" dirty="0" err="1" smtClean="0">
                <a:solidFill>
                  <a:srgbClr val="FF0000"/>
                </a:solidFill>
                <a:latin typeface="Comic Sans MS" charset="0"/>
              </a:rPr>
              <a:t>ancorati</a:t>
            </a:r>
            <a:r>
              <a:rPr lang="en-US" sz="2000" b="1" dirty="0" smtClean="0">
                <a:solidFill>
                  <a:srgbClr val="FF0000"/>
                </a:solidFill>
                <a:latin typeface="Comic Sans MS" charset="0"/>
              </a:rPr>
              <a:t> a </a:t>
            </a:r>
            <a:r>
              <a:rPr lang="en-US" sz="2000" b="1" dirty="0" err="1" smtClean="0">
                <a:solidFill>
                  <a:srgbClr val="FF0000"/>
                </a:solidFill>
                <a:latin typeface="Comic Sans MS" charset="0"/>
              </a:rPr>
              <a:t>supporti</a:t>
            </a:r>
            <a:r>
              <a:rPr lang="en-US" sz="2000" b="1" dirty="0" smtClean="0">
                <a:solidFill>
                  <a:srgbClr val="FF0000"/>
                </a:solidFill>
                <a:latin typeface="Comic Sans MS" charset="0"/>
              </a:rPr>
              <a:t> </a:t>
            </a:r>
            <a:r>
              <a:rPr lang="en-US" sz="2000" b="1" dirty="0" err="1" smtClean="0">
                <a:solidFill>
                  <a:srgbClr val="FF0000"/>
                </a:solidFill>
                <a:latin typeface="Comic Sans MS" charset="0"/>
              </a:rPr>
              <a:t>insolubili</a:t>
            </a:r>
            <a:r>
              <a:rPr lang="en-US" sz="2000" b="1" dirty="0" smtClean="0">
                <a:solidFill>
                  <a:srgbClr val="FF0000"/>
                </a:solidFill>
                <a:latin typeface="Comic Sans MS" charset="0"/>
              </a:rPr>
              <a:t> </a:t>
            </a:r>
            <a:r>
              <a:rPr lang="en-US" sz="2000" b="1" dirty="0" err="1" smtClean="0">
                <a:solidFill>
                  <a:srgbClr val="FF0000"/>
                </a:solidFill>
                <a:latin typeface="Comic Sans MS" charset="0"/>
              </a:rPr>
              <a:t>e/o</a:t>
            </a:r>
            <a:r>
              <a:rPr lang="en-US" sz="2000" b="1" dirty="0" smtClean="0">
                <a:solidFill>
                  <a:srgbClr val="FF0000"/>
                </a:solidFill>
                <a:latin typeface="Comic Sans MS" charset="0"/>
              </a:rPr>
              <a:t> </a:t>
            </a:r>
            <a:r>
              <a:rPr lang="en-US" sz="2000" b="1" dirty="0" err="1" smtClean="0">
                <a:solidFill>
                  <a:srgbClr val="FF0000"/>
                </a:solidFill>
                <a:latin typeface="Comic Sans MS" charset="0"/>
              </a:rPr>
              <a:t>reattivi</a:t>
            </a:r>
            <a:r>
              <a:rPr lang="en-US" sz="2000" b="1" dirty="0" smtClean="0">
                <a:solidFill>
                  <a:srgbClr val="FF0000"/>
                </a:solidFill>
                <a:latin typeface="Comic Sans MS" charset="0"/>
              </a:rPr>
              <a:t> </a:t>
            </a:r>
            <a:r>
              <a:rPr lang="en-US" sz="2000" b="1" dirty="0" err="1" smtClean="0">
                <a:solidFill>
                  <a:srgbClr val="FF0000"/>
                </a:solidFill>
                <a:latin typeface="Comic Sans MS" charset="0"/>
              </a:rPr>
              <a:t>sequestranti</a:t>
            </a:r>
            <a:r>
              <a:rPr lang="en-US" sz="2000" b="1" dirty="0" smtClean="0">
                <a:solidFill>
                  <a:srgbClr val="FF0000"/>
                </a:solidFill>
                <a:latin typeface="Comic Sans MS" charset="0"/>
              </a:rPr>
              <a:t> per </a:t>
            </a:r>
            <a:r>
              <a:rPr lang="en-US" sz="2000" b="1" dirty="0" err="1" smtClean="0">
                <a:solidFill>
                  <a:srgbClr val="FF0000"/>
                </a:solidFill>
                <a:latin typeface="Comic Sans MS" charset="0"/>
              </a:rPr>
              <a:t>evitare</a:t>
            </a:r>
            <a:r>
              <a:rPr lang="en-US" sz="2000" b="1" dirty="0" smtClean="0">
                <a:solidFill>
                  <a:srgbClr val="FF0000"/>
                </a:solidFill>
                <a:latin typeface="Comic Sans MS" charset="0"/>
              </a:rPr>
              <a:t> la </a:t>
            </a:r>
            <a:r>
              <a:rPr lang="en-US" sz="2000" b="1" dirty="0" err="1" smtClean="0">
                <a:solidFill>
                  <a:srgbClr val="FF0000"/>
                </a:solidFill>
                <a:latin typeface="Comic Sans MS" charset="0"/>
              </a:rPr>
              <a:t>purificazione</a:t>
            </a:r>
            <a:r>
              <a:rPr lang="en-US" sz="2000" b="1" dirty="0" smtClean="0">
                <a:solidFill>
                  <a:srgbClr val="FF0000"/>
                </a:solidFill>
                <a:latin typeface="Comic Sans MS" charset="0"/>
              </a:rPr>
              <a:t> </a:t>
            </a:r>
            <a:r>
              <a:rPr lang="en-US" sz="2000" b="1" dirty="0" err="1" smtClean="0">
                <a:solidFill>
                  <a:srgbClr val="FF0000"/>
                </a:solidFill>
                <a:latin typeface="Comic Sans MS" charset="0"/>
              </a:rPr>
              <a:t>dei</a:t>
            </a:r>
            <a:r>
              <a:rPr lang="en-US" sz="2000" b="1" dirty="0" smtClean="0">
                <a:solidFill>
                  <a:srgbClr val="FF0000"/>
                </a:solidFill>
                <a:latin typeface="Comic Sans MS" charset="0"/>
              </a:rPr>
              <a:t> </a:t>
            </a:r>
            <a:r>
              <a:rPr lang="en-US" sz="2000" b="1" dirty="0" err="1" smtClean="0">
                <a:solidFill>
                  <a:srgbClr val="FF0000"/>
                </a:solidFill>
                <a:latin typeface="Comic Sans MS" charset="0"/>
              </a:rPr>
              <a:t>prodotti</a:t>
            </a:r>
            <a:r>
              <a:rPr lang="en-US" sz="2000" b="1" dirty="0" smtClean="0">
                <a:solidFill>
                  <a:srgbClr val="FF0000"/>
                </a:solidFill>
                <a:latin typeface="Comic Sans MS" charset="0"/>
              </a:rPr>
              <a:t> </a:t>
            </a:r>
            <a:r>
              <a:rPr lang="en-US" sz="2000" b="1" dirty="0" err="1" smtClean="0">
                <a:solidFill>
                  <a:srgbClr val="FF0000"/>
                </a:solidFill>
                <a:latin typeface="Comic Sans MS" charset="0"/>
              </a:rPr>
              <a:t>finali</a:t>
            </a:r>
            <a:endParaRPr lang="en-US" sz="2000" b="1" dirty="0">
              <a:solidFill>
                <a:srgbClr val="FF0000"/>
              </a:solidFill>
              <a:latin typeface="Comic Sans M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1100465" y="1308024"/>
            <a:ext cx="6513261" cy="49382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7" name="Immagine 6"/>
          <p:cNvPicPr>
            <a:picLocks noChangeAspect="1"/>
          </p:cNvPicPr>
          <p:nvPr/>
        </p:nvPicPr>
        <p:blipFill>
          <a:blip r:embed="rId2"/>
          <a:stretch>
            <a:fillRect/>
          </a:stretch>
        </p:blipFill>
        <p:spPr>
          <a:xfrm>
            <a:off x="311149" y="1019660"/>
            <a:ext cx="5175089" cy="5699540"/>
          </a:xfrm>
          <a:prstGeom prst="rect">
            <a:avLst/>
          </a:prstGeom>
        </p:spPr>
      </p:pic>
      <p:sp>
        <p:nvSpPr>
          <p:cNvPr id="8" name="CasellaDiTesto 7"/>
          <p:cNvSpPr txBox="1"/>
          <p:nvPr/>
        </p:nvSpPr>
        <p:spPr>
          <a:xfrm>
            <a:off x="5683395" y="2559578"/>
            <a:ext cx="3049804" cy="1938992"/>
          </a:xfrm>
          <a:prstGeom prst="rect">
            <a:avLst/>
          </a:prstGeom>
          <a:noFill/>
        </p:spPr>
        <p:txBody>
          <a:bodyPr wrap="square" rtlCol="0">
            <a:spAutoFit/>
          </a:bodyPr>
          <a:lstStyle/>
          <a:p>
            <a:r>
              <a:rPr lang="en-US" sz="2000" b="1" dirty="0" err="1" smtClean="0">
                <a:solidFill>
                  <a:schemeClr val="tx2">
                    <a:lumMod val="75000"/>
                    <a:lumOff val="25000"/>
                  </a:schemeClr>
                </a:solidFill>
                <a:latin typeface="Comic Sans MS" charset="0"/>
              </a:rPr>
              <a:t>Principali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metodi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di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sintesi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analisi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e</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valutazione</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della</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attività</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biologica</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utilizzati</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nella</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chimica</a:t>
            </a:r>
            <a:r>
              <a:rPr lang="en-US" sz="2000" b="1" dirty="0" smtClean="0">
                <a:solidFill>
                  <a:schemeClr val="tx2">
                    <a:lumMod val="75000"/>
                    <a:lumOff val="25000"/>
                  </a:schemeClr>
                </a:solidFill>
                <a:latin typeface="Comic Sans MS" charset="0"/>
              </a:rPr>
              <a:t> </a:t>
            </a:r>
            <a:r>
              <a:rPr lang="en-US" sz="2000" b="1" dirty="0" err="1" smtClean="0">
                <a:solidFill>
                  <a:schemeClr val="tx2">
                    <a:lumMod val="75000"/>
                    <a:lumOff val="25000"/>
                  </a:schemeClr>
                </a:solidFill>
                <a:latin typeface="Comic Sans MS" charset="0"/>
              </a:rPr>
              <a:t>combinatoriale</a:t>
            </a:r>
            <a:endParaRPr lang="it-IT" sz="2000" dirty="0">
              <a:solidFill>
                <a:schemeClr val="tx2">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7"/>
          <p:cNvSpPr>
            <a:spLocks noChangeArrowheads="1"/>
          </p:cNvSpPr>
          <p:nvPr/>
        </p:nvSpPr>
        <p:spPr bwMode="auto">
          <a:xfrm>
            <a:off x="560309" y="1076325"/>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800" dirty="0" err="1" smtClean="0">
                <a:solidFill>
                  <a:schemeClr val="accent2"/>
                </a:solidFill>
                <a:latin typeface="Comic Sans MS" charset="0"/>
              </a:rPr>
              <a:t>Stadi</a:t>
            </a:r>
            <a:r>
              <a:rPr lang="en-US" sz="2800" dirty="0" smtClean="0">
                <a:solidFill>
                  <a:schemeClr val="accent2"/>
                </a:solidFill>
                <a:latin typeface="Comic Sans MS" charset="0"/>
              </a:rPr>
              <a:t> per la </a:t>
            </a:r>
            <a:r>
              <a:rPr lang="en-US" sz="2800" dirty="0" err="1" smtClean="0">
                <a:solidFill>
                  <a:schemeClr val="accent2"/>
                </a:solidFill>
                <a:latin typeface="Comic Sans MS" charset="0"/>
              </a:rPr>
              <a:t>realizzazione</a:t>
            </a:r>
            <a:r>
              <a:rPr lang="en-US" sz="2800" dirty="0" smtClean="0">
                <a:solidFill>
                  <a:schemeClr val="accent2"/>
                </a:solidFill>
                <a:latin typeface="Comic Sans MS" charset="0"/>
              </a:rPr>
              <a:t> </a:t>
            </a:r>
            <a:r>
              <a:rPr lang="en-US" sz="2800" dirty="0" err="1" smtClean="0">
                <a:solidFill>
                  <a:schemeClr val="accent2"/>
                </a:solidFill>
                <a:latin typeface="Comic Sans MS" charset="0"/>
              </a:rPr>
              <a:t>di</a:t>
            </a:r>
            <a:r>
              <a:rPr lang="en-US" sz="2800" dirty="0" smtClean="0">
                <a:solidFill>
                  <a:schemeClr val="accent2"/>
                </a:solidFill>
                <a:latin typeface="Comic Sans MS" charset="0"/>
              </a:rPr>
              <a:t> </a:t>
            </a:r>
            <a:r>
              <a:rPr lang="en-US" sz="2800" dirty="0" err="1" smtClean="0">
                <a:solidFill>
                  <a:schemeClr val="accent2"/>
                </a:solidFill>
                <a:latin typeface="Comic Sans MS" charset="0"/>
              </a:rPr>
              <a:t>una</a:t>
            </a:r>
            <a:r>
              <a:rPr lang="en-US" sz="2800" dirty="0" smtClean="0">
                <a:solidFill>
                  <a:schemeClr val="accent2"/>
                </a:solidFill>
                <a:latin typeface="Comic Sans MS" charset="0"/>
              </a:rPr>
              <a:t> </a:t>
            </a:r>
            <a:r>
              <a:rPr lang="en-US" sz="2800" dirty="0" err="1" smtClean="0">
                <a:solidFill>
                  <a:schemeClr val="accent2"/>
                </a:solidFill>
                <a:latin typeface="Comic Sans MS" charset="0"/>
              </a:rPr>
              <a:t>libreria</a:t>
            </a:r>
            <a:r>
              <a:rPr lang="en-US" sz="2800" dirty="0" smtClean="0">
                <a:solidFill>
                  <a:schemeClr val="accent2"/>
                </a:solidFill>
                <a:latin typeface="Comic Sans MS" charset="0"/>
              </a:rPr>
              <a:t> in </a:t>
            </a:r>
            <a:r>
              <a:rPr lang="en-US" sz="2800" dirty="0" err="1" smtClean="0">
                <a:solidFill>
                  <a:schemeClr val="accent2"/>
                </a:solidFill>
                <a:latin typeface="Comic Sans MS" charset="0"/>
              </a:rPr>
              <a:t>fase</a:t>
            </a:r>
            <a:r>
              <a:rPr lang="en-US" sz="2800" dirty="0" smtClean="0">
                <a:solidFill>
                  <a:schemeClr val="accent2"/>
                </a:solidFill>
                <a:latin typeface="Comic Sans MS" charset="0"/>
              </a:rPr>
              <a:t> </a:t>
            </a:r>
            <a:r>
              <a:rPr lang="en-US" sz="2800" dirty="0" err="1" smtClean="0">
                <a:solidFill>
                  <a:schemeClr val="accent2"/>
                </a:solidFill>
                <a:latin typeface="Comic Sans MS" charset="0"/>
              </a:rPr>
              <a:t>solida</a:t>
            </a:r>
            <a:endParaRPr lang="en-US" sz="2800" dirty="0">
              <a:solidFill>
                <a:schemeClr val="accent2"/>
              </a:solidFill>
              <a:latin typeface="Comic Sans MS" charset="0"/>
            </a:endParaRPr>
          </a:p>
        </p:txBody>
      </p:sp>
      <p:sp>
        <p:nvSpPr>
          <p:cNvPr id="7" name="CasellaDiTesto 6"/>
          <p:cNvSpPr txBox="1"/>
          <p:nvPr/>
        </p:nvSpPr>
        <p:spPr>
          <a:xfrm>
            <a:off x="657576" y="2443019"/>
            <a:ext cx="2370511" cy="400110"/>
          </a:xfrm>
          <a:prstGeom prst="rect">
            <a:avLst/>
          </a:prstGeom>
          <a:noFill/>
        </p:spPr>
        <p:txBody>
          <a:bodyPr wrap="none" rtlCol="0">
            <a:spAutoFit/>
          </a:bodyPr>
          <a:lstStyle/>
          <a:p>
            <a:r>
              <a:rPr lang="it-IT" sz="2000" b="1" dirty="0" smtClean="0">
                <a:solidFill>
                  <a:srgbClr val="0000FF"/>
                </a:solidFill>
              </a:rPr>
              <a:t>PROGETTAZIONE</a:t>
            </a:r>
            <a:endParaRPr lang="it-IT" sz="2000" b="1" dirty="0">
              <a:solidFill>
                <a:srgbClr val="0000FF"/>
              </a:solidFill>
            </a:endParaRPr>
          </a:p>
        </p:txBody>
      </p:sp>
      <p:sp>
        <p:nvSpPr>
          <p:cNvPr id="8" name="CasellaDiTesto 7"/>
          <p:cNvSpPr txBox="1"/>
          <p:nvPr/>
        </p:nvSpPr>
        <p:spPr>
          <a:xfrm>
            <a:off x="691259" y="3416912"/>
            <a:ext cx="7190875" cy="1015663"/>
          </a:xfrm>
          <a:prstGeom prst="rect">
            <a:avLst/>
          </a:prstGeom>
          <a:noFill/>
        </p:spPr>
        <p:txBody>
          <a:bodyPr wrap="square" rtlCol="0">
            <a:spAutoFit/>
          </a:bodyPr>
          <a:lstStyle/>
          <a:p>
            <a:r>
              <a:rPr lang="it-IT" sz="2000" b="1" dirty="0" smtClean="0">
                <a:solidFill>
                  <a:schemeClr val="accent4">
                    <a:lumMod val="50000"/>
                  </a:schemeClr>
                </a:solidFill>
              </a:rPr>
              <a:t>MESSA A PUNTO DELLE CONDIZIONI </a:t>
            </a:r>
            <a:r>
              <a:rPr lang="it-IT" sz="2000" b="1" dirty="0" err="1" smtClean="0">
                <a:solidFill>
                  <a:schemeClr val="accent4">
                    <a:lumMod val="50000"/>
                  </a:schemeClr>
                </a:solidFill>
              </a:rPr>
              <a:t>DI</a:t>
            </a:r>
            <a:r>
              <a:rPr lang="it-IT" sz="2000" b="1" dirty="0" smtClean="0">
                <a:solidFill>
                  <a:schemeClr val="accent4">
                    <a:lumMod val="50000"/>
                  </a:schemeClr>
                </a:solidFill>
              </a:rPr>
              <a:t> REAZIONE OTTIMALI CON UNA SERIE </a:t>
            </a:r>
            <a:r>
              <a:rPr lang="it-IT" sz="2000" b="1" dirty="0" err="1" smtClean="0">
                <a:solidFill>
                  <a:schemeClr val="accent4">
                    <a:lumMod val="50000"/>
                  </a:schemeClr>
                </a:solidFill>
              </a:rPr>
              <a:t>DI</a:t>
            </a:r>
            <a:r>
              <a:rPr lang="it-IT" sz="2000" b="1" dirty="0" smtClean="0">
                <a:solidFill>
                  <a:schemeClr val="accent4">
                    <a:lumMod val="50000"/>
                  </a:schemeClr>
                </a:solidFill>
              </a:rPr>
              <a:t> COMPOSTI RAPPRESENTATIVI</a:t>
            </a:r>
            <a:endParaRPr lang="it-IT" sz="2000" b="1" dirty="0">
              <a:solidFill>
                <a:schemeClr val="accent4">
                  <a:lumMod val="50000"/>
                </a:schemeClr>
              </a:solidFill>
            </a:endParaRPr>
          </a:p>
        </p:txBody>
      </p:sp>
      <p:sp>
        <p:nvSpPr>
          <p:cNvPr id="9" name="CasellaDiTesto 8"/>
          <p:cNvSpPr txBox="1"/>
          <p:nvPr/>
        </p:nvSpPr>
        <p:spPr>
          <a:xfrm>
            <a:off x="691259" y="5387552"/>
            <a:ext cx="6319533" cy="400110"/>
          </a:xfrm>
          <a:prstGeom prst="rect">
            <a:avLst/>
          </a:prstGeom>
          <a:noFill/>
        </p:spPr>
        <p:txBody>
          <a:bodyPr wrap="none" rtlCol="0">
            <a:spAutoFit/>
          </a:bodyPr>
          <a:lstStyle/>
          <a:p>
            <a:r>
              <a:rPr lang="it-IT" sz="2000" b="1" dirty="0" smtClean="0">
                <a:solidFill>
                  <a:srgbClr val="FF0000"/>
                </a:solidFill>
              </a:rPr>
              <a:t>REALIZZAZIONE DELLA LIBRERIA E CONTROLLO</a:t>
            </a:r>
            <a:endParaRPr lang="it-IT" sz="20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Rectangle 7"/>
          <p:cNvSpPr>
            <a:spLocks noChangeArrowheads="1"/>
          </p:cNvSpPr>
          <p:nvPr/>
        </p:nvSpPr>
        <p:spPr bwMode="auto">
          <a:xfrm>
            <a:off x="469827" y="1076325"/>
            <a:ext cx="7772400" cy="576263"/>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800" b="1" dirty="0" smtClean="0">
                <a:solidFill>
                  <a:srgbClr val="008000"/>
                </a:solidFill>
                <a:latin typeface="Comic Sans MS" charset="0"/>
              </a:rPr>
              <a:t>SINTESI IN FASE SOLIDA</a:t>
            </a:r>
            <a:endParaRPr lang="en-US" sz="2800" b="1" dirty="0">
              <a:solidFill>
                <a:srgbClr val="008000"/>
              </a:solidFill>
              <a:latin typeface="Comic Sans MS" charset="0"/>
            </a:endParaRPr>
          </a:p>
        </p:txBody>
      </p:sp>
      <p:pic>
        <p:nvPicPr>
          <p:cNvPr id="8" name="Picture 4"/>
          <p:cNvPicPr>
            <a:picLocks noChangeAspect="1" noChangeArrowheads="1"/>
          </p:cNvPicPr>
          <p:nvPr/>
        </p:nvPicPr>
        <p:blipFill>
          <a:blip r:embed="rId2"/>
          <a:srcRect/>
          <a:stretch>
            <a:fillRect/>
          </a:stretch>
        </p:blipFill>
        <p:spPr bwMode="auto">
          <a:xfrm>
            <a:off x="3043237" y="2434437"/>
            <a:ext cx="892175" cy="1260475"/>
          </a:xfrm>
          <a:prstGeom prst="rect">
            <a:avLst/>
          </a:prstGeom>
          <a:noFill/>
          <a:ln w="9525">
            <a:noFill/>
            <a:miter lim="800000"/>
            <a:headEnd/>
            <a:tailEnd/>
          </a:ln>
          <a:effectLst/>
        </p:spPr>
      </p:pic>
      <p:pic>
        <p:nvPicPr>
          <p:cNvPr id="9" name="Picture 5"/>
          <p:cNvPicPr>
            <a:picLocks noChangeAspect="1" noChangeArrowheads="1"/>
          </p:cNvPicPr>
          <p:nvPr/>
        </p:nvPicPr>
        <p:blipFill>
          <a:blip r:embed="rId3"/>
          <a:srcRect/>
          <a:stretch>
            <a:fillRect/>
          </a:stretch>
        </p:blipFill>
        <p:spPr bwMode="auto">
          <a:xfrm>
            <a:off x="7339494" y="5091343"/>
            <a:ext cx="1108075" cy="1476375"/>
          </a:xfrm>
          <a:prstGeom prst="rect">
            <a:avLst/>
          </a:prstGeom>
          <a:noFill/>
          <a:ln w="9525">
            <a:noFill/>
            <a:miter lim="800000"/>
            <a:headEnd/>
            <a:tailEnd/>
          </a:ln>
          <a:effectLst/>
        </p:spPr>
      </p:pic>
      <p:pic>
        <p:nvPicPr>
          <p:cNvPr id="10" name="Picture 6"/>
          <p:cNvPicPr>
            <a:picLocks noChangeAspect="1" noChangeArrowheads="1"/>
          </p:cNvPicPr>
          <p:nvPr/>
        </p:nvPicPr>
        <p:blipFill>
          <a:blip r:embed="rId4"/>
          <a:srcRect/>
          <a:stretch>
            <a:fillRect/>
          </a:stretch>
        </p:blipFill>
        <p:spPr bwMode="auto">
          <a:xfrm>
            <a:off x="6887851" y="3249944"/>
            <a:ext cx="1143000" cy="1439863"/>
          </a:xfrm>
          <a:prstGeom prst="rect">
            <a:avLst/>
          </a:prstGeom>
          <a:noFill/>
          <a:ln w="9525">
            <a:noFill/>
            <a:miter lim="800000"/>
            <a:headEnd/>
            <a:tailEnd/>
          </a:ln>
          <a:effectLst/>
        </p:spPr>
      </p:pic>
      <p:pic>
        <p:nvPicPr>
          <p:cNvPr id="11" name="Picture 7" descr="441824a-i1"/>
          <p:cNvPicPr>
            <a:picLocks noChangeAspect="1" noChangeArrowheads="1"/>
          </p:cNvPicPr>
          <p:nvPr/>
        </p:nvPicPr>
        <p:blipFill>
          <a:blip r:embed="rId5"/>
          <a:srcRect/>
          <a:stretch>
            <a:fillRect/>
          </a:stretch>
        </p:blipFill>
        <p:spPr bwMode="auto">
          <a:xfrm>
            <a:off x="4305155" y="5144002"/>
            <a:ext cx="1152525" cy="1628775"/>
          </a:xfrm>
          <a:prstGeom prst="rect">
            <a:avLst/>
          </a:prstGeom>
          <a:noFill/>
        </p:spPr>
      </p:pic>
      <p:pic>
        <p:nvPicPr>
          <p:cNvPr id="12" name="Picture 8" descr="carpino"/>
          <p:cNvPicPr>
            <a:picLocks noChangeAspect="1" noChangeArrowheads="1"/>
          </p:cNvPicPr>
          <p:nvPr/>
        </p:nvPicPr>
        <p:blipFill>
          <a:blip r:embed="rId6"/>
          <a:srcRect/>
          <a:stretch>
            <a:fillRect/>
          </a:stretch>
        </p:blipFill>
        <p:spPr bwMode="auto">
          <a:xfrm>
            <a:off x="1618938" y="5401177"/>
            <a:ext cx="1057275" cy="1371600"/>
          </a:xfrm>
          <a:prstGeom prst="rect">
            <a:avLst/>
          </a:prstGeom>
          <a:noFill/>
        </p:spPr>
      </p:pic>
      <p:sp>
        <p:nvSpPr>
          <p:cNvPr id="13" name="WordArt 10"/>
          <p:cNvSpPr>
            <a:spLocks noChangeArrowheads="1" noChangeShapeType="1" noTextEdit="1"/>
          </p:cNvSpPr>
          <p:nvPr/>
        </p:nvSpPr>
        <p:spPr bwMode="auto">
          <a:xfrm>
            <a:off x="3043237" y="4042271"/>
            <a:ext cx="3310104" cy="841262"/>
          </a:xfrm>
          <a:prstGeom prst="rect">
            <a:avLst/>
          </a:prstGeom>
        </p:spPr>
        <p:txBody>
          <a:bodyPr wrap="none" fromWordArt="1">
            <a:prstTxWarp prst="textWave1">
              <a:avLst>
                <a:gd name="adj1" fmla="val 13005"/>
                <a:gd name="adj2" fmla="val 0"/>
              </a:avLst>
            </a:prstTxWarp>
          </a:bodyPr>
          <a:lstStyle/>
          <a:p>
            <a:pPr algn="ctr"/>
            <a:r>
              <a:rPr lang="it-IT" sz="2400" b="1" kern="10" dirty="0">
                <a:ln w="9525">
                  <a:noFill/>
                  <a:round/>
                  <a:headEnd/>
                  <a:tailEnd/>
                </a:ln>
                <a:gradFill rotWithShape="1">
                  <a:gsLst>
                    <a:gs pos="0">
                      <a:srgbClr val="FF6600"/>
                    </a:gs>
                    <a:gs pos="50000">
                      <a:srgbClr val="FF6600">
                        <a:gamma/>
                        <a:shade val="46275"/>
                        <a:invGamma/>
                      </a:srgbClr>
                    </a:gs>
                    <a:gs pos="100000">
                      <a:srgbClr val="FF6600"/>
                    </a:gs>
                  </a:gsLst>
                  <a:lin ang="18900000" scaled="1"/>
                </a:gradFill>
                <a:effectLst>
                  <a:outerShdw blurRad="63500" dist="53882" dir="2700000" algn="ctr" rotWithShape="0">
                    <a:srgbClr val="C0C0C0">
                      <a:alpha val="80000"/>
                    </a:srgbClr>
                  </a:outerShdw>
                </a:effectLst>
                <a:latin typeface="Times New Roman"/>
                <a:ea typeface="Times New Roman"/>
                <a:cs typeface="Times New Roman"/>
              </a:rPr>
              <a:t>C'ERA UNA VOLTA...</a:t>
            </a:r>
          </a:p>
        </p:txBody>
      </p:sp>
      <p:pic>
        <p:nvPicPr>
          <p:cNvPr id="14" name="Picture 11" descr="04jun_zervas"/>
          <p:cNvPicPr>
            <a:picLocks noChangeAspect="1" noChangeArrowheads="1"/>
          </p:cNvPicPr>
          <p:nvPr/>
        </p:nvPicPr>
        <p:blipFill>
          <a:blip r:embed="rId7"/>
          <a:srcRect/>
          <a:stretch>
            <a:fillRect/>
          </a:stretch>
        </p:blipFill>
        <p:spPr bwMode="auto">
          <a:xfrm>
            <a:off x="5294809" y="2350626"/>
            <a:ext cx="979488" cy="1439862"/>
          </a:xfrm>
          <a:prstGeom prst="rect">
            <a:avLst/>
          </a:prstGeom>
          <a:noFill/>
        </p:spPr>
      </p:pic>
      <p:pic>
        <p:nvPicPr>
          <p:cNvPr id="15" name="Picture 12" descr="Theodor_Curtius"/>
          <p:cNvPicPr>
            <a:picLocks noChangeAspect="1" noChangeArrowheads="1"/>
          </p:cNvPicPr>
          <p:nvPr/>
        </p:nvPicPr>
        <p:blipFill>
          <a:blip r:embed="rId8"/>
          <a:srcRect/>
          <a:stretch>
            <a:fillRect/>
          </a:stretch>
        </p:blipFill>
        <p:spPr bwMode="auto">
          <a:xfrm>
            <a:off x="1195213" y="3612065"/>
            <a:ext cx="1050925" cy="1531937"/>
          </a:xfrm>
          <a:prstGeom prst="rect">
            <a:avLst/>
          </a:prstGeom>
          <a:noFill/>
        </p:spPr>
      </p:pic>
      <p:sp>
        <p:nvSpPr>
          <p:cNvPr id="16" name="CasellaDiTesto 15"/>
          <p:cNvSpPr txBox="1"/>
          <p:nvPr/>
        </p:nvSpPr>
        <p:spPr>
          <a:xfrm>
            <a:off x="1088238" y="1670613"/>
            <a:ext cx="6942613" cy="307777"/>
          </a:xfrm>
          <a:prstGeom prst="rect">
            <a:avLst/>
          </a:prstGeom>
          <a:noFill/>
        </p:spPr>
        <p:txBody>
          <a:bodyPr wrap="none" rtlCol="0">
            <a:spAutoFit/>
          </a:bodyPr>
          <a:lstStyle/>
          <a:p>
            <a:r>
              <a:rPr lang="it-IT" sz="1400" b="1" dirty="0" smtClean="0">
                <a:solidFill>
                  <a:srgbClr val="000090"/>
                </a:solidFill>
              </a:rPr>
              <a:t>La sua origine e la sua maggior applicazione risiede nella chimica dei peptidi</a:t>
            </a:r>
            <a:endParaRPr lang="it-IT" sz="1400" b="1" dirty="0">
              <a:solidFill>
                <a:srgbClr val="00009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a:off x="714375"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6" name="Rectangle 4"/>
          <p:cNvSpPr>
            <a:spLocks noChangeArrowheads="1"/>
          </p:cNvSpPr>
          <p:nvPr/>
        </p:nvSpPr>
        <p:spPr bwMode="auto">
          <a:xfrm>
            <a:off x="1018937"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10000"/>
                  </a:schemeClr>
                </a:solidFill>
              </a:rPr>
              <a:t>Chimica </a:t>
            </a:r>
            <a:r>
              <a:rPr lang="it-IT" sz="3000" b="1" dirty="0" err="1">
                <a:solidFill>
                  <a:schemeClr val="bg2">
                    <a:lumMod val="10000"/>
                  </a:schemeClr>
                </a:solidFill>
              </a:rPr>
              <a:t>combinatoriale</a:t>
            </a:r>
            <a:endParaRPr lang="it-IT" sz="3000" b="1" dirty="0">
              <a:solidFill>
                <a:schemeClr val="bg2">
                  <a:lumMod val="10000"/>
                </a:schemeClr>
              </a:solidFill>
            </a:endParaRPr>
          </a:p>
        </p:txBody>
      </p:sp>
      <p:sp>
        <p:nvSpPr>
          <p:cNvPr id="7" name="Rectangle 5"/>
          <p:cNvSpPr>
            <a:spLocks noChangeArrowheads="1"/>
          </p:cNvSpPr>
          <p:nvPr/>
        </p:nvSpPr>
        <p:spPr bwMode="auto">
          <a:xfrm>
            <a:off x="323850" y="1281113"/>
            <a:ext cx="8931275" cy="4708525"/>
          </a:xfrm>
          <a:prstGeom prst="rect">
            <a:avLst/>
          </a:prstGeom>
          <a:noFill/>
          <a:ln w="9525">
            <a:noFill/>
            <a:miter lim="800000"/>
            <a:headEnd/>
            <a:tailEnd/>
          </a:ln>
        </p:spPr>
        <p:txBody>
          <a:bodyPr>
            <a:prstTxWarp prst="textNoShape">
              <a:avLst/>
            </a:prstTxWarp>
            <a:spAutoFit/>
          </a:bodyPr>
          <a:lstStyle/>
          <a:p>
            <a:pPr>
              <a:spcBef>
                <a:spcPct val="50000"/>
              </a:spcBef>
            </a:pPr>
            <a:r>
              <a:rPr lang="it-IT" sz="2400" b="1" dirty="0">
                <a:solidFill>
                  <a:schemeClr val="bg2">
                    <a:lumMod val="10000"/>
                  </a:schemeClr>
                </a:solidFill>
                <a:latin typeface="Comic Sans MS" charset="0"/>
              </a:rPr>
              <a:t>Svantaggi della </a:t>
            </a:r>
            <a:r>
              <a:rPr lang="it-IT" sz="2400" b="1" dirty="0" err="1">
                <a:solidFill>
                  <a:schemeClr val="bg2">
                    <a:lumMod val="10000"/>
                  </a:schemeClr>
                </a:solidFill>
                <a:latin typeface="Comic Sans MS" charset="0"/>
              </a:rPr>
              <a:t>MedChem</a:t>
            </a:r>
            <a:r>
              <a:rPr lang="it-IT" sz="2400" b="1" dirty="0">
                <a:solidFill>
                  <a:schemeClr val="bg2">
                    <a:lumMod val="10000"/>
                  </a:schemeClr>
                </a:solidFill>
                <a:latin typeface="Comic Sans MS" charset="0"/>
              </a:rPr>
              <a:t> tradizionale</a:t>
            </a:r>
          </a:p>
          <a:p>
            <a:pPr>
              <a:spcBef>
                <a:spcPct val="50000"/>
              </a:spcBef>
            </a:pPr>
            <a:endParaRPr lang="it-IT" sz="2400" b="1" dirty="0">
              <a:solidFill>
                <a:schemeClr val="bg2">
                  <a:lumMod val="10000"/>
                </a:schemeClr>
              </a:solidFill>
              <a:latin typeface="Comic Sans MS" charset="0"/>
            </a:endParaRPr>
          </a:p>
          <a:p>
            <a:pPr>
              <a:spcBef>
                <a:spcPct val="50000"/>
              </a:spcBef>
              <a:buClr>
                <a:srgbClr val="66FF66"/>
              </a:buClr>
              <a:buSzPct val="110000"/>
              <a:buFont typeface="Wingdings" charset="2"/>
              <a:buChar char="ü"/>
            </a:pPr>
            <a:r>
              <a:rPr lang="it-IT" sz="2000" b="1" dirty="0">
                <a:solidFill>
                  <a:schemeClr val="bg2">
                    <a:lumMod val="10000"/>
                  </a:schemeClr>
                </a:solidFill>
                <a:latin typeface="Comic Sans MS" charset="0"/>
              </a:rPr>
              <a:t> </a:t>
            </a:r>
            <a:r>
              <a:rPr lang="it-IT" sz="2000" dirty="0">
                <a:solidFill>
                  <a:schemeClr val="bg2">
                    <a:lumMod val="10000"/>
                  </a:schemeClr>
                </a:solidFill>
                <a:latin typeface="Comic Sans MS" charset="0"/>
              </a:rPr>
              <a:t>Sintesi complesse e di lunga durata</a:t>
            </a:r>
          </a:p>
          <a:p>
            <a:pPr>
              <a:spcBef>
                <a:spcPct val="50000"/>
              </a:spcBef>
              <a:buClr>
                <a:srgbClr val="66FF66"/>
              </a:buClr>
              <a:buSzPct val="110000"/>
              <a:buFont typeface="Wingdings" charset="2"/>
              <a:buChar char="ü"/>
            </a:pPr>
            <a:r>
              <a:rPr lang="it-IT" sz="2000" dirty="0">
                <a:solidFill>
                  <a:schemeClr val="bg2">
                    <a:lumMod val="10000"/>
                  </a:schemeClr>
                </a:solidFill>
                <a:latin typeface="Comic Sans MS" charset="0"/>
              </a:rPr>
              <a:t> Scarsa diversità (insufficiente per la scoperta di nuovi “</a:t>
            </a:r>
            <a:r>
              <a:rPr lang="it-IT" sz="2000" dirty="0" err="1">
                <a:solidFill>
                  <a:schemeClr val="bg2">
                    <a:lumMod val="10000"/>
                  </a:schemeClr>
                </a:solidFill>
                <a:latin typeface="Comic Sans MS" charset="0"/>
              </a:rPr>
              <a:t>leads</a:t>
            </a:r>
            <a:r>
              <a:rPr lang="it-IT" sz="2000" dirty="0">
                <a:solidFill>
                  <a:schemeClr val="bg2">
                    <a:lumMod val="10000"/>
                  </a:schemeClr>
                </a:solidFill>
                <a:latin typeface="Comic Sans MS" charset="0"/>
              </a:rPr>
              <a:t>”)</a:t>
            </a:r>
          </a:p>
          <a:p>
            <a:pPr>
              <a:spcBef>
                <a:spcPct val="50000"/>
              </a:spcBef>
              <a:buClr>
                <a:srgbClr val="66FF66"/>
              </a:buClr>
              <a:buSzPct val="110000"/>
              <a:buFont typeface="Wingdings" charset="2"/>
              <a:buChar char="ü"/>
            </a:pPr>
            <a:r>
              <a:rPr lang="it-IT" sz="2000" dirty="0">
                <a:solidFill>
                  <a:schemeClr val="bg2">
                    <a:lumMod val="10000"/>
                  </a:schemeClr>
                </a:solidFill>
                <a:latin typeface="Comic Sans MS" charset="0"/>
              </a:rPr>
              <a:t> Numero di composti di sintesi troppo basso</a:t>
            </a:r>
          </a:p>
          <a:p>
            <a:pPr>
              <a:spcBef>
                <a:spcPct val="50000"/>
              </a:spcBef>
              <a:buClr>
                <a:srgbClr val="66FF66"/>
              </a:buClr>
              <a:buSzPct val="110000"/>
              <a:buFont typeface="Wingdings" charset="2"/>
              <a:buChar char="ü"/>
            </a:pPr>
            <a:r>
              <a:rPr lang="it-IT" sz="2000" dirty="0">
                <a:solidFill>
                  <a:schemeClr val="bg2">
                    <a:lumMod val="10000"/>
                  </a:schemeClr>
                </a:solidFill>
                <a:latin typeface="Comic Sans MS" charset="0"/>
              </a:rPr>
              <a:t> Lento sviluppo di profili di relazioni struttura-attività </a:t>
            </a:r>
          </a:p>
          <a:p>
            <a:pPr>
              <a:spcBef>
                <a:spcPct val="50000"/>
              </a:spcBef>
              <a:buClr>
                <a:srgbClr val="66FF66"/>
              </a:buClr>
              <a:buSzPct val="110000"/>
              <a:buFont typeface="Wingdings" charset="2"/>
              <a:buNone/>
            </a:pPr>
            <a:r>
              <a:rPr lang="it-IT" sz="2000" dirty="0">
                <a:solidFill>
                  <a:schemeClr val="bg2">
                    <a:lumMod val="10000"/>
                  </a:schemeClr>
                </a:solidFill>
                <a:latin typeface="Comic Sans MS" charset="0"/>
              </a:rPr>
              <a:t>   all’interno di una classe di composti</a:t>
            </a:r>
          </a:p>
          <a:p>
            <a:pPr>
              <a:spcBef>
                <a:spcPct val="50000"/>
              </a:spcBef>
              <a:buClr>
                <a:srgbClr val="66FF66"/>
              </a:buClr>
              <a:buSzPct val="110000"/>
              <a:buFont typeface="Wingdings" charset="2"/>
              <a:buChar char="ü"/>
            </a:pPr>
            <a:r>
              <a:rPr lang="it-IT" sz="2000" dirty="0">
                <a:solidFill>
                  <a:schemeClr val="bg2">
                    <a:lumMod val="10000"/>
                  </a:schemeClr>
                </a:solidFill>
                <a:latin typeface="Comic Sans MS" charset="0"/>
              </a:rPr>
              <a:t> Lenta ottimizzazione nei cicli iterativi </a:t>
            </a:r>
            <a:r>
              <a:rPr lang="it-IT" sz="2000" dirty="0" err="1">
                <a:solidFill>
                  <a:schemeClr val="bg2">
                    <a:lumMod val="10000"/>
                  </a:schemeClr>
                </a:solidFill>
                <a:latin typeface="Comic Sans MS" charset="0"/>
              </a:rPr>
              <a:t>evoluzionari</a:t>
            </a:r>
            <a:endParaRPr lang="it-IT" sz="2000" dirty="0">
              <a:solidFill>
                <a:schemeClr val="bg2">
                  <a:lumMod val="10000"/>
                </a:schemeClr>
              </a:solidFill>
              <a:latin typeface="Comic Sans MS" charset="0"/>
            </a:endParaRPr>
          </a:p>
          <a:p>
            <a:pPr>
              <a:spcBef>
                <a:spcPct val="50000"/>
              </a:spcBef>
              <a:buClr>
                <a:srgbClr val="66FF66"/>
              </a:buClr>
              <a:buSzPct val="110000"/>
              <a:buFont typeface="Wingdings" charset="2"/>
              <a:buChar char="ü"/>
            </a:pPr>
            <a:r>
              <a:rPr lang="it-IT" sz="2000" dirty="0">
                <a:solidFill>
                  <a:schemeClr val="bg2">
                    <a:lumMod val="10000"/>
                  </a:schemeClr>
                </a:solidFill>
                <a:latin typeface="Comic Sans MS" charset="0"/>
              </a:rPr>
              <a:t> Insufficiente copertura brevettuale</a:t>
            </a:r>
          </a:p>
          <a:p>
            <a:pPr>
              <a:spcBef>
                <a:spcPct val="50000"/>
              </a:spcBef>
              <a:buClr>
                <a:srgbClr val="66FF66"/>
              </a:buClr>
              <a:buSzPct val="110000"/>
              <a:buFont typeface="Wingdings" charset="2"/>
              <a:buChar char="ü"/>
            </a:pPr>
            <a:r>
              <a:rPr lang="it-IT" sz="2000" dirty="0">
                <a:solidFill>
                  <a:schemeClr val="bg2">
                    <a:lumMod val="10000"/>
                  </a:schemeClr>
                </a:solidFill>
                <a:latin typeface="Comic Sans MS" charset="0"/>
              </a:rPr>
              <a:t> Alti costi (circa 5.000 </a:t>
            </a:r>
            <a:r>
              <a:rPr lang="it-IT" sz="2000" dirty="0" err="1">
                <a:solidFill>
                  <a:schemeClr val="bg2">
                    <a:lumMod val="10000"/>
                  </a:schemeClr>
                </a:solidFill>
                <a:latin typeface="Comic Sans MS" charset="0"/>
              </a:rPr>
              <a:t>–</a:t>
            </a:r>
            <a:r>
              <a:rPr lang="it-IT" sz="2000" dirty="0">
                <a:solidFill>
                  <a:schemeClr val="bg2">
                    <a:lumMod val="10000"/>
                  </a:schemeClr>
                </a:solidFill>
                <a:latin typeface="Comic Sans MS" charset="0"/>
              </a:rPr>
              <a:t> 10.000 /composto)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ChangeArrowheads="1"/>
          </p:cNvSpPr>
          <p:nvPr/>
        </p:nvSpPr>
        <p:spPr bwMode="auto">
          <a:xfrm>
            <a:off x="3294063" y="1598062"/>
            <a:ext cx="5599112" cy="1555750"/>
          </a:xfrm>
          <a:prstGeom prst="rect">
            <a:avLst/>
          </a:prstGeom>
          <a:noFill/>
          <a:ln w="9525">
            <a:noFill/>
            <a:miter lim="800000"/>
            <a:headEnd/>
            <a:tailEnd/>
          </a:ln>
          <a:effectLst/>
        </p:spPr>
        <p:txBody>
          <a:bodyPr>
            <a:prstTxWarp prst="textNoShape">
              <a:avLst/>
            </a:prstTxWarp>
            <a:spAutoFit/>
          </a:bodyPr>
          <a:lstStyle/>
          <a:p>
            <a:pPr algn="ctr"/>
            <a:r>
              <a:rPr lang="it-IT" sz="2400" b="1" dirty="0">
                <a:latin typeface="Arial Rounded MT Bold" charset="0"/>
              </a:rPr>
              <a:t>1881 &amp; 1902</a:t>
            </a:r>
          </a:p>
          <a:p>
            <a:pPr algn="ctr"/>
            <a:r>
              <a:rPr lang="it-IT" dirty="0">
                <a:latin typeface="Arial Rounded MT Bold" charset="0"/>
              </a:rPr>
              <a:t>Prima attivazione del gruppo carbossilico</a:t>
            </a:r>
          </a:p>
          <a:p>
            <a:pPr algn="ctr"/>
            <a:r>
              <a:rPr lang="it-IT" dirty="0">
                <a:latin typeface="Arial Rounded MT Bold" charset="0"/>
              </a:rPr>
              <a:t>&amp;</a:t>
            </a:r>
          </a:p>
          <a:p>
            <a:pPr algn="ctr"/>
            <a:r>
              <a:rPr lang="it-IT" dirty="0">
                <a:latin typeface="Arial Rounded MT Bold" charset="0"/>
              </a:rPr>
              <a:t>Sintesi di un </a:t>
            </a:r>
            <a:r>
              <a:rPr lang="it-IT" dirty="0" err="1">
                <a:latin typeface="Arial Rounded MT Bold" charset="0"/>
              </a:rPr>
              <a:t>tripeptide</a:t>
            </a:r>
            <a:r>
              <a:rPr lang="it-IT" dirty="0">
                <a:latin typeface="Arial Rounded MT Bold" charset="0"/>
              </a:rPr>
              <a:t> </a:t>
            </a:r>
          </a:p>
          <a:p>
            <a:pPr algn="ctr"/>
            <a:r>
              <a:rPr lang="it-IT" dirty="0">
                <a:latin typeface="Arial Rounded MT Bold" charset="0"/>
              </a:rPr>
              <a:t>Theodor </a:t>
            </a:r>
            <a:r>
              <a:rPr lang="it-IT" dirty="0" err="1">
                <a:latin typeface="Arial Rounded MT Bold" charset="0"/>
              </a:rPr>
              <a:t>Curtius</a:t>
            </a:r>
            <a:r>
              <a:rPr lang="it-IT" dirty="0">
                <a:latin typeface="Arial Rounded MT Bold" charset="0"/>
              </a:rPr>
              <a:t> (1857-1928)</a:t>
            </a:r>
          </a:p>
        </p:txBody>
      </p:sp>
      <p:pic>
        <p:nvPicPr>
          <p:cNvPr id="7" name="Picture 6"/>
          <p:cNvPicPr>
            <a:picLocks noChangeAspect="1" noChangeArrowheads="1"/>
          </p:cNvPicPr>
          <p:nvPr/>
        </p:nvPicPr>
        <p:blipFill>
          <a:blip r:embed="rId2"/>
          <a:srcRect/>
          <a:stretch>
            <a:fillRect/>
          </a:stretch>
        </p:blipFill>
        <p:spPr bwMode="auto">
          <a:xfrm>
            <a:off x="3413125" y="3911761"/>
            <a:ext cx="5480050" cy="1916113"/>
          </a:xfrm>
          <a:prstGeom prst="rect">
            <a:avLst/>
          </a:prstGeom>
          <a:noFill/>
          <a:ln w="9525">
            <a:noFill/>
            <a:miter lim="800000"/>
            <a:headEnd/>
            <a:tailEnd/>
          </a:ln>
          <a:effectLst/>
        </p:spPr>
      </p:pic>
      <p:pic>
        <p:nvPicPr>
          <p:cNvPr id="8" name="Picture 7" descr="Theodor_Curtius"/>
          <p:cNvPicPr>
            <a:picLocks noChangeAspect="1" noChangeArrowheads="1"/>
          </p:cNvPicPr>
          <p:nvPr/>
        </p:nvPicPr>
        <p:blipFill>
          <a:blip r:embed="rId3"/>
          <a:srcRect/>
          <a:stretch>
            <a:fillRect/>
          </a:stretch>
        </p:blipFill>
        <p:spPr bwMode="auto">
          <a:xfrm>
            <a:off x="323850" y="2133600"/>
            <a:ext cx="2830513" cy="41243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Picture 4"/>
          <p:cNvPicPr>
            <a:picLocks noChangeAspect="1" noChangeArrowheads="1"/>
          </p:cNvPicPr>
          <p:nvPr/>
        </p:nvPicPr>
        <p:blipFill>
          <a:blip r:embed="rId3"/>
          <a:srcRect/>
          <a:stretch>
            <a:fillRect/>
          </a:stretch>
        </p:blipFill>
        <p:spPr bwMode="auto">
          <a:xfrm>
            <a:off x="3282950" y="2367912"/>
            <a:ext cx="2184723" cy="3090551"/>
          </a:xfrm>
          <a:prstGeom prst="rect">
            <a:avLst/>
          </a:prstGeom>
          <a:noFill/>
          <a:ln w="9525">
            <a:noFill/>
            <a:miter lim="800000"/>
            <a:headEnd/>
            <a:tailEnd/>
          </a:ln>
          <a:effectLst/>
        </p:spPr>
      </p:pic>
      <p:sp>
        <p:nvSpPr>
          <p:cNvPr id="7" name="Rectangle 5"/>
          <p:cNvSpPr>
            <a:spLocks noChangeArrowheads="1"/>
          </p:cNvSpPr>
          <p:nvPr/>
        </p:nvSpPr>
        <p:spPr bwMode="auto">
          <a:xfrm>
            <a:off x="1798755" y="987425"/>
            <a:ext cx="5257800" cy="1208088"/>
          </a:xfrm>
          <a:prstGeom prst="rect">
            <a:avLst/>
          </a:prstGeom>
          <a:noFill/>
          <a:ln w="9525">
            <a:noFill/>
            <a:miter lim="800000"/>
            <a:headEnd/>
            <a:tailEnd/>
          </a:ln>
          <a:effectLst/>
        </p:spPr>
        <p:txBody>
          <a:bodyPr wrap="none">
            <a:prstTxWarp prst="textNoShape">
              <a:avLst/>
            </a:prstTxWarp>
            <a:spAutoFit/>
          </a:bodyPr>
          <a:lstStyle/>
          <a:p>
            <a:pPr algn="ctr">
              <a:lnSpc>
                <a:spcPct val="110000"/>
              </a:lnSpc>
              <a:spcBef>
                <a:spcPct val="20000"/>
              </a:spcBef>
            </a:pPr>
            <a:r>
              <a:rPr lang="it-IT" sz="2400" b="1" dirty="0">
                <a:latin typeface="Arial Rounded MT Bold" charset="0"/>
              </a:rPr>
              <a:t>1901</a:t>
            </a:r>
            <a:r>
              <a:rPr lang="it-IT" dirty="0">
                <a:latin typeface="Arial Rounded MT Bold" charset="0"/>
              </a:rPr>
              <a:t> </a:t>
            </a:r>
          </a:p>
          <a:p>
            <a:pPr algn="ctr">
              <a:lnSpc>
                <a:spcPct val="110000"/>
              </a:lnSpc>
              <a:spcBef>
                <a:spcPct val="20000"/>
              </a:spcBef>
            </a:pPr>
            <a:r>
              <a:rPr lang="it-IT" dirty="0">
                <a:latin typeface="Arial Rounded MT Bold" charset="0"/>
              </a:rPr>
              <a:t>Prima sintesi chimica di un peptide “NH</a:t>
            </a:r>
            <a:r>
              <a:rPr lang="it-IT" baseline="-25000" dirty="0">
                <a:latin typeface="Arial Rounded MT Bold" charset="0"/>
              </a:rPr>
              <a:t>2</a:t>
            </a:r>
            <a:r>
              <a:rPr lang="it-IT" dirty="0">
                <a:latin typeface="Arial Rounded MT Bold" charset="0"/>
              </a:rPr>
              <a:t> free”</a:t>
            </a:r>
          </a:p>
          <a:p>
            <a:pPr algn="ctr">
              <a:lnSpc>
                <a:spcPct val="110000"/>
              </a:lnSpc>
              <a:spcBef>
                <a:spcPct val="20000"/>
              </a:spcBef>
            </a:pPr>
            <a:r>
              <a:rPr lang="it-IT" dirty="0" err="1">
                <a:latin typeface="Arial Rounded MT Bold" charset="0"/>
              </a:rPr>
              <a:t>Emil</a:t>
            </a:r>
            <a:r>
              <a:rPr lang="it-IT" dirty="0">
                <a:latin typeface="Arial Rounded MT Bold" charset="0"/>
              </a:rPr>
              <a:t> Fischer (1852–1919)</a:t>
            </a:r>
          </a:p>
        </p:txBody>
      </p:sp>
      <p:graphicFrame>
        <p:nvGraphicFramePr>
          <p:cNvPr id="8" name="Object 6"/>
          <p:cNvGraphicFramePr>
            <a:graphicFrameLocks noChangeAspect="1"/>
          </p:cNvGraphicFramePr>
          <p:nvPr/>
        </p:nvGraphicFramePr>
        <p:xfrm>
          <a:off x="1239838" y="5677326"/>
          <a:ext cx="6604000" cy="1311275"/>
        </p:xfrm>
        <a:graphic>
          <a:graphicData uri="http://schemas.openxmlformats.org/presentationml/2006/ole">
            <mc:AlternateContent xmlns:mc="http://schemas.openxmlformats.org/markup-compatibility/2006">
              <mc:Choice xmlns:v="urn:schemas-microsoft-com:vml" Requires="v">
                <p:oleObj spid="_x0000_s34934" name="CS ChemDraw Drawing" r:id="rId4" imgW="5994400" imgH="1168400" progId="">
                  <p:embed/>
                </p:oleObj>
              </mc:Choice>
              <mc:Fallback>
                <p:oleObj name="CS ChemDraw Drawing" r:id="rId4" imgW="5994400" imgH="116840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838" y="5677326"/>
                        <a:ext cx="660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8"/>
          <p:cNvSpPr txBox="1">
            <a:spLocks noChangeArrowheads="1"/>
          </p:cNvSpPr>
          <p:nvPr/>
        </p:nvSpPr>
        <p:spPr bwMode="auto">
          <a:xfrm>
            <a:off x="879475" y="2965450"/>
            <a:ext cx="1676400" cy="641350"/>
          </a:xfrm>
          <a:prstGeom prst="rect">
            <a:avLst/>
          </a:prstGeom>
          <a:noFill/>
          <a:ln w="9525">
            <a:noFill/>
            <a:miter lim="800000"/>
            <a:headEnd/>
            <a:tailEnd/>
          </a:ln>
          <a:effectLst/>
        </p:spPr>
        <p:txBody>
          <a:bodyPr>
            <a:prstTxWarp prst="textNoShape">
              <a:avLst/>
            </a:prstTxWarp>
            <a:spAutoFit/>
          </a:bodyPr>
          <a:lstStyle/>
          <a:p>
            <a:pPr algn="ctr"/>
            <a:r>
              <a:rPr lang="it-IT" dirty="0">
                <a:latin typeface="Arial Rounded MT Bold" charset="0"/>
              </a:rPr>
              <a:t>1902</a:t>
            </a:r>
          </a:p>
          <a:p>
            <a:pPr algn="ctr"/>
            <a:r>
              <a:rPr lang="it-IT" dirty="0">
                <a:latin typeface="Arial Rounded MT Bold" charset="0"/>
              </a:rPr>
              <a:t>Nobel </a:t>
            </a:r>
            <a:r>
              <a:rPr lang="it-IT" dirty="0" err="1">
                <a:latin typeface="Arial Rounded MT Bold" charset="0"/>
              </a:rPr>
              <a:t>Prize</a:t>
            </a:r>
            <a:endParaRPr lang="it-IT" dirty="0">
              <a:latin typeface="Arial Rounded MT Bold" charset="0"/>
            </a:endParaRPr>
          </a:p>
        </p:txBody>
      </p:sp>
      <p:sp>
        <p:nvSpPr>
          <p:cNvPr id="10" name="Text Box 9"/>
          <p:cNvSpPr txBox="1">
            <a:spLocks noChangeArrowheads="1"/>
          </p:cNvSpPr>
          <p:nvPr/>
        </p:nvSpPr>
        <p:spPr bwMode="auto">
          <a:xfrm>
            <a:off x="376238" y="3606800"/>
            <a:ext cx="2611437" cy="1803400"/>
          </a:xfrm>
          <a:prstGeom prst="rect">
            <a:avLst/>
          </a:prstGeom>
          <a:noFill/>
          <a:ln w="9525">
            <a:noFill/>
            <a:miter lim="800000"/>
            <a:headEnd/>
            <a:tailEnd/>
          </a:ln>
          <a:effectLst/>
        </p:spPr>
        <p:txBody>
          <a:bodyPr>
            <a:prstTxWarp prst="textNoShape">
              <a:avLst/>
            </a:prstTxWarp>
            <a:spAutoFit/>
          </a:bodyPr>
          <a:lstStyle/>
          <a:p>
            <a:pPr algn="ctr"/>
            <a:r>
              <a:rPr lang="it-IT" sz="1600" dirty="0">
                <a:latin typeface="Arial Rounded MT Bold" charset="0"/>
              </a:rPr>
              <a:t>“</a:t>
            </a:r>
            <a:r>
              <a:rPr lang="it-IT" sz="1600" dirty="0" err="1">
                <a:latin typeface="Arial Rounded MT Bold" charset="0"/>
              </a:rPr>
              <a:t>…la</a:t>
            </a:r>
            <a:r>
              <a:rPr lang="it-IT" sz="1600" dirty="0">
                <a:latin typeface="Arial Rounded MT Bold" charset="0"/>
              </a:rPr>
              <a:t> quantità di lavoro che c’è da fare è talmente enorme che in confronto le scoperte sui carboidrati sembrano un gioco da ragazzi.”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Picture 5"/>
          <p:cNvPicPr>
            <a:picLocks noChangeAspect="1" noChangeArrowheads="1"/>
          </p:cNvPicPr>
          <p:nvPr/>
        </p:nvPicPr>
        <p:blipFill>
          <a:blip r:embed="rId3"/>
          <a:srcRect/>
          <a:stretch>
            <a:fillRect/>
          </a:stretch>
        </p:blipFill>
        <p:spPr bwMode="auto">
          <a:xfrm>
            <a:off x="1665555" y="2859089"/>
            <a:ext cx="1950834" cy="2603503"/>
          </a:xfrm>
          <a:prstGeom prst="rect">
            <a:avLst/>
          </a:prstGeom>
          <a:noFill/>
          <a:ln w="9525">
            <a:noFill/>
            <a:miter lim="800000"/>
            <a:headEnd/>
            <a:tailEnd/>
          </a:ln>
          <a:effectLst/>
        </p:spPr>
      </p:pic>
      <p:sp>
        <p:nvSpPr>
          <p:cNvPr id="7" name="Rectangle 6"/>
          <p:cNvSpPr>
            <a:spLocks noChangeArrowheads="1"/>
          </p:cNvSpPr>
          <p:nvPr/>
        </p:nvSpPr>
        <p:spPr bwMode="auto">
          <a:xfrm>
            <a:off x="1042988" y="1278450"/>
            <a:ext cx="6985000" cy="1163638"/>
          </a:xfrm>
          <a:prstGeom prst="rect">
            <a:avLst/>
          </a:prstGeom>
          <a:noFill/>
          <a:ln w="9525">
            <a:noFill/>
            <a:miter lim="800000"/>
            <a:headEnd/>
            <a:tailEnd/>
          </a:ln>
          <a:effectLst/>
        </p:spPr>
        <p:txBody>
          <a:bodyPr>
            <a:prstTxWarp prst="textNoShape">
              <a:avLst/>
            </a:prstTxWarp>
            <a:spAutoFit/>
          </a:bodyPr>
          <a:lstStyle/>
          <a:p>
            <a:pPr algn="ctr">
              <a:lnSpc>
                <a:spcPct val="130000"/>
              </a:lnSpc>
            </a:pPr>
            <a:r>
              <a:rPr lang="it-IT" b="1" dirty="0">
                <a:latin typeface="Arial Rounded MT Bold" charset="0"/>
              </a:rPr>
              <a:t>1932</a:t>
            </a:r>
            <a:r>
              <a:rPr lang="it-IT" dirty="0">
                <a:latin typeface="Arial Rounded MT Bold" charset="0"/>
              </a:rPr>
              <a:t> </a:t>
            </a:r>
          </a:p>
          <a:p>
            <a:pPr algn="ctr">
              <a:lnSpc>
                <a:spcPct val="130000"/>
              </a:lnSpc>
            </a:pPr>
            <a:r>
              <a:rPr lang="it-IT" dirty="0">
                <a:latin typeface="Arial Rounded MT Bold" charset="0"/>
              </a:rPr>
              <a:t>Introduzione del gruppo </a:t>
            </a:r>
            <a:r>
              <a:rPr lang="it-IT" dirty="0" err="1">
                <a:latin typeface="Arial Rounded MT Bold" charset="0"/>
              </a:rPr>
              <a:t>benzilossicarbonilico</a:t>
            </a:r>
            <a:r>
              <a:rPr lang="it-IT" dirty="0">
                <a:latin typeface="Arial Rounded MT Bold" charset="0"/>
              </a:rPr>
              <a:t> (</a:t>
            </a:r>
            <a:r>
              <a:rPr lang="it-IT" dirty="0" err="1">
                <a:latin typeface="Arial Rounded MT Bold" charset="0"/>
              </a:rPr>
              <a:t>Cbz</a:t>
            </a:r>
            <a:r>
              <a:rPr lang="it-IT" dirty="0">
                <a:latin typeface="Arial Rounded MT Bold" charset="0"/>
              </a:rPr>
              <a:t> o </a:t>
            </a:r>
            <a:r>
              <a:rPr lang="it-IT" dirty="0" err="1">
                <a:latin typeface="Arial Rounded MT Bold" charset="0"/>
              </a:rPr>
              <a:t>Z</a:t>
            </a:r>
            <a:r>
              <a:rPr lang="it-IT" dirty="0">
                <a:latin typeface="Arial Rounded MT Bold" charset="0"/>
              </a:rPr>
              <a:t>)</a:t>
            </a:r>
          </a:p>
          <a:p>
            <a:pPr algn="ctr">
              <a:lnSpc>
                <a:spcPct val="130000"/>
              </a:lnSpc>
            </a:pPr>
            <a:r>
              <a:rPr lang="it-IT" dirty="0">
                <a:latin typeface="Arial Rounded MT Bold" charset="0"/>
              </a:rPr>
              <a:t>Max </a:t>
            </a:r>
            <a:r>
              <a:rPr lang="it-IT" dirty="0" err="1">
                <a:latin typeface="Arial Rounded MT Bold" charset="0"/>
              </a:rPr>
              <a:t>Bergmann</a:t>
            </a:r>
            <a:r>
              <a:rPr lang="it-IT" dirty="0">
                <a:latin typeface="Arial Rounded MT Bold" charset="0"/>
              </a:rPr>
              <a:t> (1886-1944) &amp; </a:t>
            </a:r>
            <a:r>
              <a:rPr lang="it-IT" dirty="0" err="1">
                <a:latin typeface="Arial Rounded MT Bold" charset="0"/>
              </a:rPr>
              <a:t>Leonidas</a:t>
            </a:r>
            <a:r>
              <a:rPr lang="it-IT" dirty="0">
                <a:latin typeface="Arial Rounded MT Bold" charset="0"/>
              </a:rPr>
              <a:t> </a:t>
            </a:r>
            <a:r>
              <a:rPr lang="it-IT" dirty="0" err="1">
                <a:latin typeface="Arial Rounded MT Bold" charset="0"/>
              </a:rPr>
              <a:t>Zervas</a:t>
            </a:r>
            <a:r>
              <a:rPr lang="it-IT" dirty="0">
                <a:latin typeface="Arial Rounded MT Bold" charset="0"/>
              </a:rPr>
              <a:t> (1902-1980)</a:t>
            </a:r>
          </a:p>
        </p:txBody>
      </p:sp>
      <p:graphicFrame>
        <p:nvGraphicFramePr>
          <p:cNvPr id="8" name="Object 7"/>
          <p:cNvGraphicFramePr>
            <a:graphicFrameLocks noChangeAspect="1"/>
          </p:cNvGraphicFramePr>
          <p:nvPr/>
        </p:nvGraphicFramePr>
        <p:xfrm>
          <a:off x="1474788" y="5870575"/>
          <a:ext cx="5816600" cy="939800"/>
        </p:xfrm>
        <a:graphic>
          <a:graphicData uri="http://schemas.openxmlformats.org/presentationml/2006/ole">
            <mc:AlternateContent xmlns:mc="http://schemas.openxmlformats.org/markup-compatibility/2006">
              <mc:Choice xmlns:v="urn:schemas-microsoft-com:vml" Requires="v">
                <p:oleObj spid="_x0000_s35958" name="CS ChemDraw Drawing" r:id="rId4" imgW="5029200" imgH="762000" progId="">
                  <p:embed/>
                </p:oleObj>
              </mc:Choice>
              <mc:Fallback>
                <p:oleObj name="CS ChemDraw Drawing" r:id="rId4" imgW="5029200" imgH="76200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788" y="5870575"/>
                        <a:ext cx="5816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9" name="Picture 9" descr="04jun_zervas"/>
          <p:cNvPicPr>
            <a:picLocks noChangeAspect="1" noChangeArrowheads="1"/>
          </p:cNvPicPr>
          <p:nvPr/>
        </p:nvPicPr>
        <p:blipFill>
          <a:blip r:embed="rId6"/>
          <a:srcRect/>
          <a:stretch>
            <a:fillRect/>
          </a:stretch>
        </p:blipFill>
        <p:spPr bwMode="auto">
          <a:xfrm>
            <a:off x="5520241" y="2859089"/>
            <a:ext cx="1771147" cy="260350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Picture 4"/>
          <p:cNvPicPr>
            <a:picLocks noChangeAspect="1" noChangeArrowheads="1"/>
          </p:cNvPicPr>
          <p:nvPr/>
        </p:nvPicPr>
        <p:blipFill>
          <a:blip r:embed="rId3"/>
          <a:srcRect/>
          <a:stretch>
            <a:fillRect/>
          </a:stretch>
        </p:blipFill>
        <p:spPr bwMode="auto">
          <a:xfrm>
            <a:off x="684213" y="3253613"/>
            <a:ext cx="2571750" cy="3240087"/>
          </a:xfrm>
          <a:prstGeom prst="rect">
            <a:avLst/>
          </a:prstGeom>
          <a:noFill/>
          <a:ln w="9525">
            <a:noFill/>
            <a:miter lim="800000"/>
            <a:headEnd/>
            <a:tailEnd/>
          </a:ln>
          <a:effectLst/>
        </p:spPr>
      </p:pic>
      <p:sp>
        <p:nvSpPr>
          <p:cNvPr id="7" name="Rectangle 5"/>
          <p:cNvSpPr>
            <a:spLocks noChangeArrowheads="1"/>
          </p:cNvSpPr>
          <p:nvPr/>
        </p:nvSpPr>
        <p:spPr bwMode="auto">
          <a:xfrm>
            <a:off x="2268538" y="1153350"/>
            <a:ext cx="4572000" cy="1520825"/>
          </a:xfrm>
          <a:prstGeom prst="rect">
            <a:avLst/>
          </a:prstGeom>
          <a:noFill/>
          <a:ln w="9525">
            <a:noFill/>
            <a:miter lim="800000"/>
            <a:headEnd/>
            <a:tailEnd/>
          </a:ln>
          <a:effectLst/>
        </p:spPr>
        <p:txBody>
          <a:bodyPr>
            <a:prstTxWarp prst="textNoShape">
              <a:avLst/>
            </a:prstTxWarp>
            <a:spAutoFit/>
          </a:bodyPr>
          <a:lstStyle/>
          <a:p>
            <a:pPr algn="ctr">
              <a:lnSpc>
                <a:spcPct val="130000"/>
              </a:lnSpc>
            </a:pPr>
            <a:r>
              <a:rPr lang="it-IT" b="1">
                <a:latin typeface="Arial Rounded MT Bold" charset="0"/>
              </a:rPr>
              <a:t>1953</a:t>
            </a:r>
            <a:r>
              <a:rPr lang="it-IT">
                <a:latin typeface="Arial Rounded MT Bold" charset="0"/>
              </a:rPr>
              <a:t> </a:t>
            </a:r>
          </a:p>
          <a:p>
            <a:pPr algn="ctr">
              <a:lnSpc>
                <a:spcPct val="130000"/>
              </a:lnSpc>
            </a:pPr>
            <a:r>
              <a:rPr lang="it-IT">
                <a:latin typeface="Arial Rounded MT Bold" charset="0"/>
              </a:rPr>
              <a:t>Sintesi dell’Ossitocina</a:t>
            </a:r>
          </a:p>
          <a:p>
            <a:pPr algn="ctr">
              <a:lnSpc>
                <a:spcPct val="130000"/>
              </a:lnSpc>
            </a:pPr>
            <a:r>
              <a:rPr lang="it-IT">
                <a:latin typeface="Arial Rounded MT Bold" charset="0"/>
              </a:rPr>
              <a:t>Vincent du Vigneaud (1901-1978)</a:t>
            </a:r>
          </a:p>
          <a:p>
            <a:pPr algn="ctr">
              <a:lnSpc>
                <a:spcPct val="130000"/>
              </a:lnSpc>
            </a:pPr>
            <a:r>
              <a:rPr lang="it-IT">
                <a:latin typeface="Arial Rounded MT Bold" charset="0"/>
              </a:rPr>
              <a:t>1955 Nobel Prize</a:t>
            </a:r>
          </a:p>
        </p:txBody>
      </p:sp>
      <p:graphicFrame>
        <p:nvGraphicFramePr>
          <p:cNvPr id="8" name="Object 6"/>
          <p:cNvGraphicFramePr>
            <a:graphicFrameLocks noChangeAspect="1"/>
          </p:cNvGraphicFramePr>
          <p:nvPr/>
        </p:nvGraphicFramePr>
        <p:xfrm>
          <a:off x="3635375" y="3626675"/>
          <a:ext cx="4826000" cy="2506663"/>
        </p:xfrm>
        <a:graphic>
          <a:graphicData uri="http://schemas.openxmlformats.org/presentationml/2006/ole">
            <mc:AlternateContent xmlns:mc="http://schemas.openxmlformats.org/markup-compatibility/2006">
              <mc:Choice xmlns:v="urn:schemas-microsoft-com:vml" Requires="v">
                <p:oleObj spid="_x0000_s36982" name="CS ChemDraw Drawing" r:id="rId4" imgW="4114800" imgH="2095500" progId="">
                  <p:embed/>
                </p:oleObj>
              </mc:Choice>
              <mc:Fallback>
                <p:oleObj name="CS ChemDraw Drawing" r:id="rId4" imgW="4114800" imgH="209550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626675"/>
                        <a:ext cx="4826000"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ChangeArrowheads="1"/>
          </p:cNvSpPr>
          <p:nvPr/>
        </p:nvSpPr>
        <p:spPr bwMode="auto">
          <a:xfrm>
            <a:off x="1547813" y="1274962"/>
            <a:ext cx="6013450" cy="1082675"/>
          </a:xfrm>
          <a:prstGeom prst="rect">
            <a:avLst/>
          </a:prstGeom>
          <a:noFill/>
          <a:ln w="9525">
            <a:noFill/>
            <a:miter lim="800000"/>
            <a:headEnd/>
            <a:tailEnd/>
          </a:ln>
          <a:effectLst/>
        </p:spPr>
        <p:txBody>
          <a:bodyPr>
            <a:prstTxWarp prst="textNoShape">
              <a:avLst/>
            </a:prstTxWarp>
            <a:spAutoFit/>
          </a:bodyPr>
          <a:lstStyle/>
          <a:p>
            <a:pPr algn="ctr">
              <a:lnSpc>
                <a:spcPct val="120000"/>
              </a:lnSpc>
            </a:pPr>
            <a:r>
              <a:rPr lang="it-IT" b="1" dirty="0">
                <a:latin typeface="Arial Rounded MT Bold" charset="0"/>
              </a:rPr>
              <a:t>1957</a:t>
            </a:r>
            <a:r>
              <a:rPr lang="it-IT" dirty="0">
                <a:latin typeface="Arial Rounded MT Bold" charset="0"/>
              </a:rPr>
              <a:t> </a:t>
            </a:r>
          </a:p>
          <a:p>
            <a:pPr algn="ctr">
              <a:lnSpc>
                <a:spcPct val="120000"/>
              </a:lnSpc>
            </a:pPr>
            <a:r>
              <a:rPr lang="it-IT" dirty="0">
                <a:latin typeface="Arial Rounded MT Bold" charset="0"/>
              </a:rPr>
              <a:t>Introduzione del gruppo </a:t>
            </a:r>
            <a:r>
              <a:rPr lang="it-IT" dirty="0" err="1">
                <a:latin typeface="Arial Rounded MT Bold" charset="0"/>
              </a:rPr>
              <a:t>t-butossicarbonilico</a:t>
            </a:r>
            <a:r>
              <a:rPr lang="it-IT" dirty="0">
                <a:latin typeface="Arial Rounded MT Bold" charset="0"/>
              </a:rPr>
              <a:t> (</a:t>
            </a:r>
            <a:r>
              <a:rPr lang="it-IT" dirty="0" err="1">
                <a:latin typeface="Arial Rounded MT Bold" charset="0"/>
              </a:rPr>
              <a:t>Boc</a:t>
            </a:r>
            <a:r>
              <a:rPr lang="it-IT" dirty="0">
                <a:latin typeface="Arial Rounded MT Bold" charset="0"/>
              </a:rPr>
              <a:t>)</a:t>
            </a:r>
          </a:p>
          <a:p>
            <a:pPr algn="ctr">
              <a:lnSpc>
                <a:spcPct val="120000"/>
              </a:lnSpc>
            </a:pPr>
            <a:r>
              <a:rPr lang="it-IT" dirty="0">
                <a:latin typeface="Arial Rounded MT Bold" charset="0"/>
              </a:rPr>
              <a:t>George W. Anderson &amp; Anne </a:t>
            </a:r>
            <a:r>
              <a:rPr lang="it-IT" dirty="0" err="1">
                <a:latin typeface="Arial Rounded MT Bold" charset="0"/>
              </a:rPr>
              <a:t>McGregor</a:t>
            </a:r>
            <a:r>
              <a:rPr lang="it-IT" dirty="0">
                <a:latin typeface="Arial Rounded MT Bold" charset="0"/>
              </a:rPr>
              <a:t>   </a:t>
            </a:r>
          </a:p>
        </p:txBody>
      </p:sp>
      <p:graphicFrame>
        <p:nvGraphicFramePr>
          <p:cNvPr id="7" name="Object 10"/>
          <p:cNvGraphicFramePr>
            <a:graphicFrameLocks noChangeAspect="1"/>
          </p:cNvGraphicFramePr>
          <p:nvPr/>
        </p:nvGraphicFramePr>
        <p:xfrm>
          <a:off x="1187450" y="5724525"/>
          <a:ext cx="6702425" cy="873125"/>
        </p:xfrm>
        <a:graphic>
          <a:graphicData uri="http://schemas.openxmlformats.org/presentationml/2006/ole">
            <mc:AlternateContent xmlns:mc="http://schemas.openxmlformats.org/markup-compatibility/2006">
              <mc:Choice xmlns:v="urn:schemas-microsoft-com:vml" Requires="v">
                <p:oleObj spid="_x0000_s38006" name="CS ChemDraw Drawing" r:id="rId3" imgW="4622800" imgH="584200" progId="">
                  <p:embed/>
                </p:oleObj>
              </mc:Choice>
              <mc:Fallback>
                <p:oleObj name="CS ChemDraw Drawing" r:id="rId3" imgW="4622800" imgH="584200" progId="">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724525"/>
                        <a:ext cx="67024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11"/>
          <p:cNvPicPr>
            <a:picLocks noChangeAspect="1" noChangeArrowheads="1"/>
          </p:cNvPicPr>
          <p:nvPr/>
        </p:nvPicPr>
        <p:blipFill>
          <a:blip r:embed="rId5"/>
          <a:srcRect/>
          <a:stretch>
            <a:fillRect/>
          </a:stretch>
        </p:blipFill>
        <p:spPr bwMode="auto">
          <a:xfrm>
            <a:off x="395288" y="2551113"/>
            <a:ext cx="8301037" cy="2606675"/>
          </a:xfrm>
          <a:prstGeom prst="rect">
            <a:avLst/>
          </a:prstGeom>
          <a:noFill/>
          <a:ln w="9525">
            <a:noFill/>
            <a:miter lim="800000"/>
            <a:headEnd/>
            <a:tailEnd/>
          </a:ln>
          <a:effectLst/>
        </p:spPr>
      </p:pic>
      <p:sp>
        <p:nvSpPr>
          <p:cNvPr id="9" name="Rectangle 13"/>
          <p:cNvSpPr>
            <a:spLocks noChangeArrowheads="1"/>
          </p:cNvSpPr>
          <p:nvPr/>
        </p:nvSpPr>
        <p:spPr bwMode="auto">
          <a:xfrm>
            <a:off x="2408238" y="5157788"/>
            <a:ext cx="4324350" cy="366713"/>
          </a:xfrm>
          <a:prstGeom prst="rect">
            <a:avLst/>
          </a:prstGeom>
          <a:noFill/>
          <a:ln w="9525">
            <a:noFill/>
            <a:miter lim="800000"/>
            <a:headEnd/>
            <a:tailEnd/>
          </a:ln>
          <a:effectLst/>
        </p:spPr>
        <p:txBody>
          <a:bodyPr wrap="none">
            <a:prstTxWarp prst="textNoShape">
              <a:avLst/>
            </a:prstTxWarp>
            <a:spAutoFit/>
          </a:bodyPr>
          <a:lstStyle/>
          <a:p>
            <a:r>
              <a:rPr lang="it-IT" i="1" dirty="0" err="1"/>
              <a:t>J</a:t>
            </a:r>
            <a:r>
              <a:rPr lang="it-IT" i="1" dirty="0"/>
              <a:t>. Am. </a:t>
            </a:r>
            <a:r>
              <a:rPr lang="it-IT" i="1" dirty="0" err="1"/>
              <a:t>Chem</a:t>
            </a:r>
            <a:r>
              <a:rPr lang="it-IT" i="1" dirty="0"/>
              <a:t>. Soc.</a:t>
            </a:r>
            <a:r>
              <a:rPr lang="it-IT" dirty="0"/>
              <a:t>, </a:t>
            </a:r>
            <a:r>
              <a:rPr lang="it-IT" b="1" dirty="0"/>
              <a:t>1957</a:t>
            </a:r>
            <a:r>
              <a:rPr lang="it-IT" dirty="0"/>
              <a:t>, </a:t>
            </a:r>
            <a:r>
              <a:rPr lang="it-IT" i="1" dirty="0"/>
              <a:t>79</a:t>
            </a:r>
            <a:r>
              <a:rPr lang="it-IT" dirty="0"/>
              <a:t>, 6180-6183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Picture 4"/>
          <p:cNvPicPr>
            <a:picLocks noChangeAspect="1" noChangeArrowheads="1"/>
          </p:cNvPicPr>
          <p:nvPr/>
        </p:nvPicPr>
        <p:blipFill>
          <a:blip r:embed="rId2"/>
          <a:srcRect/>
          <a:stretch>
            <a:fillRect/>
          </a:stretch>
        </p:blipFill>
        <p:spPr bwMode="auto">
          <a:xfrm>
            <a:off x="250825" y="2336407"/>
            <a:ext cx="8582025" cy="2478088"/>
          </a:xfrm>
          <a:prstGeom prst="rect">
            <a:avLst/>
          </a:prstGeom>
          <a:noFill/>
          <a:ln w="9525">
            <a:noFill/>
            <a:miter lim="800000"/>
            <a:headEnd/>
            <a:tailEnd/>
          </a:ln>
          <a:effectLst/>
        </p:spPr>
      </p:pic>
      <p:sp>
        <p:nvSpPr>
          <p:cNvPr id="7" name="Text Box 5"/>
          <p:cNvSpPr txBox="1">
            <a:spLocks noChangeArrowheads="1"/>
          </p:cNvSpPr>
          <p:nvPr/>
        </p:nvSpPr>
        <p:spPr bwMode="auto">
          <a:xfrm>
            <a:off x="3779838" y="1106095"/>
            <a:ext cx="1511300" cy="762000"/>
          </a:xfrm>
          <a:prstGeom prst="rect">
            <a:avLst/>
          </a:prstGeom>
          <a:noFill/>
          <a:ln w="9525">
            <a:noFill/>
            <a:miter lim="800000"/>
            <a:headEnd/>
            <a:tailEnd/>
          </a:ln>
          <a:effectLst/>
        </p:spPr>
        <p:txBody>
          <a:bodyPr wrap="none">
            <a:prstTxWarp prst="textNoShape">
              <a:avLst/>
            </a:prstTxWarp>
            <a:spAutoFit/>
          </a:bodyPr>
          <a:lstStyle/>
          <a:p>
            <a:r>
              <a:rPr lang="it-IT" sz="4400" b="1" dirty="0">
                <a:effectLst>
                  <a:outerShdw blurRad="38100" dist="38100" dir="2700000" algn="tl">
                    <a:srgbClr val="FFFFFF"/>
                  </a:outerShdw>
                </a:effectLst>
                <a:latin typeface="Arial Rounded MT Bold" charset="0"/>
              </a:rPr>
              <a:t>1963</a:t>
            </a:r>
          </a:p>
        </p:txBody>
      </p:sp>
      <p:sp>
        <p:nvSpPr>
          <p:cNvPr id="8" name="Text Box 6"/>
          <p:cNvSpPr txBox="1">
            <a:spLocks noChangeArrowheads="1"/>
          </p:cNvSpPr>
          <p:nvPr/>
        </p:nvSpPr>
        <p:spPr bwMode="auto">
          <a:xfrm>
            <a:off x="2195513" y="5297095"/>
            <a:ext cx="4700587" cy="366712"/>
          </a:xfrm>
          <a:prstGeom prst="rect">
            <a:avLst/>
          </a:prstGeom>
          <a:noFill/>
          <a:ln w="9525">
            <a:noFill/>
            <a:miter lim="800000"/>
            <a:headEnd/>
            <a:tailEnd/>
          </a:ln>
          <a:effectLst/>
        </p:spPr>
        <p:txBody>
          <a:bodyPr wrap="none">
            <a:prstTxWarp prst="textNoShape">
              <a:avLst/>
            </a:prstTxWarp>
            <a:spAutoFit/>
          </a:bodyPr>
          <a:lstStyle/>
          <a:p>
            <a:r>
              <a:rPr lang="it-IT" i="1">
                <a:latin typeface="Arial Rounded MT Bold" charset="0"/>
              </a:rPr>
              <a:t>J. Am. Chem. Soc.</a:t>
            </a:r>
            <a:r>
              <a:rPr lang="it-IT">
                <a:latin typeface="Arial Rounded MT Bold" charset="0"/>
              </a:rPr>
              <a:t>, </a:t>
            </a:r>
            <a:r>
              <a:rPr lang="it-IT" b="1">
                <a:latin typeface="Arial Rounded MT Bold" charset="0"/>
              </a:rPr>
              <a:t>1963</a:t>
            </a:r>
            <a:r>
              <a:rPr lang="it-IT">
                <a:latin typeface="Arial Rounded MT Bold" charset="0"/>
              </a:rPr>
              <a:t>, </a:t>
            </a:r>
            <a:r>
              <a:rPr lang="it-IT" i="1">
                <a:latin typeface="Arial Rounded MT Bold" charset="0"/>
              </a:rPr>
              <a:t>85</a:t>
            </a:r>
            <a:r>
              <a:rPr lang="it-IT">
                <a:latin typeface="Arial Rounded MT Bold" charset="0"/>
              </a:rPr>
              <a:t>, 2149 - 2154</a:t>
            </a:r>
          </a:p>
        </p:txBody>
      </p:sp>
      <p:sp>
        <p:nvSpPr>
          <p:cNvPr id="9" name="Rectangle 8"/>
          <p:cNvSpPr>
            <a:spLocks noChangeArrowheads="1"/>
          </p:cNvSpPr>
          <p:nvPr/>
        </p:nvSpPr>
        <p:spPr bwMode="auto">
          <a:xfrm>
            <a:off x="3779838" y="6113070"/>
            <a:ext cx="1538287" cy="519112"/>
          </a:xfrm>
          <a:prstGeom prst="rect">
            <a:avLst/>
          </a:prstGeom>
          <a:noFill/>
          <a:ln w="9525">
            <a:noFill/>
            <a:miter lim="800000"/>
            <a:headEnd/>
            <a:tailEnd/>
          </a:ln>
          <a:effectLst/>
        </p:spPr>
        <p:txBody>
          <a:bodyPr wrap="none">
            <a:prstTxWarp prst="textNoShape">
              <a:avLst/>
            </a:prstTxWarp>
            <a:spAutoFit/>
          </a:bodyPr>
          <a:lstStyle/>
          <a:p>
            <a:r>
              <a:rPr lang="it-IT" sz="2800" b="1">
                <a:effectLst>
                  <a:outerShdw blurRad="38100" dist="38100" dir="2700000" algn="tl">
                    <a:srgbClr val="FFFFFF"/>
                  </a:outerShdw>
                </a:effectLst>
                <a:latin typeface="Arial Rounded MT Bold" charset="0"/>
              </a:rPr>
              <a:t>L-A-G-V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Text Box 9"/>
          <p:cNvSpPr txBox="1">
            <a:spLocks noChangeArrowheads="1"/>
          </p:cNvSpPr>
          <p:nvPr/>
        </p:nvSpPr>
        <p:spPr bwMode="auto">
          <a:xfrm>
            <a:off x="2927350" y="1217612"/>
            <a:ext cx="3241675" cy="822325"/>
          </a:xfrm>
          <a:prstGeom prst="rect">
            <a:avLst/>
          </a:prstGeom>
          <a:noFill/>
          <a:ln w="9525">
            <a:noFill/>
            <a:miter lim="800000"/>
            <a:headEnd/>
            <a:tailEnd/>
          </a:ln>
          <a:effectLst/>
        </p:spPr>
        <p:txBody>
          <a:bodyPr wrap="none">
            <a:prstTxWarp prst="textNoShape">
              <a:avLst/>
            </a:prstTxWarp>
            <a:spAutoFit/>
          </a:bodyPr>
          <a:lstStyle/>
          <a:p>
            <a:pPr algn="ctr"/>
            <a:r>
              <a:rPr lang="it-IT" sz="2400" b="1" dirty="0">
                <a:effectLst>
                  <a:outerShdw blurRad="38100" dist="38100" dir="2700000" algn="tl">
                    <a:srgbClr val="FFFFFF"/>
                  </a:outerShdw>
                </a:effectLst>
                <a:latin typeface="Arial Rounded MT Bold" charset="0"/>
              </a:rPr>
              <a:t>BRUCE MERRIFIELD</a:t>
            </a:r>
          </a:p>
          <a:p>
            <a:pPr algn="ctr"/>
            <a:r>
              <a:rPr lang="it-IT" sz="2400" dirty="0">
                <a:latin typeface="Arial Rounded MT Bold" charset="0"/>
              </a:rPr>
              <a:t>(1921-2006)</a:t>
            </a:r>
          </a:p>
        </p:txBody>
      </p:sp>
      <p:pic>
        <p:nvPicPr>
          <p:cNvPr id="7" name="Picture 10" descr="441824a-i1"/>
          <p:cNvPicPr>
            <a:picLocks noChangeAspect="1" noChangeArrowheads="1"/>
          </p:cNvPicPr>
          <p:nvPr/>
        </p:nvPicPr>
        <p:blipFill>
          <a:blip r:embed="rId2"/>
          <a:srcRect/>
          <a:stretch>
            <a:fillRect/>
          </a:stretch>
        </p:blipFill>
        <p:spPr bwMode="auto">
          <a:xfrm>
            <a:off x="3184525" y="2327275"/>
            <a:ext cx="2755900" cy="3889375"/>
          </a:xfrm>
          <a:prstGeom prst="rect">
            <a:avLst/>
          </a:prstGeom>
          <a:noFill/>
        </p:spPr>
      </p:pic>
      <p:sp>
        <p:nvSpPr>
          <p:cNvPr id="8" name="Text Box 11"/>
          <p:cNvSpPr txBox="1">
            <a:spLocks noChangeArrowheads="1"/>
          </p:cNvSpPr>
          <p:nvPr/>
        </p:nvSpPr>
        <p:spPr bwMode="auto">
          <a:xfrm>
            <a:off x="3829050" y="6216650"/>
            <a:ext cx="1463675" cy="641350"/>
          </a:xfrm>
          <a:prstGeom prst="rect">
            <a:avLst/>
          </a:prstGeom>
          <a:noFill/>
          <a:ln w="9525">
            <a:noFill/>
            <a:miter lim="800000"/>
            <a:headEnd/>
            <a:tailEnd/>
          </a:ln>
          <a:effectLst/>
        </p:spPr>
        <p:txBody>
          <a:bodyPr wrap="none">
            <a:prstTxWarp prst="textNoShape">
              <a:avLst/>
            </a:prstTxWarp>
            <a:spAutoFit/>
          </a:bodyPr>
          <a:lstStyle/>
          <a:p>
            <a:pPr algn="ctr"/>
            <a:r>
              <a:rPr lang="it-IT">
                <a:latin typeface="Arial Rounded MT Bold" charset="0"/>
              </a:rPr>
              <a:t>1984</a:t>
            </a:r>
          </a:p>
          <a:p>
            <a:pPr algn="ctr"/>
            <a:r>
              <a:rPr lang="it-IT">
                <a:latin typeface="Arial Rounded MT Bold" charset="0"/>
              </a:rPr>
              <a:t>Nobel Prize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ChangeArrowheads="1"/>
          </p:cNvSpPr>
          <p:nvPr/>
        </p:nvSpPr>
        <p:spPr bwMode="auto">
          <a:xfrm>
            <a:off x="3348038" y="1135063"/>
            <a:ext cx="2481262" cy="366712"/>
          </a:xfrm>
          <a:prstGeom prst="rect">
            <a:avLst/>
          </a:prstGeom>
          <a:noFill/>
          <a:ln w="9525">
            <a:noFill/>
            <a:miter lim="800000"/>
            <a:headEnd/>
            <a:tailEnd/>
          </a:ln>
          <a:effectLst/>
        </p:spPr>
        <p:txBody>
          <a:bodyPr wrap="none">
            <a:prstTxWarp prst="textNoShape">
              <a:avLst/>
            </a:prstTxWarp>
            <a:spAutoFit/>
          </a:bodyPr>
          <a:lstStyle/>
          <a:p>
            <a:r>
              <a:rPr lang="it-IT" b="1" dirty="0">
                <a:effectLst>
                  <a:outerShdw blurRad="38100" dist="38100" dir="2700000" algn="tl">
                    <a:srgbClr val="FFFFFF"/>
                  </a:outerShdw>
                </a:effectLst>
                <a:latin typeface="Arial Rounded MT Bold" charset="0"/>
              </a:rPr>
              <a:t>BRUCE MERRIFIELD</a:t>
            </a:r>
          </a:p>
        </p:txBody>
      </p:sp>
      <p:sp>
        <p:nvSpPr>
          <p:cNvPr id="7" name="Text Box 5"/>
          <p:cNvSpPr txBox="1">
            <a:spLocks noChangeArrowheads="1"/>
          </p:cNvSpPr>
          <p:nvPr/>
        </p:nvSpPr>
        <p:spPr bwMode="auto">
          <a:xfrm>
            <a:off x="1258888" y="1533850"/>
            <a:ext cx="6553200" cy="1298575"/>
          </a:xfrm>
          <a:prstGeom prst="rect">
            <a:avLst/>
          </a:prstGeom>
          <a:noFill/>
          <a:ln w="9525">
            <a:noFill/>
            <a:miter lim="800000"/>
            <a:headEnd/>
            <a:tailEnd/>
          </a:ln>
          <a:effectLst/>
        </p:spPr>
        <p:txBody>
          <a:bodyPr>
            <a:prstTxWarp prst="textNoShape">
              <a:avLst/>
            </a:prstTxWarp>
            <a:spAutoFit/>
          </a:bodyPr>
          <a:lstStyle/>
          <a:p>
            <a:pPr algn="just">
              <a:lnSpc>
                <a:spcPct val="110000"/>
              </a:lnSpc>
            </a:pPr>
            <a:r>
              <a:rPr lang="it-IT" dirty="0">
                <a:latin typeface="Arial Rounded MT Bold" charset="0"/>
              </a:rPr>
              <a:t>“la mia resa complessiva è stata del 7% e mi ci sono voluti 11 mesi. Sicuramente un chimico dei peptidi con più esperienza avrebbe fatto meglio, ma non senza uno sforzo considerevole”</a:t>
            </a:r>
          </a:p>
        </p:txBody>
      </p:sp>
      <p:sp>
        <p:nvSpPr>
          <p:cNvPr id="8" name="AutoShape 6"/>
          <p:cNvSpPr>
            <a:spLocks noChangeArrowheads="1"/>
          </p:cNvSpPr>
          <p:nvPr/>
        </p:nvSpPr>
        <p:spPr bwMode="auto">
          <a:xfrm rot="5400000">
            <a:off x="4030663" y="3111664"/>
            <a:ext cx="1081088" cy="10080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gs>
              <a:gs pos="12500">
                <a:srgbClr val="21D6E0"/>
              </a:gs>
              <a:gs pos="37500">
                <a:srgbClr val="0087E6"/>
              </a:gs>
              <a:gs pos="50000">
                <a:srgbClr val="005CBF"/>
              </a:gs>
              <a:gs pos="62500">
                <a:srgbClr val="0087E6"/>
              </a:gs>
              <a:gs pos="87500">
                <a:srgbClr val="21D6E0"/>
              </a:gs>
              <a:gs pos="100000">
                <a:srgbClr val="03D4A8"/>
              </a:gs>
            </a:gsLst>
            <a:lin ang="0" scaled="1"/>
          </a:gradFill>
          <a:ln w="9525">
            <a:solidFill>
              <a:schemeClr val="tx1"/>
            </a:solidFill>
            <a:miter lim="800000"/>
            <a:headEnd/>
            <a:tailEnd/>
          </a:ln>
          <a:effectLst/>
        </p:spPr>
        <p:txBody>
          <a:bodyPr wrap="none" anchor="ctr">
            <a:prstTxWarp prst="textNoShape">
              <a:avLst/>
            </a:prstTxWarp>
          </a:bodyPr>
          <a:lstStyle/>
          <a:p>
            <a:endParaRPr lang="it-IT"/>
          </a:p>
        </p:txBody>
      </p:sp>
      <p:sp>
        <p:nvSpPr>
          <p:cNvPr id="9" name="Text Box 7"/>
          <p:cNvSpPr txBox="1">
            <a:spLocks noChangeArrowheads="1"/>
          </p:cNvSpPr>
          <p:nvPr/>
        </p:nvSpPr>
        <p:spPr bwMode="auto">
          <a:xfrm>
            <a:off x="1476375" y="4865688"/>
            <a:ext cx="6191250" cy="1738313"/>
          </a:xfrm>
          <a:prstGeom prst="rect">
            <a:avLst/>
          </a:prstGeom>
          <a:noFill/>
          <a:ln w="9525">
            <a:noFill/>
            <a:miter lim="800000"/>
            <a:headEnd/>
            <a:tailEnd/>
          </a:ln>
          <a:effectLst/>
        </p:spPr>
        <p:txBody>
          <a:bodyPr>
            <a:prstTxWarp prst="textNoShape">
              <a:avLst/>
            </a:prstTxWarp>
            <a:spAutoFit/>
          </a:bodyPr>
          <a:lstStyle/>
          <a:p>
            <a:pPr algn="ctr">
              <a:lnSpc>
                <a:spcPct val="160000"/>
              </a:lnSpc>
            </a:pPr>
            <a:r>
              <a:rPr lang="it-IT" b="1">
                <a:solidFill>
                  <a:srgbClr val="FF9900"/>
                </a:solidFill>
                <a:effectLst>
                  <a:outerShdw blurRad="38100" dist="38100" dir="2700000" algn="tl">
                    <a:srgbClr val="000000"/>
                  </a:outerShdw>
                </a:effectLst>
                <a:latin typeface="Arial Rounded MT Bold" charset="0"/>
              </a:rPr>
              <a:t>VANTAGGI</a:t>
            </a:r>
          </a:p>
          <a:p>
            <a:pPr algn="ctr">
              <a:lnSpc>
                <a:spcPct val="110000"/>
              </a:lnSpc>
            </a:pPr>
            <a:r>
              <a:rPr lang="it-IT">
                <a:latin typeface="Arial Rounded MT Bold" charset="0"/>
              </a:rPr>
              <a:t>Work-up per semplice filtrazione</a:t>
            </a:r>
          </a:p>
          <a:p>
            <a:pPr algn="ctr">
              <a:lnSpc>
                <a:spcPct val="110000"/>
              </a:lnSpc>
            </a:pPr>
            <a:r>
              <a:rPr lang="it-IT">
                <a:latin typeface="Arial Rounded MT Bold" charset="0"/>
              </a:rPr>
              <a:t>Possibiltà di utilizzare i reattivi in grande eccesso</a:t>
            </a:r>
          </a:p>
          <a:p>
            <a:pPr algn="ctr">
              <a:lnSpc>
                <a:spcPct val="110000"/>
              </a:lnSpc>
            </a:pPr>
            <a:r>
              <a:rPr lang="it-IT">
                <a:latin typeface="Arial Rounded MT Bold" charset="0"/>
              </a:rPr>
              <a:t>Riduzione dei tempi di sintesi</a:t>
            </a:r>
          </a:p>
          <a:p>
            <a:pPr algn="ctr">
              <a:lnSpc>
                <a:spcPct val="110000"/>
              </a:lnSpc>
            </a:pPr>
            <a:r>
              <a:rPr lang="it-IT">
                <a:latin typeface="Arial Rounded MT Bold" charset="0"/>
              </a:rPr>
              <a:t>Automatizzazione del processo</a:t>
            </a:r>
          </a:p>
        </p:txBody>
      </p:sp>
      <p:sp>
        <p:nvSpPr>
          <p:cNvPr id="10" name="Text Box 8"/>
          <p:cNvSpPr txBox="1">
            <a:spLocks noChangeArrowheads="1"/>
          </p:cNvSpPr>
          <p:nvPr/>
        </p:nvSpPr>
        <p:spPr bwMode="auto">
          <a:xfrm>
            <a:off x="1619250" y="4156239"/>
            <a:ext cx="5905500" cy="1135063"/>
          </a:xfrm>
          <a:prstGeom prst="rect">
            <a:avLst/>
          </a:prstGeom>
          <a:noFill/>
          <a:ln w="9525">
            <a:noFill/>
            <a:miter lim="800000"/>
            <a:headEnd/>
            <a:tailEnd/>
          </a:ln>
          <a:effectLst/>
        </p:spPr>
        <p:txBody>
          <a:bodyPr>
            <a:prstTxWarp prst="textNoShape">
              <a:avLst/>
            </a:prstTxWarp>
            <a:spAutoFit/>
          </a:bodyPr>
          <a:lstStyle/>
          <a:p>
            <a:pPr algn="ctr">
              <a:lnSpc>
                <a:spcPct val="140000"/>
              </a:lnSpc>
            </a:pPr>
            <a:r>
              <a:rPr lang="it-IT" dirty="0">
                <a:latin typeface="Arial Rounded MT Bold" charset="0"/>
              </a:rPr>
              <a:t>Legare </a:t>
            </a:r>
            <a:r>
              <a:rPr lang="it-IT" dirty="0" err="1">
                <a:latin typeface="Arial Rounded MT Bold" charset="0"/>
              </a:rPr>
              <a:t>covalentemente</a:t>
            </a:r>
            <a:r>
              <a:rPr lang="it-IT" dirty="0">
                <a:latin typeface="Arial Rounded MT Bold" charset="0"/>
              </a:rPr>
              <a:t> un </a:t>
            </a:r>
            <a:r>
              <a:rPr lang="it-IT" dirty="0" err="1">
                <a:latin typeface="Arial Rounded MT Bold" charset="0"/>
              </a:rPr>
              <a:t>aa</a:t>
            </a:r>
            <a:r>
              <a:rPr lang="it-IT" dirty="0">
                <a:latin typeface="Arial Rounded MT Bold" charset="0"/>
              </a:rPr>
              <a:t> ad un supporto insolubile e far “crescere” il peptide.</a:t>
            </a:r>
          </a:p>
          <a:p>
            <a:endParaRPr lang="it-IT" dirty="0">
              <a:latin typeface="Arial Rounded MT Bold"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Text Box 4"/>
          <p:cNvSpPr txBox="1">
            <a:spLocks noChangeArrowheads="1"/>
          </p:cNvSpPr>
          <p:nvPr/>
        </p:nvSpPr>
        <p:spPr bwMode="auto">
          <a:xfrm>
            <a:off x="1475661" y="987425"/>
            <a:ext cx="5905500" cy="1117600"/>
          </a:xfrm>
          <a:prstGeom prst="rect">
            <a:avLst/>
          </a:prstGeom>
          <a:noFill/>
          <a:ln w="9525">
            <a:noFill/>
            <a:miter lim="800000"/>
            <a:headEnd/>
            <a:tailEnd/>
          </a:ln>
          <a:effectLst/>
        </p:spPr>
        <p:txBody>
          <a:bodyPr>
            <a:prstTxWarp prst="textNoShape">
              <a:avLst/>
            </a:prstTxWarp>
            <a:spAutoFit/>
          </a:bodyPr>
          <a:lstStyle/>
          <a:p>
            <a:pPr algn="ctr">
              <a:lnSpc>
                <a:spcPct val="120000"/>
              </a:lnSpc>
            </a:pPr>
            <a:r>
              <a:rPr lang="it-IT" sz="2800" b="1" dirty="0">
                <a:solidFill>
                  <a:schemeClr val="accent5"/>
                </a:solidFill>
                <a:effectLst>
                  <a:outerShdw blurRad="38100" dist="38100" dir="2700000" algn="tl">
                    <a:srgbClr val="DDDDDD"/>
                  </a:outerShdw>
                </a:effectLst>
                <a:latin typeface="Arial Rounded MT Bold" charset="0"/>
              </a:rPr>
              <a:t>LE TRE GRANDI SFIDE</a:t>
            </a:r>
          </a:p>
          <a:p>
            <a:pPr algn="ctr">
              <a:lnSpc>
                <a:spcPct val="120000"/>
              </a:lnSpc>
            </a:pPr>
            <a:r>
              <a:rPr lang="it-IT" sz="2800" b="1" dirty="0">
                <a:solidFill>
                  <a:schemeClr val="accent5"/>
                </a:solidFill>
                <a:effectLst>
                  <a:outerShdw blurRad="38100" dist="38100" dir="2700000" algn="tl">
                    <a:srgbClr val="DDDDDD"/>
                  </a:outerShdw>
                </a:effectLst>
                <a:latin typeface="Arial Rounded MT Bold" charset="0"/>
              </a:rPr>
              <a:t>Bruce contro i chimici!!!</a:t>
            </a:r>
          </a:p>
        </p:txBody>
      </p:sp>
      <p:sp>
        <p:nvSpPr>
          <p:cNvPr id="7" name="Text Box 5"/>
          <p:cNvSpPr txBox="1">
            <a:spLocks noChangeArrowheads="1"/>
          </p:cNvSpPr>
          <p:nvPr/>
        </p:nvSpPr>
        <p:spPr bwMode="auto">
          <a:xfrm>
            <a:off x="1475661" y="2008188"/>
            <a:ext cx="6407150" cy="4660900"/>
          </a:xfrm>
          <a:prstGeom prst="rect">
            <a:avLst/>
          </a:prstGeom>
          <a:noFill/>
          <a:ln w="9525">
            <a:noFill/>
            <a:miter lim="800000"/>
            <a:headEnd/>
            <a:tailEnd/>
          </a:ln>
          <a:effectLst/>
        </p:spPr>
        <p:txBody>
          <a:bodyPr>
            <a:prstTxWarp prst="textNoShape">
              <a:avLst/>
            </a:prstTxWarp>
            <a:spAutoFit/>
          </a:bodyPr>
          <a:lstStyle/>
          <a:p>
            <a:pPr algn="just">
              <a:lnSpc>
                <a:spcPct val="220000"/>
              </a:lnSpc>
              <a:buFontTx/>
              <a:buBlip>
                <a:blip r:embed="rId2"/>
              </a:buBlip>
            </a:pPr>
            <a:r>
              <a:rPr lang="it-IT" dirty="0">
                <a:solidFill>
                  <a:schemeClr val="accent2">
                    <a:lumMod val="75000"/>
                  </a:schemeClr>
                </a:solidFill>
              </a:rPr>
              <a:t> </a:t>
            </a:r>
            <a:r>
              <a:rPr lang="it-IT" sz="2000" b="1" dirty="0">
                <a:solidFill>
                  <a:schemeClr val="accent2">
                    <a:lumMod val="75000"/>
                  </a:schemeClr>
                </a:solidFill>
                <a:latin typeface="Arial Rounded MT Bold" charset="0"/>
              </a:rPr>
              <a:t>Passare dalla teoria alla pratica.</a:t>
            </a:r>
          </a:p>
          <a:p>
            <a:pPr algn="just">
              <a:lnSpc>
                <a:spcPct val="150000"/>
              </a:lnSpc>
              <a:buFontTx/>
              <a:buBlip>
                <a:blip r:embed="rId2"/>
              </a:buBlip>
            </a:pPr>
            <a:r>
              <a:rPr lang="it-IT" sz="2000" b="1" dirty="0">
                <a:solidFill>
                  <a:schemeClr val="accent2">
                    <a:lumMod val="75000"/>
                  </a:schemeClr>
                </a:solidFill>
                <a:latin typeface="Arial Rounded MT Bold" charset="0"/>
              </a:rPr>
              <a:t> Abbattere la resistenza dei chimici sintetici verso questo nuovo metodo (“</a:t>
            </a:r>
            <a:r>
              <a:rPr lang="it-IT" sz="2000" b="1" dirty="0" err="1">
                <a:solidFill>
                  <a:schemeClr val="accent2">
                    <a:lumMod val="75000"/>
                  </a:schemeClr>
                </a:solidFill>
                <a:latin typeface="Arial Rounded MT Bold" charset="0"/>
              </a:rPr>
              <a:t>…non</a:t>
            </a:r>
            <a:r>
              <a:rPr lang="it-IT" sz="2000" b="1" dirty="0">
                <a:solidFill>
                  <a:schemeClr val="accent2">
                    <a:lumMod val="75000"/>
                  </a:schemeClr>
                </a:solidFill>
                <a:latin typeface="Arial Rounded MT Bold" charset="0"/>
              </a:rPr>
              <a:t> è assolutamente chimica, è un approccio che verrà soppresso dalla comunità”).</a:t>
            </a:r>
          </a:p>
          <a:p>
            <a:pPr algn="just">
              <a:lnSpc>
                <a:spcPct val="170000"/>
              </a:lnSpc>
              <a:buFontTx/>
              <a:buBlip>
                <a:blip r:embed="rId2"/>
              </a:buBlip>
            </a:pPr>
            <a:r>
              <a:rPr lang="it-IT" sz="2000" b="1" dirty="0">
                <a:solidFill>
                  <a:schemeClr val="accent2">
                    <a:lumMod val="75000"/>
                  </a:schemeClr>
                </a:solidFill>
                <a:latin typeface="Arial Rounded MT Bold" charset="0"/>
              </a:rPr>
              <a:t> Far capire che anche un biochimico può avere le credenziali per proporre un cambiamento rivoluzionario nella sintesi chimica (“Questo non è il modo di sintetizzare i peptidi”).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6"/>
          <p:cNvGraphicFramePr>
            <a:graphicFrameLocks noChangeAspect="1"/>
          </p:cNvGraphicFramePr>
          <p:nvPr/>
        </p:nvGraphicFramePr>
        <p:xfrm>
          <a:off x="817563" y="1052513"/>
          <a:ext cx="2053077" cy="5410901"/>
        </p:xfrm>
        <a:graphic>
          <a:graphicData uri="http://schemas.openxmlformats.org/presentationml/2006/ole">
            <mc:AlternateContent xmlns:mc="http://schemas.openxmlformats.org/markup-compatibility/2006">
              <mc:Choice xmlns:v="urn:schemas-microsoft-com:vml" Requires="v">
                <p:oleObj spid="_x0000_s21622" name="CS ChemDraw Drawing" r:id="rId3" imgW="3390900" imgH="8712200" progId="">
                  <p:embed/>
                </p:oleObj>
              </mc:Choice>
              <mc:Fallback>
                <p:oleObj name="CS ChemDraw Drawing" r:id="rId3" imgW="3390900" imgH="8712200" progId="">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1052513"/>
                        <a:ext cx="2053077" cy="541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AutoShape 7"/>
          <p:cNvSpPr>
            <a:spLocks noChangeArrowheads="1"/>
          </p:cNvSpPr>
          <p:nvPr/>
        </p:nvSpPr>
        <p:spPr bwMode="auto">
          <a:xfrm>
            <a:off x="2611370" y="6228997"/>
            <a:ext cx="750735" cy="23441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it-IT"/>
          </a:p>
        </p:txBody>
      </p:sp>
      <p:sp>
        <p:nvSpPr>
          <p:cNvPr id="8" name="Text Box 8"/>
          <p:cNvSpPr txBox="1">
            <a:spLocks noChangeArrowheads="1"/>
          </p:cNvSpPr>
          <p:nvPr/>
        </p:nvSpPr>
        <p:spPr bwMode="auto">
          <a:xfrm>
            <a:off x="3524454" y="6140248"/>
            <a:ext cx="1520418" cy="369332"/>
          </a:xfrm>
          <a:prstGeom prst="rect">
            <a:avLst/>
          </a:prstGeom>
          <a:noFill/>
          <a:ln w="9525">
            <a:noFill/>
            <a:miter lim="800000"/>
            <a:headEnd/>
            <a:tailEnd/>
          </a:ln>
          <a:effectLst/>
        </p:spPr>
        <p:txBody>
          <a:bodyPr wrap="square">
            <a:prstTxWarp prst="textNoShape">
              <a:avLst/>
            </a:prstTxWarp>
            <a:spAutoFit/>
          </a:bodyPr>
          <a:lstStyle/>
          <a:p>
            <a:r>
              <a:rPr lang="it-IT" dirty="0">
                <a:latin typeface="Arial Rounded MT Bold" charset="0"/>
              </a:rPr>
              <a:t>L-A-G-V</a:t>
            </a:r>
          </a:p>
        </p:txBody>
      </p:sp>
      <p:sp>
        <p:nvSpPr>
          <p:cNvPr id="9" name="Text Box 9"/>
          <p:cNvSpPr txBox="1">
            <a:spLocks noChangeArrowheads="1"/>
          </p:cNvSpPr>
          <p:nvPr/>
        </p:nvSpPr>
        <p:spPr bwMode="auto">
          <a:xfrm>
            <a:off x="4284663" y="2032001"/>
            <a:ext cx="3329757" cy="4048801"/>
          </a:xfrm>
          <a:prstGeom prst="rect">
            <a:avLst/>
          </a:prstGeom>
          <a:noFill/>
          <a:ln w="9525">
            <a:noFill/>
            <a:miter lim="800000"/>
            <a:headEnd/>
            <a:tailEnd/>
          </a:ln>
          <a:effectLst/>
        </p:spPr>
        <p:txBody>
          <a:bodyPr wrap="square">
            <a:prstTxWarp prst="textNoShape">
              <a:avLst/>
            </a:prstTxWarp>
            <a:spAutoFit/>
          </a:bodyPr>
          <a:lstStyle/>
          <a:p>
            <a:pPr>
              <a:lnSpc>
                <a:spcPct val="110000"/>
              </a:lnSpc>
              <a:buFontTx/>
              <a:buBlip>
                <a:blip r:embed="rId5"/>
              </a:buBlip>
            </a:pPr>
            <a:r>
              <a:rPr lang="it-IT"/>
              <a:t> </a:t>
            </a:r>
            <a:r>
              <a:rPr lang="it-IT">
                <a:latin typeface="Arial Rounded MT Bold" charset="0"/>
              </a:rPr>
              <a:t>Attacco –COOH.</a:t>
            </a:r>
          </a:p>
          <a:p>
            <a:pPr>
              <a:lnSpc>
                <a:spcPct val="110000"/>
              </a:lnSpc>
            </a:pPr>
            <a:endParaRPr lang="it-IT">
              <a:latin typeface="Arial Rounded MT Bold" charset="0"/>
            </a:endParaRPr>
          </a:p>
          <a:p>
            <a:pPr>
              <a:lnSpc>
                <a:spcPct val="110000"/>
              </a:lnSpc>
              <a:buFontTx/>
              <a:buBlip>
                <a:blip r:embed="rId5"/>
              </a:buBlip>
            </a:pPr>
            <a:r>
              <a:rPr lang="it-IT">
                <a:latin typeface="Arial Rounded MT Bold" charset="0"/>
              </a:rPr>
              <a:t> Allungamento facendo reagire il carbossile attivato con gruppo NH</a:t>
            </a:r>
            <a:r>
              <a:rPr lang="it-IT" baseline="-25000">
                <a:latin typeface="Arial Rounded MT Bold" charset="0"/>
              </a:rPr>
              <a:t>2</a:t>
            </a:r>
            <a:r>
              <a:rPr lang="it-IT">
                <a:latin typeface="Arial Rounded MT Bold" charset="0"/>
              </a:rPr>
              <a:t> dell’aa o del peptide ancorato alla resina.</a:t>
            </a:r>
          </a:p>
          <a:p>
            <a:pPr>
              <a:lnSpc>
                <a:spcPct val="110000"/>
              </a:lnSpc>
            </a:pPr>
            <a:endParaRPr lang="it-IT">
              <a:latin typeface="Arial Rounded MT Bold" charset="0"/>
            </a:endParaRPr>
          </a:p>
          <a:p>
            <a:pPr>
              <a:lnSpc>
                <a:spcPct val="110000"/>
              </a:lnSpc>
              <a:buFontTx/>
              <a:buBlip>
                <a:blip r:embed="rId5"/>
              </a:buBlip>
            </a:pPr>
            <a:r>
              <a:rPr lang="it-IT">
                <a:latin typeface="Arial Rounded MT Bold" charset="0"/>
              </a:rPr>
              <a:t> </a:t>
            </a:r>
            <a:r>
              <a:rPr lang="it-IT" b="1">
                <a:latin typeface="Arial Rounded MT Bold" charset="0"/>
              </a:rPr>
              <a:t>SPPS</a:t>
            </a:r>
            <a:r>
              <a:rPr lang="it-IT">
                <a:latin typeface="Arial Rounded MT Bold" charset="0"/>
              </a:rPr>
              <a:t>: sequenza di </a:t>
            </a:r>
            <a:r>
              <a:rPr lang="it-IT" i="1">
                <a:latin typeface="Arial Rounded MT Bold" charset="0"/>
              </a:rPr>
              <a:t>coupling</a:t>
            </a:r>
            <a:r>
              <a:rPr lang="it-IT">
                <a:latin typeface="Arial Rounded MT Bold" charset="0"/>
              </a:rPr>
              <a:t>/deprotezione.</a:t>
            </a:r>
          </a:p>
          <a:p>
            <a:pPr>
              <a:lnSpc>
                <a:spcPct val="110000"/>
              </a:lnSpc>
            </a:pPr>
            <a:endParaRPr lang="it-IT">
              <a:latin typeface="Arial Rounded MT Bold" charset="0"/>
            </a:endParaRPr>
          </a:p>
          <a:p>
            <a:pPr>
              <a:lnSpc>
                <a:spcPct val="110000"/>
              </a:lnSpc>
              <a:buFontTx/>
              <a:buBlip>
                <a:blip r:embed="rId5"/>
              </a:buBlip>
            </a:pPr>
            <a:r>
              <a:rPr lang="it-IT">
                <a:latin typeface="Arial Rounded MT Bold" charset="0"/>
              </a:rPr>
              <a:t> Distacco del peptide dalla resina</a:t>
            </a:r>
            <a:r>
              <a:rPr lang="it-IT"/>
              <a:t> </a:t>
            </a:r>
            <a:endParaRPr lang="it-IT" baseline="-2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714375"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1893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10000"/>
                  </a:schemeClr>
                </a:solidFill>
              </a:rPr>
              <a:t>Chimica </a:t>
            </a:r>
            <a:r>
              <a:rPr lang="it-IT" sz="3000" b="1" dirty="0" err="1">
                <a:solidFill>
                  <a:schemeClr val="bg2">
                    <a:lumMod val="10000"/>
                  </a:schemeClr>
                </a:solidFill>
              </a:rPr>
              <a:t>combinatoriale</a:t>
            </a:r>
            <a:endParaRPr lang="it-IT" sz="3000" b="1" dirty="0">
              <a:solidFill>
                <a:schemeClr val="bg2">
                  <a:lumMod val="10000"/>
                </a:schemeClr>
              </a:solidFill>
            </a:endParaRPr>
          </a:p>
        </p:txBody>
      </p:sp>
      <p:sp>
        <p:nvSpPr>
          <p:cNvPr id="7" name="Rectangle 8"/>
          <p:cNvSpPr>
            <a:spLocks noChangeArrowheads="1"/>
          </p:cNvSpPr>
          <p:nvPr/>
        </p:nvSpPr>
        <p:spPr bwMode="auto">
          <a:xfrm>
            <a:off x="539750" y="1125538"/>
            <a:ext cx="8534400" cy="1311275"/>
          </a:xfrm>
          <a:prstGeom prst="rect">
            <a:avLst/>
          </a:prstGeom>
          <a:noFill/>
          <a:ln w="11113">
            <a:noFill/>
            <a:miter lim="800000"/>
            <a:headEnd/>
            <a:tailEnd/>
          </a:ln>
        </p:spPr>
        <p:txBody>
          <a:bodyPr wrap="none" anchor="ctr">
            <a:prstTxWarp prst="textNoShape">
              <a:avLst/>
            </a:prstTxWarp>
            <a:spAutoFit/>
          </a:bodyPr>
          <a:lstStyle/>
          <a:p>
            <a:pPr eaLnBrk="0" hangingPunct="0"/>
            <a:r>
              <a:rPr lang="it-IT" sz="2000" dirty="0">
                <a:solidFill>
                  <a:schemeClr val="accent2">
                    <a:lumMod val="75000"/>
                  </a:schemeClr>
                </a:solidFill>
                <a:latin typeface="Comic Sans MS" charset="0"/>
              </a:rPr>
              <a:t>Il rapido sviluppo delle tecnologie di biologia molecolare ha permesso</a:t>
            </a:r>
          </a:p>
          <a:p>
            <a:pPr eaLnBrk="0" hangingPunct="0"/>
            <a:r>
              <a:rPr lang="it-IT" sz="2000" dirty="0">
                <a:solidFill>
                  <a:schemeClr val="accent2">
                    <a:lumMod val="75000"/>
                  </a:schemeClr>
                </a:solidFill>
                <a:latin typeface="Comic Sans MS" charset="0"/>
              </a:rPr>
              <a:t>lo sviluppo di test farmacologici rapidi e ad elevata efficienza </a:t>
            </a:r>
          </a:p>
          <a:p>
            <a:pPr eaLnBrk="0" hangingPunct="0"/>
            <a:r>
              <a:rPr lang="it-IT" sz="2000" dirty="0">
                <a:solidFill>
                  <a:schemeClr val="accent2">
                    <a:lumMod val="75000"/>
                  </a:schemeClr>
                </a:solidFill>
                <a:latin typeface="Comic Sans MS" charset="0"/>
              </a:rPr>
              <a:t>(HTS = High </a:t>
            </a:r>
            <a:r>
              <a:rPr lang="it-IT" sz="2000" dirty="0" err="1">
                <a:solidFill>
                  <a:schemeClr val="accent2">
                    <a:lumMod val="75000"/>
                  </a:schemeClr>
                </a:solidFill>
                <a:latin typeface="Comic Sans MS" charset="0"/>
              </a:rPr>
              <a:t>Throughput</a:t>
            </a:r>
            <a:r>
              <a:rPr lang="it-IT" sz="2000" dirty="0">
                <a:solidFill>
                  <a:schemeClr val="accent2">
                    <a:lumMod val="75000"/>
                  </a:schemeClr>
                </a:solidFill>
                <a:latin typeface="Comic Sans MS" charset="0"/>
              </a:rPr>
              <a:t> Screening) che danno risultati accurati anche</a:t>
            </a:r>
          </a:p>
          <a:p>
            <a:pPr eaLnBrk="0" hangingPunct="0"/>
            <a:r>
              <a:rPr lang="it-IT" sz="2000" dirty="0">
                <a:solidFill>
                  <a:schemeClr val="accent2">
                    <a:lumMod val="75000"/>
                  </a:schemeClr>
                </a:solidFill>
                <a:latin typeface="Comic Sans MS" charset="0"/>
              </a:rPr>
              <a:t>con quantità molto ridotte di sostanza (&lt; </a:t>
            </a:r>
            <a:r>
              <a:rPr lang="it-IT" sz="2000" dirty="0" err="1">
                <a:solidFill>
                  <a:schemeClr val="accent2">
                    <a:lumMod val="75000"/>
                  </a:schemeClr>
                </a:solidFill>
                <a:latin typeface="Comic Sans MS" charset="0"/>
              </a:rPr>
              <a:t>1</a:t>
            </a:r>
            <a:r>
              <a:rPr lang="it-IT" sz="2000" dirty="0">
                <a:solidFill>
                  <a:schemeClr val="accent2">
                    <a:lumMod val="75000"/>
                  </a:schemeClr>
                </a:solidFill>
                <a:latin typeface="Comic Sans MS" charset="0"/>
              </a:rPr>
              <a:t> mg).</a:t>
            </a:r>
          </a:p>
        </p:txBody>
      </p:sp>
      <p:sp>
        <p:nvSpPr>
          <p:cNvPr id="8" name="Rectangle 9"/>
          <p:cNvSpPr>
            <a:spLocks noChangeArrowheads="1"/>
          </p:cNvSpPr>
          <p:nvPr/>
        </p:nvSpPr>
        <p:spPr bwMode="auto">
          <a:xfrm>
            <a:off x="539750" y="2708275"/>
            <a:ext cx="8320088" cy="1006475"/>
          </a:xfrm>
          <a:prstGeom prst="rect">
            <a:avLst/>
          </a:prstGeom>
          <a:noFill/>
          <a:ln w="11113">
            <a:noFill/>
            <a:miter lim="800000"/>
            <a:headEnd/>
            <a:tailEnd/>
          </a:ln>
        </p:spPr>
        <p:txBody>
          <a:bodyPr wrap="none" anchor="ctr">
            <a:prstTxWarp prst="textNoShape">
              <a:avLst/>
            </a:prstTxWarp>
            <a:spAutoFit/>
          </a:bodyPr>
          <a:lstStyle/>
          <a:p>
            <a:pPr eaLnBrk="0" hangingPunct="0"/>
            <a:r>
              <a:rPr lang="it-IT" sz="2000" dirty="0">
                <a:solidFill>
                  <a:schemeClr val="accent5">
                    <a:lumMod val="50000"/>
                  </a:schemeClr>
                </a:solidFill>
                <a:latin typeface="Comic Sans MS" charset="0"/>
              </a:rPr>
              <a:t>Ma questo richiede la produzione rapida di un gran numero di nuove </a:t>
            </a:r>
          </a:p>
          <a:p>
            <a:pPr eaLnBrk="0" hangingPunct="0"/>
            <a:r>
              <a:rPr lang="it-IT" sz="2000" dirty="0">
                <a:solidFill>
                  <a:schemeClr val="accent5">
                    <a:lumMod val="50000"/>
                  </a:schemeClr>
                </a:solidFill>
                <a:latin typeface="Comic Sans MS" charset="0"/>
              </a:rPr>
              <a:t>molecole per i test che non può essere ottenuta con i metodi classici </a:t>
            </a:r>
          </a:p>
          <a:p>
            <a:pPr eaLnBrk="0" hangingPunct="0"/>
            <a:r>
              <a:rPr lang="it-IT" sz="2000" dirty="0">
                <a:solidFill>
                  <a:schemeClr val="accent5">
                    <a:lumMod val="50000"/>
                  </a:schemeClr>
                </a:solidFill>
                <a:latin typeface="Comic Sans MS" charset="0"/>
              </a:rPr>
              <a:t>di sintesi organica.</a:t>
            </a:r>
          </a:p>
        </p:txBody>
      </p:sp>
      <p:sp>
        <p:nvSpPr>
          <p:cNvPr id="9" name="Rectangle 10"/>
          <p:cNvSpPr>
            <a:spLocks noChangeArrowheads="1"/>
          </p:cNvSpPr>
          <p:nvPr/>
        </p:nvSpPr>
        <p:spPr bwMode="auto">
          <a:xfrm>
            <a:off x="684213" y="5013325"/>
            <a:ext cx="8220075" cy="1006475"/>
          </a:xfrm>
          <a:prstGeom prst="rect">
            <a:avLst/>
          </a:prstGeom>
          <a:noFill/>
          <a:ln w="11113">
            <a:noFill/>
            <a:miter lim="800000"/>
            <a:headEnd/>
            <a:tailEnd/>
          </a:ln>
        </p:spPr>
        <p:txBody>
          <a:bodyPr wrap="none" anchor="ctr">
            <a:prstTxWarp prst="textNoShape">
              <a:avLst/>
            </a:prstTxWarp>
            <a:spAutoFit/>
          </a:bodyPr>
          <a:lstStyle/>
          <a:p>
            <a:pPr eaLnBrk="0" hangingPunct="0"/>
            <a:r>
              <a:rPr lang="it-IT" sz="2000" dirty="0">
                <a:solidFill>
                  <a:schemeClr val="accent6">
                    <a:lumMod val="75000"/>
                  </a:schemeClr>
                </a:solidFill>
                <a:latin typeface="Comic Sans MS" charset="0"/>
              </a:rPr>
              <a:t>La chimica </a:t>
            </a:r>
            <a:r>
              <a:rPr lang="it-IT" sz="2000" dirty="0" err="1">
                <a:solidFill>
                  <a:schemeClr val="accent6">
                    <a:lumMod val="75000"/>
                  </a:schemeClr>
                </a:solidFill>
                <a:latin typeface="Comic Sans MS" charset="0"/>
              </a:rPr>
              <a:t>combinatoriale</a:t>
            </a:r>
            <a:r>
              <a:rPr lang="it-IT" sz="2000" dirty="0">
                <a:solidFill>
                  <a:schemeClr val="accent6">
                    <a:lumMod val="75000"/>
                  </a:schemeClr>
                </a:solidFill>
                <a:latin typeface="Comic Sans MS" charset="0"/>
              </a:rPr>
              <a:t> è stata sviluppata per scoprire nuovi </a:t>
            </a:r>
            <a:r>
              <a:rPr lang="it-IT" sz="2000" dirty="0" err="1">
                <a:solidFill>
                  <a:schemeClr val="accent6">
                    <a:lumMod val="75000"/>
                  </a:schemeClr>
                </a:solidFill>
                <a:latin typeface="Comic Sans MS" charset="0"/>
              </a:rPr>
              <a:t>lead</a:t>
            </a:r>
            <a:r>
              <a:rPr lang="it-IT" sz="2000" dirty="0">
                <a:solidFill>
                  <a:schemeClr val="accent6">
                    <a:lumMod val="75000"/>
                  </a:schemeClr>
                </a:solidFill>
                <a:latin typeface="Comic Sans MS" charset="0"/>
              </a:rPr>
              <a:t> </a:t>
            </a:r>
          </a:p>
          <a:p>
            <a:pPr eaLnBrk="0" hangingPunct="0"/>
            <a:r>
              <a:rPr lang="it-IT" sz="2000" dirty="0" err="1">
                <a:solidFill>
                  <a:schemeClr val="accent6">
                    <a:lumMod val="75000"/>
                  </a:schemeClr>
                </a:solidFill>
                <a:latin typeface="Comic Sans MS" charset="0"/>
              </a:rPr>
              <a:t>compounds</a:t>
            </a:r>
            <a:r>
              <a:rPr lang="it-IT" sz="2000" dirty="0">
                <a:solidFill>
                  <a:schemeClr val="accent6">
                    <a:lumMod val="75000"/>
                  </a:schemeClr>
                </a:solidFill>
                <a:latin typeface="Comic Sans MS" charset="0"/>
              </a:rPr>
              <a:t> e soddisfare la domanda imposta dall’HTS, attraverso </a:t>
            </a:r>
          </a:p>
          <a:p>
            <a:pPr eaLnBrk="0" hangingPunct="0"/>
            <a:r>
              <a:rPr lang="it-IT" sz="2000" dirty="0">
                <a:solidFill>
                  <a:schemeClr val="accent6">
                    <a:lumMod val="75000"/>
                  </a:schemeClr>
                </a:solidFill>
                <a:latin typeface="Comic Sans MS" charset="0"/>
              </a:rPr>
              <a:t>la sintesi di librerie </a:t>
            </a:r>
            <a:r>
              <a:rPr lang="it-IT" sz="2000" dirty="0" err="1">
                <a:solidFill>
                  <a:schemeClr val="accent6">
                    <a:lumMod val="75000"/>
                  </a:schemeClr>
                </a:solidFill>
                <a:latin typeface="Comic Sans MS" charset="0"/>
              </a:rPr>
              <a:t>combinatoriali</a:t>
            </a:r>
            <a:r>
              <a:rPr lang="it-IT" sz="2000" dirty="0">
                <a:solidFill>
                  <a:schemeClr val="accent6">
                    <a:lumMod val="75000"/>
                  </a:schemeClr>
                </a:solidFill>
                <a:latin typeface="Comic Sans MS" charset="0"/>
              </a:rPr>
              <a:t> (400.000 molecole/mese).</a:t>
            </a:r>
          </a:p>
        </p:txBody>
      </p:sp>
      <p:sp>
        <p:nvSpPr>
          <p:cNvPr id="10" name="AutoShape 11"/>
          <p:cNvSpPr>
            <a:spLocks noChangeArrowheads="1"/>
          </p:cNvSpPr>
          <p:nvPr/>
        </p:nvSpPr>
        <p:spPr bwMode="auto">
          <a:xfrm>
            <a:off x="3995738" y="3860800"/>
            <a:ext cx="504825" cy="1081088"/>
          </a:xfrm>
          <a:prstGeom prst="downArrow">
            <a:avLst>
              <a:gd name="adj1" fmla="val 50000"/>
              <a:gd name="adj2" fmla="val 53538"/>
            </a:avLst>
          </a:prstGeom>
          <a:solidFill>
            <a:srgbClr val="FF6600"/>
          </a:soli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ChangeArrowheads="1"/>
          </p:cNvSpPr>
          <p:nvPr/>
        </p:nvSpPr>
        <p:spPr bwMode="auto">
          <a:xfrm>
            <a:off x="2051050" y="1162757"/>
            <a:ext cx="4967288" cy="1190625"/>
          </a:xfrm>
          <a:prstGeom prst="rect">
            <a:avLst/>
          </a:prstGeom>
          <a:noFill/>
          <a:ln w="9525">
            <a:noFill/>
            <a:miter lim="800000"/>
            <a:headEnd/>
            <a:tailEnd/>
          </a:ln>
          <a:effectLst/>
        </p:spPr>
        <p:txBody>
          <a:bodyPr>
            <a:prstTxWarp prst="textNoShape">
              <a:avLst/>
            </a:prstTxWarp>
            <a:spAutoFit/>
          </a:bodyPr>
          <a:lstStyle/>
          <a:p>
            <a:pPr algn="ctr"/>
            <a:r>
              <a:rPr lang="it-IT" b="1" dirty="0">
                <a:latin typeface="Arial Rounded MT Bold" charset="0"/>
              </a:rPr>
              <a:t>1972</a:t>
            </a:r>
            <a:endParaRPr lang="it-IT" dirty="0">
              <a:latin typeface="Arial Rounded MT Bold" charset="0"/>
            </a:endParaRPr>
          </a:p>
          <a:p>
            <a:pPr algn="ctr"/>
            <a:r>
              <a:rPr lang="it-IT" dirty="0">
                <a:latin typeface="Arial Rounded MT Bold" charset="0"/>
              </a:rPr>
              <a:t>Introduzione del gruppo</a:t>
            </a:r>
          </a:p>
          <a:p>
            <a:pPr algn="ctr"/>
            <a:r>
              <a:rPr lang="it-IT" dirty="0">
                <a:latin typeface="Arial Rounded MT Bold" charset="0"/>
              </a:rPr>
              <a:t> 9-Fluorenilmetossicarbonile (</a:t>
            </a:r>
            <a:r>
              <a:rPr lang="it-IT" dirty="0" err="1">
                <a:latin typeface="Arial Rounded MT Bold" charset="0"/>
              </a:rPr>
              <a:t>Fmoc</a:t>
            </a:r>
            <a:r>
              <a:rPr lang="it-IT" dirty="0">
                <a:latin typeface="Arial Rounded MT Bold" charset="0"/>
              </a:rPr>
              <a:t>) </a:t>
            </a:r>
          </a:p>
          <a:p>
            <a:pPr algn="ctr"/>
            <a:r>
              <a:rPr lang="it-IT" dirty="0">
                <a:latin typeface="Arial Rounded MT Bold" charset="0"/>
              </a:rPr>
              <a:t>Louis A. Carpino</a:t>
            </a:r>
          </a:p>
        </p:txBody>
      </p:sp>
      <p:graphicFrame>
        <p:nvGraphicFramePr>
          <p:cNvPr id="7" name="Object 5"/>
          <p:cNvGraphicFramePr>
            <a:graphicFrameLocks noChangeAspect="1"/>
          </p:cNvGraphicFramePr>
          <p:nvPr/>
        </p:nvGraphicFramePr>
        <p:xfrm>
          <a:off x="1471613" y="5276037"/>
          <a:ext cx="6196012" cy="1474788"/>
        </p:xfrm>
        <a:graphic>
          <a:graphicData uri="http://schemas.openxmlformats.org/presentationml/2006/ole">
            <mc:AlternateContent xmlns:mc="http://schemas.openxmlformats.org/markup-compatibility/2006">
              <mc:Choice xmlns:v="urn:schemas-microsoft-com:vml" Requires="v">
                <p:oleObj spid="_x0000_s20598" name="CS ChemDraw Drawing" r:id="rId3" imgW="6235700" imgH="1447800" progId="">
                  <p:embed/>
                </p:oleObj>
              </mc:Choice>
              <mc:Fallback>
                <p:oleObj name="CS ChemDraw Drawing" r:id="rId3" imgW="6235700" imgH="1447800" progId="">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5276037"/>
                        <a:ext cx="6196012"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7" descr="carpino"/>
          <p:cNvPicPr>
            <a:picLocks noChangeAspect="1" noChangeArrowheads="1"/>
          </p:cNvPicPr>
          <p:nvPr/>
        </p:nvPicPr>
        <p:blipFill>
          <a:blip r:embed="rId5"/>
          <a:srcRect/>
          <a:stretch>
            <a:fillRect/>
          </a:stretch>
        </p:blipFill>
        <p:spPr bwMode="auto">
          <a:xfrm>
            <a:off x="3657600" y="2719023"/>
            <a:ext cx="1778000" cy="230663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Text Box 7"/>
          <p:cNvSpPr txBox="1">
            <a:spLocks noChangeArrowheads="1"/>
          </p:cNvSpPr>
          <p:nvPr/>
        </p:nvSpPr>
        <p:spPr bwMode="auto">
          <a:xfrm>
            <a:off x="347663" y="1246188"/>
            <a:ext cx="8107362" cy="457200"/>
          </a:xfrm>
          <a:prstGeom prst="rect">
            <a:avLst/>
          </a:prstGeom>
          <a:noFill/>
          <a:ln w="11113">
            <a:noFill/>
            <a:miter lim="800000"/>
            <a:headEnd/>
            <a:tailEnd/>
          </a:ln>
        </p:spPr>
        <p:txBody>
          <a:bodyPr wrap="none">
            <a:prstTxWarp prst="textNoShape">
              <a:avLst/>
            </a:prstTxWarp>
            <a:spAutoFit/>
          </a:bodyPr>
          <a:lstStyle/>
          <a:p>
            <a:pPr algn="ctr" eaLnBrk="0" hangingPunct="0"/>
            <a:r>
              <a:rPr lang="it-IT" sz="2400" b="1" dirty="0">
                <a:solidFill>
                  <a:schemeClr val="accent4">
                    <a:lumMod val="75000"/>
                  </a:schemeClr>
                </a:solidFill>
                <a:latin typeface="Comic Sans MS" charset="0"/>
              </a:rPr>
              <a:t>La chimica su fase solida e la chimica </a:t>
            </a:r>
            <a:r>
              <a:rPr lang="it-IT" sz="2400" b="1" dirty="0" err="1">
                <a:solidFill>
                  <a:schemeClr val="accent4">
                    <a:lumMod val="75000"/>
                  </a:schemeClr>
                </a:solidFill>
                <a:latin typeface="Comic Sans MS" charset="0"/>
              </a:rPr>
              <a:t>combinatoriale</a:t>
            </a:r>
            <a:r>
              <a:rPr lang="it-IT" sz="2400" b="1" i="1" dirty="0">
                <a:solidFill>
                  <a:schemeClr val="accent4">
                    <a:lumMod val="75000"/>
                  </a:schemeClr>
                </a:solidFill>
              </a:rPr>
              <a:t> </a:t>
            </a:r>
          </a:p>
        </p:txBody>
      </p:sp>
      <p:pic>
        <p:nvPicPr>
          <p:cNvPr id="7" name="Picture 8"/>
          <p:cNvPicPr>
            <a:picLocks noChangeAspect="1" noChangeArrowheads="1"/>
          </p:cNvPicPr>
          <p:nvPr/>
        </p:nvPicPr>
        <p:blipFill>
          <a:blip r:embed="rId2"/>
          <a:srcRect/>
          <a:stretch>
            <a:fillRect/>
          </a:stretch>
        </p:blipFill>
        <p:spPr bwMode="auto">
          <a:xfrm>
            <a:off x="1908175" y="1844675"/>
            <a:ext cx="6742113" cy="4714875"/>
          </a:xfrm>
          <a:prstGeom prst="rect">
            <a:avLst/>
          </a:prstGeom>
          <a:noFill/>
          <a:ln w="9525">
            <a:noFill/>
            <a:miter lim="800000"/>
            <a:headEnd/>
            <a:tailEnd/>
          </a:ln>
        </p:spPr>
      </p:pic>
      <p:sp>
        <p:nvSpPr>
          <p:cNvPr id="8" name="Text Box 9"/>
          <p:cNvSpPr txBox="1">
            <a:spLocks noChangeArrowheads="1"/>
          </p:cNvSpPr>
          <p:nvPr/>
        </p:nvSpPr>
        <p:spPr bwMode="auto">
          <a:xfrm>
            <a:off x="276461" y="3667125"/>
            <a:ext cx="1439391" cy="707886"/>
          </a:xfrm>
          <a:prstGeom prst="rect">
            <a:avLst/>
          </a:prstGeom>
          <a:noFill/>
          <a:ln w="9525">
            <a:noFill/>
            <a:miter lim="800000"/>
            <a:headEnd/>
            <a:tailEnd/>
          </a:ln>
        </p:spPr>
        <p:txBody>
          <a:bodyPr wrap="none">
            <a:prstTxWarp prst="textNoShape">
              <a:avLst/>
            </a:prstTxWarp>
            <a:spAutoFit/>
          </a:bodyPr>
          <a:lstStyle/>
          <a:p>
            <a:pPr algn="ctr"/>
            <a:r>
              <a:rPr lang="it-IT" sz="2000" b="1" dirty="0" err="1">
                <a:solidFill>
                  <a:schemeClr val="accent3">
                    <a:lumMod val="75000"/>
                  </a:schemeClr>
                </a:solidFill>
                <a:latin typeface="Comic Sans MS" charset="0"/>
              </a:rPr>
              <a:t>Merrifield</a:t>
            </a:r>
            <a:r>
              <a:rPr lang="it-IT" sz="2000" b="1" dirty="0">
                <a:solidFill>
                  <a:schemeClr val="accent3">
                    <a:lumMod val="75000"/>
                  </a:schemeClr>
                </a:solidFill>
                <a:latin typeface="Comic Sans MS" charset="0"/>
              </a:rPr>
              <a:t> </a:t>
            </a:r>
          </a:p>
          <a:p>
            <a:pPr algn="ctr"/>
            <a:r>
              <a:rPr lang="it-IT" sz="2000" b="1" dirty="0">
                <a:solidFill>
                  <a:schemeClr val="accent3">
                    <a:lumMod val="75000"/>
                  </a:schemeClr>
                </a:solidFill>
                <a:latin typeface="Comic Sans MS" charset="0"/>
              </a:rPr>
              <a:t>(1963)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Text Box 4"/>
          <p:cNvSpPr txBox="1">
            <a:spLocks noChangeArrowheads="1"/>
          </p:cNvSpPr>
          <p:nvPr/>
        </p:nvSpPr>
        <p:spPr bwMode="auto">
          <a:xfrm>
            <a:off x="3295149" y="987425"/>
            <a:ext cx="2216150" cy="1006475"/>
          </a:xfrm>
          <a:prstGeom prst="rect">
            <a:avLst/>
          </a:prstGeom>
          <a:noFill/>
          <a:ln w="9525">
            <a:noFill/>
            <a:miter lim="800000"/>
            <a:headEnd/>
            <a:tailEnd/>
          </a:ln>
          <a:effectLst/>
        </p:spPr>
        <p:txBody>
          <a:bodyPr wrap="none">
            <a:prstTxWarp prst="textNoShape">
              <a:avLst/>
            </a:prstTxWarp>
            <a:spAutoFit/>
          </a:bodyPr>
          <a:lstStyle/>
          <a:p>
            <a:r>
              <a:rPr lang="it-IT" sz="6000" b="1" dirty="0">
                <a:effectLst>
                  <a:outerShdw blurRad="38100" dist="38100" dir="2700000" algn="tl">
                    <a:srgbClr val="FFFFFF"/>
                  </a:outerShdw>
                </a:effectLst>
                <a:latin typeface="Arial Rounded MT Bold" charset="0"/>
              </a:rPr>
              <a:t>SPPS</a:t>
            </a:r>
          </a:p>
        </p:txBody>
      </p:sp>
      <p:sp>
        <p:nvSpPr>
          <p:cNvPr id="7" name="Text Box 5"/>
          <p:cNvSpPr txBox="1">
            <a:spLocks noChangeArrowheads="1"/>
          </p:cNvSpPr>
          <p:nvPr/>
        </p:nvSpPr>
        <p:spPr bwMode="auto">
          <a:xfrm>
            <a:off x="252413" y="1847077"/>
            <a:ext cx="8639175" cy="2225675"/>
          </a:xfrm>
          <a:prstGeom prst="rect">
            <a:avLst/>
          </a:prstGeom>
          <a:noFill/>
          <a:ln w="9525">
            <a:noFill/>
            <a:miter lim="800000"/>
            <a:headEnd/>
            <a:tailEnd/>
          </a:ln>
          <a:effectLst/>
        </p:spPr>
        <p:txBody>
          <a:bodyPr>
            <a:prstTxWarp prst="textNoShape">
              <a:avLst/>
            </a:prstTxWarp>
            <a:spAutoFit/>
          </a:bodyPr>
          <a:lstStyle/>
          <a:p>
            <a:pPr>
              <a:buFontTx/>
              <a:buBlip>
                <a:blip r:embed="rId2"/>
              </a:buBlip>
            </a:pPr>
            <a:r>
              <a:rPr lang="it-IT" sz="2000"/>
              <a:t> </a:t>
            </a:r>
            <a:r>
              <a:rPr lang="it-IT" sz="2000">
                <a:latin typeface="Arial Rounded MT Bold" charset="0"/>
              </a:rPr>
              <a:t>SCELTA DELLA RESINA </a:t>
            </a:r>
          </a:p>
          <a:p>
            <a:endParaRPr lang="it-IT" sz="2000">
              <a:latin typeface="Arial Rounded MT Bold" charset="0"/>
            </a:endParaRPr>
          </a:p>
          <a:p>
            <a:pPr>
              <a:buFontTx/>
              <a:buBlip>
                <a:blip r:embed="rId2"/>
              </a:buBlip>
            </a:pPr>
            <a:r>
              <a:rPr lang="it-IT" sz="2000">
                <a:latin typeface="Arial Rounded MT Bold" charset="0"/>
              </a:rPr>
              <a:t> ALLUNGAMENTO DELLA CATENA (COUPLING/DEPROTEZIONE)</a:t>
            </a:r>
          </a:p>
          <a:p>
            <a:endParaRPr lang="it-IT" sz="2000">
              <a:latin typeface="Arial Rounded MT Bold" charset="0"/>
            </a:endParaRPr>
          </a:p>
          <a:p>
            <a:pPr>
              <a:buFontTx/>
              <a:buBlip>
                <a:blip r:embed="rId2"/>
              </a:buBlip>
            </a:pPr>
            <a:r>
              <a:rPr lang="it-IT" sz="2000">
                <a:latin typeface="Arial Rounded MT Bold" charset="0"/>
              </a:rPr>
              <a:t> DISTACCO DEL PEPTIDE DALLA RESINA</a:t>
            </a:r>
          </a:p>
          <a:p>
            <a:endParaRPr lang="it-IT" sz="2000">
              <a:latin typeface="Arial Rounded MT Bold" charset="0"/>
            </a:endParaRPr>
          </a:p>
          <a:p>
            <a:pPr>
              <a:buFontTx/>
              <a:buBlip>
                <a:blip r:embed="rId2"/>
              </a:buBlip>
            </a:pPr>
            <a:r>
              <a:rPr lang="it-IT" sz="2000">
                <a:latin typeface="Arial Rounded MT Bold" charset="0"/>
              </a:rPr>
              <a:t> PURIFICAZIONE</a:t>
            </a:r>
          </a:p>
        </p:txBody>
      </p:sp>
      <p:sp>
        <p:nvSpPr>
          <p:cNvPr id="8" name="AutoShape 6"/>
          <p:cNvSpPr>
            <a:spLocks noChangeArrowheads="1"/>
          </p:cNvSpPr>
          <p:nvPr/>
        </p:nvSpPr>
        <p:spPr bwMode="auto">
          <a:xfrm>
            <a:off x="252413" y="5160190"/>
            <a:ext cx="1657350" cy="431800"/>
          </a:xfrm>
          <a:prstGeom prst="notchedRightArrow">
            <a:avLst>
              <a:gd name="adj1" fmla="val 50000"/>
              <a:gd name="adj2" fmla="val 95956"/>
            </a:avLst>
          </a:prstGeom>
          <a:gradFill rotWithShape="1">
            <a:gsLst>
              <a:gs pos="0">
                <a:srgbClr val="00FF00"/>
              </a:gs>
              <a:gs pos="50000">
                <a:srgbClr val="0033CC"/>
              </a:gs>
              <a:gs pos="100000">
                <a:srgbClr val="00FF00"/>
              </a:gs>
            </a:gsLst>
            <a:lin ang="5400000" scaled="1"/>
          </a:gradFill>
          <a:ln w="9525">
            <a:solidFill>
              <a:schemeClr val="tx1"/>
            </a:solidFill>
            <a:miter lim="800000"/>
            <a:headEnd/>
            <a:tailEnd/>
          </a:ln>
          <a:effectLst/>
        </p:spPr>
        <p:txBody>
          <a:bodyPr wrap="none" anchor="ctr">
            <a:prstTxWarp prst="textNoShape">
              <a:avLst/>
            </a:prstTxWarp>
          </a:bodyPr>
          <a:lstStyle/>
          <a:p>
            <a:endParaRPr lang="it-IT"/>
          </a:p>
        </p:txBody>
      </p:sp>
      <p:sp>
        <p:nvSpPr>
          <p:cNvPr id="9" name="Text Box 7"/>
          <p:cNvSpPr txBox="1">
            <a:spLocks noChangeArrowheads="1"/>
          </p:cNvSpPr>
          <p:nvPr/>
        </p:nvSpPr>
        <p:spPr bwMode="auto">
          <a:xfrm>
            <a:off x="1979613" y="5022077"/>
            <a:ext cx="1871662" cy="641350"/>
          </a:xfrm>
          <a:prstGeom prst="rect">
            <a:avLst/>
          </a:prstGeom>
          <a:noFill/>
          <a:ln w="9525">
            <a:noFill/>
            <a:miter lim="800000"/>
            <a:headEnd/>
            <a:tailEnd/>
          </a:ln>
          <a:effectLst/>
        </p:spPr>
        <p:txBody>
          <a:bodyPr>
            <a:prstTxWarp prst="textNoShape">
              <a:avLst/>
            </a:prstTxWarp>
            <a:spAutoFit/>
          </a:bodyPr>
          <a:lstStyle/>
          <a:p>
            <a:pPr algn="ctr"/>
            <a:r>
              <a:rPr lang="it-IT">
                <a:latin typeface="Arial Rounded MT Bold" charset="0"/>
              </a:rPr>
              <a:t>GIOCO DI PROTEZIONI</a:t>
            </a:r>
          </a:p>
        </p:txBody>
      </p:sp>
      <p:sp>
        <p:nvSpPr>
          <p:cNvPr id="10" name="AutoShape 8"/>
          <p:cNvSpPr>
            <a:spLocks noChangeArrowheads="1"/>
          </p:cNvSpPr>
          <p:nvPr/>
        </p:nvSpPr>
        <p:spPr bwMode="auto">
          <a:xfrm>
            <a:off x="2700338" y="4079102"/>
            <a:ext cx="2016125" cy="863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00FF00"/>
              </a:gs>
              <a:gs pos="50000">
                <a:srgbClr val="0033CC"/>
              </a:gs>
              <a:gs pos="100000">
                <a:srgbClr val="00FF00"/>
              </a:gs>
            </a:gsLst>
            <a:lin ang="5400000" scaled="1"/>
          </a:gradFill>
          <a:ln w="9525">
            <a:solidFill>
              <a:schemeClr val="tx1"/>
            </a:solidFill>
            <a:miter lim="800000"/>
            <a:headEnd/>
            <a:tailEnd/>
          </a:ln>
          <a:effectLst/>
        </p:spPr>
        <p:txBody>
          <a:bodyPr wrap="none" anchor="ctr">
            <a:prstTxWarp prst="textNoShape">
              <a:avLst/>
            </a:prstTxWarp>
          </a:bodyPr>
          <a:lstStyle/>
          <a:p>
            <a:endParaRPr lang="it-IT"/>
          </a:p>
        </p:txBody>
      </p:sp>
      <p:sp>
        <p:nvSpPr>
          <p:cNvPr id="11" name="AutoShape 9"/>
          <p:cNvSpPr>
            <a:spLocks noChangeArrowheads="1"/>
          </p:cNvSpPr>
          <p:nvPr/>
        </p:nvSpPr>
        <p:spPr bwMode="auto">
          <a:xfrm flipV="1">
            <a:off x="2700338" y="5807890"/>
            <a:ext cx="2016125" cy="863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00FF00"/>
              </a:gs>
              <a:gs pos="50000">
                <a:srgbClr val="0033CC"/>
              </a:gs>
              <a:gs pos="100000">
                <a:srgbClr val="00FF00"/>
              </a:gs>
            </a:gsLst>
            <a:lin ang="5400000" scaled="1"/>
          </a:gradFill>
          <a:ln w="9525">
            <a:solidFill>
              <a:schemeClr val="tx1"/>
            </a:solidFill>
            <a:miter lim="800000"/>
            <a:headEnd/>
            <a:tailEnd/>
          </a:ln>
          <a:effectLst/>
        </p:spPr>
        <p:txBody>
          <a:bodyPr wrap="none" anchor="ctr">
            <a:prstTxWarp prst="textNoShape">
              <a:avLst/>
            </a:prstTxWarp>
          </a:bodyPr>
          <a:lstStyle/>
          <a:p>
            <a:endParaRPr lang="it-IT"/>
          </a:p>
        </p:txBody>
      </p:sp>
      <p:sp>
        <p:nvSpPr>
          <p:cNvPr id="12" name="Text Box 10"/>
          <p:cNvSpPr txBox="1">
            <a:spLocks noChangeArrowheads="1"/>
          </p:cNvSpPr>
          <p:nvPr/>
        </p:nvSpPr>
        <p:spPr bwMode="auto">
          <a:xfrm>
            <a:off x="5219700" y="4061640"/>
            <a:ext cx="2544763" cy="519112"/>
          </a:xfrm>
          <a:prstGeom prst="rect">
            <a:avLst/>
          </a:prstGeom>
          <a:noFill/>
          <a:ln w="9525">
            <a:noFill/>
            <a:miter lim="800000"/>
            <a:headEnd/>
            <a:tailEnd/>
          </a:ln>
          <a:effectLst/>
        </p:spPr>
        <p:txBody>
          <a:bodyPr wrap="none">
            <a:prstTxWarp prst="textNoShape">
              <a:avLst/>
            </a:prstTxWarp>
            <a:spAutoFit/>
          </a:bodyPr>
          <a:lstStyle/>
          <a:p>
            <a:r>
              <a:rPr lang="it-IT" sz="2800" b="1">
                <a:effectLst>
                  <a:outerShdw blurRad="38100" dist="38100" dir="2700000" algn="tl">
                    <a:srgbClr val="FFFFFF"/>
                  </a:outerShdw>
                </a:effectLst>
                <a:latin typeface="Arial Rounded MT Bold" charset="0"/>
              </a:rPr>
              <a:t>Boc/Bzl SPPS</a:t>
            </a:r>
          </a:p>
        </p:txBody>
      </p:sp>
      <p:sp>
        <p:nvSpPr>
          <p:cNvPr id="13" name="Text Box 11"/>
          <p:cNvSpPr txBox="1">
            <a:spLocks noChangeArrowheads="1"/>
          </p:cNvSpPr>
          <p:nvPr/>
        </p:nvSpPr>
        <p:spPr bwMode="auto">
          <a:xfrm>
            <a:off x="5003800" y="6060302"/>
            <a:ext cx="2874963" cy="519113"/>
          </a:xfrm>
          <a:prstGeom prst="rect">
            <a:avLst/>
          </a:prstGeom>
          <a:noFill/>
          <a:ln w="9525">
            <a:noFill/>
            <a:miter lim="800000"/>
            <a:headEnd/>
            <a:tailEnd/>
          </a:ln>
          <a:effectLst/>
        </p:spPr>
        <p:txBody>
          <a:bodyPr wrap="none">
            <a:prstTxWarp prst="textNoShape">
              <a:avLst/>
            </a:prstTxWarp>
            <a:spAutoFit/>
          </a:bodyPr>
          <a:lstStyle/>
          <a:p>
            <a:r>
              <a:rPr lang="it-IT" sz="2800" b="1">
                <a:effectLst>
                  <a:outerShdw blurRad="38100" dist="38100" dir="2700000" algn="tl">
                    <a:srgbClr val="FFFFFF"/>
                  </a:outerShdw>
                </a:effectLst>
                <a:latin typeface="Arial Rounded MT Bold" charset="0"/>
              </a:rPr>
              <a:t>Fmoc/tBu SPPS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908079" y="2353425"/>
            <a:ext cx="7438012" cy="3801406"/>
          </a:xfrm>
          <a:prstGeom prst="rect">
            <a:avLst/>
          </a:prstGeom>
        </p:spPr>
      </p:pic>
      <p:sp>
        <p:nvSpPr>
          <p:cNvPr id="7" name="CasellaDiTesto 6"/>
          <p:cNvSpPr txBox="1"/>
          <p:nvPr/>
        </p:nvSpPr>
        <p:spPr>
          <a:xfrm>
            <a:off x="1055632" y="1484371"/>
            <a:ext cx="2556559" cy="461665"/>
          </a:xfrm>
          <a:prstGeom prst="rect">
            <a:avLst/>
          </a:prstGeom>
          <a:noFill/>
        </p:spPr>
        <p:txBody>
          <a:bodyPr wrap="none" rtlCol="0">
            <a:spAutoFit/>
          </a:bodyPr>
          <a:lstStyle/>
          <a:p>
            <a:r>
              <a:rPr lang="it-IT" sz="2400" b="1" dirty="0" smtClean="0">
                <a:solidFill>
                  <a:schemeClr val="tx2">
                    <a:lumMod val="50000"/>
                    <a:lumOff val="50000"/>
                  </a:schemeClr>
                </a:solidFill>
              </a:rPr>
              <a:t>Più in generale:</a:t>
            </a:r>
            <a:endParaRPr lang="it-IT" sz="2400" b="1" dirty="0">
              <a:solidFill>
                <a:schemeClr val="tx2">
                  <a:lumMod val="50000"/>
                  <a:lumOff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ttangolo 5"/>
          <p:cNvSpPr/>
          <p:nvPr/>
        </p:nvSpPr>
        <p:spPr>
          <a:xfrm>
            <a:off x="763276" y="2572910"/>
            <a:ext cx="1315000" cy="395832"/>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1 7"/>
          <p:cNvCxnSpPr>
            <a:stCxn id="6" idx="3"/>
          </p:cNvCxnSpPr>
          <p:nvPr/>
        </p:nvCxnSpPr>
        <p:spPr>
          <a:xfrm flipV="1">
            <a:off x="2078276" y="2762579"/>
            <a:ext cx="585545" cy="8247"/>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e 8"/>
          <p:cNvSpPr/>
          <p:nvPr/>
        </p:nvSpPr>
        <p:spPr>
          <a:xfrm>
            <a:off x="2663821" y="2560540"/>
            <a:ext cx="1500977" cy="404078"/>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1 10"/>
          <p:cNvCxnSpPr>
            <a:stCxn id="9" idx="6"/>
          </p:cNvCxnSpPr>
          <p:nvPr/>
        </p:nvCxnSpPr>
        <p:spPr>
          <a:xfrm>
            <a:off x="4164798" y="2762579"/>
            <a:ext cx="338132" cy="8247"/>
          </a:xfrm>
          <a:prstGeom prst="line">
            <a:avLst/>
          </a:prstGeom>
        </p:spPr>
        <p:style>
          <a:lnRef idx="2">
            <a:schemeClr val="accent1"/>
          </a:lnRef>
          <a:fillRef idx="0">
            <a:schemeClr val="accent1"/>
          </a:fillRef>
          <a:effectRef idx="1">
            <a:schemeClr val="accent1"/>
          </a:effectRef>
          <a:fontRef idx="minor">
            <a:schemeClr val="tx1"/>
          </a:fontRef>
        </p:style>
      </p:cxnSp>
      <p:sp>
        <p:nvSpPr>
          <p:cNvPr id="12" name="Diamante 11"/>
          <p:cNvSpPr/>
          <p:nvPr/>
        </p:nvSpPr>
        <p:spPr>
          <a:xfrm>
            <a:off x="4502930" y="2556417"/>
            <a:ext cx="1690660" cy="428818"/>
          </a:xfrm>
          <a:prstGeom prst="diamon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Connettore 1 13"/>
          <p:cNvCxnSpPr>
            <a:stCxn id="12" idx="3"/>
          </p:cNvCxnSpPr>
          <p:nvPr/>
        </p:nvCxnSpPr>
        <p:spPr>
          <a:xfrm>
            <a:off x="6193590" y="2770826"/>
            <a:ext cx="51132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Parallelogramma 14"/>
          <p:cNvSpPr/>
          <p:nvPr/>
        </p:nvSpPr>
        <p:spPr>
          <a:xfrm>
            <a:off x="6704913" y="2539923"/>
            <a:ext cx="1789627" cy="445312"/>
          </a:xfrm>
          <a:prstGeom prst="parallelogram">
            <a:avLst/>
          </a:prstGeom>
          <a:solidFill>
            <a:srgbClr val="7EC22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7" name="Connettore 1 16"/>
          <p:cNvCxnSpPr>
            <a:stCxn id="15" idx="4"/>
          </p:cNvCxnSpPr>
          <p:nvPr/>
        </p:nvCxnSpPr>
        <p:spPr>
          <a:xfrm rot="16200000" flipH="1">
            <a:off x="7271929" y="3313033"/>
            <a:ext cx="684460" cy="28864"/>
          </a:xfrm>
          <a:prstGeom prst="line">
            <a:avLst/>
          </a:prstGeom>
        </p:spPr>
        <p:style>
          <a:lnRef idx="2">
            <a:schemeClr val="accent1"/>
          </a:lnRef>
          <a:fillRef idx="0">
            <a:schemeClr val="accent1"/>
          </a:fillRef>
          <a:effectRef idx="1">
            <a:schemeClr val="accent1"/>
          </a:effectRef>
          <a:fontRef idx="minor">
            <a:schemeClr val="tx1"/>
          </a:fontRef>
        </p:style>
      </p:cxnSp>
      <p:sp>
        <p:nvSpPr>
          <p:cNvPr id="18" name="Esplosione 1 17"/>
          <p:cNvSpPr/>
          <p:nvPr/>
        </p:nvSpPr>
        <p:spPr>
          <a:xfrm>
            <a:off x="6318329" y="3290355"/>
            <a:ext cx="2620524" cy="1464786"/>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p:nvSpPr>
        <p:spPr>
          <a:xfrm>
            <a:off x="923677" y="2591162"/>
            <a:ext cx="937802" cy="369332"/>
          </a:xfrm>
          <a:prstGeom prst="rect">
            <a:avLst/>
          </a:prstGeom>
          <a:noFill/>
        </p:spPr>
        <p:txBody>
          <a:bodyPr wrap="none" rtlCol="0">
            <a:spAutoFit/>
          </a:bodyPr>
          <a:lstStyle/>
          <a:p>
            <a:r>
              <a:rPr lang="it-IT" b="1" dirty="0" smtClean="0"/>
              <a:t>Resina</a:t>
            </a:r>
            <a:endParaRPr lang="it-IT" b="1" dirty="0"/>
          </a:p>
        </p:txBody>
      </p:sp>
      <p:sp>
        <p:nvSpPr>
          <p:cNvPr id="20" name="CasellaDiTesto 19"/>
          <p:cNvSpPr txBox="1"/>
          <p:nvPr/>
        </p:nvSpPr>
        <p:spPr>
          <a:xfrm>
            <a:off x="2773051" y="2566422"/>
            <a:ext cx="1367006" cy="369332"/>
          </a:xfrm>
          <a:prstGeom prst="rect">
            <a:avLst/>
          </a:prstGeom>
          <a:noFill/>
        </p:spPr>
        <p:txBody>
          <a:bodyPr wrap="none" rtlCol="0">
            <a:spAutoFit/>
          </a:bodyPr>
          <a:lstStyle/>
          <a:p>
            <a:r>
              <a:rPr lang="it-IT" b="1" dirty="0" smtClean="0"/>
              <a:t>Spaziatore</a:t>
            </a:r>
            <a:endParaRPr lang="it-IT" b="1" dirty="0"/>
          </a:p>
        </p:txBody>
      </p:sp>
      <p:sp>
        <p:nvSpPr>
          <p:cNvPr id="21" name="CasellaDiTesto 20"/>
          <p:cNvSpPr txBox="1"/>
          <p:nvPr/>
        </p:nvSpPr>
        <p:spPr>
          <a:xfrm>
            <a:off x="4937950" y="2582914"/>
            <a:ext cx="881334" cy="369332"/>
          </a:xfrm>
          <a:prstGeom prst="rect">
            <a:avLst/>
          </a:prstGeom>
          <a:noFill/>
        </p:spPr>
        <p:txBody>
          <a:bodyPr wrap="none" rtlCol="0">
            <a:spAutoFit/>
          </a:bodyPr>
          <a:lstStyle/>
          <a:p>
            <a:r>
              <a:rPr lang="it-IT" b="1" dirty="0" err="1" smtClean="0"/>
              <a:t>Linker</a:t>
            </a:r>
            <a:endParaRPr lang="it-IT" b="1" dirty="0"/>
          </a:p>
        </p:txBody>
      </p:sp>
      <p:sp>
        <p:nvSpPr>
          <p:cNvPr id="22" name="CasellaDiTesto 21"/>
          <p:cNvSpPr txBox="1"/>
          <p:nvPr/>
        </p:nvSpPr>
        <p:spPr>
          <a:xfrm>
            <a:off x="7038653" y="2510804"/>
            <a:ext cx="1122147" cy="523220"/>
          </a:xfrm>
          <a:prstGeom prst="rect">
            <a:avLst/>
          </a:prstGeom>
          <a:noFill/>
        </p:spPr>
        <p:txBody>
          <a:bodyPr wrap="none" rtlCol="0">
            <a:spAutoFit/>
          </a:bodyPr>
          <a:lstStyle/>
          <a:p>
            <a:r>
              <a:rPr lang="it-IT" sz="1400" b="1" dirty="0" smtClean="0"/>
              <a:t>Gruppo</a:t>
            </a:r>
          </a:p>
          <a:p>
            <a:r>
              <a:rPr lang="it-IT" sz="1400" b="1" dirty="0" smtClean="0"/>
              <a:t>Funzionale</a:t>
            </a:r>
            <a:endParaRPr lang="it-IT" sz="1400" b="1" dirty="0"/>
          </a:p>
        </p:txBody>
      </p:sp>
      <p:sp>
        <p:nvSpPr>
          <p:cNvPr id="23" name="CasellaDiTesto 22"/>
          <p:cNvSpPr txBox="1"/>
          <p:nvPr/>
        </p:nvSpPr>
        <p:spPr>
          <a:xfrm>
            <a:off x="6968722" y="3785146"/>
            <a:ext cx="1192078" cy="369332"/>
          </a:xfrm>
          <a:prstGeom prst="rect">
            <a:avLst/>
          </a:prstGeom>
          <a:noFill/>
        </p:spPr>
        <p:txBody>
          <a:bodyPr wrap="none" rtlCol="0">
            <a:spAutoFit/>
          </a:bodyPr>
          <a:lstStyle/>
          <a:p>
            <a:r>
              <a:rPr lang="it-IT" b="1" dirty="0" smtClean="0"/>
              <a:t>Molecola</a:t>
            </a:r>
            <a:endParaRPr lang="it-IT" b="1" dirty="0"/>
          </a:p>
        </p:txBody>
      </p:sp>
      <p:sp>
        <p:nvSpPr>
          <p:cNvPr id="24" name="CasellaDiTesto 23"/>
          <p:cNvSpPr txBox="1"/>
          <p:nvPr/>
        </p:nvSpPr>
        <p:spPr>
          <a:xfrm>
            <a:off x="458714" y="1204059"/>
            <a:ext cx="2439640" cy="461665"/>
          </a:xfrm>
          <a:prstGeom prst="rect">
            <a:avLst/>
          </a:prstGeom>
          <a:noFill/>
        </p:spPr>
        <p:txBody>
          <a:bodyPr wrap="none" rtlCol="0">
            <a:spAutoFit/>
          </a:bodyPr>
          <a:lstStyle/>
          <a:p>
            <a:r>
              <a:rPr lang="it-IT" sz="2400" b="1" dirty="0" smtClean="0">
                <a:solidFill>
                  <a:schemeClr val="accent5">
                    <a:lumMod val="75000"/>
                  </a:schemeClr>
                </a:solidFill>
              </a:rPr>
              <a:t>Semplificando:</a:t>
            </a:r>
            <a:endParaRPr lang="it-IT" sz="2400" b="1" dirty="0">
              <a:solidFill>
                <a:schemeClr val="accent5">
                  <a:lumMod val="75000"/>
                </a:schemeClr>
              </a:solidFill>
            </a:endParaRPr>
          </a:p>
        </p:txBody>
      </p:sp>
      <p:sp>
        <p:nvSpPr>
          <p:cNvPr id="25" name="Rettangolo 24"/>
          <p:cNvSpPr/>
          <p:nvPr/>
        </p:nvSpPr>
        <p:spPr>
          <a:xfrm>
            <a:off x="191130" y="3900597"/>
            <a:ext cx="6002460" cy="2554545"/>
          </a:xfrm>
          <a:prstGeom prst="rect">
            <a:avLst/>
          </a:prstGeom>
        </p:spPr>
        <p:txBody>
          <a:bodyPr wrap="square">
            <a:spAutoFit/>
          </a:bodyPr>
          <a:lstStyle/>
          <a:p>
            <a:pPr algn="just"/>
            <a:r>
              <a:rPr lang="it-IT" sz="1600" b="1" dirty="0" smtClean="0">
                <a:solidFill>
                  <a:schemeClr val="tx2">
                    <a:lumMod val="75000"/>
                    <a:lumOff val="25000"/>
                  </a:schemeClr>
                </a:solidFill>
              </a:rPr>
              <a:t>L’aggancio alla resina della molecola sulla quale si fa avvenire la reazione per la formazione della libreria avviene attraverso il </a:t>
            </a:r>
            <a:r>
              <a:rPr lang="it-IT" sz="1600" b="1" dirty="0" err="1" smtClean="0">
                <a:solidFill>
                  <a:schemeClr val="tx2">
                    <a:lumMod val="75000"/>
                    <a:lumOff val="25000"/>
                  </a:schemeClr>
                </a:solidFill>
              </a:rPr>
              <a:t>linker</a:t>
            </a:r>
            <a:r>
              <a:rPr lang="it-IT" sz="1600" b="1" dirty="0" smtClean="0">
                <a:solidFill>
                  <a:schemeClr val="tx2">
                    <a:lumMod val="75000"/>
                    <a:lumOff val="25000"/>
                  </a:schemeClr>
                </a:solidFill>
              </a:rPr>
              <a:t>, un gruppo protettivo bifunzionale che unisce temporaneamente il supporto solido alla molecola da modificare. Il legame che unisce il </a:t>
            </a:r>
            <a:r>
              <a:rPr lang="it-IT" sz="1600" b="1" dirty="0" err="1" smtClean="0">
                <a:solidFill>
                  <a:schemeClr val="tx2">
                    <a:lumMod val="75000"/>
                    <a:lumOff val="25000"/>
                  </a:schemeClr>
                </a:solidFill>
              </a:rPr>
              <a:t>linker</a:t>
            </a:r>
            <a:r>
              <a:rPr lang="it-IT" sz="1600" b="1" dirty="0" smtClean="0">
                <a:solidFill>
                  <a:schemeClr val="tx2">
                    <a:lumMod val="75000"/>
                    <a:lumOff val="25000"/>
                  </a:schemeClr>
                </a:solidFill>
              </a:rPr>
              <a:t> alla fase solida ha normalmente maggiore stabilità rispetto al legame che lo lega al substrato e ciò consente il distacco selettivo della molecola dal </a:t>
            </a:r>
            <a:r>
              <a:rPr lang="it-IT" sz="1600" b="1" dirty="0" err="1" smtClean="0">
                <a:solidFill>
                  <a:schemeClr val="tx2">
                    <a:lumMod val="75000"/>
                    <a:lumOff val="25000"/>
                  </a:schemeClr>
                </a:solidFill>
              </a:rPr>
              <a:t>linker</a:t>
            </a:r>
            <a:r>
              <a:rPr lang="it-IT" sz="1600" b="1" dirty="0" smtClean="0">
                <a:solidFill>
                  <a:schemeClr val="tx2">
                    <a:lumMod val="75000"/>
                    <a:lumOff val="25000"/>
                  </a:schemeClr>
                </a:solidFill>
              </a:rPr>
              <a:t> alla fine della sequenza di reazioni programmata per la costruzione della libreria.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77299" y="1006143"/>
            <a:ext cx="2403723" cy="461665"/>
          </a:xfrm>
          <a:prstGeom prst="rect">
            <a:avLst/>
          </a:prstGeom>
          <a:noFill/>
        </p:spPr>
        <p:txBody>
          <a:bodyPr wrap="none" rtlCol="0">
            <a:spAutoFit/>
          </a:bodyPr>
          <a:lstStyle/>
          <a:p>
            <a:r>
              <a:rPr lang="it-IT" sz="2400" b="1" dirty="0" smtClean="0">
                <a:solidFill>
                  <a:schemeClr val="accent4">
                    <a:lumMod val="75000"/>
                  </a:schemeClr>
                </a:solidFill>
              </a:rPr>
              <a:t>Supporti solidi</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944180" y="1782586"/>
            <a:ext cx="7298047" cy="440329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1403958" y="1741583"/>
            <a:ext cx="6026701" cy="4946256"/>
          </a:xfrm>
          <a:prstGeom prst="rect">
            <a:avLst/>
          </a:prstGeom>
        </p:spPr>
      </p:pic>
      <p:sp>
        <p:nvSpPr>
          <p:cNvPr id="7" name="CasellaDiTesto 6"/>
          <p:cNvSpPr txBox="1"/>
          <p:nvPr/>
        </p:nvSpPr>
        <p:spPr>
          <a:xfrm>
            <a:off x="577299" y="1006143"/>
            <a:ext cx="2403723" cy="461665"/>
          </a:xfrm>
          <a:prstGeom prst="rect">
            <a:avLst/>
          </a:prstGeom>
          <a:noFill/>
        </p:spPr>
        <p:txBody>
          <a:bodyPr wrap="none" rtlCol="0">
            <a:spAutoFit/>
          </a:bodyPr>
          <a:lstStyle/>
          <a:p>
            <a:r>
              <a:rPr lang="it-IT" sz="2400" b="1" dirty="0" smtClean="0">
                <a:solidFill>
                  <a:schemeClr val="accent4">
                    <a:lumMod val="75000"/>
                  </a:schemeClr>
                </a:solidFill>
              </a:rPr>
              <a:t>Supporti solidi</a:t>
            </a:r>
            <a:endParaRPr lang="it-IT" sz="2400" b="1" dirty="0">
              <a:solidFill>
                <a:schemeClr val="accent4">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547517"/>
            <a:ext cx="8229600" cy="1143000"/>
          </a:xfrm>
        </p:spPr>
        <p:txBody>
          <a:bodyPr/>
          <a:lstStyle/>
          <a:p>
            <a:pPr eaLnBrk="1" hangingPunct="1">
              <a:defRPr/>
            </a:pPr>
            <a:r>
              <a:rPr lang="it-IT" b="1">
                <a:solidFill>
                  <a:srgbClr val="FF6600"/>
                </a:solidFill>
                <a:effectLst>
                  <a:outerShdw blurRad="38100" dist="38100" dir="2700000" algn="tl">
                    <a:srgbClr val="000000"/>
                  </a:outerShdw>
                </a:effectLst>
                <a:latin typeface="Arial Rounded MT Bold" charset="0"/>
                <a:ea typeface="+mj-ea"/>
                <a:cs typeface="+mj-cs"/>
              </a:rPr>
              <a:t>Scelta della Resina</a:t>
            </a:r>
          </a:p>
        </p:txBody>
      </p:sp>
      <p:sp>
        <p:nvSpPr>
          <p:cNvPr id="7" name="Rectangle 5"/>
          <p:cNvSpPr txBox="1">
            <a:spLocks noChangeArrowheads="1"/>
          </p:cNvSpPr>
          <p:nvPr/>
        </p:nvSpPr>
        <p:spPr bwMode="auto">
          <a:xfrm>
            <a:off x="457200" y="210326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Non deve essere solubile nei solventi utilizzati durante la sintesi</a:t>
            </a: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Deve contenere siti reattivi (</a:t>
            </a:r>
            <a:r>
              <a:rPr kumimoji="0" lang="it-IT" sz="2400" b="0" i="1"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linkers</a:t>
            </a: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 per permettere l’attacco del primo aa tramite la funzione carbossilica</a:t>
            </a: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Deve essere stabile nelle condizioni di </a:t>
            </a:r>
            <a:r>
              <a:rPr kumimoji="0" lang="it-IT" sz="2400" b="0" i="1"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coupling</a:t>
            </a: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-deprotezione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La resina deve subire un rigonfiamento (</a:t>
            </a:r>
            <a:r>
              <a:rPr kumimoji="0" lang="it-IT" sz="2400" b="0" i="1"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swelling</a:t>
            </a: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 per favorire la penetrazione dei reagenti nei granuli</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it-IT" sz="2400" b="0" i="1"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Loading</a:t>
            </a:r>
            <a:r>
              <a:rPr kumimoji="0" lang="it-IT" sz="2400" b="0" i="0" u="none" strike="noStrike" kern="0" cap="none" spc="0" normalizeH="0" baseline="0" noProof="0" smtClean="0">
                <a:ln>
                  <a:noFill/>
                </a:ln>
                <a:solidFill>
                  <a:schemeClr val="tx1"/>
                </a:solidFill>
                <a:effectLst/>
                <a:uLnTx/>
                <a:uFillTx/>
                <a:latin typeface="Arial Rounded MT Bold" charset="0"/>
                <a:ea typeface="ＭＳ Ｐゴシック" charset="-128"/>
                <a:cs typeface="ＭＳ Ｐゴシック" charset="-128"/>
              </a:rPr>
              <a:t>: mmol di gruppo funzionale per g di resina</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endParaRPr kumimoji="0" lang="it-IT" sz="2400" b="0" i="0" u="none" strike="noStrike" kern="0" cap="none" spc="0" normalizeH="0" baseline="0" noProof="0">
              <a:ln>
                <a:noFill/>
              </a:ln>
              <a:solidFill>
                <a:schemeClr val="tx1"/>
              </a:solidFill>
              <a:effectLst/>
              <a:uLnTx/>
              <a:uFillTx/>
              <a:latin typeface="Arial Rounded MT Bold" charset="0"/>
              <a:ea typeface="ＭＳ Ｐゴシック" charset="-128"/>
              <a:cs typeface="ＭＳ Ｐゴシック"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577299" y="1006143"/>
            <a:ext cx="7214235" cy="461665"/>
          </a:xfrm>
          <a:prstGeom prst="rect">
            <a:avLst/>
          </a:prstGeom>
          <a:noFill/>
        </p:spPr>
        <p:txBody>
          <a:bodyPr wrap="none" rtlCol="0">
            <a:spAutoFit/>
          </a:bodyPr>
          <a:lstStyle/>
          <a:p>
            <a:r>
              <a:rPr lang="it-IT" sz="2400" b="1" dirty="0" smtClean="0">
                <a:solidFill>
                  <a:schemeClr val="accent4">
                    <a:lumMod val="75000"/>
                  </a:schemeClr>
                </a:solidFill>
              </a:rPr>
              <a:t>Supporti solidi: resine </a:t>
            </a:r>
            <a:r>
              <a:rPr lang="it-IT" sz="2400" b="1" dirty="0" err="1" smtClean="0">
                <a:solidFill>
                  <a:schemeClr val="accent4">
                    <a:lumMod val="75000"/>
                  </a:schemeClr>
                </a:solidFill>
              </a:rPr>
              <a:t>polistireniche</a:t>
            </a:r>
            <a:r>
              <a:rPr lang="it-IT" sz="2400" b="1" dirty="0" smtClean="0">
                <a:solidFill>
                  <a:schemeClr val="accent4">
                    <a:lumMod val="75000"/>
                  </a:schemeClr>
                </a:solidFill>
              </a:rPr>
              <a:t> (PS/DVB)</a:t>
            </a:r>
            <a:endParaRPr lang="it-IT" sz="2400" b="1" dirty="0">
              <a:solidFill>
                <a:schemeClr val="accent4">
                  <a:lumMod val="75000"/>
                </a:schemeClr>
              </a:solidFill>
            </a:endParaRPr>
          </a:p>
        </p:txBody>
      </p:sp>
      <p:sp>
        <p:nvSpPr>
          <p:cNvPr id="9" name="CasellaDiTesto 8"/>
          <p:cNvSpPr txBox="1"/>
          <p:nvPr/>
        </p:nvSpPr>
        <p:spPr>
          <a:xfrm>
            <a:off x="763276" y="1467808"/>
            <a:ext cx="7602151" cy="5170646"/>
          </a:xfrm>
          <a:prstGeom prst="rect">
            <a:avLst/>
          </a:prstGeom>
          <a:noFill/>
        </p:spPr>
        <p:txBody>
          <a:bodyPr wrap="square" rtlCol="0">
            <a:spAutoFit/>
          </a:bodyPr>
          <a:lstStyle/>
          <a:p>
            <a:pPr algn="just"/>
            <a:r>
              <a:rPr lang="it-IT" sz="1500" b="1" dirty="0" smtClean="0">
                <a:solidFill>
                  <a:srgbClr val="0000FF"/>
                </a:solidFill>
                <a:latin typeface="Arial Black"/>
              </a:rPr>
              <a:t>Il polistirene </a:t>
            </a:r>
            <a:r>
              <a:rPr lang="it-IT" sz="1500" b="1" dirty="0" err="1" smtClean="0">
                <a:solidFill>
                  <a:srgbClr val="0000FF"/>
                </a:solidFill>
                <a:latin typeface="Arial Black"/>
              </a:rPr>
              <a:t>cross-linked</a:t>
            </a:r>
            <a:r>
              <a:rPr lang="it-IT" sz="1500" b="1" dirty="0" smtClean="0">
                <a:solidFill>
                  <a:srgbClr val="0000FF"/>
                </a:solidFill>
                <a:latin typeface="Arial Black"/>
              </a:rPr>
              <a:t>, inizialmente utilizzato da </a:t>
            </a:r>
            <a:r>
              <a:rPr lang="it-IT" sz="1500" b="1" dirty="0" err="1" smtClean="0">
                <a:solidFill>
                  <a:srgbClr val="0000FF"/>
                </a:solidFill>
                <a:latin typeface="Arial Black"/>
              </a:rPr>
              <a:t>Merrifield</a:t>
            </a:r>
            <a:r>
              <a:rPr lang="it-IT" sz="1500" b="1" dirty="0" smtClean="0">
                <a:solidFill>
                  <a:srgbClr val="0000FF"/>
                </a:solidFill>
                <a:latin typeface="Arial Black"/>
              </a:rPr>
              <a:t>, è ancora uno dei supporti solidi più utilizzati. Le sue proprietà chimico-fisiche dipendono strettamente dal grado di cross-</a:t>
            </a:r>
            <a:r>
              <a:rPr lang="it-IT" sz="1500" b="1" dirty="0" err="1" smtClean="0">
                <a:solidFill>
                  <a:srgbClr val="0000FF"/>
                </a:solidFill>
                <a:latin typeface="Arial Black"/>
              </a:rPr>
              <a:t>linking</a:t>
            </a:r>
            <a:r>
              <a:rPr lang="it-IT" sz="1500" b="1" dirty="0" smtClean="0">
                <a:solidFill>
                  <a:srgbClr val="0000FF"/>
                </a:solidFill>
                <a:latin typeface="Arial Black"/>
              </a:rPr>
              <a:t> del polistirene. L’aggiunta dell’1% di </a:t>
            </a:r>
            <a:r>
              <a:rPr lang="it-IT" sz="1500" b="1" dirty="0" err="1" smtClean="0">
                <a:solidFill>
                  <a:srgbClr val="0000FF"/>
                </a:solidFill>
                <a:latin typeface="Arial Black"/>
              </a:rPr>
              <a:t>divinylbenzene</a:t>
            </a:r>
            <a:r>
              <a:rPr lang="it-IT" sz="1500" b="1" dirty="0" smtClean="0">
                <a:solidFill>
                  <a:srgbClr val="0000FF"/>
                </a:solidFill>
                <a:latin typeface="Arial Black"/>
              </a:rPr>
              <a:t> (DVB) come agente di </a:t>
            </a:r>
            <a:r>
              <a:rPr lang="it-IT" sz="1500" b="1" dirty="0" err="1" smtClean="0">
                <a:solidFill>
                  <a:srgbClr val="0000FF"/>
                </a:solidFill>
                <a:latin typeface="Arial Black"/>
              </a:rPr>
              <a:t>cross–linking</a:t>
            </a:r>
            <a:r>
              <a:rPr lang="it-IT" sz="1500" b="1" dirty="0" smtClean="0">
                <a:solidFill>
                  <a:srgbClr val="0000FF"/>
                </a:solidFill>
                <a:latin typeface="Arial Black"/>
              </a:rPr>
              <a:t> si è rivelata una scelta che permette un giusto compromesso fra un buon grado di rigonfiamento (che si ottiene con un basso grado di </a:t>
            </a:r>
            <a:r>
              <a:rPr lang="it-IT" sz="1500" b="1" dirty="0" err="1" smtClean="0">
                <a:solidFill>
                  <a:srgbClr val="0000FF"/>
                </a:solidFill>
                <a:latin typeface="Arial Black"/>
              </a:rPr>
              <a:t>cross-linking</a:t>
            </a:r>
            <a:r>
              <a:rPr lang="it-IT" sz="1500" b="1" dirty="0" smtClean="0">
                <a:solidFill>
                  <a:srgbClr val="0000FF"/>
                </a:solidFill>
                <a:latin typeface="Arial Black"/>
              </a:rPr>
              <a:t>) ed una elevata stabilità meccanica (che si ottiene con un alto grado di </a:t>
            </a:r>
            <a:r>
              <a:rPr lang="it-IT" sz="1500" b="1" dirty="0" err="1" smtClean="0">
                <a:solidFill>
                  <a:srgbClr val="0000FF"/>
                </a:solidFill>
                <a:latin typeface="Arial Black"/>
              </a:rPr>
              <a:t>cross-linking</a:t>
            </a:r>
            <a:r>
              <a:rPr lang="it-IT" sz="1500" b="1" dirty="0" smtClean="0">
                <a:solidFill>
                  <a:srgbClr val="0000FF"/>
                </a:solidFill>
                <a:latin typeface="Arial Black"/>
              </a:rPr>
              <a:t>). La resina che si ottiene ha buone capacità di rigonfiamento in molti solventi diversi, specialmente nei solventi comunemente utilizzati per la sintesi in fase solida, come il </a:t>
            </a:r>
            <a:r>
              <a:rPr lang="it-IT" sz="1500" b="1" dirty="0" err="1" smtClean="0">
                <a:solidFill>
                  <a:srgbClr val="0000FF"/>
                </a:solidFill>
                <a:latin typeface="Arial Black"/>
              </a:rPr>
              <a:t>diclorometano</a:t>
            </a:r>
            <a:r>
              <a:rPr lang="it-IT" sz="1500" b="1" dirty="0" smtClean="0">
                <a:solidFill>
                  <a:srgbClr val="0000FF"/>
                </a:solidFill>
                <a:latin typeface="Arial Black"/>
              </a:rPr>
              <a:t> e la </a:t>
            </a:r>
            <a:r>
              <a:rPr lang="it-IT" sz="1500" b="1" dirty="0" err="1" smtClean="0">
                <a:solidFill>
                  <a:srgbClr val="0000FF"/>
                </a:solidFill>
                <a:latin typeface="Arial Black"/>
              </a:rPr>
              <a:t>N</a:t>
            </a:r>
            <a:r>
              <a:rPr lang="it-IT" sz="1500" b="1" dirty="0" smtClean="0">
                <a:solidFill>
                  <a:srgbClr val="0000FF"/>
                </a:solidFill>
                <a:latin typeface="Arial Black"/>
              </a:rPr>
              <a:t>,</a:t>
            </a:r>
            <a:r>
              <a:rPr lang="it-IT" sz="1500" b="1" dirty="0" err="1" smtClean="0">
                <a:solidFill>
                  <a:srgbClr val="0000FF"/>
                </a:solidFill>
                <a:latin typeface="Arial Black"/>
              </a:rPr>
              <a:t>N-dimetilformammide</a:t>
            </a:r>
            <a:r>
              <a:rPr lang="it-IT" sz="1500" b="1" dirty="0" smtClean="0">
                <a:solidFill>
                  <a:srgbClr val="0000FF"/>
                </a:solidFill>
                <a:latin typeface="Arial Black"/>
              </a:rPr>
              <a:t>, ed in altri solventi </a:t>
            </a:r>
            <a:r>
              <a:rPr lang="it-IT" sz="1500" b="1" dirty="0" err="1" smtClean="0">
                <a:solidFill>
                  <a:srgbClr val="0000FF"/>
                </a:solidFill>
                <a:latin typeface="Arial Black"/>
              </a:rPr>
              <a:t>aprotici</a:t>
            </a:r>
            <a:r>
              <a:rPr lang="it-IT" sz="1500" b="1" dirty="0" smtClean="0">
                <a:solidFill>
                  <a:srgbClr val="0000FF"/>
                </a:solidFill>
                <a:latin typeface="Arial Black"/>
              </a:rPr>
              <a:t> come </a:t>
            </a:r>
            <a:r>
              <a:rPr lang="it-IT" sz="1500" b="1" dirty="0" err="1" smtClean="0">
                <a:solidFill>
                  <a:srgbClr val="0000FF"/>
                </a:solidFill>
                <a:latin typeface="Arial Black"/>
              </a:rPr>
              <a:t>tetraidrofurano</a:t>
            </a:r>
            <a:r>
              <a:rPr lang="it-IT" sz="1500" b="1" dirty="0" smtClean="0">
                <a:solidFill>
                  <a:srgbClr val="0000FF"/>
                </a:solidFill>
                <a:latin typeface="Arial Black"/>
              </a:rPr>
              <a:t>, cloroformio e </a:t>
            </a:r>
            <a:r>
              <a:rPr lang="it-IT" sz="1500" b="1" dirty="0" err="1" smtClean="0">
                <a:solidFill>
                  <a:srgbClr val="0000FF"/>
                </a:solidFill>
                <a:latin typeface="Arial Black"/>
              </a:rPr>
              <a:t>diclorometano</a:t>
            </a:r>
            <a:r>
              <a:rPr lang="it-IT" sz="1500" b="1" dirty="0" smtClean="0">
                <a:solidFill>
                  <a:srgbClr val="0000FF"/>
                </a:solidFill>
                <a:latin typeface="Arial Black"/>
              </a:rPr>
              <a:t>. Inoltre, è abbastanza stabile da garantire una buona filtrabilità ed essere manipolato senza problemi. La </a:t>
            </a:r>
            <a:r>
              <a:rPr lang="it-IT" sz="1500" b="1" dirty="0" err="1" smtClean="0">
                <a:solidFill>
                  <a:srgbClr val="0000FF"/>
                </a:solidFill>
                <a:latin typeface="Arial Black"/>
              </a:rPr>
              <a:t>idrofobicità</a:t>
            </a:r>
            <a:r>
              <a:rPr lang="it-IT" sz="1500" b="1" dirty="0" smtClean="0">
                <a:solidFill>
                  <a:srgbClr val="0000FF"/>
                </a:solidFill>
                <a:latin typeface="Arial Black"/>
              </a:rPr>
              <a:t> del polimero è comunque problematica. Da una parte infatti ciò previene l’uso di solventi polari, come acqua, etanolo e metanolo; d’altra parte ciò può causare un aumento del </a:t>
            </a:r>
            <a:r>
              <a:rPr lang="it-IT" sz="1500" b="1" dirty="0" err="1" smtClean="0">
                <a:solidFill>
                  <a:srgbClr val="0000FF"/>
                </a:solidFill>
                <a:latin typeface="Arial Black"/>
              </a:rPr>
              <a:t>folding</a:t>
            </a:r>
            <a:r>
              <a:rPr lang="it-IT" sz="1500" b="1" dirty="0" smtClean="0">
                <a:solidFill>
                  <a:srgbClr val="0000FF"/>
                </a:solidFill>
                <a:latin typeface="Arial Black"/>
              </a:rPr>
              <a:t> delle catene idrofile del polimero, poiché i peptidi tendono a saturare i gruppi donatori e accettori di legame idrogeno. Il risultato in questi casi può essere un </a:t>
            </a:r>
            <a:r>
              <a:rPr lang="it-IT" sz="1500" b="1" dirty="0" err="1" smtClean="0">
                <a:solidFill>
                  <a:srgbClr val="0000FF"/>
                </a:solidFill>
                <a:latin typeface="Arial Black"/>
              </a:rPr>
              <a:t>coupling</a:t>
            </a:r>
            <a:r>
              <a:rPr lang="it-IT" sz="1500" b="1" dirty="0" smtClean="0">
                <a:solidFill>
                  <a:srgbClr val="0000FF"/>
                </a:solidFill>
                <a:latin typeface="Arial Black"/>
              </a:rPr>
              <a:t> insufficiente e delle rese basse. Inoltre, la stabilità termica del polimero è limitata (temperatura massima ≈125°C). Non è possibile utilizzare forti elettrofili e operare in condizioni fortemente ossidanti. </a:t>
            </a:r>
            <a:endParaRPr lang="it-IT" sz="1500" b="1" dirty="0">
              <a:solidFill>
                <a:srgbClr val="0000FF"/>
              </a:solidFill>
              <a:latin typeface="Arial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ep2"/>
          <p:cNvPicPr>
            <a:picLocks noChangeAspect="1" noChangeArrowheads="1"/>
          </p:cNvPicPr>
          <p:nvPr/>
        </p:nvPicPr>
        <p:blipFill>
          <a:blip r:embed="rId2"/>
          <a:srcRect/>
          <a:stretch>
            <a:fillRect/>
          </a:stretch>
        </p:blipFill>
        <p:spPr bwMode="auto">
          <a:xfrm>
            <a:off x="400985" y="1966090"/>
            <a:ext cx="8634413" cy="3930650"/>
          </a:xfrm>
          <a:prstGeom prst="rect">
            <a:avLst/>
          </a:prstGeom>
          <a:noFill/>
          <a:ln w="9525">
            <a:noFill/>
            <a:miter lim="800000"/>
            <a:headEnd/>
            <a:tailEnd/>
          </a:ln>
        </p:spPr>
      </p:pic>
      <p:sp>
        <p:nvSpPr>
          <p:cNvPr id="5" name="Rectangle 5"/>
          <p:cNvSpPr>
            <a:spLocks noChangeArrowheads="1"/>
          </p:cNvSpPr>
          <p:nvPr/>
        </p:nvSpPr>
        <p:spPr bwMode="auto">
          <a:xfrm>
            <a:off x="394201" y="263888"/>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Line 4"/>
          <p:cNvSpPr>
            <a:spLocks noChangeShapeType="1"/>
          </p:cNvSpPr>
          <p:nvPr/>
        </p:nvSpPr>
        <p:spPr bwMode="auto">
          <a:xfrm>
            <a:off x="458714" y="789497"/>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7" name="CasellaDiTesto 6"/>
          <p:cNvSpPr txBox="1"/>
          <p:nvPr/>
        </p:nvSpPr>
        <p:spPr>
          <a:xfrm>
            <a:off x="458714" y="1006143"/>
            <a:ext cx="7214235" cy="461665"/>
          </a:xfrm>
          <a:prstGeom prst="rect">
            <a:avLst/>
          </a:prstGeom>
          <a:noFill/>
        </p:spPr>
        <p:txBody>
          <a:bodyPr wrap="none" rtlCol="0">
            <a:spAutoFit/>
          </a:bodyPr>
          <a:lstStyle/>
          <a:p>
            <a:r>
              <a:rPr lang="it-IT" sz="2400" b="1" dirty="0" smtClean="0">
                <a:solidFill>
                  <a:schemeClr val="accent4">
                    <a:lumMod val="75000"/>
                  </a:schemeClr>
                </a:solidFill>
              </a:rPr>
              <a:t>Supporti solidi: resine </a:t>
            </a:r>
            <a:r>
              <a:rPr lang="it-IT" sz="2400" b="1" dirty="0" err="1" smtClean="0">
                <a:solidFill>
                  <a:schemeClr val="accent4">
                    <a:lumMod val="75000"/>
                  </a:schemeClr>
                </a:solidFill>
              </a:rPr>
              <a:t>polistireniche</a:t>
            </a:r>
            <a:r>
              <a:rPr lang="it-IT" sz="2400" b="1" dirty="0" smtClean="0">
                <a:solidFill>
                  <a:schemeClr val="accent4">
                    <a:lumMod val="75000"/>
                  </a:schemeClr>
                </a:solidFill>
              </a:rPr>
              <a:t> (PS/DVB)</a:t>
            </a:r>
            <a:endParaRPr lang="it-IT" sz="2400" b="1" dirty="0">
              <a:solidFill>
                <a:schemeClr val="accent4">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714375"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1893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Rectangle 7"/>
          <p:cNvSpPr>
            <a:spLocks noChangeArrowheads="1"/>
          </p:cNvSpPr>
          <p:nvPr/>
        </p:nvSpPr>
        <p:spPr bwMode="auto">
          <a:xfrm>
            <a:off x="742950" y="1052513"/>
            <a:ext cx="3373438" cy="488950"/>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2600" b="1" dirty="0">
                <a:solidFill>
                  <a:srgbClr val="000090"/>
                </a:solidFill>
                <a:latin typeface="Comic Sans MS" charset="0"/>
              </a:rPr>
              <a:t>La diversità chimica</a:t>
            </a:r>
          </a:p>
        </p:txBody>
      </p:sp>
      <p:pic>
        <p:nvPicPr>
          <p:cNvPr id="8" name="Picture 8"/>
          <p:cNvPicPr>
            <a:picLocks noChangeAspect="1" noChangeArrowheads="1"/>
          </p:cNvPicPr>
          <p:nvPr/>
        </p:nvPicPr>
        <p:blipFill>
          <a:blip r:embed="rId2"/>
          <a:srcRect/>
          <a:stretch>
            <a:fillRect/>
          </a:stretch>
        </p:blipFill>
        <p:spPr bwMode="auto">
          <a:xfrm>
            <a:off x="1116013" y="1700213"/>
            <a:ext cx="6840537" cy="47815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954916" y="1221956"/>
            <a:ext cx="6950680" cy="517574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77299" y="1006143"/>
            <a:ext cx="6592369" cy="461665"/>
          </a:xfrm>
          <a:prstGeom prst="rect">
            <a:avLst/>
          </a:prstGeom>
          <a:noFill/>
        </p:spPr>
        <p:txBody>
          <a:bodyPr wrap="none" rtlCol="0">
            <a:spAutoFit/>
          </a:bodyPr>
          <a:lstStyle/>
          <a:p>
            <a:r>
              <a:rPr lang="it-IT" sz="2400" b="1" dirty="0" smtClean="0">
                <a:solidFill>
                  <a:schemeClr val="accent4">
                    <a:lumMod val="75000"/>
                  </a:schemeClr>
                </a:solidFill>
              </a:rPr>
              <a:t>Supporti solidi: polimeri </a:t>
            </a:r>
            <a:r>
              <a:rPr lang="it-IT" sz="2400" b="1" dirty="0" err="1" smtClean="0">
                <a:solidFill>
                  <a:schemeClr val="accent4">
                    <a:lumMod val="75000"/>
                  </a:schemeClr>
                </a:solidFill>
              </a:rPr>
              <a:t>poliacrilammidici</a:t>
            </a:r>
            <a:endParaRPr lang="it-IT" sz="2400" b="1" dirty="0">
              <a:solidFill>
                <a:schemeClr val="accent4">
                  <a:lumMod val="75000"/>
                </a:schemeClr>
              </a:solidFill>
            </a:endParaRPr>
          </a:p>
        </p:txBody>
      </p:sp>
      <p:sp>
        <p:nvSpPr>
          <p:cNvPr id="7" name="Rettangolo 6"/>
          <p:cNvSpPr/>
          <p:nvPr/>
        </p:nvSpPr>
        <p:spPr>
          <a:xfrm>
            <a:off x="1147895" y="1583329"/>
            <a:ext cx="6134315" cy="2862323"/>
          </a:xfrm>
          <a:prstGeom prst="rect">
            <a:avLst/>
          </a:prstGeom>
        </p:spPr>
        <p:txBody>
          <a:bodyPr wrap="square">
            <a:spAutoFit/>
          </a:bodyPr>
          <a:lstStyle/>
          <a:p>
            <a:pPr algn="just"/>
            <a:r>
              <a:rPr lang="it-IT" dirty="0" smtClean="0">
                <a:solidFill>
                  <a:schemeClr val="bg2">
                    <a:lumMod val="25000"/>
                  </a:schemeClr>
                </a:solidFill>
                <a:latin typeface="Arial Black"/>
              </a:rPr>
              <a:t>Si tratta di resine gelatinose polari sviluppate negli anni ‘70 e ‘80 sulla base della </a:t>
            </a:r>
            <a:r>
              <a:rPr lang="it-IT" dirty="0" err="1" smtClean="0">
                <a:solidFill>
                  <a:schemeClr val="bg2">
                    <a:lumMod val="25000"/>
                  </a:schemeClr>
                </a:solidFill>
                <a:latin typeface="Arial Black"/>
              </a:rPr>
              <a:t>poliacrilamide</a:t>
            </a:r>
            <a:r>
              <a:rPr lang="it-IT" dirty="0" smtClean="0">
                <a:solidFill>
                  <a:schemeClr val="bg2">
                    <a:lumMod val="25000"/>
                  </a:schemeClr>
                </a:solidFill>
                <a:latin typeface="Arial Black"/>
              </a:rPr>
              <a:t>. I polimeri ottenuti presentavano ottime caratteristiche di rigonfiamento nei solventi polari </a:t>
            </a:r>
            <a:r>
              <a:rPr lang="it-IT" dirty="0" err="1" smtClean="0">
                <a:solidFill>
                  <a:schemeClr val="bg2">
                    <a:lumMod val="25000"/>
                  </a:schemeClr>
                </a:solidFill>
                <a:latin typeface="Arial Black"/>
              </a:rPr>
              <a:t>aprotici</a:t>
            </a:r>
            <a:r>
              <a:rPr lang="it-IT" dirty="0" smtClean="0">
                <a:solidFill>
                  <a:schemeClr val="bg2">
                    <a:lumMod val="25000"/>
                  </a:schemeClr>
                </a:solidFill>
                <a:latin typeface="Arial Black"/>
              </a:rPr>
              <a:t> (DMF, </a:t>
            </a:r>
            <a:r>
              <a:rPr lang="it-IT" dirty="0" err="1" smtClean="0">
                <a:solidFill>
                  <a:schemeClr val="bg2">
                    <a:lumMod val="25000"/>
                  </a:schemeClr>
                </a:solidFill>
                <a:latin typeface="Arial Black"/>
              </a:rPr>
              <a:t>N-metilpirrolidone</a:t>
            </a:r>
            <a:r>
              <a:rPr lang="it-IT" dirty="0" smtClean="0">
                <a:solidFill>
                  <a:schemeClr val="bg2">
                    <a:lumMod val="25000"/>
                  </a:schemeClr>
                </a:solidFill>
                <a:latin typeface="Arial Black"/>
              </a:rPr>
              <a:t> (NMP)) comunemente utilizzati nella sintesi dei peptidi e possedevano inoltre una certa somiglianza con i </a:t>
            </a:r>
            <a:r>
              <a:rPr lang="it-IT" dirty="0" err="1" smtClean="0">
                <a:solidFill>
                  <a:schemeClr val="bg2">
                    <a:lumMod val="25000"/>
                  </a:schemeClr>
                </a:solidFill>
                <a:latin typeface="Arial Black"/>
              </a:rPr>
              <a:t>biopolimeri</a:t>
            </a:r>
            <a:r>
              <a:rPr lang="it-IT" dirty="0" smtClean="0">
                <a:solidFill>
                  <a:schemeClr val="bg2">
                    <a:lumMod val="25000"/>
                  </a:schemeClr>
                </a:solidFill>
                <a:latin typeface="Arial Black"/>
              </a:rPr>
              <a:t> che venivano sintetizzati. Lo </a:t>
            </a:r>
            <a:r>
              <a:rPr lang="it-IT" dirty="0" err="1" smtClean="0">
                <a:solidFill>
                  <a:schemeClr val="bg2">
                    <a:lumMod val="25000"/>
                  </a:schemeClr>
                </a:solidFill>
                <a:latin typeface="Arial Black"/>
              </a:rPr>
              <a:t>swelling</a:t>
            </a:r>
            <a:r>
              <a:rPr lang="it-IT" dirty="0" smtClean="0">
                <a:solidFill>
                  <a:schemeClr val="bg2">
                    <a:lumMod val="25000"/>
                  </a:schemeClr>
                </a:solidFill>
                <a:latin typeface="Arial Black"/>
              </a:rPr>
              <a:t> inoltre avveniva anche nei solventi </a:t>
            </a:r>
            <a:r>
              <a:rPr lang="it-IT" dirty="0" err="1" smtClean="0">
                <a:solidFill>
                  <a:schemeClr val="bg2">
                    <a:lumMod val="25000"/>
                  </a:schemeClr>
                </a:solidFill>
                <a:latin typeface="Arial Black"/>
              </a:rPr>
              <a:t>protici</a:t>
            </a:r>
            <a:r>
              <a:rPr lang="it-IT" dirty="0" smtClean="0">
                <a:solidFill>
                  <a:schemeClr val="bg2">
                    <a:lumMod val="25000"/>
                  </a:schemeClr>
                </a:solidFill>
                <a:latin typeface="Arial Black"/>
              </a:rPr>
              <a:t>. </a:t>
            </a:r>
            <a:endParaRPr lang="it-IT" dirty="0">
              <a:solidFill>
                <a:schemeClr val="bg2">
                  <a:lumMod val="25000"/>
                </a:schemeClr>
              </a:solidFill>
              <a:latin typeface="Arial Black"/>
            </a:endParaRPr>
          </a:p>
        </p:txBody>
      </p:sp>
      <p:pic>
        <p:nvPicPr>
          <p:cNvPr id="8" name="Immagine 7"/>
          <p:cNvPicPr>
            <a:picLocks noChangeAspect="1"/>
          </p:cNvPicPr>
          <p:nvPr/>
        </p:nvPicPr>
        <p:blipFill>
          <a:blip r:embed="rId2"/>
          <a:stretch>
            <a:fillRect/>
          </a:stretch>
        </p:blipFill>
        <p:spPr>
          <a:xfrm>
            <a:off x="3851185" y="4356100"/>
            <a:ext cx="2499101" cy="211297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313488" y="1006143"/>
            <a:ext cx="4742404" cy="461665"/>
          </a:xfrm>
          <a:prstGeom prst="rect">
            <a:avLst/>
          </a:prstGeom>
          <a:noFill/>
        </p:spPr>
        <p:txBody>
          <a:bodyPr wrap="none" rtlCol="0">
            <a:spAutoFit/>
          </a:bodyPr>
          <a:lstStyle/>
          <a:p>
            <a:r>
              <a:rPr lang="it-IT" sz="2400" b="1" dirty="0" smtClean="0">
                <a:solidFill>
                  <a:schemeClr val="accent4">
                    <a:lumMod val="75000"/>
                  </a:schemeClr>
                </a:solidFill>
              </a:rPr>
              <a:t>Supporti solidi: PEG-PS </a:t>
            </a:r>
            <a:r>
              <a:rPr lang="it-IT" sz="2400" b="1" dirty="0" err="1" smtClean="0">
                <a:solidFill>
                  <a:schemeClr val="accent4">
                    <a:lumMod val="75000"/>
                  </a:schemeClr>
                </a:solidFill>
              </a:rPr>
              <a:t>grafts</a:t>
            </a:r>
            <a:endParaRPr lang="it-IT" sz="2400" b="1" dirty="0">
              <a:solidFill>
                <a:schemeClr val="accent4">
                  <a:lumMod val="75000"/>
                </a:schemeClr>
              </a:solidFill>
            </a:endParaRPr>
          </a:p>
        </p:txBody>
      </p:sp>
      <p:sp>
        <p:nvSpPr>
          <p:cNvPr id="7" name="Rettangolo 6"/>
          <p:cNvSpPr/>
          <p:nvPr/>
        </p:nvSpPr>
        <p:spPr>
          <a:xfrm>
            <a:off x="597142" y="1805985"/>
            <a:ext cx="7645085" cy="4278094"/>
          </a:xfrm>
          <a:prstGeom prst="rect">
            <a:avLst/>
          </a:prstGeom>
        </p:spPr>
        <p:txBody>
          <a:bodyPr wrap="square">
            <a:spAutoFit/>
          </a:bodyPr>
          <a:lstStyle/>
          <a:p>
            <a:pPr algn="just"/>
            <a:r>
              <a:rPr lang="it-IT" sz="1600" dirty="0" smtClean="0">
                <a:solidFill>
                  <a:schemeClr val="accent6">
                    <a:lumMod val="75000"/>
                  </a:schemeClr>
                </a:solidFill>
                <a:latin typeface="Arial Black"/>
              </a:rPr>
              <a:t>Si tratta di copolimeri idrofili di polistirene e polietilene glicole (PEG), sviluppati allo scopo di superare gli svantaggi delle resine </a:t>
            </a:r>
            <a:r>
              <a:rPr lang="it-IT" sz="1600" dirty="0" err="1" smtClean="0">
                <a:solidFill>
                  <a:schemeClr val="accent6">
                    <a:lumMod val="75000"/>
                  </a:schemeClr>
                </a:solidFill>
                <a:latin typeface="Arial Black"/>
              </a:rPr>
              <a:t>polistireniche</a:t>
            </a:r>
            <a:r>
              <a:rPr lang="it-IT" sz="1600" dirty="0" smtClean="0">
                <a:solidFill>
                  <a:schemeClr val="accent6">
                    <a:lumMod val="75000"/>
                  </a:schemeClr>
                </a:solidFill>
                <a:latin typeface="Arial Black"/>
              </a:rPr>
              <a:t>, che hanno acquistato molta popolarità soprattutto nelle sintesi organiche in fase solida. Il primo e più rappresentativo è il </a:t>
            </a:r>
            <a:r>
              <a:rPr lang="it-IT" sz="1600" dirty="0" err="1" smtClean="0">
                <a:solidFill>
                  <a:schemeClr val="accent6">
                    <a:lumMod val="75000"/>
                  </a:schemeClr>
                </a:solidFill>
                <a:latin typeface="Arial Black"/>
              </a:rPr>
              <a:t>cosiddeto</a:t>
            </a:r>
            <a:r>
              <a:rPr lang="it-IT" sz="1600" dirty="0" smtClean="0">
                <a:solidFill>
                  <a:schemeClr val="accent6">
                    <a:lumMod val="75000"/>
                  </a:schemeClr>
                </a:solidFill>
                <a:latin typeface="Arial Black"/>
              </a:rPr>
              <a:t> </a:t>
            </a:r>
            <a:r>
              <a:rPr lang="it-IT" sz="1600" dirty="0" err="1" smtClean="0">
                <a:solidFill>
                  <a:schemeClr val="accent6">
                    <a:lumMod val="75000"/>
                  </a:schemeClr>
                </a:solidFill>
                <a:latin typeface="Arial Black"/>
              </a:rPr>
              <a:t>Tentagel</a:t>
            </a:r>
            <a:r>
              <a:rPr lang="it-IT" sz="1600" dirty="0" smtClean="0">
                <a:solidFill>
                  <a:schemeClr val="accent6">
                    <a:lumMod val="75000"/>
                  </a:schemeClr>
                </a:solidFill>
                <a:latin typeface="Arial Black"/>
              </a:rPr>
              <a:t>, in cui le catene di PEG sono attaccate alla matrice </a:t>
            </a:r>
            <a:r>
              <a:rPr lang="it-IT" sz="1600" dirty="0" err="1" smtClean="0">
                <a:solidFill>
                  <a:schemeClr val="accent6">
                    <a:lumMod val="75000"/>
                  </a:schemeClr>
                </a:solidFill>
                <a:latin typeface="Arial Black"/>
              </a:rPr>
              <a:t>polistirenica</a:t>
            </a:r>
            <a:r>
              <a:rPr lang="it-IT" sz="1600" dirty="0" smtClean="0">
                <a:solidFill>
                  <a:schemeClr val="accent6">
                    <a:lumMod val="75000"/>
                  </a:schemeClr>
                </a:solidFill>
                <a:latin typeface="Arial Black"/>
              </a:rPr>
              <a:t> per mezzo di ponti eterei. I gruppi funzionali terminali delle catene dei PEG sono utilizzati per attaccare i composti da sintetizzare. In generale, si utilizza PEG con peso molecolare di alcuni </a:t>
            </a:r>
            <a:r>
              <a:rPr lang="it-IT" sz="1600" dirty="0" err="1" smtClean="0">
                <a:solidFill>
                  <a:schemeClr val="accent6">
                    <a:lumMod val="75000"/>
                  </a:schemeClr>
                </a:solidFill>
                <a:latin typeface="Arial Black"/>
              </a:rPr>
              <a:t>kDa</a:t>
            </a:r>
            <a:r>
              <a:rPr lang="it-IT" sz="1600" dirty="0" smtClean="0">
                <a:solidFill>
                  <a:schemeClr val="accent6">
                    <a:lumMod val="75000"/>
                  </a:schemeClr>
                </a:solidFill>
                <a:latin typeface="Arial Black"/>
              </a:rPr>
              <a:t> e il rapporto in peso polistirene/PEG è circa (</a:t>
            </a:r>
            <a:r>
              <a:rPr lang="it-IT" sz="1600" dirty="0" err="1" smtClean="0">
                <a:solidFill>
                  <a:schemeClr val="accent6">
                    <a:lumMod val="75000"/>
                  </a:schemeClr>
                </a:solidFill>
                <a:latin typeface="Arial Black"/>
              </a:rPr>
              <a:t>1</a:t>
            </a:r>
            <a:r>
              <a:rPr lang="it-IT" sz="1600" dirty="0" smtClean="0">
                <a:solidFill>
                  <a:schemeClr val="accent6">
                    <a:lumMod val="75000"/>
                  </a:schemeClr>
                </a:solidFill>
                <a:latin typeface="Arial Black"/>
              </a:rPr>
              <a:t> a </a:t>
            </a:r>
            <a:r>
              <a:rPr lang="it-IT" sz="1600" dirty="0" err="1" smtClean="0">
                <a:solidFill>
                  <a:schemeClr val="accent6">
                    <a:lumMod val="75000"/>
                  </a:schemeClr>
                </a:solidFill>
                <a:latin typeface="Arial Black"/>
              </a:rPr>
              <a:t>3</a:t>
            </a:r>
            <a:r>
              <a:rPr lang="it-IT" sz="1600" dirty="0" smtClean="0">
                <a:solidFill>
                  <a:schemeClr val="accent6">
                    <a:lumMod val="75000"/>
                  </a:schemeClr>
                </a:solidFill>
                <a:latin typeface="Arial Black"/>
              </a:rPr>
              <a:t>). Il polimero così ottenuto combina le caratteristiche di </a:t>
            </a:r>
            <a:r>
              <a:rPr lang="it-IT" sz="1600" dirty="0" err="1" smtClean="0">
                <a:solidFill>
                  <a:schemeClr val="accent6">
                    <a:lumMod val="75000"/>
                  </a:schemeClr>
                </a:solidFill>
                <a:latin typeface="Arial Black"/>
              </a:rPr>
              <a:t>stabiltà</a:t>
            </a:r>
            <a:r>
              <a:rPr lang="it-IT" sz="1600" dirty="0" smtClean="0">
                <a:solidFill>
                  <a:schemeClr val="accent6">
                    <a:lumMod val="75000"/>
                  </a:schemeClr>
                </a:solidFill>
                <a:latin typeface="Arial Black"/>
              </a:rPr>
              <a:t> del polistirene con quelle di solubilità e </a:t>
            </a:r>
            <a:r>
              <a:rPr lang="it-IT" sz="1600" dirty="0" err="1" smtClean="0">
                <a:solidFill>
                  <a:schemeClr val="accent6">
                    <a:lumMod val="75000"/>
                  </a:schemeClr>
                </a:solidFill>
                <a:latin typeface="Arial Black"/>
              </a:rPr>
              <a:t>flessibiltà</a:t>
            </a:r>
            <a:r>
              <a:rPr lang="it-IT" sz="1600" dirty="0" smtClean="0">
                <a:solidFill>
                  <a:schemeClr val="accent6">
                    <a:lumMod val="75000"/>
                  </a:schemeClr>
                </a:solidFill>
                <a:latin typeface="Arial Black"/>
              </a:rPr>
              <a:t> del PEG idrofilo. Si ottengono quindi dei polimeri più “</a:t>
            </a:r>
            <a:r>
              <a:rPr lang="it-IT" sz="1600" dirty="0" err="1" smtClean="0">
                <a:solidFill>
                  <a:schemeClr val="accent6">
                    <a:lumMod val="75000"/>
                  </a:schemeClr>
                </a:solidFill>
                <a:latin typeface="Arial Black"/>
              </a:rPr>
              <a:t>solvent-like</a:t>
            </a:r>
            <a:r>
              <a:rPr lang="it-IT" sz="1600" dirty="0" smtClean="0">
                <a:solidFill>
                  <a:schemeClr val="accent6">
                    <a:lumMod val="75000"/>
                  </a:schemeClr>
                </a:solidFill>
                <a:latin typeface="Arial Black"/>
              </a:rPr>
              <a:t>”. Uno svantaggio è rappresentato dalla bassa capacità di </a:t>
            </a:r>
            <a:r>
              <a:rPr lang="it-IT" sz="1600" dirty="0" err="1" smtClean="0">
                <a:solidFill>
                  <a:schemeClr val="accent6">
                    <a:lumMod val="75000"/>
                  </a:schemeClr>
                </a:solidFill>
                <a:latin typeface="Arial Black"/>
              </a:rPr>
              <a:t>loading</a:t>
            </a:r>
            <a:r>
              <a:rPr lang="it-IT" sz="1600" dirty="0" smtClean="0">
                <a:solidFill>
                  <a:schemeClr val="accent6">
                    <a:lumMod val="75000"/>
                  </a:schemeClr>
                </a:solidFill>
                <a:latin typeface="Arial Black"/>
              </a:rPr>
              <a:t> (0.2-0.3 </a:t>
            </a:r>
            <a:r>
              <a:rPr lang="it-IT" sz="1600" dirty="0" err="1" smtClean="0">
                <a:solidFill>
                  <a:schemeClr val="accent6">
                    <a:lumMod val="75000"/>
                  </a:schemeClr>
                </a:solidFill>
                <a:latin typeface="Arial Black"/>
              </a:rPr>
              <a:t>mmol</a:t>
            </a:r>
            <a:r>
              <a:rPr lang="it-IT" sz="1600" dirty="0" smtClean="0">
                <a:solidFill>
                  <a:schemeClr val="accent6">
                    <a:lumMod val="75000"/>
                  </a:schemeClr>
                </a:solidFill>
                <a:latin typeface="Arial Black"/>
              </a:rPr>
              <a:t>/</a:t>
            </a:r>
            <a:r>
              <a:rPr lang="it-IT" sz="1600" dirty="0" err="1" smtClean="0">
                <a:solidFill>
                  <a:schemeClr val="accent6">
                    <a:lumMod val="75000"/>
                  </a:schemeClr>
                </a:solidFill>
                <a:latin typeface="Arial Black"/>
              </a:rPr>
              <a:t>g</a:t>
            </a:r>
            <a:r>
              <a:rPr lang="it-IT" sz="1600" dirty="0" smtClean="0">
                <a:solidFill>
                  <a:schemeClr val="accent6">
                    <a:lumMod val="75000"/>
                  </a:schemeClr>
                </a:solidFill>
                <a:latin typeface="Arial Black"/>
              </a:rPr>
              <a:t>).</a:t>
            </a:r>
          </a:p>
          <a:p>
            <a:pPr algn="just"/>
            <a:r>
              <a:rPr lang="it-IT" sz="1600" dirty="0" smtClean="0">
                <a:solidFill>
                  <a:schemeClr val="accent6">
                    <a:lumMod val="75000"/>
                  </a:schemeClr>
                </a:solidFill>
                <a:latin typeface="Arial Black"/>
              </a:rPr>
              <a:t>Resine con caratteristiche simili sono state sviluppate, ad esempio le cosiddette PEG-PS nelle quali le catene di PEG sono  legate alla matrice </a:t>
            </a:r>
            <a:r>
              <a:rPr lang="it-IT" sz="1600" dirty="0" err="1" smtClean="0">
                <a:solidFill>
                  <a:schemeClr val="accent6">
                    <a:lumMod val="75000"/>
                  </a:schemeClr>
                </a:solidFill>
                <a:latin typeface="Arial Black"/>
              </a:rPr>
              <a:t>polistirenica</a:t>
            </a:r>
            <a:r>
              <a:rPr lang="it-IT" sz="1600" dirty="0" smtClean="0">
                <a:solidFill>
                  <a:schemeClr val="accent6">
                    <a:lumMod val="75000"/>
                  </a:schemeClr>
                </a:solidFill>
                <a:latin typeface="Arial Black"/>
              </a:rPr>
              <a:t> attraverso legami ammidici. </a:t>
            </a:r>
            <a:endParaRPr lang="it-IT" sz="1600" dirty="0">
              <a:solidFill>
                <a:schemeClr val="accent6">
                  <a:lumMod val="75000"/>
                </a:schemeClr>
              </a:solidFill>
              <a:latin typeface="Arial Blac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458714" y="1006143"/>
            <a:ext cx="4742404" cy="461665"/>
          </a:xfrm>
          <a:prstGeom prst="rect">
            <a:avLst/>
          </a:prstGeom>
          <a:noFill/>
        </p:spPr>
        <p:txBody>
          <a:bodyPr wrap="none" rtlCol="0">
            <a:spAutoFit/>
          </a:bodyPr>
          <a:lstStyle/>
          <a:p>
            <a:r>
              <a:rPr lang="it-IT" sz="2400" b="1" dirty="0" smtClean="0">
                <a:solidFill>
                  <a:schemeClr val="accent4">
                    <a:lumMod val="75000"/>
                  </a:schemeClr>
                </a:solidFill>
              </a:rPr>
              <a:t>Supporti solidi: PEG-PS </a:t>
            </a:r>
            <a:r>
              <a:rPr lang="it-IT" sz="2400" b="1" dirty="0" err="1" smtClean="0">
                <a:solidFill>
                  <a:schemeClr val="accent4">
                    <a:lumMod val="75000"/>
                  </a:schemeClr>
                </a:solidFill>
              </a:rPr>
              <a:t>grafts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286939" y="1759027"/>
            <a:ext cx="3601695" cy="2589384"/>
          </a:xfrm>
          <a:prstGeom prst="rect">
            <a:avLst/>
          </a:prstGeom>
        </p:spPr>
      </p:pic>
      <p:pic>
        <p:nvPicPr>
          <p:cNvPr id="8" name="Immagine 7"/>
          <p:cNvPicPr>
            <a:picLocks noChangeAspect="1"/>
          </p:cNvPicPr>
          <p:nvPr/>
        </p:nvPicPr>
        <p:blipFill>
          <a:blip r:embed="rId3"/>
          <a:stretch>
            <a:fillRect/>
          </a:stretch>
        </p:blipFill>
        <p:spPr>
          <a:xfrm>
            <a:off x="3888634" y="2796723"/>
            <a:ext cx="5255366" cy="380579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77299" y="1006143"/>
            <a:ext cx="6733484" cy="461665"/>
          </a:xfrm>
          <a:prstGeom prst="rect">
            <a:avLst/>
          </a:prstGeom>
          <a:noFill/>
        </p:spPr>
        <p:txBody>
          <a:bodyPr wrap="none" rtlCol="0">
            <a:spAutoFit/>
          </a:bodyPr>
          <a:lstStyle/>
          <a:p>
            <a:r>
              <a:rPr lang="it-IT" sz="2400" b="1" dirty="0" smtClean="0">
                <a:solidFill>
                  <a:schemeClr val="accent4">
                    <a:lumMod val="75000"/>
                  </a:schemeClr>
                </a:solidFill>
              </a:rPr>
              <a:t>Supporti solidi: </a:t>
            </a:r>
            <a:r>
              <a:rPr lang="it-IT" sz="2400" b="1" dirty="0" err="1" smtClean="0">
                <a:solidFill>
                  <a:schemeClr val="accent4">
                    <a:lumMod val="75000"/>
                  </a:schemeClr>
                </a:solidFill>
              </a:rPr>
              <a:t>PEG-crosslinked</a:t>
            </a:r>
            <a:r>
              <a:rPr lang="it-IT" sz="2400" b="1" dirty="0" smtClean="0">
                <a:solidFill>
                  <a:schemeClr val="accent4">
                    <a:lumMod val="75000"/>
                  </a:schemeClr>
                </a:solidFill>
              </a:rPr>
              <a:t> (reticolati)</a:t>
            </a:r>
            <a:endParaRPr lang="it-IT" sz="2400" b="1" dirty="0">
              <a:solidFill>
                <a:schemeClr val="accent4">
                  <a:lumMod val="75000"/>
                </a:schemeClr>
              </a:solidFill>
            </a:endParaRPr>
          </a:p>
        </p:txBody>
      </p:sp>
      <p:sp>
        <p:nvSpPr>
          <p:cNvPr id="7" name="Rettangolo 6"/>
          <p:cNvSpPr/>
          <p:nvPr/>
        </p:nvSpPr>
        <p:spPr>
          <a:xfrm>
            <a:off x="941718" y="1731766"/>
            <a:ext cx="6858000" cy="4801315"/>
          </a:xfrm>
          <a:prstGeom prst="rect">
            <a:avLst/>
          </a:prstGeom>
        </p:spPr>
        <p:txBody>
          <a:bodyPr wrap="square">
            <a:spAutoFit/>
          </a:bodyPr>
          <a:lstStyle/>
          <a:p>
            <a:pPr algn="just"/>
            <a:r>
              <a:rPr lang="it-IT" dirty="0" smtClean="0">
                <a:solidFill>
                  <a:schemeClr val="accent5">
                    <a:lumMod val="75000"/>
                  </a:schemeClr>
                </a:solidFill>
                <a:latin typeface="Arial Black"/>
              </a:rPr>
              <a:t>Come alternativa alle resine </a:t>
            </a:r>
            <a:r>
              <a:rPr lang="it-IT" dirty="0" err="1" smtClean="0">
                <a:solidFill>
                  <a:schemeClr val="accent5">
                    <a:lumMod val="75000"/>
                  </a:schemeClr>
                </a:solidFill>
                <a:latin typeface="Arial Black"/>
              </a:rPr>
              <a:t>PEG-polistirene</a:t>
            </a:r>
            <a:r>
              <a:rPr lang="it-IT" dirty="0" smtClean="0">
                <a:solidFill>
                  <a:schemeClr val="accent5">
                    <a:lumMod val="75000"/>
                  </a:schemeClr>
                </a:solidFill>
                <a:latin typeface="Arial Black"/>
              </a:rPr>
              <a:t>, si è cercato di sviluppare polimeri sulla base del PEG. Essendo le catene di PEG troppo flessibili, è stata scelta la via del copolimero.</a:t>
            </a:r>
          </a:p>
          <a:p>
            <a:pPr algn="just"/>
            <a:r>
              <a:rPr lang="it-IT" dirty="0" smtClean="0">
                <a:solidFill>
                  <a:schemeClr val="accent5">
                    <a:lumMod val="75000"/>
                  </a:schemeClr>
                </a:solidFill>
                <a:latin typeface="Arial Black"/>
              </a:rPr>
              <a:t>Le resine POEPS (</a:t>
            </a:r>
            <a:r>
              <a:rPr lang="it-IT" dirty="0" err="1" smtClean="0">
                <a:solidFill>
                  <a:schemeClr val="accent5">
                    <a:lumMod val="75000"/>
                  </a:schemeClr>
                </a:solidFill>
                <a:latin typeface="Arial Black"/>
              </a:rPr>
              <a:t>poliethylene</a:t>
            </a:r>
            <a:r>
              <a:rPr lang="it-IT" dirty="0" smtClean="0">
                <a:solidFill>
                  <a:schemeClr val="accent5">
                    <a:lumMod val="75000"/>
                  </a:schemeClr>
                </a:solidFill>
                <a:latin typeface="Arial Black"/>
              </a:rPr>
              <a:t> </a:t>
            </a:r>
            <a:r>
              <a:rPr lang="it-IT" dirty="0" err="1" smtClean="0">
                <a:solidFill>
                  <a:schemeClr val="accent5">
                    <a:lumMod val="75000"/>
                  </a:schemeClr>
                </a:solidFill>
                <a:latin typeface="Arial Black"/>
              </a:rPr>
              <a:t>glycol</a:t>
            </a:r>
            <a:r>
              <a:rPr lang="it-IT" dirty="0" smtClean="0">
                <a:solidFill>
                  <a:schemeClr val="accent5">
                    <a:lumMod val="75000"/>
                  </a:schemeClr>
                </a:solidFill>
                <a:latin typeface="Arial Black"/>
              </a:rPr>
              <a:t> </a:t>
            </a:r>
            <a:r>
              <a:rPr lang="it-IT" dirty="0" err="1" smtClean="0">
                <a:solidFill>
                  <a:schemeClr val="accent5">
                    <a:lumMod val="75000"/>
                  </a:schemeClr>
                </a:solidFill>
                <a:latin typeface="Arial Black"/>
              </a:rPr>
              <a:t>cross-linked</a:t>
            </a:r>
            <a:r>
              <a:rPr lang="it-IT" dirty="0" smtClean="0">
                <a:solidFill>
                  <a:schemeClr val="accent5">
                    <a:lumMod val="75000"/>
                  </a:schemeClr>
                </a:solidFill>
                <a:latin typeface="Arial Black"/>
              </a:rPr>
              <a:t> </a:t>
            </a:r>
            <a:r>
              <a:rPr lang="it-IT" dirty="0" err="1" smtClean="0">
                <a:solidFill>
                  <a:schemeClr val="accent5">
                    <a:lumMod val="75000"/>
                  </a:schemeClr>
                </a:solidFill>
                <a:latin typeface="Arial Black"/>
              </a:rPr>
              <a:t>oligostyrene</a:t>
            </a:r>
            <a:r>
              <a:rPr lang="it-IT" dirty="0" smtClean="0">
                <a:solidFill>
                  <a:schemeClr val="accent5">
                    <a:lumMod val="75000"/>
                  </a:schemeClr>
                </a:solidFill>
                <a:latin typeface="Arial Black"/>
              </a:rPr>
              <a:t>) sono costituite da lunghe catene di PEG </a:t>
            </a:r>
            <a:r>
              <a:rPr lang="it-IT" dirty="0" err="1" smtClean="0">
                <a:solidFill>
                  <a:schemeClr val="accent5">
                    <a:lumMod val="75000"/>
                  </a:schemeClr>
                </a:solidFill>
                <a:latin typeface="Arial Black"/>
              </a:rPr>
              <a:t>crosslinkate</a:t>
            </a:r>
            <a:r>
              <a:rPr lang="it-IT" dirty="0" smtClean="0">
                <a:solidFill>
                  <a:schemeClr val="accent5">
                    <a:lumMod val="75000"/>
                  </a:schemeClr>
                </a:solidFill>
                <a:latin typeface="Arial Black"/>
              </a:rPr>
              <a:t> da </a:t>
            </a:r>
            <a:r>
              <a:rPr lang="it-IT" dirty="0" err="1" smtClean="0">
                <a:solidFill>
                  <a:schemeClr val="accent5">
                    <a:lumMod val="75000"/>
                  </a:schemeClr>
                </a:solidFill>
                <a:latin typeface="Arial Black"/>
              </a:rPr>
              <a:t>oligostirene</a:t>
            </a:r>
            <a:r>
              <a:rPr lang="it-IT" dirty="0" smtClean="0">
                <a:solidFill>
                  <a:schemeClr val="accent5">
                    <a:lumMod val="75000"/>
                  </a:schemeClr>
                </a:solidFill>
                <a:latin typeface="Arial Black"/>
              </a:rPr>
              <a:t>. Hanno una percentuale di PEG maggiore rispetto alle </a:t>
            </a:r>
            <a:r>
              <a:rPr lang="it-IT" dirty="0" err="1" smtClean="0">
                <a:solidFill>
                  <a:schemeClr val="accent5">
                    <a:lumMod val="75000"/>
                  </a:schemeClr>
                </a:solidFill>
                <a:latin typeface="Arial Black"/>
              </a:rPr>
              <a:t>PEG-polistirene</a:t>
            </a:r>
            <a:r>
              <a:rPr lang="it-IT" dirty="0" smtClean="0">
                <a:solidFill>
                  <a:schemeClr val="accent5">
                    <a:lumMod val="75000"/>
                  </a:schemeClr>
                </a:solidFill>
                <a:latin typeface="Arial Black"/>
              </a:rPr>
              <a:t> ed hanno dimensione dei pori significativamente maggiore. Le resine PEGA (</a:t>
            </a:r>
            <a:r>
              <a:rPr lang="it-IT" dirty="0" err="1" smtClean="0">
                <a:solidFill>
                  <a:schemeClr val="accent5">
                    <a:lumMod val="75000"/>
                  </a:schemeClr>
                </a:solidFill>
                <a:latin typeface="Arial Black"/>
              </a:rPr>
              <a:t>poliethylene</a:t>
            </a:r>
            <a:r>
              <a:rPr lang="it-IT" dirty="0" smtClean="0">
                <a:solidFill>
                  <a:schemeClr val="accent5">
                    <a:lumMod val="75000"/>
                  </a:schemeClr>
                </a:solidFill>
                <a:latin typeface="Arial Black"/>
              </a:rPr>
              <a:t> glicol </a:t>
            </a:r>
            <a:r>
              <a:rPr lang="it-IT" dirty="0" err="1" smtClean="0">
                <a:solidFill>
                  <a:schemeClr val="accent5">
                    <a:lumMod val="75000"/>
                  </a:schemeClr>
                </a:solidFill>
                <a:latin typeface="Arial Black"/>
              </a:rPr>
              <a:t>dimethyl</a:t>
            </a:r>
            <a:r>
              <a:rPr lang="it-IT" dirty="0" smtClean="0">
                <a:solidFill>
                  <a:schemeClr val="accent5">
                    <a:lumMod val="75000"/>
                  </a:schemeClr>
                </a:solidFill>
                <a:latin typeface="Arial Black"/>
              </a:rPr>
              <a:t> acrilamide) sono copolimeri  di PEG e </a:t>
            </a:r>
            <a:r>
              <a:rPr lang="it-IT" dirty="0" err="1" smtClean="0">
                <a:solidFill>
                  <a:schemeClr val="accent5">
                    <a:lumMod val="75000"/>
                  </a:schemeClr>
                </a:solidFill>
                <a:latin typeface="Arial Black"/>
              </a:rPr>
              <a:t>poliacrilamide</a:t>
            </a:r>
            <a:r>
              <a:rPr lang="it-IT" dirty="0" smtClean="0">
                <a:solidFill>
                  <a:schemeClr val="accent5">
                    <a:lumMod val="75000"/>
                  </a:schemeClr>
                </a:solidFill>
                <a:latin typeface="Arial Black"/>
              </a:rPr>
              <a:t> preparati tramite polimerizzazione </a:t>
            </a:r>
            <a:r>
              <a:rPr lang="it-IT" dirty="0" err="1" smtClean="0">
                <a:solidFill>
                  <a:schemeClr val="accent5">
                    <a:lumMod val="75000"/>
                  </a:schemeClr>
                </a:solidFill>
                <a:latin typeface="Arial Black"/>
              </a:rPr>
              <a:t>radicalica</a:t>
            </a:r>
            <a:r>
              <a:rPr lang="it-IT" dirty="0" smtClean="0">
                <a:solidFill>
                  <a:schemeClr val="accent5">
                    <a:lumMod val="75000"/>
                  </a:schemeClr>
                </a:solidFill>
                <a:latin typeface="Arial Black"/>
              </a:rPr>
              <a:t>. Polimerizzazione anionica o cationica con </a:t>
            </a:r>
            <a:r>
              <a:rPr lang="it-IT" dirty="0" err="1" smtClean="0">
                <a:solidFill>
                  <a:schemeClr val="accent5">
                    <a:lumMod val="75000"/>
                  </a:schemeClr>
                </a:solidFill>
                <a:latin typeface="Arial Black"/>
              </a:rPr>
              <a:t>epicloridrina</a:t>
            </a:r>
            <a:r>
              <a:rPr lang="it-IT" dirty="0" smtClean="0">
                <a:solidFill>
                  <a:schemeClr val="accent5">
                    <a:lumMod val="75000"/>
                  </a:schemeClr>
                </a:solidFill>
                <a:latin typeface="Arial Black"/>
              </a:rPr>
              <a:t> o </a:t>
            </a:r>
            <a:r>
              <a:rPr lang="it-IT" dirty="0" err="1" smtClean="0">
                <a:solidFill>
                  <a:schemeClr val="accent5">
                    <a:lumMod val="75000"/>
                  </a:schemeClr>
                </a:solidFill>
                <a:latin typeface="Arial Black"/>
              </a:rPr>
              <a:t>ossetano</a:t>
            </a:r>
            <a:r>
              <a:rPr lang="it-IT" dirty="0" smtClean="0">
                <a:solidFill>
                  <a:schemeClr val="accent5">
                    <a:lumMod val="75000"/>
                  </a:schemeClr>
                </a:solidFill>
                <a:latin typeface="Arial Black"/>
              </a:rPr>
              <a:t> conducono alle cosiddette resine POEPOP  e SPOCC, in grado di sopportare le condizioni di reazione più estreme grazie alla loro inerzia.</a:t>
            </a:r>
            <a:endParaRPr lang="it-IT" dirty="0">
              <a:solidFill>
                <a:schemeClr val="accent5">
                  <a:lumMod val="75000"/>
                </a:schemeClr>
              </a:solidFill>
              <a:latin typeface="Arial Black"/>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77299" y="1006143"/>
            <a:ext cx="6733484" cy="461665"/>
          </a:xfrm>
          <a:prstGeom prst="rect">
            <a:avLst/>
          </a:prstGeom>
          <a:noFill/>
        </p:spPr>
        <p:txBody>
          <a:bodyPr wrap="none" rtlCol="0">
            <a:spAutoFit/>
          </a:bodyPr>
          <a:lstStyle/>
          <a:p>
            <a:r>
              <a:rPr lang="it-IT" sz="2400" b="1" dirty="0" smtClean="0">
                <a:solidFill>
                  <a:schemeClr val="accent4">
                    <a:lumMod val="75000"/>
                  </a:schemeClr>
                </a:solidFill>
              </a:rPr>
              <a:t>Supporti solidi: </a:t>
            </a:r>
            <a:r>
              <a:rPr lang="it-IT" sz="2400" b="1" dirty="0" err="1" smtClean="0">
                <a:solidFill>
                  <a:schemeClr val="accent4">
                    <a:lumMod val="75000"/>
                  </a:schemeClr>
                </a:solidFill>
              </a:rPr>
              <a:t>PEG-crosslinked</a:t>
            </a:r>
            <a:r>
              <a:rPr lang="it-IT" sz="2400" b="1" dirty="0" smtClean="0">
                <a:solidFill>
                  <a:schemeClr val="accent4">
                    <a:lumMod val="75000"/>
                  </a:schemeClr>
                </a:solidFill>
              </a:rPr>
              <a:t> (reticolati)</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2079815" y="1467808"/>
            <a:ext cx="5066026" cy="529218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164942" y="1006143"/>
            <a:ext cx="8642873" cy="430887"/>
          </a:xfrm>
          <a:prstGeom prst="rect">
            <a:avLst/>
          </a:prstGeom>
          <a:noFill/>
        </p:spPr>
        <p:txBody>
          <a:bodyPr wrap="none" rtlCol="0">
            <a:spAutoFit/>
          </a:bodyPr>
          <a:lstStyle/>
          <a:p>
            <a:r>
              <a:rPr lang="it-IT" sz="2200" b="1" dirty="0" smtClean="0">
                <a:solidFill>
                  <a:schemeClr val="accent4">
                    <a:lumMod val="75000"/>
                  </a:schemeClr>
                </a:solidFill>
              </a:rPr>
              <a:t>Supporti solidi: ceramiche o vetro a porosità controllata(CPG)</a:t>
            </a:r>
            <a:endParaRPr lang="it-IT" sz="2200" b="1" dirty="0">
              <a:solidFill>
                <a:schemeClr val="accent4">
                  <a:lumMod val="75000"/>
                </a:schemeClr>
              </a:solidFill>
            </a:endParaRPr>
          </a:p>
        </p:txBody>
      </p:sp>
      <p:sp>
        <p:nvSpPr>
          <p:cNvPr id="7" name="Rettangolo 6"/>
          <p:cNvSpPr/>
          <p:nvPr/>
        </p:nvSpPr>
        <p:spPr>
          <a:xfrm>
            <a:off x="1040684" y="2243049"/>
            <a:ext cx="6858000" cy="2862323"/>
          </a:xfrm>
          <a:prstGeom prst="rect">
            <a:avLst/>
          </a:prstGeom>
        </p:spPr>
        <p:txBody>
          <a:bodyPr wrap="square">
            <a:spAutoFit/>
          </a:bodyPr>
          <a:lstStyle/>
          <a:p>
            <a:pPr algn="just"/>
            <a:r>
              <a:rPr lang="it-IT" dirty="0" smtClean="0">
                <a:solidFill>
                  <a:schemeClr val="tx2">
                    <a:lumMod val="75000"/>
                    <a:lumOff val="25000"/>
                  </a:schemeClr>
                </a:solidFill>
                <a:latin typeface="Arial Black"/>
              </a:rPr>
              <a:t>Se è necessario operare in condizioni particolari di temperatura e pressione, si utilizzano materiali rigidi inorganici, come vetro o ceramica, in grado di offrire </a:t>
            </a:r>
            <a:r>
              <a:rPr lang="it-IT" dirty="0" err="1" smtClean="0">
                <a:solidFill>
                  <a:schemeClr val="tx2">
                    <a:lumMod val="75000"/>
                    <a:lumOff val="25000"/>
                  </a:schemeClr>
                </a:solidFill>
                <a:latin typeface="Arial Black"/>
              </a:rPr>
              <a:t>termostabilità</a:t>
            </a:r>
            <a:r>
              <a:rPr lang="it-IT" dirty="0" smtClean="0">
                <a:solidFill>
                  <a:schemeClr val="tx2">
                    <a:lumMod val="75000"/>
                    <a:lumOff val="25000"/>
                  </a:schemeClr>
                </a:solidFill>
                <a:latin typeface="Arial Black"/>
              </a:rPr>
              <a:t> e resistenza alla pressione. Questo è, ad esempio, il caso delle sintesi in flusso continuo (in colonna). Attraverso processi particolari è possibile introdurre in questo tipo di materiale dei pori di dimensioni controllate, aumentando la superficie accessibile ai reagenti, il che permette di raggiungere </a:t>
            </a:r>
            <a:r>
              <a:rPr lang="it-IT" dirty="0" err="1" smtClean="0">
                <a:solidFill>
                  <a:schemeClr val="tx2">
                    <a:lumMod val="75000"/>
                    <a:lumOff val="25000"/>
                  </a:schemeClr>
                </a:solidFill>
                <a:latin typeface="Arial Black"/>
              </a:rPr>
              <a:t>loading</a:t>
            </a:r>
            <a:r>
              <a:rPr lang="it-IT" dirty="0" smtClean="0">
                <a:solidFill>
                  <a:schemeClr val="tx2">
                    <a:lumMod val="75000"/>
                    <a:lumOff val="25000"/>
                  </a:schemeClr>
                </a:solidFill>
                <a:latin typeface="Arial Black"/>
              </a:rPr>
              <a:t> dell’ordine di 0.2mmol/g. </a:t>
            </a:r>
            <a:endParaRPr lang="it-IT" dirty="0">
              <a:solidFill>
                <a:schemeClr val="tx2">
                  <a:lumMod val="75000"/>
                  <a:lumOff val="25000"/>
                </a:schemeClr>
              </a:solidFill>
              <a:latin typeface="Arial Black"/>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458714" y="1072042"/>
            <a:ext cx="4417796" cy="461665"/>
          </a:xfrm>
          <a:prstGeom prst="rect">
            <a:avLst/>
          </a:prstGeom>
          <a:noFill/>
        </p:spPr>
        <p:txBody>
          <a:bodyPr wrap="none" rtlCol="0">
            <a:spAutoFit/>
          </a:bodyPr>
          <a:lstStyle/>
          <a:p>
            <a:r>
              <a:rPr lang="it-IT" sz="2400" b="1" dirty="0" smtClean="0">
                <a:solidFill>
                  <a:schemeClr val="accent4">
                    <a:lumMod val="75000"/>
                  </a:schemeClr>
                </a:solidFill>
              </a:rPr>
              <a:t>Supporti solidi: </a:t>
            </a:r>
            <a:r>
              <a:rPr lang="it-IT" sz="2400" b="1" dirty="0" err="1" smtClean="0">
                <a:solidFill>
                  <a:schemeClr val="accent4">
                    <a:lumMod val="75000"/>
                  </a:schemeClr>
                </a:solidFill>
              </a:rPr>
              <a:t>Macrobeads</a:t>
            </a:r>
            <a:endParaRPr lang="it-IT" sz="2400" b="1" dirty="0">
              <a:solidFill>
                <a:schemeClr val="accent4">
                  <a:lumMod val="75000"/>
                </a:schemeClr>
              </a:solidFill>
            </a:endParaRPr>
          </a:p>
        </p:txBody>
      </p:sp>
      <p:sp>
        <p:nvSpPr>
          <p:cNvPr id="7" name="Rettangolo 6"/>
          <p:cNvSpPr/>
          <p:nvPr/>
        </p:nvSpPr>
        <p:spPr>
          <a:xfrm>
            <a:off x="952960" y="1880203"/>
            <a:ext cx="6620895" cy="3693319"/>
          </a:xfrm>
          <a:prstGeom prst="rect">
            <a:avLst/>
          </a:prstGeom>
        </p:spPr>
        <p:txBody>
          <a:bodyPr wrap="square">
            <a:spAutoFit/>
          </a:bodyPr>
          <a:lstStyle/>
          <a:p>
            <a:pPr algn="just"/>
            <a:r>
              <a:rPr lang="it-IT" dirty="0" smtClean="0">
                <a:solidFill>
                  <a:schemeClr val="accent5">
                    <a:lumMod val="50000"/>
                  </a:schemeClr>
                </a:solidFill>
                <a:latin typeface="Arial Black"/>
              </a:rPr>
              <a:t>Una normale bead da 100-150</a:t>
            </a:r>
            <a:r>
              <a:rPr lang="it-IT" dirty="0" smtClean="0">
                <a:solidFill>
                  <a:schemeClr val="accent5">
                    <a:lumMod val="50000"/>
                  </a:schemeClr>
                </a:solidFill>
                <a:latin typeface="Arial Black"/>
                <a:sym typeface="Symbol"/>
              </a:rPr>
              <a:t></a:t>
            </a:r>
            <a:r>
              <a:rPr lang="it-IT" dirty="0" smtClean="0">
                <a:solidFill>
                  <a:schemeClr val="accent5">
                    <a:lumMod val="50000"/>
                  </a:schemeClr>
                </a:solidFill>
                <a:latin typeface="Arial Black"/>
              </a:rPr>
              <a:t>m permette di sintetizzare e liberare tipicamente meno di 5nmol/bead. Il valore ottimale per librerie single </a:t>
            </a:r>
            <a:r>
              <a:rPr lang="it-IT" dirty="0" err="1" smtClean="0">
                <a:solidFill>
                  <a:schemeClr val="accent5">
                    <a:lumMod val="50000"/>
                  </a:schemeClr>
                </a:solidFill>
                <a:latin typeface="Arial Black"/>
              </a:rPr>
              <a:t>bead</a:t>
            </a:r>
            <a:r>
              <a:rPr lang="it-IT" dirty="0" smtClean="0">
                <a:solidFill>
                  <a:schemeClr val="accent5">
                    <a:lumMod val="50000"/>
                  </a:schemeClr>
                </a:solidFill>
                <a:latin typeface="Arial Black"/>
              </a:rPr>
              <a:t>, single </a:t>
            </a:r>
            <a:r>
              <a:rPr lang="it-IT" dirty="0" err="1" smtClean="0">
                <a:solidFill>
                  <a:schemeClr val="accent5">
                    <a:lumMod val="50000"/>
                  </a:schemeClr>
                </a:solidFill>
                <a:latin typeface="Arial Black"/>
              </a:rPr>
              <a:t>compound</a:t>
            </a:r>
            <a:r>
              <a:rPr lang="it-IT" dirty="0" smtClean="0">
                <a:solidFill>
                  <a:schemeClr val="accent5">
                    <a:lumMod val="50000"/>
                  </a:schemeClr>
                </a:solidFill>
                <a:latin typeface="Arial Black"/>
              </a:rPr>
              <a:t> dovrebbe essere almeno dieci volte superiore. Per aumentare questo valore è possibile: usare un </a:t>
            </a:r>
            <a:r>
              <a:rPr lang="it-IT" dirty="0" err="1" smtClean="0">
                <a:solidFill>
                  <a:schemeClr val="accent5">
                    <a:lumMod val="50000"/>
                  </a:schemeClr>
                </a:solidFill>
                <a:latin typeface="Arial Black"/>
              </a:rPr>
              <a:t>loading</a:t>
            </a:r>
            <a:r>
              <a:rPr lang="it-IT" dirty="0" smtClean="0">
                <a:solidFill>
                  <a:schemeClr val="accent5">
                    <a:lumMod val="50000"/>
                  </a:schemeClr>
                </a:solidFill>
                <a:latin typeface="Arial Black"/>
              </a:rPr>
              <a:t> superiore, con forti limitazioni pratiche e sintetiche utilizzare macrobeads: si tratta di beads di 500-600</a:t>
            </a:r>
            <a:r>
              <a:rPr lang="it-IT" dirty="0" smtClean="0">
                <a:solidFill>
                  <a:schemeClr val="accent5">
                    <a:lumMod val="50000"/>
                  </a:schemeClr>
                </a:solidFill>
                <a:latin typeface="Arial Black"/>
                <a:sym typeface="Symbol"/>
              </a:rPr>
              <a:t></a:t>
            </a:r>
            <a:r>
              <a:rPr lang="it-IT" dirty="0" smtClean="0">
                <a:solidFill>
                  <a:schemeClr val="accent5">
                    <a:lumMod val="50000"/>
                  </a:schemeClr>
                </a:solidFill>
                <a:latin typeface="Arial Black"/>
              </a:rPr>
              <a:t>m con un loading di circa 1meq/bead che possono dare circa 90nmol/bead di composto. Questo tipo di </a:t>
            </a:r>
            <a:r>
              <a:rPr lang="it-IT" dirty="0" err="1" smtClean="0">
                <a:solidFill>
                  <a:schemeClr val="accent5">
                    <a:lumMod val="50000"/>
                  </a:schemeClr>
                </a:solidFill>
                <a:latin typeface="Arial Black"/>
              </a:rPr>
              <a:t>beads</a:t>
            </a:r>
            <a:r>
              <a:rPr lang="it-IT" dirty="0" smtClean="0">
                <a:solidFill>
                  <a:schemeClr val="accent5">
                    <a:lumMod val="50000"/>
                  </a:schemeClr>
                </a:solidFill>
                <a:latin typeface="Arial Black"/>
              </a:rPr>
              <a:t> può dare dei problemi di stabilità meccanica. Inoltre, la diffusione dei reagenti nella </a:t>
            </a:r>
            <a:r>
              <a:rPr lang="it-IT" dirty="0" err="1" smtClean="0">
                <a:solidFill>
                  <a:schemeClr val="accent5">
                    <a:lumMod val="50000"/>
                  </a:schemeClr>
                </a:solidFill>
                <a:latin typeface="Arial Black"/>
              </a:rPr>
              <a:t>bead</a:t>
            </a:r>
            <a:r>
              <a:rPr lang="it-IT" dirty="0" smtClean="0">
                <a:solidFill>
                  <a:schemeClr val="accent5">
                    <a:lumMod val="50000"/>
                  </a:schemeClr>
                </a:solidFill>
                <a:latin typeface="Arial Black"/>
              </a:rPr>
              <a:t> diventa molto lenta.</a:t>
            </a:r>
            <a:endParaRPr lang="it-IT" dirty="0">
              <a:solidFill>
                <a:schemeClr val="accent5">
                  <a:lumMod val="50000"/>
                </a:schemeClr>
              </a:solidFill>
              <a:latin typeface="Arial Black"/>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3"/>
          <a:stretch>
            <a:fillRect/>
          </a:stretch>
        </p:blipFill>
        <p:spPr>
          <a:xfrm>
            <a:off x="763276" y="1533707"/>
            <a:ext cx="7478951" cy="5192040"/>
          </a:xfrm>
          <a:prstGeom prst="rect">
            <a:avLst/>
          </a:prstGeom>
        </p:spPr>
      </p:pic>
      <p:sp>
        <p:nvSpPr>
          <p:cNvPr id="7" name="CasellaDiTesto 6"/>
          <p:cNvSpPr txBox="1"/>
          <p:nvPr/>
        </p:nvSpPr>
        <p:spPr>
          <a:xfrm>
            <a:off x="458714" y="1072042"/>
            <a:ext cx="4417796" cy="461665"/>
          </a:xfrm>
          <a:prstGeom prst="rect">
            <a:avLst/>
          </a:prstGeom>
          <a:noFill/>
        </p:spPr>
        <p:txBody>
          <a:bodyPr wrap="none" rtlCol="0">
            <a:spAutoFit/>
          </a:bodyPr>
          <a:lstStyle/>
          <a:p>
            <a:r>
              <a:rPr lang="it-IT" sz="2400" b="1" dirty="0" smtClean="0">
                <a:solidFill>
                  <a:schemeClr val="accent4">
                    <a:lumMod val="75000"/>
                  </a:schemeClr>
                </a:solidFill>
              </a:rPr>
              <a:t>Supporti solidi: </a:t>
            </a:r>
            <a:r>
              <a:rPr lang="it-IT" sz="2400" b="1" dirty="0" err="1" smtClean="0">
                <a:solidFill>
                  <a:schemeClr val="accent4">
                    <a:lumMod val="75000"/>
                  </a:schemeClr>
                </a:solidFill>
              </a:rPr>
              <a:t>Macrobeads</a:t>
            </a:r>
            <a:endParaRPr lang="it-IT" sz="2400" b="1" dirty="0">
              <a:solidFill>
                <a:schemeClr val="accent4">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sp>
        <p:nvSpPr>
          <p:cNvPr id="8" name="CasellaDiTesto 7"/>
          <p:cNvSpPr txBox="1"/>
          <p:nvPr/>
        </p:nvSpPr>
        <p:spPr>
          <a:xfrm>
            <a:off x="763276" y="1118644"/>
            <a:ext cx="8031749" cy="2062103"/>
          </a:xfrm>
          <a:prstGeom prst="rect">
            <a:avLst/>
          </a:prstGeom>
          <a:noFill/>
        </p:spPr>
        <p:txBody>
          <a:bodyPr wrap="square" rtlCol="0">
            <a:spAutoFit/>
          </a:bodyPr>
          <a:lstStyle/>
          <a:p>
            <a:pPr algn="just"/>
            <a:r>
              <a:rPr lang="it-IT" sz="1600" dirty="0" smtClean="0">
                <a:latin typeface="Arial Black"/>
              </a:rPr>
              <a:t>L’aggancio alla resina della molecola sulla quale si fa avvenire la reazione per la formazione della libreria avviene attraverso il </a:t>
            </a:r>
            <a:r>
              <a:rPr lang="it-IT" sz="1600" dirty="0" err="1" smtClean="0">
                <a:latin typeface="Arial Black"/>
              </a:rPr>
              <a:t>linker</a:t>
            </a:r>
            <a:r>
              <a:rPr lang="it-IT" sz="1600" dirty="0" smtClean="0">
                <a:latin typeface="Arial Black"/>
              </a:rPr>
              <a:t>, un gruppo protettivo bifunzionale che unisce temporaneamente il supporto solido alla molecola da modificare. Il legame che unisce il </a:t>
            </a:r>
            <a:r>
              <a:rPr lang="it-IT" sz="1600" dirty="0" err="1" smtClean="0">
                <a:latin typeface="Arial Black"/>
              </a:rPr>
              <a:t>linker</a:t>
            </a:r>
            <a:r>
              <a:rPr lang="it-IT" sz="1600" dirty="0" smtClean="0">
                <a:latin typeface="Arial Black"/>
              </a:rPr>
              <a:t> alla fase solida ha normalmente maggiore stabilità rispetto al legame che lo lega al substrato e ciò consente il distacco selettivo della molecola dal </a:t>
            </a:r>
            <a:r>
              <a:rPr lang="it-IT" sz="1600" dirty="0" err="1" smtClean="0">
                <a:latin typeface="Arial Black"/>
              </a:rPr>
              <a:t>linker</a:t>
            </a:r>
            <a:r>
              <a:rPr lang="it-IT" sz="1600" dirty="0" smtClean="0">
                <a:latin typeface="Arial Black"/>
              </a:rPr>
              <a:t> alla fine della sequenza di reazioni programmata per la costruzione della libreria. </a:t>
            </a:r>
            <a:endParaRPr lang="it-IT" sz="1600" dirty="0">
              <a:latin typeface="Arial Black"/>
            </a:endParaRPr>
          </a:p>
        </p:txBody>
      </p:sp>
      <p:sp>
        <p:nvSpPr>
          <p:cNvPr id="9" name="CasellaDiTesto 8"/>
          <p:cNvSpPr txBox="1"/>
          <p:nvPr/>
        </p:nvSpPr>
        <p:spPr>
          <a:xfrm>
            <a:off x="763276" y="3372752"/>
            <a:ext cx="7630482" cy="3046988"/>
          </a:xfrm>
          <a:prstGeom prst="rect">
            <a:avLst/>
          </a:prstGeom>
          <a:noFill/>
        </p:spPr>
        <p:txBody>
          <a:bodyPr wrap="square" rtlCol="0">
            <a:spAutoFit/>
          </a:bodyPr>
          <a:lstStyle/>
          <a:p>
            <a:pPr algn="just"/>
            <a:r>
              <a:rPr lang="it-IT" sz="1600" dirty="0" smtClean="0">
                <a:solidFill>
                  <a:schemeClr val="accent3">
                    <a:lumMod val="50000"/>
                  </a:schemeClr>
                </a:solidFill>
                <a:latin typeface="Arial Black"/>
              </a:rPr>
              <a:t>Il legame </a:t>
            </a:r>
            <a:r>
              <a:rPr lang="it-IT" sz="1600" dirty="0" err="1" smtClean="0">
                <a:solidFill>
                  <a:schemeClr val="accent3">
                    <a:lumMod val="50000"/>
                  </a:schemeClr>
                </a:solidFill>
                <a:latin typeface="Arial Black"/>
              </a:rPr>
              <a:t>resina-linker</a:t>
            </a:r>
            <a:r>
              <a:rPr lang="it-IT" sz="1600" dirty="0" smtClean="0">
                <a:solidFill>
                  <a:schemeClr val="accent3">
                    <a:lumMod val="50000"/>
                  </a:schemeClr>
                </a:solidFill>
                <a:latin typeface="Arial Black"/>
              </a:rPr>
              <a:t> può essere rappresentato da un </a:t>
            </a:r>
            <a:r>
              <a:rPr lang="it-IT" sz="1600" dirty="0" err="1" smtClean="0">
                <a:solidFill>
                  <a:schemeClr val="accent3">
                    <a:lumMod val="50000"/>
                  </a:schemeClr>
                </a:solidFill>
                <a:latin typeface="Arial Black"/>
              </a:rPr>
              <a:t>alchiletere</a:t>
            </a:r>
            <a:r>
              <a:rPr lang="it-IT" sz="1600" dirty="0" smtClean="0">
                <a:solidFill>
                  <a:schemeClr val="accent3">
                    <a:lumMod val="50000"/>
                  </a:schemeClr>
                </a:solidFill>
                <a:latin typeface="Arial Black"/>
              </a:rPr>
              <a:t>, un’ammide, un alcano, mentre il legame </a:t>
            </a:r>
            <a:r>
              <a:rPr lang="it-IT" sz="1600" dirty="0" err="1" smtClean="0">
                <a:solidFill>
                  <a:schemeClr val="accent3">
                    <a:lumMod val="50000"/>
                  </a:schemeClr>
                </a:solidFill>
                <a:latin typeface="Arial Black"/>
              </a:rPr>
              <a:t>linker-molecola</a:t>
            </a:r>
            <a:r>
              <a:rPr lang="it-IT" sz="1600" dirty="0" smtClean="0">
                <a:solidFill>
                  <a:schemeClr val="accent3">
                    <a:lumMod val="50000"/>
                  </a:schemeClr>
                </a:solidFill>
                <a:latin typeface="Arial Black"/>
              </a:rPr>
              <a:t> può essere un estere, un </a:t>
            </a:r>
            <a:r>
              <a:rPr lang="it-IT" sz="1600" dirty="0" err="1" smtClean="0">
                <a:solidFill>
                  <a:schemeClr val="accent3">
                    <a:lumMod val="50000"/>
                  </a:schemeClr>
                </a:solidFill>
                <a:latin typeface="Arial Black"/>
              </a:rPr>
              <a:t>sililetere</a:t>
            </a:r>
            <a:r>
              <a:rPr lang="it-IT" sz="1600" dirty="0" smtClean="0">
                <a:solidFill>
                  <a:schemeClr val="accent3">
                    <a:lumMod val="50000"/>
                  </a:schemeClr>
                </a:solidFill>
                <a:latin typeface="Arial Black"/>
              </a:rPr>
              <a:t>, un carbammato.</a:t>
            </a:r>
          </a:p>
          <a:p>
            <a:pPr algn="just"/>
            <a:r>
              <a:rPr lang="it-IT" sz="1600" dirty="0" smtClean="0">
                <a:solidFill>
                  <a:schemeClr val="accent3">
                    <a:lumMod val="50000"/>
                  </a:schemeClr>
                </a:solidFill>
                <a:latin typeface="Arial Black"/>
              </a:rPr>
              <a:t>I </a:t>
            </a:r>
            <a:r>
              <a:rPr lang="it-IT" sz="1600" dirty="0" err="1" smtClean="0">
                <a:solidFill>
                  <a:schemeClr val="accent3">
                    <a:lumMod val="50000"/>
                  </a:schemeClr>
                </a:solidFill>
                <a:latin typeface="Arial Black"/>
              </a:rPr>
              <a:t>linkers</a:t>
            </a:r>
            <a:r>
              <a:rPr lang="it-IT" sz="1600" dirty="0" smtClean="0">
                <a:solidFill>
                  <a:schemeClr val="accent3">
                    <a:lumMod val="50000"/>
                  </a:schemeClr>
                </a:solidFill>
                <a:latin typeface="Arial Black"/>
              </a:rPr>
              <a:t> ideali devono soddisfare una serie di requisiti, quali facile reperibilità ed economicità, alta efficienza nella reazione di aggancio della molecola da modificare, stabilità alle condizioni di reazione, facilità di distacco della molecola finale. Non può quindi esistere un </a:t>
            </a:r>
            <a:r>
              <a:rPr lang="it-IT" sz="1600" dirty="0" err="1" smtClean="0">
                <a:solidFill>
                  <a:schemeClr val="accent3">
                    <a:lumMod val="50000"/>
                  </a:schemeClr>
                </a:solidFill>
                <a:latin typeface="Arial Black"/>
              </a:rPr>
              <a:t>linker</a:t>
            </a:r>
            <a:r>
              <a:rPr lang="it-IT" sz="1600" dirty="0" smtClean="0">
                <a:solidFill>
                  <a:schemeClr val="accent3">
                    <a:lumMod val="50000"/>
                  </a:schemeClr>
                </a:solidFill>
                <a:latin typeface="Arial Black"/>
              </a:rPr>
              <a:t> universale, ma questo va scelto di volta in volta sulla base delle condizioni di reazione a cui sarà sottoposta la molecola ancorata, del substrato da modificare e del gruppo funzionale che si vuol mantenere sulla molecola finale dopo il distacco dalla matrice polimerica. </a:t>
            </a:r>
            <a:endParaRPr lang="it-IT" sz="1600" dirty="0">
              <a:solidFill>
                <a:schemeClr val="accent3">
                  <a:lumMod val="50000"/>
                </a:schemeClr>
              </a:solidFill>
              <a:latin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714375"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1893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Rectangle 7"/>
          <p:cNvSpPr>
            <a:spLocks noChangeArrowheads="1"/>
          </p:cNvSpPr>
          <p:nvPr/>
        </p:nvSpPr>
        <p:spPr bwMode="auto">
          <a:xfrm>
            <a:off x="742950" y="1052513"/>
            <a:ext cx="3373438" cy="488950"/>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2600" b="1" dirty="0">
                <a:solidFill>
                  <a:schemeClr val="accent6">
                    <a:lumMod val="75000"/>
                  </a:schemeClr>
                </a:solidFill>
                <a:latin typeface="Comic Sans MS" charset="0"/>
              </a:rPr>
              <a:t>La diversità chimica</a:t>
            </a:r>
          </a:p>
        </p:txBody>
      </p:sp>
      <p:pic>
        <p:nvPicPr>
          <p:cNvPr id="8" name="Picture 8"/>
          <p:cNvPicPr>
            <a:picLocks noChangeAspect="1" noChangeArrowheads="1"/>
          </p:cNvPicPr>
          <p:nvPr/>
        </p:nvPicPr>
        <p:blipFill>
          <a:blip r:embed="rId2"/>
          <a:srcRect/>
          <a:stretch>
            <a:fillRect/>
          </a:stretch>
        </p:blipFill>
        <p:spPr bwMode="auto">
          <a:xfrm>
            <a:off x="827088" y="1773238"/>
            <a:ext cx="7181850" cy="449421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1063521" y="1504107"/>
            <a:ext cx="7178706" cy="4089564"/>
          </a:xfrm>
          <a:prstGeom prst="rect">
            <a:avLst/>
          </a:prstGeom>
        </p:spPr>
      </p:pic>
      <p:sp>
        <p:nvSpPr>
          <p:cNvPr id="9" name="CasellaDiTesto 8"/>
          <p:cNvSpPr txBox="1"/>
          <p:nvPr/>
        </p:nvSpPr>
        <p:spPr>
          <a:xfrm>
            <a:off x="763276" y="1134775"/>
            <a:ext cx="4169005" cy="369332"/>
          </a:xfrm>
          <a:prstGeom prst="rect">
            <a:avLst/>
          </a:prstGeom>
          <a:noFill/>
        </p:spPr>
        <p:txBody>
          <a:bodyPr wrap="none" rtlCol="0">
            <a:spAutoFit/>
          </a:bodyPr>
          <a:lstStyle/>
          <a:p>
            <a:r>
              <a:rPr lang="it-IT" dirty="0" smtClean="0">
                <a:solidFill>
                  <a:schemeClr val="accent2">
                    <a:lumMod val="75000"/>
                  </a:schemeClr>
                </a:solidFill>
                <a:latin typeface="Arial Black"/>
              </a:rPr>
              <a:t>Distacco dal </a:t>
            </a:r>
            <a:r>
              <a:rPr lang="it-IT" dirty="0" err="1" smtClean="0">
                <a:solidFill>
                  <a:schemeClr val="accent2">
                    <a:lumMod val="75000"/>
                  </a:schemeClr>
                </a:solidFill>
                <a:latin typeface="Arial Black"/>
              </a:rPr>
              <a:t>linker</a:t>
            </a:r>
            <a:r>
              <a:rPr lang="it-IT" dirty="0" smtClean="0">
                <a:solidFill>
                  <a:schemeClr val="accent2">
                    <a:lumMod val="75000"/>
                  </a:schemeClr>
                </a:solidFill>
                <a:latin typeface="Arial Black"/>
              </a:rPr>
              <a:t> del prodotto</a:t>
            </a:r>
            <a:endParaRPr lang="it-IT" dirty="0">
              <a:solidFill>
                <a:schemeClr val="accent2">
                  <a:lumMod val="75000"/>
                </a:schemeClr>
              </a:solidFill>
              <a:latin typeface="Arial Black"/>
            </a:endParaRPr>
          </a:p>
        </p:txBody>
      </p:sp>
      <p:sp>
        <p:nvSpPr>
          <p:cNvPr id="10" name="CasellaDiTesto 9"/>
          <p:cNvSpPr txBox="1"/>
          <p:nvPr/>
        </p:nvSpPr>
        <p:spPr>
          <a:xfrm>
            <a:off x="287021" y="5657671"/>
            <a:ext cx="8772879" cy="1077218"/>
          </a:xfrm>
          <a:prstGeom prst="rect">
            <a:avLst/>
          </a:prstGeom>
          <a:noFill/>
        </p:spPr>
        <p:txBody>
          <a:bodyPr wrap="square" rtlCol="0">
            <a:spAutoFit/>
          </a:bodyPr>
          <a:lstStyle/>
          <a:p>
            <a:pPr algn="just"/>
            <a:r>
              <a:rPr lang="it-IT" sz="1600" dirty="0" smtClean="0">
                <a:solidFill>
                  <a:schemeClr val="accent3">
                    <a:lumMod val="50000"/>
                  </a:schemeClr>
                </a:solidFill>
                <a:latin typeface="Arial Black"/>
              </a:rPr>
              <a:t>Non essendo sempre desiderabile ritrovare una funzionalità al sito d’attacco della molecola al </a:t>
            </a:r>
            <a:r>
              <a:rPr lang="it-IT" sz="1600" dirty="0" err="1" smtClean="0">
                <a:solidFill>
                  <a:schemeClr val="accent3">
                    <a:lumMod val="50000"/>
                  </a:schemeClr>
                </a:solidFill>
                <a:latin typeface="Arial Black"/>
              </a:rPr>
              <a:t>linker</a:t>
            </a:r>
            <a:r>
              <a:rPr lang="it-IT" sz="1600" dirty="0" smtClean="0">
                <a:solidFill>
                  <a:schemeClr val="accent3">
                    <a:lumMod val="50000"/>
                  </a:schemeClr>
                </a:solidFill>
                <a:latin typeface="Arial Black"/>
              </a:rPr>
              <a:t>., uno studio ha recentemente portato allo sviluppo dei “</a:t>
            </a:r>
            <a:r>
              <a:rPr lang="it-IT" sz="1600" dirty="0" err="1" smtClean="0">
                <a:solidFill>
                  <a:schemeClr val="accent3">
                    <a:lumMod val="50000"/>
                  </a:schemeClr>
                </a:solidFill>
                <a:latin typeface="Arial Black"/>
              </a:rPr>
              <a:t>traceless</a:t>
            </a:r>
            <a:r>
              <a:rPr lang="it-IT" sz="1600" dirty="0" smtClean="0">
                <a:solidFill>
                  <a:schemeClr val="accent3">
                    <a:lumMod val="50000"/>
                  </a:schemeClr>
                </a:solidFill>
                <a:latin typeface="Arial Black"/>
              </a:rPr>
              <a:t> </a:t>
            </a:r>
            <a:r>
              <a:rPr lang="it-IT" sz="1600" dirty="0" err="1" smtClean="0">
                <a:solidFill>
                  <a:schemeClr val="accent3">
                    <a:lumMod val="50000"/>
                  </a:schemeClr>
                </a:solidFill>
                <a:latin typeface="Arial Black"/>
              </a:rPr>
              <a:t>linkers</a:t>
            </a:r>
            <a:r>
              <a:rPr lang="it-IT" sz="1600" dirty="0" smtClean="0">
                <a:solidFill>
                  <a:schemeClr val="accent3">
                    <a:lumMod val="50000"/>
                  </a:schemeClr>
                </a:solidFill>
                <a:latin typeface="Arial Black"/>
              </a:rPr>
              <a:t>”, cioè quei </a:t>
            </a:r>
            <a:r>
              <a:rPr lang="it-IT" sz="1600" dirty="0" err="1" smtClean="0">
                <a:solidFill>
                  <a:schemeClr val="accent3">
                    <a:lumMod val="50000"/>
                  </a:schemeClr>
                </a:solidFill>
                <a:latin typeface="Arial Black"/>
              </a:rPr>
              <a:t>linkers</a:t>
            </a:r>
            <a:r>
              <a:rPr lang="it-IT" sz="1600" dirty="0" smtClean="0">
                <a:solidFill>
                  <a:schemeClr val="accent3">
                    <a:lumMod val="50000"/>
                  </a:schemeClr>
                </a:solidFill>
                <a:latin typeface="Arial Black"/>
              </a:rPr>
              <a:t> che non lasciano traccia sulla molecola dell’originario sito d’attacco alla resina. </a:t>
            </a:r>
            <a:endParaRPr lang="it-IT" sz="1600" dirty="0">
              <a:solidFill>
                <a:schemeClr val="accent3">
                  <a:lumMod val="50000"/>
                </a:schemeClr>
              </a:solidFill>
              <a:latin typeface="Arial Black"/>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8" name="Immagine 7"/>
          <p:cNvPicPr>
            <a:picLocks noChangeAspect="1"/>
          </p:cNvPicPr>
          <p:nvPr/>
        </p:nvPicPr>
        <p:blipFill>
          <a:blip r:embed="rId2"/>
          <a:stretch>
            <a:fillRect/>
          </a:stretch>
        </p:blipFill>
        <p:spPr>
          <a:xfrm>
            <a:off x="617434" y="1381694"/>
            <a:ext cx="7724952" cy="484931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606629" y="1233743"/>
            <a:ext cx="7935670" cy="503923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458714" y="1244475"/>
            <a:ext cx="8109771" cy="500745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576110" y="1334222"/>
            <a:ext cx="7666117" cy="520634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301833" y="1116661"/>
            <a:ext cx="8208945" cy="549758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123161" y="1254925"/>
            <a:ext cx="8899808" cy="486970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458714" y="1418085"/>
            <a:ext cx="8142949" cy="500224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763276" y="1079817"/>
            <a:ext cx="7928257" cy="969076"/>
          </a:xfrm>
          <a:prstGeom prst="rect">
            <a:avLst/>
          </a:prstGeom>
        </p:spPr>
      </p:pic>
      <p:pic>
        <p:nvPicPr>
          <p:cNvPr id="8" name="Immagine 7"/>
          <p:cNvPicPr>
            <a:picLocks noChangeAspect="1"/>
          </p:cNvPicPr>
          <p:nvPr/>
        </p:nvPicPr>
        <p:blipFill>
          <a:blip r:embed="rId3"/>
          <a:stretch>
            <a:fillRect/>
          </a:stretch>
        </p:blipFill>
        <p:spPr>
          <a:xfrm>
            <a:off x="539845" y="2048893"/>
            <a:ext cx="8151688" cy="447532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6507707"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9" name="Immagine 8"/>
          <p:cNvPicPr>
            <a:picLocks noChangeAspect="1"/>
          </p:cNvPicPr>
          <p:nvPr/>
        </p:nvPicPr>
        <p:blipFill>
          <a:blip r:embed="rId2"/>
          <a:stretch>
            <a:fillRect/>
          </a:stretch>
        </p:blipFill>
        <p:spPr>
          <a:xfrm>
            <a:off x="458714" y="1050295"/>
            <a:ext cx="8244655" cy="56955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714375"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1893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Rectangle 7"/>
          <p:cNvSpPr>
            <a:spLocks noChangeArrowheads="1"/>
          </p:cNvSpPr>
          <p:nvPr/>
        </p:nvSpPr>
        <p:spPr bwMode="auto">
          <a:xfrm>
            <a:off x="619125" y="1196975"/>
            <a:ext cx="6100763" cy="488950"/>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2600" b="1" dirty="0">
                <a:solidFill>
                  <a:schemeClr val="accent1">
                    <a:lumMod val="75000"/>
                  </a:schemeClr>
                </a:solidFill>
                <a:latin typeface="Comic Sans MS" charset="0"/>
              </a:rPr>
              <a:t>Attività della Chimica </a:t>
            </a:r>
            <a:r>
              <a:rPr lang="it-IT" sz="2600" b="1" dirty="0" err="1">
                <a:solidFill>
                  <a:schemeClr val="accent1">
                    <a:lumMod val="75000"/>
                  </a:schemeClr>
                </a:solidFill>
                <a:latin typeface="Comic Sans MS" charset="0"/>
              </a:rPr>
              <a:t>Combinatoriale</a:t>
            </a:r>
            <a:endParaRPr lang="it-IT" sz="2600" b="1" dirty="0">
              <a:solidFill>
                <a:schemeClr val="accent1">
                  <a:lumMod val="75000"/>
                </a:schemeClr>
              </a:solidFill>
              <a:latin typeface="Comic Sans MS" charset="0"/>
            </a:endParaRPr>
          </a:p>
        </p:txBody>
      </p:sp>
      <p:sp>
        <p:nvSpPr>
          <p:cNvPr id="8" name="Rectangle 8"/>
          <p:cNvSpPr>
            <a:spLocks noChangeArrowheads="1"/>
          </p:cNvSpPr>
          <p:nvPr/>
        </p:nvSpPr>
        <p:spPr bwMode="auto">
          <a:xfrm>
            <a:off x="395288" y="1838236"/>
            <a:ext cx="8275222" cy="1200328"/>
          </a:xfrm>
          <a:prstGeom prst="rect">
            <a:avLst/>
          </a:prstGeom>
          <a:noFill/>
          <a:ln w="11113">
            <a:noFill/>
            <a:miter lim="800000"/>
            <a:headEnd/>
            <a:tailEnd/>
          </a:ln>
        </p:spPr>
        <p:txBody>
          <a:bodyPr wrap="none" anchor="ctr">
            <a:prstTxWarp prst="textNoShape">
              <a:avLst/>
            </a:prstTxWarp>
            <a:spAutoFit/>
          </a:bodyPr>
          <a:lstStyle/>
          <a:p>
            <a:pPr eaLnBrk="0" hangingPunct="0"/>
            <a:r>
              <a:rPr lang="it-IT" sz="2400" dirty="0">
                <a:solidFill>
                  <a:schemeClr val="accent1"/>
                </a:solidFill>
                <a:latin typeface="Comic Sans MS" charset="0"/>
              </a:rPr>
              <a:t>La Chimica </a:t>
            </a:r>
            <a:r>
              <a:rPr lang="it-IT" sz="2400" dirty="0" err="1">
                <a:solidFill>
                  <a:schemeClr val="accent1"/>
                </a:solidFill>
                <a:latin typeface="Comic Sans MS" charset="0"/>
              </a:rPr>
              <a:t>Combinatoriale</a:t>
            </a:r>
            <a:r>
              <a:rPr lang="it-IT" sz="2400" dirty="0">
                <a:solidFill>
                  <a:schemeClr val="accent1"/>
                </a:solidFill>
                <a:latin typeface="Comic Sans MS" charset="0"/>
              </a:rPr>
              <a:t> genera un insieme molto vasto </a:t>
            </a:r>
          </a:p>
          <a:p>
            <a:pPr eaLnBrk="0" hangingPunct="0"/>
            <a:r>
              <a:rPr lang="it-IT" sz="2400" dirty="0">
                <a:solidFill>
                  <a:schemeClr val="accent1"/>
                </a:solidFill>
                <a:latin typeface="Comic Sans MS" charset="0"/>
              </a:rPr>
              <a:t>di composti chimicamente correlati (“congeneri”), detto </a:t>
            </a:r>
          </a:p>
          <a:p>
            <a:pPr eaLnBrk="0" hangingPunct="0"/>
            <a:r>
              <a:rPr lang="it-IT" sz="2400" dirty="0">
                <a:solidFill>
                  <a:schemeClr val="accent1"/>
                </a:solidFill>
                <a:latin typeface="Comic Sans MS" charset="0"/>
              </a:rPr>
              <a:t>“libreria </a:t>
            </a:r>
            <a:r>
              <a:rPr lang="it-IT" sz="2400" dirty="0" err="1">
                <a:solidFill>
                  <a:schemeClr val="accent1"/>
                </a:solidFill>
                <a:latin typeface="Comic Sans MS" charset="0"/>
              </a:rPr>
              <a:t>combinatoriale</a:t>
            </a:r>
            <a:r>
              <a:rPr lang="it-IT" sz="2400" dirty="0">
                <a:solidFill>
                  <a:schemeClr val="accent1"/>
                </a:solidFill>
                <a:latin typeface="Comic Sans MS" charset="0"/>
              </a:rPr>
              <a:t>” </a:t>
            </a:r>
          </a:p>
        </p:txBody>
      </p:sp>
      <p:sp>
        <p:nvSpPr>
          <p:cNvPr id="9" name="Rectangle 9"/>
          <p:cNvSpPr>
            <a:spLocks noChangeArrowheads="1"/>
          </p:cNvSpPr>
          <p:nvPr/>
        </p:nvSpPr>
        <p:spPr bwMode="auto">
          <a:xfrm>
            <a:off x="179388" y="5373688"/>
            <a:ext cx="8588375" cy="1282700"/>
          </a:xfrm>
          <a:prstGeom prst="rect">
            <a:avLst/>
          </a:prstGeom>
          <a:noFill/>
          <a:ln w="11113">
            <a:noFill/>
            <a:miter lim="800000"/>
            <a:headEnd/>
            <a:tailEnd/>
          </a:ln>
        </p:spPr>
        <p:txBody>
          <a:bodyPr wrap="none" anchor="ctr">
            <a:prstTxWarp prst="textNoShape">
              <a:avLst/>
            </a:prstTxWarp>
            <a:spAutoFit/>
          </a:bodyPr>
          <a:lstStyle/>
          <a:p>
            <a:pPr eaLnBrk="0" hangingPunct="0"/>
            <a:r>
              <a:rPr lang="it-IT" sz="2600" dirty="0">
                <a:solidFill>
                  <a:srgbClr val="008000"/>
                </a:solidFill>
                <a:latin typeface="Comic Sans MS" charset="0"/>
              </a:rPr>
              <a:t>Negli ultimi anni la Chimica </a:t>
            </a:r>
            <a:r>
              <a:rPr lang="it-IT" sz="2600" dirty="0" err="1">
                <a:solidFill>
                  <a:srgbClr val="008000"/>
                </a:solidFill>
                <a:latin typeface="Comic Sans MS" charset="0"/>
              </a:rPr>
              <a:t>Combinatoriale</a:t>
            </a:r>
            <a:r>
              <a:rPr lang="it-IT" sz="2600" dirty="0">
                <a:solidFill>
                  <a:srgbClr val="008000"/>
                </a:solidFill>
                <a:latin typeface="Comic Sans MS" charset="0"/>
              </a:rPr>
              <a:t> si è sempre </a:t>
            </a:r>
          </a:p>
          <a:p>
            <a:pPr eaLnBrk="0" hangingPunct="0"/>
            <a:r>
              <a:rPr lang="it-IT" sz="2600" dirty="0">
                <a:solidFill>
                  <a:srgbClr val="008000"/>
                </a:solidFill>
                <a:latin typeface="Comic Sans MS" charset="0"/>
              </a:rPr>
              <a:t>più spostata verso la sintesi parallela automatizzata e </a:t>
            </a:r>
          </a:p>
          <a:p>
            <a:pPr eaLnBrk="0" hangingPunct="0"/>
            <a:r>
              <a:rPr lang="it-IT" sz="2600" dirty="0">
                <a:solidFill>
                  <a:srgbClr val="008000"/>
                </a:solidFill>
                <a:latin typeface="Comic Sans MS" charset="0"/>
              </a:rPr>
              <a:t>la purificazione parallela.</a:t>
            </a:r>
          </a:p>
        </p:txBody>
      </p:sp>
      <p:sp>
        <p:nvSpPr>
          <p:cNvPr id="10" name="Rectangle 10"/>
          <p:cNvSpPr>
            <a:spLocks noChangeArrowheads="1"/>
          </p:cNvSpPr>
          <p:nvPr/>
        </p:nvSpPr>
        <p:spPr bwMode="auto">
          <a:xfrm>
            <a:off x="250825" y="3339496"/>
            <a:ext cx="8569325" cy="1569660"/>
          </a:xfrm>
          <a:prstGeom prst="rect">
            <a:avLst/>
          </a:prstGeom>
          <a:noFill/>
          <a:ln w="11113">
            <a:noFill/>
            <a:miter lim="800000"/>
            <a:headEnd/>
            <a:tailEnd/>
          </a:ln>
        </p:spPr>
        <p:txBody>
          <a:bodyPr anchor="ctr">
            <a:prstTxWarp prst="textNoShape">
              <a:avLst/>
            </a:prstTxWarp>
            <a:spAutoFit/>
          </a:bodyPr>
          <a:lstStyle/>
          <a:p>
            <a:pPr algn="just" eaLnBrk="0" hangingPunct="0"/>
            <a:r>
              <a:rPr lang="it-IT" sz="2400" dirty="0">
                <a:solidFill>
                  <a:schemeClr val="accent3">
                    <a:lumMod val="75000"/>
                  </a:schemeClr>
                </a:solidFill>
                <a:latin typeface="Comic Sans MS" charset="0"/>
              </a:rPr>
              <a:t>La sintesi in fase solida, l’automazione e le strategie di</a:t>
            </a:r>
          </a:p>
          <a:p>
            <a:pPr algn="just" eaLnBrk="0" hangingPunct="0"/>
            <a:r>
              <a:rPr lang="it-IT" sz="2400" dirty="0">
                <a:solidFill>
                  <a:schemeClr val="accent3">
                    <a:lumMod val="75000"/>
                  </a:schemeClr>
                </a:solidFill>
                <a:latin typeface="Comic Sans MS" charset="0"/>
              </a:rPr>
              <a:t>risoluzione (</a:t>
            </a:r>
            <a:r>
              <a:rPr lang="it-IT" sz="2400" dirty="0" err="1">
                <a:solidFill>
                  <a:schemeClr val="accent3">
                    <a:lumMod val="75000"/>
                  </a:schemeClr>
                </a:solidFill>
                <a:latin typeface="Comic Sans MS" charset="0"/>
              </a:rPr>
              <a:t>deconvoluzione</a:t>
            </a:r>
            <a:r>
              <a:rPr lang="it-IT" sz="2400" dirty="0">
                <a:solidFill>
                  <a:schemeClr val="accent3">
                    <a:lumMod val="75000"/>
                  </a:schemeClr>
                </a:solidFill>
                <a:latin typeface="Comic Sans MS" charset="0"/>
              </a:rPr>
              <a:t>) delle miscele di composti hanno accelerato la sintesi e la valutazione di ampie collezioni di molecole.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168196" y="494785"/>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872552" y="1091028"/>
            <a:ext cx="7541090" cy="549818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763276" y="1148051"/>
            <a:ext cx="7889615" cy="5647358"/>
          </a:xfrm>
          <a:prstGeom prst="rect">
            <a:avLst/>
          </a:prstGeom>
        </p:spPr>
      </p:pic>
      <p:sp>
        <p:nvSpPr>
          <p:cNvPr id="7" name="CasellaDiTesto 6"/>
          <p:cNvSpPr txBox="1"/>
          <p:nvPr/>
        </p:nvSpPr>
        <p:spPr>
          <a:xfrm>
            <a:off x="6243643" y="440174"/>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243643" y="477896"/>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pic>
        <p:nvPicPr>
          <p:cNvPr id="7" name="Immagine 6"/>
          <p:cNvPicPr>
            <a:picLocks noChangeAspect="1"/>
          </p:cNvPicPr>
          <p:nvPr/>
        </p:nvPicPr>
        <p:blipFill>
          <a:blip r:embed="rId2"/>
          <a:stretch>
            <a:fillRect/>
          </a:stretch>
        </p:blipFill>
        <p:spPr>
          <a:xfrm>
            <a:off x="0" y="1574821"/>
            <a:ext cx="8983307" cy="474567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3"/>
          <a:stretch>
            <a:fillRect/>
          </a:stretch>
        </p:blipFill>
        <p:spPr>
          <a:xfrm>
            <a:off x="458714" y="1078953"/>
            <a:ext cx="7836648" cy="5596866"/>
          </a:xfrm>
          <a:prstGeom prst="rect">
            <a:avLst/>
          </a:prstGeom>
        </p:spPr>
      </p:pic>
      <p:sp>
        <p:nvSpPr>
          <p:cNvPr id="7" name="CasellaDiTesto 6"/>
          <p:cNvSpPr txBox="1"/>
          <p:nvPr/>
        </p:nvSpPr>
        <p:spPr>
          <a:xfrm>
            <a:off x="6061313" y="477896"/>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6931" y="1160250"/>
            <a:ext cx="1457556" cy="4128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1021058" y="1160250"/>
            <a:ext cx="7675684" cy="5587447"/>
          </a:xfrm>
          <a:prstGeom prst="rect">
            <a:avLst/>
          </a:prstGeom>
        </p:spPr>
      </p:pic>
      <p:sp>
        <p:nvSpPr>
          <p:cNvPr id="7" name="CasellaDiTesto 6"/>
          <p:cNvSpPr txBox="1"/>
          <p:nvPr/>
        </p:nvSpPr>
        <p:spPr>
          <a:xfrm>
            <a:off x="6243643" y="477896"/>
            <a:ext cx="1537350" cy="461665"/>
          </a:xfrm>
          <a:prstGeom prst="rect">
            <a:avLst/>
          </a:prstGeom>
          <a:noFill/>
        </p:spPr>
        <p:txBody>
          <a:bodyPr wrap="none" rtlCol="0">
            <a:spAutoFit/>
          </a:bodyPr>
          <a:lstStyle/>
          <a:p>
            <a:r>
              <a:rPr lang="it-IT" sz="2400" b="1" dirty="0" smtClean="0">
                <a:solidFill>
                  <a:schemeClr val="accent4">
                    <a:lumMod val="75000"/>
                  </a:schemeClr>
                </a:solidFill>
              </a:rPr>
              <a:t>LINKERS</a:t>
            </a:r>
            <a:endParaRPr lang="it-IT" sz="2400" b="1" dirty="0">
              <a:solidFill>
                <a:schemeClr val="accent4">
                  <a:lumMod val="75000"/>
                </a:schemeClr>
              </a:solidFill>
            </a:endParaRPr>
          </a:p>
        </p:txBody>
      </p:sp>
      <p:sp>
        <p:nvSpPr>
          <p:cNvPr id="3" name="Rectangle 2"/>
          <p:cNvSpPr/>
          <p:nvPr/>
        </p:nvSpPr>
        <p:spPr>
          <a:xfrm>
            <a:off x="5786931" y="1096396"/>
            <a:ext cx="1802281" cy="4767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159813" y="1160250"/>
            <a:ext cx="1274708" cy="461665"/>
          </a:xfrm>
          <a:prstGeom prst="rect">
            <a:avLst/>
          </a:prstGeom>
          <a:noFill/>
        </p:spPr>
        <p:txBody>
          <a:bodyPr wrap="none" rtlCol="0">
            <a:spAutoFit/>
          </a:bodyPr>
          <a:lstStyle/>
          <a:p>
            <a:pPr marL="342900" indent="-342900">
              <a:buAutoNum type="arabicPeriod"/>
            </a:pPr>
            <a:r>
              <a:rPr lang="en-US" sz="1200" b="1" dirty="0" err="1" smtClean="0"/>
              <a:t>Piperidina</a:t>
            </a:r>
            <a:endParaRPr lang="en-US" sz="1200" b="1" dirty="0" smtClean="0"/>
          </a:p>
          <a:p>
            <a:pPr marL="342900" indent="-342900">
              <a:buAutoNum type="arabicPeriod"/>
            </a:pPr>
            <a:r>
              <a:rPr lang="en-US" sz="1200" b="1" dirty="0"/>
              <a:t>c</a:t>
            </a:r>
            <a:r>
              <a:rPr lang="en-US" sz="1200" b="1" dirty="0" smtClean="0"/>
              <a:t>oupling</a:t>
            </a:r>
            <a:endParaRPr lang="en-US" sz="12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ChangeArrowheads="1"/>
          </p:cNvSpPr>
          <p:nvPr/>
        </p:nvSpPr>
        <p:spPr bwMode="auto">
          <a:xfrm>
            <a:off x="2286000" y="987425"/>
            <a:ext cx="4572000" cy="3143250"/>
          </a:xfrm>
          <a:prstGeom prst="rect">
            <a:avLst/>
          </a:prstGeom>
          <a:noFill/>
          <a:ln w="9525">
            <a:noFill/>
            <a:miter lim="800000"/>
            <a:headEnd/>
            <a:tailEnd/>
          </a:ln>
          <a:effectLst/>
        </p:spPr>
        <p:txBody>
          <a:bodyPr>
            <a:prstTxWarp prst="textNoShape">
              <a:avLst/>
            </a:prstTxWarp>
            <a:spAutoFit/>
          </a:bodyPr>
          <a:lstStyle/>
          <a:p>
            <a:pPr algn="ctr">
              <a:defRPr/>
            </a:pPr>
            <a:r>
              <a:rPr lang="it-IT" sz="2800" b="1" dirty="0">
                <a:effectLst>
                  <a:outerShdw blurRad="38100" dist="38100" dir="2700000" algn="tl">
                    <a:srgbClr val="FFFFFF"/>
                  </a:outerShdw>
                </a:effectLst>
                <a:latin typeface="Arial Rounded MT Bold" charset="0"/>
              </a:rPr>
              <a:t>GRUPPO PROTETTORE</a:t>
            </a:r>
          </a:p>
          <a:p>
            <a:pPr algn="ctr">
              <a:defRPr/>
            </a:pPr>
            <a:endParaRPr lang="it-IT" sz="2800" b="1" dirty="0">
              <a:latin typeface="Arial Rounded MT Bold" charset="0"/>
            </a:endParaRPr>
          </a:p>
          <a:p>
            <a:pPr>
              <a:buFontTx/>
              <a:buBlip>
                <a:blip r:embed="rId3"/>
              </a:buBlip>
              <a:defRPr/>
            </a:pPr>
            <a:r>
              <a:rPr lang="it-IT" dirty="0">
                <a:latin typeface="Arial Rounded MT Bold" charset="0"/>
              </a:rPr>
              <a:t> chimicamente </a:t>
            </a:r>
            <a:r>
              <a:rPr lang="it-IT" b="1" dirty="0">
                <a:solidFill>
                  <a:srgbClr val="FF0000"/>
                </a:solidFill>
                <a:latin typeface="Arial Rounded MT Bold" charset="0"/>
              </a:rPr>
              <a:t>stabile</a:t>
            </a:r>
            <a:r>
              <a:rPr lang="it-IT" dirty="0">
                <a:latin typeface="Arial Rounded MT Bold" charset="0"/>
              </a:rPr>
              <a:t> nelle condizioni della sintesi peptidica</a:t>
            </a:r>
          </a:p>
          <a:p>
            <a:pPr>
              <a:defRPr/>
            </a:pPr>
            <a:endParaRPr lang="it-IT" dirty="0">
              <a:latin typeface="Arial Rounded MT Bold" charset="0"/>
            </a:endParaRPr>
          </a:p>
          <a:p>
            <a:pPr>
              <a:buFontTx/>
              <a:buBlip>
                <a:blip r:embed="rId3"/>
              </a:buBlip>
              <a:defRPr/>
            </a:pPr>
            <a:r>
              <a:rPr lang="it-IT" dirty="0">
                <a:latin typeface="Arial Rounded MT Bold" charset="0"/>
              </a:rPr>
              <a:t> effetto stabilizzante sulla molecola</a:t>
            </a:r>
          </a:p>
          <a:p>
            <a:pPr>
              <a:defRPr/>
            </a:pPr>
            <a:endParaRPr lang="it-IT" dirty="0">
              <a:latin typeface="Arial Rounded MT Bold" charset="0"/>
            </a:endParaRPr>
          </a:p>
          <a:p>
            <a:pPr>
              <a:buFontTx/>
              <a:buBlip>
                <a:blip r:embed="rId3"/>
              </a:buBlip>
              <a:defRPr/>
            </a:pPr>
            <a:r>
              <a:rPr lang="it-IT" dirty="0">
                <a:latin typeface="Arial Rounded MT Bold" charset="0"/>
              </a:rPr>
              <a:t> </a:t>
            </a:r>
            <a:r>
              <a:rPr lang="it-IT" b="1" dirty="0">
                <a:solidFill>
                  <a:srgbClr val="FF0000"/>
                </a:solidFill>
                <a:latin typeface="Arial Rounded MT Bold" charset="0"/>
              </a:rPr>
              <a:t>rimovibile</a:t>
            </a:r>
            <a:r>
              <a:rPr lang="it-IT" dirty="0">
                <a:latin typeface="Arial Rounded MT Bold" charset="0"/>
              </a:rPr>
              <a:t> in condizioni blande, in modo selettivo e con alte rese</a:t>
            </a:r>
          </a:p>
          <a:p>
            <a:pPr>
              <a:defRPr/>
            </a:pPr>
            <a:endParaRPr lang="it-IT" dirty="0">
              <a:latin typeface="Arial Rounded MT Bold" charset="0"/>
            </a:endParaRPr>
          </a:p>
        </p:txBody>
      </p:sp>
      <p:sp>
        <p:nvSpPr>
          <p:cNvPr id="7" name="Text Box 5"/>
          <p:cNvSpPr txBox="1">
            <a:spLocks noChangeArrowheads="1"/>
          </p:cNvSpPr>
          <p:nvPr/>
        </p:nvSpPr>
        <p:spPr bwMode="auto">
          <a:xfrm>
            <a:off x="2029619" y="4062413"/>
            <a:ext cx="5227637" cy="519112"/>
          </a:xfrm>
          <a:prstGeom prst="rect">
            <a:avLst/>
          </a:prstGeom>
          <a:noFill/>
          <a:ln w="9525">
            <a:noFill/>
            <a:miter lim="800000"/>
            <a:headEnd/>
            <a:tailEnd/>
          </a:ln>
          <a:effectLst/>
        </p:spPr>
        <p:txBody>
          <a:bodyPr wrap="none">
            <a:prstTxWarp prst="textNoShape">
              <a:avLst/>
            </a:prstTxWarp>
            <a:spAutoFit/>
          </a:bodyPr>
          <a:lstStyle/>
          <a:p>
            <a:pPr>
              <a:defRPr/>
            </a:pPr>
            <a:r>
              <a:rPr lang="it-IT" sz="2800" b="1" dirty="0">
                <a:effectLst>
                  <a:outerShdw blurRad="38100" dist="38100" dir="2700000" algn="tl">
                    <a:srgbClr val="FFFFFF"/>
                  </a:outerShdw>
                </a:effectLst>
                <a:latin typeface="Arial Rounded MT Bold" charset="0"/>
              </a:rPr>
              <a:t>PROTEZIONE ORTOGONALE</a:t>
            </a:r>
          </a:p>
        </p:txBody>
      </p:sp>
      <p:graphicFrame>
        <p:nvGraphicFramePr>
          <p:cNvPr id="8" name="Object 2"/>
          <p:cNvGraphicFramePr>
            <a:graphicFrameLocks noChangeAspect="1"/>
          </p:cNvGraphicFramePr>
          <p:nvPr/>
        </p:nvGraphicFramePr>
        <p:xfrm>
          <a:off x="3636963" y="5318125"/>
          <a:ext cx="1943100" cy="1279525"/>
        </p:xfrm>
        <a:graphic>
          <a:graphicData uri="http://schemas.openxmlformats.org/presentationml/2006/ole">
            <mc:AlternateContent xmlns:mc="http://schemas.openxmlformats.org/markup-compatibility/2006">
              <mc:Choice xmlns:v="urn:schemas-microsoft-com:vml" Requires="v">
                <p:oleObj spid="_x0000_s69750" name="CS ChemDraw Drawing" r:id="rId4" imgW="1028700" imgH="660400" progId="">
                  <p:embed/>
                </p:oleObj>
              </mc:Choice>
              <mc:Fallback>
                <p:oleObj name="CS ChemDraw Drawing" r:id="rId4" imgW="1028700" imgH="66040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963" y="5318125"/>
                        <a:ext cx="19431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AutoShape 7"/>
          <p:cNvSpPr>
            <a:spLocks noChangeArrowheads="1"/>
          </p:cNvSpPr>
          <p:nvPr/>
        </p:nvSpPr>
        <p:spPr bwMode="auto">
          <a:xfrm>
            <a:off x="3276600" y="5518150"/>
            <a:ext cx="431800" cy="431800"/>
          </a:xfrm>
          <a:prstGeom prst="smileyFace">
            <a:avLst>
              <a:gd name="adj" fmla="val 4653"/>
            </a:avLst>
          </a:prstGeom>
          <a:solidFill>
            <a:srgbClr val="00FF00"/>
          </a:solidFill>
          <a:ln w="9525">
            <a:solidFill>
              <a:schemeClr val="tx1"/>
            </a:solidFill>
            <a:round/>
            <a:headEnd/>
            <a:tailEnd/>
          </a:ln>
        </p:spPr>
        <p:txBody>
          <a:bodyPr wrap="none" anchor="ctr">
            <a:prstTxWarp prst="textNoShape">
              <a:avLst/>
            </a:prstTxWarp>
          </a:bodyPr>
          <a:lstStyle/>
          <a:p>
            <a:endParaRPr lang="it-IT"/>
          </a:p>
        </p:txBody>
      </p:sp>
      <p:sp>
        <p:nvSpPr>
          <p:cNvPr id="10" name="AutoShape 8"/>
          <p:cNvSpPr>
            <a:spLocks noChangeArrowheads="1"/>
          </p:cNvSpPr>
          <p:nvPr/>
        </p:nvSpPr>
        <p:spPr bwMode="auto">
          <a:xfrm>
            <a:off x="4141788" y="4797425"/>
            <a:ext cx="501650" cy="576262"/>
          </a:xfrm>
          <a:custGeom>
            <a:avLst/>
            <a:gdLst>
              <a:gd name="T0" fmla="*/ 5825295 w 21600"/>
              <a:gd name="T1" fmla="*/ 0 h 21600"/>
              <a:gd name="T2" fmla="*/ 1706051 w 21600"/>
              <a:gd name="T3" fmla="*/ 2251290 h 21600"/>
              <a:gd name="T4" fmla="*/ 0 w 21600"/>
              <a:gd name="T5" fmla="*/ 7686988 h 21600"/>
              <a:gd name="T6" fmla="*/ 1706051 w 21600"/>
              <a:gd name="T7" fmla="*/ 13122686 h 21600"/>
              <a:gd name="T8" fmla="*/ 5825295 w 21600"/>
              <a:gd name="T9" fmla="*/ 15373977 h 21600"/>
              <a:gd name="T10" fmla="*/ 9944538 w 21600"/>
              <a:gd name="T11" fmla="*/ 13122686 h 21600"/>
              <a:gd name="T12" fmla="*/ 11650589 w 21600"/>
              <a:gd name="T13" fmla="*/ 7686988 h 21600"/>
              <a:gd name="T14" fmla="*/ 9944538 w 21600"/>
              <a:gd name="T15" fmla="*/ 225129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p:spPr>
        <p:txBody>
          <a:bodyPr wrap="none" anchor="ctr">
            <a:prstTxWarp prst="textNoShape">
              <a:avLst/>
            </a:prstTxWarp>
          </a:bodyPr>
          <a:lstStyle/>
          <a:p>
            <a:endParaRPr lang="it-IT"/>
          </a:p>
        </p:txBody>
      </p:sp>
      <p:sp>
        <p:nvSpPr>
          <p:cNvPr id="11" name="Line 9"/>
          <p:cNvSpPr>
            <a:spLocks noChangeShapeType="1"/>
          </p:cNvSpPr>
          <p:nvPr/>
        </p:nvSpPr>
        <p:spPr bwMode="auto">
          <a:xfrm flipV="1">
            <a:off x="4716463" y="4868862"/>
            <a:ext cx="793750" cy="73025"/>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12" name="Text Box 10"/>
          <p:cNvSpPr txBox="1">
            <a:spLocks noChangeArrowheads="1"/>
          </p:cNvSpPr>
          <p:nvPr/>
        </p:nvSpPr>
        <p:spPr bwMode="auto">
          <a:xfrm>
            <a:off x="5810250" y="4581525"/>
            <a:ext cx="3154363" cy="942975"/>
          </a:xfrm>
          <a:prstGeom prst="rect">
            <a:avLst/>
          </a:prstGeom>
          <a:noFill/>
          <a:ln w="9525">
            <a:noFill/>
            <a:miter lim="800000"/>
            <a:headEnd/>
            <a:tailEnd/>
          </a:ln>
        </p:spPr>
        <p:txBody>
          <a:bodyPr>
            <a:prstTxWarp prst="textNoShape">
              <a:avLst/>
            </a:prstTxWarp>
            <a:spAutoFit/>
          </a:bodyPr>
          <a:lstStyle/>
          <a:p>
            <a:pPr>
              <a:buFontTx/>
              <a:buBlip>
                <a:blip r:embed="rId6"/>
              </a:buBlip>
            </a:pPr>
            <a:r>
              <a:rPr lang="it-IT" sz="1400"/>
              <a:t> </a:t>
            </a:r>
            <a:r>
              <a:rPr lang="it-IT" sz="1400">
                <a:latin typeface="Arial Rounded MT Bold" charset="0"/>
              </a:rPr>
              <a:t>Stabile nelle condizioni di coupling e deprotezione</a:t>
            </a:r>
          </a:p>
          <a:p>
            <a:pPr>
              <a:buFontTx/>
              <a:buBlip>
                <a:blip r:embed="rId6"/>
              </a:buBlip>
            </a:pPr>
            <a:r>
              <a:rPr lang="it-IT" sz="1400">
                <a:latin typeface="Arial Rounded MT Bold" charset="0"/>
              </a:rPr>
              <a:t> Non stabile durante il distacco dalla resina (ci sono eccezioni)</a:t>
            </a:r>
          </a:p>
        </p:txBody>
      </p:sp>
      <p:sp>
        <p:nvSpPr>
          <p:cNvPr id="13" name="Line 11"/>
          <p:cNvSpPr>
            <a:spLocks noChangeShapeType="1"/>
          </p:cNvSpPr>
          <p:nvPr/>
        </p:nvSpPr>
        <p:spPr bwMode="auto">
          <a:xfrm flipH="1">
            <a:off x="2627313" y="5734050"/>
            <a:ext cx="577850"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14" name="Text Box 13"/>
          <p:cNvSpPr txBox="1">
            <a:spLocks noChangeArrowheads="1"/>
          </p:cNvSpPr>
          <p:nvPr/>
        </p:nvSpPr>
        <p:spPr bwMode="auto">
          <a:xfrm>
            <a:off x="539750" y="5222875"/>
            <a:ext cx="2233613" cy="942975"/>
          </a:xfrm>
          <a:prstGeom prst="rect">
            <a:avLst/>
          </a:prstGeom>
          <a:noFill/>
          <a:ln w="9525">
            <a:noFill/>
            <a:miter lim="800000"/>
            <a:headEnd/>
            <a:tailEnd/>
          </a:ln>
        </p:spPr>
        <p:txBody>
          <a:bodyPr>
            <a:prstTxWarp prst="textNoShape">
              <a:avLst/>
            </a:prstTxWarp>
            <a:spAutoFit/>
          </a:bodyPr>
          <a:lstStyle/>
          <a:p>
            <a:pPr>
              <a:buFontTx/>
              <a:buBlip>
                <a:blip r:embed="rId6"/>
              </a:buBlip>
            </a:pPr>
            <a:r>
              <a:rPr lang="it-IT" sz="1400"/>
              <a:t> </a:t>
            </a:r>
            <a:r>
              <a:rPr lang="it-IT" sz="1400">
                <a:latin typeface="Arial Rounded MT Bold" charset="0"/>
              </a:rPr>
              <a:t>Stabile durante coupling</a:t>
            </a:r>
          </a:p>
          <a:p>
            <a:pPr>
              <a:buFontTx/>
              <a:buBlip>
                <a:blip r:embed="rId6"/>
              </a:buBlip>
            </a:pPr>
            <a:r>
              <a:rPr lang="it-IT" sz="1400">
                <a:latin typeface="Arial Rounded MT Bold" charset="0"/>
              </a:rPr>
              <a:t> Non stabile durante la deprotezione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Text Box 4"/>
          <p:cNvSpPr txBox="1">
            <a:spLocks noChangeArrowheads="1"/>
          </p:cNvSpPr>
          <p:nvPr/>
        </p:nvSpPr>
        <p:spPr bwMode="auto">
          <a:xfrm>
            <a:off x="2695413" y="1063624"/>
            <a:ext cx="3560763" cy="519113"/>
          </a:xfrm>
          <a:prstGeom prst="rect">
            <a:avLst/>
          </a:prstGeom>
          <a:noFill/>
          <a:ln w="9525">
            <a:noFill/>
            <a:miter lim="800000"/>
            <a:headEnd/>
            <a:tailEnd/>
          </a:ln>
          <a:effectLst/>
        </p:spPr>
        <p:txBody>
          <a:bodyPr wrap="none">
            <a:prstTxWarp prst="textNoShape">
              <a:avLst/>
            </a:prstTxWarp>
            <a:spAutoFit/>
          </a:bodyPr>
          <a:lstStyle/>
          <a:p>
            <a:pPr>
              <a:defRPr/>
            </a:pPr>
            <a:r>
              <a:rPr lang="it-IT" sz="2800" b="1" dirty="0">
                <a:effectLst>
                  <a:outerShdw blurRad="38100" dist="38100" dir="2700000" algn="tl">
                    <a:srgbClr val="FFFFFF"/>
                  </a:outerShdw>
                </a:effectLst>
                <a:latin typeface="Arial Rounded MT Bold" charset="0"/>
              </a:rPr>
              <a:t>Gruppi </a:t>
            </a:r>
            <a:r>
              <a:rPr lang="it-IT" sz="2800" b="1" dirty="0" err="1">
                <a:effectLst>
                  <a:outerShdw blurRad="38100" dist="38100" dir="2700000" algn="tl">
                    <a:srgbClr val="FFFFFF"/>
                  </a:outerShdw>
                </a:effectLst>
                <a:latin typeface="Arial Rounded MT Bold" charset="0"/>
              </a:rPr>
              <a:t>N</a:t>
            </a:r>
            <a:r>
              <a:rPr lang="it-IT" sz="2800" b="1" dirty="0">
                <a:effectLst>
                  <a:outerShdw blurRad="38100" dist="38100" dir="2700000" algn="tl">
                    <a:srgbClr val="FFFFFF"/>
                  </a:outerShdw>
                </a:effectLst>
                <a:latin typeface="Arial Rounded MT Bold" charset="0"/>
              </a:rPr>
              <a:t> protettori</a:t>
            </a:r>
            <a:r>
              <a:rPr lang="it-IT" sz="2800" b="1" dirty="0">
                <a:latin typeface="Arial Rounded MT Bold" charset="0"/>
              </a:rPr>
              <a:t> </a:t>
            </a:r>
          </a:p>
        </p:txBody>
      </p:sp>
      <p:graphicFrame>
        <p:nvGraphicFramePr>
          <p:cNvPr id="7" name="Object 2"/>
          <p:cNvGraphicFramePr>
            <a:graphicFrameLocks noChangeAspect="1"/>
          </p:cNvGraphicFramePr>
          <p:nvPr/>
        </p:nvGraphicFramePr>
        <p:xfrm>
          <a:off x="1443038" y="1323181"/>
          <a:ext cx="1511300" cy="1031875"/>
        </p:xfrm>
        <a:graphic>
          <a:graphicData uri="http://schemas.openxmlformats.org/presentationml/2006/ole">
            <mc:AlternateContent xmlns:mc="http://schemas.openxmlformats.org/markup-compatibility/2006">
              <mc:Choice xmlns:v="urn:schemas-microsoft-com:vml" Requires="v">
                <p:oleObj spid="_x0000_s72074" name="CS ChemDraw Drawing" r:id="rId3" imgW="850900" imgH="571500" progId="">
                  <p:embed/>
                </p:oleObj>
              </mc:Choice>
              <mc:Fallback>
                <p:oleObj name="CS ChemDraw Drawing" r:id="rId3" imgW="850900" imgH="571500" progId="">
                  <p:embed/>
                  <p:pic>
                    <p:nvPicPr>
                      <p:cNvPr id="0" name="Picture 2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8" y="1323181"/>
                        <a:ext cx="15113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AutoShape 6"/>
          <p:cNvSpPr>
            <a:spLocks noChangeArrowheads="1"/>
          </p:cNvSpPr>
          <p:nvPr/>
        </p:nvSpPr>
        <p:spPr bwMode="auto">
          <a:xfrm>
            <a:off x="6265863" y="1063624"/>
            <a:ext cx="431800" cy="504825"/>
          </a:xfrm>
          <a:prstGeom prst="smileyFace">
            <a:avLst>
              <a:gd name="adj" fmla="val 4653"/>
            </a:avLst>
          </a:prstGeom>
          <a:solidFill>
            <a:srgbClr val="00FF00"/>
          </a:solidFill>
          <a:ln w="9525">
            <a:solidFill>
              <a:schemeClr val="tx1"/>
            </a:solidFill>
            <a:round/>
            <a:headEnd/>
            <a:tailEnd/>
          </a:ln>
        </p:spPr>
        <p:txBody>
          <a:bodyPr wrap="none" anchor="ctr">
            <a:prstTxWarp prst="textNoShape">
              <a:avLst/>
            </a:prstTxWarp>
          </a:bodyPr>
          <a:lstStyle/>
          <a:p>
            <a:endParaRPr lang="it-IT"/>
          </a:p>
        </p:txBody>
      </p:sp>
      <p:sp>
        <p:nvSpPr>
          <p:cNvPr id="9" name="Text Box 7"/>
          <p:cNvSpPr txBox="1">
            <a:spLocks noChangeArrowheads="1"/>
          </p:cNvSpPr>
          <p:nvPr/>
        </p:nvSpPr>
        <p:spPr bwMode="auto">
          <a:xfrm>
            <a:off x="465138" y="1658144"/>
            <a:ext cx="768350" cy="457200"/>
          </a:xfrm>
          <a:prstGeom prst="rect">
            <a:avLst/>
          </a:prstGeom>
          <a:noFill/>
          <a:ln w="9525">
            <a:noFill/>
            <a:miter lim="800000"/>
            <a:headEnd/>
            <a:tailEnd/>
          </a:ln>
        </p:spPr>
        <p:txBody>
          <a:bodyPr wrap="none">
            <a:prstTxWarp prst="textNoShape">
              <a:avLst/>
            </a:prstTxWarp>
            <a:spAutoFit/>
          </a:bodyPr>
          <a:lstStyle/>
          <a:p>
            <a:r>
              <a:rPr lang="it-IT" sz="2400" b="1">
                <a:latin typeface="Arial Rounded MT Bold" charset="0"/>
              </a:rPr>
              <a:t>Boc</a:t>
            </a:r>
          </a:p>
        </p:txBody>
      </p:sp>
      <p:sp>
        <p:nvSpPr>
          <p:cNvPr id="10" name="Text Box 8"/>
          <p:cNvSpPr txBox="1">
            <a:spLocks noChangeArrowheads="1"/>
          </p:cNvSpPr>
          <p:nvPr/>
        </p:nvSpPr>
        <p:spPr bwMode="auto">
          <a:xfrm>
            <a:off x="341313" y="2413794"/>
            <a:ext cx="3333750" cy="1190625"/>
          </a:xfrm>
          <a:prstGeom prst="rect">
            <a:avLst/>
          </a:prstGeom>
          <a:noFill/>
          <a:ln w="9525">
            <a:noFill/>
            <a:miter lim="800000"/>
            <a:headEnd/>
            <a:tailEnd/>
          </a:ln>
        </p:spPr>
        <p:txBody>
          <a:bodyPr>
            <a:prstTxWarp prst="textNoShape">
              <a:avLst/>
            </a:prstTxWarp>
            <a:spAutoFit/>
          </a:bodyPr>
          <a:lstStyle/>
          <a:p>
            <a:pPr>
              <a:buFontTx/>
              <a:buBlip>
                <a:blip r:embed="rId5"/>
              </a:buBlip>
            </a:pPr>
            <a:r>
              <a:rPr lang="it-IT" dirty="0">
                <a:latin typeface="Arial Rounded MT Bold" charset="0"/>
              </a:rPr>
              <a:t> Stabile in ambiente basico e riducente</a:t>
            </a:r>
          </a:p>
          <a:p>
            <a:pPr>
              <a:buFontTx/>
              <a:buBlip>
                <a:blip r:embed="rId5"/>
              </a:buBlip>
            </a:pPr>
            <a:r>
              <a:rPr lang="it-IT" dirty="0">
                <a:latin typeface="Arial Rounded MT Bold" charset="0"/>
              </a:rPr>
              <a:t> Eliminazione in ambiente acido (TFA)</a:t>
            </a:r>
          </a:p>
        </p:txBody>
      </p:sp>
      <p:sp>
        <p:nvSpPr>
          <p:cNvPr id="11" name="AutoShape 9">
            <a:hlinkClick r:id="rId6" action="ppaction://hlinksldjump" highlightClick="1"/>
          </p:cNvPr>
          <p:cNvSpPr>
            <a:spLocks noChangeArrowheads="1"/>
          </p:cNvSpPr>
          <p:nvPr/>
        </p:nvSpPr>
        <p:spPr bwMode="auto">
          <a:xfrm>
            <a:off x="1731963" y="3461544"/>
            <a:ext cx="393700" cy="358775"/>
          </a:xfrm>
          <a:prstGeom prst="actionButtonInformation">
            <a:avLst/>
          </a:prstGeom>
          <a:solidFill>
            <a:srgbClr val="FF6600"/>
          </a:solidFill>
          <a:ln w="9525">
            <a:noFill/>
            <a:miter lim="800000"/>
            <a:headEnd/>
            <a:tailEnd/>
          </a:ln>
        </p:spPr>
        <p:txBody>
          <a:bodyPr wrap="none" anchor="ctr">
            <a:prstTxWarp prst="textNoShape">
              <a:avLst/>
            </a:prstTxWarp>
          </a:bodyPr>
          <a:lstStyle/>
          <a:p>
            <a:endParaRPr lang="it-IT"/>
          </a:p>
        </p:txBody>
      </p:sp>
      <p:graphicFrame>
        <p:nvGraphicFramePr>
          <p:cNvPr id="12" name="Object 3"/>
          <p:cNvGraphicFramePr>
            <a:graphicFrameLocks noChangeAspect="1"/>
          </p:cNvGraphicFramePr>
          <p:nvPr/>
        </p:nvGraphicFramePr>
        <p:xfrm>
          <a:off x="989013" y="3820319"/>
          <a:ext cx="1965325" cy="2997200"/>
        </p:xfrm>
        <a:graphic>
          <a:graphicData uri="http://schemas.openxmlformats.org/presentationml/2006/ole">
            <mc:AlternateContent xmlns:mc="http://schemas.openxmlformats.org/markup-compatibility/2006">
              <mc:Choice xmlns:v="urn:schemas-microsoft-com:vml" Requires="v">
                <p:oleObj spid="_x0000_s72075" name="CS ChemDraw Drawing" r:id="rId7" imgW="1651000" imgH="2463800" progId="">
                  <p:embed/>
                </p:oleObj>
              </mc:Choice>
              <mc:Fallback>
                <p:oleObj name="CS ChemDraw Drawing" r:id="rId7" imgW="1651000" imgH="2463800" progId="">
                  <p:embed/>
                  <p:pic>
                    <p:nvPicPr>
                      <p:cNvPr id="0" name="Picture 2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013" y="3820319"/>
                        <a:ext cx="1965325"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nvGraphicFramePr>
        <p:xfrm>
          <a:off x="6988175" y="1372394"/>
          <a:ext cx="1655763" cy="1195387"/>
        </p:xfrm>
        <a:graphic>
          <a:graphicData uri="http://schemas.openxmlformats.org/presentationml/2006/ole">
            <mc:AlternateContent xmlns:mc="http://schemas.openxmlformats.org/markup-compatibility/2006">
              <mc:Choice xmlns:v="urn:schemas-microsoft-com:vml" Requires="v">
                <p:oleObj spid="_x0000_s72076" name="CS ChemDraw Drawing" r:id="rId9" imgW="1358900" imgH="965200" progId="">
                  <p:embed/>
                </p:oleObj>
              </mc:Choice>
              <mc:Fallback>
                <p:oleObj name="CS ChemDraw Drawing" r:id="rId9" imgW="1358900" imgH="965200" progId="">
                  <p:embed/>
                  <p:pic>
                    <p:nvPicPr>
                      <p:cNvPr id="0" name="Picture 2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8175" y="1372394"/>
                        <a:ext cx="165576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Text Box 12"/>
          <p:cNvSpPr txBox="1">
            <a:spLocks noChangeArrowheads="1"/>
          </p:cNvSpPr>
          <p:nvPr/>
        </p:nvSpPr>
        <p:spPr bwMode="auto">
          <a:xfrm>
            <a:off x="5630863" y="1658144"/>
            <a:ext cx="1003300" cy="457200"/>
          </a:xfrm>
          <a:prstGeom prst="rect">
            <a:avLst/>
          </a:prstGeom>
          <a:noFill/>
          <a:ln w="9525">
            <a:noFill/>
            <a:miter lim="800000"/>
            <a:headEnd/>
            <a:tailEnd/>
          </a:ln>
        </p:spPr>
        <p:txBody>
          <a:bodyPr wrap="none">
            <a:prstTxWarp prst="textNoShape">
              <a:avLst/>
            </a:prstTxWarp>
            <a:spAutoFit/>
          </a:bodyPr>
          <a:lstStyle/>
          <a:p>
            <a:r>
              <a:rPr lang="it-IT" sz="2400" b="1">
                <a:latin typeface="Arial Rounded MT Bold" charset="0"/>
              </a:rPr>
              <a:t>Fmoc</a:t>
            </a:r>
          </a:p>
        </p:txBody>
      </p:sp>
      <p:sp>
        <p:nvSpPr>
          <p:cNvPr id="15" name="Text Box 13"/>
          <p:cNvSpPr txBox="1">
            <a:spLocks noChangeArrowheads="1"/>
          </p:cNvSpPr>
          <p:nvPr/>
        </p:nvSpPr>
        <p:spPr bwMode="auto">
          <a:xfrm>
            <a:off x="5332413" y="2593181"/>
            <a:ext cx="3467100" cy="641350"/>
          </a:xfrm>
          <a:prstGeom prst="rect">
            <a:avLst/>
          </a:prstGeom>
          <a:noFill/>
          <a:ln w="9525">
            <a:noFill/>
            <a:miter lim="800000"/>
            <a:headEnd/>
            <a:tailEnd/>
          </a:ln>
        </p:spPr>
        <p:txBody>
          <a:bodyPr wrap="none">
            <a:prstTxWarp prst="textNoShape">
              <a:avLst/>
            </a:prstTxWarp>
            <a:spAutoFit/>
          </a:bodyPr>
          <a:lstStyle/>
          <a:p>
            <a:pPr>
              <a:buFontTx/>
              <a:buBlip>
                <a:blip r:embed="rId11"/>
              </a:buBlip>
            </a:pPr>
            <a:r>
              <a:rPr lang="it-IT">
                <a:latin typeface="Arial Rounded MT Bold" charset="0"/>
              </a:rPr>
              <a:t> Stabile in ambiente acido</a:t>
            </a:r>
          </a:p>
          <a:p>
            <a:pPr>
              <a:buFontTx/>
              <a:buBlip>
                <a:blip r:embed="rId11"/>
              </a:buBlip>
            </a:pPr>
            <a:r>
              <a:rPr lang="it-IT">
                <a:latin typeface="Arial Rounded MT Bold" charset="0"/>
              </a:rPr>
              <a:t> Eliminazione con piperidina</a:t>
            </a:r>
          </a:p>
        </p:txBody>
      </p:sp>
      <p:sp>
        <p:nvSpPr>
          <p:cNvPr id="16" name="AutoShape 14">
            <a:hlinkClick r:id="rId12" action="ppaction://hlinksldjump" highlightClick="1"/>
          </p:cNvPr>
          <p:cNvSpPr>
            <a:spLocks noChangeArrowheads="1"/>
          </p:cNvSpPr>
          <p:nvPr/>
        </p:nvSpPr>
        <p:spPr bwMode="auto">
          <a:xfrm>
            <a:off x="8534400" y="3244056"/>
            <a:ext cx="396875" cy="360363"/>
          </a:xfrm>
          <a:prstGeom prst="actionButtonInformation">
            <a:avLst/>
          </a:prstGeom>
          <a:solidFill>
            <a:srgbClr val="FFFF00"/>
          </a:solidFill>
          <a:ln w="9525">
            <a:noFill/>
            <a:miter lim="800000"/>
            <a:headEnd/>
            <a:tailEnd/>
          </a:ln>
        </p:spPr>
        <p:txBody>
          <a:bodyPr wrap="none" anchor="ctr">
            <a:prstTxWarp prst="textNoShape">
              <a:avLst/>
            </a:prstTxWarp>
          </a:bodyPr>
          <a:lstStyle/>
          <a:p>
            <a:endParaRPr lang="it-IT"/>
          </a:p>
        </p:txBody>
      </p:sp>
      <p:graphicFrame>
        <p:nvGraphicFramePr>
          <p:cNvPr id="17" name="Object 5"/>
          <p:cNvGraphicFramePr>
            <a:graphicFrameLocks noChangeAspect="1"/>
          </p:cNvGraphicFramePr>
          <p:nvPr/>
        </p:nvGraphicFramePr>
        <p:xfrm>
          <a:off x="5473700" y="3609181"/>
          <a:ext cx="2952750" cy="2947988"/>
        </p:xfrm>
        <a:graphic>
          <a:graphicData uri="http://schemas.openxmlformats.org/presentationml/2006/ole">
            <mc:AlternateContent xmlns:mc="http://schemas.openxmlformats.org/markup-compatibility/2006">
              <mc:Choice xmlns:v="urn:schemas-microsoft-com:vml" Requires="v">
                <p:oleObj spid="_x0000_s72077" name="CS ChemDraw Drawing" r:id="rId13" imgW="2730500" imgH="2667000" progId="">
                  <p:embed/>
                </p:oleObj>
              </mc:Choice>
              <mc:Fallback>
                <p:oleObj name="CS ChemDraw Drawing" r:id="rId13" imgW="2730500" imgH="2667000" progId="">
                  <p:embed/>
                  <p:pic>
                    <p:nvPicPr>
                      <p:cNvPr id="0" name="Picture 2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3700" y="3609181"/>
                        <a:ext cx="2952750"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8" name="AutoShape 16">
            <a:hlinkClick r:id="rId15" action="ppaction://hlinksldjump" highlightClick="1"/>
          </p:cNvPr>
          <p:cNvSpPr>
            <a:spLocks noChangeArrowheads="1"/>
          </p:cNvSpPr>
          <p:nvPr/>
        </p:nvSpPr>
        <p:spPr bwMode="auto">
          <a:xfrm>
            <a:off x="1154113" y="5044281"/>
            <a:ext cx="361950" cy="358775"/>
          </a:xfrm>
          <a:prstGeom prst="actionButtonInformation">
            <a:avLst/>
          </a:prstGeom>
          <a:solidFill>
            <a:srgbClr val="FF99CC"/>
          </a:solidFill>
          <a:ln w="9525">
            <a:noFill/>
            <a:miter lim="800000"/>
            <a:headEnd/>
            <a:tailEnd/>
          </a:ln>
        </p:spPr>
        <p:txBody>
          <a:bodyPr wrap="none" anchor="ctr">
            <a:prstTxWarp prst="textNoShape">
              <a:avLst/>
            </a:prstTxWarp>
          </a:bodyPr>
          <a:lstStyle/>
          <a:p>
            <a:endParaRPr lang="it-IT"/>
          </a:p>
        </p:txBody>
      </p:sp>
      <p:sp>
        <p:nvSpPr>
          <p:cNvPr id="19" name="AutoShape 17">
            <a:hlinkClick r:id="rId16" action="ppaction://hlinksldjump" highlightClick="1"/>
          </p:cNvPr>
          <p:cNvSpPr>
            <a:spLocks noChangeArrowheads="1"/>
          </p:cNvSpPr>
          <p:nvPr/>
        </p:nvSpPr>
        <p:spPr bwMode="auto">
          <a:xfrm>
            <a:off x="7418388" y="5117306"/>
            <a:ext cx="396875" cy="360363"/>
          </a:xfrm>
          <a:prstGeom prst="actionButtonInformation">
            <a:avLst/>
          </a:prstGeom>
          <a:solidFill>
            <a:schemeClr val="accent1"/>
          </a:solidFill>
          <a:ln w="9525">
            <a:noFill/>
            <a:miter lim="800000"/>
            <a:headEnd/>
            <a:tailEnd/>
          </a:ln>
        </p:spPr>
        <p:txBody>
          <a:bodyPr wrap="none" anchor="ctr">
            <a:prstTxWarp prst="textNoShape">
              <a:avLst/>
            </a:prstTxWarp>
          </a:bodyPr>
          <a:lstStyle/>
          <a:p>
            <a:endParaRPr lang="it-IT"/>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Text Box 4"/>
          <p:cNvSpPr txBox="1">
            <a:spLocks noChangeArrowheads="1"/>
          </p:cNvSpPr>
          <p:nvPr/>
        </p:nvSpPr>
        <p:spPr bwMode="auto">
          <a:xfrm>
            <a:off x="1196902" y="1423987"/>
            <a:ext cx="6605587" cy="519113"/>
          </a:xfrm>
          <a:prstGeom prst="rect">
            <a:avLst/>
          </a:prstGeom>
          <a:noFill/>
          <a:ln w="9525">
            <a:noFill/>
            <a:miter lim="800000"/>
            <a:headEnd/>
            <a:tailEnd/>
          </a:ln>
        </p:spPr>
        <p:txBody>
          <a:bodyPr wrap="none">
            <a:prstTxWarp prst="textNoShape">
              <a:avLst/>
            </a:prstTxWarp>
            <a:spAutoFit/>
          </a:bodyPr>
          <a:lstStyle/>
          <a:p>
            <a:r>
              <a:rPr lang="it-IT" sz="2800">
                <a:latin typeface="Arial Rounded MT Bold" charset="0"/>
              </a:rPr>
              <a:t>Gruppi protettori delle catene laterali</a:t>
            </a:r>
          </a:p>
        </p:txBody>
      </p:sp>
      <p:sp>
        <p:nvSpPr>
          <p:cNvPr id="7" name="Text Box 7"/>
          <p:cNvSpPr txBox="1">
            <a:spLocks noChangeArrowheads="1"/>
          </p:cNvSpPr>
          <p:nvPr/>
        </p:nvSpPr>
        <p:spPr bwMode="auto">
          <a:xfrm>
            <a:off x="500523" y="3079750"/>
            <a:ext cx="2408908" cy="369332"/>
          </a:xfrm>
          <a:prstGeom prst="rect">
            <a:avLst/>
          </a:prstGeom>
          <a:noFill/>
          <a:ln w="9525">
            <a:noFill/>
            <a:miter lim="800000"/>
            <a:headEnd/>
            <a:tailEnd/>
          </a:ln>
        </p:spPr>
        <p:txBody>
          <a:bodyPr wrap="none">
            <a:prstTxWarp prst="textNoShape">
              <a:avLst/>
            </a:prstTxWarp>
            <a:spAutoFit/>
          </a:bodyPr>
          <a:lstStyle/>
          <a:p>
            <a:r>
              <a:rPr lang="it-IT" dirty="0" smtClean="0">
                <a:latin typeface="Arial Rounded MT Bold" charset="0"/>
              </a:rPr>
              <a:t>Se è presente il </a:t>
            </a:r>
            <a:r>
              <a:rPr lang="it-IT" dirty="0" err="1" smtClean="0">
                <a:latin typeface="Arial Rounded MT Bold" charset="0"/>
              </a:rPr>
              <a:t>Boc</a:t>
            </a:r>
            <a:endParaRPr lang="it-IT" dirty="0">
              <a:latin typeface="Arial Rounded MT Bold" charset="0"/>
            </a:endParaRPr>
          </a:p>
        </p:txBody>
      </p:sp>
      <p:sp>
        <p:nvSpPr>
          <p:cNvPr id="8" name="Text Box 8"/>
          <p:cNvSpPr txBox="1">
            <a:spLocks noChangeArrowheads="1"/>
          </p:cNvSpPr>
          <p:nvPr/>
        </p:nvSpPr>
        <p:spPr bwMode="auto">
          <a:xfrm>
            <a:off x="5000766" y="3079750"/>
            <a:ext cx="2663409" cy="369332"/>
          </a:xfrm>
          <a:prstGeom prst="rect">
            <a:avLst/>
          </a:prstGeom>
          <a:noFill/>
          <a:ln w="9525">
            <a:noFill/>
            <a:miter lim="800000"/>
            <a:headEnd/>
            <a:tailEnd/>
          </a:ln>
        </p:spPr>
        <p:txBody>
          <a:bodyPr wrap="none">
            <a:prstTxWarp prst="textNoShape">
              <a:avLst/>
            </a:prstTxWarp>
            <a:spAutoFit/>
          </a:bodyPr>
          <a:lstStyle/>
          <a:p>
            <a:r>
              <a:rPr lang="it-IT" dirty="0" smtClean="0">
                <a:latin typeface="Arial Rounded MT Bold" charset="0"/>
              </a:rPr>
              <a:t>Se è presente lo </a:t>
            </a:r>
            <a:r>
              <a:rPr lang="it-IT" dirty="0" err="1" smtClean="0">
                <a:latin typeface="Arial Rounded MT Bold" charset="0"/>
              </a:rPr>
              <a:t>Fmoc</a:t>
            </a:r>
            <a:endParaRPr lang="it-IT" dirty="0">
              <a:latin typeface="Arial Rounded MT Bold" charset="0"/>
            </a:endParaRPr>
          </a:p>
        </p:txBody>
      </p:sp>
      <p:sp>
        <p:nvSpPr>
          <p:cNvPr id="9" name="Text Box 9"/>
          <p:cNvSpPr txBox="1">
            <a:spLocks noChangeArrowheads="1"/>
          </p:cNvSpPr>
          <p:nvPr/>
        </p:nvSpPr>
        <p:spPr bwMode="auto">
          <a:xfrm>
            <a:off x="765102" y="2352675"/>
            <a:ext cx="7477125" cy="366712"/>
          </a:xfrm>
          <a:prstGeom prst="rect">
            <a:avLst/>
          </a:prstGeom>
          <a:noFill/>
          <a:ln w="9525">
            <a:noFill/>
            <a:miter lim="800000"/>
            <a:headEnd/>
            <a:tailEnd/>
          </a:ln>
        </p:spPr>
        <p:txBody>
          <a:bodyPr wrap="none">
            <a:prstTxWarp prst="textNoShape">
              <a:avLst/>
            </a:prstTxWarp>
            <a:spAutoFit/>
          </a:bodyPr>
          <a:lstStyle/>
          <a:p>
            <a:pPr>
              <a:buFontTx/>
              <a:buBlip>
                <a:blip r:embed="rId2"/>
              </a:buBlip>
            </a:pPr>
            <a:r>
              <a:rPr lang="it-IT">
                <a:latin typeface="Arial Rounded MT Bold" charset="0"/>
              </a:rPr>
              <a:t> Val, Leu, Ile, Phe, Pro, Ala, Met non hanno bisogno di protezione</a:t>
            </a:r>
          </a:p>
        </p:txBody>
      </p:sp>
      <p:sp>
        <p:nvSpPr>
          <p:cNvPr id="10" name="Text Box 10"/>
          <p:cNvSpPr txBox="1">
            <a:spLocks noChangeArrowheads="1"/>
          </p:cNvSpPr>
          <p:nvPr/>
        </p:nvSpPr>
        <p:spPr bwMode="auto">
          <a:xfrm>
            <a:off x="610187" y="3606245"/>
            <a:ext cx="3493264" cy="369332"/>
          </a:xfrm>
          <a:prstGeom prst="rect">
            <a:avLst/>
          </a:prstGeom>
          <a:noFill/>
          <a:ln w="9525">
            <a:noFill/>
            <a:miter lim="800000"/>
            <a:headEnd/>
            <a:tailEnd/>
          </a:ln>
        </p:spPr>
        <p:txBody>
          <a:bodyPr wrap="none">
            <a:prstTxWarp prst="textNoShape">
              <a:avLst/>
            </a:prstTxWarp>
            <a:spAutoFit/>
          </a:bodyPr>
          <a:lstStyle/>
          <a:p>
            <a:pPr>
              <a:buFontTx/>
              <a:buBlip>
                <a:blip r:embed="rId3"/>
              </a:buBlip>
            </a:pPr>
            <a:r>
              <a:rPr lang="it-IT" dirty="0" smtClean="0">
                <a:latin typeface="Arial Rounded MT Bold" charset="0"/>
              </a:rPr>
              <a:t> devono essere stabili </a:t>
            </a:r>
            <a:r>
              <a:rPr lang="it-IT" dirty="0">
                <a:latin typeface="Arial Rounded MT Bold" charset="0"/>
              </a:rPr>
              <a:t>in TFA</a:t>
            </a:r>
          </a:p>
        </p:txBody>
      </p:sp>
      <p:sp>
        <p:nvSpPr>
          <p:cNvPr id="11" name="Text Box 11"/>
          <p:cNvSpPr txBox="1">
            <a:spLocks noChangeArrowheads="1"/>
          </p:cNvSpPr>
          <p:nvPr/>
        </p:nvSpPr>
        <p:spPr bwMode="auto">
          <a:xfrm>
            <a:off x="4912748" y="3582987"/>
            <a:ext cx="4224233" cy="369332"/>
          </a:xfrm>
          <a:prstGeom prst="rect">
            <a:avLst/>
          </a:prstGeom>
          <a:noFill/>
          <a:ln w="9525">
            <a:noFill/>
            <a:miter lim="800000"/>
            <a:headEnd/>
            <a:tailEnd/>
          </a:ln>
        </p:spPr>
        <p:txBody>
          <a:bodyPr wrap="none">
            <a:prstTxWarp prst="textNoShape">
              <a:avLst/>
            </a:prstTxWarp>
            <a:spAutoFit/>
          </a:bodyPr>
          <a:lstStyle/>
          <a:p>
            <a:pPr>
              <a:buFontTx/>
              <a:buBlip>
                <a:blip r:embed="rId3"/>
              </a:buBlip>
            </a:pPr>
            <a:r>
              <a:rPr lang="it-IT" dirty="0" smtClean="0">
                <a:latin typeface="Arial Rounded MT Bold" charset="0"/>
              </a:rPr>
              <a:t> devono essere stabili </a:t>
            </a:r>
            <a:r>
              <a:rPr lang="it-IT" dirty="0">
                <a:latin typeface="Arial Rounded MT Bold" charset="0"/>
              </a:rPr>
              <a:t>in </a:t>
            </a:r>
            <a:r>
              <a:rPr lang="it-IT" dirty="0" err="1">
                <a:latin typeface="Arial Rounded MT Bold" charset="0"/>
              </a:rPr>
              <a:t>piperidina</a:t>
            </a:r>
            <a:endParaRPr lang="it-IT" dirty="0">
              <a:latin typeface="Arial Rounded MT Bold" charset="0"/>
            </a:endParaRPr>
          </a:p>
        </p:txBody>
      </p:sp>
      <p:sp>
        <p:nvSpPr>
          <p:cNvPr id="12" name="Text Box 17"/>
          <p:cNvSpPr txBox="1">
            <a:spLocks noChangeArrowheads="1"/>
          </p:cNvSpPr>
          <p:nvPr/>
        </p:nvSpPr>
        <p:spPr bwMode="auto">
          <a:xfrm>
            <a:off x="2833614" y="4902200"/>
            <a:ext cx="3332163" cy="1412875"/>
          </a:xfrm>
          <a:prstGeom prst="rect">
            <a:avLst/>
          </a:prstGeom>
          <a:noFill/>
          <a:ln w="9525">
            <a:noFill/>
            <a:miter lim="800000"/>
            <a:headEnd/>
            <a:tailEnd/>
          </a:ln>
        </p:spPr>
        <p:txBody>
          <a:bodyPr>
            <a:prstTxWarp prst="textNoShape">
              <a:avLst/>
            </a:prstTxWarp>
            <a:spAutoFit/>
          </a:bodyPr>
          <a:lstStyle/>
          <a:p>
            <a:pPr algn="ctr">
              <a:lnSpc>
                <a:spcPct val="120000"/>
              </a:lnSpc>
              <a:buFontTx/>
              <a:buBlip>
                <a:blip r:embed="rId3"/>
              </a:buBlip>
            </a:pPr>
            <a:r>
              <a:rPr lang="it-IT">
                <a:latin typeface="Arial Rounded MT Bold" charset="0"/>
              </a:rPr>
              <a:t> Possono essere o non essere stabili nelle condizioni di cleavage della resina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2"/>
          <p:cNvGraphicFramePr>
            <a:graphicFrameLocks noChangeAspect="1"/>
          </p:cNvGraphicFramePr>
          <p:nvPr/>
        </p:nvGraphicFramePr>
        <p:xfrm>
          <a:off x="1327150" y="3887328"/>
          <a:ext cx="2047875" cy="2401887"/>
        </p:xfrm>
        <a:graphic>
          <a:graphicData uri="http://schemas.openxmlformats.org/presentationml/2006/ole">
            <mc:AlternateContent xmlns:mc="http://schemas.openxmlformats.org/markup-compatibility/2006">
              <mc:Choice xmlns:v="urn:schemas-microsoft-com:vml" Requires="v">
                <p:oleObj spid="_x0000_s73006" name="CS ChemDraw Drawing" r:id="rId3" imgW="1346200" imgH="1511300" progId="">
                  <p:embed/>
                </p:oleObj>
              </mc:Choice>
              <mc:Fallback>
                <p:oleObj name="CS ChemDraw Drawing" r:id="rId3" imgW="1346200" imgH="1511300" progId="">
                  <p:embed/>
                  <p:pic>
                    <p:nvPicPr>
                      <p:cNvPr id="0"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50" y="3887328"/>
                        <a:ext cx="2047875"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5875338" y="3552365"/>
          <a:ext cx="1885950" cy="3168650"/>
        </p:xfrm>
        <a:graphic>
          <a:graphicData uri="http://schemas.openxmlformats.org/presentationml/2006/ole">
            <mc:AlternateContent xmlns:mc="http://schemas.openxmlformats.org/markup-compatibility/2006">
              <mc:Choice xmlns:v="urn:schemas-microsoft-com:vml" Requires="v">
                <p:oleObj spid="_x0000_s73007" name="CS ChemDraw Drawing" r:id="rId5" imgW="1206500" imgH="1981200" progId="">
                  <p:embed/>
                </p:oleObj>
              </mc:Choice>
              <mc:Fallback>
                <p:oleObj name="CS ChemDraw Drawing" r:id="rId5" imgW="1206500" imgH="1981200" progId="">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338" y="3552365"/>
                        <a:ext cx="188595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973138" y="1148748"/>
          <a:ext cx="7262812" cy="1846263"/>
        </p:xfrm>
        <a:graphic>
          <a:graphicData uri="http://schemas.openxmlformats.org/presentationml/2006/ole">
            <mc:AlternateContent xmlns:mc="http://schemas.openxmlformats.org/markup-compatibility/2006">
              <mc:Choice xmlns:v="urn:schemas-microsoft-com:vml" Requires="v">
                <p:oleObj spid="_x0000_s73008" name="CS ChemDraw Drawing" r:id="rId7" imgW="3911600" imgH="965200" progId="">
                  <p:embed/>
                </p:oleObj>
              </mc:Choice>
              <mc:Fallback>
                <p:oleObj name="CS ChemDraw Drawing" r:id="rId7" imgW="3911600" imgH="965200" progId="">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138" y="1148748"/>
                        <a:ext cx="7262812"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p:nvSpPr>
        <p:spPr bwMode="auto">
          <a:xfrm>
            <a:off x="3040063" y="4076240"/>
            <a:ext cx="501650" cy="366713"/>
          </a:xfrm>
          <a:prstGeom prst="rect">
            <a:avLst/>
          </a:prstGeom>
          <a:noFill/>
          <a:ln w="9525">
            <a:noFill/>
            <a:miter lim="800000"/>
            <a:headEnd/>
            <a:tailEnd/>
          </a:ln>
        </p:spPr>
        <p:txBody>
          <a:bodyPr wrap="none">
            <a:prstTxWarp prst="textNoShape">
              <a:avLst/>
            </a:prstTxWarp>
            <a:spAutoFit/>
          </a:bodyPr>
          <a:lstStyle/>
          <a:p>
            <a:r>
              <a:rPr lang="it-IT"/>
              <a:t>Bzl</a:t>
            </a:r>
          </a:p>
        </p:txBody>
      </p:sp>
      <p:sp>
        <p:nvSpPr>
          <p:cNvPr id="10" name="Text Box 10"/>
          <p:cNvSpPr txBox="1">
            <a:spLocks noChangeArrowheads="1"/>
          </p:cNvSpPr>
          <p:nvPr/>
        </p:nvSpPr>
        <p:spPr bwMode="auto">
          <a:xfrm>
            <a:off x="3111500" y="5444665"/>
            <a:ext cx="1009650" cy="366713"/>
          </a:xfrm>
          <a:prstGeom prst="rect">
            <a:avLst/>
          </a:prstGeom>
          <a:noFill/>
          <a:ln w="9525">
            <a:noFill/>
            <a:miter lim="800000"/>
            <a:headEnd/>
            <a:tailEnd/>
          </a:ln>
        </p:spPr>
        <p:txBody>
          <a:bodyPr wrap="none">
            <a:prstTxWarp prst="textNoShape">
              <a:avLst/>
            </a:prstTxWarp>
            <a:spAutoFit/>
          </a:bodyPr>
          <a:lstStyle/>
          <a:p>
            <a:r>
              <a:rPr lang="it-IT"/>
              <a:t>2-Br-Bzl</a:t>
            </a:r>
          </a:p>
        </p:txBody>
      </p:sp>
      <p:sp>
        <p:nvSpPr>
          <p:cNvPr id="11" name="Text Box 11"/>
          <p:cNvSpPr txBox="1">
            <a:spLocks noChangeArrowheads="1"/>
          </p:cNvSpPr>
          <p:nvPr/>
        </p:nvSpPr>
        <p:spPr bwMode="auto">
          <a:xfrm>
            <a:off x="7288213" y="3788903"/>
            <a:ext cx="527050" cy="366712"/>
          </a:xfrm>
          <a:prstGeom prst="rect">
            <a:avLst/>
          </a:prstGeom>
          <a:noFill/>
          <a:ln w="9525">
            <a:noFill/>
            <a:miter lim="800000"/>
            <a:headEnd/>
            <a:tailEnd/>
          </a:ln>
        </p:spPr>
        <p:txBody>
          <a:bodyPr wrap="none">
            <a:prstTxWarp prst="textNoShape">
              <a:avLst/>
            </a:prstTxWarp>
            <a:spAutoFit/>
          </a:bodyPr>
          <a:lstStyle/>
          <a:p>
            <a:r>
              <a:rPr lang="it-IT"/>
              <a:t>tBu</a:t>
            </a:r>
          </a:p>
        </p:txBody>
      </p:sp>
      <p:sp>
        <p:nvSpPr>
          <p:cNvPr id="12" name="Text Box 12"/>
          <p:cNvSpPr txBox="1">
            <a:spLocks noChangeArrowheads="1"/>
          </p:cNvSpPr>
          <p:nvPr/>
        </p:nvSpPr>
        <p:spPr bwMode="auto">
          <a:xfrm>
            <a:off x="7935913" y="5516103"/>
            <a:ext cx="463550" cy="366712"/>
          </a:xfrm>
          <a:prstGeom prst="rect">
            <a:avLst/>
          </a:prstGeom>
          <a:noFill/>
          <a:ln w="9525">
            <a:noFill/>
            <a:miter lim="800000"/>
            <a:headEnd/>
            <a:tailEnd/>
          </a:ln>
        </p:spPr>
        <p:txBody>
          <a:bodyPr wrap="none">
            <a:prstTxWarp prst="textNoShape">
              <a:avLst/>
            </a:prstTxWarp>
            <a:spAutoFit/>
          </a:bodyPr>
          <a:lstStyle/>
          <a:p>
            <a:r>
              <a:rPr lang="it-IT"/>
              <a:t>Trt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2"/>
          <p:cNvGraphicFramePr>
            <a:graphicFrameLocks noChangeAspect="1"/>
          </p:cNvGraphicFramePr>
          <p:nvPr/>
        </p:nvGraphicFramePr>
        <p:xfrm>
          <a:off x="1543050" y="1123534"/>
          <a:ext cx="6338888" cy="1957388"/>
        </p:xfrm>
        <a:graphic>
          <a:graphicData uri="http://schemas.openxmlformats.org/presentationml/2006/ole">
            <mc:AlternateContent xmlns:mc="http://schemas.openxmlformats.org/markup-compatibility/2006">
              <mc:Choice xmlns:v="urn:schemas-microsoft-com:vml" Requires="v">
                <p:oleObj spid="_x0000_s74030" name="CS ChemDraw Drawing" r:id="rId3" imgW="3937000" imgH="1168400" progId="">
                  <p:embed/>
                </p:oleObj>
              </mc:Choice>
              <mc:Fallback>
                <p:oleObj name="CS ChemDraw Drawing" r:id="rId3" imgW="3937000" imgH="1168400" progId="">
                  <p:embed/>
                  <p:pic>
                    <p:nvPicPr>
                      <p:cNvPr id="0"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123534"/>
                        <a:ext cx="6338888"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1187450" y="3284538"/>
          <a:ext cx="3309938" cy="3211512"/>
        </p:xfrm>
        <a:graphic>
          <a:graphicData uri="http://schemas.openxmlformats.org/presentationml/2006/ole">
            <mc:AlternateContent xmlns:mc="http://schemas.openxmlformats.org/markup-compatibility/2006">
              <mc:Choice xmlns:v="urn:schemas-microsoft-com:vml" Requires="v">
                <p:oleObj spid="_x0000_s74031" name="CS ChemDraw Drawing" r:id="rId5" imgW="2324100" imgH="2209800" progId="">
                  <p:embed/>
                </p:oleObj>
              </mc:Choice>
              <mc:Fallback>
                <p:oleObj name="CS ChemDraw Drawing" r:id="rId5" imgW="2324100" imgH="2209800" progId="">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284538"/>
                        <a:ext cx="3309938" cy="3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6010275" y="3865563"/>
          <a:ext cx="2925763" cy="2973387"/>
        </p:xfrm>
        <a:graphic>
          <a:graphicData uri="http://schemas.openxmlformats.org/presentationml/2006/ole">
            <mc:AlternateContent xmlns:mc="http://schemas.openxmlformats.org/markup-compatibility/2006">
              <mc:Choice xmlns:v="urn:schemas-microsoft-com:vml" Requires="v">
                <p:oleObj spid="_x0000_s74032" name="CS ChemDraw Drawing" r:id="rId7" imgW="1905000" imgH="1892300" progId="">
                  <p:embed/>
                </p:oleObj>
              </mc:Choice>
              <mc:Fallback>
                <p:oleObj name="CS ChemDraw Drawing" r:id="rId7" imgW="1905000" imgH="1892300" progId="">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0275" y="3865563"/>
                        <a:ext cx="2925763" cy="29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7"/>
          <p:cNvSpPr txBox="1">
            <a:spLocks noChangeArrowheads="1"/>
          </p:cNvSpPr>
          <p:nvPr/>
        </p:nvSpPr>
        <p:spPr bwMode="auto">
          <a:xfrm>
            <a:off x="7812088" y="4149725"/>
            <a:ext cx="577850" cy="366713"/>
          </a:xfrm>
          <a:prstGeom prst="rect">
            <a:avLst/>
          </a:prstGeom>
          <a:noFill/>
          <a:ln w="9525">
            <a:noFill/>
            <a:miter lim="800000"/>
            <a:headEnd/>
            <a:tailEnd/>
          </a:ln>
        </p:spPr>
        <p:txBody>
          <a:bodyPr wrap="none">
            <a:prstTxWarp prst="textNoShape">
              <a:avLst/>
            </a:prstTxWarp>
            <a:spAutoFit/>
          </a:bodyPr>
          <a:lstStyle/>
          <a:p>
            <a:r>
              <a:rPr lang="it-IT"/>
              <a:t>Boc</a:t>
            </a:r>
          </a:p>
        </p:txBody>
      </p:sp>
      <p:sp>
        <p:nvSpPr>
          <p:cNvPr id="10" name="Text Box 8"/>
          <p:cNvSpPr txBox="1">
            <a:spLocks noChangeArrowheads="1"/>
          </p:cNvSpPr>
          <p:nvPr/>
        </p:nvSpPr>
        <p:spPr bwMode="auto">
          <a:xfrm>
            <a:off x="2247900" y="4097338"/>
            <a:ext cx="590550" cy="366712"/>
          </a:xfrm>
          <a:prstGeom prst="rect">
            <a:avLst/>
          </a:prstGeom>
          <a:noFill/>
          <a:ln w="9525">
            <a:noFill/>
            <a:miter lim="800000"/>
            <a:headEnd/>
            <a:tailEnd/>
          </a:ln>
        </p:spPr>
        <p:txBody>
          <a:bodyPr wrap="none">
            <a:prstTxWarp prst="textNoShape">
              <a:avLst/>
            </a:prstTxWarp>
            <a:spAutoFit/>
          </a:bodyPr>
          <a:lstStyle/>
          <a:p>
            <a:r>
              <a:rPr lang="it-IT"/>
              <a:t>Cbz</a:t>
            </a:r>
          </a:p>
        </p:txBody>
      </p:sp>
      <p:sp>
        <p:nvSpPr>
          <p:cNvPr id="11" name="Text Box 9"/>
          <p:cNvSpPr txBox="1">
            <a:spLocks noChangeArrowheads="1"/>
          </p:cNvSpPr>
          <p:nvPr/>
        </p:nvSpPr>
        <p:spPr bwMode="auto">
          <a:xfrm>
            <a:off x="950913" y="5248275"/>
            <a:ext cx="603250" cy="366713"/>
          </a:xfrm>
          <a:prstGeom prst="rect">
            <a:avLst/>
          </a:prstGeom>
          <a:noFill/>
          <a:ln w="9525">
            <a:noFill/>
            <a:miter lim="800000"/>
            <a:headEnd/>
            <a:tailEnd/>
          </a:ln>
        </p:spPr>
        <p:txBody>
          <a:bodyPr wrap="none">
            <a:prstTxWarp prst="textNoShape">
              <a:avLst/>
            </a:prstTxWarp>
            <a:spAutoFit/>
          </a:bodyPr>
          <a:lstStyle/>
          <a:p>
            <a:r>
              <a:rPr lang="it-IT"/>
              <a:t>Dnp</a:t>
            </a:r>
          </a:p>
        </p:txBody>
      </p:sp>
      <p:sp>
        <p:nvSpPr>
          <p:cNvPr id="12" name="Text Box 10"/>
          <p:cNvSpPr txBox="1">
            <a:spLocks noChangeArrowheads="1"/>
          </p:cNvSpPr>
          <p:nvPr/>
        </p:nvSpPr>
        <p:spPr bwMode="auto">
          <a:xfrm>
            <a:off x="3759200" y="5392738"/>
            <a:ext cx="527050" cy="366712"/>
          </a:xfrm>
          <a:prstGeom prst="rect">
            <a:avLst/>
          </a:prstGeom>
          <a:noFill/>
          <a:ln w="9525">
            <a:noFill/>
            <a:miter lim="800000"/>
            <a:headEnd/>
            <a:tailEnd/>
          </a:ln>
        </p:spPr>
        <p:txBody>
          <a:bodyPr wrap="none">
            <a:prstTxWarp prst="textNoShape">
              <a:avLst/>
            </a:prstTxWarp>
            <a:spAutoFit/>
          </a:bodyPr>
          <a:lstStyle/>
          <a:p>
            <a:r>
              <a:rPr lang="it-IT"/>
              <a:t>For</a:t>
            </a:r>
          </a:p>
        </p:txBody>
      </p:sp>
      <p:sp>
        <p:nvSpPr>
          <p:cNvPr id="13" name="Text Box 11"/>
          <p:cNvSpPr txBox="1">
            <a:spLocks noChangeArrowheads="1"/>
          </p:cNvSpPr>
          <p:nvPr/>
        </p:nvSpPr>
        <p:spPr bwMode="auto">
          <a:xfrm>
            <a:off x="8367713" y="5753100"/>
            <a:ext cx="463550" cy="366713"/>
          </a:xfrm>
          <a:prstGeom prst="rect">
            <a:avLst/>
          </a:prstGeom>
          <a:noFill/>
          <a:ln w="9525">
            <a:noFill/>
            <a:miter lim="800000"/>
            <a:headEnd/>
            <a:tailEnd/>
          </a:ln>
        </p:spPr>
        <p:txBody>
          <a:bodyPr wrap="none">
            <a:prstTxWarp prst="textNoShape">
              <a:avLst/>
            </a:prstTxWarp>
            <a:spAutoFit/>
          </a:bodyPr>
          <a:lstStyle/>
          <a:p>
            <a:r>
              <a:rPr lang="it-IT"/>
              <a:t>Trt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714375"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1018937"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Rectangle 7"/>
          <p:cNvSpPr>
            <a:spLocks noChangeArrowheads="1"/>
          </p:cNvSpPr>
          <p:nvPr/>
        </p:nvSpPr>
        <p:spPr bwMode="auto">
          <a:xfrm>
            <a:off x="446088" y="1103313"/>
            <a:ext cx="7699375" cy="549275"/>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dirty="0">
                <a:solidFill>
                  <a:srgbClr val="008000"/>
                </a:solidFill>
                <a:latin typeface="Comic Sans MS" charset="0"/>
              </a:rPr>
              <a:t>Chimica </a:t>
            </a:r>
            <a:r>
              <a:rPr lang="it-IT" sz="3000" dirty="0" err="1">
                <a:solidFill>
                  <a:srgbClr val="008000"/>
                </a:solidFill>
                <a:latin typeface="Comic Sans MS" charset="0"/>
              </a:rPr>
              <a:t>combinatoriale</a:t>
            </a:r>
            <a:r>
              <a:rPr lang="it-IT" sz="3000" dirty="0">
                <a:solidFill>
                  <a:srgbClr val="008000"/>
                </a:solidFill>
                <a:latin typeface="Comic Sans MS" charset="0"/>
              </a:rPr>
              <a:t> vs. Sintesi Classica</a:t>
            </a:r>
          </a:p>
        </p:txBody>
      </p:sp>
      <p:pic>
        <p:nvPicPr>
          <p:cNvPr id="8" name="Picture 8"/>
          <p:cNvPicPr>
            <a:picLocks noChangeAspect="1" noChangeArrowheads="1"/>
          </p:cNvPicPr>
          <p:nvPr/>
        </p:nvPicPr>
        <p:blipFill>
          <a:blip r:embed="rId2"/>
          <a:srcRect/>
          <a:stretch>
            <a:fillRect/>
          </a:stretch>
        </p:blipFill>
        <p:spPr bwMode="auto">
          <a:xfrm>
            <a:off x="900113" y="1700213"/>
            <a:ext cx="7027862" cy="486727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2"/>
          <p:cNvGraphicFramePr>
            <a:graphicFrameLocks noChangeAspect="1"/>
          </p:cNvGraphicFramePr>
          <p:nvPr/>
        </p:nvGraphicFramePr>
        <p:xfrm>
          <a:off x="2481263" y="1144587"/>
          <a:ext cx="4438650" cy="1616075"/>
        </p:xfrm>
        <a:graphic>
          <a:graphicData uri="http://schemas.openxmlformats.org/presentationml/2006/ole">
            <mc:AlternateContent xmlns:mc="http://schemas.openxmlformats.org/markup-compatibility/2006">
              <mc:Choice xmlns:v="urn:schemas-microsoft-com:vml" Requires="v">
                <p:oleObj spid="_x0000_s77102" name="CS ChemDraw Drawing" r:id="rId3" imgW="2413000" imgH="863600" progId="">
                  <p:embed/>
                </p:oleObj>
              </mc:Choice>
              <mc:Fallback>
                <p:oleObj name="CS ChemDraw Drawing" r:id="rId3" imgW="2413000" imgH="863600" progId="">
                  <p:embed/>
                  <p:pic>
                    <p:nvPicPr>
                      <p:cNvPr id="0"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3" y="1144587"/>
                        <a:ext cx="4438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1620838" y="3952875"/>
          <a:ext cx="1995487" cy="2563812"/>
        </p:xfrm>
        <a:graphic>
          <a:graphicData uri="http://schemas.openxmlformats.org/presentationml/2006/ole">
            <mc:AlternateContent xmlns:mc="http://schemas.openxmlformats.org/markup-compatibility/2006">
              <mc:Choice xmlns:v="urn:schemas-microsoft-com:vml" Requires="v">
                <p:oleObj spid="_x0000_s77103" name="CS ChemDraw Drawing" r:id="rId5" imgW="1130300" imgH="1422400" progId="">
                  <p:embed/>
                </p:oleObj>
              </mc:Choice>
              <mc:Fallback>
                <p:oleObj name="CS ChemDraw Drawing" r:id="rId5" imgW="1130300" imgH="1422400" progId="">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0838" y="3952875"/>
                        <a:ext cx="1995487"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5868988" y="4097337"/>
          <a:ext cx="2055812" cy="2303463"/>
        </p:xfrm>
        <a:graphic>
          <a:graphicData uri="http://schemas.openxmlformats.org/presentationml/2006/ole">
            <mc:AlternateContent xmlns:mc="http://schemas.openxmlformats.org/markup-compatibility/2006">
              <mc:Choice xmlns:v="urn:schemas-microsoft-com:vml" Requires="v">
                <p:oleObj spid="_x0000_s77104" name="CS ChemDraw Drawing" r:id="rId7" imgW="1066800" imgH="1155700" progId="">
                  <p:embed/>
                </p:oleObj>
              </mc:Choice>
              <mc:Fallback>
                <p:oleObj name="CS ChemDraw Drawing" r:id="rId7" imgW="1066800" imgH="1155700" progId="">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4097337"/>
                        <a:ext cx="2055812"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7"/>
          <p:cNvSpPr txBox="1">
            <a:spLocks noChangeArrowheads="1"/>
          </p:cNvSpPr>
          <p:nvPr/>
        </p:nvSpPr>
        <p:spPr bwMode="auto">
          <a:xfrm>
            <a:off x="3783013" y="4241800"/>
            <a:ext cx="501650" cy="366712"/>
          </a:xfrm>
          <a:prstGeom prst="rect">
            <a:avLst/>
          </a:prstGeom>
          <a:noFill/>
          <a:ln w="9525">
            <a:noFill/>
            <a:miter lim="800000"/>
            <a:headEnd/>
            <a:tailEnd/>
          </a:ln>
        </p:spPr>
        <p:txBody>
          <a:bodyPr wrap="none">
            <a:prstTxWarp prst="textNoShape">
              <a:avLst/>
            </a:prstTxWarp>
            <a:spAutoFit/>
          </a:bodyPr>
          <a:lstStyle/>
          <a:p>
            <a:r>
              <a:rPr lang="it-IT"/>
              <a:t>Bzl</a:t>
            </a:r>
          </a:p>
        </p:txBody>
      </p:sp>
      <p:sp>
        <p:nvSpPr>
          <p:cNvPr id="10" name="Text Box 8"/>
          <p:cNvSpPr txBox="1">
            <a:spLocks noChangeArrowheads="1"/>
          </p:cNvSpPr>
          <p:nvPr/>
        </p:nvSpPr>
        <p:spPr bwMode="auto">
          <a:xfrm>
            <a:off x="3779838" y="5773737"/>
            <a:ext cx="755650" cy="366713"/>
          </a:xfrm>
          <a:prstGeom prst="rect">
            <a:avLst/>
          </a:prstGeom>
          <a:noFill/>
          <a:ln w="9525">
            <a:noFill/>
            <a:miter lim="800000"/>
            <a:headEnd/>
            <a:tailEnd/>
          </a:ln>
        </p:spPr>
        <p:txBody>
          <a:bodyPr wrap="none">
            <a:prstTxWarp prst="textNoShape">
              <a:avLst/>
            </a:prstTxWarp>
            <a:spAutoFit/>
          </a:bodyPr>
          <a:lstStyle/>
          <a:p>
            <a:r>
              <a:rPr lang="it-IT"/>
              <a:t>OcHx</a:t>
            </a:r>
          </a:p>
        </p:txBody>
      </p:sp>
      <p:sp>
        <p:nvSpPr>
          <p:cNvPr id="11" name="Text Box 9"/>
          <p:cNvSpPr txBox="1">
            <a:spLocks noChangeArrowheads="1"/>
          </p:cNvSpPr>
          <p:nvPr/>
        </p:nvSpPr>
        <p:spPr bwMode="auto">
          <a:xfrm>
            <a:off x="8027988" y="4405312"/>
            <a:ext cx="527050" cy="366713"/>
          </a:xfrm>
          <a:prstGeom prst="rect">
            <a:avLst/>
          </a:prstGeom>
          <a:noFill/>
          <a:ln w="9525">
            <a:noFill/>
            <a:miter lim="800000"/>
            <a:headEnd/>
            <a:tailEnd/>
          </a:ln>
        </p:spPr>
        <p:txBody>
          <a:bodyPr wrap="none">
            <a:prstTxWarp prst="textNoShape">
              <a:avLst/>
            </a:prstTxWarp>
            <a:spAutoFit/>
          </a:bodyPr>
          <a:lstStyle/>
          <a:p>
            <a:r>
              <a:rPr lang="it-IT"/>
              <a:t>tBu</a:t>
            </a:r>
          </a:p>
        </p:txBody>
      </p:sp>
      <p:sp>
        <p:nvSpPr>
          <p:cNvPr id="12" name="Text Box 10"/>
          <p:cNvSpPr txBox="1">
            <a:spLocks noChangeArrowheads="1"/>
          </p:cNvSpPr>
          <p:nvPr/>
        </p:nvSpPr>
        <p:spPr bwMode="auto">
          <a:xfrm>
            <a:off x="8008938" y="5629275"/>
            <a:ext cx="590550" cy="366712"/>
          </a:xfrm>
          <a:prstGeom prst="rect">
            <a:avLst/>
          </a:prstGeom>
          <a:noFill/>
          <a:ln w="9525">
            <a:noFill/>
            <a:miter lim="800000"/>
            <a:headEnd/>
            <a:tailEnd/>
          </a:ln>
        </p:spPr>
        <p:txBody>
          <a:bodyPr wrap="none">
            <a:prstTxWarp prst="textNoShape">
              <a:avLst/>
            </a:prstTxWarp>
            <a:spAutoFit/>
          </a:bodyPr>
          <a:lstStyle/>
          <a:p>
            <a:r>
              <a:rPr lang="it-IT"/>
              <a:t>Ada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2"/>
          <p:cNvGraphicFramePr>
            <a:graphicFrameLocks noChangeAspect="1"/>
          </p:cNvGraphicFramePr>
          <p:nvPr/>
        </p:nvGraphicFramePr>
        <p:xfrm>
          <a:off x="1611313" y="1171953"/>
          <a:ext cx="6327775" cy="1622425"/>
        </p:xfrm>
        <a:graphic>
          <a:graphicData uri="http://schemas.openxmlformats.org/presentationml/2006/ole">
            <mc:AlternateContent xmlns:mc="http://schemas.openxmlformats.org/markup-compatibility/2006">
              <mc:Choice xmlns:v="urn:schemas-microsoft-com:vml" Requires="v">
                <p:oleObj spid="_x0000_s80174" name="CS ChemDraw Drawing" r:id="rId3" imgW="3835400" imgH="965200" progId="">
                  <p:embed/>
                </p:oleObj>
              </mc:Choice>
              <mc:Fallback>
                <p:oleObj name="CS ChemDraw Drawing" r:id="rId3" imgW="3835400" imgH="965200" progId="">
                  <p:embed/>
                  <p:pic>
                    <p:nvPicPr>
                      <p:cNvPr id="0"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171953"/>
                        <a:ext cx="632777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1114425" y="3894629"/>
          <a:ext cx="1873250" cy="1560512"/>
        </p:xfrm>
        <a:graphic>
          <a:graphicData uri="http://schemas.openxmlformats.org/presentationml/2006/ole">
            <mc:AlternateContent xmlns:mc="http://schemas.openxmlformats.org/markup-compatibility/2006">
              <mc:Choice xmlns:v="urn:schemas-microsoft-com:vml" Requires="v">
                <p:oleObj spid="_x0000_s80175" name="CS ChemDraw Drawing" r:id="rId5" imgW="1231900" imgH="990600" progId="">
                  <p:embed/>
                </p:oleObj>
              </mc:Choice>
              <mc:Fallback>
                <p:oleObj name="CS ChemDraw Drawing" r:id="rId5" imgW="1231900" imgH="990600" progId="">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425" y="3894629"/>
                        <a:ext cx="1873250"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5364163" y="2934191"/>
          <a:ext cx="2341562" cy="3529013"/>
        </p:xfrm>
        <a:graphic>
          <a:graphicData uri="http://schemas.openxmlformats.org/presentationml/2006/ole">
            <mc:AlternateContent xmlns:mc="http://schemas.openxmlformats.org/markup-compatibility/2006">
              <mc:Choice xmlns:v="urn:schemas-microsoft-com:vml" Requires="v">
                <p:oleObj spid="_x0000_s80176" name="CS ChemDraw Drawing" r:id="rId7" imgW="1663700" imgH="2438400" progId="">
                  <p:embed/>
                </p:oleObj>
              </mc:Choice>
              <mc:Fallback>
                <p:oleObj name="CS ChemDraw Drawing" r:id="rId7" imgW="1663700" imgH="2438400" progId="">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2934191"/>
                        <a:ext cx="2341562"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7"/>
          <p:cNvSpPr txBox="1">
            <a:spLocks noChangeArrowheads="1"/>
          </p:cNvSpPr>
          <p:nvPr/>
        </p:nvSpPr>
        <p:spPr bwMode="auto">
          <a:xfrm>
            <a:off x="1960563" y="5474191"/>
            <a:ext cx="590550" cy="366713"/>
          </a:xfrm>
          <a:prstGeom prst="rect">
            <a:avLst/>
          </a:prstGeom>
          <a:noFill/>
          <a:ln w="9525">
            <a:noFill/>
            <a:miter lim="800000"/>
            <a:headEnd/>
            <a:tailEnd/>
          </a:ln>
        </p:spPr>
        <p:txBody>
          <a:bodyPr wrap="none">
            <a:prstTxWarp prst="textNoShape">
              <a:avLst/>
            </a:prstTxWarp>
            <a:spAutoFit/>
          </a:bodyPr>
          <a:lstStyle/>
          <a:p>
            <a:r>
              <a:rPr lang="it-IT"/>
              <a:t>Xan</a:t>
            </a:r>
          </a:p>
        </p:txBody>
      </p:sp>
      <p:sp>
        <p:nvSpPr>
          <p:cNvPr id="10" name="Text Box 8"/>
          <p:cNvSpPr txBox="1">
            <a:spLocks noChangeArrowheads="1"/>
          </p:cNvSpPr>
          <p:nvPr/>
        </p:nvSpPr>
        <p:spPr bwMode="auto">
          <a:xfrm>
            <a:off x="7288213" y="4321666"/>
            <a:ext cx="463550" cy="366713"/>
          </a:xfrm>
          <a:prstGeom prst="rect">
            <a:avLst/>
          </a:prstGeom>
          <a:noFill/>
          <a:ln w="9525">
            <a:noFill/>
            <a:miter lim="800000"/>
            <a:headEnd/>
            <a:tailEnd/>
          </a:ln>
        </p:spPr>
        <p:txBody>
          <a:bodyPr wrap="none">
            <a:prstTxWarp prst="textNoShape">
              <a:avLst/>
            </a:prstTxWarp>
            <a:spAutoFit/>
          </a:bodyPr>
          <a:lstStyle/>
          <a:p>
            <a:r>
              <a:rPr lang="it-IT"/>
              <a:t>Trt</a:t>
            </a:r>
          </a:p>
        </p:txBody>
      </p:sp>
      <p:sp>
        <p:nvSpPr>
          <p:cNvPr id="11" name="Text Box 9"/>
          <p:cNvSpPr txBox="1">
            <a:spLocks noChangeArrowheads="1"/>
          </p:cNvSpPr>
          <p:nvPr/>
        </p:nvSpPr>
        <p:spPr bwMode="auto">
          <a:xfrm>
            <a:off x="6324600" y="6528291"/>
            <a:ext cx="768350" cy="366713"/>
          </a:xfrm>
          <a:prstGeom prst="rect">
            <a:avLst/>
          </a:prstGeom>
          <a:noFill/>
          <a:ln w="9525">
            <a:noFill/>
            <a:miter lim="800000"/>
            <a:headEnd/>
            <a:tailEnd/>
          </a:ln>
        </p:spPr>
        <p:txBody>
          <a:bodyPr wrap="none">
            <a:prstTxWarp prst="textNoShape">
              <a:avLst/>
            </a:prstTxWarp>
            <a:spAutoFit/>
          </a:bodyPr>
          <a:lstStyle/>
          <a:p>
            <a:r>
              <a:rPr lang="it-IT"/>
              <a:t>Tmob</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2"/>
          <p:cNvGraphicFramePr>
            <a:graphicFrameLocks noChangeAspect="1"/>
          </p:cNvGraphicFramePr>
          <p:nvPr/>
        </p:nvGraphicFramePr>
        <p:xfrm>
          <a:off x="609600" y="1161596"/>
          <a:ext cx="8280400" cy="2044700"/>
        </p:xfrm>
        <a:graphic>
          <a:graphicData uri="http://schemas.openxmlformats.org/presentationml/2006/ole">
            <mc:AlternateContent xmlns:mc="http://schemas.openxmlformats.org/markup-compatibility/2006">
              <mc:Choice xmlns:v="urn:schemas-microsoft-com:vml" Requires="v">
                <p:oleObj spid="_x0000_s81198" name="CS ChemDraw Drawing" r:id="rId3" imgW="6438900" imgH="1536700" progId="">
                  <p:embed/>
                </p:oleObj>
              </mc:Choice>
              <mc:Fallback>
                <p:oleObj name="CS ChemDraw Drawing" r:id="rId3" imgW="6438900" imgH="1536700" progId="">
                  <p:embed/>
                  <p:pic>
                    <p:nvPicPr>
                      <p:cNvPr id="0"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61596"/>
                        <a:ext cx="82804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973138" y="4468392"/>
          <a:ext cx="2016125" cy="1376362"/>
        </p:xfrm>
        <a:graphic>
          <a:graphicData uri="http://schemas.openxmlformats.org/presentationml/2006/ole">
            <mc:AlternateContent xmlns:mc="http://schemas.openxmlformats.org/markup-compatibility/2006">
              <mc:Choice xmlns:v="urn:schemas-microsoft-com:vml" Requires="v">
                <p:oleObj spid="_x0000_s81199" name="CS ChemDraw Drawing" r:id="rId5" imgW="1295400" imgH="863600" progId="">
                  <p:embed/>
                </p:oleObj>
              </mc:Choice>
              <mc:Fallback>
                <p:oleObj name="CS ChemDraw Drawing" r:id="rId5" imgW="1295400" imgH="863600" progId="">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38" y="4468392"/>
                        <a:ext cx="2016125"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3186113" y="2485690"/>
          <a:ext cx="5957887" cy="4267200"/>
        </p:xfrm>
        <a:graphic>
          <a:graphicData uri="http://schemas.openxmlformats.org/presentationml/2006/ole">
            <mc:AlternateContent xmlns:mc="http://schemas.openxmlformats.org/markup-compatibility/2006">
              <mc:Choice xmlns:v="urn:schemas-microsoft-com:vml" Requires="v">
                <p:oleObj spid="_x0000_s81200" name="CS ChemDraw Drawing" r:id="rId7" imgW="3708400" imgH="2590800" progId="">
                  <p:embed/>
                </p:oleObj>
              </mc:Choice>
              <mc:Fallback>
                <p:oleObj name="CS ChemDraw Drawing" r:id="rId7" imgW="3708400" imgH="2590800" progId="">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6113" y="2485690"/>
                        <a:ext cx="59578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7"/>
          <p:cNvSpPr txBox="1">
            <a:spLocks noChangeArrowheads="1"/>
          </p:cNvSpPr>
          <p:nvPr/>
        </p:nvSpPr>
        <p:spPr bwMode="auto">
          <a:xfrm>
            <a:off x="1744663" y="6115818"/>
            <a:ext cx="552450" cy="366713"/>
          </a:xfrm>
          <a:prstGeom prst="rect">
            <a:avLst/>
          </a:prstGeom>
          <a:noFill/>
          <a:ln w="9525">
            <a:noFill/>
            <a:miter lim="800000"/>
            <a:headEnd/>
            <a:tailEnd/>
          </a:ln>
        </p:spPr>
        <p:txBody>
          <a:bodyPr wrap="none">
            <a:prstTxWarp prst="textNoShape">
              <a:avLst/>
            </a:prstTxWarp>
            <a:spAutoFit/>
          </a:bodyPr>
          <a:lstStyle/>
          <a:p>
            <a:r>
              <a:rPr lang="it-IT" dirty="0" err="1"/>
              <a:t>Mts</a:t>
            </a:r>
            <a:endParaRPr lang="it-IT" dirty="0"/>
          </a:p>
        </p:txBody>
      </p:sp>
      <p:sp>
        <p:nvSpPr>
          <p:cNvPr id="10" name="Text Box 8"/>
          <p:cNvSpPr txBox="1">
            <a:spLocks noChangeArrowheads="1"/>
          </p:cNvSpPr>
          <p:nvPr/>
        </p:nvSpPr>
        <p:spPr bwMode="auto">
          <a:xfrm>
            <a:off x="7524750" y="6115818"/>
            <a:ext cx="527050" cy="366713"/>
          </a:xfrm>
          <a:prstGeom prst="rect">
            <a:avLst/>
          </a:prstGeom>
          <a:noFill/>
          <a:ln w="9525">
            <a:noFill/>
            <a:miter lim="800000"/>
            <a:headEnd/>
            <a:tailEnd/>
          </a:ln>
        </p:spPr>
        <p:txBody>
          <a:bodyPr wrap="none">
            <a:prstTxWarp prst="textNoShape">
              <a:avLst/>
            </a:prstTxWarp>
            <a:spAutoFit/>
          </a:bodyPr>
          <a:lstStyle/>
          <a:p>
            <a:r>
              <a:rPr lang="it-IT" dirty="0" err="1"/>
              <a:t>Pbf</a:t>
            </a:r>
            <a:endParaRPr lang="it-IT" dirty="0"/>
          </a:p>
        </p:txBody>
      </p:sp>
      <p:sp>
        <p:nvSpPr>
          <p:cNvPr id="11" name="Text Box 9"/>
          <p:cNvSpPr txBox="1">
            <a:spLocks noChangeArrowheads="1"/>
          </p:cNvSpPr>
          <p:nvPr/>
        </p:nvSpPr>
        <p:spPr bwMode="auto">
          <a:xfrm>
            <a:off x="4651375" y="6115818"/>
            <a:ext cx="641350" cy="366713"/>
          </a:xfrm>
          <a:prstGeom prst="rect">
            <a:avLst/>
          </a:prstGeom>
          <a:noFill/>
          <a:ln w="9525">
            <a:noFill/>
            <a:miter lim="800000"/>
            <a:headEnd/>
            <a:tailEnd/>
          </a:ln>
        </p:spPr>
        <p:txBody>
          <a:bodyPr wrap="none">
            <a:prstTxWarp prst="textNoShape">
              <a:avLst/>
            </a:prstTxWarp>
            <a:spAutoFit/>
          </a:bodyPr>
          <a:lstStyle/>
          <a:p>
            <a:r>
              <a:rPr lang="it-IT" dirty="0" err="1"/>
              <a:t>Pmc</a:t>
            </a:r>
            <a:endParaRPr lang="it-IT"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2"/>
          <p:cNvGraphicFramePr>
            <a:graphicFrameLocks noChangeAspect="1"/>
          </p:cNvGraphicFramePr>
          <p:nvPr/>
        </p:nvGraphicFramePr>
        <p:xfrm>
          <a:off x="3419475" y="1443831"/>
          <a:ext cx="2160588" cy="1312863"/>
        </p:xfrm>
        <a:graphic>
          <a:graphicData uri="http://schemas.openxmlformats.org/presentationml/2006/ole">
            <mc:AlternateContent xmlns:mc="http://schemas.openxmlformats.org/markup-compatibility/2006">
              <mc:Choice xmlns:v="urn:schemas-microsoft-com:vml" Requires="v">
                <p:oleObj spid="_x0000_s82222" name="CS ChemDraw Drawing" r:id="rId3" imgW="1092200" imgH="647700" progId="">
                  <p:embed/>
                </p:oleObj>
              </mc:Choice>
              <mc:Fallback>
                <p:oleObj name="CS ChemDraw Drawing" r:id="rId3" imgW="1092200" imgH="647700" progId="">
                  <p:embed/>
                  <p:pic>
                    <p:nvPicPr>
                      <p:cNvPr id="0"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443831"/>
                        <a:ext cx="2160588"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1404938" y="4209256"/>
          <a:ext cx="2017712" cy="1171575"/>
        </p:xfrm>
        <a:graphic>
          <a:graphicData uri="http://schemas.openxmlformats.org/presentationml/2006/ole">
            <mc:AlternateContent xmlns:mc="http://schemas.openxmlformats.org/markup-compatibility/2006">
              <mc:Choice xmlns:v="urn:schemas-microsoft-com:vml" Requires="v">
                <p:oleObj spid="_x0000_s82223" name="CS ChemDraw Drawing" r:id="rId5" imgW="1104900" imgH="635000" progId="">
                  <p:embed/>
                </p:oleObj>
              </mc:Choice>
              <mc:Fallback>
                <p:oleObj name="CS ChemDraw Drawing" r:id="rId5" imgW="1104900" imgH="635000" progId="">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938" y="4209256"/>
                        <a:ext cx="2017712"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5649913" y="3437731"/>
          <a:ext cx="2149475" cy="2376488"/>
        </p:xfrm>
        <a:graphic>
          <a:graphicData uri="http://schemas.openxmlformats.org/presentationml/2006/ole">
            <mc:AlternateContent xmlns:mc="http://schemas.openxmlformats.org/markup-compatibility/2006">
              <mc:Choice xmlns:v="urn:schemas-microsoft-com:vml" Requires="v">
                <p:oleObj spid="_x0000_s82224" name="CS ChemDraw Drawing" r:id="rId7" imgW="1168400" imgH="1270000" progId="">
                  <p:embed/>
                </p:oleObj>
              </mc:Choice>
              <mc:Fallback>
                <p:oleObj name="CS ChemDraw Drawing" r:id="rId7" imgW="1168400" imgH="1270000" progId="">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9913" y="3437731"/>
                        <a:ext cx="214947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7"/>
          <p:cNvSpPr txBox="1">
            <a:spLocks noChangeArrowheads="1"/>
          </p:cNvSpPr>
          <p:nvPr/>
        </p:nvSpPr>
        <p:spPr bwMode="auto">
          <a:xfrm>
            <a:off x="2268538" y="5617369"/>
            <a:ext cx="641350" cy="366712"/>
          </a:xfrm>
          <a:prstGeom prst="rect">
            <a:avLst/>
          </a:prstGeom>
          <a:noFill/>
          <a:ln w="9525">
            <a:noFill/>
            <a:miter lim="800000"/>
            <a:headEnd/>
            <a:tailEnd/>
          </a:ln>
        </p:spPr>
        <p:txBody>
          <a:bodyPr wrap="none">
            <a:prstTxWarp prst="textNoShape">
              <a:avLst/>
            </a:prstTxWarp>
            <a:spAutoFit/>
          </a:bodyPr>
          <a:lstStyle/>
          <a:p>
            <a:r>
              <a:rPr lang="it-IT"/>
              <a:t>Acm</a:t>
            </a:r>
          </a:p>
        </p:txBody>
      </p:sp>
      <p:sp>
        <p:nvSpPr>
          <p:cNvPr id="10" name="Text Box 8"/>
          <p:cNvSpPr txBox="1">
            <a:spLocks noChangeArrowheads="1"/>
          </p:cNvSpPr>
          <p:nvPr/>
        </p:nvSpPr>
        <p:spPr bwMode="auto">
          <a:xfrm>
            <a:off x="5703888" y="5617369"/>
            <a:ext cx="463550" cy="366712"/>
          </a:xfrm>
          <a:prstGeom prst="rect">
            <a:avLst/>
          </a:prstGeom>
          <a:noFill/>
          <a:ln w="9525">
            <a:noFill/>
            <a:miter lim="800000"/>
            <a:headEnd/>
            <a:tailEnd/>
          </a:ln>
        </p:spPr>
        <p:txBody>
          <a:bodyPr wrap="none">
            <a:prstTxWarp prst="textNoShape">
              <a:avLst/>
            </a:prstTxWarp>
            <a:spAutoFit/>
          </a:bodyPr>
          <a:lstStyle/>
          <a:p>
            <a:r>
              <a:rPr lang="it-IT"/>
              <a:t>Trt</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78850" name="Object 2"/>
          <p:cNvGraphicFramePr>
            <a:graphicFrameLocks noChangeAspect="1"/>
          </p:cNvGraphicFramePr>
          <p:nvPr/>
        </p:nvGraphicFramePr>
        <p:xfrm>
          <a:off x="2268538" y="1360575"/>
          <a:ext cx="4594225" cy="2179638"/>
        </p:xfrm>
        <a:graphic>
          <a:graphicData uri="http://schemas.openxmlformats.org/presentationml/2006/ole">
            <mc:AlternateContent xmlns:mc="http://schemas.openxmlformats.org/markup-compatibility/2006">
              <mc:Choice xmlns:v="urn:schemas-microsoft-com:vml" Requires="v">
                <p:oleObj spid="_x0000_s79058" name="CS ChemDraw Drawing" r:id="rId3" imgW="3073400" imgH="1422400" progId="">
                  <p:embed/>
                </p:oleObj>
              </mc:Choice>
              <mc:Fallback>
                <p:oleObj name="CS ChemDraw Drawing" r:id="rId3" imgW="3073400" imgH="1422400" progId="">
                  <p:embed/>
                  <p:pic>
                    <p:nvPicPr>
                      <p:cNvPr id="0"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360575"/>
                        <a:ext cx="4594225"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8851" name="Object 3"/>
          <p:cNvGraphicFramePr>
            <a:graphicFrameLocks noChangeAspect="1"/>
          </p:cNvGraphicFramePr>
          <p:nvPr/>
        </p:nvGraphicFramePr>
        <p:xfrm>
          <a:off x="250825" y="4761000"/>
          <a:ext cx="8604250" cy="1712913"/>
        </p:xfrm>
        <a:graphic>
          <a:graphicData uri="http://schemas.openxmlformats.org/presentationml/2006/ole">
            <mc:AlternateContent xmlns:mc="http://schemas.openxmlformats.org/markup-compatibility/2006">
              <mc:Choice xmlns:v="urn:schemas-microsoft-com:vml" Requires="v">
                <p:oleObj spid="_x0000_s79059" name="CS ChemDraw Drawing" r:id="rId5" imgW="7340600" imgH="1435100" progId="">
                  <p:embed/>
                </p:oleObj>
              </mc:Choice>
              <mc:Fallback>
                <p:oleObj name="CS ChemDraw Drawing" r:id="rId5" imgW="7340600" imgH="1435100" progId="">
                  <p:embed/>
                  <p:pic>
                    <p:nvPicPr>
                      <p:cNvPr id="0" name="Picture 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761000"/>
                        <a:ext cx="860425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 name="Rettangolo 5"/>
          <p:cNvSpPr/>
          <p:nvPr/>
        </p:nvSpPr>
        <p:spPr>
          <a:xfrm>
            <a:off x="620999" y="1175909"/>
            <a:ext cx="1997061" cy="369332"/>
          </a:xfrm>
          <a:prstGeom prst="rect">
            <a:avLst/>
          </a:prstGeom>
        </p:spPr>
        <p:txBody>
          <a:bodyPr wrap="none">
            <a:spAutoFit/>
          </a:bodyPr>
          <a:lstStyle/>
          <a:p>
            <a:r>
              <a:rPr lang="it-IT" dirty="0" smtClean="0">
                <a:solidFill>
                  <a:schemeClr val="accent3"/>
                </a:solidFill>
                <a:latin typeface="Arial Black"/>
              </a:rPr>
              <a:t>Può accadere:</a:t>
            </a:r>
            <a:endParaRPr lang="it-IT" dirty="0">
              <a:solidFill>
                <a:schemeClr val="accent3"/>
              </a:solidFill>
              <a:latin typeface="Arial Black"/>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708441"/>
            <a:ext cx="8229600" cy="1143000"/>
          </a:xfrm>
        </p:spPr>
        <p:txBody>
          <a:bodyPr/>
          <a:lstStyle/>
          <a:p>
            <a:pPr eaLnBrk="1" hangingPunct="1">
              <a:defRPr/>
            </a:pPr>
            <a:r>
              <a:rPr lang="it-IT" sz="3600" b="1" dirty="0">
                <a:solidFill>
                  <a:schemeClr val="accent2"/>
                </a:solidFill>
                <a:effectLst>
                  <a:outerShdw blurRad="38100" dist="38100" dir="2700000" algn="tl">
                    <a:srgbClr val="000000"/>
                  </a:outerShdw>
                </a:effectLst>
                <a:latin typeface="Arial Rounded MT Bold" charset="0"/>
                <a:ea typeface="+mj-ea"/>
                <a:cs typeface="+mj-cs"/>
              </a:rPr>
              <a:t>Racemizzazione</a:t>
            </a:r>
          </a:p>
        </p:txBody>
      </p:sp>
      <p:graphicFrame>
        <p:nvGraphicFramePr>
          <p:cNvPr id="7" name="Object 2"/>
          <p:cNvGraphicFramePr>
            <a:graphicFrameLocks noGrp="1" noChangeAspect="1"/>
          </p:cNvGraphicFramePr>
          <p:nvPr>
            <p:ph idx="1"/>
          </p:nvPr>
        </p:nvGraphicFramePr>
        <p:xfrm>
          <a:off x="827088" y="2295941"/>
          <a:ext cx="7489825" cy="3870325"/>
        </p:xfrm>
        <a:graphic>
          <a:graphicData uri="http://schemas.openxmlformats.org/presentationml/2006/ole">
            <mc:AlternateContent xmlns:mc="http://schemas.openxmlformats.org/markup-compatibility/2006">
              <mc:Choice xmlns:v="urn:schemas-microsoft-com:vml" Requires="v">
                <p:oleObj spid="_x0000_s77942" name="CS ChemDraw Drawing" r:id="rId3" imgW="5092700" imgH="2578100" progId="">
                  <p:embed/>
                </p:oleObj>
              </mc:Choice>
              <mc:Fallback>
                <p:oleObj name="CS ChemDraw Drawing" r:id="rId3" imgW="5092700" imgH="2578100" progId="">
                  <p:embed/>
                  <p:pic>
                    <p:nvPicPr>
                      <p:cNvPr id="0" name="Picture 6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295941"/>
                        <a:ext cx="7489825"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Text Box 7"/>
          <p:cNvSpPr txBox="1">
            <a:spLocks noChangeArrowheads="1"/>
          </p:cNvSpPr>
          <p:nvPr/>
        </p:nvSpPr>
        <p:spPr bwMode="auto">
          <a:xfrm>
            <a:off x="3995738" y="3646903"/>
            <a:ext cx="1481137" cy="366713"/>
          </a:xfrm>
          <a:prstGeom prst="rect">
            <a:avLst/>
          </a:prstGeom>
          <a:noFill/>
          <a:ln w="9525">
            <a:noFill/>
            <a:miter lim="800000"/>
            <a:headEnd/>
            <a:tailEnd/>
          </a:ln>
          <a:effectLst/>
        </p:spPr>
        <p:txBody>
          <a:bodyPr wrap="none">
            <a:prstTxWarp prst="textNoShape">
              <a:avLst/>
            </a:prstTxWarp>
            <a:spAutoFit/>
          </a:bodyPr>
          <a:lstStyle/>
          <a:p>
            <a:pPr>
              <a:defRPr/>
            </a:pPr>
            <a:r>
              <a:rPr lang="it-IT" b="1">
                <a:effectLst>
                  <a:outerShdw blurRad="38100" dist="38100" dir="2700000" algn="tl">
                    <a:srgbClr val="FFFFFF"/>
                  </a:outerShdw>
                </a:effectLst>
                <a:latin typeface="Arial Rounded MT Bold" charset="0"/>
              </a:rPr>
              <a:t>Ossazolone</a:t>
            </a:r>
          </a:p>
        </p:txBody>
      </p:sp>
      <p:sp>
        <p:nvSpPr>
          <p:cNvPr id="9" name="CasellaDiTesto 8"/>
          <p:cNvSpPr txBox="1"/>
          <p:nvPr/>
        </p:nvSpPr>
        <p:spPr>
          <a:xfrm>
            <a:off x="602040" y="987425"/>
            <a:ext cx="2198438" cy="400110"/>
          </a:xfrm>
          <a:prstGeom prst="rect">
            <a:avLst/>
          </a:prstGeom>
          <a:noFill/>
        </p:spPr>
        <p:txBody>
          <a:bodyPr wrap="none" rtlCol="0">
            <a:spAutoFit/>
          </a:bodyPr>
          <a:lstStyle/>
          <a:p>
            <a:r>
              <a:rPr lang="it-IT" sz="2000" dirty="0" smtClean="0">
                <a:solidFill>
                  <a:schemeClr val="accent3"/>
                </a:solidFill>
                <a:latin typeface="Arial Black"/>
              </a:rPr>
              <a:t>Può accadere:</a:t>
            </a:r>
            <a:endParaRPr lang="it-IT" sz="2000" dirty="0">
              <a:solidFill>
                <a:schemeClr val="accent3"/>
              </a:solidFill>
              <a:latin typeface="Arial Black"/>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graphicFrame>
        <p:nvGraphicFramePr>
          <p:cNvPr id="6" name="Object 2"/>
          <p:cNvGraphicFramePr>
            <a:graphicFrameLocks noChangeAspect="1"/>
          </p:cNvGraphicFramePr>
          <p:nvPr/>
        </p:nvGraphicFramePr>
        <p:xfrm>
          <a:off x="827088" y="1558925"/>
          <a:ext cx="7493000" cy="4146550"/>
        </p:xfrm>
        <a:graphic>
          <a:graphicData uri="http://schemas.openxmlformats.org/presentationml/2006/ole">
            <mc:AlternateContent xmlns:mc="http://schemas.openxmlformats.org/markup-compatibility/2006">
              <mc:Choice xmlns:v="urn:schemas-microsoft-com:vml" Requires="v">
                <p:oleObj spid="_x0000_s83154" name="CS ChemDraw Drawing" r:id="rId3" imgW="5943600" imgH="3213100" progId="">
                  <p:embed/>
                </p:oleObj>
              </mc:Choice>
              <mc:Fallback>
                <p:oleObj name="CS ChemDraw Drawing" r:id="rId3" imgW="5943600" imgH="3213100" progId="">
                  <p:embed/>
                  <p:pic>
                    <p:nvPicPr>
                      <p:cNvPr id="0"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58925"/>
                        <a:ext cx="7493000"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1479550" y="3980894"/>
          <a:ext cx="1812925" cy="1495425"/>
        </p:xfrm>
        <a:graphic>
          <a:graphicData uri="http://schemas.openxmlformats.org/presentationml/2006/ole">
            <mc:AlternateContent xmlns:mc="http://schemas.openxmlformats.org/markup-compatibility/2006">
              <mc:Choice xmlns:v="urn:schemas-microsoft-com:vml" Requires="v">
                <p:oleObj spid="_x0000_s83155" name="CS ChemDraw Drawing" r:id="rId5" imgW="1765300" imgH="1435100" progId="">
                  <p:embed/>
                </p:oleObj>
              </mc:Choice>
              <mc:Fallback>
                <p:oleObj name="CS ChemDraw Drawing" r:id="rId5" imgW="1765300" imgH="1435100" progId="">
                  <p:embed/>
                  <p:pic>
                    <p:nvPicPr>
                      <p:cNvPr id="0" name="Picture 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550" y="3980894"/>
                        <a:ext cx="18129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Text Box 7"/>
          <p:cNvSpPr txBox="1">
            <a:spLocks noChangeArrowheads="1"/>
          </p:cNvSpPr>
          <p:nvPr/>
        </p:nvSpPr>
        <p:spPr bwMode="auto">
          <a:xfrm>
            <a:off x="830263" y="5608376"/>
            <a:ext cx="2203450" cy="2289175"/>
          </a:xfrm>
          <a:prstGeom prst="rect">
            <a:avLst/>
          </a:prstGeom>
          <a:noFill/>
          <a:ln w="9525">
            <a:noFill/>
            <a:miter lim="800000"/>
            <a:headEnd/>
            <a:tailEnd/>
          </a:ln>
        </p:spPr>
        <p:txBody>
          <a:bodyPr>
            <a:prstTxWarp prst="textNoShape">
              <a:avLst/>
            </a:prstTxWarp>
            <a:spAutoFit/>
          </a:bodyPr>
          <a:lstStyle/>
          <a:p>
            <a:pPr>
              <a:buFontTx/>
              <a:buBlip>
                <a:blip r:embed="rId7"/>
              </a:buBlip>
            </a:pPr>
            <a:r>
              <a:rPr lang="it-IT" dirty="0">
                <a:latin typeface="Arial Rounded MT Bold" charset="0"/>
              </a:rPr>
              <a:t> Resa &gt;70%</a:t>
            </a:r>
          </a:p>
          <a:p>
            <a:endParaRPr lang="it-IT" dirty="0">
              <a:latin typeface="Arial Rounded MT Bold" charset="0"/>
            </a:endParaRPr>
          </a:p>
          <a:p>
            <a:pPr>
              <a:buFontTx/>
              <a:buBlip>
                <a:blip r:embed="rId7"/>
              </a:buBlip>
            </a:pPr>
            <a:r>
              <a:rPr lang="it-IT" dirty="0">
                <a:latin typeface="Arial Rounded MT Bold" charset="0"/>
              </a:rPr>
              <a:t> Racemizzazione</a:t>
            </a:r>
          </a:p>
          <a:p>
            <a:pPr>
              <a:buFontTx/>
              <a:buBlip>
                <a:blip r:embed="rId7"/>
              </a:buBlip>
            </a:pPr>
            <a:endParaRPr lang="it-IT" dirty="0">
              <a:latin typeface="Arial Rounded MT Bold" charset="0"/>
            </a:endParaRPr>
          </a:p>
          <a:p>
            <a:endParaRPr lang="it-IT" dirty="0">
              <a:latin typeface="Arial Rounded MT Bold" charset="0"/>
            </a:endParaRPr>
          </a:p>
          <a:p>
            <a:pPr>
              <a:buFontTx/>
              <a:buBlip>
                <a:blip r:embed="rId7"/>
              </a:buBlip>
            </a:pPr>
            <a:endParaRPr lang="it-IT" dirty="0">
              <a:latin typeface="Arial Rounded MT Bold" charset="0"/>
            </a:endParaRPr>
          </a:p>
          <a:p>
            <a:endParaRPr lang="it-IT" dirty="0">
              <a:latin typeface="Arial Rounded MT Bold" charset="0"/>
            </a:endParaRPr>
          </a:p>
          <a:p>
            <a:pPr>
              <a:buFontTx/>
              <a:buChar char="•"/>
            </a:pPr>
            <a:endParaRPr lang="it-IT" dirty="0">
              <a:latin typeface="Arial Rounded MT Bold" charset="0"/>
            </a:endParaRPr>
          </a:p>
        </p:txBody>
      </p:sp>
      <p:sp>
        <p:nvSpPr>
          <p:cNvPr id="9" name="Rectangle 8"/>
          <p:cNvSpPr>
            <a:spLocks noGrp="1" noChangeArrowheads="1"/>
          </p:cNvSpPr>
          <p:nvPr>
            <p:ph type="title"/>
          </p:nvPr>
        </p:nvSpPr>
        <p:spPr>
          <a:xfrm>
            <a:off x="458714" y="415925"/>
            <a:ext cx="8229600" cy="1143000"/>
          </a:xfrm>
        </p:spPr>
        <p:txBody>
          <a:bodyPr/>
          <a:lstStyle/>
          <a:p>
            <a:pPr eaLnBrk="1" hangingPunct="1">
              <a:defRPr/>
            </a:pPr>
            <a:r>
              <a:rPr lang="it-IT" sz="3200" b="1" dirty="0">
                <a:solidFill>
                  <a:schemeClr val="accent2"/>
                </a:solidFill>
                <a:effectLst>
                  <a:outerShdw blurRad="38100" dist="38100" dir="2700000" algn="tl">
                    <a:srgbClr val="000000"/>
                  </a:outerShdw>
                </a:effectLst>
                <a:latin typeface="Arial Rounded MT Bold" charset="0"/>
                <a:ea typeface="+mj-ea"/>
                <a:cs typeface="+mj-cs"/>
              </a:rPr>
              <a:t>Anidridi simmetriche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563859"/>
            <a:ext cx="8229600" cy="1143000"/>
          </a:xfrm>
        </p:spPr>
        <p:txBody>
          <a:bodyPr/>
          <a:lstStyle/>
          <a:p>
            <a:pPr eaLnBrk="1" hangingPunct="1">
              <a:defRPr/>
            </a:pPr>
            <a:r>
              <a:rPr lang="it-IT" sz="3200" b="1">
                <a:solidFill>
                  <a:schemeClr val="accent2"/>
                </a:solidFill>
                <a:effectLst>
                  <a:outerShdw blurRad="38100" dist="38100" dir="2700000" algn="tl">
                    <a:srgbClr val="000000"/>
                  </a:outerShdw>
                </a:effectLst>
                <a:latin typeface="Arial Rounded MT Bold" charset="0"/>
                <a:ea typeface="+mj-ea"/>
                <a:cs typeface="+mj-cs"/>
              </a:rPr>
              <a:t>Anidridi miste</a:t>
            </a:r>
          </a:p>
        </p:txBody>
      </p:sp>
      <p:graphicFrame>
        <p:nvGraphicFramePr>
          <p:cNvPr id="7" name="Object 2"/>
          <p:cNvGraphicFramePr>
            <a:graphicFrameLocks noGrp="1" noChangeAspect="1"/>
          </p:cNvGraphicFramePr>
          <p:nvPr>
            <p:ph idx="1"/>
          </p:nvPr>
        </p:nvGraphicFramePr>
        <p:xfrm>
          <a:off x="755650" y="1919584"/>
          <a:ext cx="7632700" cy="4460875"/>
        </p:xfrm>
        <a:graphic>
          <a:graphicData uri="http://schemas.openxmlformats.org/presentationml/2006/ole">
            <mc:AlternateContent xmlns:mc="http://schemas.openxmlformats.org/markup-compatibility/2006">
              <mc:Choice xmlns:v="urn:schemas-microsoft-com:vml" Requires="v">
                <p:oleObj spid="_x0000_s84086" name="CS ChemDraw Drawing" r:id="rId3" imgW="5791200" imgH="3302000" progId="">
                  <p:embed/>
                </p:oleObj>
              </mc:Choice>
              <mc:Fallback>
                <p:oleObj name="CS ChemDraw Drawing" r:id="rId3" imgW="5791200" imgH="3302000" progId="">
                  <p:embed/>
                  <p:pic>
                    <p:nvPicPr>
                      <p:cNvPr id="0" name="Picture 6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919584"/>
                        <a:ext cx="76327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Rectangle 7"/>
          <p:cNvSpPr>
            <a:spLocks noChangeArrowheads="1"/>
          </p:cNvSpPr>
          <p:nvPr/>
        </p:nvSpPr>
        <p:spPr bwMode="auto">
          <a:xfrm>
            <a:off x="468313" y="5518446"/>
            <a:ext cx="4562475" cy="915988"/>
          </a:xfrm>
          <a:prstGeom prst="rect">
            <a:avLst/>
          </a:prstGeom>
          <a:noFill/>
          <a:ln w="9525">
            <a:noFill/>
            <a:miter lim="800000"/>
            <a:headEnd/>
            <a:tailEnd/>
          </a:ln>
        </p:spPr>
        <p:txBody>
          <a:bodyPr>
            <a:prstTxWarp prst="textNoShape">
              <a:avLst/>
            </a:prstTxWarp>
            <a:spAutoFit/>
          </a:bodyPr>
          <a:lstStyle/>
          <a:p>
            <a:pPr>
              <a:buFontTx/>
              <a:buBlip>
                <a:blip r:embed="rId5"/>
              </a:buBlip>
            </a:pPr>
            <a:r>
              <a:rPr lang="it-IT"/>
              <a:t> Resa &gt;70%</a:t>
            </a:r>
          </a:p>
          <a:p>
            <a:endParaRPr lang="it-IT"/>
          </a:p>
          <a:p>
            <a:pPr>
              <a:buFontTx/>
              <a:buBlip>
                <a:blip r:embed="rId5"/>
              </a:buBlip>
            </a:pPr>
            <a:r>
              <a:rPr lang="it-IT"/>
              <a:t> Racemizzazione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723053"/>
            <a:ext cx="8229600" cy="1143000"/>
          </a:xfrm>
        </p:spPr>
        <p:txBody>
          <a:bodyPr/>
          <a:lstStyle/>
          <a:p>
            <a:pPr eaLnBrk="1" hangingPunct="1">
              <a:defRPr/>
            </a:pPr>
            <a:r>
              <a:rPr lang="it-IT" sz="3200" b="1" dirty="0">
                <a:solidFill>
                  <a:schemeClr val="accent2"/>
                </a:solidFill>
                <a:effectLst>
                  <a:outerShdw blurRad="38100" dist="38100" dir="2700000" algn="tl">
                    <a:srgbClr val="000000"/>
                  </a:outerShdw>
                </a:effectLst>
                <a:latin typeface="Arial Rounded MT Bold" charset="0"/>
                <a:ea typeface="+mj-ea"/>
                <a:cs typeface="+mj-cs"/>
              </a:rPr>
              <a:t>Metodo MSNT/</a:t>
            </a:r>
            <a:r>
              <a:rPr lang="it-IT" sz="3200" b="1" dirty="0" err="1">
                <a:solidFill>
                  <a:schemeClr val="accent2"/>
                </a:solidFill>
                <a:effectLst>
                  <a:outerShdw blurRad="38100" dist="38100" dir="2700000" algn="tl">
                    <a:srgbClr val="000000"/>
                  </a:outerShdw>
                </a:effectLst>
                <a:latin typeface="Arial Rounded MT Bold" charset="0"/>
                <a:ea typeface="+mj-ea"/>
                <a:cs typeface="+mj-cs"/>
              </a:rPr>
              <a:t>MeIm</a:t>
            </a:r>
            <a:endParaRPr lang="it-IT" sz="3200" b="1" dirty="0">
              <a:solidFill>
                <a:schemeClr val="accent2"/>
              </a:solidFill>
              <a:effectLst>
                <a:outerShdw blurRad="38100" dist="38100" dir="2700000" algn="tl">
                  <a:srgbClr val="000000"/>
                </a:outerShdw>
              </a:effectLst>
              <a:latin typeface="Arial Rounded MT Bold" charset="0"/>
              <a:ea typeface="+mj-ea"/>
              <a:cs typeface="+mj-cs"/>
            </a:endParaRPr>
          </a:p>
        </p:txBody>
      </p:sp>
      <p:graphicFrame>
        <p:nvGraphicFramePr>
          <p:cNvPr id="7" name="Object 2"/>
          <p:cNvGraphicFramePr>
            <a:graphicFrameLocks noGrp="1" noChangeAspect="1"/>
          </p:cNvGraphicFramePr>
          <p:nvPr>
            <p:ph sz="half" idx="1"/>
          </p:nvPr>
        </p:nvGraphicFramePr>
        <p:xfrm>
          <a:off x="457200" y="2516330"/>
          <a:ext cx="8507413" cy="1503362"/>
        </p:xfrm>
        <a:graphic>
          <a:graphicData uri="http://schemas.openxmlformats.org/presentationml/2006/ole">
            <mc:AlternateContent xmlns:mc="http://schemas.openxmlformats.org/markup-compatibility/2006">
              <mc:Choice xmlns:v="urn:schemas-microsoft-com:vml" Requires="v">
                <p:oleObj spid="_x0000_s85202" name="CS ChemDraw Drawing" r:id="rId3" imgW="5956300" imgH="1041400" progId="">
                  <p:embed/>
                </p:oleObj>
              </mc:Choice>
              <mc:Fallback>
                <p:oleObj name="CS ChemDraw Drawing" r:id="rId3" imgW="5956300" imgH="1041400" progId="">
                  <p:embed/>
                  <p:pic>
                    <p:nvPicPr>
                      <p:cNvPr id="0" name="Picture 1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6330"/>
                        <a:ext cx="8507413" cy="15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539750" y="4314967"/>
          <a:ext cx="3146425" cy="1924050"/>
        </p:xfrm>
        <a:graphic>
          <a:graphicData uri="http://schemas.openxmlformats.org/presentationml/2006/ole">
            <mc:AlternateContent xmlns:mc="http://schemas.openxmlformats.org/markup-compatibility/2006">
              <mc:Choice xmlns:v="urn:schemas-microsoft-com:vml" Requires="v">
                <p:oleObj spid="_x0000_s85203" name="CS ChemDraw Drawing" r:id="rId5" imgW="2857500" imgH="1714500" progId="">
                  <p:embed/>
                </p:oleObj>
              </mc:Choice>
              <mc:Fallback>
                <p:oleObj name="CS ChemDraw Drawing" r:id="rId5" imgW="2857500" imgH="1714500" progId="">
                  <p:embed/>
                  <p:pic>
                    <p:nvPicPr>
                      <p:cNvPr id="0" name="Picture 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314967"/>
                        <a:ext cx="31464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p:nvSpPr>
        <p:spPr bwMode="auto">
          <a:xfrm>
            <a:off x="5148263" y="4749942"/>
            <a:ext cx="2767012" cy="860425"/>
          </a:xfrm>
          <a:prstGeom prst="rect">
            <a:avLst/>
          </a:prstGeom>
          <a:noFill/>
          <a:ln w="9525">
            <a:noFill/>
            <a:miter lim="800000"/>
            <a:headEnd/>
            <a:tailEnd/>
          </a:ln>
        </p:spPr>
        <p:txBody>
          <a:bodyPr wrap="none">
            <a:prstTxWarp prst="textNoShape">
              <a:avLst/>
            </a:prstTxWarp>
            <a:spAutoFit/>
          </a:bodyPr>
          <a:lstStyle/>
          <a:p>
            <a:pPr>
              <a:lnSpc>
                <a:spcPct val="140000"/>
              </a:lnSpc>
              <a:buFontTx/>
              <a:buBlip>
                <a:blip r:embed="rId7"/>
              </a:buBlip>
            </a:pPr>
            <a:r>
              <a:rPr lang="it-IT"/>
              <a:t> </a:t>
            </a:r>
            <a:r>
              <a:rPr lang="it-IT">
                <a:latin typeface="Arial Rounded MT Bold" charset="0"/>
              </a:rPr>
              <a:t>Evita racemizzazione</a:t>
            </a:r>
          </a:p>
          <a:p>
            <a:pPr>
              <a:lnSpc>
                <a:spcPct val="140000"/>
              </a:lnSpc>
              <a:buFontTx/>
              <a:buBlip>
                <a:blip r:embed="rId7"/>
              </a:buBlip>
            </a:pPr>
            <a:r>
              <a:rPr lang="it-IT">
                <a:latin typeface="Arial Rounded MT Bold" charset="0"/>
              </a:rPr>
              <a:t> Sensibile all’umidità</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559580"/>
            <a:ext cx="8229600" cy="1143000"/>
          </a:xfrm>
        </p:spPr>
        <p:txBody>
          <a:bodyPr/>
          <a:lstStyle/>
          <a:p>
            <a:pPr eaLnBrk="1" hangingPunct="1">
              <a:defRPr/>
            </a:pPr>
            <a:r>
              <a:rPr lang="it-IT" sz="3600" b="1" dirty="0">
                <a:solidFill>
                  <a:schemeClr val="accent2"/>
                </a:solidFill>
                <a:effectLst>
                  <a:outerShdw blurRad="38100" dist="38100" dir="2700000" algn="tl">
                    <a:srgbClr val="000000"/>
                  </a:outerShdw>
                </a:effectLst>
                <a:latin typeface="Arial Rounded MT Bold" charset="0"/>
                <a:ea typeface="+mj-ea"/>
                <a:cs typeface="+mj-cs"/>
              </a:rPr>
              <a:t>Resina </a:t>
            </a:r>
            <a:r>
              <a:rPr lang="it-IT" sz="3600" b="1" dirty="0" err="1">
                <a:solidFill>
                  <a:schemeClr val="accent2"/>
                </a:solidFill>
                <a:effectLst>
                  <a:outerShdw blurRad="38100" dist="38100" dir="2700000" algn="tl">
                    <a:srgbClr val="000000"/>
                  </a:outerShdw>
                </a:effectLst>
                <a:latin typeface="Arial Rounded MT Bold" charset="0"/>
                <a:ea typeface="+mj-ea"/>
                <a:cs typeface="+mj-cs"/>
              </a:rPr>
              <a:t>Clorotritilica</a:t>
            </a:r>
            <a:endParaRPr lang="it-IT" sz="3600" b="1" dirty="0">
              <a:solidFill>
                <a:schemeClr val="accent2"/>
              </a:solidFill>
              <a:effectLst>
                <a:outerShdw blurRad="38100" dist="38100" dir="2700000" algn="tl">
                  <a:srgbClr val="000000"/>
                </a:outerShdw>
              </a:effectLst>
              <a:latin typeface="Arial Rounded MT Bold" charset="0"/>
              <a:ea typeface="+mj-ea"/>
              <a:cs typeface="+mj-cs"/>
            </a:endParaRPr>
          </a:p>
        </p:txBody>
      </p:sp>
      <p:graphicFrame>
        <p:nvGraphicFramePr>
          <p:cNvPr id="7" name="Object 2"/>
          <p:cNvGraphicFramePr>
            <a:graphicFrameLocks noGrp="1" noChangeAspect="1"/>
          </p:cNvGraphicFramePr>
          <p:nvPr>
            <p:ph sz="half" idx="1"/>
          </p:nvPr>
        </p:nvGraphicFramePr>
        <p:xfrm>
          <a:off x="3492500" y="2046419"/>
          <a:ext cx="2232025" cy="1787525"/>
        </p:xfrm>
        <a:graphic>
          <a:graphicData uri="http://schemas.openxmlformats.org/presentationml/2006/ole">
            <mc:AlternateContent xmlns:mc="http://schemas.openxmlformats.org/markup-compatibility/2006">
              <mc:Choice xmlns:v="urn:schemas-microsoft-com:vml" Requires="v">
                <p:oleObj spid="_x0000_s86226" name="CS ChemDraw Drawing" r:id="rId3" imgW="1765300" imgH="1371600" progId="">
                  <p:embed/>
                </p:oleObj>
              </mc:Choice>
              <mc:Fallback>
                <p:oleObj name="CS ChemDraw Drawing" r:id="rId3" imgW="1765300" imgH="1371600" progId="">
                  <p:embed/>
                  <p:pic>
                    <p:nvPicPr>
                      <p:cNvPr id="0" name="Picture 1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046419"/>
                        <a:ext cx="2232025"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1642265" y="3565861"/>
          <a:ext cx="6408738" cy="1920875"/>
        </p:xfrm>
        <a:graphic>
          <a:graphicData uri="http://schemas.openxmlformats.org/presentationml/2006/ole">
            <mc:AlternateContent xmlns:mc="http://schemas.openxmlformats.org/markup-compatibility/2006">
              <mc:Choice xmlns:v="urn:schemas-microsoft-com:vml" Requires="v">
                <p:oleObj spid="_x0000_s86227" name="CS ChemDraw Drawing" r:id="rId5" imgW="5918200" imgH="1739900" progId="">
                  <p:embed/>
                </p:oleObj>
              </mc:Choice>
              <mc:Fallback>
                <p:oleObj name="CS ChemDraw Drawing" r:id="rId5" imgW="5918200" imgH="1739900" progId="">
                  <p:embed/>
                  <p:pic>
                    <p:nvPicPr>
                      <p:cNvPr id="0" name="Picture 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2265" y="3565861"/>
                        <a:ext cx="64087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p:nvSpPr>
        <p:spPr bwMode="auto">
          <a:xfrm>
            <a:off x="344488" y="4941888"/>
            <a:ext cx="2355850" cy="1743075"/>
          </a:xfrm>
          <a:prstGeom prst="rect">
            <a:avLst/>
          </a:prstGeom>
          <a:noFill/>
          <a:ln w="9525">
            <a:noFill/>
            <a:miter lim="800000"/>
            <a:headEnd/>
            <a:tailEnd/>
          </a:ln>
        </p:spPr>
        <p:txBody>
          <a:bodyPr wrap="none">
            <a:prstTxWarp prst="textNoShape">
              <a:avLst/>
            </a:prstTxWarp>
            <a:spAutoFit/>
          </a:bodyPr>
          <a:lstStyle/>
          <a:p>
            <a:pPr>
              <a:lnSpc>
                <a:spcPct val="150000"/>
              </a:lnSpc>
              <a:buFontTx/>
              <a:buBlip>
                <a:blip r:embed="rId7"/>
              </a:buBlip>
            </a:pPr>
            <a:r>
              <a:rPr lang="it-IT"/>
              <a:t> Peptidi acidi</a:t>
            </a:r>
          </a:p>
          <a:p>
            <a:pPr>
              <a:lnSpc>
                <a:spcPct val="150000"/>
              </a:lnSpc>
              <a:buFontTx/>
              <a:buBlip>
                <a:blip r:embed="rId7"/>
              </a:buBlip>
            </a:pPr>
            <a:r>
              <a:rPr lang="it-IT"/>
              <a:t> No racemizzazione</a:t>
            </a:r>
          </a:p>
          <a:p>
            <a:pPr>
              <a:lnSpc>
                <a:spcPct val="150000"/>
              </a:lnSpc>
              <a:buFontTx/>
              <a:buBlip>
                <a:blip r:embed="rId7"/>
              </a:buBlip>
            </a:pPr>
            <a:r>
              <a:rPr lang="it-IT"/>
              <a:t> Resa quantitativa</a:t>
            </a:r>
          </a:p>
          <a:p>
            <a:pPr>
              <a:lnSpc>
                <a:spcPct val="150000"/>
              </a:lnSpc>
              <a:buFontTx/>
              <a:buBlip>
                <a:blip r:embed="rId7"/>
              </a:buBlip>
            </a:pPr>
            <a:r>
              <a:rPr lang="it-IT"/>
              <a:t> Peptidi protetti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395288" y="1268413"/>
            <a:ext cx="8239125" cy="3333750"/>
          </a:xfrm>
          <a:prstGeom prst="rect">
            <a:avLst/>
          </a:prstGeom>
          <a:noFill/>
          <a:ln w="9525">
            <a:noFill/>
            <a:miter lim="800000"/>
            <a:headEnd/>
            <a:tailEnd/>
          </a:ln>
        </p:spPr>
      </p:pic>
      <p:sp>
        <p:nvSpPr>
          <p:cNvPr id="5" name="Rectangle 8"/>
          <p:cNvSpPr>
            <a:spLocks noChangeArrowheads="1"/>
          </p:cNvSpPr>
          <p:nvPr/>
        </p:nvSpPr>
        <p:spPr bwMode="auto">
          <a:xfrm>
            <a:off x="284163" y="4789488"/>
            <a:ext cx="8401050" cy="1616075"/>
          </a:xfrm>
          <a:prstGeom prst="rect">
            <a:avLst/>
          </a:prstGeom>
          <a:noFill/>
          <a:ln w="11113">
            <a:noFill/>
            <a:miter lim="800000"/>
            <a:headEnd/>
            <a:tailEnd/>
          </a:ln>
        </p:spPr>
        <p:txBody>
          <a:bodyPr wrap="none" anchor="ctr">
            <a:prstTxWarp prst="textNoShape">
              <a:avLst/>
            </a:prstTxWarp>
            <a:spAutoFit/>
          </a:bodyPr>
          <a:lstStyle/>
          <a:p>
            <a:pPr eaLnBrk="0" hangingPunct="0"/>
            <a:r>
              <a:rPr lang="it-IT" sz="2000" dirty="0">
                <a:solidFill>
                  <a:schemeClr val="accent1"/>
                </a:solidFill>
                <a:latin typeface="Comic Sans MS" charset="0"/>
              </a:rPr>
              <a:t>Building </a:t>
            </a:r>
            <a:r>
              <a:rPr lang="it-IT" sz="2000" dirty="0" err="1">
                <a:solidFill>
                  <a:schemeClr val="accent1"/>
                </a:solidFill>
                <a:latin typeface="Comic Sans MS" charset="0"/>
              </a:rPr>
              <a:t>blocks</a:t>
            </a:r>
            <a:r>
              <a:rPr lang="it-IT" sz="2000" dirty="0">
                <a:solidFill>
                  <a:schemeClr val="accent1"/>
                </a:solidFill>
                <a:latin typeface="Comic Sans MS" charset="0"/>
              </a:rPr>
              <a:t> con 68 residui differenti in 10 posizioni (R</a:t>
            </a:r>
            <a:r>
              <a:rPr lang="it-IT" sz="2000" baseline="-25000" dirty="0">
                <a:solidFill>
                  <a:schemeClr val="accent1"/>
                </a:solidFill>
                <a:latin typeface="Comic Sans MS" charset="0"/>
              </a:rPr>
              <a:t>1</a:t>
            </a:r>
            <a:r>
              <a:rPr lang="it-IT" sz="2000" dirty="0">
                <a:solidFill>
                  <a:schemeClr val="accent1"/>
                </a:solidFill>
                <a:latin typeface="Comic Sans MS" charset="0"/>
              </a:rPr>
              <a:t>-R</a:t>
            </a:r>
            <a:r>
              <a:rPr lang="it-IT" sz="2000" baseline="-25000" dirty="0">
                <a:solidFill>
                  <a:schemeClr val="accent1"/>
                </a:solidFill>
                <a:latin typeface="Comic Sans MS" charset="0"/>
              </a:rPr>
              <a:t>10</a:t>
            </a:r>
            <a:r>
              <a:rPr lang="it-IT" sz="2000" dirty="0">
                <a:solidFill>
                  <a:schemeClr val="accent1"/>
                </a:solidFill>
                <a:latin typeface="Comic Sans MS" charset="0"/>
              </a:rPr>
              <a:t> sono </a:t>
            </a:r>
          </a:p>
          <a:p>
            <a:pPr eaLnBrk="0" hangingPunct="0"/>
            <a:r>
              <a:rPr lang="it-IT" sz="2000" dirty="0" err="1">
                <a:solidFill>
                  <a:schemeClr val="accent1"/>
                </a:solidFill>
                <a:latin typeface="Comic Sans MS" charset="0"/>
              </a:rPr>
              <a:t>5</a:t>
            </a:r>
            <a:r>
              <a:rPr lang="it-IT" sz="2000" dirty="0">
                <a:solidFill>
                  <a:schemeClr val="accent1"/>
                </a:solidFill>
                <a:latin typeface="Comic Sans MS" charset="0"/>
              </a:rPr>
              <a:t>, 10, 10, </a:t>
            </a:r>
            <a:r>
              <a:rPr lang="it-IT" sz="2000" dirty="0" err="1">
                <a:solidFill>
                  <a:schemeClr val="accent1"/>
                </a:solidFill>
                <a:latin typeface="Comic Sans MS" charset="0"/>
              </a:rPr>
              <a:t>4</a:t>
            </a:r>
            <a:r>
              <a:rPr lang="it-IT" sz="2000" dirty="0">
                <a:solidFill>
                  <a:schemeClr val="accent1"/>
                </a:solidFill>
                <a:latin typeface="Comic Sans MS" charset="0"/>
              </a:rPr>
              <a:t>, </a:t>
            </a:r>
            <a:r>
              <a:rPr lang="it-IT" sz="2000" dirty="0" err="1">
                <a:solidFill>
                  <a:schemeClr val="accent1"/>
                </a:solidFill>
                <a:latin typeface="Comic Sans MS" charset="0"/>
              </a:rPr>
              <a:t>2</a:t>
            </a:r>
            <a:r>
              <a:rPr lang="it-IT" sz="2000" dirty="0">
                <a:solidFill>
                  <a:schemeClr val="accent1"/>
                </a:solidFill>
                <a:latin typeface="Comic Sans MS" charset="0"/>
              </a:rPr>
              <a:t>, </a:t>
            </a:r>
            <a:r>
              <a:rPr lang="it-IT" sz="2000" dirty="0" err="1">
                <a:solidFill>
                  <a:schemeClr val="accent1"/>
                </a:solidFill>
                <a:latin typeface="Comic Sans MS" charset="0"/>
              </a:rPr>
              <a:t>5</a:t>
            </a:r>
            <a:r>
              <a:rPr lang="it-IT" sz="2000" dirty="0">
                <a:solidFill>
                  <a:schemeClr val="accent1"/>
                </a:solidFill>
                <a:latin typeface="Comic Sans MS" charset="0"/>
              </a:rPr>
              <a:t>, </a:t>
            </a:r>
            <a:r>
              <a:rPr lang="it-IT" sz="2000" dirty="0" err="1">
                <a:solidFill>
                  <a:schemeClr val="accent1"/>
                </a:solidFill>
                <a:latin typeface="Comic Sans MS" charset="0"/>
              </a:rPr>
              <a:t>5</a:t>
            </a:r>
            <a:r>
              <a:rPr lang="it-IT" sz="2000" dirty="0">
                <a:solidFill>
                  <a:schemeClr val="accent1"/>
                </a:solidFill>
                <a:latin typeface="Comic Sans MS" charset="0"/>
              </a:rPr>
              <a:t>, </a:t>
            </a:r>
            <a:r>
              <a:rPr lang="it-IT" sz="2000" dirty="0" err="1">
                <a:solidFill>
                  <a:schemeClr val="accent1"/>
                </a:solidFill>
                <a:latin typeface="Comic Sans MS" charset="0"/>
              </a:rPr>
              <a:t>2</a:t>
            </a:r>
            <a:r>
              <a:rPr lang="it-IT" sz="2000" dirty="0">
                <a:solidFill>
                  <a:schemeClr val="accent1"/>
                </a:solidFill>
                <a:latin typeface="Comic Sans MS" charset="0"/>
              </a:rPr>
              <a:t>, </a:t>
            </a:r>
            <a:r>
              <a:rPr lang="it-IT" sz="2000" dirty="0" err="1">
                <a:solidFill>
                  <a:schemeClr val="accent1"/>
                </a:solidFill>
                <a:latin typeface="Comic Sans MS" charset="0"/>
              </a:rPr>
              <a:t>5</a:t>
            </a:r>
            <a:r>
              <a:rPr lang="it-IT" sz="2000" dirty="0">
                <a:solidFill>
                  <a:schemeClr val="accent1"/>
                </a:solidFill>
                <a:latin typeface="Comic Sans MS" charset="0"/>
              </a:rPr>
              <a:t> e 20 residui differenti) generano una </a:t>
            </a:r>
          </a:p>
          <a:p>
            <a:pPr eaLnBrk="0" hangingPunct="0"/>
            <a:r>
              <a:rPr lang="it-IT" sz="2000" dirty="0">
                <a:solidFill>
                  <a:schemeClr val="accent1"/>
                </a:solidFill>
                <a:latin typeface="Comic Sans MS" charset="0"/>
              </a:rPr>
              <a:t>libreria di 20 milioni di composti differenti. </a:t>
            </a:r>
          </a:p>
          <a:p>
            <a:pPr eaLnBrk="0" hangingPunct="0"/>
            <a:r>
              <a:rPr lang="it-IT" sz="2000" dirty="0">
                <a:solidFill>
                  <a:schemeClr val="accent1"/>
                </a:solidFill>
                <a:latin typeface="Comic Sans MS" charset="0"/>
              </a:rPr>
              <a:t>Considerando entrambi i centri </a:t>
            </a:r>
            <a:r>
              <a:rPr lang="it-IT" sz="2000" dirty="0" err="1">
                <a:solidFill>
                  <a:schemeClr val="accent1"/>
                </a:solidFill>
                <a:latin typeface="Comic Sans MS" charset="0"/>
              </a:rPr>
              <a:t>chirali</a:t>
            </a:r>
            <a:r>
              <a:rPr lang="it-IT" sz="2000" dirty="0">
                <a:solidFill>
                  <a:schemeClr val="accent1"/>
                </a:solidFill>
                <a:latin typeface="Comic Sans MS" charset="0"/>
              </a:rPr>
              <a:t> (*) il numero cresce di </a:t>
            </a:r>
            <a:r>
              <a:rPr lang="it-IT" sz="2000" dirty="0" err="1">
                <a:solidFill>
                  <a:schemeClr val="accent1"/>
                </a:solidFill>
                <a:latin typeface="Comic Sans MS" charset="0"/>
              </a:rPr>
              <a:t>4</a:t>
            </a:r>
            <a:r>
              <a:rPr lang="it-IT" sz="2000" dirty="0">
                <a:solidFill>
                  <a:schemeClr val="accent1"/>
                </a:solidFill>
                <a:latin typeface="Comic Sans MS" charset="0"/>
              </a:rPr>
              <a:t> volte, </a:t>
            </a:r>
          </a:p>
          <a:p>
            <a:pPr eaLnBrk="0" hangingPunct="0"/>
            <a:r>
              <a:rPr lang="it-IT" sz="2000" dirty="0">
                <a:solidFill>
                  <a:schemeClr val="accent1"/>
                </a:solidFill>
                <a:latin typeface="Comic Sans MS" charset="0"/>
              </a:rPr>
              <a:t>cioè arriva a 80 milioni di composti.</a:t>
            </a:r>
          </a:p>
        </p:txBody>
      </p:sp>
      <p:sp>
        <p:nvSpPr>
          <p:cNvPr id="7" name="Line 4"/>
          <p:cNvSpPr>
            <a:spLocks noChangeShapeType="1"/>
          </p:cNvSpPr>
          <p:nvPr/>
        </p:nvSpPr>
        <p:spPr bwMode="auto">
          <a:xfrm>
            <a:off x="582421"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8" name="Rectangle 5"/>
          <p:cNvSpPr>
            <a:spLocks noChangeArrowheads="1"/>
          </p:cNvSpPr>
          <p:nvPr/>
        </p:nvSpPr>
        <p:spPr bwMode="auto">
          <a:xfrm>
            <a:off x="886983"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333301" y="725535"/>
            <a:ext cx="8229600" cy="1143000"/>
          </a:xfrm>
        </p:spPr>
        <p:txBody>
          <a:bodyPr/>
          <a:lstStyle/>
          <a:p>
            <a:pPr eaLnBrk="1" hangingPunct="1">
              <a:defRPr/>
            </a:pPr>
            <a:r>
              <a:rPr lang="it-IT" b="1" i="1">
                <a:solidFill>
                  <a:srgbClr val="FF6600"/>
                </a:solidFill>
                <a:effectLst>
                  <a:outerShdw blurRad="38100" dist="38100" dir="2700000" algn="tl">
                    <a:srgbClr val="000000"/>
                  </a:outerShdw>
                </a:effectLst>
                <a:latin typeface="Arial Rounded MT Bold" charset="0"/>
                <a:ea typeface="+mj-ea"/>
                <a:cs typeface="+mj-cs"/>
              </a:rPr>
              <a:t>Coupling</a:t>
            </a:r>
          </a:p>
        </p:txBody>
      </p:sp>
      <p:graphicFrame>
        <p:nvGraphicFramePr>
          <p:cNvPr id="7" name="Object 2"/>
          <p:cNvGraphicFramePr>
            <a:graphicFrameLocks noGrp="1" noChangeAspect="1"/>
          </p:cNvGraphicFramePr>
          <p:nvPr>
            <p:ph idx="1"/>
          </p:nvPr>
        </p:nvGraphicFramePr>
        <p:xfrm>
          <a:off x="458714" y="2482898"/>
          <a:ext cx="7977187" cy="2733675"/>
        </p:xfrm>
        <a:graphic>
          <a:graphicData uri="http://schemas.openxmlformats.org/presentationml/2006/ole">
            <mc:AlternateContent xmlns:mc="http://schemas.openxmlformats.org/markup-compatibility/2006">
              <mc:Choice xmlns:v="urn:schemas-microsoft-com:vml" Requires="v">
                <p:oleObj spid="_x0000_s87158" name="CS ChemDraw Drawing" r:id="rId3" imgW="8420100" imgH="2819400" progId="">
                  <p:embed/>
                </p:oleObj>
              </mc:Choice>
              <mc:Fallback>
                <p:oleObj name="CS ChemDraw Drawing" r:id="rId3" imgW="8420100" imgH="2819400" progId="">
                  <p:embed/>
                  <p:pic>
                    <p:nvPicPr>
                      <p:cNvPr id="0" name="Picture 6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14" y="2482898"/>
                        <a:ext cx="7977187"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AutoShape 7"/>
          <p:cNvSpPr>
            <a:spLocks noChangeArrowheads="1"/>
          </p:cNvSpPr>
          <p:nvPr/>
        </p:nvSpPr>
        <p:spPr bwMode="auto">
          <a:xfrm rot="6699648">
            <a:off x="1926358" y="4426791"/>
            <a:ext cx="2520950" cy="503237"/>
          </a:xfrm>
          <a:prstGeom prst="rightArrow">
            <a:avLst>
              <a:gd name="adj1" fmla="val 50000"/>
              <a:gd name="adj2" fmla="val 125237"/>
            </a:avLst>
          </a:prstGeom>
          <a:gradFill rotWithShape="1">
            <a:gsLst>
              <a:gs pos="0">
                <a:srgbClr val="00FF00"/>
              </a:gs>
              <a:gs pos="50000">
                <a:srgbClr val="FF6600"/>
              </a:gs>
              <a:gs pos="100000">
                <a:srgbClr val="00FF00"/>
              </a:gs>
            </a:gsLst>
            <a:lin ang="2700000" scaled="1"/>
          </a:gradFill>
          <a:ln w="9525">
            <a:solidFill>
              <a:schemeClr val="tx1"/>
            </a:solidFill>
            <a:miter lim="800000"/>
            <a:headEnd/>
            <a:tailEnd/>
          </a:ln>
        </p:spPr>
        <p:txBody>
          <a:bodyPr wrap="none" anchor="ctr">
            <a:prstTxWarp prst="textNoShape">
              <a:avLst/>
            </a:prstTxWarp>
          </a:bodyPr>
          <a:lstStyle/>
          <a:p>
            <a:endParaRPr lang="it-IT"/>
          </a:p>
        </p:txBody>
      </p:sp>
      <p:sp>
        <p:nvSpPr>
          <p:cNvPr id="9" name="Text Box 8"/>
          <p:cNvSpPr txBox="1">
            <a:spLocks noChangeArrowheads="1"/>
          </p:cNvSpPr>
          <p:nvPr/>
        </p:nvSpPr>
        <p:spPr bwMode="auto">
          <a:xfrm>
            <a:off x="1639814" y="6081760"/>
            <a:ext cx="2160587" cy="366713"/>
          </a:xfrm>
          <a:prstGeom prst="rect">
            <a:avLst/>
          </a:prstGeom>
          <a:noFill/>
          <a:ln w="9525">
            <a:noFill/>
            <a:miter lim="800000"/>
            <a:headEnd/>
            <a:tailEnd/>
          </a:ln>
        </p:spPr>
        <p:txBody>
          <a:bodyPr wrap="none">
            <a:prstTxWarp prst="textNoShape">
              <a:avLst/>
            </a:prstTxWarp>
            <a:spAutoFit/>
          </a:bodyPr>
          <a:lstStyle/>
          <a:p>
            <a:r>
              <a:rPr lang="it-IT">
                <a:latin typeface="Arial Rounded MT Bold" charset="0"/>
              </a:rPr>
              <a:t>Gruppo attivatore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550863" y="415925"/>
            <a:ext cx="8229600" cy="1143000"/>
          </a:xfrm>
        </p:spPr>
        <p:txBody>
          <a:bodyPr/>
          <a:lstStyle/>
          <a:p>
            <a:pPr eaLnBrk="1" hangingPunct="1">
              <a:defRPr/>
            </a:pPr>
            <a:r>
              <a:rPr lang="it-IT" sz="3600" b="1" dirty="0" err="1">
                <a:solidFill>
                  <a:schemeClr val="accent2"/>
                </a:solidFill>
                <a:effectLst>
                  <a:outerShdw blurRad="38100" dist="38100" dir="2700000" algn="tl">
                    <a:srgbClr val="000000"/>
                  </a:outerShdw>
                </a:effectLst>
                <a:latin typeface="Arial Rounded MT Bold" charset="0"/>
                <a:ea typeface="+mj-ea"/>
                <a:cs typeface="+mj-cs"/>
              </a:rPr>
              <a:t>Carbodiimmidi</a:t>
            </a:r>
            <a:endParaRPr lang="it-IT" sz="3600" b="1" dirty="0">
              <a:solidFill>
                <a:schemeClr val="accent2"/>
              </a:solidFill>
              <a:effectLst>
                <a:outerShdw blurRad="38100" dist="38100" dir="2700000" algn="tl">
                  <a:srgbClr val="000000"/>
                </a:outerShdw>
              </a:effectLst>
              <a:latin typeface="Arial Rounded MT Bold" charset="0"/>
              <a:ea typeface="+mj-ea"/>
              <a:cs typeface="+mj-cs"/>
            </a:endParaRPr>
          </a:p>
        </p:txBody>
      </p:sp>
      <p:graphicFrame>
        <p:nvGraphicFramePr>
          <p:cNvPr id="7" name="Object 2"/>
          <p:cNvGraphicFramePr>
            <a:graphicFrameLocks noGrp="1" noChangeAspect="1"/>
          </p:cNvGraphicFramePr>
          <p:nvPr>
            <p:ph sz="half" idx="1"/>
          </p:nvPr>
        </p:nvGraphicFramePr>
        <p:xfrm>
          <a:off x="392113" y="1643663"/>
          <a:ext cx="8388350" cy="1166812"/>
        </p:xfrm>
        <a:graphic>
          <a:graphicData uri="http://schemas.openxmlformats.org/presentationml/2006/ole">
            <mc:AlternateContent xmlns:mc="http://schemas.openxmlformats.org/markup-compatibility/2006">
              <mc:Choice xmlns:v="urn:schemas-microsoft-com:vml" Requires="v">
                <p:oleObj spid="_x0000_s88366" name="CS ChemDraw Drawing" r:id="rId3" imgW="5930900" imgH="812800" progId="">
                  <p:embed/>
                </p:oleObj>
              </mc:Choice>
              <mc:Fallback>
                <p:oleObj name="CS ChemDraw Drawing" r:id="rId3" imgW="5930900" imgH="812800" progId="">
                  <p:embed/>
                  <p:pic>
                    <p:nvPicPr>
                      <p:cNvPr id="0" name="Picture 17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1643663"/>
                        <a:ext cx="838835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1147763" y="3379788"/>
          <a:ext cx="6840537" cy="2503487"/>
        </p:xfrm>
        <a:graphic>
          <a:graphicData uri="http://schemas.openxmlformats.org/presentationml/2006/ole">
            <mc:AlternateContent xmlns:mc="http://schemas.openxmlformats.org/markup-compatibility/2006">
              <mc:Choice xmlns:v="urn:schemas-microsoft-com:vml" Requires="v">
                <p:oleObj spid="_x0000_s88367" name="CS ChemDraw Drawing" r:id="rId5" imgW="5664200" imgH="2032000" progId="">
                  <p:embed/>
                </p:oleObj>
              </mc:Choice>
              <mc:Fallback>
                <p:oleObj name="CS ChemDraw Drawing" r:id="rId5" imgW="5664200" imgH="2032000" progId="">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763" y="3379788"/>
                        <a:ext cx="6840537" cy="250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7"/>
          <p:cNvSpPr txBox="1">
            <a:spLocks noChangeArrowheads="1"/>
          </p:cNvSpPr>
          <p:nvPr/>
        </p:nvSpPr>
        <p:spPr bwMode="auto">
          <a:xfrm>
            <a:off x="1462088" y="2673350"/>
            <a:ext cx="693737" cy="366713"/>
          </a:xfrm>
          <a:prstGeom prst="rect">
            <a:avLst/>
          </a:prstGeom>
          <a:noFill/>
          <a:ln w="9525">
            <a:noFill/>
            <a:miter lim="800000"/>
            <a:headEnd/>
            <a:tailEnd/>
          </a:ln>
        </p:spPr>
        <p:txBody>
          <a:bodyPr wrap="none">
            <a:prstTxWarp prst="textNoShape">
              <a:avLst/>
            </a:prstTxWarp>
            <a:spAutoFit/>
          </a:bodyPr>
          <a:lstStyle/>
          <a:p>
            <a:r>
              <a:rPr lang="it-IT" b="1">
                <a:latin typeface="Arial Rounded MT Bold" charset="0"/>
              </a:rPr>
              <a:t>DCC</a:t>
            </a:r>
          </a:p>
        </p:txBody>
      </p:sp>
      <p:sp>
        <p:nvSpPr>
          <p:cNvPr id="10" name="Text Box 8"/>
          <p:cNvSpPr txBox="1">
            <a:spLocks noChangeArrowheads="1"/>
          </p:cNvSpPr>
          <p:nvPr/>
        </p:nvSpPr>
        <p:spPr bwMode="auto">
          <a:xfrm>
            <a:off x="4295775" y="2601913"/>
            <a:ext cx="595313" cy="366712"/>
          </a:xfrm>
          <a:prstGeom prst="rect">
            <a:avLst/>
          </a:prstGeom>
          <a:noFill/>
          <a:ln w="9525">
            <a:noFill/>
            <a:miter lim="800000"/>
            <a:headEnd/>
            <a:tailEnd/>
          </a:ln>
        </p:spPr>
        <p:txBody>
          <a:bodyPr wrap="none">
            <a:prstTxWarp prst="textNoShape">
              <a:avLst/>
            </a:prstTxWarp>
            <a:spAutoFit/>
          </a:bodyPr>
          <a:lstStyle/>
          <a:p>
            <a:r>
              <a:rPr lang="it-IT" b="1">
                <a:latin typeface="Arial Rounded MT Bold" charset="0"/>
              </a:rPr>
              <a:t>DIC</a:t>
            </a:r>
          </a:p>
        </p:txBody>
      </p:sp>
      <p:sp>
        <p:nvSpPr>
          <p:cNvPr id="11" name="Text Box 9"/>
          <p:cNvSpPr txBox="1">
            <a:spLocks noChangeArrowheads="1"/>
          </p:cNvSpPr>
          <p:nvPr/>
        </p:nvSpPr>
        <p:spPr bwMode="auto">
          <a:xfrm>
            <a:off x="6835775" y="2584450"/>
            <a:ext cx="676275" cy="366713"/>
          </a:xfrm>
          <a:prstGeom prst="rect">
            <a:avLst/>
          </a:prstGeom>
          <a:noFill/>
          <a:ln w="9525">
            <a:noFill/>
            <a:miter lim="800000"/>
            <a:headEnd/>
            <a:tailEnd/>
          </a:ln>
        </p:spPr>
        <p:txBody>
          <a:bodyPr wrap="none">
            <a:prstTxWarp prst="textNoShape">
              <a:avLst/>
            </a:prstTxWarp>
            <a:spAutoFit/>
          </a:bodyPr>
          <a:lstStyle/>
          <a:p>
            <a:r>
              <a:rPr lang="it-IT" b="1">
                <a:latin typeface="Arial Rounded MT Bold" charset="0"/>
              </a:rPr>
              <a:t>EDC</a:t>
            </a:r>
          </a:p>
        </p:txBody>
      </p:sp>
      <p:sp>
        <p:nvSpPr>
          <p:cNvPr id="12" name="Text Box 12"/>
          <p:cNvSpPr txBox="1">
            <a:spLocks noChangeArrowheads="1"/>
          </p:cNvSpPr>
          <p:nvPr/>
        </p:nvSpPr>
        <p:spPr bwMode="auto">
          <a:xfrm>
            <a:off x="3811588" y="3863975"/>
            <a:ext cx="622300" cy="304800"/>
          </a:xfrm>
          <a:prstGeom prst="rect">
            <a:avLst/>
          </a:prstGeom>
          <a:noFill/>
          <a:ln w="9525">
            <a:noFill/>
            <a:miter lim="800000"/>
            <a:headEnd/>
            <a:tailEnd/>
          </a:ln>
        </p:spPr>
        <p:txBody>
          <a:bodyPr wrap="none">
            <a:prstTxWarp prst="textNoShape">
              <a:avLst/>
            </a:prstTxWarp>
            <a:spAutoFit/>
          </a:bodyPr>
          <a:lstStyle/>
          <a:p>
            <a:r>
              <a:rPr lang="it-IT" sz="1400">
                <a:latin typeface="Arial Rounded MT Bold" charset="0"/>
              </a:rPr>
              <a:t>Base</a:t>
            </a:r>
          </a:p>
        </p:txBody>
      </p:sp>
      <p:sp>
        <p:nvSpPr>
          <p:cNvPr id="13" name="Text Box 13"/>
          <p:cNvSpPr txBox="1">
            <a:spLocks noChangeArrowheads="1"/>
          </p:cNvSpPr>
          <p:nvPr/>
        </p:nvSpPr>
        <p:spPr bwMode="auto">
          <a:xfrm>
            <a:off x="766763" y="5013325"/>
            <a:ext cx="2773362" cy="304800"/>
          </a:xfrm>
          <a:prstGeom prst="rect">
            <a:avLst/>
          </a:prstGeom>
          <a:noFill/>
          <a:ln w="9525">
            <a:noFill/>
            <a:miter lim="800000"/>
            <a:headEnd/>
            <a:tailEnd/>
          </a:ln>
        </p:spPr>
        <p:txBody>
          <a:bodyPr wrap="none">
            <a:prstTxWarp prst="textNoShape">
              <a:avLst/>
            </a:prstTxWarp>
            <a:spAutoFit/>
          </a:bodyPr>
          <a:lstStyle/>
          <a:p>
            <a:r>
              <a:rPr lang="it-IT" sz="1400">
                <a:latin typeface="Arial Rounded MT Bold" charset="0"/>
              </a:rPr>
              <a:t>Base: DIEA, TEA, NMM, DMAP</a:t>
            </a:r>
          </a:p>
        </p:txBody>
      </p:sp>
      <p:sp>
        <p:nvSpPr>
          <p:cNvPr id="14" name="Text Box 14"/>
          <p:cNvSpPr txBox="1">
            <a:spLocks noChangeArrowheads="1"/>
          </p:cNvSpPr>
          <p:nvPr/>
        </p:nvSpPr>
        <p:spPr bwMode="auto">
          <a:xfrm>
            <a:off x="4532313" y="4810125"/>
            <a:ext cx="1530350" cy="366713"/>
          </a:xfrm>
          <a:prstGeom prst="rect">
            <a:avLst/>
          </a:prstGeom>
          <a:noFill/>
          <a:ln w="9525">
            <a:noFill/>
            <a:miter lim="800000"/>
            <a:headEnd/>
            <a:tailEnd/>
          </a:ln>
        </p:spPr>
        <p:txBody>
          <a:bodyPr wrap="none">
            <a:prstTxWarp prst="textNoShape">
              <a:avLst/>
            </a:prstTxWarp>
            <a:spAutoFit/>
          </a:bodyPr>
          <a:lstStyle/>
          <a:p>
            <a:r>
              <a:rPr lang="it-IT"/>
              <a:t>O-acilisourea</a:t>
            </a:r>
          </a:p>
        </p:txBody>
      </p:sp>
      <p:sp>
        <p:nvSpPr>
          <p:cNvPr id="15" name="Text Box 16"/>
          <p:cNvSpPr txBox="1">
            <a:spLocks noChangeArrowheads="1"/>
          </p:cNvSpPr>
          <p:nvPr/>
        </p:nvSpPr>
        <p:spPr bwMode="auto">
          <a:xfrm>
            <a:off x="360363" y="5975350"/>
            <a:ext cx="3235325" cy="641350"/>
          </a:xfrm>
          <a:prstGeom prst="rect">
            <a:avLst/>
          </a:prstGeom>
          <a:noFill/>
          <a:ln w="9525">
            <a:noFill/>
            <a:miter lim="800000"/>
            <a:headEnd/>
            <a:tailEnd/>
          </a:ln>
        </p:spPr>
        <p:txBody>
          <a:bodyPr wrap="none">
            <a:prstTxWarp prst="textNoShape">
              <a:avLst/>
            </a:prstTxWarp>
            <a:spAutoFit/>
          </a:bodyPr>
          <a:lstStyle/>
          <a:p>
            <a:pPr>
              <a:buFontTx/>
              <a:buBlip>
                <a:blip r:embed="rId7"/>
              </a:buBlip>
            </a:pPr>
            <a:r>
              <a:rPr lang="it-IT">
                <a:latin typeface="Arial Rounded MT Bold" charset="0"/>
              </a:rPr>
              <a:t> Migrazione acilica O </a:t>
            </a:r>
            <a:r>
              <a:rPr lang="it-IT">
                <a:latin typeface="Arial Rounded MT Bold" charset="0"/>
                <a:ea typeface="Times New Roman" charset="0"/>
                <a:cs typeface="Times New Roman" charset="0"/>
              </a:rPr>
              <a:t>→ N</a:t>
            </a:r>
          </a:p>
          <a:p>
            <a:pPr>
              <a:buFontTx/>
              <a:buBlip>
                <a:blip r:embed="rId7"/>
              </a:buBlip>
            </a:pPr>
            <a:r>
              <a:rPr lang="it-IT">
                <a:latin typeface="Arial Rounded MT Bold" charset="0"/>
                <a:ea typeface="Times New Roman" charset="0"/>
                <a:cs typeface="Times New Roman" charset="0"/>
              </a:rPr>
              <a:t> Racemizzazione</a:t>
            </a:r>
          </a:p>
        </p:txBody>
      </p:sp>
      <p:graphicFrame>
        <p:nvGraphicFramePr>
          <p:cNvPr id="16" name="Object 4"/>
          <p:cNvGraphicFramePr>
            <a:graphicFrameLocks noChangeAspect="1"/>
          </p:cNvGraphicFramePr>
          <p:nvPr/>
        </p:nvGraphicFramePr>
        <p:xfrm>
          <a:off x="4025900" y="5754688"/>
          <a:ext cx="3457575" cy="858837"/>
        </p:xfrm>
        <a:graphic>
          <a:graphicData uri="http://schemas.openxmlformats.org/presentationml/2006/ole">
            <mc:AlternateContent xmlns:mc="http://schemas.openxmlformats.org/markup-compatibility/2006">
              <mc:Choice xmlns:v="urn:schemas-microsoft-com:vml" Requires="v">
                <p:oleObj spid="_x0000_s88368" name="CS ChemDraw Drawing" r:id="rId8" imgW="3238500" imgH="787400" progId="">
                  <p:embed/>
                </p:oleObj>
              </mc:Choice>
              <mc:Fallback>
                <p:oleObj name="CS ChemDraw Drawing" r:id="rId8" imgW="3238500" imgH="787400" progId="">
                  <p:embed/>
                  <p:pic>
                    <p:nvPicPr>
                      <p:cNvPr id="0" name="Picture 1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5900" y="5754688"/>
                        <a:ext cx="34575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584730"/>
            <a:ext cx="8229600" cy="1143000"/>
          </a:xfrm>
        </p:spPr>
        <p:txBody>
          <a:bodyPr/>
          <a:lstStyle/>
          <a:p>
            <a:pPr eaLnBrk="1" hangingPunct="1">
              <a:defRPr/>
            </a:pPr>
            <a:r>
              <a:rPr lang="it-IT" sz="3600" b="1" dirty="0" err="1">
                <a:solidFill>
                  <a:schemeClr val="accent2"/>
                </a:solidFill>
                <a:effectLst>
                  <a:outerShdw blurRad="38100" dist="38100" dir="2700000" algn="tl">
                    <a:srgbClr val="000000"/>
                  </a:outerShdw>
                </a:effectLst>
                <a:latin typeface="Arial Rounded MT Bold" charset="0"/>
                <a:ea typeface="+mj-ea"/>
                <a:cs typeface="+mj-cs"/>
              </a:rPr>
              <a:t>Carbodiimmidi</a:t>
            </a:r>
            <a:r>
              <a:rPr lang="it-IT" sz="3600" b="1" dirty="0">
                <a:solidFill>
                  <a:schemeClr val="accent2"/>
                </a:solidFill>
                <a:effectLst>
                  <a:outerShdw blurRad="38100" dist="38100" dir="2700000" algn="tl">
                    <a:srgbClr val="000000"/>
                  </a:outerShdw>
                </a:effectLst>
                <a:latin typeface="Arial Rounded MT Bold" charset="0"/>
                <a:ea typeface="+mj-ea"/>
                <a:cs typeface="+mj-cs"/>
              </a:rPr>
              <a:t> + </a:t>
            </a:r>
            <a:r>
              <a:rPr lang="it-IT" sz="3600" b="1" dirty="0" err="1">
                <a:solidFill>
                  <a:schemeClr val="accent2"/>
                </a:solidFill>
                <a:effectLst>
                  <a:outerShdw blurRad="38100" dist="38100" dir="2700000" algn="tl">
                    <a:srgbClr val="000000"/>
                  </a:outerShdw>
                </a:effectLst>
                <a:latin typeface="Arial Rounded MT Bold" charset="0"/>
                <a:ea typeface="+mj-ea"/>
                <a:cs typeface="+mj-cs"/>
              </a:rPr>
              <a:t>HOBt</a:t>
            </a:r>
            <a:endParaRPr lang="it-IT" sz="3600" b="1" dirty="0">
              <a:solidFill>
                <a:schemeClr val="accent2"/>
              </a:solidFill>
              <a:effectLst>
                <a:outerShdw blurRad="38100" dist="38100" dir="2700000" algn="tl">
                  <a:srgbClr val="000000"/>
                </a:outerShdw>
              </a:effectLst>
              <a:latin typeface="Arial Rounded MT Bold" charset="0"/>
              <a:ea typeface="+mj-ea"/>
              <a:cs typeface="+mj-cs"/>
            </a:endParaRPr>
          </a:p>
        </p:txBody>
      </p:sp>
      <p:graphicFrame>
        <p:nvGraphicFramePr>
          <p:cNvPr id="7" name="Object 2"/>
          <p:cNvGraphicFramePr>
            <a:graphicFrameLocks noGrp="1" noChangeAspect="1"/>
          </p:cNvGraphicFramePr>
          <p:nvPr>
            <p:ph sz="half" idx="1"/>
          </p:nvPr>
        </p:nvGraphicFramePr>
        <p:xfrm>
          <a:off x="120650" y="2324100"/>
          <a:ext cx="8836025" cy="2111375"/>
        </p:xfrm>
        <a:graphic>
          <a:graphicData uri="http://schemas.openxmlformats.org/presentationml/2006/ole">
            <mc:AlternateContent xmlns:mc="http://schemas.openxmlformats.org/markup-compatibility/2006">
              <mc:Choice xmlns:v="urn:schemas-microsoft-com:vml" Requires="v">
                <p:oleObj spid="_x0000_s89298" name="CS ChemDraw Drawing" r:id="rId3" imgW="7632700" imgH="1778000" progId="">
                  <p:embed/>
                </p:oleObj>
              </mc:Choice>
              <mc:Fallback>
                <p:oleObj name="CS ChemDraw Drawing" r:id="rId3" imgW="7632700" imgH="1778000" progId="">
                  <p:embed/>
                  <p:pic>
                    <p:nvPicPr>
                      <p:cNvPr id="0" name="Picture 1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2324100"/>
                        <a:ext cx="8836025"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900113" y="5037138"/>
          <a:ext cx="4144962" cy="1341437"/>
        </p:xfrm>
        <a:graphic>
          <a:graphicData uri="http://schemas.openxmlformats.org/presentationml/2006/ole">
            <mc:AlternateContent xmlns:mc="http://schemas.openxmlformats.org/markup-compatibility/2006">
              <mc:Choice xmlns:v="urn:schemas-microsoft-com:vml" Requires="v">
                <p:oleObj spid="_x0000_s89299" name="CS ChemDraw Drawing" r:id="rId5" imgW="3860800" imgH="1231900" progId="">
                  <p:embed/>
                </p:oleObj>
              </mc:Choice>
              <mc:Fallback>
                <p:oleObj name="CS ChemDraw Drawing" r:id="rId5" imgW="3860800" imgH="1231900" progId="">
                  <p:embed/>
                  <p:pic>
                    <p:nvPicPr>
                      <p:cNvPr id="0" name="Picture 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037138"/>
                        <a:ext cx="4144962"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p:nvSpPr>
        <p:spPr bwMode="auto">
          <a:xfrm>
            <a:off x="971550" y="6165850"/>
            <a:ext cx="715963" cy="336550"/>
          </a:xfrm>
          <a:prstGeom prst="rect">
            <a:avLst/>
          </a:prstGeom>
          <a:noFill/>
          <a:ln w="9525">
            <a:noFill/>
            <a:miter lim="800000"/>
            <a:headEnd/>
            <a:tailEnd/>
          </a:ln>
          <a:effectLst/>
        </p:spPr>
        <p:txBody>
          <a:bodyPr wrap="none">
            <a:prstTxWarp prst="textNoShape">
              <a:avLst/>
            </a:prstTxWarp>
            <a:spAutoFit/>
          </a:bodyPr>
          <a:lstStyle/>
          <a:p>
            <a:pPr>
              <a:defRPr/>
            </a:pPr>
            <a:r>
              <a:rPr lang="it-IT" sz="1600" b="1">
                <a:effectLst>
                  <a:outerShdw blurRad="38100" dist="38100" dir="2700000" algn="tl">
                    <a:srgbClr val="FFFFFF"/>
                  </a:outerShdw>
                </a:effectLst>
                <a:latin typeface="Arial Rounded MT Bold" charset="0"/>
              </a:rPr>
              <a:t>HOAt</a:t>
            </a:r>
          </a:p>
        </p:txBody>
      </p:sp>
      <p:sp>
        <p:nvSpPr>
          <p:cNvPr id="10" name="Text Box 10"/>
          <p:cNvSpPr txBox="1">
            <a:spLocks noChangeArrowheads="1"/>
          </p:cNvSpPr>
          <p:nvPr/>
        </p:nvSpPr>
        <p:spPr bwMode="auto">
          <a:xfrm>
            <a:off x="2376488" y="6165850"/>
            <a:ext cx="755650" cy="336550"/>
          </a:xfrm>
          <a:prstGeom prst="rect">
            <a:avLst/>
          </a:prstGeom>
          <a:noFill/>
          <a:ln w="9525">
            <a:noFill/>
            <a:miter lim="800000"/>
            <a:headEnd/>
            <a:tailEnd/>
          </a:ln>
          <a:effectLst/>
        </p:spPr>
        <p:txBody>
          <a:bodyPr wrap="none">
            <a:prstTxWarp prst="textNoShape">
              <a:avLst/>
            </a:prstTxWarp>
            <a:spAutoFit/>
          </a:bodyPr>
          <a:lstStyle/>
          <a:p>
            <a:pPr>
              <a:defRPr/>
            </a:pPr>
            <a:r>
              <a:rPr lang="it-IT" sz="1600" b="1">
                <a:effectLst>
                  <a:outerShdw blurRad="38100" dist="38100" dir="2700000" algn="tl">
                    <a:srgbClr val="FFFFFF"/>
                  </a:outerShdw>
                </a:effectLst>
                <a:latin typeface="Arial Rounded MT Bold" charset="0"/>
              </a:rPr>
              <a:t>HOSu</a:t>
            </a:r>
          </a:p>
        </p:txBody>
      </p:sp>
      <p:sp>
        <p:nvSpPr>
          <p:cNvPr id="11" name="Text Box 11"/>
          <p:cNvSpPr txBox="1">
            <a:spLocks noChangeArrowheads="1"/>
          </p:cNvSpPr>
          <p:nvPr/>
        </p:nvSpPr>
        <p:spPr bwMode="auto">
          <a:xfrm>
            <a:off x="3695700" y="6188075"/>
            <a:ext cx="876300" cy="336550"/>
          </a:xfrm>
          <a:prstGeom prst="rect">
            <a:avLst/>
          </a:prstGeom>
          <a:noFill/>
          <a:ln w="9525">
            <a:noFill/>
            <a:miter lim="800000"/>
            <a:headEnd/>
            <a:tailEnd/>
          </a:ln>
          <a:effectLst/>
        </p:spPr>
        <p:txBody>
          <a:bodyPr wrap="none">
            <a:prstTxWarp prst="textNoShape">
              <a:avLst/>
            </a:prstTxWarp>
            <a:spAutoFit/>
          </a:bodyPr>
          <a:lstStyle/>
          <a:p>
            <a:pPr>
              <a:defRPr/>
            </a:pPr>
            <a:r>
              <a:rPr lang="it-IT" sz="1600" b="1">
                <a:effectLst>
                  <a:outerShdw blurRad="38100" dist="38100" dir="2700000" algn="tl">
                    <a:srgbClr val="FFFFFF"/>
                  </a:outerShdw>
                </a:effectLst>
                <a:latin typeface="Arial Rounded MT Bold" charset="0"/>
              </a:rPr>
              <a:t>HOOBt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674376" y="384949"/>
            <a:ext cx="8229600" cy="1143001"/>
          </a:xfrm>
        </p:spPr>
        <p:txBody>
          <a:bodyPr/>
          <a:lstStyle/>
          <a:p>
            <a:pPr eaLnBrk="1" hangingPunct="1">
              <a:defRPr/>
            </a:pPr>
            <a:r>
              <a:rPr lang="it-IT" sz="3600" b="1" dirty="0">
                <a:solidFill>
                  <a:schemeClr val="accent2"/>
                </a:solidFill>
                <a:effectLst>
                  <a:outerShdw blurRad="38100" dist="38100" dir="2700000" algn="tl">
                    <a:srgbClr val="000000"/>
                  </a:outerShdw>
                </a:effectLst>
                <a:latin typeface="Arial Rounded MT Bold" charset="0"/>
                <a:ea typeface="+mj-ea"/>
                <a:cs typeface="+mj-cs"/>
              </a:rPr>
              <a:t>Miscellanea</a:t>
            </a:r>
          </a:p>
        </p:txBody>
      </p:sp>
      <p:graphicFrame>
        <p:nvGraphicFramePr>
          <p:cNvPr id="7" name="Object 2"/>
          <p:cNvGraphicFramePr>
            <a:graphicFrameLocks noGrp="1" noChangeAspect="1"/>
          </p:cNvGraphicFramePr>
          <p:nvPr>
            <p:ph idx="1"/>
          </p:nvPr>
        </p:nvGraphicFramePr>
        <p:xfrm>
          <a:off x="1234818" y="1669307"/>
          <a:ext cx="6712249" cy="5052880"/>
        </p:xfrm>
        <a:graphic>
          <a:graphicData uri="http://schemas.openxmlformats.org/presentationml/2006/ole">
            <mc:AlternateContent xmlns:mc="http://schemas.openxmlformats.org/markup-compatibility/2006">
              <mc:Choice xmlns:v="urn:schemas-microsoft-com:vml" Requires="v">
                <p:oleObj spid="_x0000_s90230" name="CS ChemDraw Drawing" r:id="rId3" imgW="6337300" imgH="4648200" progId="">
                  <p:embed/>
                </p:oleObj>
              </mc:Choice>
              <mc:Fallback>
                <p:oleObj name="CS ChemDraw Drawing" r:id="rId3" imgW="6337300" imgH="4648200" progId="">
                  <p:embed/>
                  <p:pic>
                    <p:nvPicPr>
                      <p:cNvPr id="0" name="Picture 6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818" y="1669307"/>
                        <a:ext cx="6712249" cy="505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395288"/>
            <a:ext cx="8229600" cy="1143000"/>
          </a:xfrm>
        </p:spPr>
        <p:txBody>
          <a:bodyPr/>
          <a:lstStyle/>
          <a:p>
            <a:pPr eaLnBrk="1" hangingPunct="1">
              <a:defRPr/>
            </a:pPr>
            <a:r>
              <a:rPr lang="it-IT" sz="3600" b="1">
                <a:solidFill>
                  <a:schemeClr val="accent2"/>
                </a:solidFill>
                <a:effectLst>
                  <a:outerShdw blurRad="38100" dist="38100" dir="2700000" algn="tl">
                    <a:srgbClr val="000000"/>
                  </a:outerShdw>
                </a:effectLst>
                <a:latin typeface="Arial Rounded MT Bold" charset="0"/>
                <a:ea typeface="+mj-ea"/>
                <a:cs typeface="+mj-cs"/>
              </a:rPr>
              <a:t>Coupling Reagents</a:t>
            </a:r>
          </a:p>
        </p:txBody>
      </p:sp>
      <p:graphicFrame>
        <p:nvGraphicFramePr>
          <p:cNvPr id="7" name="Object 2"/>
          <p:cNvGraphicFramePr>
            <a:graphicFrameLocks noGrp="1" noChangeAspect="1"/>
          </p:cNvGraphicFramePr>
          <p:nvPr>
            <p:ph sz="half" idx="1"/>
          </p:nvPr>
        </p:nvGraphicFramePr>
        <p:xfrm>
          <a:off x="539750" y="2832100"/>
          <a:ext cx="8064500" cy="950913"/>
        </p:xfrm>
        <a:graphic>
          <a:graphicData uri="http://schemas.openxmlformats.org/presentationml/2006/ole">
            <mc:AlternateContent xmlns:mc="http://schemas.openxmlformats.org/markup-compatibility/2006">
              <mc:Choice xmlns:v="urn:schemas-microsoft-com:vml" Requires="v">
                <p:oleObj spid="_x0000_s91346" name="CS ChemDraw Drawing" r:id="rId4" imgW="6819900" imgH="787400" progId="">
                  <p:embed/>
                </p:oleObj>
              </mc:Choice>
              <mc:Fallback>
                <p:oleObj name="CS ChemDraw Drawing" r:id="rId4" imgW="6819900" imgH="787400" progId="">
                  <p:embed/>
                  <p:pic>
                    <p:nvPicPr>
                      <p:cNvPr id="0" name="Picture 11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832100"/>
                        <a:ext cx="80645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Text Box 5"/>
          <p:cNvSpPr txBox="1">
            <a:spLocks noChangeArrowheads="1"/>
          </p:cNvSpPr>
          <p:nvPr/>
        </p:nvSpPr>
        <p:spPr bwMode="auto">
          <a:xfrm>
            <a:off x="998538" y="1645444"/>
            <a:ext cx="7102475" cy="366712"/>
          </a:xfrm>
          <a:prstGeom prst="rect">
            <a:avLst/>
          </a:prstGeom>
          <a:noFill/>
          <a:ln w="9525">
            <a:noFill/>
            <a:miter lim="800000"/>
            <a:headEnd/>
            <a:tailEnd/>
          </a:ln>
        </p:spPr>
        <p:txBody>
          <a:bodyPr wrap="none">
            <a:prstTxWarp prst="textNoShape">
              <a:avLst/>
            </a:prstTxWarp>
            <a:spAutoFit/>
          </a:bodyPr>
          <a:lstStyle/>
          <a:p>
            <a:pPr>
              <a:buFontTx/>
              <a:buBlip>
                <a:blip r:embed="rId6"/>
              </a:buBlip>
            </a:pPr>
            <a:r>
              <a:rPr lang="it-IT" dirty="0">
                <a:latin typeface="Arial Rounded MT Bold" charset="0"/>
              </a:rPr>
              <a:t> </a:t>
            </a:r>
            <a:r>
              <a:rPr lang="it-IT" dirty="0" err="1">
                <a:latin typeface="Arial Rounded MT Bold" charset="0"/>
              </a:rPr>
              <a:t>HOBt</a:t>
            </a:r>
            <a:r>
              <a:rPr lang="it-IT" dirty="0">
                <a:latin typeface="Arial Rounded MT Bold" charset="0"/>
              </a:rPr>
              <a:t> incorporato direttamente nella struttura dell’attivatore</a:t>
            </a:r>
          </a:p>
        </p:txBody>
      </p:sp>
      <p:sp>
        <p:nvSpPr>
          <p:cNvPr id="9" name="Text Box 8"/>
          <p:cNvSpPr txBox="1">
            <a:spLocks noChangeArrowheads="1"/>
          </p:cNvSpPr>
          <p:nvPr/>
        </p:nvSpPr>
        <p:spPr bwMode="auto">
          <a:xfrm>
            <a:off x="7092950" y="3903663"/>
            <a:ext cx="682625" cy="366712"/>
          </a:xfrm>
          <a:prstGeom prst="rect">
            <a:avLst/>
          </a:prstGeom>
          <a:noFill/>
          <a:ln w="9525">
            <a:noFill/>
            <a:miter lim="800000"/>
            <a:headEnd/>
            <a:tailEnd/>
          </a:ln>
          <a:effectLst/>
        </p:spPr>
        <p:txBody>
          <a:bodyPr wrap="none">
            <a:prstTxWarp prst="textNoShape">
              <a:avLst/>
            </a:prstTxWarp>
            <a:spAutoFit/>
          </a:bodyPr>
          <a:lstStyle/>
          <a:p>
            <a:pPr>
              <a:defRPr/>
            </a:pPr>
            <a:r>
              <a:rPr lang="it-IT" b="1">
                <a:effectLst>
                  <a:outerShdw blurRad="38100" dist="38100" dir="2700000" algn="tl">
                    <a:srgbClr val="FFFFFF"/>
                  </a:outerShdw>
                </a:effectLst>
                <a:latin typeface="Arial Rounded MT Bold" charset="0"/>
              </a:rPr>
              <a:t>BOP</a:t>
            </a:r>
          </a:p>
        </p:txBody>
      </p:sp>
      <p:sp>
        <p:nvSpPr>
          <p:cNvPr id="10" name="Text Box 9"/>
          <p:cNvSpPr txBox="1">
            <a:spLocks noChangeArrowheads="1"/>
          </p:cNvSpPr>
          <p:nvPr/>
        </p:nvSpPr>
        <p:spPr bwMode="auto">
          <a:xfrm>
            <a:off x="3635375" y="2198688"/>
            <a:ext cx="1806575" cy="366712"/>
          </a:xfrm>
          <a:prstGeom prst="rect">
            <a:avLst/>
          </a:prstGeom>
          <a:noFill/>
          <a:ln w="9525">
            <a:noFill/>
            <a:miter lim="800000"/>
            <a:headEnd/>
            <a:tailEnd/>
          </a:ln>
          <a:effectLst/>
        </p:spPr>
        <p:txBody>
          <a:bodyPr wrap="none">
            <a:prstTxWarp prst="textNoShape">
              <a:avLst/>
            </a:prstTxWarp>
            <a:spAutoFit/>
          </a:bodyPr>
          <a:lstStyle/>
          <a:p>
            <a:pPr>
              <a:defRPr/>
            </a:pPr>
            <a:r>
              <a:rPr lang="it-IT" b="1">
                <a:solidFill>
                  <a:schemeClr val="accent2"/>
                </a:solidFill>
                <a:effectLst>
                  <a:outerShdw blurRad="38100" dist="38100" dir="2700000" algn="tl">
                    <a:srgbClr val="000000"/>
                  </a:outerShdw>
                </a:effectLst>
                <a:latin typeface="Arial Rounded MT Bold" charset="0"/>
              </a:rPr>
              <a:t>Sali di fosfonio</a:t>
            </a:r>
          </a:p>
        </p:txBody>
      </p:sp>
      <p:sp>
        <p:nvSpPr>
          <p:cNvPr id="11" name="Text Box 10"/>
          <p:cNvSpPr txBox="1">
            <a:spLocks noChangeArrowheads="1"/>
          </p:cNvSpPr>
          <p:nvPr/>
        </p:nvSpPr>
        <p:spPr bwMode="auto">
          <a:xfrm>
            <a:off x="3733800" y="4214813"/>
            <a:ext cx="1630363" cy="366712"/>
          </a:xfrm>
          <a:prstGeom prst="rect">
            <a:avLst/>
          </a:prstGeom>
          <a:noFill/>
          <a:ln w="9525">
            <a:noFill/>
            <a:miter lim="800000"/>
            <a:headEnd/>
            <a:tailEnd/>
          </a:ln>
          <a:effectLst/>
        </p:spPr>
        <p:txBody>
          <a:bodyPr wrap="none">
            <a:prstTxWarp prst="textNoShape">
              <a:avLst/>
            </a:prstTxWarp>
            <a:spAutoFit/>
          </a:bodyPr>
          <a:lstStyle/>
          <a:p>
            <a:pPr>
              <a:defRPr/>
            </a:pPr>
            <a:r>
              <a:rPr lang="it-IT" b="1">
                <a:solidFill>
                  <a:schemeClr val="accent2"/>
                </a:solidFill>
                <a:effectLst>
                  <a:outerShdw blurRad="38100" dist="38100" dir="2700000" algn="tl">
                    <a:srgbClr val="000000"/>
                  </a:outerShdw>
                </a:effectLst>
                <a:latin typeface="Arial Rounded MT Bold" charset="0"/>
              </a:rPr>
              <a:t>Sali di uronio</a:t>
            </a:r>
          </a:p>
        </p:txBody>
      </p:sp>
      <p:graphicFrame>
        <p:nvGraphicFramePr>
          <p:cNvPr id="12" name="Object 3"/>
          <p:cNvGraphicFramePr>
            <a:graphicFrameLocks noChangeAspect="1"/>
          </p:cNvGraphicFramePr>
          <p:nvPr/>
        </p:nvGraphicFramePr>
        <p:xfrm>
          <a:off x="665163" y="4891088"/>
          <a:ext cx="7794625" cy="1384300"/>
        </p:xfrm>
        <a:graphic>
          <a:graphicData uri="http://schemas.openxmlformats.org/presentationml/2006/ole">
            <mc:AlternateContent xmlns:mc="http://schemas.openxmlformats.org/markup-compatibility/2006">
              <mc:Choice xmlns:v="urn:schemas-microsoft-com:vml" Requires="v">
                <p:oleObj spid="_x0000_s91347" name="CS ChemDraw Drawing" r:id="rId7" imgW="6731000" imgH="1168400" progId="">
                  <p:embed/>
                </p:oleObj>
              </mc:Choice>
              <mc:Fallback>
                <p:oleObj name="CS ChemDraw Drawing" r:id="rId7" imgW="6731000" imgH="1168400" progId="">
                  <p:embed/>
                  <p:pic>
                    <p:nvPicPr>
                      <p:cNvPr id="0" name="Picture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163" y="4891088"/>
                        <a:ext cx="77946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 name="Text Box 13"/>
          <p:cNvSpPr txBox="1">
            <a:spLocks noChangeArrowheads="1"/>
          </p:cNvSpPr>
          <p:nvPr/>
        </p:nvSpPr>
        <p:spPr bwMode="auto">
          <a:xfrm>
            <a:off x="7092950" y="6446838"/>
            <a:ext cx="838200" cy="366712"/>
          </a:xfrm>
          <a:prstGeom prst="rect">
            <a:avLst/>
          </a:prstGeom>
          <a:noFill/>
          <a:ln w="9525">
            <a:noFill/>
            <a:miter lim="800000"/>
            <a:headEnd/>
            <a:tailEnd/>
          </a:ln>
          <a:effectLst/>
        </p:spPr>
        <p:txBody>
          <a:bodyPr wrap="none">
            <a:prstTxWarp prst="textNoShape">
              <a:avLst/>
            </a:prstTxWarp>
            <a:spAutoFit/>
          </a:bodyPr>
          <a:lstStyle/>
          <a:p>
            <a:pPr>
              <a:defRPr/>
            </a:pPr>
            <a:r>
              <a:rPr lang="it-IT" b="1">
                <a:effectLst>
                  <a:outerShdw blurRad="38100" dist="38100" dir="2700000" algn="tl">
                    <a:srgbClr val="FFFFFF"/>
                  </a:outerShdw>
                </a:effectLst>
                <a:latin typeface="Arial Rounded MT Bold" charset="0"/>
              </a:rPr>
              <a:t>HBTU</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457200" y="503051"/>
            <a:ext cx="8229600" cy="1143000"/>
          </a:xfrm>
        </p:spPr>
        <p:txBody>
          <a:bodyPr/>
          <a:lstStyle/>
          <a:p>
            <a:pPr eaLnBrk="1" hangingPunct="1">
              <a:defRPr/>
            </a:pPr>
            <a:r>
              <a:rPr lang="it-IT" sz="3600" b="1">
                <a:solidFill>
                  <a:schemeClr val="accent2"/>
                </a:solidFill>
                <a:effectLst>
                  <a:outerShdw blurRad="38100" dist="38100" dir="2700000" algn="tl">
                    <a:srgbClr val="000000"/>
                  </a:outerShdw>
                </a:effectLst>
                <a:latin typeface="Arial Rounded MT Bold" charset="0"/>
                <a:ea typeface="+mj-ea"/>
                <a:cs typeface="+mj-cs"/>
              </a:rPr>
              <a:t>Sali di Fosfonio</a:t>
            </a:r>
          </a:p>
        </p:txBody>
      </p:sp>
      <p:graphicFrame>
        <p:nvGraphicFramePr>
          <p:cNvPr id="7" name="Object 2"/>
          <p:cNvGraphicFramePr>
            <a:graphicFrameLocks noGrp="1" noChangeAspect="1"/>
          </p:cNvGraphicFramePr>
          <p:nvPr>
            <p:ph sz="half" idx="1"/>
          </p:nvPr>
        </p:nvGraphicFramePr>
        <p:xfrm>
          <a:off x="179388" y="1947676"/>
          <a:ext cx="8785225" cy="3362325"/>
        </p:xfrm>
        <a:graphic>
          <a:graphicData uri="http://schemas.openxmlformats.org/presentationml/2006/ole">
            <mc:AlternateContent xmlns:mc="http://schemas.openxmlformats.org/markup-compatibility/2006">
              <mc:Choice xmlns:v="urn:schemas-microsoft-com:vml" Requires="v">
                <p:oleObj spid="_x0000_s92370" name="CS ChemDraw Drawing" r:id="rId3" imgW="7823200" imgH="2921000" progId="">
                  <p:embed/>
                </p:oleObj>
              </mc:Choice>
              <mc:Fallback>
                <p:oleObj name="CS ChemDraw Drawing" r:id="rId3" imgW="7823200" imgH="2921000" progId="">
                  <p:embed/>
                  <p:pic>
                    <p:nvPicPr>
                      <p:cNvPr id="0" name="Picture 1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47676"/>
                        <a:ext cx="87852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973138" y="4592451"/>
          <a:ext cx="2082800" cy="1585912"/>
        </p:xfrm>
        <a:graphic>
          <a:graphicData uri="http://schemas.openxmlformats.org/presentationml/2006/ole">
            <mc:AlternateContent xmlns:mc="http://schemas.openxmlformats.org/markup-compatibility/2006">
              <mc:Choice xmlns:v="urn:schemas-microsoft-com:vml" Requires="v">
                <p:oleObj spid="_x0000_s92371" name="CS ChemDraw Drawing" r:id="rId5" imgW="1663700" imgH="1231900" progId="">
                  <p:embed/>
                </p:oleObj>
              </mc:Choice>
              <mc:Fallback>
                <p:oleObj name="CS ChemDraw Drawing" r:id="rId5" imgW="1663700" imgH="1231900" progId="">
                  <p:embed/>
                  <p:pic>
                    <p:nvPicPr>
                      <p:cNvPr id="0" name="Picture 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38" y="4592451"/>
                        <a:ext cx="2082800"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p:nvSpPr>
        <p:spPr bwMode="auto">
          <a:xfrm>
            <a:off x="1403350" y="6394263"/>
            <a:ext cx="958850" cy="366713"/>
          </a:xfrm>
          <a:prstGeom prst="rect">
            <a:avLst/>
          </a:prstGeom>
          <a:noFill/>
          <a:ln w="9525">
            <a:noFill/>
            <a:miter lim="800000"/>
            <a:headEnd/>
            <a:tailEnd/>
          </a:ln>
          <a:effectLst/>
        </p:spPr>
        <p:txBody>
          <a:bodyPr wrap="none">
            <a:prstTxWarp prst="textNoShape">
              <a:avLst/>
            </a:prstTxWarp>
            <a:spAutoFit/>
          </a:bodyPr>
          <a:lstStyle/>
          <a:p>
            <a:pPr>
              <a:defRPr/>
            </a:pPr>
            <a:r>
              <a:rPr lang="it-IT" b="1">
                <a:effectLst>
                  <a:outerShdw blurRad="38100" dist="38100" dir="2700000" algn="tl">
                    <a:srgbClr val="FFFFFF"/>
                  </a:outerShdw>
                </a:effectLst>
                <a:latin typeface="Arial Rounded MT Bold" charset="0"/>
              </a:rPr>
              <a:t>PyBOP</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sz="quarter"/>
          </p:nvPr>
        </p:nvSpPr>
        <p:spPr>
          <a:xfrm>
            <a:off x="457200" y="402452"/>
            <a:ext cx="8229600" cy="1143000"/>
          </a:xfrm>
        </p:spPr>
        <p:txBody>
          <a:bodyPr/>
          <a:lstStyle/>
          <a:p>
            <a:pPr eaLnBrk="1" hangingPunct="1">
              <a:defRPr/>
            </a:pPr>
            <a:r>
              <a:rPr lang="it-IT" sz="3600" b="1">
                <a:solidFill>
                  <a:schemeClr val="accent2"/>
                </a:solidFill>
                <a:effectLst>
                  <a:outerShdw blurRad="38100" dist="38100" dir="2700000" algn="tl">
                    <a:srgbClr val="000000"/>
                  </a:outerShdw>
                </a:effectLst>
                <a:latin typeface="Arial Rounded MT Bold" charset="0"/>
                <a:ea typeface="+mj-ea"/>
                <a:cs typeface="+mj-cs"/>
              </a:rPr>
              <a:t>Sali di Uronio</a:t>
            </a:r>
          </a:p>
        </p:txBody>
      </p:sp>
      <p:graphicFrame>
        <p:nvGraphicFramePr>
          <p:cNvPr id="7" name="Object 2"/>
          <p:cNvGraphicFramePr>
            <a:graphicFrameLocks noGrp="1" noChangeAspect="1"/>
          </p:cNvGraphicFramePr>
          <p:nvPr>
            <p:ph sz="quarter" idx="1"/>
          </p:nvPr>
        </p:nvGraphicFramePr>
        <p:xfrm>
          <a:off x="241300" y="1972489"/>
          <a:ext cx="8661400" cy="2230438"/>
        </p:xfrm>
        <a:graphic>
          <a:graphicData uri="http://schemas.openxmlformats.org/presentationml/2006/ole">
            <mc:AlternateContent xmlns:mc="http://schemas.openxmlformats.org/markup-compatibility/2006">
              <mc:Choice xmlns:v="urn:schemas-microsoft-com:vml" Requires="v">
                <p:oleObj spid="_x0000_s93578" name="CS ChemDraw Drawing" r:id="rId3" imgW="7378700" imgH="1866900" progId="">
                  <p:embed/>
                </p:oleObj>
              </mc:Choice>
              <mc:Fallback>
                <p:oleObj name="CS ChemDraw Drawing" r:id="rId3" imgW="7378700" imgH="1866900" progId="">
                  <p:embed/>
                  <p:pic>
                    <p:nvPicPr>
                      <p:cNvPr id="0" name="Picture 2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972489"/>
                        <a:ext cx="8661400" cy="22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954088" y="4545827"/>
          <a:ext cx="1593850" cy="1316037"/>
        </p:xfrm>
        <a:graphic>
          <a:graphicData uri="http://schemas.openxmlformats.org/presentationml/2006/ole">
            <mc:AlternateContent xmlns:mc="http://schemas.openxmlformats.org/markup-compatibility/2006">
              <mc:Choice xmlns:v="urn:schemas-microsoft-com:vml" Requires="v">
                <p:oleObj spid="_x0000_s93579" name="CS ChemDraw Drawing" r:id="rId5" imgW="1460500" imgH="1168400" progId="">
                  <p:embed/>
                </p:oleObj>
              </mc:Choice>
              <mc:Fallback>
                <p:oleObj name="CS ChemDraw Drawing" r:id="rId5" imgW="1460500" imgH="1168400" progId="">
                  <p:embed/>
                  <p:pic>
                    <p:nvPicPr>
                      <p:cNvPr id="0" name="Picture 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088" y="4545827"/>
                        <a:ext cx="1593850"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3771900" y="4542652"/>
          <a:ext cx="1598613" cy="1319212"/>
        </p:xfrm>
        <a:graphic>
          <a:graphicData uri="http://schemas.openxmlformats.org/presentationml/2006/ole">
            <mc:AlternateContent xmlns:mc="http://schemas.openxmlformats.org/markup-compatibility/2006">
              <mc:Choice xmlns:v="urn:schemas-microsoft-com:vml" Requires="v">
                <p:oleObj spid="_x0000_s93580" name="CS ChemDraw Drawing" r:id="rId7" imgW="1460500" imgH="1168400" progId="">
                  <p:embed/>
                </p:oleObj>
              </mc:Choice>
              <mc:Fallback>
                <p:oleObj name="CS ChemDraw Drawing" r:id="rId7" imgW="1460500" imgH="1168400" progId="">
                  <p:embed/>
                  <p:pic>
                    <p:nvPicPr>
                      <p:cNvPr id="0" name="Picture 2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4542652"/>
                        <a:ext cx="1598613" cy="131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 name="Text Box 14"/>
          <p:cNvSpPr txBox="1">
            <a:spLocks noChangeArrowheads="1"/>
          </p:cNvSpPr>
          <p:nvPr/>
        </p:nvSpPr>
        <p:spPr bwMode="auto">
          <a:xfrm>
            <a:off x="1331913" y="6220639"/>
            <a:ext cx="838200" cy="366713"/>
          </a:xfrm>
          <a:prstGeom prst="rect">
            <a:avLst/>
          </a:prstGeom>
          <a:noFill/>
          <a:ln w="9525">
            <a:noFill/>
            <a:miter lim="800000"/>
            <a:headEnd/>
            <a:tailEnd/>
          </a:ln>
          <a:effectLst/>
        </p:spPr>
        <p:txBody>
          <a:bodyPr wrap="none">
            <a:prstTxWarp prst="textNoShape">
              <a:avLst/>
            </a:prstTxWarp>
            <a:spAutoFit/>
          </a:bodyPr>
          <a:lstStyle/>
          <a:p>
            <a:pPr>
              <a:defRPr/>
            </a:pPr>
            <a:r>
              <a:rPr lang="it-IT" b="1">
                <a:effectLst>
                  <a:outerShdw blurRad="38100" dist="38100" dir="2700000" algn="tl">
                    <a:srgbClr val="FFFFFF"/>
                  </a:outerShdw>
                </a:effectLst>
                <a:latin typeface="Arial Rounded MT Bold" charset="0"/>
              </a:rPr>
              <a:t>HATU</a:t>
            </a:r>
          </a:p>
        </p:txBody>
      </p:sp>
      <p:sp>
        <p:nvSpPr>
          <p:cNvPr id="11" name="Text Box 15"/>
          <p:cNvSpPr txBox="1">
            <a:spLocks noChangeArrowheads="1"/>
          </p:cNvSpPr>
          <p:nvPr/>
        </p:nvSpPr>
        <p:spPr bwMode="auto">
          <a:xfrm>
            <a:off x="4195763" y="6220639"/>
            <a:ext cx="808037" cy="366713"/>
          </a:xfrm>
          <a:prstGeom prst="rect">
            <a:avLst/>
          </a:prstGeom>
          <a:noFill/>
          <a:ln w="9525">
            <a:noFill/>
            <a:miter lim="800000"/>
            <a:headEnd/>
            <a:tailEnd/>
          </a:ln>
          <a:effectLst/>
        </p:spPr>
        <p:txBody>
          <a:bodyPr wrap="none">
            <a:prstTxWarp prst="textNoShape">
              <a:avLst/>
            </a:prstTxWarp>
            <a:spAutoFit/>
          </a:bodyPr>
          <a:lstStyle/>
          <a:p>
            <a:pPr>
              <a:defRPr/>
            </a:pPr>
            <a:r>
              <a:rPr lang="it-IT" b="1">
                <a:effectLst>
                  <a:outerShdw blurRad="38100" dist="38100" dir="2700000" algn="tl">
                    <a:srgbClr val="FFFFFF"/>
                  </a:outerShdw>
                </a:effectLst>
                <a:latin typeface="Arial Rounded MT Bold" charset="0"/>
              </a:rPr>
              <a:t>TBTU</a:t>
            </a:r>
          </a:p>
        </p:txBody>
      </p:sp>
      <p:graphicFrame>
        <p:nvGraphicFramePr>
          <p:cNvPr id="12" name="Object 5"/>
          <p:cNvGraphicFramePr>
            <a:graphicFrameLocks noChangeAspect="1"/>
          </p:cNvGraphicFramePr>
          <p:nvPr/>
        </p:nvGraphicFramePr>
        <p:xfrm>
          <a:off x="6227763" y="4556939"/>
          <a:ext cx="1944687" cy="1298575"/>
        </p:xfrm>
        <a:graphic>
          <a:graphicData uri="http://schemas.openxmlformats.org/presentationml/2006/ole">
            <mc:AlternateContent xmlns:mc="http://schemas.openxmlformats.org/markup-compatibility/2006">
              <mc:Choice xmlns:v="urn:schemas-microsoft-com:vml" Requires="v">
                <p:oleObj spid="_x0000_s93581" name="CS ChemDraw Drawing" r:id="rId9" imgW="1778000" imgH="1168400" progId="">
                  <p:embed/>
                </p:oleObj>
              </mc:Choice>
              <mc:Fallback>
                <p:oleObj name="CS ChemDraw Drawing" r:id="rId9" imgW="1778000" imgH="1168400" progId="">
                  <p:embed/>
                  <p:pic>
                    <p:nvPicPr>
                      <p:cNvPr id="0" name="Picture 2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7763" y="4556939"/>
                        <a:ext cx="19446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 name="Text Box 18"/>
          <p:cNvSpPr txBox="1">
            <a:spLocks noChangeArrowheads="1"/>
          </p:cNvSpPr>
          <p:nvPr/>
        </p:nvSpPr>
        <p:spPr bwMode="auto">
          <a:xfrm>
            <a:off x="6877050" y="6220639"/>
            <a:ext cx="842963" cy="366713"/>
          </a:xfrm>
          <a:prstGeom prst="rect">
            <a:avLst/>
          </a:prstGeom>
          <a:noFill/>
          <a:ln w="9525">
            <a:noFill/>
            <a:miter lim="800000"/>
            <a:headEnd/>
            <a:tailEnd/>
          </a:ln>
          <a:effectLst/>
        </p:spPr>
        <p:txBody>
          <a:bodyPr wrap="none">
            <a:prstTxWarp prst="textNoShape">
              <a:avLst/>
            </a:prstTxWarp>
            <a:spAutoFit/>
          </a:bodyPr>
          <a:lstStyle/>
          <a:p>
            <a:pPr>
              <a:defRPr/>
            </a:pPr>
            <a:r>
              <a:rPr lang="it-IT" b="1">
                <a:effectLst>
                  <a:outerShdw blurRad="38100" dist="38100" dir="2700000" algn="tl">
                    <a:srgbClr val="FFFFFF"/>
                  </a:outerShdw>
                </a:effectLst>
                <a:latin typeface="Arial Rounded MT Bold" charset="0"/>
              </a:rPr>
              <a:t>HCTU</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Rectangle 4"/>
          <p:cNvSpPr>
            <a:spLocks noGrp="1" noChangeArrowheads="1"/>
          </p:cNvSpPr>
          <p:nvPr>
            <p:ph type="title"/>
          </p:nvPr>
        </p:nvSpPr>
        <p:spPr>
          <a:xfrm>
            <a:off x="519113" y="635029"/>
            <a:ext cx="8229600" cy="1143000"/>
          </a:xfrm>
        </p:spPr>
        <p:txBody>
          <a:bodyPr/>
          <a:lstStyle/>
          <a:p>
            <a:pPr eaLnBrk="1" hangingPunct="1">
              <a:defRPr/>
            </a:pPr>
            <a:r>
              <a:rPr lang="it-IT" b="1" dirty="0">
                <a:solidFill>
                  <a:srgbClr val="FF6600"/>
                </a:solidFill>
                <a:effectLst>
                  <a:outerShdw blurRad="38100" dist="38100" dir="2700000" algn="tl">
                    <a:srgbClr val="000000"/>
                  </a:outerShdw>
                </a:effectLst>
                <a:latin typeface="Arial Rounded MT Bold" charset="0"/>
                <a:ea typeface="+mj-ea"/>
                <a:cs typeface="+mj-cs"/>
              </a:rPr>
              <a:t>Siamo pronti!</a:t>
            </a:r>
          </a:p>
        </p:txBody>
      </p:sp>
      <p:graphicFrame>
        <p:nvGraphicFramePr>
          <p:cNvPr id="7" name="Object 2"/>
          <p:cNvGraphicFramePr>
            <a:graphicFrameLocks noGrp="1" noChangeAspect="1"/>
          </p:cNvGraphicFramePr>
          <p:nvPr>
            <p:ph sz="half" idx="1"/>
          </p:nvPr>
        </p:nvGraphicFramePr>
        <p:xfrm>
          <a:off x="468313" y="1952323"/>
          <a:ext cx="8280400" cy="2844800"/>
        </p:xfrm>
        <a:graphic>
          <a:graphicData uri="http://schemas.openxmlformats.org/presentationml/2006/ole">
            <mc:AlternateContent xmlns:mc="http://schemas.openxmlformats.org/markup-compatibility/2006">
              <mc:Choice xmlns:v="urn:schemas-microsoft-com:vml" Requires="v">
                <p:oleObj spid="_x0000_s94326" name="CS ChemDraw Drawing" r:id="rId3" imgW="8039100" imgH="2692400" progId="">
                  <p:embed/>
                </p:oleObj>
              </mc:Choice>
              <mc:Fallback>
                <p:oleObj name="CS ChemDraw Drawing" r:id="rId3" imgW="8039100" imgH="2692400" progId="">
                  <p:embed/>
                  <p:pic>
                    <p:nvPicPr>
                      <p:cNvPr id="0" name="Picture 6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52323"/>
                        <a:ext cx="828040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 name="Group 51"/>
          <p:cNvGraphicFramePr>
            <a:graphicFrameLocks/>
          </p:cNvGraphicFramePr>
          <p:nvPr/>
        </p:nvGraphicFramePr>
        <p:xfrm>
          <a:off x="1099141" y="3206583"/>
          <a:ext cx="4038600" cy="3553080"/>
        </p:xfrm>
        <a:graphic>
          <a:graphicData uri="http://schemas.openxmlformats.org/drawingml/2006/table">
            <a:tbl>
              <a:tblPr/>
              <a:tblGrid>
                <a:gridCol w="2019300"/>
                <a:gridCol w="2019300"/>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a:ln>
                            <a:noFill/>
                          </a:ln>
                          <a:solidFill>
                            <a:srgbClr val="FFFF00"/>
                          </a:solidFill>
                          <a:effectLst>
                            <a:outerShdw blurRad="38100" dist="38100" dir="2700000" algn="tl">
                              <a:srgbClr val="FFFFFF"/>
                            </a:outerShdw>
                          </a:effectLst>
                          <a:latin typeface="Arial Rounded MT Bold" charset="0"/>
                        </a:rPr>
                        <a:t>Fase liquida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a:ln>
                            <a:noFill/>
                          </a:ln>
                          <a:solidFill>
                            <a:srgbClr val="FFFF00"/>
                          </a:solidFill>
                          <a:effectLst>
                            <a:outerShdw blurRad="38100" dist="38100" dir="2700000" algn="tl">
                              <a:srgbClr val="FFFFFF"/>
                            </a:outerShdw>
                          </a:effectLst>
                          <a:latin typeface="Arial Rounded MT Bold" charset="0"/>
                        </a:rPr>
                        <a:t>Fase Solida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1.1 eq. aa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1.1 eq. attivatore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1.1 eq. HOBt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2 eq. ammina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5 eq. aa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5 eq. attivatore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5 eq. HOBt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10 eq. ammina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Gruppo COOH terminale protetto come estere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FF00"/>
                          </a:solidFill>
                          <a:effectLst/>
                          <a:latin typeface="Arial Rounded MT Bold" charset="0"/>
                        </a:rPr>
                        <a:t>Gruppo COOH terminale attaccato a resina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r>
              <a:tr h="882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FF00"/>
                          </a:solidFill>
                          <a:effectLst/>
                          <a:latin typeface="Arial Rounded MT Bold" charset="0"/>
                        </a:rPr>
                        <a:t>Work-up: estrazione, purificazione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err="1">
                          <a:ln>
                            <a:noFill/>
                          </a:ln>
                          <a:solidFill>
                            <a:srgbClr val="FFFF00"/>
                          </a:solidFill>
                          <a:effectLst/>
                          <a:latin typeface="Arial Rounded MT Bold" charset="0"/>
                        </a:rPr>
                        <a:t>Work-up</a:t>
                      </a:r>
                      <a:r>
                        <a:rPr kumimoji="0" lang="it-IT" sz="1600" b="0" i="0" u="none" strike="noStrike" cap="none" normalizeH="0" baseline="0" dirty="0">
                          <a:ln>
                            <a:noFill/>
                          </a:ln>
                          <a:solidFill>
                            <a:srgbClr val="FFFF00"/>
                          </a:solidFill>
                          <a:effectLst/>
                          <a:latin typeface="Arial Rounded MT Bold"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FF00"/>
                          </a:solidFill>
                          <a:effectLst/>
                          <a:latin typeface="Arial Rounded MT Bold" charset="0"/>
                        </a:rPr>
                        <a:t>filtrazione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2"/>
                        </a:gs>
                        <a:gs pos="100000">
                          <a:schemeClr val="tx1"/>
                        </a:gs>
                      </a:gsLst>
                      <a:path path="shape">
                        <a:fillToRect l="50000" t="50000" r="50000" b="50000"/>
                      </a:path>
                    </a:gradFill>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1057633" y="3216685"/>
            <a:ext cx="5896867" cy="461665"/>
          </a:xfrm>
          <a:prstGeom prst="rect">
            <a:avLst/>
          </a:prstGeom>
          <a:noFill/>
        </p:spPr>
        <p:txBody>
          <a:bodyPr wrap="none" rtlCol="0">
            <a:spAutoFit/>
          </a:bodyPr>
          <a:lstStyle/>
          <a:p>
            <a:r>
              <a:rPr lang="it-IT" sz="2400" b="1" dirty="0" smtClean="0">
                <a:solidFill>
                  <a:schemeClr val="tx2">
                    <a:lumMod val="75000"/>
                    <a:lumOff val="25000"/>
                  </a:schemeClr>
                </a:solidFill>
                <a:latin typeface="Arial Black"/>
              </a:rPr>
              <a:t>La </a:t>
            </a:r>
            <a:r>
              <a:rPr lang="it-IT" sz="2400" b="1" dirty="0" err="1" smtClean="0">
                <a:solidFill>
                  <a:schemeClr val="tx2">
                    <a:lumMod val="75000"/>
                    <a:lumOff val="25000"/>
                  </a:schemeClr>
                </a:solidFill>
                <a:latin typeface="Arial Black"/>
              </a:rPr>
              <a:t>oligomerizzazione</a:t>
            </a:r>
            <a:r>
              <a:rPr lang="it-IT" sz="2400" b="1" dirty="0" smtClean="0">
                <a:solidFill>
                  <a:schemeClr val="tx2">
                    <a:lumMod val="75000"/>
                    <a:lumOff val="25000"/>
                  </a:schemeClr>
                </a:solidFill>
                <a:latin typeface="Arial Black"/>
              </a:rPr>
              <a:t> di </a:t>
            </a:r>
            <a:r>
              <a:rPr lang="it-IT" sz="2400" b="1" dirty="0" err="1" smtClean="0">
                <a:solidFill>
                  <a:schemeClr val="tx2">
                    <a:lumMod val="75000"/>
                    <a:lumOff val="25000"/>
                  </a:schemeClr>
                </a:solidFill>
                <a:latin typeface="Arial Black"/>
              </a:rPr>
              <a:t>monomeri</a:t>
            </a:r>
            <a:r>
              <a:rPr lang="it-IT" sz="2400" b="1" dirty="0" smtClean="0">
                <a:solidFill>
                  <a:schemeClr val="tx2">
                    <a:lumMod val="75000"/>
                    <a:lumOff val="25000"/>
                  </a:schemeClr>
                </a:solidFill>
                <a:latin typeface="Arial Black"/>
              </a:rPr>
              <a:t> </a:t>
            </a:r>
            <a:endParaRPr lang="it-IT" sz="2400" b="1" dirty="0">
              <a:solidFill>
                <a:schemeClr val="tx2">
                  <a:lumMod val="75000"/>
                  <a:lumOff val="25000"/>
                </a:schemeClr>
              </a:solidFill>
              <a:latin typeface="Arial Black"/>
            </a:endParaRPr>
          </a:p>
        </p:txBody>
      </p:sp>
      <p:sp>
        <p:nvSpPr>
          <p:cNvPr id="7" name="CasellaDiTesto 6"/>
          <p:cNvSpPr txBox="1"/>
          <p:nvPr/>
        </p:nvSpPr>
        <p:spPr>
          <a:xfrm>
            <a:off x="1057633" y="4819419"/>
            <a:ext cx="7629668" cy="1477327"/>
          </a:xfrm>
          <a:prstGeom prst="rect">
            <a:avLst/>
          </a:prstGeom>
          <a:noFill/>
        </p:spPr>
        <p:txBody>
          <a:bodyPr wrap="square" rtlCol="0">
            <a:spAutoFit/>
          </a:bodyPr>
          <a:lstStyle/>
          <a:p>
            <a:pPr lvl="0"/>
            <a:r>
              <a:rPr lang="it-IT" sz="2400" b="1" dirty="0" smtClean="0">
                <a:solidFill>
                  <a:schemeClr val="accent6">
                    <a:lumMod val="60000"/>
                    <a:lumOff val="40000"/>
                  </a:schemeClr>
                </a:solidFill>
                <a:latin typeface="Arial Black"/>
              </a:rPr>
              <a:t>La sintesi di piccole molecole organiche variamente sostituite (</a:t>
            </a:r>
            <a:r>
              <a:rPr lang="it-IT" sz="2400" b="1" dirty="0" err="1" smtClean="0">
                <a:solidFill>
                  <a:schemeClr val="accent6">
                    <a:lumMod val="60000"/>
                    <a:lumOff val="40000"/>
                  </a:schemeClr>
                </a:solidFill>
                <a:latin typeface="Arial Black"/>
              </a:rPr>
              <a:t>Combinatorial</a:t>
            </a:r>
            <a:r>
              <a:rPr lang="it-IT" sz="2400" b="1" dirty="0" smtClean="0">
                <a:solidFill>
                  <a:schemeClr val="accent6">
                    <a:lumMod val="60000"/>
                    <a:lumOff val="40000"/>
                  </a:schemeClr>
                </a:solidFill>
                <a:latin typeface="Arial Black"/>
              </a:rPr>
              <a:t> </a:t>
            </a:r>
            <a:r>
              <a:rPr lang="it-IT" sz="2400" b="1" dirty="0" err="1" smtClean="0">
                <a:solidFill>
                  <a:schemeClr val="accent6">
                    <a:lumMod val="60000"/>
                    <a:lumOff val="40000"/>
                  </a:schemeClr>
                </a:solidFill>
                <a:latin typeface="Arial Black"/>
              </a:rPr>
              <a:t>organic</a:t>
            </a:r>
            <a:r>
              <a:rPr lang="it-IT" sz="2400" b="1" dirty="0" smtClean="0">
                <a:solidFill>
                  <a:schemeClr val="accent6">
                    <a:lumMod val="60000"/>
                    <a:lumOff val="40000"/>
                  </a:schemeClr>
                </a:solidFill>
                <a:latin typeface="Arial Black"/>
              </a:rPr>
              <a:t> </a:t>
            </a:r>
            <a:r>
              <a:rPr lang="it-IT" sz="2400" b="1" dirty="0" err="1" smtClean="0">
                <a:solidFill>
                  <a:schemeClr val="accent6">
                    <a:lumMod val="60000"/>
                    <a:lumOff val="40000"/>
                  </a:schemeClr>
                </a:solidFill>
                <a:latin typeface="Arial Black"/>
              </a:rPr>
              <a:t>chemistry</a:t>
            </a:r>
            <a:r>
              <a:rPr lang="it-IT" sz="2400" b="1" dirty="0" smtClean="0">
                <a:solidFill>
                  <a:schemeClr val="accent6">
                    <a:lumMod val="60000"/>
                    <a:lumOff val="40000"/>
                  </a:schemeClr>
                </a:solidFill>
                <a:latin typeface="Arial Black"/>
              </a:rPr>
              <a:t>)</a:t>
            </a:r>
          </a:p>
          <a:p>
            <a:endParaRPr lang="it-IT" dirty="0"/>
          </a:p>
        </p:txBody>
      </p:sp>
      <p:sp>
        <p:nvSpPr>
          <p:cNvPr id="8" name="CasellaDiTesto 7"/>
          <p:cNvSpPr txBox="1"/>
          <p:nvPr/>
        </p:nvSpPr>
        <p:spPr>
          <a:xfrm>
            <a:off x="946506" y="1151407"/>
            <a:ext cx="7127295" cy="1661993"/>
          </a:xfrm>
          <a:prstGeom prst="rect">
            <a:avLst/>
          </a:prstGeom>
          <a:noFill/>
        </p:spPr>
        <p:txBody>
          <a:bodyPr wrap="square" rtlCol="0">
            <a:spAutoFit/>
          </a:bodyPr>
          <a:lstStyle/>
          <a:p>
            <a:r>
              <a:rPr lang="it-IT" sz="2800" b="1" dirty="0" smtClean="0">
                <a:solidFill>
                  <a:schemeClr val="accent3">
                    <a:lumMod val="75000"/>
                  </a:schemeClr>
                </a:solidFill>
                <a:latin typeface="Arial Black"/>
              </a:rPr>
              <a:t>Nella sintesi </a:t>
            </a:r>
            <a:r>
              <a:rPr lang="it-IT" sz="2800" b="1" dirty="0" err="1" smtClean="0">
                <a:solidFill>
                  <a:schemeClr val="accent3">
                    <a:lumMod val="75000"/>
                  </a:schemeClr>
                </a:solidFill>
                <a:latin typeface="Arial Black"/>
              </a:rPr>
              <a:t>combinatoriale</a:t>
            </a:r>
            <a:r>
              <a:rPr lang="it-IT" sz="2800" b="1" dirty="0" smtClean="0">
                <a:solidFill>
                  <a:schemeClr val="accent3">
                    <a:lumMod val="75000"/>
                  </a:schemeClr>
                </a:solidFill>
                <a:latin typeface="Arial Black"/>
              </a:rPr>
              <a:t> sono schematizzabili due procedure principali:</a:t>
            </a:r>
          </a:p>
          <a:p>
            <a:endParaRPr lang="it-IT"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458714" y="1105032"/>
            <a:ext cx="4944833" cy="400110"/>
          </a:xfrm>
          <a:prstGeom prst="rect">
            <a:avLst/>
          </a:prstGeom>
          <a:noFill/>
        </p:spPr>
        <p:txBody>
          <a:bodyPr wrap="none" rtlCol="0">
            <a:spAutoFit/>
          </a:bodyPr>
          <a:lstStyle/>
          <a:p>
            <a:r>
              <a:rPr lang="it-IT" sz="2000" b="1" dirty="0" smtClean="0">
                <a:solidFill>
                  <a:schemeClr val="accent3"/>
                </a:solidFill>
                <a:latin typeface="Arial Black"/>
              </a:rPr>
              <a:t>La </a:t>
            </a:r>
            <a:r>
              <a:rPr lang="it-IT" sz="2000" b="1" dirty="0" err="1" smtClean="0">
                <a:solidFill>
                  <a:schemeClr val="accent3"/>
                </a:solidFill>
                <a:latin typeface="Arial Black"/>
              </a:rPr>
              <a:t>oligomerizzazione</a:t>
            </a:r>
            <a:r>
              <a:rPr lang="it-IT" sz="2000" b="1" dirty="0" smtClean="0">
                <a:solidFill>
                  <a:schemeClr val="accent3"/>
                </a:solidFill>
                <a:latin typeface="Arial Black"/>
              </a:rPr>
              <a:t> di </a:t>
            </a:r>
            <a:r>
              <a:rPr lang="it-IT" sz="2000" b="1" dirty="0" err="1" smtClean="0">
                <a:solidFill>
                  <a:schemeClr val="accent3"/>
                </a:solidFill>
                <a:latin typeface="Arial Black"/>
              </a:rPr>
              <a:t>monomeri</a:t>
            </a:r>
            <a:r>
              <a:rPr lang="it-IT" sz="2000" b="1" dirty="0" smtClean="0">
                <a:solidFill>
                  <a:schemeClr val="accent3"/>
                </a:solidFill>
                <a:latin typeface="Arial Black"/>
              </a:rPr>
              <a:t> </a:t>
            </a:r>
            <a:endParaRPr lang="it-IT" sz="2000" b="1" dirty="0">
              <a:solidFill>
                <a:schemeClr val="accent3"/>
              </a:solidFill>
              <a:latin typeface="Arial Black"/>
            </a:endParaRPr>
          </a:p>
        </p:txBody>
      </p:sp>
      <p:sp>
        <p:nvSpPr>
          <p:cNvPr id="7" name="CasellaDiTesto 6"/>
          <p:cNvSpPr txBox="1"/>
          <p:nvPr/>
        </p:nvSpPr>
        <p:spPr>
          <a:xfrm>
            <a:off x="629642" y="1649301"/>
            <a:ext cx="7988206" cy="2800766"/>
          </a:xfrm>
          <a:prstGeom prst="rect">
            <a:avLst/>
          </a:prstGeom>
          <a:noFill/>
        </p:spPr>
        <p:txBody>
          <a:bodyPr wrap="square" rtlCol="0">
            <a:spAutoFit/>
          </a:bodyPr>
          <a:lstStyle/>
          <a:p>
            <a:pPr algn="just"/>
            <a:r>
              <a:rPr lang="it-IT" sz="1600" dirty="0" smtClean="0">
                <a:solidFill>
                  <a:schemeClr val="tx2">
                    <a:lumMod val="75000"/>
                    <a:lumOff val="25000"/>
                  </a:schemeClr>
                </a:solidFill>
                <a:latin typeface="Arial Black"/>
              </a:rPr>
              <a:t>Con questo approccio vengono assemblati in sequenza </a:t>
            </a:r>
            <a:r>
              <a:rPr lang="it-IT" sz="1600" dirty="0" err="1" smtClean="0">
                <a:solidFill>
                  <a:schemeClr val="tx2">
                    <a:lumMod val="75000"/>
                    <a:lumOff val="25000"/>
                  </a:schemeClr>
                </a:solidFill>
                <a:latin typeface="Arial Black"/>
              </a:rPr>
              <a:t>monomeri</a:t>
            </a:r>
            <a:r>
              <a:rPr lang="it-IT" sz="1600" dirty="0" smtClean="0">
                <a:solidFill>
                  <a:schemeClr val="tx2">
                    <a:lumMod val="75000"/>
                    <a:lumOff val="25000"/>
                  </a:schemeClr>
                </a:solidFill>
                <a:latin typeface="Arial Black"/>
              </a:rPr>
              <a:t> </a:t>
            </a:r>
            <a:r>
              <a:rPr lang="it-IT" sz="1600" dirty="0" err="1" smtClean="0">
                <a:solidFill>
                  <a:schemeClr val="tx2">
                    <a:lumMod val="75000"/>
                    <a:lumOff val="25000"/>
                  </a:schemeClr>
                </a:solidFill>
                <a:latin typeface="Arial Black"/>
              </a:rPr>
              <a:t>bifunzionali</a:t>
            </a:r>
            <a:r>
              <a:rPr lang="it-IT" sz="1600" dirty="0" smtClean="0">
                <a:solidFill>
                  <a:schemeClr val="tx2">
                    <a:lumMod val="75000"/>
                    <a:lumOff val="25000"/>
                  </a:schemeClr>
                </a:solidFill>
                <a:latin typeface="Arial Black"/>
              </a:rPr>
              <a:t> diversi mediante un solo tipo di reazione. </a:t>
            </a:r>
          </a:p>
          <a:p>
            <a:pPr algn="just"/>
            <a:r>
              <a:rPr lang="it-IT" sz="1600" dirty="0" smtClean="0">
                <a:solidFill>
                  <a:schemeClr val="tx2">
                    <a:lumMod val="75000"/>
                    <a:lumOff val="25000"/>
                  </a:schemeClr>
                </a:solidFill>
                <a:latin typeface="Arial Black"/>
              </a:rPr>
              <a:t>Naturalmente si tratta della stessa sequenza con la quale vengono costruiti i singoli peptidi, </a:t>
            </a:r>
            <a:r>
              <a:rPr lang="it-IT" sz="1600" dirty="0" err="1" smtClean="0">
                <a:solidFill>
                  <a:schemeClr val="tx2">
                    <a:lumMod val="75000"/>
                    <a:lumOff val="25000"/>
                  </a:schemeClr>
                </a:solidFill>
                <a:latin typeface="Arial Black"/>
              </a:rPr>
              <a:t>oligonucleotidi</a:t>
            </a:r>
            <a:r>
              <a:rPr lang="it-IT" sz="1600" dirty="0" smtClean="0">
                <a:solidFill>
                  <a:schemeClr val="tx2">
                    <a:lumMod val="75000"/>
                    <a:lumOff val="25000"/>
                  </a:schemeClr>
                </a:solidFill>
                <a:latin typeface="Arial Black"/>
              </a:rPr>
              <a:t>, polisaccaridi che però viene utilizzata con le metodologie </a:t>
            </a:r>
            <a:r>
              <a:rPr lang="it-IT" sz="1600" dirty="0" err="1" smtClean="0">
                <a:solidFill>
                  <a:schemeClr val="tx2">
                    <a:lumMod val="75000"/>
                    <a:lumOff val="25000"/>
                  </a:schemeClr>
                </a:solidFill>
                <a:latin typeface="Arial Black"/>
              </a:rPr>
              <a:t>combinatoriali</a:t>
            </a:r>
            <a:r>
              <a:rPr lang="it-IT" sz="1600" dirty="0" smtClean="0">
                <a:solidFill>
                  <a:schemeClr val="tx2">
                    <a:lumMod val="75000"/>
                    <a:lumOff val="25000"/>
                  </a:schemeClr>
                </a:solidFill>
                <a:latin typeface="Arial Black"/>
              </a:rPr>
              <a:t>. </a:t>
            </a:r>
          </a:p>
          <a:p>
            <a:pPr algn="just"/>
            <a:r>
              <a:rPr lang="it-IT" sz="1600" dirty="0" smtClean="0">
                <a:solidFill>
                  <a:schemeClr val="tx2">
                    <a:lumMod val="75000"/>
                    <a:lumOff val="25000"/>
                  </a:schemeClr>
                </a:solidFill>
                <a:latin typeface="Arial Black"/>
              </a:rPr>
              <a:t>Tramite questo approccio sintetico è possibile ottenere ad esempio librerie di peptidi con la MPS o SMPS (multiple peptide </a:t>
            </a:r>
            <a:r>
              <a:rPr lang="it-IT" sz="1600" dirty="0" err="1" smtClean="0">
                <a:solidFill>
                  <a:schemeClr val="tx2">
                    <a:lumMod val="75000"/>
                    <a:lumOff val="25000"/>
                  </a:schemeClr>
                </a:solidFill>
                <a:latin typeface="Arial Black"/>
              </a:rPr>
              <a:t>syntheses</a:t>
            </a:r>
            <a:r>
              <a:rPr lang="it-IT" sz="1600" dirty="0" smtClean="0">
                <a:solidFill>
                  <a:schemeClr val="tx2">
                    <a:lumMod val="75000"/>
                    <a:lumOff val="25000"/>
                  </a:schemeClr>
                </a:solidFill>
                <a:latin typeface="Arial Black"/>
              </a:rPr>
              <a:t> o </a:t>
            </a:r>
            <a:r>
              <a:rPr lang="it-IT" sz="1600" dirty="0" err="1" smtClean="0">
                <a:solidFill>
                  <a:schemeClr val="tx2">
                    <a:lumMod val="75000"/>
                    <a:lumOff val="25000"/>
                  </a:schemeClr>
                </a:solidFill>
                <a:latin typeface="Arial Black"/>
              </a:rPr>
              <a:t>simultaneous</a:t>
            </a:r>
            <a:r>
              <a:rPr lang="it-IT" sz="1600" dirty="0" smtClean="0">
                <a:solidFill>
                  <a:schemeClr val="tx2">
                    <a:lumMod val="75000"/>
                    <a:lumOff val="25000"/>
                  </a:schemeClr>
                </a:solidFill>
                <a:latin typeface="Arial Black"/>
              </a:rPr>
              <a:t> multiple peptide </a:t>
            </a:r>
            <a:r>
              <a:rPr lang="it-IT" sz="1600" dirty="0" err="1" smtClean="0">
                <a:solidFill>
                  <a:schemeClr val="tx2">
                    <a:lumMod val="75000"/>
                    <a:lumOff val="25000"/>
                  </a:schemeClr>
                </a:solidFill>
                <a:latin typeface="Arial Black"/>
              </a:rPr>
              <a:t>syntheses</a:t>
            </a:r>
            <a:r>
              <a:rPr lang="it-IT" sz="1600" dirty="0" smtClean="0">
                <a:solidFill>
                  <a:schemeClr val="tx2">
                    <a:lumMod val="75000"/>
                    <a:lumOff val="25000"/>
                  </a:schemeClr>
                </a:solidFill>
                <a:latin typeface="Arial Black"/>
              </a:rPr>
              <a:t>). Si parla di sintesi parallela, cioè simultanea, introdotta allo scopo di soddisfare la crescente richiesta di peptidi sintetici di varia lunghezza e composizione </a:t>
            </a:r>
            <a:r>
              <a:rPr lang="it-IT" sz="1600" dirty="0" err="1" smtClean="0">
                <a:solidFill>
                  <a:schemeClr val="tx2">
                    <a:lumMod val="75000"/>
                    <a:lumOff val="25000"/>
                  </a:schemeClr>
                </a:solidFill>
                <a:latin typeface="Arial Black"/>
              </a:rPr>
              <a:t>aminoacidica</a:t>
            </a:r>
            <a:r>
              <a:rPr lang="it-IT" sz="1600" dirty="0" smtClean="0">
                <a:solidFill>
                  <a:schemeClr val="tx2">
                    <a:lumMod val="75000"/>
                    <a:lumOff val="25000"/>
                  </a:schemeClr>
                </a:solidFill>
                <a:latin typeface="Arial Black"/>
              </a:rPr>
              <a:t>. </a:t>
            </a:r>
            <a:endParaRPr lang="it-IT" sz="1600" dirty="0">
              <a:solidFill>
                <a:schemeClr val="tx2">
                  <a:lumMod val="75000"/>
                  <a:lumOff val="25000"/>
                </a:schemeClr>
              </a:solidFill>
              <a:latin typeface="Arial Black"/>
            </a:endParaRPr>
          </a:p>
        </p:txBody>
      </p:sp>
      <p:sp>
        <p:nvSpPr>
          <p:cNvPr id="8" name="Ovale 7"/>
          <p:cNvSpPr/>
          <p:nvPr/>
        </p:nvSpPr>
        <p:spPr>
          <a:xfrm>
            <a:off x="997903" y="5205529"/>
            <a:ext cx="651523" cy="618487"/>
          </a:xfrm>
          <a:prstGeom prst="ellipse">
            <a:avLst/>
          </a:prstGeom>
          <a:gradFill flip="none" rotWithShape="1">
            <a:gsLst>
              <a:gs pos="95000">
                <a:schemeClr val="accent5">
                  <a:lumMod val="75000"/>
                </a:schemeClr>
              </a:gs>
              <a:gs pos="99000">
                <a:schemeClr val="accent1">
                  <a:tint val="80000"/>
                  <a:shade val="100000"/>
                  <a:satMod val="150000"/>
                </a:schemeClr>
              </a:gs>
              <a:gs pos="0">
                <a:schemeClr val="accent1">
                  <a:tint val="50000"/>
                  <a:shade val="100000"/>
                  <a:satMod val="150000"/>
                </a:schemeClr>
              </a:gs>
            </a:gsLst>
            <a:path path="rect">
              <a:fillToRect l="100000" t="100000"/>
            </a:path>
            <a:tileRect r="-100000" b="-100000"/>
          </a:gradFill>
          <a:effectLst>
            <a:innerShdw blurRad="63500" dist="50800" dir="13500000">
              <a:schemeClr val="accent2">
                <a:lumMod val="75000"/>
                <a:alpha val="5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Connettore 1 9"/>
          <p:cNvCxnSpPr>
            <a:stCxn id="8" idx="6"/>
          </p:cNvCxnSpPr>
          <p:nvPr/>
        </p:nvCxnSpPr>
        <p:spPr>
          <a:xfrm flipV="1">
            <a:off x="1649426" y="5510649"/>
            <a:ext cx="758735" cy="4124"/>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1" name="Diamante 10"/>
          <p:cNvSpPr/>
          <p:nvPr/>
        </p:nvSpPr>
        <p:spPr>
          <a:xfrm>
            <a:off x="2408161" y="5127187"/>
            <a:ext cx="783477" cy="775171"/>
          </a:xfrm>
          <a:prstGeom prst="diamond">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Diamante 11"/>
          <p:cNvSpPr/>
          <p:nvPr/>
        </p:nvSpPr>
        <p:spPr>
          <a:xfrm>
            <a:off x="3191638" y="5127187"/>
            <a:ext cx="783477" cy="775171"/>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Diamante 12"/>
          <p:cNvSpPr/>
          <p:nvPr/>
        </p:nvSpPr>
        <p:spPr>
          <a:xfrm>
            <a:off x="3975115" y="5127187"/>
            <a:ext cx="783477" cy="775171"/>
          </a:xfrm>
          <a:prstGeom prst="diamon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Diamante 13"/>
          <p:cNvSpPr/>
          <p:nvPr/>
        </p:nvSpPr>
        <p:spPr>
          <a:xfrm>
            <a:off x="4758592" y="5127187"/>
            <a:ext cx="783477" cy="775171"/>
          </a:xfrm>
          <a:prstGeom prst="diamon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Diamante 14"/>
          <p:cNvSpPr/>
          <p:nvPr/>
        </p:nvSpPr>
        <p:spPr>
          <a:xfrm>
            <a:off x="5542069" y="5123063"/>
            <a:ext cx="783477" cy="775171"/>
          </a:xfrm>
          <a:prstGeom prst="diamond">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Diamante 15"/>
          <p:cNvSpPr/>
          <p:nvPr/>
        </p:nvSpPr>
        <p:spPr>
          <a:xfrm>
            <a:off x="7203692" y="5123063"/>
            <a:ext cx="783477" cy="775171"/>
          </a:xfrm>
          <a:prstGeom prst="diamond">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6622442" y="5310594"/>
            <a:ext cx="353983" cy="400110"/>
          </a:xfrm>
          <a:prstGeom prst="rect">
            <a:avLst/>
          </a:prstGeom>
          <a:noFill/>
        </p:spPr>
        <p:txBody>
          <a:bodyPr wrap="none" rtlCol="0">
            <a:spAutoFit/>
          </a:bodyPr>
          <a:lstStyle/>
          <a:p>
            <a:r>
              <a:rPr lang="it-IT" sz="2000" dirty="0" smtClean="0">
                <a:solidFill>
                  <a:srgbClr val="0000FF"/>
                </a:solidFill>
                <a:latin typeface="Arial Black"/>
              </a:rPr>
              <a:t>+</a:t>
            </a:r>
            <a:endParaRPr lang="it-IT" sz="2000" dirty="0">
              <a:solidFill>
                <a:srgbClr val="0000FF"/>
              </a:solidFill>
              <a:latin typeface="Arial Black"/>
            </a:endParaRPr>
          </a:p>
        </p:txBody>
      </p:sp>
      <p:sp>
        <p:nvSpPr>
          <p:cNvPr id="18" name="CasellaDiTesto 17"/>
          <p:cNvSpPr txBox="1"/>
          <p:nvPr/>
        </p:nvSpPr>
        <p:spPr>
          <a:xfrm>
            <a:off x="2540116" y="5341372"/>
            <a:ext cx="531002" cy="369332"/>
          </a:xfrm>
          <a:prstGeom prst="rect">
            <a:avLst/>
          </a:prstGeom>
          <a:noFill/>
        </p:spPr>
        <p:txBody>
          <a:bodyPr wrap="none" rtlCol="0">
            <a:spAutoFit/>
          </a:bodyPr>
          <a:lstStyle/>
          <a:p>
            <a:r>
              <a:rPr lang="it-IT" dirty="0" smtClean="0">
                <a:latin typeface="Arial Black"/>
              </a:rPr>
              <a:t>A1</a:t>
            </a:r>
            <a:endParaRPr lang="it-IT" dirty="0">
              <a:latin typeface="Arial Black"/>
            </a:endParaRPr>
          </a:p>
        </p:txBody>
      </p:sp>
      <p:sp>
        <p:nvSpPr>
          <p:cNvPr id="19" name="CasellaDiTesto 18"/>
          <p:cNvSpPr txBox="1"/>
          <p:nvPr/>
        </p:nvSpPr>
        <p:spPr>
          <a:xfrm>
            <a:off x="3332605" y="5341372"/>
            <a:ext cx="531002" cy="369332"/>
          </a:xfrm>
          <a:prstGeom prst="rect">
            <a:avLst/>
          </a:prstGeom>
          <a:noFill/>
        </p:spPr>
        <p:txBody>
          <a:bodyPr wrap="none" rtlCol="0">
            <a:spAutoFit/>
          </a:bodyPr>
          <a:lstStyle/>
          <a:p>
            <a:r>
              <a:rPr lang="it-IT" dirty="0" smtClean="0">
                <a:latin typeface="Arial Black"/>
              </a:rPr>
              <a:t>A2</a:t>
            </a:r>
            <a:endParaRPr lang="it-IT" dirty="0">
              <a:latin typeface="Arial Black"/>
            </a:endParaRPr>
          </a:p>
        </p:txBody>
      </p:sp>
      <p:sp>
        <p:nvSpPr>
          <p:cNvPr id="20" name="CasellaDiTesto 19"/>
          <p:cNvSpPr txBox="1"/>
          <p:nvPr/>
        </p:nvSpPr>
        <p:spPr>
          <a:xfrm>
            <a:off x="4116082" y="5330107"/>
            <a:ext cx="531002" cy="369332"/>
          </a:xfrm>
          <a:prstGeom prst="rect">
            <a:avLst/>
          </a:prstGeom>
          <a:noFill/>
        </p:spPr>
        <p:txBody>
          <a:bodyPr wrap="none" rtlCol="0">
            <a:spAutoFit/>
          </a:bodyPr>
          <a:lstStyle/>
          <a:p>
            <a:r>
              <a:rPr lang="it-IT" dirty="0" smtClean="0">
                <a:latin typeface="Arial Black"/>
              </a:rPr>
              <a:t>A3</a:t>
            </a:r>
            <a:endParaRPr lang="it-IT" dirty="0">
              <a:latin typeface="Arial Black"/>
            </a:endParaRPr>
          </a:p>
        </p:txBody>
      </p:sp>
      <p:sp>
        <p:nvSpPr>
          <p:cNvPr id="21" name="CasellaDiTesto 20"/>
          <p:cNvSpPr txBox="1"/>
          <p:nvPr/>
        </p:nvSpPr>
        <p:spPr>
          <a:xfrm>
            <a:off x="4899559" y="5341372"/>
            <a:ext cx="531002" cy="369332"/>
          </a:xfrm>
          <a:prstGeom prst="rect">
            <a:avLst/>
          </a:prstGeom>
          <a:noFill/>
        </p:spPr>
        <p:txBody>
          <a:bodyPr wrap="none" rtlCol="0">
            <a:spAutoFit/>
          </a:bodyPr>
          <a:lstStyle/>
          <a:p>
            <a:r>
              <a:rPr lang="it-IT" dirty="0" smtClean="0">
                <a:latin typeface="Arial Black"/>
              </a:rPr>
              <a:t>A4</a:t>
            </a:r>
            <a:endParaRPr lang="it-IT" dirty="0">
              <a:latin typeface="Arial Black"/>
            </a:endParaRPr>
          </a:p>
        </p:txBody>
      </p:sp>
      <p:sp>
        <p:nvSpPr>
          <p:cNvPr id="22" name="CasellaDiTesto 21"/>
          <p:cNvSpPr txBox="1"/>
          <p:nvPr/>
        </p:nvSpPr>
        <p:spPr>
          <a:xfrm>
            <a:off x="5683036" y="5341372"/>
            <a:ext cx="531002" cy="369332"/>
          </a:xfrm>
          <a:prstGeom prst="rect">
            <a:avLst/>
          </a:prstGeom>
          <a:noFill/>
        </p:spPr>
        <p:txBody>
          <a:bodyPr wrap="none" rtlCol="0">
            <a:spAutoFit/>
          </a:bodyPr>
          <a:lstStyle/>
          <a:p>
            <a:r>
              <a:rPr lang="it-IT" dirty="0" smtClean="0">
                <a:latin typeface="Arial Black"/>
              </a:rPr>
              <a:t>A5</a:t>
            </a:r>
            <a:endParaRPr lang="it-IT" dirty="0">
              <a:latin typeface="Arial Black"/>
            </a:endParaRPr>
          </a:p>
        </p:txBody>
      </p:sp>
      <p:sp>
        <p:nvSpPr>
          <p:cNvPr id="23" name="CasellaDiTesto 22"/>
          <p:cNvSpPr txBox="1"/>
          <p:nvPr/>
        </p:nvSpPr>
        <p:spPr>
          <a:xfrm>
            <a:off x="7332461" y="5341372"/>
            <a:ext cx="531002" cy="369332"/>
          </a:xfrm>
          <a:prstGeom prst="rect">
            <a:avLst/>
          </a:prstGeom>
          <a:noFill/>
        </p:spPr>
        <p:txBody>
          <a:bodyPr wrap="none" rtlCol="0">
            <a:spAutoFit/>
          </a:bodyPr>
          <a:lstStyle/>
          <a:p>
            <a:r>
              <a:rPr lang="it-IT" dirty="0" smtClean="0">
                <a:latin typeface="Arial Black"/>
              </a:rPr>
              <a:t>A6</a:t>
            </a:r>
            <a:endParaRPr lang="it-IT" dirty="0">
              <a:latin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Text Box 7"/>
          <p:cNvSpPr txBox="1">
            <a:spLocks noChangeArrowheads="1"/>
          </p:cNvSpPr>
          <p:nvPr/>
        </p:nvSpPr>
        <p:spPr bwMode="auto">
          <a:xfrm>
            <a:off x="1001713" y="1303338"/>
            <a:ext cx="6677025" cy="549275"/>
          </a:xfrm>
          <a:prstGeom prst="rect">
            <a:avLst/>
          </a:prstGeom>
          <a:noFill/>
          <a:ln w="11113">
            <a:noFill/>
            <a:miter lim="800000"/>
            <a:headEnd/>
            <a:tailEnd/>
          </a:ln>
        </p:spPr>
        <p:txBody>
          <a:bodyPr>
            <a:prstTxWarp prst="textNoShape">
              <a:avLst/>
            </a:prstTxWarp>
            <a:spAutoFit/>
          </a:bodyPr>
          <a:lstStyle/>
          <a:p>
            <a:pPr algn="ctr" eaLnBrk="0" hangingPunct="0"/>
            <a:r>
              <a:rPr lang="en-GB" sz="3000" b="1" dirty="0" err="1">
                <a:solidFill>
                  <a:srgbClr val="FF0000"/>
                </a:solidFill>
                <a:latin typeface="Comic Sans MS" charset="0"/>
              </a:rPr>
              <a:t>Criteri</a:t>
            </a:r>
            <a:r>
              <a:rPr lang="en-GB" sz="3000" b="1" dirty="0">
                <a:solidFill>
                  <a:srgbClr val="FF0000"/>
                </a:solidFill>
                <a:latin typeface="Comic Sans MS" charset="0"/>
              </a:rPr>
              <a:t> per </a:t>
            </a:r>
            <a:r>
              <a:rPr lang="en-GB" sz="3000" b="1" dirty="0" err="1">
                <a:solidFill>
                  <a:srgbClr val="FF0000"/>
                </a:solidFill>
                <a:latin typeface="Comic Sans MS" charset="0"/>
              </a:rPr>
              <a:t>il</a:t>
            </a:r>
            <a:r>
              <a:rPr lang="en-GB" sz="3000" b="1" dirty="0">
                <a:solidFill>
                  <a:srgbClr val="FF0000"/>
                </a:solidFill>
                <a:latin typeface="Comic Sans MS" charset="0"/>
              </a:rPr>
              <a:t> design </a:t>
            </a:r>
            <a:r>
              <a:rPr lang="en-GB" sz="3000" b="1" dirty="0" err="1">
                <a:solidFill>
                  <a:srgbClr val="FF0000"/>
                </a:solidFill>
                <a:latin typeface="Comic Sans MS" charset="0"/>
              </a:rPr>
              <a:t>di</a:t>
            </a:r>
            <a:r>
              <a:rPr lang="en-GB" sz="3000" b="1" dirty="0">
                <a:solidFill>
                  <a:srgbClr val="FF0000"/>
                </a:solidFill>
                <a:latin typeface="Comic Sans MS" charset="0"/>
              </a:rPr>
              <a:t> </a:t>
            </a:r>
            <a:r>
              <a:rPr lang="en-GB" sz="3000" b="1" dirty="0" err="1">
                <a:solidFill>
                  <a:srgbClr val="FF0000"/>
                </a:solidFill>
                <a:latin typeface="Comic Sans MS" charset="0"/>
              </a:rPr>
              <a:t>librerie</a:t>
            </a:r>
            <a:endParaRPr lang="it-IT" sz="3000" b="1" dirty="0">
              <a:solidFill>
                <a:srgbClr val="FF0000"/>
              </a:solidFill>
              <a:latin typeface="Comic Sans MS" charset="0"/>
            </a:endParaRPr>
          </a:p>
        </p:txBody>
      </p:sp>
      <p:sp>
        <p:nvSpPr>
          <p:cNvPr id="7" name="Text Box 8"/>
          <p:cNvSpPr txBox="1">
            <a:spLocks noChangeArrowheads="1"/>
          </p:cNvSpPr>
          <p:nvPr/>
        </p:nvSpPr>
        <p:spPr bwMode="auto">
          <a:xfrm>
            <a:off x="5219700" y="2276475"/>
            <a:ext cx="3600450" cy="1200328"/>
          </a:xfrm>
          <a:prstGeom prst="rect">
            <a:avLst/>
          </a:prstGeom>
          <a:noFill/>
          <a:ln w="9525">
            <a:noFill/>
            <a:miter lim="800000"/>
            <a:headEnd/>
            <a:tailEnd/>
          </a:ln>
        </p:spPr>
        <p:txBody>
          <a:bodyPr>
            <a:prstTxWarp prst="textNoShape">
              <a:avLst/>
            </a:prstTxWarp>
            <a:spAutoFit/>
          </a:bodyPr>
          <a:lstStyle/>
          <a:p>
            <a:pPr algn="ctr"/>
            <a:r>
              <a:rPr lang="it-IT" sz="2400" b="1" dirty="0">
                <a:solidFill>
                  <a:schemeClr val="tx2"/>
                </a:solidFill>
                <a:latin typeface="Comic Sans MS" charset="0"/>
              </a:rPr>
              <a:t>Ottenere il maggior numero possibile di informazioni</a:t>
            </a:r>
          </a:p>
        </p:txBody>
      </p:sp>
      <p:sp>
        <p:nvSpPr>
          <p:cNvPr id="8" name="Text Box 9"/>
          <p:cNvSpPr txBox="1">
            <a:spLocks noChangeArrowheads="1"/>
          </p:cNvSpPr>
          <p:nvPr/>
        </p:nvSpPr>
        <p:spPr bwMode="auto">
          <a:xfrm>
            <a:off x="395288" y="2601913"/>
            <a:ext cx="2790825" cy="457200"/>
          </a:xfrm>
          <a:prstGeom prst="rect">
            <a:avLst/>
          </a:prstGeom>
          <a:noFill/>
          <a:ln w="9525">
            <a:noFill/>
            <a:miter lim="800000"/>
            <a:headEnd/>
            <a:tailEnd/>
          </a:ln>
        </p:spPr>
        <p:txBody>
          <a:bodyPr>
            <a:prstTxWarp prst="textNoShape">
              <a:avLst/>
            </a:prstTxWarp>
            <a:spAutoFit/>
          </a:bodyPr>
          <a:lstStyle/>
          <a:p>
            <a:pPr algn="ctr"/>
            <a:r>
              <a:rPr lang="it-IT" sz="2400" b="1" dirty="0">
                <a:solidFill>
                  <a:schemeClr val="accent2"/>
                </a:solidFill>
                <a:latin typeface="Comic Sans MS" charset="0"/>
              </a:rPr>
              <a:t>Obiettivo</a:t>
            </a:r>
          </a:p>
        </p:txBody>
      </p:sp>
      <p:sp>
        <p:nvSpPr>
          <p:cNvPr id="9" name="AutoShape 10"/>
          <p:cNvSpPr>
            <a:spLocks noChangeArrowheads="1"/>
          </p:cNvSpPr>
          <p:nvPr/>
        </p:nvSpPr>
        <p:spPr bwMode="auto">
          <a:xfrm>
            <a:off x="3733800" y="2647950"/>
            <a:ext cx="990600" cy="304800"/>
          </a:xfrm>
          <a:prstGeom prst="rightArrow">
            <a:avLst>
              <a:gd name="adj1" fmla="val 50000"/>
              <a:gd name="adj2" fmla="val 81250"/>
            </a:avLst>
          </a:prstGeom>
          <a:solidFill>
            <a:schemeClr val="accent1">
              <a:lumMod val="60000"/>
              <a:lumOff val="40000"/>
            </a:schemeClr>
          </a:solidFill>
          <a:ln w="25400">
            <a:solidFill>
              <a:srgbClr val="FF0000"/>
            </a:solidFill>
            <a:miter lim="800000"/>
            <a:headEnd/>
            <a:tailEnd/>
          </a:ln>
        </p:spPr>
        <p:txBody>
          <a:bodyPr wrap="none" anchor="ctr">
            <a:prstTxWarp prst="textNoShape">
              <a:avLst/>
            </a:prstTxWarp>
          </a:bodyPr>
          <a:lstStyle/>
          <a:p>
            <a:endParaRPr lang="en-US"/>
          </a:p>
        </p:txBody>
      </p:sp>
      <p:sp>
        <p:nvSpPr>
          <p:cNvPr id="10" name="Text Box 11"/>
          <p:cNvSpPr txBox="1">
            <a:spLocks noChangeArrowheads="1"/>
          </p:cNvSpPr>
          <p:nvPr/>
        </p:nvSpPr>
        <p:spPr bwMode="auto">
          <a:xfrm>
            <a:off x="609616" y="3989388"/>
            <a:ext cx="2020856" cy="707886"/>
          </a:xfrm>
          <a:prstGeom prst="rect">
            <a:avLst/>
          </a:prstGeom>
          <a:noFill/>
          <a:ln w="9525">
            <a:noFill/>
            <a:miter lim="800000"/>
            <a:headEnd/>
            <a:tailEnd/>
          </a:ln>
        </p:spPr>
        <p:txBody>
          <a:bodyPr wrap="none">
            <a:prstTxWarp prst="textNoShape">
              <a:avLst/>
            </a:prstTxWarp>
            <a:spAutoFit/>
          </a:bodyPr>
          <a:lstStyle/>
          <a:p>
            <a:pPr algn="ctr"/>
            <a:r>
              <a:rPr lang="en-GB" sz="2000" b="1" dirty="0">
                <a:solidFill>
                  <a:srgbClr val="008000"/>
                </a:solidFill>
                <a:latin typeface="Comic Sans MS" charset="0"/>
              </a:rPr>
              <a:t>Drug discovery </a:t>
            </a:r>
          </a:p>
          <a:p>
            <a:pPr algn="ctr"/>
            <a:r>
              <a:rPr lang="en-GB" sz="2000" b="1" dirty="0">
                <a:solidFill>
                  <a:srgbClr val="008000"/>
                </a:solidFill>
                <a:latin typeface="Comic Sans MS" charset="0"/>
              </a:rPr>
              <a:t>screening</a:t>
            </a:r>
          </a:p>
        </p:txBody>
      </p:sp>
      <p:sp>
        <p:nvSpPr>
          <p:cNvPr id="11" name="Text Box 12"/>
          <p:cNvSpPr txBox="1">
            <a:spLocks noChangeArrowheads="1"/>
          </p:cNvSpPr>
          <p:nvPr/>
        </p:nvSpPr>
        <p:spPr bwMode="auto">
          <a:xfrm>
            <a:off x="776303" y="5543550"/>
            <a:ext cx="2020856" cy="707886"/>
          </a:xfrm>
          <a:prstGeom prst="rect">
            <a:avLst/>
          </a:prstGeom>
          <a:noFill/>
          <a:ln w="9525">
            <a:noFill/>
            <a:miter lim="800000"/>
            <a:headEnd/>
            <a:tailEnd/>
          </a:ln>
        </p:spPr>
        <p:txBody>
          <a:bodyPr wrap="none">
            <a:prstTxWarp prst="textNoShape">
              <a:avLst/>
            </a:prstTxWarp>
            <a:spAutoFit/>
          </a:bodyPr>
          <a:lstStyle/>
          <a:p>
            <a:pPr algn="ctr"/>
            <a:r>
              <a:rPr lang="en-GB" sz="2000" b="1" dirty="0">
                <a:solidFill>
                  <a:srgbClr val="008000"/>
                </a:solidFill>
                <a:latin typeface="Comic Sans MS" charset="0"/>
              </a:rPr>
              <a:t>Drug discovery </a:t>
            </a:r>
          </a:p>
          <a:p>
            <a:pPr algn="ctr"/>
            <a:r>
              <a:rPr lang="en-GB" sz="2000" b="1" dirty="0">
                <a:solidFill>
                  <a:srgbClr val="008000"/>
                </a:solidFill>
                <a:latin typeface="Comic Sans MS" charset="0"/>
              </a:rPr>
              <a:t>optimization</a:t>
            </a:r>
          </a:p>
        </p:txBody>
      </p:sp>
      <p:sp>
        <p:nvSpPr>
          <p:cNvPr id="12" name="Text Box 13"/>
          <p:cNvSpPr txBox="1">
            <a:spLocks noChangeArrowheads="1"/>
          </p:cNvSpPr>
          <p:nvPr/>
        </p:nvSpPr>
        <p:spPr bwMode="auto">
          <a:xfrm>
            <a:off x="3348038" y="4005263"/>
            <a:ext cx="2790825" cy="641350"/>
          </a:xfrm>
          <a:prstGeom prst="rect">
            <a:avLst/>
          </a:prstGeom>
          <a:noFill/>
          <a:ln w="9525">
            <a:noFill/>
            <a:miter lim="800000"/>
            <a:headEnd/>
            <a:tailEnd/>
          </a:ln>
        </p:spPr>
        <p:txBody>
          <a:bodyPr>
            <a:prstTxWarp prst="textNoShape">
              <a:avLst/>
            </a:prstTxWarp>
            <a:spAutoFit/>
          </a:bodyPr>
          <a:lstStyle/>
          <a:p>
            <a:pPr algn="ctr"/>
            <a:r>
              <a:rPr lang="it-IT" b="1" dirty="0">
                <a:solidFill>
                  <a:schemeClr val="accent1"/>
                </a:solidFill>
                <a:latin typeface="Comic Sans MS" charset="0"/>
              </a:rPr>
              <a:t>Massima diversità possibile</a:t>
            </a:r>
          </a:p>
        </p:txBody>
      </p:sp>
      <p:sp>
        <p:nvSpPr>
          <p:cNvPr id="13" name="Text Box 14"/>
          <p:cNvSpPr txBox="1">
            <a:spLocks noChangeArrowheads="1"/>
          </p:cNvSpPr>
          <p:nvPr/>
        </p:nvSpPr>
        <p:spPr bwMode="auto">
          <a:xfrm>
            <a:off x="3419475" y="5589588"/>
            <a:ext cx="2790825" cy="366712"/>
          </a:xfrm>
          <a:prstGeom prst="rect">
            <a:avLst/>
          </a:prstGeom>
          <a:noFill/>
          <a:ln w="9525">
            <a:noFill/>
            <a:miter lim="800000"/>
            <a:headEnd/>
            <a:tailEnd/>
          </a:ln>
        </p:spPr>
        <p:txBody>
          <a:bodyPr>
            <a:prstTxWarp prst="textNoShape">
              <a:avLst/>
            </a:prstTxWarp>
            <a:spAutoFit/>
          </a:bodyPr>
          <a:lstStyle/>
          <a:p>
            <a:pPr algn="ctr"/>
            <a:r>
              <a:rPr lang="it-IT" b="1" dirty="0" err="1">
                <a:solidFill>
                  <a:schemeClr val="accent1"/>
                </a:solidFill>
                <a:latin typeface="Comic Sans MS" charset="0"/>
              </a:rPr>
              <a:t>Scaffold</a:t>
            </a:r>
            <a:r>
              <a:rPr lang="it-IT" b="1" dirty="0">
                <a:solidFill>
                  <a:schemeClr val="accent1"/>
                </a:solidFill>
                <a:latin typeface="Comic Sans MS" charset="0"/>
              </a:rPr>
              <a:t> comune</a:t>
            </a:r>
          </a:p>
        </p:txBody>
      </p:sp>
      <p:sp>
        <p:nvSpPr>
          <p:cNvPr id="14" name="Text Box 15"/>
          <p:cNvSpPr txBox="1">
            <a:spLocks noChangeArrowheads="1"/>
          </p:cNvSpPr>
          <p:nvPr/>
        </p:nvSpPr>
        <p:spPr bwMode="auto">
          <a:xfrm>
            <a:off x="6156325" y="4005263"/>
            <a:ext cx="2790825" cy="366712"/>
          </a:xfrm>
          <a:prstGeom prst="rect">
            <a:avLst/>
          </a:prstGeom>
          <a:noFill/>
          <a:ln w="9525">
            <a:noFill/>
            <a:miter lim="800000"/>
            <a:headEnd/>
            <a:tailEnd/>
          </a:ln>
        </p:spPr>
        <p:txBody>
          <a:bodyPr>
            <a:prstTxWarp prst="textNoShape">
              <a:avLst/>
            </a:prstTxWarp>
            <a:spAutoFit/>
          </a:bodyPr>
          <a:lstStyle/>
          <a:p>
            <a:pPr algn="ctr">
              <a:buFont typeface="Arial" charset="0"/>
              <a:buChar char="•"/>
            </a:pPr>
            <a:r>
              <a:rPr lang="it-IT" b="1" dirty="0">
                <a:solidFill>
                  <a:schemeClr val="accent4">
                    <a:lumMod val="50000"/>
                  </a:schemeClr>
                </a:solidFill>
                <a:latin typeface="Comic Sans MS" charset="0"/>
              </a:rPr>
              <a:t> Ricerca dell’hit</a:t>
            </a:r>
          </a:p>
        </p:txBody>
      </p:sp>
      <p:sp>
        <p:nvSpPr>
          <p:cNvPr id="15" name="Text Box 16"/>
          <p:cNvSpPr txBox="1">
            <a:spLocks noChangeArrowheads="1"/>
          </p:cNvSpPr>
          <p:nvPr/>
        </p:nvSpPr>
        <p:spPr bwMode="auto">
          <a:xfrm>
            <a:off x="6054725" y="5327511"/>
            <a:ext cx="3089275" cy="923925"/>
          </a:xfrm>
          <a:prstGeom prst="rect">
            <a:avLst/>
          </a:prstGeom>
          <a:noFill/>
          <a:ln w="9525">
            <a:noFill/>
            <a:miter lim="800000"/>
            <a:headEnd/>
            <a:tailEnd/>
          </a:ln>
        </p:spPr>
        <p:txBody>
          <a:bodyPr>
            <a:prstTxWarp prst="textNoShape">
              <a:avLst/>
            </a:prstTxWarp>
            <a:spAutoFit/>
          </a:bodyPr>
          <a:lstStyle/>
          <a:p>
            <a:pPr algn="ctr">
              <a:buFont typeface="Arial" charset="0"/>
              <a:buChar char="•"/>
            </a:pPr>
            <a:r>
              <a:rPr lang="it-IT" b="1" dirty="0">
                <a:solidFill>
                  <a:schemeClr val="accent5">
                    <a:lumMod val="50000"/>
                  </a:schemeClr>
                </a:solidFill>
                <a:latin typeface="Comic Sans MS" charset="0"/>
              </a:rPr>
              <a:t> Diversità meno ampia,</a:t>
            </a:r>
          </a:p>
          <a:p>
            <a:pPr algn="ctr"/>
            <a:r>
              <a:rPr lang="it-IT" b="1" dirty="0">
                <a:solidFill>
                  <a:schemeClr val="accent5">
                    <a:lumMod val="50000"/>
                  </a:schemeClr>
                </a:solidFill>
                <a:latin typeface="Comic Sans MS" charset="0"/>
              </a:rPr>
              <a:t>ma più mirata</a:t>
            </a:r>
          </a:p>
          <a:p>
            <a:pPr algn="ctr">
              <a:buFont typeface="Arial" charset="0"/>
              <a:buChar char="•"/>
            </a:pPr>
            <a:r>
              <a:rPr lang="it-IT" b="1" dirty="0">
                <a:solidFill>
                  <a:schemeClr val="accent5">
                    <a:lumMod val="50000"/>
                  </a:schemeClr>
                </a:solidFill>
                <a:latin typeface="Comic Sans MS" charset="0"/>
              </a:rPr>
              <a:t> Ricerca del </a:t>
            </a:r>
            <a:r>
              <a:rPr lang="it-IT" b="1" dirty="0" err="1">
                <a:solidFill>
                  <a:schemeClr val="accent5">
                    <a:lumMod val="50000"/>
                  </a:schemeClr>
                </a:solidFill>
                <a:latin typeface="Comic Sans MS" charset="0"/>
              </a:rPr>
              <a:t>lead</a:t>
            </a:r>
            <a:endParaRPr lang="it-IT" b="1" dirty="0">
              <a:solidFill>
                <a:schemeClr val="accent5">
                  <a:lumMod val="50000"/>
                </a:schemeClr>
              </a:solidFill>
              <a:latin typeface="Comic Sans MS"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294079" y="2531672"/>
            <a:ext cx="8116130" cy="3139321"/>
          </a:xfrm>
          <a:prstGeom prst="rect">
            <a:avLst/>
          </a:prstGeom>
          <a:noFill/>
        </p:spPr>
        <p:txBody>
          <a:bodyPr wrap="square" rtlCol="0">
            <a:spAutoFit/>
          </a:bodyPr>
          <a:lstStyle/>
          <a:p>
            <a:pPr algn="just"/>
            <a:r>
              <a:rPr lang="it-IT" dirty="0" smtClean="0">
                <a:solidFill>
                  <a:schemeClr val="tx2">
                    <a:lumMod val="75000"/>
                    <a:lumOff val="25000"/>
                  </a:schemeClr>
                </a:solidFill>
                <a:latin typeface="Arial Black"/>
              </a:rPr>
              <a:t>I vari approcci utilizzati variano solo per l’esecuzione tecnica e per il numero e la quantità di peptidi ottenuti. Tuttavia, </a:t>
            </a:r>
            <a:r>
              <a:rPr lang="it-IT" dirty="0" err="1" smtClean="0">
                <a:solidFill>
                  <a:schemeClr val="tx2">
                    <a:lumMod val="75000"/>
                    <a:lumOff val="25000"/>
                  </a:schemeClr>
                </a:solidFill>
                <a:latin typeface="Arial Black"/>
              </a:rPr>
              <a:t>poichè</a:t>
            </a:r>
            <a:r>
              <a:rPr lang="it-IT" dirty="0" smtClean="0">
                <a:solidFill>
                  <a:schemeClr val="tx2">
                    <a:lumMod val="75000"/>
                    <a:lumOff val="25000"/>
                  </a:schemeClr>
                </a:solidFill>
                <a:latin typeface="Arial Black"/>
              </a:rPr>
              <a:t> i peptidi non sono molto indicati qualora il target finale sia l’ottenimento di un farmaco, una volta identificato il peptide dotato di attività è necessario come vedremo derivare un conveniente composto </a:t>
            </a:r>
            <a:r>
              <a:rPr lang="it-IT" dirty="0" err="1" smtClean="0">
                <a:solidFill>
                  <a:schemeClr val="tx2">
                    <a:lumMod val="75000"/>
                    <a:lumOff val="25000"/>
                  </a:schemeClr>
                </a:solidFill>
                <a:latin typeface="Arial Black"/>
              </a:rPr>
              <a:t>peptidomimetico</a:t>
            </a:r>
            <a:r>
              <a:rPr lang="it-IT" dirty="0" smtClean="0">
                <a:solidFill>
                  <a:schemeClr val="tx2">
                    <a:lumMod val="75000"/>
                    <a:lumOff val="25000"/>
                  </a:schemeClr>
                </a:solidFill>
                <a:latin typeface="Arial Black"/>
              </a:rPr>
              <a:t>. Analoghe considerazioni si devono fare per oligosaccaridi ed </a:t>
            </a:r>
            <a:r>
              <a:rPr lang="it-IT" dirty="0" err="1" smtClean="0">
                <a:solidFill>
                  <a:schemeClr val="tx2">
                    <a:lumMod val="75000"/>
                    <a:lumOff val="25000"/>
                  </a:schemeClr>
                </a:solidFill>
                <a:latin typeface="Arial Black"/>
              </a:rPr>
              <a:t>oligonucleotidi</a:t>
            </a:r>
            <a:r>
              <a:rPr lang="it-IT" dirty="0" smtClean="0">
                <a:solidFill>
                  <a:schemeClr val="tx2">
                    <a:lumMod val="75000"/>
                    <a:lumOff val="25000"/>
                  </a:schemeClr>
                </a:solidFill>
                <a:latin typeface="Arial Black"/>
              </a:rPr>
              <a:t>. Per questa ragione si assemblano direttamente altri </a:t>
            </a:r>
            <a:r>
              <a:rPr lang="it-IT" dirty="0" err="1" smtClean="0">
                <a:solidFill>
                  <a:schemeClr val="tx2">
                    <a:lumMod val="75000"/>
                    <a:lumOff val="25000"/>
                  </a:schemeClr>
                </a:solidFill>
                <a:latin typeface="Arial Black"/>
              </a:rPr>
              <a:t>monomeri</a:t>
            </a:r>
            <a:r>
              <a:rPr lang="it-IT" dirty="0" smtClean="0">
                <a:solidFill>
                  <a:schemeClr val="tx2">
                    <a:lumMod val="75000"/>
                    <a:lumOff val="25000"/>
                  </a:schemeClr>
                </a:solidFill>
                <a:latin typeface="Arial Black"/>
              </a:rPr>
              <a:t> analoghi a quelli naturali ma in grado di mostrare caratteristiche di stabilità metabolica e proprietà farmacocinetiche migliori. </a:t>
            </a:r>
            <a:endParaRPr lang="it-IT" dirty="0">
              <a:solidFill>
                <a:schemeClr val="tx2">
                  <a:lumMod val="75000"/>
                  <a:lumOff val="25000"/>
                </a:schemeClr>
              </a:solidFill>
              <a:latin typeface="Arial Black"/>
            </a:endParaRPr>
          </a:p>
        </p:txBody>
      </p:sp>
      <p:sp>
        <p:nvSpPr>
          <p:cNvPr id="7" name="CasellaDiTesto 6"/>
          <p:cNvSpPr txBox="1"/>
          <p:nvPr/>
        </p:nvSpPr>
        <p:spPr>
          <a:xfrm>
            <a:off x="458714" y="1105032"/>
            <a:ext cx="4944833" cy="400110"/>
          </a:xfrm>
          <a:prstGeom prst="rect">
            <a:avLst/>
          </a:prstGeom>
          <a:noFill/>
        </p:spPr>
        <p:txBody>
          <a:bodyPr wrap="none" rtlCol="0">
            <a:spAutoFit/>
          </a:bodyPr>
          <a:lstStyle/>
          <a:p>
            <a:r>
              <a:rPr lang="it-IT" sz="2000" b="1" dirty="0" smtClean="0">
                <a:solidFill>
                  <a:schemeClr val="accent3"/>
                </a:solidFill>
                <a:latin typeface="Arial Black"/>
              </a:rPr>
              <a:t>La </a:t>
            </a:r>
            <a:r>
              <a:rPr lang="it-IT" sz="2000" b="1" dirty="0" err="1" smtClean="0">
                <a:solidFill>
                  <a:schemeClr val="accent3"/>
                </a:solidFill>
                <a:latin typeface="Arial Black"/>
              </a:rPr>
              <a:t>oligomerizzazione</a:t>
            </a:r>
            <a:r>
              <a:rPr lang="it-IT" sz="2000" b="1" dirty="0" smtClean="0">
                <a:solidFill>
                  <a:schemeClr val="accent3"/>
                </a:solidFill>
                <a:latin typeface="Arial Black"/>
              </a:rPr>
              <a:t> di </a:t>
            </a:r>
            <a:r>
              <a:rPr lang="it-IT" sz="2000" b="1" dirty="0" err="1" smtClean="0">
                <a:solidFill>
                  <a:schemeClr val="accent3"/>
                </a:solidFill>
                <a:latin typeface="Arial Black"/>
              </a:rPr>
              <a:t>monomeri</a:t>
            </a:r>
            <a:r>
              <a:rPr lang="it-IT" sz="2000" b="1" dirty="0" smtClean="0">
                <a:solidFill>
                  <a:schemeClr val="accent3"/>
                </a:solidFill>
                <a:latin typeface="Arial Black"/>
              </a:rPr>
              <a:t> </a:t>
            </a:r>
            <a:endParaRPr lang="it-IT" sz="2000" b="1" dirty="0">
              <a:solidFill>
                <a:schemeClr val="accent3"/>
              </a:solidFill>
              <a:latin typeface="Arial Black"/>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923343" y="2432772"/>
            <a:ext cx="7478456" cy="1559722"/>
          </a:xfrm>
          <a:prstGeom prst="rect">
            <a:avLst/>
          </a:prstGeom>
        </p:spPr>
      </p:pic>
      <p:sp>
        <p:nvSpPr>
          <p:cNvPr id="7" name="CasellaDiTesto 6"/>
          <p:cNvSpPr txBox="1"/>
          <p:nvPr/>
        </p:nvSpPr>
        <p:spPr>
          <a:xfrm>
            <a:off x="458714" y="987425"/>
            <a:ext cx="4944833" cy="400110"/>
          </a:xfrm>
          <a:prstGeom prst="rect">
            <a:avLst/>
          </a:prstGeom>
          <a:noFill/>
        </p:spPr>
        <p:txBody>
          <a:bodyPr wrap="none" rtlCol="0">
            <a:spAutoFit/>
          </a:bodyPr>
          <a:lstStyle/>
          <a:p>
            <a:r>
              <a:rPr lang="it-IT" sz="2000" b="1" dirty="0" smtClean="0">
                <a:solidFill>
                  <a:schemeClr val="accent3"/>
                </a:solidFill>
                <a:latin typeface="Arial Black"/>
              </a:rPr>
              <a:t>La </a:t>
            </a:r>
            <a:r>
              <a:rPr lang="it-IT" sz="2000" b="1" dirty="0" err="1" smtClean="0">
                <a:solidFill>
                  <a:schemeClr val="accent3"/>
                </a:solidFill>
                <a:latin typeface="Arial Black"/>
              </a:rPr>
              <a:t>oligomerizzazione</a:t>
            </a:r>
            <a:r>
              <a:rPr lang="it-IT" sz="2000" b="1" dirty="0" smtClean="0">
                <a:solidFill>
                  <a:schemeClr val="accent3"/>
                </a:solidFill>
                <a:latin typeface="Arial Black"/>
              </a:rPr>
              <a:t> di </a:t>
            </a:r>
            <a:r>
              <a:rPr lang="it-IT" sz="2000" b="1" dirty="0" err="1" smtClean="0">
                <a:solidFill>
                  <a:schemeClr val="accent3"/>
                </a:solidFill>
                <a:latin typeface="Arial Black"/>
              </a:rPr>
              <a:t>monomeri</a:t>
            </a:r>
            <a:r>
              <a:rPr lang="it-IT" sz="2000" b="1" dirty="0" smtClean="0">
                <a:solidFill>
                  <a:schemeClr val="accent3"/>
                </a:solidFill>
                <a:latin typeface="Arial Black"/>
              </a:rPr>
              <a:t> </a:t>
            </a:r>
            <a:endParaRPr lang="it-IT" sz="2000" b="1" dirty="0">
              <a:solidFill>
                <a:schemeClr val="accent3"/>
              </a:solidFill>
              <a:latin typeface="Arial Black"/>
            </a:endParaRPr>
          </a:p>
        </p:txBody>
      </p:sp>
      <p:sp>
        <p:nvSpPr>
          <p:cNvPr id="8" name="CasellaDiTesto 7"/>
          <p:cNvSpPr txBox="1"/>
          <p:nvPr/>
        </p:nvSpPr>
        <p:spPr>
          <a:xfrm>
            <a:off x="2589598" y="1604826"/>
            <a:ext cx="3414178"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a:t>
            </a:r>
            <a:r>
              <a:rPr lang="it-IT" dirty="0" err="1" smtClean="0">
                <a:solidFill>
                  <a:schemeClr val="tx2">
                    <a:lumMod val="50000"/>
                    <a:lumOff val="50000"/>
                  </a:schemeClr>
                </a:solidFill>
                <a:latin typeface="Arial Black"/>
              </a:rPr>
              <a:t>oligonucleotidi</a:t>
            </a:r>
            <a:endParaRPr lang="it-IT" dirty="0">
              <a:solidFill>
                <a:schemeClr val="tx2">
                  <a:lumMod val="50000"/>
                  <a:lumOff val="50000"/>
                </a:schemeClr>
              </a:solidFill>
              <a:latin typeface="Arial Black"/>
            </a:endParaRPr>
          </a:p>
        </p:txBody>
      </p:sp>
      <p:sp>
        <p:nvSpPr>
          <p:cNvPr id="9" name="CasellaDiTesto 8"/>
          <p:cNvSpPr txBox="1"/>
          <p:nvPr/>
        </p:nvSpPr>
        <p:spPr>
          <a:xfrm>
            <a:off x="857701" y="4592326"/>
            <a:ext cx="7174049" cy="1200329"/>
          </a:xfrm>
          <a:prstGeom prst="rect">
            <a:avLst/>
          </a:prstGeom>
          <a:noFill/>
        </p:spPr>
        <p:txBody>
          <a:bodyPr wrap="square" rtlCol="0">
            <a:spAutoFit/>
          </a:bodyPr>
          <a:lstStyle/>
          <a:p>
            <a:pPr algn="just"/>
            <a:r>
              <a:rPr lang="it-IT" dirty="0" smtClean="0">
                <a:solidFill>
                  <a:schemeClr val="accent1">
                    <a:lumMod val="75000"/>
                  </a:schemeClr>
                </a:solidFill>
                <a:latin typeface="Arial Black"/>
              </a:rPr>
              <a:t>Nel caso degli </a:t>
            </a:r>
            <a:r>
              <a:rPr lang="it-IT" dirty="0" err="1" smtClean="0">
                <a:solidFill>
                  <a:schemeClr val="accent1">
                    <a:lumMod val="75000"/>
                  </a:schemeClr>
                </a:solidFill>
                <a:latin typeface="Arial Black"/>
              </a:rPr>
              <a:t>oligonucleotidi</a:t>
            </a:r>
            <a:r>
              <a:rPr lang="it-IT" dirty="0" smtClean="0">
                <a:solidFill>
                  <a:schemeClr val="accent1">
                    <a:lumMod val="75000"/>
                  </a:schemeClr>
                </a:solidFill>
                <a:latin typeface="Arial Black"/>
              </a:rPr>
              <a:t> una variazione strutturale molto utile per aumentare la stabilità metabolica è stata quella di sostituire l’acido fosforico con l’acido </a:t>
            </a:r>
            <a:r>
              <a:rPr lang="it-IT" dirty="0" err="1" smtClean="0">
                <a:solidFill>
                  <a:schemeClr val="accent1">
                    <a:lumMod val="75000"/>
                  </a:schemeClr>
                </a:solidFill>
                <a:latin typeface="Arial Black"/>
              </a:rPr>
              <a:t>fosfotioico</a:t>
            </a:r>
            <a:r>
              <a:rPr lang="it-IT" dirty="0" smtClean="0">
                <a:solidFill>
                  <a:schemeClr val="accent1">
                    <a:lumMod val="75000"/>
                  </a:schemeClr>
                </a:solidFill>
                <a:latin typeface="Arial Black"/>
              </a:rPr>
              <a:t>. </a:t>
            </a:r>
            <a:endParaRPr lang="it-IT" dirty="0">
              <a:solidFill>
                <a:schemeClr val="accent1">
                  <a:lumMod val="75000"/>
                </a:schemeClr>
              </a:solidFill>
              <a:latin typeface="Arial Black"/>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458714" y="987425"/>
            <a:ext cx="4944833" cy="400110"/>
          </a:xfrm>
          <a:prstGeom prst="rect">
            <a:avLst/>
          </a:prstGeom>
          <a:noFill/>
        </p:spPr>
        <p:txBody>
          <a:bodyPr wrap="none" rtlCol="0">
            <a:spAutoFit/>
          </a:bodyPr>
          <a:lstStyle/>
          <a:p>
            <a:r>
              <a:rPr lang="it-IT" sz="2000" b="1" dirty="0" smtClean="0">
                <a:solidFill>
                  <a:schemeClr val="accent3"/>
                </a:solidFill>
                <a:latin typeface="Arial Black"/>
              </a:rPr>
              <a:t>La </a:t>
            </a:r>
            <a:r>
              <a:rPr lang="it-IT" sz="2000" b="1" dirty="0" err="1" smtClean="0">
                <a:solidFill>
                  <a:schemeClr val="accent3"/>
                </a:solidFill>
                <a:latin typeface="Arial Black"/>
              </a:rPr>
              <a:t>oligomerizzazione</a:t>
            </a:r>
            <a:r>
              <a:rPr lang="it-IT" sz="2000" b="1" dirty="0" smtClean="0">
                <a:solidFill>
                  <a:schemeClr val="accent3"/>
                </a:solidFill>
                <a:latin typeface="Arial Black"/>
              </a:rPr>
              <a:t> di </a:t>
            </a:r>
            <a:r>
              <a:rPr lang="it-IT" sz="2000" b="1" dirty="0" err="1" smtClean="0">
                <a:solidFill>
                  <a:schemeClr val="accent3"/>
                </a:solidFill>
                <a:latin typeface="Arial Black"/>
              </a:rPr>
              <a:t>monomeri</a:t>
            </a:r>
            <a:r>
              <a:rPr lang="it-IT" sz="2000" b="1" dirty="0" smtClean="0">
                <a:solidFill>
                  <a:schemeClr val="accent3"/>
                </a:solidFill>
                <a:latin typeface="Arial Black"/>
              </a:rPr>
              <a:t> </a:t>
            </a:r>
            <a:endParaRPr lang="it-IT" sz="2000" b="1" dirty="0">
              <a:solidFill>
                <a:schemeClr val="accent3"/>
              </a:solidFill>
              <a:latin typeface="Arial Black"/>
            </a:endParaRPr>
          </a:p>
        </p:txBody>
      </p:sp>
      <p:sp>
        <p:nvSpPr>
          <p:cNvPr id="8" name="CasellaDiTesto 7"/>
          <p:cNvSpPr txBox="1"/>
          <p:nvPr/>
        </p:nvSpPr>
        <p:spPr>
          <a:xfrm>
            <a:off x="2589598" y="1604826"/>
            <a:ext cx="3599475"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a:t>
            </a:r>
            <a:r>
              <a:rPr lang="it-IT" dirty="0" err="1" smtClean="0">
                <a:solidFill>
                  <a:schemeClr val="tx2">
                    <a:lumMod val="50000"/>
                    <a:lumOff val="50000"/>
                  </a:schemeClr>
                </a:solidFill>
                <a:latin typeface="Arial Black"/>
              </a:rPr>
              <a:t>peptidomimetici</a:t>
            </a:r>
            <a:endParaRPr lang="it-IT" dirty="0">
              <a:solidFill>
                <a:schemeClr val="tx2">
                  <a:lumMod val="50000"/>
                  <a:lumOff val="50000"/>
                </a:schemeClr>
              </a:solidFill>
              <a:latin typeface="Arial Black"/>
            </a:endParaRPr>
          </a:p>
        </p:txBody>
      </p:sp>
      <p:sp>
        <p:nvSpPr>
          <p:cNvPr id="10" name="CasellaDiTesto 9"/>
          <p:cNvSpPr txBox="1"/>
          <p:nvPr/>
        </p:nvSpPr>
        <p:spPr>
          <a:xfrm>
            <a:off x="985017" y="2186824"/>
            <a:ext cx="7029911" cy="4154983"/>
          </a:xfrm>
          <a:prstGeom prst="rect">
            <a:avLst/>
          </a:prstGeom>
          <a:noFill/>
        </p:spPr>
        <p:txBody>
          <a:bodyPr wrap="square" rtlCol="0">
            <a:spAutoFit/>
          </a:bodyPr>
          <a:lstStyle/>
          <a:p>
            <a:pPr algn="just"/>
            <a:r>
              <a:rPr lang="it-IT" sz="2400" dirty="0" smtClean="0">
                <a:solidFill>
                  <a:srgbClr val="008000"/>
                </a:solidFill>
                <a:latin typeface="Arial Black"/>
              </a:rPr>
              <a:t>I polimeri </a:t>
            </a:r>
            <a:r>
              <a:rPr lang="it-IT" sz="2400" dirty="0" err="1" smtClean="0">
                <a:solidFill>
                  <a:srgbClr val="008000"/>
                </a:solidFill>
                <a:latin typeface="Arial Black"/>
              </a:rPr>
              <a:t>peptidomimetici</a:t>
            </a:r>
            <a:r>
              <a:rPr lang="it-IT" sz="2400" dirty="0" smtClean="0">
                <a:solidFill>
                  <a:srgbClr val="008000"/>
                </a:solidFill>
                <a:latin typeface="Arial Black"/>
              </a:rPr>
              <a:t> hanno struttura che si basa su quella peptica, ma con uno scheletro modificato e di conseguenza ciò modifica anche la configurazione delle catene laterali. </a:t>
            </a:r>
          </a:p>
          <a:p>
            <a:pPr algn="just"/>
            <a:r>
              <a:rPr lang="it-IT" sz="2400" dirty="0" smtClean="0">
                <a:solidFill>
                  <a:srgbClr val="008000"/>
                </a:solidFill>
                <a:latin typeface="Arial Black"/>
              </a:rPr>
              <a:t>Ciò si traduce in una maggiore stabilità alla degradazione proteolitica ed in una modificazione della polarità. In tal modo le proprietà farmacocinetiche possono essere significativamente migliorate.</a:t>
            </a:r>
            <a:r>
              <a:rPr lang="it-IT" sz="2400" b="1" dirty="0" smtClean="0">
                <a:solidFill>
                  <a:srgbClr val="008000"/>
                </a:solidFill>
                <a:latin typeface="Arial Black"/>
              </a:rPr>
              <a:t> </a:t>
            </a:r>
            <a:endParaRPr lang="it-IT" sz="2400" dirty="0" smtClean="0">
              <a:solidFill>
                <a:srgbClr val="008000"/>
              </a:solidFill>
              <a:latin typeface="Arial Black"/>
            </a:endParaRPr>
          </a:p>
          <a:p>
            <a:endParaRPr lang="it-IT"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458714" y="2441554"/>
            <a:ext cx="4260315" cy="2936096"/>
          </a:xfrm>
          <a:prstGeom prst="rect">
            <a:avLst/>
          </a:prstGeom>
        </p:spPr>
      </p:pic>
      <p:pic>
        <p:nvPicPr>
          <p:cNvPr id="7" name="Immagine 6"/>
          <p:cNvPicPr>
            <a:picLocks noChangeAspect="1"/>
          </p:cNvPicPr>
          <p:nvPr/>
        </p:nvPicPr>
        <p:blipFill>
          <a:blip r:embed="rId3"/>
          <a:stretch>
            <a:fillRect/>
          </a:stretch>
        </p:blipFill>
        <p:spPr>
          <a:xfrm>
            <a:off x="4361229" y="2412959"/>
            <a:ext cx="4575826" cy="2964691"/>
          </a:xfrm>
          <a:prstGeom prst="rect">
            <a:avLst/>
          </a:prstGeom>
        </p:spPr>
      </p:pic>
      <p:sp>
        <p:nvSpPr>
          <p:cNvPr id="8" name="CasellaDiTesto 7"/>
          <p:cNvSpPr txBox="1"/>
          <p:nvPr/>
        </p:nvSpPr>
        <p:spPr>
          <a:xfrm>
            <a:off x="458714" y="987425"/>
            <a:ext cx="4944833" cy="400110"/>
          </a:xfrm>
          <a:prstGeom prst="rect">
            <a:avLst/>
          </a:prstGeom>
          <a:noFill/>
        </p:spPr>
        <p:txBody>
          <a:bodyPr wrap="none" rtlCol="0">
            <a:spAutoFit/>
          </a:bodyPr>
          <a:lstStyle/>
          <a:p>
            <a:r>
              <a:rPr lang="it-IT" sz="2000" b="1" dirty="0" smtClean="0">
                <a:solidFill>
                  <a:schemeClr val="accent3"/>
                </a:solidFill>
                <a:latin typeface="Arial Black"/>
              </a:rPr>
              <a:t>La </a:t>
            </a:r>
            <a:r>
              <a:rPr lang="it-IT" sz="2000" b="1" dirty="0" err="1" smtClean="0">
                <a:solidFill>
                  <a:schemeClr val="accent3"/>
                </a:solidFill>
                <a:latin typeface="Arial Black"/>
              </a:rPr>
              <a:t>oligomerizzazione</a:t>
            </a:r>
            <a:r>
              <a:rPr lang="it-IT" sz="2000" b="1" dirty="0" smtClean="0">
                <a:solidFill>
                  <a:schemeClr val="accent3"/>
                </a:solidFill>
                <a:latin typeface="Arial Black"/>
              </a:rPr>
              <a:t> di </a:t>
            </a:r>
            <a:r>
              <a:rPr lang="it-IT" sz="2000" b="1" dirty="0" err="1" smtClean="0">
                <a:solidFill>
                  <a:schemeClr val="accent3"/>
                </a:solidFill>
                <a:latin typeface="Arial Black"/>
              </a:rPr>
              <a:t>monomeri</a:t>
            </a:r>
            <a:r>
              <a:rPr lang="it-IT" sz="2000" b="1" dirty="0" smtClean="0">
                <a:solidFill>
                  <a:schemeClr val="accent3"/>
                </a:solidFill>
                <a:latin typeface="Arial Black"/>
              </a:rPr>
              <a:t> </a:t>
            </a:r>
            <a:endParaRPr lang="it-IT" sz="2000" b="1" dirty="0">
              <a:solidFill>
                <a:schemeClr val="accent3"/>
              </a:solidFill>
              <a:latin typeface="Arial Black"/>
            </a:endParaRPr>
          </a:p>
        </p:txBody>
      </p:sp>
      <p:sp>
        <p:nvSpPr>
          <p:cNvPr id="9" name="CasellaDiTesto 8"/>
          <p:cNvSpPr txBox="1"/>
          <p:nvPr/>
        </p:nvSpPr>
        <p:spPr>
          <a:xfrm>
            <a:off x="1583448" y="5576398"/>
            <a:ext cx="6550929" cy="369332"/>
          </a:xfrm>
          <a:prstGeom prst="rect">
            <a:avLst/>
          </a:prstGeom>
          <a:noFill/>
        </p:spPr>
        <p:txBody>
          <a:bodyPr wrap="none" rtlCol="0">
            <a:spAutoFit/>
          </a:bodyPr>
          <a:lstStyle/>
          <a:p>
            <a:r>
              <a:rPr lang="it-IT" dirty="0" smtClean="0">
                <a:solidFill>
                  <a:schemeClr val="accent4">
                    <a:lumMod val="50000"/>
                  </a:schemeClr>
                </a:solidFill>
                <a:latin typeface="Arial Black"/>
              </a:rPr>
              <a:t>Classi dei più rappresentativi </a:t>
            </a:r>
            <a:r>
              <a:rPr lang="it-IT" dirty="0" err="1" smtClean="0">
                <a:solidFill>
                  <a:schemeClr val="accent4">
                    <a:lumMod val="50000"/>
                  </a:schemeClr>
                </a:solidFill>
                <a:latin typeface="Arial Black"/>
              </a:rPr>
              <a:t>biopolimeri</a:t>
            </a:r>
            <a:r>
              <a:rPr lang="it-IT" dirty="0" smtClean="0">
                <a:solidFill>
                  <a:schemeClr val="accent4">
                    <a:lumMod val="50000"/>
                  </a:schemeClr>
                </a:solidFill>
                <a:latin typeface="Arial Black"/>
              </a:rPr>
              <a:t> mimetici</a:t>
            </a:r>
            <a:endParaRPr lang="it-IT" dirty="0">
              <a:solidFill>
                <a:schemeClr val="accent4">
                  <a:lumMod val="50000"/>
                </a:schemeClr>
              </a:solidFill>
              <a:latin typeface="Arial Black"/>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458714" y="1045154"/>
            <a:ext cx="4944833" cy="400110"/>
          </a:xfrm>
          <a:prstGeom prst="rect">
            <a:avLst/>
          </a:prstGeom>
          <a:noFill/>
        </p:spPr>
        <p:txBody>
          <a:bodyPr wrap="none" rtlCol="0">
            <a:spAutoFit/>
          </a:bodyPr>
          <a:lstStyle/>
          <a:p>
            <a:r>
              <a:rPr lang="it-IT" sz="2000" b="1" dirty="0" smtClean="0">
                <a:solidFill>
                  <a:schemeClr val="accent3"/>
                </a:solidFill>
                <a:latin typeface="Arial Black"/>
              </a:rPr>
              <a:t>La </a:t>
            </a:r>
            <a:r>
              <a:rPr lang="it-IT" sz="2000" b="1" dirty="0" err="1" smtClean="0">
                <a:solidFill>
                  <a:schemeClr val="accent3"/>
                </a:solidFill>
                <a:latin typeface="Arial Black"/>
              </a:rPr>
              <a:t>oligomerizzazione</a:t>
            </a:r>
            <a:r>
              <a:rPr lang="it-IT" sz="2000" b="1" dirty="0" smtClean="0">
                <a:solidFill>
                  <a:schemeClr val="accent3"/>
                </a:solidFill>
                <a:latin typeface="Arial Black"/>
              </a:rPr>
              <a:t> di </a:t>
            </a:r>
            <a:r>
              <a:rPr lang="it-IT" sz="2000" b="1" dirty="0" err="1" smtClean="0">
                <a:solidFill>
                  <a:schemeClr val="accent3"/>
                </a:solidFill>
                <a:latin typeface="Arial Black"/>
              </a:rPr>
              <a:t>monomeri</a:t>
            </a:r>
            <a:r>
              <a:rPr lang="it-IT" sz="2000" b="1" dirty="0" smtClean="0">
                <a:solidFill>
                  <a:schemeClr val="accent3"/>
                </a:solidFill>
                <a:latin typeface="Arial Black"/>
              </a:rPr>
              <a:t> </a:t>
            </a:r>
            <a:endParaRPr lang="it-IT" sz="2000" b="1" dirty="0">
              <a:solidFill>
                <a:schemeClr val="accent3"/>
              </a:solidFill>
              <a:latin typeface="Arial Black"/>
            </a:endParaRPr>
          </a:p>
        </p:txBody>
      </p:sp>
      <p:sp>
        <p:nvSpPr>
          <p:cNvPr id="8" name="CasellaDiTesto 7"/>
          <p:cNvSpPr txBox="1"/>
          <p:nvPr/>
        </p:nvSpPr>
        <p:spPr>
          <a:xfrm>
            <a:off x="3026695" y="1420160"/>
            <a:ext cx="2573691"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a:t>
            </a:r>
            <a:r>
              <a:rPr lang="it-IT" dirty="0" err="1" smtClean="0">
                <a:solidFill>
                  <a:schemeClr val="tx2">
                    <a:lumMod val="50000"/>
                    <a:lumOff val="50000"/>
                  </a:schemeClr>
                </a:solidFill>
                <a:latin typeface="Arial Black"/>
              </a:rPr>
              <a:t>peptoidi</a:t>
            </a:r>
            <a:endParaRPr lang="it-IT" dirty="0">
              <a:solidFill>
                <a:schemeClr val="tx2">
                  <a:lumMod val="50000"/>
                  <a:lumOff val="50000"/>
                </a:schemeClr>
              </a:solidFill>
              <a:latin typeface="Arial Black"/>
            </a:endParaRPr>
          </a:p>
        </p:txBody>
      </p:sp>
      <p:sp>
        <p:nvSpPr>
          <p:cNvPr id="11" name="CasellaDiTesto 10"/>
          <p:cNvSpPr txBox="1"/>
          <p:nvPr/>
        </p:nvSpPr>
        <p:spPr>
          <a:xfrm>
            <a:off x="569052" y="2127583"/>
            <a:ext cx="7537247" cy="4247317"/>
          </a:xfrm>
          <a:prstGeom prst="rect">
            <a:avLst/>
          </a:prstGeom>
          <a:noFill/>
        </p:spPr>
        <p:txBody>
          <a:bodyPr wrap="square" rtlCol="0">
            <a:spAutoFit/>
          </a:bodyPr>
          <a:lstStyle/>
          <a:p>
            <a:pPr algn="just"/>
            <a:r>
              <a:rPr lang="it-IT" sz="1400" dirty="0" smtClean="0">
                <a:solidFill>
                  <a:schemeClr val="accent6">
                    <a:lumMod val="75000"/>
                  </a:schemeClr>
                </a:solidFill>
                <a:latin typeface="Arial Black"/>
              </a:rPr>
              <a:t>I </a:t>
            </a:r>
            <a:r>
              <a:rPr lang="it-IT" sz="1400" dirty="0" err="1" smtClean="0">
                <a:solidFill>
                  <a:schemeClr val="accent6">
                    <a:lumMod val="75000"/>
                  </a:schemeClr>
                </a:solidFill>
                <a:latin typeface="Arial Black"/>
              </a:rPr>
              <a:t>peptoidi</a:t>
            </a:r>
            <a:r>
              <a:rPr lang="it-IT" sz="1400" dirty="0" smtClean="0">
                <a:solidFill>
                  <a:schemeClr val="accent6">
                    <a:lumMod val="75000"/>
                  </a:schemeClr>
                </a:solidFill>
                <a:latin typeface="Arial Black"/>
              </a:rPr>
              <a:t> sono </a:t>
            </a:r>
            <a:r>
              <a:rPr lang="it-IT" sz="1400" dirty="0" err="1" smtClean="0">
                <a:solidFill>
                  <a:schemeClr val="accent6">
                    <a:lumMod val="75000"/>
                  </a:schemeClr>
                </a:solidFill>
                <a:latin typeface="Arial Black"/>
              </a:rPr>
              <a:t>oligoglicine</a:t>
            </a:r>
            <a:r>
              <a:rPr lang="it-IT" sz="1400" dirty="0" smtClean="0">
                <a:solidFill>
                  <a:schemeClr val="accent6">
                    <a:lumMod val="75000"/>
                  </a:schemeClr>
                </a:solidFill>
                <a:latin typeface="Arial Black"/>
              </a:rPr>
              <a:t> </a:t>
            </a:r>
            <a:r>
              <a:rPr lang="it-IT" sz="1400" dirty="0" err="1" smtClean="0">
                <a:solidFill>
                  <a:schemeClr val="accent6">
                    <a:lumMod val="75000"/>
                  </a:schemeClr>
                </a:solidFill>
                <a:latin typeface="Arial Black"/>
              </a:rPr>
              <a:t>N-sostituite</a:t>
            </a:r>
            <a:r>
              <a:rPr lang="it-IT" sz="1400" dirty="0" smtClean="0">
                <a:solidFill>
                  <a:schemeClr val="accent6">
                    <a:lumMod val="75000"/>
                  </a:schemeClr>
                </a:solidFill>
                <a:latin typeface="Arial Black"/>
              </a:rPr>
              <a:t>. Ciò significa che a differenza dei peptidi, le catene laterali non sono connesse ai carboni </a:t>
            </a:r>
            <a:r>
              <a:rPr lang="it-IT" sz="1400" dirty="0" smtClean="0">
                <a:solidFill>
                  <a:schemeClr val="accent6">
                    <a:lumMod val="75000"/>
                  </a:schemeClr>
                </a:solidFill>
                <a:latin typeface="Arial Black"/>
                <a:sym typeface="Symbol"/>
              </a:rPr>
              <a:t></a:t>
            </a:r>
            <a:r>
              <a:rPr lang="it-IT" sz="1400" dirty="0" smtClean="0">
                <a:solidFill>
                  <a:schemeClr val="accent6">
                    <a:lumMod val="75000"/>
                  </a:schemeClr>
                </a:solidFill>
                <a:latin typeface="Arial Black"/>
              </a:rPr>
              <a:t>, bensì sono attaccate all’atomo di azoto ammidico. Il risultato è un polimero </a:t>
            </a:r>
            <a:r>
              <a:rPr lang="it-IT" sz="1400" dirty="0" err="1" smtClean="0">
                <a:solidFill>
                  <a:schemeClr val="accent6">
                    <a:lumMod val="75000"/>
                  </a:schemeClr>
                </a:solidFill>
                <a:latin typeface="Arial Black"/>
              </a:rPr>
              <a:t>achirale</a:t>
            </a:r>
            <a:r>
              <a:rPr lang="it-IT" sz="1400" dirty="0" smtClean="0">
                <a:solidFill>
                  <a:schemeClr val="accent6">
                    <a:lumMod val="75000"/>
                  </a:schemeClr>
                </a:solidFill>
                <a:latin typeface="Arial Black"/>
              </a:rPr>
              <a:t> dotato di un elevato grado di resistenza alle </a:t>
            </a:r>
            <a:r>
              <a:rPr lang="it-IT" sz="1400" dirty="0" err="1" smtClean="0">
                <a:solidFill>
                  <a:schemeClr val="accent6">
                    <a:lumMod val="75000"/>
                  </a:schemeClr>
                </a:solidFill>
                <a:latin typeface="Arial Black"/>
              </a:rPr>
              <a:t>proteasi</a:t>
            </a:r>
            <a:r>
              <a:rPr lang="it-IT" sz="1400" dirty="0" smtClean="0">
                <a:solidFill>
                  <a:schemeClr val="accent6">
                    <a:lumMod val="75000"/>
                  </a:schemeClr>
                </a:solidFill>
                <a:latin typeface="Arial Black"/>
              </a:rPr>
              <a:t>. La sintesi originale dei </a:t>
            </a:r>
            <a:r>
              <a:rPr lang="it-IT" sz="1400" dirty="0" err="1" smtClean="0">
                <a:solidFill>
                  <a:schemeClr val="accent6">
                    <a:lumMod val="75000"/>
                  </a:schemeClr>
                </a:solidFill>
                <a:latin typeface="Arial Black"/>
              </a:rPr>
              <a:t>peptoidi</a:t>
            </a:r>
            <a:r>
              <a:rPr lang="it-IT" sz="1400" dirty="0" smtClean="0">
                <a:solidFill>
                  <a:schemeClr val="accent6">
                    <a:lumMod val="75000"/>
                  </a:schemeClr>
                </a:solidFill>
                <a:latin typeface="Arial Black"/>
              </a:rPr>
              <a:t> utilizza </a:t>
            </a:r>
            <a:r>
              <a:rPr lang="it-IT" sz="1400" dirty="0" err="1" smtClean="0">
                <a:solidFill>
                  <a:schemeClr val="accent6">
                    <a:lumMod val="75000"/>
                  </a:schemeClr>
                </a:solidFill>
                <a:latin typeface="Arial Black"/>
              </a:rPr>
              <a:t>n-alchilglicine</a:t>
            </a:r>
            <a:r>
              <a:rPr lang="it-IT" sz="1400" dirty="0" smtClean="0">
                <a:solidFill>
                  <a:schemeClr val="accent6">
                    <a:lumMod val="75000"/>
                  </a:schemeClr>
                </a:solidFill>
                <a:latin typeface="Arial Black"/>
              </a:rPr>
              <a:t> 9-fluorenilmetossicarbonil (</a:t>
            </a:r>
            <a:r>
              <a:rPr lang="it-IT" sz="1400" dirty="0" err="1" smtClean="0">
                <a:solidFill>
                  <a:schemeClr val="accent6">
                    <a:lumMod val="75000"/>
                  </a:schemeClr>
                </a:solidFill>
                <a:latin typeface="Arial Black"/>
              </a:rPr>
              <a:t>Fmoc</a:t>
            </a:r>
            <a:r>
              <a:rPr lang="it-IT" sz="1400" dirty="0" smtClean="0">
                <a:solidFill>
                  <a:schemeClr val="accent6">
                    <a:lumMod val="75000"/>
                  </a:schemeClr>
                </a:solidFill>
                <a:latin typeface="Arial Black"/>
              </a:rPr>
              <a:t>) protette, sintetizzate con uno schema di sintesi piuttosto laborioso. Più recentemente è stata messa a punto una procedura più elegante, basata su due </a:t>
            </a:r>
            <a:r>
              <a:rPr lang="it-IT" sz="1400" dirty="0" err="1" smtClean="0">
                <a:solidFill>
                  <a:schemeClr val="accent6">
                    <a:lumMod val="75000"/>
                  </a:schemeClr>
                </a:solidFill>
                <a:latin typeface="Arial Black"/>
              </a:rPr>
              <a:t>step</a:t>
            </a:r>
            <a:r>
              <a:rPr lang="it-IT" sz="1400" dirty="0" smtClean="0">
                <a:solidFill>
                  <a:schemeClr val="accent6">
                    <a:lumMod val="75000"/>
                  </a:schemeClr>
                </a:solidFill>
                <a:latin typeface="Arial Black"/>
              </a:rPr>
              <a:t> sintetici. Nel primo step si forma un legame amidico tramite l’uso di acido </a:t>
            </a:r>
            <a:r>
              <a:rPr lang="it-IT" sz="1400" dirty="0" smtClean="0">
                <a:solidFill>
                  <a:schemeClr val="accent6">
                    <a:lumMod val="75000"/>
                  </a:schemeClr>
                </a:solidFill>
                <a:latin typeface="Arial Black"/>
                <a:sym typeface="Symbol"/>
              </a:rPr>
              <a:t></a:t>
            </a:r>
            <a:r>
              <a:rPr lang="it-IT" sz="1400" dirty="0" smtClean="0">
                <a:solidFill>
                  <a:schemeClr val="accent6">
                    <a:lumMod val="75000"/>
                  </a:schemeClr>
                </a:solidFill>
                <a:latin typeface="Arial Black"/>
              </a:rPr>
              <a:t>-bromoacetico e 1,3-diisopropilcarbodiimide (DIC) come attivatore. L’atomo di bromo viene quindi sostituito da un’opportuna ammina primaria. Si forma un’alchilglicina secondaria che viene fatta nuovamente reagire con  acido </a:t>
            </a:r>
            <a:r>
              <a:rPr lang="it-IT" sz="1400" dirty="0" smtClean="0">
                <a:solidFill>
                  <a:schemeClr val="accent6">
                    <a:lumMod val="75000"/>
                  </a:schemeClr>
                </a:solidFill>
                <a:latin typeface="Arial Black"/>
                <a:sym typeface="Symbol"/>
              </a:rPr>
              <a:t></a:t>
            </a:r>
            <a:r>
              <a:rPr lang="it-IT" sz="1400" dirty="0" smtClean="0">
                <a:solidFill>
                  <a:schemeClr val="accent6">
                    <a:lumMod val="75000"/>
                  </a:schemeClr>
                </a:solidFill>
                <a:latin typeface="Arial Black"/>
              </a:rPr>
              <a:t>-bromoacetico. Questa strategia del “</a:t>
            </a:r>
            <a:r>
              <a:rPr lang="it-IT" sz="1400" dirty="0" err="1" smtClean="0">
                <a:solidFill>
                  <a:schemeClr val="accent6">
                    <a:lumMod val="75000"/>
                  </a:schemeClr>
                </a:solidFill>
                <a:latin typeface="Arial Black"/>
              </a:rPr>
              <a:t>submonomero</a:t>
            </a:r>
            <a:r>
              <a:rPr lang="it-IT" sz="1400" dirty="0" smtClean="0">
                <a:solidFill>
                  <a:schemeClr val="accent6">
                    <a:lumMod val="75000"/>
                  </a:schemeClr>
                </a:solidFill>
                <a:latin typeface="Arial Black"/>
              </a:rPr>
              <a:t>” ha diversi vantaggi:</a:t>
            </a:r>
          </a:p>
          <a:p>
            <a:pPr lvl="0" algn="just"/>
            <a:r>
              <a:rPr lang="it-IT" sz="1400" dirty="0" smtClean="0">
                <a:solidFill>
                  <a:schemeClr val="accent6">
                    <a:lumMod val="75000"/>
                  </a:schemeClr>
                </a:solidFill>
                <a:latin typeface="Arial Black"/>
              </a:rPr>
              <a:t>Non si richiedono gruppi proteggenti</a:t>
            </a:r>
          </a:p>
          <a:p>
            <a:pPr lvl="0" algn="just"/>
            <a:r>
              <a:rPr lang="en-GB" sz="1400" dirty="0" smtClean="0">
                <a:solidFill>
                  <a:schemeClr val="accent6">
                    <a:lumMod val="75000"/>
                  </a:schemeClr>
                </a:solidFill>
                <a:latin typeface="Arial Black"/>
              </a:rPr>
              <a:t>I building block </a:t>
            </a:r>
            <a:r>
              <a:rPr lang="en-GB" sz="1400" dirty="0" err="1" smtClean="0">
                <a:solidFill>
                  <a:schemeClr val="accent6">
                    <a:lumMod val="75000"/>
                  </a:schemeClr>
                </a:solidFill>
                <a:latin typeface="Arial Black"/>
              </a:rPr>
              <a:t>sono</a:t>
            </a:r>
            <a:r>
              <a:rPr lang="en-GB" sz="1400" dirty="0" smtClean="0">
                <a:solidFill>
                  <a:schemeClr val="accent6">
                    <a:lumMod val="75000"/>
                  </a:schemeClr>
                </a:solidFill>
                <a:latin typeface="Arial Black"/>
              </a:rPr>
              <a:t> </a:t>
            </a:r>
            <a:r>
              <a:rPr lang="en-GB" sz="1400" dirty="0" err="1" smtClean="0">
                <a:solidFill>
                  <a:schemeClr val="accent6">
                    <a:lumMod val="75000"/>
                  </a:schemeClr>
                </a:solidFill>
                <a:latin typeface="Arial Black"/>
              </a:rPr>
              <a:t>achirali</a:t>
            </a:r>
            <a:endParaRPr lang="it-IT" sz="1400" dirty="0" smtClean="0">
              <a:solidFill>
                <a:schemeClr val="accent6">
                  <a:lumMod val="75000"/>
                </a:schemeClr>
              </a:solidFill>
              <a:latin typeface="Arial Black"/>
            </a:endParaRPr>
          </a:p>
          <a:p>
            <a:pPr lvl="0" algn="just"/>
            <a:r>
              <a:rPr lang="it-IT" sz="1400" dirty="0" smtClean="0">
                <a:solidFill>
                  <a:schemeClr val="accent6">
                    <a:lumMod val="75000"/>
                  </a:schemeClr>
                </a:solidFill>
                <a:latin typeface="Arial Black"/>
              </a:rPr>
              <a:t>I building block sono commercialmente disponibili</a:t>
            </a:r>
          </a:p>
          <a:p>
            <a:pPr lvl="0" algn="just"/>
            <a:r>
              <a:rPr lang="it-IT" sz="1400" dirty="0" smtClean="0">
                <a:solidFill>
                  <a:schemeClr val="accent6">
                    <a:lumMod val="75000"/>
                  </a:schemeClr>
                </a:solidFill>
                <a:latin typeface="Arial Black"/>
              </a:rPr>
              <a:t>Le reazioni di </a:t>
            </a:r>
            <a:r>
              <a:rPr lang="it-IT" sz="1400" dirty="0" err="1" smtClean="0">
                <a:solidFill>
                  <a:schemeClr val="accent6">
                    <a:lumMod val="75000"/>
                  </a:schemeClr>
                </a:solidFill>
                <a:latin typeface="Arial Black"/>
              </a:rPr>
              <a:t>coupling</a:t>
            </a:r>
            <a:r>
              <a:rPr lang="it-IT" sz="1400" dirty="0" smtClean="0">
                <a:solidFill>
                  <a:schemeClr val="accent6">
                    <a:lumMod val="75000"/>
                  </a:schemeClr>
                </a:solidFill>
                <a:latin typeface="Arial Black"/>
              </a:rPr>
              <a:t> hanno resa elevata</a:t>
            </a:r>
          </a:p>
          <a:p>
            <a:pPr lvl="0" algn="just"/>
            <a:r>
              <a:rPr lang="it-IT" sz="1400" dirty="0" smtClean="0">
                <a:solidFill>
                  <a:schemeClr val="accent6">
                    <a:lumMod val="75000"/>
                  </a:schemeClr>
                </a:solidFill>
                <a:latin typeface="Arial Black"/>
              </a:rPr>
              <a:t>Le procedure di sintesi possono essere automatizzate.</a:t>
            </a:r>
          </a:p>
          <a:p>
            <a:endParaRPr lang="it-IT"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620303" y="1615451"/>
            <a:ext cx="7867557" cy="3674977"/>
          </a:xfrm>
          <a:prstGeom prst="rect">
            <a:avLst/>
          </a:prstGeom>
        </p:spPr>
      </p:pic>
      <p:pic>
        <p:nvPicPr>
          <p:cNvPr id="8" name="Immagine 7"/>
          <p:cNvPicPr>
            <a:picLocks noChangeAspect="1"/>
          </p:cNvPicPr>
          <p:nvPr/>
        </p:nvPicPr>
        <p:blipFill>
          <a:blip r:embed="rId3"/>
          <a:stretch>
            <a:fillRect/>
          </a:stretch>
        </p:blipFill>
        <p:spPr>
          <a:xfrm>
            <a:off x="500958" y="5442415"/>
            <a:ext cx="8567352" cy="1241065"/>
          </a:xfrm>
          <a:prstGeom prst="rect">
            <a:avLst/>
          </a:prstGeom>
        </p:spPr>
      </p:pic>
      <p:sp>
        <p:nvSpPr>
          <p:cNvPr id="10" name="CasellaDiTesto 9"/>
          <p:cNvSpPr txBox="1"/>
          <p:nvPr/>
        </p:nvSpPr>
        <p:spPr>
          <a:xfrm>
            <a:off x="3133908" y="1050828"/>
            <a:ext cx="2573691"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a:t>
            </a:r>
            <a:r>
              <a:rPr lang="it-IT" dirty="0" err="1" smtClean="0">
                <a:solidFill>
                  <a:schemeClr val="tx2">
                    <a:lumMod val="50000"/>
                    <a:lumOff val="50000"/>
                  </a:schemeClr>
                </a:solidFill>
                <a:latin typeface="Arial Black"/>
              </a:rPr>
              <a:t>peptoidi</a:t>
            </a:r>
            <a:endParaRPr lang="it-IT" dirty="0">
              <a:solidFill>
                <a:schemeClr val="tx2">
                  <a:lumMod val="50000"/>
                  <a:lumOff val="50000"/>
                </a:schemeClr>
              </a:solidFill>
              <a:latin typeface="Arial Black"/>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231091" y="1558590"/>
            <a:ext cx="8609828" cy="2246769"/>
          </a:xfrm>
          <a:prstGeom prst="rect">
            <a:avLst/>
          </a:prstGeom>
          <a:noFill/>
        </p:spPr>
        <p:txBody>
          <a:bodyPr wrap="square" rtlCol="0">
            <a:spAutoFit/>
          </a:bodyPr>
          <a:lstStyle/>
          <a:p>
            <a:pPr algn="just"/>
            <a:r>
              <a:rPr lang="it-IT" sz="1400" dirty="0" smtClean="0">
                <a:solidFill>
                  <a:schemeClr val="accent1">
                    <a:lumMod val="75000"/>
                  </a:schemeClr>
                </a:solidFill>
                <a:latin typeface="Arial Black"/>
              </a:rPr>
              <a:t>Rappresentano un’altra possibilità di sintetizzare librerie di composti proteasi-resistenti su base polimerica. Si utilizzano come building </a:t>
            </a:r>
            <a:r>
              <a:rPr lang="it-IT" sz="1400" dirty="0" err="1" smtClean="0">
                <a:solidFill>
                  <a:schemeClr val="accent1">
                    <a:lumMod val="75000"/>
                  </a:schemeClr>
                </a:solidFill>
                <a:latin typeface="Arial Black"/>
              </a:rPr>
              <a:t>blocks</a:t>
            </a:r>
            <a:r>
              <a:rPr lang="it-IT" sz="1400" dirty="0" smtClean="0">
                <a:solidFill>
                  <a:schemeClr val="accent1">
                    <a:lumMod val="75000"/>
                  </a:schemeClr>
                </a:solidFill>
                <a:latin typeface="Arial Black"/>
              </a:rPr>
              <a:t> </a:t>
            </a:r>
            <a:r>
              <a:rPr lang="it-IT" sz="1400" dirty="0" err="1" smtClean="0">
                <a:solidFill>
                  <a:schemeClr val="accent1">
                    <a:lumMod val="75000"/>
                  </a:schemeClr>
                </a:solidFill>
                <a:latin typeface="Arial Black"/>
              </a:rPr>
              <a:t>monomeri</a:t>
            </a:r>
            <a:r>
              <a:rPr lang="it-IT" sz="1400" dirty="0" smtClean="0">
                <a:solidFill>
                  <a:schemeClr val="accent1">
                    <a:lumMod val="75000"/>
                  </a:schemeClr>
                </a:solidFill>
                <a:latin typeface="Arial Black"/>
              </a:rPr>
              <a:t>  del </a:t>
            </a:r>
            <a:r>
              <a:rPr lang="it-IT" sz="1400" dirty="0" err="1" smtClean="0">
                <a:solidFill>
                  <a:schemeClr val="accent1">
                    <a:lumMod val="75000"/>
                  </a:schemeClr>
                </a:solidFill>
                <a:latin typeface="Arial Black"/>
              </a:rPr>
              <a:t>p-nitrofenilcarbonato</a:t>
            </a:r>
            <a:r>
              <a:rPr lang="it-IT" sz="1400" dirty="0" smtClean="0">
                <a:solidFill>
                  <a:schemeClr val="accent1">
                    <a:lumMod val="75000"/>
                  </a:schemeClr>
                </a:solidFill>
                <a:latin typeface="Arial Black"/>
              </a:rPr>
              <a:t> </a:t>
            </a:r>
            <a:r>
              <a:rPr lang="it-IT" sz="1400" dirty="0" err="1" smtClean="0">
                <a:solidFill>
                  <a:schemeClr val="accent1">
                    <a:lumMod val="75000"/>
                  </a:schemeClr>
                </a:solidFill>
                <a:latin typeface="Arial Black"/>
              </a:rPr>
              <a:t>N-protetto</a:t>
            </a:r>
            <a:r>
              <a:rPr lang="it-IT" sz="1400" dirty="0" smtClean="0">
                <a:solidFill>
                  <a:schemeClr val="accent1">
                    <a:lumMod val="75000"/>
                  </a:schemeClr>
                </a:solidFill>
                <a:latin typeface="Arial Black"/>
              </a:rPr>
              <a:t>, sintetizzati a partire dai corrispondenti aminoacidi (Figura 3.4). Questi </a:t>
            </a:r>
            <a:r>
              <a:rPr lang="it-IT" sz="1400" dirty="0" err="1" smtClean="0">
                <a:solidFill>
                  <a:schemeClr val="accent1">
                    <a:lumMod val="75000"/>
                  </a:schemeClr>
                </a:solidFill>
                <a:latin typeface="Arial Black"/>
              </a:rPr>
              <a:t>monomeri</a:t>
            </a:r>
            <a:r>
              <a:rPr lang="it-IT" sz="1400" dirty="0" smtClean="0">
                <a:solidFill>
                  <a:schemeClr val="accent1">
                    <a:lumMod val="75000"/>
                  </a:schemeClr>
                </a:solidFill>
                <a:latin typeface="Arial Black"/>
              </a:rPr>
              <a:t> possono essere direttamente legati alla resina </a:t>
            </a:r>
            <a:r>
              <a:rPr lang="it-IT" sz="1400" dirty="0" err="1" smtClean="0">
                <a:solidFill>
                  <a:schemeClr val="accent1">
                    <a:lumMod val="75000"/>
                  </a:schemeClr>
                </a:solidFill>
                <a:latin typeface="Arial Black"/>
              </a:rPr>
              <a:t>amidica</a:t>
            </a:r>
            <a:r>
              <a:rPr lang="it-IT" sz="1400" dirty="0" smtClean="0">
                <a:solidFill>
                  <a:schemeClr val="accent1">
                    <a:lumMod val="75000"/>
                  </a:schemeClr>
                </a:solidFill>
                <a:latin typeface="Arial Black"/>
              </a:rPr>
              <a:t> di </a:t>
            </a:r>
            <a:r>
              <a:rPr lang="it-IT" sz="1400" dirty="0" err="1" smtClean="0">
                <a:solidFill>
                  <a:schemeClr val="accent1">
                    <a:lumMod val="75000"/>
                  </a:schemeClr>
                </a:solidFill>
                <a:latin typeface="Arial Black"/>
              </a:rPr>
              <a:t>Rink</a:t>
            </a:r>
            <a:r>
              <a:rPr lang="it-IT" sz="1400" dirty="0" smtClean="0">
                <a:solidFill>
                  <a:schemeClr val="accent1">
                    <a:lumMod val="75000"/>
                  </a:schemeClr>
                </a:solidFill>
                <a:latin typeface="Arial Black"/>
              </a:rPr>
              <a:t> attraverso l’attivazione con 1-idrossibenzotriazolo (</a:t>
            </a:r>
            <a:r>
              <a:rPr lang="it-IT" sz="1400" dirty="0" err="1" smtClean="0">
                <a:solidFill>
                  <a:schemeClr val="accent1">
                    <a:lumMod val="75000"/>
                  </a:schemeClr>
                </a:solidFill>
                <a:latin typeface="Arial Black"/>
              </a:rPr>
              <a:t>HOBt</a:t>
            </a:r>
            <a:r>
              <a:rPr lang="it-IT" sz="1400" dirty="0" smtClean="0">
                <a:solidFill>
                  <a:schemeClr val="accent1">
                    <a:lumMod val="75000"/>
                  </a:schemeClr>
                </a:solidFill>
                <a:latin typeface="Arial Black"/>
              </a:rPr>
              <a:t>). Se viene usato </a:t>
            </a:r>
            <a:r>
              <a:rPr lang="it-IT" sz="1400" dirty="0" err="1" smtClean="0">
                <a:solidFill>
                  <a:schemeClr val="accent1">
                    <a:lumMod val="75000"/>
                  </a:schemeClr>
                </a:solidFill>
                <a:latin typeface="Arial Black"/>
              </a:rPr>
              <a:t>Fmoc</a:t>
            </a:r>
            <a:r>
              <a:rPr lang="it-IT" sz="1400" dirty="0" smtClean="0">
                <a:solidFill>
                  <a:schemeClr val="accent1">
                    <a:lumMod val="75000"/>
                  </a:schemeClr>
                </a:solidFill>
                <a:latin typeface="Arial Black"/>
              </a:rPr>
              <a:t> come gruppo proteggente, questo può essere rimosso con </a:t>
            </a:r>
            <a:r>
              <a:rPr lang="it-IT" sz="1400" dirty="0" err="1" smtClean="0">
                <a:solidFill>
                  <a:schemeClr val="accent1">
                    <a:lumMod val="75000"/>
                  </a:schemeClr>
                </a:solidFill>
                <a:latin typeface="Arial Black"/>
              </a:rPr>
              <a:t>piperidina</a:t>
            </a:r>
            <a:r>
              <a:rPr lang="it-IT" sz="1400" dirty="0" smtClean="0">
                <a:solidFill>
                  <a:schemeClr val="accent1">
                    <a:lumMod val="75000"/>
                  </a:schemeClr>
                </a:solidFill>
                <a:latin typeface="Arial Black"/>
              </a:rPr>
              <a:t>, analogamente a ciò che avviene in sintesi peptidica. E’ inoltre possibile utilizzare un gruppo proteggente </a:t>
            </a:r>
            <a:r>
              <a:rPr lang="it-IT" sz="1400" dirty="0" err="1" smtClean="0">
                <a:solidFill>
                  <a:schemeClr val="accent1">
                    <a:lumMod val="75000"/>
                  </a:schemeClr>
                </a:solidFill>
                <a:latin typeface="Arial Black"/>
              </a:rPr>
              <a:t>fotolabile</a:t>
            </a:r>
            <a:r>
              <a:rPr lang="it-IT" sz="1400" dirty="0" smtClean="0">
                <a:solidFill>
                  <a:schemeClr val="accent1">
                    <a:lumMod val="75000"/>
                  </a:schemeClr>
                </a:solidFill>
                <a:latin typeface="Arial Black"/>
              </a:rPr>
              <a:t> come il 6-nitroveratrilossicarbonilico. In tal modo la libreria può essere costruita come una </a:t>
            </a:r>
            <a:r>
              <a:rPr lang="it-IT" sz="1400" dirty="0" err="1" smtClean="0">
                <a:solidFill>
                  <a:schemeClr val="accent1">
                    <a:lumMod val="75000"/>
                  </a:schemeClr>
                </a:solidFill>
                <a:latin typeface="Arial Black"/>
              </a:rPr>
              <a:t>spatially</a:t>
            </a:r>
            <a:r>
              <a:rPr lang="it-IT" sz="1400" dirty="0" smtClean="0">
                <a:solidFill>
                  <a:schemeClr val="accent1">
                    <a:lumMod val="75000"/>
                  </a:schemeClr>
                </a:solidFill>
                <a:latin typeface="Arial Black"/>
              </a:rPr>
              <a:t> </a:t>
            </a:r>
            <a:r>
              <a:rPr lang="it-IT" sz="1400" dirty="0" err="1" smtClean="0">
                <a:solidFill>
                  <a:schemeClr val="accent1">
                    <a:lumMod val="75000"/>
                  </a:schemeClr>
                </a:solidFill>
                <a:latin typeface="Arial Black"/>
              </a:rPr>
              <a:t>addressable</a:t>
            </a:r>
            <a:r>
              <a:rPr lang="it-IT" sz="1400" dirty="0" smtClean="0">
                <a:solidFill>
                  <a:schemeClr val="accent1">
                    <a:lumMod val="75000"/>
                  </a:schemeClr>
                </a:solidFill>
                <a:latin typeface="Arial Black"/>
              </a:rPr>
              <a:t> </a:t>
            </a:r>
            <a:r>
              <a:rPr lang="it-IT" sz="1400" dirty="0" err="1" smtClean="0">
                <a:solidFill>
                  <a:schemeClr val="accent1">
                    <a:lumMod val="75000"/>
                  </a:schemeClr>
                </a:solidFill>
                <a:latin typeface="Arial Black"/>
              </a:rPr>
              <a:t>parallel</a:t>
            </a:r>
            <a:r>
              <a:rPr lang="it-IT" sz="1400" dirty="0" smtClean="0">
                <a:solidFill>
                  <a:schemeClr val="accent1">
                    <a:lumMod val="75000"/>
                  </a:schemeClr>
                </a:solidFill>
                <a:latin typeface="Arial Black"/>
              </a:rPr>
              <a:t> </a:t>
            </a:r>
            <a:r>
              <a:rPr lang="it-IT" sz="1400" dirty="0" err="1" smtClean="0">
                <a:solidFill>
                  <a:schemeClr val="accent1">
                    <a:lumMod val="75000"/>
                  </a:schemeClr>
                </a:solidFill>
                <a:latin typeface="Arial Black"/>
              </a:rPr>
              <a:t>library</a:t>
            </a:r>
            <a:r>
              <a:rPr lang="it-IT" sz="1400" dirty="0" smtClean="0">
                <a:solidFill>
                  <a:schemeClr val="accent1">
                    <a:lumMod val="75000"/>
                  </a:schemeClr>
                </a:solidFill>
                <a:latin typeface="Arial Black"/>
              </a:rPr>
              <a:t> con la tecnica fotolitografica. </a:t>
            </a:r>
            <a:endParaRPr lang="it-IT" sz="1400" dirty="0">
              <a:solidFill>
                <a:schemeClr val="accent1">
                  <a:lumMod val="75000"/>
                </a:schemeClr>
              </a:solidFill>
              <a:latin typeface="Arial Black"/>
            </a:endParaRPr>
          </a:p>
        </p:txBody>
      </p:sp>
      <p:sp>
        <p:nvSpPr>
          <p:cNvPr id="7" name="CasellaDiTesto 6"/>
          <p:cNvSpPr txBox="1"/>
          <p:nvPr/>
        </p:nvSpPr>
        <p:spPr>
          <a:xfrm>
            <a:off x="2639081" y="1050828"/>
            <a:ext cx="3710947"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a:t>
            </a:r>
            <a:r>
              <a:rPr lang="it-IT" dirty="0" err="1" smtClean="0">
                <a:solidFill>
                  <a:schemeClr val="tx2">
                    <a:lumMod val="50000"/>
                    <a:lumOff val="50000"/>
                  </a:schemeClr>
                </a:solidFill>
                <a:latin typeface="Arial Black"/>
              </a:rPr>
              <a:t>Oligocarbammati</a:t>
            </a:r>
            <a:endParaRPr lang="it-IT" dirty="0">
              <a:solidFill>
                <a:schemeClr val="tx2">
                  <a:lumMod val="50000"/>
                  <a:lumOff val="50000"/>
                </a:schemeClr>
              </a:solidFill>
              <a:latin typeface="Arial Black"/>
            </a:endParaRPr>
          </a:p>
        </p:txBody>
      </p:sp>
      <p:pic>
        <p:nvPicPr>
          <p:cNvPr id="8" name="Immagine 7"/>
          <p:cNvPicPr>
            <a:picLocks noChangeAspect="1"/>
          </p:cNvPicPr>
          <p:nvPr/>
        </p:nvPicPr>
        <p:blipFill>
          <a:blip r:embed="rId2"/>
          <a:stretch>
            <a:fillRect/>
          </a:stretch>
        </p:blipFill>
        <p:spPr>
          <a:xfrm>
            <a:off x="881801" y="3890362"/>
            <a:ext cx="7076675" cy="2967638"/>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2639081" y="1050828"/>
            <a:ext cx="2958149"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Carboidrati</a:t>
            </a:r>
            <a:endParaRPr lang="it-IT" dirty="0">
              <a:solidFill>
                <a:schemeClr val="tx2">
                  <a:lumMod val="50000"/>
                  <a:lumOff val="50000"/>
                </a:schemeClr>
              </a:solidFill>
              <a:latin typeface="Arial Black"/>
            </a:endParaRPr>
          </a:p>
        </p:txBody>
      </p:sp>
      <p:sp>
        <p:nvSpPr>
          <p:cNvPr id="7" name="CasellaDiTesto 6"/>
          <p:cNvSpPr txBox="1"/>
          <p:nvPr/>
        </p:nvSpPr>
        <p:spPr>
          <a:xfrm>
            <a:off x="763276" y="1502687"/>
            <a:ext cx="7028955" cy="5016759"/>
          </a:xfrm>
          <a:prstGeom prst="rect">
            <a:avLst/>
          </a:prstGeom>
          <a:noFill/>
        </p:spPr>
        <p:txBody>
          <a:bodyPr wrap="square" rtlCol="0">
            <a:spAutoFit/>
          </a:bodyPr>
          <a:lstStyle/>
          <a:p>
            <a:pPr algn="just"/>
            <a:r>
              <a:rPr lang="it-IT" sz="1600" dirty="0" smtClean="0">
                <a:solidFill>
                  <a:schemeClr val="tx2">
                    <a:lumMod val="50000"/>
                    <a:lumOff val="50000"/>
                  </a:schemeClr>
                </a:solidFill>
                <a:latin typeface="Arial Black"/>
              </a:rPr>
              <a:t>Dal 1990 in poi numerosi studi hanno messo in luce che anche gli oligosaccaridi giocano un ruolo importante nei processi biochimici. Ad esempio, un oligosaccaride è il </a:t>
            </a:r>
            <a:r>
              <a:rPr lang="it-IT" sz="1600" dirty="0" err="1" smtClean="0">
                <a:solidFill>
                  <a:schemeClr val="tx2">
                    <a:lumMod val="50000"/>
                    <a:lumOff val="50000"/>
                  </a:schemeClr>
                </a:solidFill>
                <a:latin typeface="Arial Black"/>
              </a:rPr>
              <a:t>ligando</a:t>
            </a:r>
            <a:r>
              <a:rPr lang="it-IT" sz="1600" dirty="0" smtClean="0">
                <a:solidFill>
                  <a:schemeClr val="tx2">
                    <a:lumMod val="50000"/>
                    <a:lumOff val="50000"/>
                  </a:schemeClr>
                </a:solidFill>
                <a:latin typeface="Arial Black"/>
              </a:rPr>
              <a:t> naturale della </a:t>
            </a:r>
            <a:r>
              <a:rPr lang="it-IT" sz="1600" dirty="0" err="1" smtClean="0">
                <a:solidFill>
                  <a:schemeClr val="tx2">
                    <a:lumMod val="50000"/>
                    <a:lumOff val="50000"/>
                  </a:schemeClr>
                </a:solidFill>
                <a:latin typeface="Arial Black"/>
              </a:rPr>
              <a:t>E-selectina</a:t>
            </a:r>
            <a:r>
              <a:rPr lang="it-IT" sz="1600" dirty="0" smtClean="0">
                <a:solidFill>
                  <a:schemeClr val="tx2">
                    <a:lumMod val="50000"/>
                    <a:lumOff val="50000"/>
                  </a:schemeClr>
                </a:solidFill>
                <a:latin typeface="Arial Black"/>
              </a:rPr>
              <a:t> (</a:t>
            </a:r>
            <a:r>
              <a:rPr lang="it-IT" sz="1600" dirty="0" err="1" smtClean="0">
                <a:solidFill>
                  <a:schemeClr val="tx2">
                    <a:lumMod val="50000"/>
                    <a:lumOff val="50000"/>
                  </a:schemeClr>
                </a:solidFill>
                <a:latin typeface="Arial Black"/>
              </a:rPr>
              <a:t>selectine</a:t>
            </a:r>
            <a:r>
              <a:rPr lang="it-IT" sz="1600" dirty="0" smtClean="0">
                <a:solidFill>
                  <a:schemeClr val="tx2">
                    <a:lumMod val="50000"/>
                    <a:lumOff val="50000"/>
                  </a:schemeClr>
                </a:solidFill>
                <a:latin typeface="Arial Black"/>
              </a:rPr>
              <a:t>: recettori che mediano l’adesione cellulare dei leucociti durante i processi infiammatori), e quindi ha un ruolo fondamentale nell’adesione cellulare. La sintesi di oligosaccaridi è molto più difficoltosa rispetto a </a:t>
            </a:r>
            <a:r>
              <a:rPr lang="it-IT" sz="1600" dirty="0" err="1" smtClean="0">
                <a:solidFill>
                  <a:schemeClr val="tx2">
                    <a:lumMod val="50000"/>
                    <a:lumOff val="50000"/>
                  </a:schemeClr>
                </a:solidFill>
                <a:latin typeface="Arial Black"/>
              </a:rPr>
              <a:t>oligonucletidi</a:t>
            </a:r>
            <a:r>
              <a:rPr lang="it-IT" sz="1600" dirty="0" smtClean="0">
                <a:solidFill>
                  <a:schemeClr val="tx2">
                    <a:lumMod val="50000"/>
                    <a:lumOff val="50000"/>
                  </a:schemeClr>
                </a:solidFill>
                <a:latin typeface="Arial Black"/>
              </a:rPr>
              <a:t> e </a:t>
            </a:r>
            <a:r>
              <a:rPr lang="it-IT" sz="1600" dirty="0" err="1" smtClean="0">
                <a:solidFill>
                  <a:schemeClr val="tx2">
                    <a:lumMod val="50000"/>
                    <a:lumOff val="50000"/>
                  </a:schemeClr>
                </a:solidFill>
                <a:latin typeface="Arial Black"/>
              </a:rPr>
              <a:t>oligopeptidi</a:t>
            </a:r>
            <a:r>
              <a:rPr lang="it-IT" sz="1600" dirty="0" smtClean="0">
                <a:solidFill>
                  <a:schemeClr val="tx2">
                    <a:lumMod val="50000"/>
                    <a:lumOff val="50000"/>
                  </a:schemeClr>
                </a:solidFill>
                <a:latin typeface="Arial Black"/>
              </a:rPr>
              <a:t>. Ciò è dovuto a vari problemi:</a:t>
            </a:r>
          </a:p>
          <a:p>
            <a:pPr lvl="0" algn="just"/>
            <a:r>
              <a:rPr lang="it-IT" sz="1600" dirty="0" smtClean="0">
                <a:solidFill>
                  <a:schemeClr val="tx2">
                    <a:lumMod val="50000"/>
                    <a:lumOff val="50000"/>
                  </a:schemeClr>
                </a:solidFill>
                <a:latin typeface="Arial Black"/>
              </a:rPr>
              <a:t>La formazione del legame glicosidico dipende pesantemente dalle molecole che vanno a reagire e non ha una resa quantitativa</a:t>
            </a:r>
          </a:p>
          <a:p>
            <a:pPr lvl="0" algn="just"/>
            <a:r>
              <a:rPr lang="it-IT" sz="1600" dirty="0" smtClean="0">
                <a:solidFill>
                  <a:schemeClr val="tx2">
                    <a:lumMod val="50000"/>
                    <a:lumOff val="50000"/>
                  </a:schemeClr>
                </a:solidFill>
                <a:latin typeface="Arial Black"/>
              </a:rPr>
              <a:t>La formazione del legame ha delle implicazioni stereochimiche in quanto sia l’</a:t>
            </a:r>
            <a:r>
              <a:rPr lang="it-IT" sz="1600" dirty="0" smtClean="0">
                <a:solidFill>
                  <a:schemeClr val="tx2">
                    <a:lumMod val="50000"/>
                    <a:lumOff val="50000"/>
                  </a:schemeClr>
                </a:solidFill>
                <a:latin typeface="Arial Black"/>
                <a:sym typeface="Symbol"/>
              </a:rPr>
              <a:t></a:t>
            </a:r>
            <a:r>
              <a:rPr lang="it-IT" sz="1600" dirty="0" smtClean="0">
                <a:solidFill>
                  <a:schemeClr val="tx2">
                    <a:lumMod val="50000"/>
                    <a:lumOff val="50000"/>
                  </a:schemeClr>
                </a:solidFill>
                <a:latin typeface="Arial Black"/>
              </a:rPr>
              <a:t>- che il </a:t>
            </a:r>
            <a:r>
              <a:rPr lang="it-IT" sz="1600" dirty="0" smtClean="0">
                <a:solidFill>
                  <a:schemeClr val="tx2">
                    <a:lumMod val="50000"/>
                    <a:lumOff val="50000"/>
                  </a:schemeClr>
                </a:solidFill>
                <a:latin typeface="Arial Black"/>
                <a:sym typeface="Symbol"/>
              </a:rPr>
              <a:t></a:t>
            </a:r>
            <a:r>
              <a:rPr lang="it-IT" sz="1600" dirty="0" smtClean="0">
                <a:solidFill>
                  <a:schemeClr val="tx2">
                    <a:lumMod val="50000"/>
                    <a:lumOff val="50000"/>
                  </a:schemeClr>
                </a:solidFill>
                <a:latin typeface="Arial Black"/>
              </a:rPr>
              <a:t>-glicosidico si possono formare</a:t>
            </a:r>
          </a:p>
          <a:p>
            <a:pPr lvl="0" algn="just"/>
            <a:r>
              <a:rPr lang="it-IT" sz="1600" dirty="0" smtClean="0">
                <a:solidFill>
                  <a:schemeClr val="tx2">
                    <a:lumMod val="50000"/>
                    <a:lumOff val="50000"/>
                  </a:schemeClr>
                </a:solidFill>
                <a:latin typeface="Arial Black"/>
              </a:rPr>
              <a:t>I monosaccaridi hanno diversi gruppi ossidrilici che sono potenziali centri di reazione il che richiede l’uso di opportuni gruppi proteggenti </a:t>
            </a:r>
          </a:p>
          <a:p>
            <a:pPr lvl="0" algn="just"/>
            <a:r>
              <a:rPr lang="it-IT" sz="1600" dirty="0" smtClean="0">
                <a:solidFill>
                  <a:schemeClr val="tx2">
                    <a:lumMod val="50000"/>
                    <a:lumOff val="50000"/>
                  </a:schemeClr>
                </a:solidFill>
                <a:latin typeface="Arial Black"/>
              </a:rPr>
              <a:t>La sintesi di building </a:t>
            </a:r>
            <a:r>
              <a:rPr lang="it-IT" sz="1600" dirty="0" err="1" smtClean="0">
                <a:solidFill>
                  <a:schemeClr val="tx2">
                    <a:lumMod val="50000"/>
                    <a:lumOff val="50000"/>
                  </a:schemeClr>
                </a:solidFill>
                <a:latin typeface="Arial Black"/>
              </a:rPr>
              <a:t>blocks</a:t>
            </a:r>
            <a:r>
              <a:rPr lang="it-IT" sz="1600" dirty="0" smtClean="0">
                <a:solidFill>
                  <a:schemeClr val="tx2">
                    <a:lumMod val="50000"/>
                    <a:lumOff val="50000"/>
                  </a:schemeClr>
                </a:solidFill>
                <a:latin typeface="Arial Black"/>
              </a:rPr>
              <a:t> </a:t>
            </a:r>
            <a:r>
              <a:rPr lang="it-IT" sz="1600" dirty="0" err="1" smtClean="0">
                <a:solidFill>
                  <a:schemeClr val="tx2">
                    <a:lumMod val="50000"/>
                    <a:lumOff val="50000"/>
                  </a:schemeClr>
                </a:solidFill>
                <a:latin typeface="Arial Black"/>
              </a:rPr>
              <a:t>monosaccaridici</a:t>
            </a:r>
            <a:r>
              <a:rPr lang="it-IT" sz="1600" dirty="0" smtClean="0">
                <a:solidFill>
                  <a:schemeClr val="tx2">
                    <a:lumMod val="50000"/>
                    <a:lumOff val="50000"/>
                  </a:schemeClr>
                </a:solidFill>
                <a:latin typeface="Arial Black"/>
              </a:rPr>
              <a:t> è difficoltosa</a:t>
            </a:r>
          </a:p>
          <a:p>
            <a:pPr algn="just"/>
            <a:endParaRPr lang="it-IT" sz="1600" dirty="0">
              <a:solidFill>
                <a:schemeClr val="tx2">
                  <a:lumMod val="50000"/>
                  <a:lumOff val="50000"/>
                </a:schemeClr>
              </a:solidFill>
              <a:latin typeface="Arial Black"/>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1391970" y="1790243"/>
            <a:ext cx="5802675" cy="4618796"/>
          </a:xfrm>
          <a:prstGeom prst="rect">
            <a:avLst/>
          </a:prstGeom>
        </p:spPr>
      </p:pic>
      <p:sp>
        <p:nvSpPr>
          <p:cNvPr id="8" name="CasellaDiTesto 7"/>
          <p:cNvSpPr txBox="1"/>
          <p:nvPr/>
        </p:nvSpPr>
        <p:spPr>
          <a:xfrm>
            <a:off x="2639081" y="1050828"/>
            <a:ext cx="2958149"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Carboidrati</a:t>
            </a:r>
            <a:endParaRPr lang="it-IT" dirty="0">
              <a:solidFill>
                <a:schemeClr val="tx2">
                  <a:lumMod val="50000"/>
                  <a:lumOff val="50000"/>
                </a:schemeClr>
              </a:solidFill>
              <a:latin typeface="Arial Black"/>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763276" y="1420160"/>
            <a:ext cx="7709924" cy="2031325"/>
          </a:xfrm>
          <a:prstGeom prst="rect">
            <a:avLst/>
          </a:prstGeom>
          <a:noFill/>
        </p:spPr>
        <p:txBody>
          <a:bodyPr wrap="square" rtlCol="0">
            <a:spAutoFit/>
          </a:bodyPr>
          <a:lstStyle/>
          <a:p>
            <a:pPr algn="just"/>
            <a:r>
              <a:rPr lang="it-IT" sz="1400" b="1" dirty="0" smtClean="0">
                <a:solidFill>
                  <a:schemeClr val="accent5">
                    <a:lumMod val="50000"/>
                  </a:schemeClr>
                </a:solidFill>
                <a:latin typeface="Arial Black"/>
              </a:rPr>
              <a:t>Le </a:t>
            </a:r>
            <a:r>
              <a:rPr lang="it-IT" sz="1400" b="1" dirty="0" err="1" smtClean="0">
                <a:solidFill>
                  <a:schemeClr val="accent5">
                    <a:lumMod val="50000"/>
                  </a:schemeClr>
                </a:solidFill>
                <a:latin typeface="Arial Black"/>
              </a:rPr>
              <a:t>lectine</a:t>
            </a:r>
            <a:r>
              <a:rPr lang="it-IT" sz="1400" b="1" dirty="0" smtClean="0">
                <a:solidFill>
                  <a:schemeClr val="accent5">
                    <a:lumMod val="50000"/>
                  </a:schemeClr>
                </a:solidFill>
                <a:latin typeface="Arial Black"/>
              </a:rPr>
              <a:t> sono proteine che legano i carboidrati, ampiamente usate negli studi biochimici, </a:t>
            </a:r>
            <a:r>
              <a:rPr lang="it-IT" sz="1400" b="1" dirty="0" err="1" smtClean="0">
                <a:solidFill>
                  <a:schemeClr val="accent5">
                    <a:lumMod val="50000"/>
                  </a:schemeClr>
                </a:solidFill>
                <a:latin typeface="Arial Black"/>
              </a:rPr>
              <a:t>immunochimici</a:t>
            </a:r>
            <a:r>
              <a:rPr lang="it-IT" sz="1400" b="1" dirty="0" smtClean="0">
                <a:solidFill>
                  <a:schemeClr val="accent5">
                    <a:lumMod val="50000"/>
                  </a:schemeClr>
                </a:solidFill>
                <a:latin typeface="Arial Black"/>
              </a:rPr>
              <a:t> e </a:t>
            </a:r>
            <a:r>
              <a:rPr lang="it-IT" sz="1400" b="1" dirty="0" err="1" smtClean="0">
                <a:solidFill>
                  <a:schemeClr val="accent5">
                    <a:lumMod val="50000"/>
                  </a:schemeClr>
                </a:solidFill>
                <a:latin typeface="Arial Black"/>
              </a:rPr>
              <a:t>istochimici</a:t>
            </a:r>
            <a:r>
              <a:rPr lang="it-IT" sz="1400" b="1" dirty="0" smtClean="0">
                <a:solidFill>
                  <a:schemeClr val="accent5">
                    <a:lumMod val="50000"/>
                  </a:schemeClr>
                </a:solidFill>
                <a:latin typeface="Arial Black"/>
              </a:rPr>
              <a:t>. La </a:t>
            </a:r>
            <a:r>
              <a:rPr lang="it-IT" sz="1400" b="1" dirty="0" err="1" smtClean="0">
                <a:solidFill>
                  <a:schemeClr val="accent5">
                    <a:lumMod val="50000"/>
                  </a:schemeClr>
                </a:solidFill>
                <a:latin typeface="Arial Black"/>
              </a:rPr>
              <a:t>lectina</a:t>
            </a:r>
            <a:r>
              <a:rPr lang="it-IT" sz="1400" b="1" dirty="0" smtClean="0">
                <a:solidFill>
                  <a:schemeClr val="accent5">
                    <a:lumMod val="50000"/>
                  </a:schemeClr>
                </a:solidFill>
                <a:latin typeface="Arial Black"/>
              </a:rPr>
              <a:t> di </a:t>
            </a:r>
            <a:r>
              <a:rPr lang="it-IT" sz="1400" b="1" dirty="0" err="1" smtClean="0">
                <a:solidFill>
                  <a:schemeClr val="accent5">
                    <a:lumMod val="50000"/>
                  </a:schemeClr>
                </a:solidFill>
                <a:latin typeface="Arial Black"/>
              </a:rPr>
              <a:t>Bauhinia</a:t>
            </a:r>
            <a:r>
              <a:rPr lang="it-IT" sz="1400" b="1" dirty="0" smtClean="0">
                <a:solidFill>
                  <a:schemeClr val="accent5">
                    <a:lumMod val="50000"/>
                  </a:schemeClr>
                </a:solidFill>
                <a:latin typeface="Arial Black"/>
              </a:rPr>
              <a:t> purpurea (BPA) è una </a:t>
            </a:r>
            <a:r>
              <a:rPr lang="it-IT" sz="1400" b="1" dirty="0" err="1" smtClean="0">
                <a:solidFill>
                  <a:schemeClr val="accent5">
                    <a:lumMod val="50000"/>
                  </a:schemeClr>
                </a:solidFill>
                <a:latin typeface="Arial Black"/>
              </a:rPr>
              <a:t>lectina</a:t>
            </a:r>
            <a:r>
              <a:rPr lang="it-IT" sz="1400" b="1" dirty="0" smtClean="0">
                <a:solidFill>
                  <a:schemeClr val="accent5">
                    <a:lumMod val="50000"/>
                  </a:schemeClr>
                </a:solidFill>
                <a:latin typeface="Arial Black"/>
              </a:rPr>
              <a:t> proveniente da leguminose che ha affinità per beta-galattosio e lattosio. I </a:t>
            </a:r>
            <a:r>
              <a:rPr lang="it-IT" sz="1400" b="1" dirty="0" err="1" smtClean="0">
                <a:solidFill>
                  <a:schemeClr val="accent5">
                    <a:lumMod val="50000"/>
                  </a:schemeClr>
                </a:solidFill>
                <a:latin typeface="Arial Black"/>
              </a:rPr>
              <a:t>ligandi</a:t>
            </a:r>
            <a:r>
              <a:rPr lang="it-IT" sz="1400" b="1" dirty="0" smtClean="0">
                <a:solidFill>
                  <a:schemeClr val="accent5">
                    <a:lumMod val="50000"/>
                  </a:schemeClr>
                </a:solidFill>
                <a:latin typeface="Arial Black"/>
              </a:rPr>
              <a:t> sono stati identificati tramite la sintesi </a:t>
            </a:r>
            <a:r>
              <a:rPr lang="it-IT" sz="1400" b="1" dirty="0" err="1" smtClean="0">
                <a:solidFill>
                  <a:schemeClr val="accent5">
                    <a:lumMod val="50000"/>
                  </a:schemeClr>
                </a:solidFill>
                <a:latin typeface="Arial Black"/>
              </a:rPr>
              <a:t>combinatoriale</a:t>
            </a:r>
            <a:r>
              <a:rPr lang="it-IT" sz="1400" b="1" dirty="0" smtClean="0">
                <a:solidFill>
                  <a:schemeClr val="accent5">
                    <a:lumMod val="50000"/>
                  </a:schemeClr>
                </a:solidFill>
                <a:latin typeface="Arial Black"/>
              </a:rPr>
              <a:t> di una libreria costituita da circa 1300 di- e trisaccaridi, sintetizzata con </a:t>
            </a:r>
            <a:r>
              <a:rPr lang="it-IT" sz="1400" b="1" dirty="0" err="1" smtClean="0">
                <a:solidFill>
                  <a:schemeClr val="accent5">
                    <a:lumMod val="50000"/>
                  </a:schemeClr>
                </a:solidFill>
                <a:latin typeface="Arial Black"/>
              </a:rPr>
              <a:t>chemical</a:t>
            </a:r>
            <a:r>
              <a:rPr lang="it-IT" sz="1400" b="1" dirty="0" smtClean="0">
                <a:solidFill>
                  <a:schemeClr val="accent5">
                    <a:lumMod val="50000"/>
                  </a:schemeClr>
                </a:solidFill>
                <a:latin typeface="Arial Black"/>
              </a:rPr>
              <a:t> </a:t>
            </a:r>
            <a:r>
              <a:rPr lang="it-IT" sz="1400" b="1" dirty="0" err="1" smtClean="0">
                <a:solidFill>
                  <a:schemeClr val="accent5">
                    <a:lumMod val="50000"/>
                  </a:schemeClr>
                </a:solidFill>
                <a:latin typeface="Arial Black"/>
              </a:rPr>
              <a:t>encoding</a:t>
            </a:r>
            <a:r>
              <a:rPr lang="it-IT" sz="1400" b="1" dirty="0" smtClean="0">
                <a:solidFill>
                  <a:schemeClr val="accent5">
                    <a:lumMod val="50000"/>
                  </a:schemeClr>
                </a:solidFill>
                <a:latin typeface="Arial Black"/>
              </a:rPr>
              <a:t> su resina </a:t>
            </a:r>
            <a:r>
              <a:rPr lang="it-IT" sz="1400" b="1" dirty="0" err="1" smtClean="0">
                <a:solidFill>
                  <a:schemeClr val="accent5">
                    <a:lumMod val="50000"/>
                  </a:schemeClr>
                </a:solidFill>
                <a:latin typeface="Arial Black"/>
              </a:rPr>
              <a:t>TentaGel</a:t>
            </a:r>
            <a:r>
              <a:rPr lang="it-IT" sz="1400" b="1" dirty="0" smtClean="0">
                <a:solidFill>
                  <a:schemeClr val="accent5">
                    <a:lumMod val="50000"/>
                  </a:schemeClr>
                </a:solidFill>
                <a:latin typeface="Arial Black"/>
              </a:rPr>
              <a:t> in modo tale che </a:t>
            </a:r>
          </a:p>
          <a:p>
            <a:pPr algn="just"/>
            <a:r>
              <a:rPr lang="it-IT" sz="1400" b="1" dirty="0" smtClean="0">
                <a:solidFill>
                  <a:schemeClr val="accent5">
                    <a:lumMod val="50000"/>
                  </a:schemeClr>
                </a:solidFill>
                <a:latin typeface="Arial Black"/>
              </a:rPr>
              <a:t>ciascuna </a:t>
            </a:r>
            <a:r>
              <a:rPr lang="it-IT" sz="1400" b="1" dirty="0" err="1" smtClean="0">
                <a:solidFill>
                  <a:schemeClr val="accent5">
                    <a:lumMod val="50000"/>
                  </a:schemeClr>
                </a:solidFill>
                <a:latin typeface="Arial Black"/>
              </a:rPr>
              <a:t>bead</a:t>
            </a:r>
            <a:r>
              <a:rPr lang="it-IT" sz="1400" b="1" dirty="0" smtClean="0">
                <a:solidFill>
                  <a:schemeClr val="accent5">
                    <a:lumMod val="50000"/>
                  </a:schemeClr>
                </a:solidFill>
                <a:latin typeface="Arial Black"/>
              </a:rPr>
              <a:t> contenesse un unico oligosaccaride. La strategia sintetica prevede uno speciale metodo di </a:t>
            </a:r>
            <a:r>
              <a:rPr lang="it-IT" sz="1400" b="1" dirty="0" err="1" smtClean="0">
                <a:solidFill>
                  <a:schemeClr val="accent5">
                    <a:lumMod val="50000"/>
                  </a:schemeClr>
                </a:solidFill>
                <a:latin typeface="Arial Black"/>
              </a:rPr>
              <a:t>glicosilazione</a:t>
            </a:r>
            <a:r>
              <a:rPr lang="it-IT" sz="1400" b="1" dirty="0" smtClean="0">
                <a:solidFill>
                  <a:schemeClr val="accent5">
                    <a:lumMod val="50000"/>
                  </a:schemeClr>
                </a:solidFill>
                <a:latin typeface="Arial Black"/>
              </a:rPr>
              <a:t> in cui un </a:t>
            </a:r>
            <a:r>
              <a:rPr lang="it-IT" sz="1400" b="1" dirty="0" err="1" smtClean="0">
                <a:solidFill>
                  <a:schemeClr val="accent5">
                    <a:lumMod val="50000"/>
                  </a:schemeClr>
                </a:solidFill>
                <a:latin typeface="Arial Black"/>
              </a:rPr>
              <a:t>solfossido</a:t>
            </a:r>
            <a:r>
              <a:rPr lang="it-IT" sz="1400" b="1" dirty="0" smtClean="0">
                <a:solidFill>
                  <a:schemeClr val="accent5">
                    <a:lumMod val="50000"/>
                  </a:schemeClr>
                </a:solidFill>
                <a:latin typeface="Arial Black"/>
              </a:rPr>
              <a:t> </a:t>
            </a:r>
            <a:r>
              <a:rPr lang="it-IT" sz="1400" b="1" dirty="0" err="1" smtClean="0">
                <a:solidFill>
                  <a:schemeClr val="accent5">
                    <a:lumMod val="50000"/>
                  </a:schemeClr>
                </a:solidFill>
                <a:latin typeface="Arial Black"/>
              </a:rPr>
              <a:t>anomerico</a:t>
            </a:r>
            <a:r>
              <a:rPr lang="it-IT" sz="1400" b="1" dirty="0" smtClean="0">
                <a:solidFill>
                  <a:schemeClr val="accent5">
                    <a:lumMod val="50000"/>
                  </a:schemeClr>
                </a:solidFill>
                <a:latin typeface="Arial Black"/>
              </a:rPr>
              <a:t> funge da donatore di </a:t>
            </a:r>
            <a:r>
              <a:rPr lang="it-IT" sz="1400" b="1" dirty="0" err="1" smtClean="0">
                <a:solidFill>
                  <a:schemeClr val="accent5">
                    <a:lumMod val="50000"/>
                  </a:schemeClr>
                </a:solidFill>
                <a:latin typeface="Arial Black"/>
              </a:rPr>
              <a:t>unitè</a:t>
            </a:r>
            <a:r>
              <a:rPr lang="it-IT" sz="1400" b="1" dirty="0" smtClean="0">
                <a:solidFill>
                  <a:schemeClr val="accent5">
                    <a:lumMod val="50000"/>
                  </a:schemeClr>
                </a:solidFill>
                <a:latin typeface="Arial Black"/>
              </a:rPr>
              <a:t> glicosidiche. </a:t>
            </a:r>
            <a:endParaRPr lang="it-IT" sz="1400" b="1" dirty="0">
              <a:solidFill>
                <a:schemeClr val="accent5">
                  <a:lumMod val="50000"/>
                </a:schemeClr>
              </a:solidFill>
              <a:latin typeface="Arial Black"/>
            </a:endParaRPr>
          </a:p>
        </p:txBody>
      </p:sp>
      <p:sp>
        <p:nvSpPr>
          <p:cNvPr id="8" name="CasellaDiTesto 7"/>
          <p:cNvSpPr txBox="1"/>
          <p:nvPr/>
        </p:nvSpPr>
        <p:spPr>
          <a:xfrm>
            <a:off x="2985461" y="1050828"/>
            <a:ext cx="2958149" cy="369332"/>
          </a:xfrm>
          <a:prstGeom prst="rect">
            <a:avLst/>
          </a:prstGeom>
          <a:noFill/>
        </p:spPr>
        <p:txBody>
          <a:bodyPr wrap="none" rtlCol="0">
            <a:spAutoFit/>
          </a:bodyPr>
          <a:lstStyle/>
          <a:p>
            <a:r>
              <a:rPr lang="it-IT" dirty="0" smtClean="0">
                <a:solidFill>
                  <a:schemeClr val="tx2">
                    <a:lumMod val="50000"/>
                    <a:lumOff val="50000"/>
                  </a:schemeClr>
                </a:solidFill>
                <a:latin typeface="Arial Black"/>
              </a:rPr>
              <a:t>Librerie di Carboidrati</a:t>
            </a:r>
            <a:endParaRPr lang="it-IT" dirty="0">
              <a:solidFill>
                <a:schemeClr val="tx2">
                  <a:lumMod val="50000"/>
                  <a:lumOff val="50000"/>
                </a:schemeClr>
              </a:solidFill>
              <a:latin typeface="Arial Black"/>
            </a:endParaRPr>
          </a:p>
        </p:txBody>
      </p:sp>
      <p:pic>
        <p:nvPicPr>
          <p:cNvPr id="9" name="Immagine 8"/>
          <p:cNvPicPr>
            <a:picLocks noChangeAspect="1"/>
          </p:cNvPicPr>
          <p:nvPr/>
        </p:nvPicPr>
        <p:blipFill>
          <a:blip r:embed="rId2"/>
          <a:stretch>
            <a:fillRect/>
          </a:stretch>
        </p:blipFill>
        <p:spPr>
          <a:xfrm>
            <a:off x="1987351" y="3438192"/>
            <a:ext cx="5047448" cy="34198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1668</TotalTime>
  <Words>4349</Words>
  <Application>Microsoft Macintosh PowerPoint</Application>
  <PresentationFormat>Presentazione su schermo (4:3)</PresentationFormat>
  <Paragraphs>503</Paragraphs>
  <Slides>105</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105</vt:i4>
      </vt:variant>
    </vt:vector>
  </HeadingPairs>
  <TitlesOfParts>
    <vt:vector size="107" baseType="lpstr">
      <vt:lpstr>Brezza</vt:lpstr>
      <vt:lpstr>CS ChemDraw Drawing</vt:lpstr>
      <vt:lpstr>CHIMICA COMBINATORIALE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Scelta della Resina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Racemizzazione</vt:lpstr>
      <vt:lpstr>Anidridi simmetriche</vt:lpstr>
      <vt:lpstr>Anidridi miste</vt:lpstr>
      <vt:lpstr>Metodo MSNT/MeIm</vt:lpstr>
      <vt:lpstr>Resina Clorotritilica</vt:lpstr>
      <vt:lpstr>Coupling</vt:lpstr>
      <vt:lpstr>Carbodiimmidi</vt:lpstr>
      <vt:lpstr>Carbodiimmidi + HOBt</vt:lpstr>
      <vt:lpstr>Miscellanea</vt:lpstr>
      <vt:lpstr>Coupling Reagents</vt:lpstr>
      <vt:lpstr>Sali di Fosfonio</vt:lpstr>
      <vt:lpstr>Sali di Uronio</vt:lpstr>
      <vt:lpstr>Siamo pronti!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Apple 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COMBINATORIALE</dc:title>
  <dc:creator>Giampiero</dc:creator>
  <cp:lastModifiedBy>Giampiero</cp:lastModifiedBy>
  <cp:revision>236</cp:revision>
  <dcterms:created xsi:type="dcterms:W3CDTF">2014-04-13T09:45:23Z</dcterms:created>
  <dcterms:modified xsi:type="dcterms:W3CDTF">2021-02-16T09:30:22Z</dcterms:modified>
</cp:coreProperties>
</file>