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2" r:id="rId53"/>
    <p:sldId id="341" r:id="rId54"/>
    <p:sldId id="298" r:id="rId55"/>
    <p:sldId id="299" r:id="rId56"/>
    <p:sldId id="300" r:id="rId57"/>
    <p:sldId id="344" r:id="rId58"/>
    <p:sldId id="345" r:id="rId59"/>
    <p:sldId id="343" r:id="rId60"/>
    <p:sldId id="378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025" autoAdjust="0"/>
  </p:normalViewPr>
  <p:slideViewPr>
    <p:cSldViewPr snapToGrid="0" snapToObjects="1">
      <p:cViewPr varScale="1">
        <p:scale>
          <a:sx n="153" d="100"/>
          <a:sy n="153" d="100"/>
        </p:scale>
        <p:origin x="-2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0F5EE-C313-F149-9174-20E601DB4448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09190-3737-D74A-9846-954CC53D3DEE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9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CAD5559-6356-194A-8035-D2FDB2379B7C}" type="datetimeFigureOut">
              <a:rPr lang="en-US" smtClean="0"/>
              <a:t>16/02/21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A26805D9-0383-DB4F-BF7A-241D7EF65705}" type="slidenum">
              <a:rPr lang="en-US" smtClean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4" y="839596"/>
            <a:ext cx="8251132" cy="54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2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2" y="516100"/>
            <a:ext cx="8155999" cy="592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48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75" y="603594"/>
            <a:ext cx="8475895" cy="57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4" y="600063"/>
            <a:ext cx="8381519" cy="589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9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1" y="601469"/>
            <a:ext cx="7884964" cy="57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2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4" y="343947"/>
            <a:ext cx="7969404" cy="60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55" y="526687"/>
            <a:ext cx="8308936" cy="59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7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0" y="608522"/>
            <a:ext cx="7761485" cy="58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5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11" y="264575"/>
            <a:ext cx="7983400" cy="617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2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34" y="641336"/>
            <a:ext cx="8051805" cy="57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77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35" y="620175"/>
            <a:ext cx="8463534" cy="56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95" y="894985"/>
            <a:ext cx="8426362" cy="5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8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75" y="601828"/>
            <a:ext cx="8493535" cy="58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71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9" y="158745"/>
            <a:ext cx="8188376" cy="64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8" y="852308"/>
            <a:ext cx="8770191" cy="51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71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71" y="644507"/>
            <a:ext cx="7717386" cy="563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7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32" y="633574"/>
            <a:ext cx="7867324" cy="56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46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6" y="489295"/>
            <a:ext cx="8616609" cy="60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0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73" y="558081"/>
            <a:ext cx="8113460" cy="58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81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2" y="370405"/>
            <a:ext cx="7718116" cy="580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5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89" y="423319"/>
            <a:ext cx="7760703" cy="58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13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3" y="552796"/>
            <a:ext cx="8461305" cy="580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68" y="634978"/>
            <a:ext cx="7750905" cy="58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96" y="481532"/>
            <a:ext cx="8434014" cy="597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06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" y="835725"/>
            <a:ext cx="8719554" cy="52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5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8" y="579961"/>
            <a:ext cx="8809578" cy="58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0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13" y="503400"/>
            <a:ext cx="7975684" cy="58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72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6" y="937676"/>
            <a:ext cx="8516248" cy="51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43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12" y="580658"/>
            <a:ext cx="8011816" cy="57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62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3" y="423320"/>
            <a:ext cx="8061361" cy="603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07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9" y="210254"/>
            <a:ext cx="8891991" cy="637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33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8" y="527045"/>
            <a:ext cx="8849994" cy="590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5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95" y="530567"/>
            <a:ext cx="8395264" cy="59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9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4" y="671325"/>
            <a:ext cx="8368409" cy="574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23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3" y="1411805"/>
            <a:ext cx="8273038" cy="43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4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3" y="436729"/>
            <a:ext cx="8043721" cy="58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1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6" y="413094"/>
            <a:ext cx="8395996" cy="60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16" y="850891"/>
            <a:ext cx="8630555" cy="54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1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0" y="859700"/>
            <a:ext cx="7499828" cy="52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84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78" y="141106"/>
            <a:ext cx="8318555" cy="64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73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92" y="654036"/>
            <a:ext cx="8193659" cy="58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90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6" y="321022"/>
            <a:ext cx="8537634" cy="61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52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98" y="114649"/>
            <a:ext cx="6276988" cy="659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02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7" y="219421"/>
            <a:ext cx="8537174" cy="63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3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11" y="546787"/>
            <a:ext cx="7039330" cy="57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17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91" y="455425"/>
            <a:ext cx="7770305" cy="56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78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3" y="741528"/>
            <a:ext cx="8295656" cy="547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1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10" y="414500"/>
            <a:ext cx="7968646" cy="60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1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4" y="986000"/>
            <a:ext cx="8116349" cy="50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29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97" y="613121"/>
            <a:ext cx="8722851" cy="572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99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6" y="1336314"/>
            <a:ext cx="8460051" cy="43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800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" y="323137"/>
            <a:ext cx="8373805" cy="613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6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rEmatE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62087"/>
            <a:ext cx="624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52600" y="395287"/>
            <a:ext cx="5638800" cy="704850"/>
          </a:xfrm>
          <a:prstGeom prst="rect">
            <a:avLst/>
          </a:prstGeom>
          <a:gradFill rotWithShape="0">
            <a:gsLst>
              <a:gs pos="0">
                <a:srgbClr val="2265A9"/>
              </a:gs>
              <a:gs pos="100000">
                <a:srgbClr val="3399FF"/>
              </a:gs>
            </a:gsLst>
            <a:lin ang="5400000" scaled="1"/>
          </a:gradFill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lnSpc>
                <a:spcPct val="30000"/>
              </a:lnSpc>
            </a:pPr>
            <a:endParaRPr lang="it-IT" sz="2400">
              <a:solidFill>
                <a:srgbClr val="FFFF66"/>
              </a:solidFill>
            </a:endParaRPr>
          </a:p>
          <a:p>
            <a:pPr eaLnBrk="1" hangingPunct="1"/>
            <a:r>
              <a:rPr lang="it-IT" sz="2400" b="1">
                <a:solidFill>
                  <a:srgbClr val="66FF33"/>
                </a:solidFill>
              </a:rPr>
              <a:t>LA BARRIERA EMATOENCEFALICA</a:t>
            </a:r>
          </a:p>
          <a:p>
            <a:pPr eaLnBrk="1" hangingPunct="1">
              <a:lnSpc>
                <a:spcPct val="30000"/>
              </a:lnSpc>
            </a:pPr>
            <a:endParaRPr lang="it-IT" sz="2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71600" y="1462087"/>
            <a:ext cx="6248400" cy="3657600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5272087"/>
            <a:ext cx="838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algn="just" eaLnBrk="1" hangingPunct="1"/>
            <a:r>
              <a:rPr lang="it-IT" sz="1800" b="1" dirty="0">
                <a:solidFill>
                  <a:srgbClr val="AA5816"/>
                </a:solidFill>
              </a:rPr>
              <a:t>L’endotelio dei vasi cerebrali ha caratteristiche morfologiche e funzionali tali da costituire la barriera ematoencefalica che impedisce l’ingresso nel liquido interstiziale cerebrale di qualunque sostanza incapace di diffondere liberamente attraverso le membrane</a:t>
            </a:r>
            <a:endParaRPr lang="it-IT" b="1" dirty="0">
              <a:solidFill>
                <a:srgbClr val="AA5816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92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703263"/>
            <a:ext cx="7940675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sz="2600" b="1" dirty="0">
                <a:solidFill>
                  <a:srgbClr val="008000"/>
                </a:solidFill>
              </a:rPr>
              <a:t>Nel SNC possono quindi penetrare soltanto:</a:t>
            </a:r>
            <a:endParaRPr lang="it-IT" sz="2600" b="1" dirty="0">
              <a:solidFill>
                <a:srgbClr val="008000"/>
              </a:solidFill>
              <a:latin typeface="Times New Roman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it-IT" sz="2400" dirty="0">
              <a:solidFill>
                <a:srgbClr val="FFFFCC"/>
              </a:solidFill>
              <a:latin typeface="Times New Roman" charset="0"/>
            </a:endParaRPr>
          </a:p>
          <a:p>
            <a:pPr algn="just" eaLnBrk="1" hangingPunct="1">
              <a:lnSpc>
                <a:spcPct val="90000"/>
              </a:lnSpc>
              <a:buSzPct val="85000"/>
              <a:buFontTx/>
              <a:buChar char="•"/>
            </a:pPr>
            <a:r>
              <a:rPr lang="it-IT" sz="2400" b="1" dirty="0">
                <a:latin typeface="Times New Roman" charset="0"/>
              </a:rPr>
              <a:t> </a:t>
            </a:r>
            <a:r>
              <a:rPr lang="it-IT" sz="2400" b="1" dirty="0"/>
              <a:t>farmaci con un adeguato coefficiente di distribuzione (direttamente dipendente dal coefficiente di ripartizione)</a:t>
            </a:r>
          </a:p>
          <a:p>
            <a:pPr algn="just" eaLnBrk="1" hangingPunct="1">
              <a:lnSpc>
                <a:spcPct val="90000"/>
              </a:lnSpc>
            </a:pPr>
            <a:endParaRPr lang="it-IT" sz="2400" b="1" dirty="0">
              <a:latin typeface="Lucida Sans" charset="0"/>
            </a:endParaRPr>
          </a:p>
          <a:p>
            <a:pPr algn="just" eaLnBrk="1" hangingPunct="1">
              <a:lnSpc>
                <a:spcPct val="90000"/>
              </a:lnSpc>
              <a:buSzPct val="50000"/>
              <a:buFontTx/>
              <a:buChar char="•"/>
            </a:pPr>
            <a:r>
              <a:rPr lang="it-IT" sz="2400" b="1" dirty="0">
                <a:latin typeface="Lucida Sans" charset="0"/>
              </a:rPr>
              <a:t> </a:t>
            </a:r>
            <a:r>
              <a:rPr lang="it-IT" sz="2400" b="1" dirty="0"/>
              <a:t>farmaci capaci di utilizzare i sistemi di trasporto presenti a livello della barriera ematoencefalica</a:t>
            </a:r>
            <a:endParaRPr lang="it-IT" sz="2400" b="1" dirty="0">
              <a:latin typeface="Times New Roman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4208463"/>
            <a:ext cx="8229600" cy="2308324"/>
          </a:xfrm>
          <a:prstGeom prst="rect">
            <a:avLst/>
          </a:prstGeom>
          <a:gradFill rotWithShape="0">
            <a:gsLst>
              <a:gs pos="0">
                <a:srgbClr val="2774C2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rgbClr val="FF0000"/>
                </a:solidFill>
                <a:latin typeface="Comic Sans MS" charset="0"/>
                <a:ea typeface="ＭＳ Ｐゴシック" charset="0"/>
                <a:cs typeface="+mn-cs"/>
              </a:defRPr>
            </a:lvl9pPr>
          </a:lstStyle>
          <a:p>
            <a:pPr algn="just" eaLnBrk="1" hangingPunct="1"/>
            <a:r>
              <a:rPr lang="it-IT" sz="2400" b="1" dirty="0">
                <a:solidFill>
                  <a:srgbClr val="FFFFCC"/>
                </a:solidFill>
              </a:rPr>
              <a:t>Lo stato di impermeabilità è ridotto a livello dei plessi coroidei e di altre regioni </a:t>
            </a:r>
            <a:r>
              <a:rPr lang="it-IT" sz="2400" b="1" dirty="0" err="1">
                <a:solidFill>
                  <a:srgbClr val="FFFFCC"/>
                </a:solidFill>
              </a:rPr>
              <a:t>periventricolari</a:t>
            </a:r>
            <a:r>
              <a:rPr lang="it-IT" sz="2400" b="1" dirty="0">
                <a:solidFill>
                  <a:srgbClr val="FFFFCC"/>
                </a:solidFill>
              </a:rPr>
              <a:t>, dove hanno normalmente luogo i processi di filtrazione e secrezione.</a:t>
            </a:r>
          </a:p>
          <a:p>
            <a:pPr algn="just" eaLnBrk="1" hangingPunct="1"/>
            <a:r>
              <a:rPr lang="it-IT" sz="2400" b="1" dirty="0">
                <a:solidFill>
                  <a:srgbClr val="FFFFCC"/>
                </a:solidFill>
              </a:rPr>
              <a:t>Inoltre, l’impermeabilità della barriera è ridotta in corso di infiammazione e infezione (meningite).</a:t>
            </a:r>
          </a:p>
        </p:txBody>
      </p:sp>
    </p:spTree>
    <p:extLst>
      <p:ext uri="{BB962C8B-B14F-4D97-AF65-F5344CB8AC3E}">
        <p14:creationId xmlns:p14="http://schemas.microsoft.com/office/powerpoint/2010/main" val="180907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 b="1" dirty="0"/>
              <a:t>La Barriera </a:t>
            </a:r>
            <a:r>
              <a:rPr lang="it-IT" sz="2800" b="1" dirty="0" err="1"/>
              <a:t>Emato</a:t>
            </a:r>
            <a:r>
              <a:rPr lang="it-IT" sz="2800" b="1" dirty="0"/>
              <a:t>-Encefalica Contribuisce all’omeostasi del SCN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5000" y="1600200"/>
            <a:ext cx="5486400" cy="1066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62200" y="17526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b="1">
                <a:solidFill>
                  <a:srgbClr val="0000FF"/>
                </a:solidFill>
              </a:rPr>
              <a:t>I CAPILLARI DEL SNC SONO SIGILLATI DA GIUNZIONI SERRATE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3048000"/>
            <a:ext cx="8001000" cy="22098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1000" y="3048000"/>
            <a:ext cx="8534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</a:rPr>
              <a:t>I gas respiratori ed alcune molecole liposolubili diffondono liberamente.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</a:rPr>
              <a:t>Le sostanze nutritive vengono trasportate attivamente.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b="1">
                <a:solidFill>
                  <a:srgbClr val="FF3300"/>
                </a:solidFill>
              </a:rPr>
              <a:t>Quelle che potrebbero turbare l’omeostasi del SNC vengono bloccate.</a:t>
            </a:r>
            <a:r>
              <a:rPr lang="it-IT" sz="1600" b="1">
                <a:solidFill>
                  <a:srgbClr val="FF33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it-IT" sz="1800" b="1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5486400"/>
            <a:ext cx="7848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14400" y="5527675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>
                <a:solidFill>
                  <a:srgbClr val="0066FF"/>
                </a:solidFill>
              </a:rPr>
              <a:t>GLI ASTROCITI SVOLGONO UN RUOLO FONDAMENTALE NEL PROMUOVERE LE GIUNZIONI SERRATE</a:t>
            </a:r>
            <a:endParaRPr lang="it-IT" sz="240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9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34" y="1240349"/>
            <a:ext cx="8299497" cy="49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1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43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50" y="598645"/>
            <a:ext cx="7679304" cy="57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6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14" y="1384290"/>
            <a:ext cx="8333695" cy="430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3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5" y="599005"/>
            <a:ext cx="8404486" cy="58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95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278</TotalTime>
  <Words>174</Words>
  <Application>Microsoft Macintosh PowerPoint</Application>
  <PresentationFormat>Presentazione su schermo (4:3)</PresentationFormat>
  <Paragraphs>16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1" baseType="lpstr">
      <vt:lpstr>Breeze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Apple 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</dc:creator>
  <cp:lastModifiedBy>Giampiero</cp:lastModifiedBy>
  <cp:revision>40</cp:revision>
  <dcterms:created xsi:type="dcterms:W3CDTF">2014-02-19T15:18:47Z</dcterms:created>
  <dcterms:modified xsi:type="dcterms:W3CDTF">2021-02-16T09:32:39Z</dcterms:modified>
</cp:coreProperties>
</file>