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6"/>
  </p:notesMasterIdLst>
  <p:sldIdLst>
    <p:sldId id="257" r:id="rId2"/>
    <p:sldId id="262" r:id="rId3"/>
    <p:sldId id="678" r:id="rId4"/>
    <p:sldId id="679" r:id="rId5"/>
    <p:sldId id="686" r:id="rId6"/>
    <p:sldId id="658" r:id="rId7"/>
    <p:sldId id="671" r:id="rId8"/>
    <p:sldId id="687" r:id="rId9"/>
    <p:sldId id="675" r:id="rId10"/>
    <p:sldId id="688" r:id="rId11"/>
    <p:sldId id="674" r:id="rId12"/>
    <p:sldId id="691" r:id="rId13"/>
    <p:sldId id="680" r:id="rId14"/>
    <p:sldId id="464" r:id="rId15"/>
    <p:sldId id="659" r:id="rId16"/>
    <p:sldId id="699" r:id="rId17"/>
    <p:sldId id="692" r:id="rId18"/>
    <p:sldId id="695" r:id="rId19"/>
    <p:sldId id="700" r:id="rId20"/>
    <p:sldId id="701" r:id="rId21"/>
    <p:sldId id="662" r:id="rId22"/>
    <p:sldId id="694" r:id="rId23"/>
    <p:sldId id="697" r:id="rId24"/>
    <p:sldId id="698" r:id="rId25"/>
    <p:sldId id="702" r:id="rId26"/>
    <p:sldId id="703" r:id="rId27"/>
    <p:sldId id="704" r:id="rId28"/>
    <p:sldId id="705" r:id="rId29"/>
    <p:sldId id="665" r:id="rId30"/>
    <p:sldId id="689" r:id="rId31"/>
    <p:sldId id="693" r:id="rId32"/>
    <p:sldId id="690" r:id="rId33"/>
    <p:sldId id="677" r:id="rId34"/>
    <p:sldId id="613" r:id="rId35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NXJPpSj0ZM&amp;ab_channel=MapperCraft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Qxv9s3PTIz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v9s3PTIzY" TargetMode="External"/><Relationship Id="rId7" Type="http://schemas.openxmlformats.org/officeDocument/2006/relationships/hyperlink" Target="http://www.xboxblast.com.br/2017/08/rumor-spotify-xbox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hyperlink" Target="https://open.spotify.com/playlist/6Fl2QjxtooDrDtvQx2w0TT?si=da82db51635543a9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6C491CA-9E69-480D-B459-17D811D69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" t="-730" r="-1903" b="3832"/>
          <a:stretch/>
        </p:blipFill>
        <p:spPr>
          <a:xfrm>
            <a:off x="829179" y="485095"/>
            <a:ext cx="10745676" cy="52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89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8D6A0-7C76-485E-8464-6E86BBD0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formação irregular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AB09A4-91F0-4C0D-A24A-B8CA88C6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79885"/>
            <a:ext cx="7474225" cy="30771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5D3740-CAD8-4546-AC7E-B4D3E2F9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505" y="1893080"/>
            <a:ext cx="2992805" cy="30718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F30A1E-3FF3-4570-B5F0-38FBD525E8AE}"/>
              </a:ext>
            </a:extLst>
          </p:cNvPr>
          <p:cNvSpPr txBox="1"/>
          <p:nvPr/>
        </p:nvSpPr>
        <p:spPr>
          <a:xfrm>
            <a:off x="331304" y="6386731"/>
            <a:ext cx="61887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Façam os exercícios do Imperativo do Livro Gramática Ativa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CB79A7-DCB4-459B-BD42-C68F2A38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6" t="54179" r="52312" b="35440"/>
          <a:stretch/>
        </p:blipFill>
        <p:spPr>
          <a:xfrm>
            <a:off x="1828799" y="5303411"/>
            <a:ext cx="9115520" cy="7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ê Feliz Todos os Dias!">
            <a:extLst>
              <a:ext uri="{FF2B5EF4-FFF2-40B4-BE49-F238E27FC236}">
                <a16:creationId xmlns:a16="http://schemas.microsoft.com/office/drawing/2014/main" id="{1D231DAF-E1F4-4959-8122-9E295392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922421"/>
            <a:ext cx="5013158" cy="50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ãe Nutricionista - ✋NÃO dê ou ofereça qualquer alimento SEM perguntar  primeiramente aos pais.👈 ⚠Isso envolve RESPONSABILIDADE! Não importa se a  criança tava &quot;olhando com uma carinha&quot;...👀👀 👍👍👍CRIANÇAS E PAIS  AGRADECEM!!!! 👍👍👍">
            <a:extLst>
              <a:ext uri="{FF2B5EF4-FFF2-40B4-BE49-F238E27FC236}">
                <a16:creationId xmlns:a16="http://schemas.microsoft.com/office/drawing/2014/main" id="{11A287F1-4442-471F-97BE-A4BB4852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65" y="922421"/>
            <a:ext cx="4660230" cy="46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7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C99BACE-6CF8-424E-8D30-BF1F8E33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dos verbos irregulares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9529E3-66D9-4FCD-AB1A-EBA8054AE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3" t="35982" r="52863" b="32462"/>
          <a:stretch/>
        </p:blipFill>
        <p:spPr>
          <a:xfrm>
            <a:off x="724352" y="2000722"/>
            <a:ext cx="10743296" cy="36708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17A34D-EFED-434C-8E89-09FF2E997EAD}"/>
              </a:ext>
            </a:extLst>
          </p:cNvPr>
          <p:cNvSpPr txBox="1"/>
          <p:nvPr/>
        </p:nvSpPr>
        <p:spPr>
          <a:xfrm>
            <a:off x="4860758" y="2000722"/>
            <a:ext cx="147587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Sê tu mesma (PT)</a:t>
            </a:r>
            <a:endParaRPr lang="it-IT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3D7BE83-E5A7-443C-A2AF-E0D4CCF8E1C3}"/>
              </a:ext>
            </a:extLst>
          </p:cNvPr>
          <p:cNvCxnSpPr>
            <a:cxnSpLocks/>
          </p:cNvCxnSpPr>
          <p:nvPr/>
        </p:nvCxnSpPr>
        <p:spPr>
          <a:xfrm>
            <a:off x="5759116" y="2543291"/>
            <a:ext cx="176463" cy="470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6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2A26AA-0B54-4756-9CCF-55B4D123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/>
              <a:t>Perguntas e Respostas</a:t>
            </a:r>
            <a:endParaRPr lang="it-IT" sz="6000" dirty="0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5A2C610-73A8-4CCC-9B8C-94373C4B4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/>
              <a:t>Trazer vs. Levar – Exercícios</a:t>
            </a:r>
          </a:p>
          <a:p>
            <a:r>
              <a:rPr lang="pt-PT" dirty="0"/>
              <a:t>Outras Formas de cortesia em português</a:t>
            </a:r>
          </a:p>
          <a:p>
            <a:r>
              <a:rPr lang="pt-PT" dirty="0"/>
              <a:t>Algumas expressões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82CA90-628B-4688-99B7-87C77E376B3D}"/>
              </a:ext>
            </a:extLst>
          </p:cNvPr>
          <p:cNvSpPr txBox="1"/>
          <p:nvPr/>
        </p:nvSpPr>
        <p:spPr>
          <a:xfrm>
            <a:off x="1809267" y="1405412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ADD4C4-9E69-44EA-A1F1-C68A89F5441B}"/>
              </a:ext>
            </a:extLst>
          </p:cNvPr>
          <p:cNvSpPr txBox="1"/>
          <p:nvPr/>
        </p:nvSpPr>
        <p:spPr>
          <a:xfrm>
            <a:off x="3690488" y="143760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8DE346-4A82-42FC-9CA4-BAE4836B494C}"/>
              </a:ext>
            </a:extLst>
          </p:cNvPr>
          <p:cNvSpPr txBox="1"/>
          <p:nvPr/>
        </p:nvSpPr>
        <p:spPr>
          <a:xfrm>
            <a:off x="10680589" y="2336436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D7D26C-0BCC-4F67-B12C-7F379B2B8C5F}"/>
              </a:ext>
            </a:extLst>
          </p:cNvPr>
          <p:cNvSpPr txBox="1"/>
          <p:nvPr/>
        </p:nvSpPr>
        <p:spPr>
          <a:xfrm>
            <a:off x="410333" y="88583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05CD6F-6B8A-432F-9EDF-AD684CA3716C}"/>
              </a:ext>
            </a:extLst>
          </p:cNvPr>
          <p:cNvSpPr txBox="1"/>
          <p:nvPr/>
        </p:nvSpPr>
        <p:spPr>
          <a:xfrm>
            <a:off x="4024016" y="1689976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E25674-15AF-4555-B6C9-8B81904F61C5}"/>
              </a:ext>
            </a:extLst>
          </p:cNvPr>
          <p:cNvSpPr txBox="1"/>
          <p:nvPr/>
        </p:nvSpPr>
        <p:spPr>
          <a:xfrm>
            <a:off x="8119986" y="171865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CB21B5-77DD-4DF1-8359-3462112CDEE1}"/>
              </a:ext>
            </a:extLst>
          </p:cNvPr>
          <p:cNvSpPr txBox="1"/>
          <p:nvPr/>
        </p:nvSpPr>
        <p:spPr>
          <a:xfrm>
            <a:off x="6119454" y="764592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A82CAE-6B4C-436D-BD14-1891CF5844A4}"/>
              </a:ext>
            </a:extLst>
          </p:cNvPr>
          <p:cNvSpPr txBox="1"/>
          <p:nvPr/>
        </p:nvSpPr>
        <p:spPr>
          <a:xfrm>
            <a:off x="329979" y="2206847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C196BB-CF18-4EA6-B7DD-6F707716BF25}"/>
              </a:ext>
            </a:extLst>
          </p:cNvPr>
          <p:cNvSpPr txBox="1"/>
          <p:nvPr/>
        </p:nvSpPr>
        <p:spPr>
          <a:xfrm>
            <a:off x="10382754" y="143760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B3E941-9D89-40ED-B92B-6D72C1087DD2}"/>
              </a:ext>
            </a:extLst>
          </p:cNvPr>
          <p:cNvSpPr txBox="1"/>
          <p:nvPr/>
        </p:nvSpPr>
        <p:spPr>
          <a:xfrm>
            <a:off x="8627167" y="1821937"/>
            <a:ext cx="8282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500" dirty="0"/>
              <a:t>?</a:t>
            </a:r>
            <a:endParaRPr lang="it-IT" sz="11500" dirty="0"/>
          </a:p>
        </p:txBody>
      </p:sp>
    </p:spTree>
    <p:extLst>
      <p:ext uri="{BB962C8B-B14F-4D97-AF65-F5344CB8AC3E}">
        <p14:creationId xmlns:p14="http://schemas.microsoft.com/office/powerpoint/2010/main" val="119547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1EF04-343F-4A20-8767-727F40A1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Trazer </a:t>
            </a:r>
            <a:r>
              <a:rPr lang="pt-PT" dirty="0" err="1"/>
              <a:t>vs</a:t>
            </a:r>
            <a:r>
              <a:rPr lang="pt-PT" dirty="0"/>
              <a:t> Levar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ED07D-4EB8-4025-A5EB-4217098D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Ao telefone, a Ana convida a Sónia para jantar na casa dela, no próximo sábado:</a:t>
            </a:r>
          </a:p>
          <a:p>
            <a:pPr algn="ctr"/>
            <a:r>
              <a:rPr lang="it-IT"/>
              <a:t>Sónia – É melhor levar vinho ou sobremesa?</a:t>
            </a:r>
          </a:p>
          <a:p>
            <a:pPr algn="ctr"/>
            <a:r>
              <a:rPr lang="it-IT"/>
              <a:t>Ana – Traz sobremesa! Eu gosto mais de um doce.</a:t>
            </a:r>
          </a:p>
          <a:p>
            <a:pPr algn="ctr"/>
            <a:r>
              <a:rPr lang="it-IT"/>
              <a:t>Sónia – Combinado! Eu levo bolo de bolacha.</a:t>
            </a:r>
          </a:p>
          <a:p>
            <a:pPr algn="ctr"/>
            <a:endParaRPr lang="it-IT"/>
          </a:p>
          <a:p>
            <a:pPr>
              <a:buFont typeface="Wingdings" panose="05000000000000000000" pitchFamily="2" charset="2"/>
              <a:buChar char="q"/>
            </a:pPr>
            <a:r>
              <a:rPr lang="it-IT"/>
              <a:t> Usamos trazer quando estamos no local de destino (para onde alguém ou alguma coisa será deslocado).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/>
              <a:t> Usamos levar quando estamos em qualquer outro local (excepto o destino).</a:t>
            </a:r>
            <a:endParaRPr lang="pt-P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AEF666-A64E-4BFF-911C-DF15A475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9" t="68933" r="63696" b="14862"/>
          <a:stretch/>
        </p:blipFill>
        <p:spPr>
          <a:xfrm>
            <a:off x="7516373" y="5236432"/>
            <a:ext cx="4386471" cy="16015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33B39B-1463-4730-82B4-75CD4691429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www.portuguescomsusana.com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27909B9-F974-4EEE-A578-D84061C7A197}"/>
              </a:ext>
            </a:extLst>
          </p:cNvPr>
          <p:cNvSpPr/>
          <p:nvPr/>
        </p:nvSpPr>
        <p:spPr>
          <a:xfrm>
            <a:off x="5645426" y="2279374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56EDBC8-5893-41B4-A656-7D7D0D4522B9}"/>
              </a:ext>
            </a:extLst>
          </p:cNvPr>
          <p:cNvCxnSpPr/>
          <p:nvPr/>
        </p:nvCxnSpPr>
        <p:spPr>
          <a:xfrm flipV="1">
            <a:off x="6096000" y="1139687"/>
            <a:ext cx="861391" cy="103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115653-F858-4490-BFB7-35F7C2EC69A5}"/>
              </a:ext>
            </a:extLst>
          </p:cNvPr>
          <p:cNvSpPr txBox="1"/>
          <p:nvPr/>
        </p:nvSpPr>
        <p:spPr>
          <a:xfrm>
            <a:off x="6957391" y="665740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Não estamos no local no momento em que falamos (lá)</a:t>
            </a:r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B5DB5B3-4CE5-4CF6-9D18-C9891F1D5885}"/>
              </a:ext>
            </a:extLst>
          </p:cNvPr>
          <p:cNvSpPr/>
          <p:nvPr/>
        </p:nvSpPr>
        <p:spPr>
          <a:xfrm>
            <a:off x="4154556" y="2743199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EC0325A-99A8-4BE7-B36C-B4F3C24D3969}"/>
              </a:ext>
            </a:extLst>
          </p:cNvPr>
          <p:cNvCxnSpPr>
            <a:stCxn id="11" idx="3"/>
          </p:cNvCxnSpPr>
          <p:nvPr/>
        </p:nvCxnSpPr>
        <p:spPr>
          <a:xfrm flipH="1">
            <a:off x="2955235" y="3105165"/>
            <a:ext cx="1282773" cy="323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A35420-7F75-42BB-8A46-69943616028A}"/>
              </a:ext>
            </a:extLst>
          </p:cNvPr>
          <p:cNvSpPr txBox="1"/>
          <p:nvPr/>
        </p:nvSpPr>
        <p:spPr>
          <a:xfrm>
            <a:off x="747421" y="3096069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Estamos no local no momento em que falamos (cá)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579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5FB33-824B-4A81-AC1F-0443FC48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Trazer</a:t>
            </a:r>
            <a:r>
              <a:rPr lang="it-IT" dirty="0"/>
              <a:t> vs. Levar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D036CF-C0D9-4751-8E76-CC14A6144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7" b="6067"/>
          <a:stretch/>
        </p:blipFill>
        <p:spPr>
          <a:xfrm>
            <a:off x="1097280" y="1965117"/>
            <a:ext cx="10304060" cy="3917069"/>
          </a:xfrm>
          <a:prstGeom prst="rect">
            <a:avLst/>
          </a:prstGeom>
        </p:spPr>
      </p:pic>
      <p:pic>
        <p:nvPicPr>
          <p:cNvPr id="6" name="11 Faixa 11">
            <a:hlinkClick r:id="" action="ppaction://media"/>
            <a:extLst>
              <a:ext uri="{FF2B5EF4-FFF2-40B4-BE49-F238E27FC236}">
                <a16:creationId xmlns:a16="http://schemas.microsoft.com/office/drawing/2014/main" id="{D4536030-814A-437E-AAA2-5EF8E9FE7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6162" y="707181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1664B0-27DE-4027-A66C-E94894E00AEE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135 – unidade 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0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79055-17C5-43FD-A3B5-7725670F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Exercícios- Levar e Trazer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45CA62-763F-454F-BD26-71DD7CAAE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24" y="1861775"/>
            <a:ext cx="10725752" cy="4474855"/>
          </a:xfrm>
        </p:spPr>
        <p:txBody>
          <a:bodyPr numCol="2">
            <a:normAutofit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i verbi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levar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trazer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Vou jantar a casa da Margarida amanhã e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uma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sobremesa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Convidei a Luísa para jantar cá em casa amanhã e ela diz que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sobremesa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Algumas pessoas que vêm aqui a este jardim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pão para dar aos patos do lago.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Preciso de ir às compras daqui a pouco. Assim também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passear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Sempre que chove, nós .................................................... o carro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quando vamos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às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compras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Na próxima aula corrigimos esta ficha. Vocês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os exercícios já feitos, está bem?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Por hoje terminamos aqui a aula. Amanhã eu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mais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exercícios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para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praticarem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Anita chega no voo das 15. Vou buscá-la de carro ao aeroporto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porque ela diz que ....................................... muita bagagem.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7548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7A12D-AB4D-4D92-9677-30F63C1D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Outras formas de cortesia em português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62146B-7A95-44D3-9DEC-01880894B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it-IT" sz="2000" b="1" i="0" u="none" strike="noStrike" baseline="0" dirty="0">
                <a:latin typeface="LiberationSerif-Bold"/>
              </a:rPr>
              <a:t>PT ≠ IT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2000" b="0" i="0" u="none" strike="noStrike" baseline="0" dirty="0">
                <a:latin typeface="LiberationSerif"/>
              </a:rPr>
              <a:t>Per le donne non si usa mai il solo cognome (</a:t>
            </a:r>
            <a:r>
              <a:rPr lang="it-IT" sz="2000" b="0" i="1" u="none" strike="noStrike" baseline="0" dirty="0" err="1">
                <a:latin typeface="LiberationSerif-Italic"/>
              </a:rPr>
              <a:t>apelido</a:t>
            </a:r>
            <a:r>
              <a:rPr lang="it-IT" sz="2000" b="0" i="0" u="none" strike="noStrike" baseline="0" dirty="0">
                <a:latin typeface="LiberationSerif"/>
              </a:rPr>
              <a:t>), ma si usa il solo nome oppure nome e cognome.</a:t>
            </a:r>
          </a:p>
          <a:p>
            <a:pPr algn="ctr"/>
            <a:r>
              <a:rPr lang="pt-BR" sz="2000" b="0" i="0" u="none" strike="noStrike" baseline="0" dirty="0">
                <a:latin typeface="LiberationSerif"/>
              </a:rPr>
              <a:t>Prof.ª Antónia/Prof.ª Antónia Mota</a:t>
            </a:r>
          </a:p>
          <a:p>
            <a:pPr algn="ctr"/>
            <a:r>
              <a:rPr lang="pt-BR" sz="2000" b="0" i="0" u="none" strike="noStrike" baseline="0" dirty="0">
                <a:latin typeface="LiberationSerif"/>
              </a:rPr>
              <a:t>Dr.ª Margarida/Dr.ª Margarida Gouveia</a:t>
            </a:r>
          </a:p>
          <a:p>
            <a:pPr algn="l"/>
            <a:endParaRPr lang="pt-BR" dirty="0">
              <a:latin typeface="LiberationSerif"/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2000" b="0" i="0" u="none" strike="noStrike" baseline="0" dirty="0">
                <a:latin typeface="LiberationSerif"/>
              </a:rPr>
              <a:t> L’espressione di riguardo </a:t>
            </a:r>
            <a:r>
              <a:rPr lang="it-IT" sz="2000" b="1" i="1" u="none" strike="noStrike" baseline="0" dirty="0">
                <a:latin typeface="LiberationSerif-BoldItalic"/>
              </a:rPr>
              <a:t>Dona</a:t>
            </a:r>
            <a:r>
              <a:rPr lang="it-IT" sz="2000" b="0" i="0" u="none" strike="noStrike" baseline="0" dirty="0">
                <a:latin typeface="LiberationSerif"/>
              </a:rPr>
              <a:t>, in genere abbreviata con </a:t>
            </a:r>
            <a:r>
              <a:rPr lang="it-IT" sz="2000" b="1" i="1" u="none" strike="noStrike" baseline="0" dirty="0">
                <a:latin typeface="LiberationSerif-BoldItalic"/>
              </a:rPr>
              <a:t>D.</a:t>
            </a:r>
            <a:r>
              <a:rPr lang="it-IT" sz="2000" b="0" i="0" u="none" strike="noStrike" baseline="0" dirty="0">
                <a:latin typeface="LiberationSerif"/>
              </a:rPr>
              <a:t>, si usa oggi solo al femminile, mentre al maschile si usa </a:t>
            </a:r>
            <a:r>
              <a:rPr lang="it-IT" sz="2000" b="1" i="1" u="none" strike="noStrike" baseline="0" dirty="0" err="1">
                <a:latin typeface="LiberationSerif-BoldItalic"/>
              </a:rPr>
              <a:t>senhor</a:t>
            </a:r>
            <a:r>
              <a:rPr lang="it-IT" sz="2000" b="0" i="0" u="none" strike="noStrike" baseline="0" dirty="0">
                <a:latin typeface="LiberationSerif"/>
              </a:rPr>
              <a:t>, abbreviato </a:t>
            </a:r>
            <a:r>
              <a:rPr lang="it-IT" sz="2000" b="1" i="1" u="none" strike="noStrike" baseline="0" dirty="0">
                <a:latin typeface="LiberationSerif-BoldItalic"/>
              </a:rPr>
              <a:t>Sr.</a:t>
            </a:r>
            <a:r>
              <a:rPr lang="it-IT" sz="2000" b="0" i="0" u="none" strike="noStrike" baseline="0" dirty="0">
                <a:latin typeface="LiberationSerif"/>
              </a:rPr>
              <a:t>: </a:t>
            </a:r>
            <a:r>
              <a:rPr lang="it-IT" sz="2000" b="0" i="1" u="none" strike="noStrike" baseline="0" dirty="0">
                <a:latin typeface="LiberationSerif-Italic"/>
              </a:rPr>
              <a:t>D. Maria, Sr. </a:t>
            </a:r>
            <a:r>
              <a:rPr lang="it-IT" sz="2000" b="0" i="1" u="none" strike="noStrike" baseline="0" dirty="0" err="1">
                <a:latin typeface="LiberationSerif-Italic"/>
              </a:rPr>
              <a:t>Mário</a:t>
            </a:r>
            <a:r>
              <a:rPr lang="it-IT" sz="2000" b="0" i="1" u="none" strike="noStrike" baseline="0" dirty="0">
                <a:latin typeface="LiberationSerif-Italic"/>
              </a:rPr>
              <a:t>.</a:t>
            </a:r>
          </a:p>
          <a:p>
            <a:pPr algn="l"/>
            <a:endParaRPr lang="it-IT" i="1" dirty="0">
              <a:latin typeface="LiberationSerif-Italic"/>
            </a:endParaRPr>
          </a:p>
          <a:p>
            <a:pPr algn="ctr"/>
            <a:r>
              <a:rPr lang="it-IT" sz="2000" b="0" i="0" u="none" strike="noStrike" baseline="0" dirty="0">
                <a:latin typeface="LiberationSerif"/>
              </a:rPr>
              <a:t>D. Helena/D. Helena Martins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015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B68A8-2F16-4790-8D9B-33CAD5D7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Outras formas de cortesia em português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613CAE-9C29-43A8-A897-0193438B9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Caro(a) amigo(a ) - (menos informal)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 Jorge: / Caro Jorge, (menos informal)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Jorge 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Jorge e Mariana (informal)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Olá, Jorge! (familiar)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Querida</a:t>
            </a: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mãe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Querido João - (muito íntimo)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Querido(a) amigo(a) - (muito íntimo)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Ex.a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(excelentíssima) –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molto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formale</a:t>
            </a:r>
            <a:endParaRPr lang="pt-PT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Ex.mo senhor/ Ex.ma senhora/ Ex.mos senhores (as) –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molto</a:t>
            </a:r>
            <a:r>
              <a:rPr lang="pt-PT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DA25011F-9F6B-4EBC-9725-D77228A5031A}"/>
              </a:ext>
            </a:extLst>
          </p:cNvPr>
          <p:cNvSpPr/>
          <p:nvPr/>
        </p:nvSpPr>
        <p:spPr>
          <a:xfrm>
            <a:off x="8488907" y="3537374"/>
            <a:ext cx="477671" cy="6380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93978E-33F6-4258-A4D4-4920D0D032BA}"/>
              </a:ext>
            </a:extLst>
          </p:cNvPr>
          <p:cNvSpPr txBox="1"/>
          <p:nvPr/>
        </p:nvSpPr>
        <p:spPr>
          <a:xfrm>
            <a:off x="6564572" y="4375919"/>
            <a:ext cx="410797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Excelentíssimo: </a:t>
            </a:r>
            <a:r>
              <a:rPr lang="pt-PT" dirty="0" err="1"/>
              <a:t>Ecc.mo</a:t>
            </a:r>
            <a:r>
              <a:rPr lang="pt-PT" dirty="0"/>
              <a:t> </a:t>
            </a:r>
            <a:r>
              <a:rPr lang="pt-PT" dirty="0" err="1"/>
              <a:t>eccellentissimo</a:t>
            </a:r>
            <a:r>
              <a:rPr lang="pt-PT" dirty="0"/>
              <a:t>, </a:t>
            </a:r>
            <a:r>
              <a:rPr lang="pt-PT" dirty="0" err="1"/>
              <a:t>venerabile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8D89B0-727D-483A-9B8A-28B1958DD9ED}"/>
              </a:ext>
            </a:extLst>
          </p:cNvPr>
          <p:cNvSpPr txBox="1"/>
          <p:nvPr/>
        </p:nvSpPr>
        <p:spPr>
          <a:xfrm>
            <a:off x="6564571" y="5369186"/>
            <a:ext cx="410797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V. -  </a:t>
            </a:r>
            <a:r>
              <a:rPr lang="pt-PT" dirty="0" err="1"/>
              <a:t>Vostra</a:t>
            </a:r>
            <a:r>
              <a:rPr lang="pt-PT" dirty="0"/>
              <a:t> o Sua. </a:t>
            </a:r>
          </a:p>
          <a:p>
            <a:r>
              <a:rPr lang="pt-PT" dirty="0"/>
              <a:t>Ex: Sua </a:t>
            </a:r>
            <a:r>
              <a:rPr lang="pt-PT" dirty="0" err="1"/>
              <a:t>Maest</a:t>
            </a:r>
            <a:r>
              <a:rPr lang="it-IT" dirty="0"/>
              <a:t>à/ Altezza</a:t>
            </a:r>
          </a:p>
          <a:p>
            <a:r>
              <a:rPr lang="it-IT" dirty="0"/>
              <a:t>Vostra eccellenza </a:t>
            </a:r>
          </a:p>
        </p:txBody>
      </p:sp>
    </p:spTree>
    <p:extLst>
      <p:ext uri="{BB962C8B-B14F-4D97-AF65-F5344CB8AC3E}">
        <p14:creationId xmlns:p14="http://schemas.microsoft.com/office/powerpoint/2010/main" val="285528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°35 e n°36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98" y="2312303"/>
            <a:ext cx="10657398" cy="3929472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“Um contra o outro” dos Deolinda. Identificar os verbos no imperativo.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Finalização da aula anterior: Imperativo (afirmativo, negativo, de cortesia, verbos regulares e irregulares).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Exercício: Trazer vs. Levar.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Outras formas de cortesia em português.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Algumas expressões.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Tradução de pequenas frases, de um texto pequeno.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Divisões administrativas em Portugal.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T.P.C’ 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24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janeiro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91798-5F41-4F96-979E-E8648AB7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Algumas</a:t>
            </a:r>
            <a:r>
              <a:rPr lang="it-IT" dirty="0"/>
              <a:t> express</a:t>
            </a:r>
            <a:r>
              <a:rPr lang="pt-PT" dirty="0" err="1"/>
              <a:t>ões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5D58DD-4AD7-4287-9EFF-2A707F59A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Português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35EC44B-6B54-4372-B6CA-1FFC32FF3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374710"/>
            <a:ext cx="4937760" cy="39169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Ainda bem.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É </a:t>
            </a:r>
            <a:r>
              <a:rPr lang="it-IT" dirty="0" err="1"/>
              <a:t>verdade</a:t>
            </a:r>
            <a:r>
              <a:rPr lang="it-IT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Acho</a:t>
            </a:r>
            <a:r>
              <a:rPr lang="it-IT" dirty="0"/>
              <a:t> </a:t>
            </a:r>
            <a:r>
              <a:rPr lang="it-IT" dirty="0" err="1"/>
              <a:t>uma</a:t>
            </a:r>
            <a:r>
              <a:rPr lang="it-IT" dirty="0"/>
              <a:t> </a:t>
            </a:r>
            <a:r>
              <a:rPr lang="it-IT" dirty="0" err="1"/>
              <a:t>ótima</a:t>
            </a:r>
            <a:r>
              <a:rPr lang="it-IT" dirty="0"/>
              <a:t> </a:t>
            </a:r>
            <a:r>
              <a:rPr lang="it-IT" dirty="0" err="1"/>
              <a:t>ideia</a:t>
            </a:r>
            <a:r>
              <a:rPr lang="it-IT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E </a:t>
            </a:r>
            <a:r>
              <a:rPr lang="it-IT" dirty="0" err="1"/>
              <a:t>depois</a:t>
            </a:r>
            <a:r>
              <a:rPr lang="it-IT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Claro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não</a:t>
            </a:r>
            <a:r>
              <a:rPr lang="it-IT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Ótimo</a:t>
            </a:r>
            <a:r>
              <a:rPr lang="it-IT" dirty="0"/>
              <a:t>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Vamos </a:t>
            </a:r>
            <a:r>
              <a:rPr lang="it-IT" dirty="0" err="1"/>
              <a:t>embora</a:t>
            </a:r>
            <a:r>
              <a:rPr lang="it-IT" dirty="0"/>
              <a:t>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Saiam</a:t>
            </a:r>
            <a:r>
              <a:rPr lang="it-IT" dirty="0"/>
              <a:t> è cedo de casa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Agora </a:t>
            </a:r>
            <a:r>
              <a:rPr lang="it-IT" dirty="0" err="1"/>
              <a:t>estou</a:t>
            </a:r>
            <a:r>
              <a:rPr lang="it-IT" dirty="0"/>
              <a:t> è </a:t>
            </a:r>
            <a:r>
              <a:rPr lang="it-IT" dirty="0" err="1"/>
              <a:t>cheio</a:t>
            </a:r>
            <a:r>
              <a:rPr lang="it-IT" dirty="0"/>
              <a:t> de </a:t>
            </a:r>
            <a:r>
              <a:rPr lang="it-IT" dirty="0" err="1"/>
              <a:t>fome</a:t>
            </a:r>
            <a:r>
              <a:rPr lang="it-IT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Desculpe</a:t>
            </a:r>
            <a:r>
              <a:rPr lang="it-IT" dirty="0"/>
              <a:t>, </a:t>
            </a:r>
            <a:r>
              <a:rPr lang="it-IT" dirty="0" err="1"/>
              <a:t>podia</a:t>
            </a:r>
            <a:r>
              <a:rPr lang="it-IT" dirty="0"/>
              <a:t> </a:t>
            </a:r>
            <a:r>
              <a:rPr lang="it-IT" dirty="0" err="1"/>
              <a:t>dizer</a:t>
            </a:r>
            <a:r>
              <a:rPr lang="it-IT" dirty="0"/>
              <a:t>-me onde fica..?</a:t>
            </a:r>
            <a:endParaRPr lang="pt-P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CC98385-D882-4EF9-981C-935441417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Italiano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9D7CE1F-DF04-42F8-8E7A-DD858A813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74709"/>
            <a:ext cx="4937760" cy="373948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Meno male.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È vero.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Credo che sia un’ottima idea.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E poi?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Certo che no.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Ottimo! (Benissimo, perfetto...)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Ok! Andiamo! (</a:t>
            </a:r>
            <a:r>
              <a:rPr lang="it-IT" dirty="0" err="1"/>
              <a:t>let</a:t>
            </a:r>
            <a:r>
              <a:rPr lang="it-IT" dirty="0"/>
              <a:t>: andiamo via).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Uscite molto presto di casa.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Adesso ho proprio tanta fame.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Scusi, può dirmi dove si trova....?</a:t>
            </a:r>
          </a:p>
        </p:txBody>
      </p:sp>
    </p:spTree>
    <p:extLst>
      <p:ext uri="{BB962C8B-B14F-4D97-AF65-F5344CB8AC3E}">
        <p14:creationId xmlns:p14="http://schemas.microsoft.com/office/powerpoint/2010/main" val="48937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063D11-02A6-4F5B-95B8-2E63D2B7C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/>
              <a:t>Tradução de pequenas frases</a:t>
            </a:r>
          </a:p>
          <a:p>
            <a:r>
              <a:rPr lang="pt-PT" dirty="0"/>
              <a:t>Tradução de um texto pequeno</a:t>
            </a:r>
          </a:p>
          <a:p>
            <a:r>
              <a:rPr lang="pt-PT" dirty="0"/>
              <a:t>Divisões administrativas em Portugal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0E5E844-9B9D-4164-A6E6-38198D2C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de frases PT - ITA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585B9F-6AD1-4B80-9EDC-4DDBAEB2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Português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F67171-962A-4402-BF4E-99B62AE4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358189"/>
            <a:ext cx="4937760" cy="39142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1800" b="0" i="1" u="none" strike="noStrike" baseline="0" dirty="0" err="1">
                <a:latin typeface="LiberationSerif-Italic"/>
              </a:rPr>
              <a:t>Nós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0" i="1" u="none" strike="noStrike" baseline="0" dirty="0" err="1">
                <a:latin typeface="LiberationSerif-Italic"/>
              </a:rPr>
              <a:t>somos</a:t>
            </a:r>
            <a:r>
              <a:rPr lang="it-IT" sz="1800" b="0" i="1" u="none" strike="noStrike" baseline="0" dirty="0">
                <a:latin typeface="LiberationSerif-Italic"/>
              </a:rPr>
              <a:t> de </a:t>
            </a:r>
            <a:r>
              <a:rPr lang="it-IT" sz="1800" b="0" i="1" u="none" strike="noStrike" baseline="0" dirty="0" err="1">
                <a:latin typeface="LiberationSerif-Italic"/>
              </a:rPr>
              <a:t>Nápoles</a:t>
            </a:r>
            <a:r>
              <a:rPr lang="it-IT" sz="1800" b="0" i="1" u="none" strike="noStrike" baseline="0" dirty="0">
                <a:latin typeface="LiberationSerif-Italic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O livro custa </a:t>
            </a:r>
            <a:r>
              <a:rPr lang="pt-BR" sz="1800" b="1" i="1" u="sng" strike="noStrike" baseline="0" dirty="0">
                <a:latin typeface="LiberationSerif-Italic"/>
              </a:rPr>
              <a:t>20 euros</a:t>
            </a:r>
            <a:r>
              <a:rPr lang="it-IT" sz="1800" b="1" i="1" u="sng" strike="noStrike" baseline="0" dirty="0">
                <a:latin typeface="LiberationSerif-Italic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1" i="1" u="sng" strike="noStrike" baseline="0" dirty="0">
                <a:latin typeface="LiberationSerif-BoldItalic"/>
              </a:rPr>
              <a:t>A</a:t>
            </a:r>
            <a:r>
              <a:rPr lang="pt-BR" sz="1800" b="1" i="1" u="none" strike="noStrike" baseline="0" dirty="0">
                <a:latin typeface="LiberationSerif-BoldItalic"/>
              </a:rPr>
              <a:t> </a:t>
            </a:r>
            <a:r>
              <a:rPr lang="pt-BR" sz="1800" b="0" i="1" u="none" strike="noStrike" baseline="0" dirty="0">
                <a:latin typeface="LiberationSerif-Italic"/>
              </a:rPr>
              <a:t>cozinha fica a</a:t>
            </a:r>
            <a:r>
              <a:rPr lang="pt-BR" sz="1800" b="1" i="1" u="none" strike="noStrike" baseline="0" dirty="0">
                <a:latin typeface="LiberationSerif-BoldItalic"/>
              </a:rPr>
              <a:t>o </a:t>
            </a:r>
            <a:r>
              <a:rPr lang="pt-BR" sz="1800" b="0" i="1" u="none" strike="noStrike" baseline="0" dirty="0">
                <a:latin typeface="LiberationSerif-Italic"/>
              </a:rPr>
              <a:t>fundo </a:t>
            </a:r>
            <a:r>
              <a:rPr lang="pt-BR" sz="1800" b="1" i="1" u="sng" strike="noStrike" baseline="0" dirty="0">
                <a:latin typeface="LiberationSerif-Italic"/>
              </a:rPr>
              <a:t>d</a:t>
            </a:r>
            <a:r>
              <a:rPr lang="pt-BR" sz="1800" b="1" i="1" u="sng" strike="noStrike" baseline="0" dirty="0">
                <a:latin typeface="LiberationSerif-BoldItalic"/>
              </a:rPr>
              <a:t>o</a:t>
            </a:r>
            <a:r>
              <a:rPr lang="pt-BR" sz="1800" b="1" i="1" u="none" strike="noStrike" baseline="0" dirty="0">
                <a:latin typeface="LiberationSerif-BoldItalic"/>
              </a:rPr>
              <a:t> </a:t>
            </a:r>
            <a:r>
              <a:rPr lang="pt-BR" sz="1800" b="0" i="1" u="none" strike="noStrike" baseline="0" dirty="0">
                <a:latin typeface="LiberationSerif-Italic"/>
              </a:rPr>
              <a:t>corredor.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b="1" i="1" u="sng" strike="noStrike" baseline="0" dirty="0" err="1">
                <a:latin typeface="LiberationSerif-Italic"/>
              </a:rPr>
              <a:t>Abre</a:t>
            </a:r>
            <a:r>
              <a:rPr lang="it-IT" sz="1800" b="1" i="1" u="sng" strike="noStrike" baseline="0" dirty="0">
                <a:latin typeface="LiberationSerif-Italic"/>
              </a:rPr>
              <a:t> </a:t>
            </a:r>
            <a:r>
              <a:rPr lang="it-IT" sz="1800" b="1" i="1" u="sng" strike="noStrike" baseline="0" dirty="0">
                <a:latin typeface="LiberationSerif-BoldItalic"/>
              </a:rPr>
              <a:t>o </a:t>
            </a:r>
            <a:r>
              <a:rPr lang="it-IT" sz="1800" b="0" i="1" u="none" strike="noStrike" baseline="0" dirty="0" err="1">
                <a:latin typeface="LiberationSerif-Italic"/>
              </a:rPr>
              <a:t>armário</a:t>
            </a:r>
            <a:r>
              <a:rPr lang="it-IT" sz="1800" b="0" i="1" u="none" strike="noStrike" baseline="0" dirty="0">
                <a:latin typeface="LiberationSerif-Italic"/>
              </a:rPr>
              <a:t>!</a:t>
            </a:r>
            <a:r>
              <a:rPr lang="pt-BR" sz="1800" i="1" dirty="0">
                <a:latin typeface="LiberationSerif-Italic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As chaves estão no sítio do </a:t>
            </a:r>
            <a:r>
              <a:rPr lang="it-IT" sz="1800" b="0" i="1" u="none" strike="noStrike" baseline="0" dirty="0">
                <a:latin typeface="LiberationSerif-Italic"/>
              </a:rPr>
              <a:t>costume?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i="1" dirty="0">
                <a:latin typeface="LiberationSerif-Italic"/>
              </a:rPr>
              <a:t> </a:t>
            </a:r>
            <a:r>
              <a:rPr lang="it-IT" sz="1800" b="0" i="1" u="none" strike="noStrike" baseline="0" dirty="0" err="1">
                <a:latin typeface="LiberationSerif-Italic"/>
              </a:rPr>
              <a:t>Ele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1" i="1" u="sng" strike="noStrike" baseline="0" dirty="0" err="1">
                <a:latin typeface="LiberationSerif-Italic"/>
              </a:rPr>
              <a:t>é</a:t>
            </a:r>
            <a:r>
              <a:rPr lang="it-IT" sz="1800" b="0" i="1" u="none" strike="noStrike" baseline="0" dirty="0">
                <a:latin typeface="LiberationSerif-Italic"/>
              </a:rPr>
              <a:t> magro.</a:t>
            </a:r>
            <a:endParaRPr lang="it-IT" sz="1800" i="1" dirty="0">
              <a:latin typeface="LiberationSerif-Italic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1800" b="1" i="1" u="sng" dirty="0">
                <a:latin typeface="LiberationSerif-Italic"/>
              </a:rPr>
              <a:t> </a:t>
            </a:r>
            <a:r>
              <a:rPr lang="it-IT" sz="1800" b="0" i="1" u="none" strike="noStrike" baseline="0" dirty="0" err="1">
                <a:latin typeface="LiberationSerif-Italic"/>
              </a:rPr>
              <a:t>Ele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1" i="1" u="sng" strike="noStrike" baseline="0" dirty="0" err="1">
                <a:latin typeface="LiberationSerif-Italic"/>
              </a:rPr>
              <a:t>está</a:t>
            </a:r>
            <a:r>
              <a:rPr lang="it-IT" sz="1800" b="1" i="1" u="sng" strike="noStrike" baseline="0" dirty="0">
                <a:latin typeface="LiberationSerif-Italic"/>
              </a:rPr>
              <a:t> </a:t>
            </a:r>
            <a:r>
              <a:rPr lang="it-IT" sz="1800" b="0" i="1" u="none" strike="noStrike" baseline="0" dirty="0">
                <a:latin typeface="LiberationSerif-Italic"/>
              </a:rPr>
              <a:t>magro.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b="0" i="1" u="none" strike="noStrike" baseline="0" dirty="0">
                <a:latin typeface="LiberationSerif-Italic"/>
              </a:rPr>
              <a:t>O </a:t>
            </a:r>
            <a:r>
              <a:rPr lang="it-IT" sz="1800" b="0" i="1" u="none" strike="noStrike" baseline="0" dirty="0" err="1">
                <a:latin typeface="LiberationSerif-Italic"/>
              </a:rPr>
              <a:t>bacalhau</a:t>
            </a:r>
            <a:r>
              <a:rPr lang="it-IT" sz="1800" b="1" i="1" u="sng" strike="noStrike" baseline="0" dirty="0">
                <a:latin typeface="LiberationSerif-Italic"/>
              </a:rPr>
              <a:t> </a:t>
            </a:r>
            <a:r>
              <a:rPr lang="it-IT" sz="1800" b="1" i="1" u="sng" strike="noStrike" baseline="0" dirty="0" err="1">
                <a:latin typeface="LiberationSerif-Italic"/>
              </a:rPr>
              <a:t>é</a:t>
            </a:r>
            <a:r>
              <a:rPr lang="it-IT" sz="1800" b="1" i="1" u="sng" strike="noStrike" baseline="0" dirty="0">
                <a:latin typeface="LiberationSerif-Italic"/>
              </a:rPr>
              <a:t> </a:t>
            </a:r>
            <a:r>
              <a:rPr lang="it-IT" sz="1800" b="0" i="1" u="none" strike="noStrike" baseline="0" dirty="0" err="1">
                <a:latin typeface="LiberationSerif-Italic"/>
              </a:rPr>
              <a:t>salgado</a:t>
            </a:r>
            <a:r>
              <a:rPr lang="it-IT" sz="1800" i="1" dirty="0">
                <a:latin typeface="LiberationSerif-Italic"/>
              </a:rPr>
              <a:t> /</a:t>
            </a:r>
            <a:r>
              <a:rPr lang="it-IT" sz="1800" b="0" i="1" u="none" strike="noStrike" baseline="0" dirty="0">
                <a:latin typeface="LiberationSerif-Italic"/>
              </a:rPr>
              <a:t>O </a:t>
            </a:r>
            <a:r>
              <a:rPr lang="it-IT" sz="1800" b="0" i="1" u="none" strike="noStrike" baseline="0" dirty="0" err="1">
                <a:latin typeface="LiberationSerif-Italic"/>
              </a:rPr>
              <a:t>bacalhau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1" i="1" u="sng" strike="noStrike" baseline="0" dirty="0" err="1">
                <a:latin typeface="LiberationSerif-Italic"/>
              </a:rPr>
              <a:t>está</a:t>
            </a:r>
            <a:r>
              <a:rPr lang="it-IT" sz="1800" b="0" i="1" u="none" strike="noStrike" baseline="0" dirty="0">
                <a:latin typeface="LiberationSerif-Italic"/>
              </a:rPr>
              <a:t> </a:t>
            </a:r>
            <a:r>
              <a:rPr lang="it-IT" sz="1800" b="0" i="1" u="none" strike="noStrike" baseline="0" dirty="0" err="1">
                <a:latin typeface="LiberationSerif-Italic"/>
              </a:rPr>
              <a:t>salgado</a:t>
            </a:r>
            <a:r>
              <a:rPr lang="it-IT" sz="1800" b="0" i="1" u="none" strike="noStrike" baseline="0" dirty="0">
                <a:latin typeface="LiberationSerif-Italic"/>
              </a:rPr>
              <a:t>.</a:t>
            </a:r>
            <a:endParaRPr lang="it-IT" b="1" u="sng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008EE0-93DA-4650-A270-A1A5C1BFC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Italiano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D273844-89FC-4621-BA52-C73CCDE56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58189"/>
            <a:ext cx="4937760" cy="3914273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Noi siamo di Napoli.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dirty="0">
                <a:latin typeface="LiberationSerif"/>
              </a:rPr>
              <a:t>Il libro costa 20 euro.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La cucina sta in fondo al corridoio.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dirty="0">
                <a:latin typeface="LiberationSerif"/>
              </a:rPr>
              <a:t>Apri l’armadio!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Le chiavi sono al solito posto?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dirty="0">
                <a:latin typeface="LiberationSerif"/>
              </a:rPr>
              <a:t> </a:t>
            </a:r>
            <a:r>
              <a:rPr lang="it-IT" sz="1800" b="0" i="0" u="none" strike="noStrike" baseline="0" dirty="0">
                <a:latin typeface="LiberationSerif"/>
              </a:rPr>
              <a:t>Lui è magro (è la sua costituzione).</a:t>
            </a:r>
            <a:endParaRPr lang="it-IT" sz="1800" dirty="0">
              <a:latin typeface="LiberationSerif"/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Lui è dimagrito (adesso è più magro).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dirty="0">
                <a:latin typeface="LiberationSerif"/>
              </a:rPr>
              <a:t> </a:t>
            </a:r>
            <a:r>
              <a:rPr lang="it-IT" sz="2000" b="0" i="0" u="none" strike="noStrike" baseline="0" dirty="0">
                <a:latin typeface="LiberationSerif"/>
              </a:rPr>
              <a:t>Il baccalà è salato (è il suo sapore naturale)/ </a:t>
            </a:r>
            <a:r>
              <a:rPr lang="it-IT" sz="1800" b="0" i="0" u="none" strike="noStrike" baseline="0" dirty="0">
                <a:latin typeface="LiberationSerif"/>
              </a:rPr>
              <a:t>Il baccalà è salato (è stato cucinato con troppo sale).</a:t>
            </a:r>
            <a:endParaRPr lang="it-IT" dirty="0"/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F2127121-044C-4C5A-A2EA-EC3F9FA536BF}"/>
              </a:ext>
            </a:extLst>
          </p:cNvPr>
          <p:cNvSpPr/>
          <p:nvPr/>
        </p:nvSpPr>
        <p:spPr>
          <a:xfrm>
            <a:off x="2775286" y="4441508"/>
            <a:ext cx="272715" cy="8363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D38C70-3A12-49D6-A7E5-76B26B443C26}"/>
              </a:ext>
            </a:extLst>
          </p:cNvPr>
          <p:cNvSpPr txBox="1"/>
          <p:nvPr/>
        </p:nvSpPr>
        <p:spPr>
          <a:xfrm>
            <a:off x="3827646" y="4073355"/>
            <a:ext cx="1090867" cy="120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5400" b="0" i="0" dirty="0">
                <a:solidFill>
                  <a:srgbClr val="E8E7E3"/>
                </a:solidFill>
                <a:effectLst/>
                <a:latin typeface="apple color emoji"/>
              </a:rPr>
              <a:t>👀</a:t>
            </a:r>
            <a:endParaRPr lang="pt-PT" sz="5400" dirty="0"/>
          </a:p>
        </p:txBody>
      </p:sp>
    </p:spTree>
    <p:extLst>
      <p:ext uri="{BB962C8B-B14F-4D97-AF65-F5344CB8AC3E}">
        <p14:creationId xmlns:p14="http://schemas.microsoft.com/office/powerpoint/2010/main" val="8186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0E5E844-9B9D-4164-A6E6-38198D2C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de frases PT - ITA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585B9F-6AD1-4B80-9EDC-4DDBAEB2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Português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F67171-962A-4402-BF4E-99B62AE45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358189"/>
            <a:ext cx="4937760" cy="39142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sz="1800" i="1" dirty="0">
                <a:latin typeface="LiberationSerif-Italic"/>
              </a:rPr>
              <a:t> </a:t>
            </a:r>
            <a:r>
              <a:rPr lang="pt-BR" sz="1800" b="0" i="1" u="none" strike="noStrike" baseline="0" dirty="0">
                <a:latin typeface="LiberationSerif-Italic"/>
              </a:rPr>
              <a:t>A Sónia fala cinco línguas.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Acabo esta explicação na próxima aula.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Amanhã </a:t>
            </a:r>
            <a:r>
              <a:rPr lang="pt-BR" sz="1800" b="1" i="1" u="none" strike="noStrike" baseline="0" dirty="0">
                <a:latin typeface="LiberationSerif-BoldItalic"/>
              </a:rPr>
              <a:t>atendemos </a:t>
            </a:r>
            <a:r>
              <a:rPr lang="pt-BR" sz="1800" b="0" i="1" u="none" strike="noStrike" baseline="0" dirty="0">
                <a:latin typeface="LiberationSerif-Italic"/>
              </a:rPr>
              <a:t>o público das 9h às 13h.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b="0" i="1" u="none" strike="noStrike" baseline="0" dirty="0">
                <a:latin typeface="LiberationSerif-Italic"/>
              </a:rPr>
              <a:t>Tu também </a:t>
            </a:r>
            <a:r>
              <a:rPr lang="pt-BR" sz="1800" b="1" i="1" u="none" strike="noStrike" baseline="0" dirty="0">
                <a:latin typeface="LiberationSerif-BoldItalic"/>
              </a:rPr>
              <a:t>traduzes </a:t>
            </a:r>
            <a:r>
              <a:rPr lang="pt-BR" sz="1800" b="0" i="1" u="none" strike="noStrike" baseline="0" dirty="0">
                <a:latin typeface="LiberationSerif-Italic"/>
              </a:rPr>
              <a:t>do italiano?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i="1" dirty="0" err="1"/>
              <a:t>Quem</a:t>
            </a:r>
            <a:r>
              <a:rPr lang="it-IT" i="1" dirty="0"/>
              <a:t> </a:t>
            </a:r>
            <a:r>
              <a:rPr lang="it-IT" i="1" dirty="0" err="1"/>
              <a:t>diz</a:t>
            </a:r>
            <a:r>
              <a:rPr lang="it-IT" i="1" dirty="0"/>
              <a:t> a </a:t>
            </a:r>
            <a:r>
              <a:rPr lang="it-IT" i="1" dirty="0" err="1"/>
              <a:t>verdade</a:t>
            </a:r>
            <a:r>
              <a:rPr lang="it-IT" i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i="1" dirty="0"/>
              <a:t>Vasco da Gama </a:t>
            </a:r>
            <a:r>
              <a:rPr lang="pt-BR" b="1" i="1" dirty="0"/>
              <a:t>chegou </a:t>
            </a:r>
            <a:r>
              <a:rPr lang="pt-BR" i="1" dirty="0"/>
              <a:t>à Índia em 1498.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i="1" dirty="0"/>
              <a:t> Desde que </a:t>
            </a:r>
            <a:r>
              <a:rPr lang="pt-BR" b="1" i="1" dirty="0"/>
              <a:t>chegámos </a:t>
            </a:r>
            <a:r>
              <a:rPr lang="pt-BR" i="1" dirty="0"/>
              <a:t>a Roma, </a:t>
            </a:r>
            <a:r>
              <a:rPr lang="pt-BR" b="1" i="1" dirty="0"/>
              <a:t>já visitámos </a:t>
            </a:r>
            <a:r>
              <a:rPr lang="pt-BR" i="1" dirty="0"/>
              <a:t>imensos monumentos, mas </a:t>
            </a:r>
            <a:r>
              <a:rPr lang="pt-BR" b="1" i="1" dirty="0"/>
              <a:t>ainda não entrámos </a:t>
            </a:r>
            <a:r>
              <a:rPr lang="pt-BR" i="1" dirty="0"/>
              <a:t>no Coliseu</a:t>
            </a:r>
            <a:endParaRPr lang="it-IT" b="1" u="sng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008EE0-93DA-4650-A270-A1A5C1BFC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Italiano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D273844-89FC-4621-BA52-C73CCDE56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58189"/>
            <a:ext cx="4937760" cy="3914273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Sonia parla cinque lingue.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Finisco questa spiegazione alla prossima lezione.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Domani riceviamo il pubblico dalle 9 alle 13.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it-IT" sz="1800" b="0" i="0" u="none" strike="noStrike" baseline="0" dirty="0">
                <a:latin typeface="LiberationSerif"/>
              </a:rPr>
              <a:t>Tu traduci anche dall’italiano?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Chi dice la verità?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Vasco da </a:t>
            </a:r>
            <a:r>
              <a:rPr lang="it-IT" dirty="0" err="1"/>
              <a:t>Gama</a:t>
            </a:r>
            <a:r>
              <a:rPr lang="it-IT" dirty="0"/>
              <a:t> arrivò in India nel 1498.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 Da quando siamo arrivati a Roma, abbiamo già visitato tanti monumenti, ma ancora non siamo entrati al Colosseo.</a:t>
            </a:r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41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B369732-D205-4373-A67E-DF9D144F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de um pequeno texto</a:t>
            </a: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95C2786-B3C8-4339-9140-86DCC6282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Na minha família somos muito rotineiros, especialmente ao fim de semana. Cada um de nós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gosta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de repetir os mesmos rituais. Ao sábado de manhã eu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"/>
              </a:rPr>
              <a:t>acordo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 tarde, porque preciso de recuperar o sono e depois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corro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durante meia hora no parque para me manter em forma.</a:t>
            </a: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marL="0" indent="0" algn="just">
              <a:buNone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Os meus pais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compram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no supermercado o que é necessário para a semana seguinte. Todos nós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colaboramos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na limpeza da casa: eu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limpo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meu quarto e a minha irmã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limpa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dela.</a:t>
            </a: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Ao domingo, a minha tia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prepara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sempre um almoço especial e nós </a:t>
            </a:r>
            <a:r>
              <a:rPr lang="pt-BR" sz="1800" b="1" dirty="0">
                <a:solidFill>
                  <a:srgbClr val="000000"/>
                </a:solidFill>
                <a:latin typeface="LiberationSerif-Bold"/>
              </a:rPr>
              <a:t>comemos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todos juntos na casa dela. Ao fim da tarde, eu e os meus amigos b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ebemos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uma cerveja no nosso bar habitual.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FBF401-03BE-4041-9D4A-1092D913E01D}"/>
              </a:ext>
            </a:extLst>
          </p:cNvPr>
          <p:cNvSpPr txBox="1"/>
          <p:nvPr/>
        </p:nvSpPr>
        <p:spPr>
          <a:xfrm>
            <a:off x="1097280" y="2654620"/>
            <a:ext cx="10058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err="1"/>
              <a:t>Nella</a:t>
            </a:r>
            <a:r>
              <a:rPr lang="pt-PT" dirty="0"/>
              <a:t> mia </a:t>
            </a:r>
            <a:r>
              <a:rPr lang="pt-PT" dirty="0" err="1"/>
              <a:t>famiglia</a:t>
            </a:r>
            <a:r>
              <a:rPr lang="pt-PT" dirty="0"/>
              <a:t> </a:t>
            </a:r>
            <a:r>
              <a:rPr lang="pt-PT" dirty="0" err="1"/>
              <a:t>siamo</a:t>
            </a:r>
            <a:r>
              <a:rPr lang="pt-PT" dirty="0"/>
              <a:t> </a:t>
            </a:r>
            <a:r>
              <a:rPr lang="pt-PT" dirty="0" err="1"/>
              <a:t>molto</a:t>
            </a:r>
            <a:r>
              <a:rPr lang="pt-PT" dirty="0"/>
              <a:t> “</a:t>
            </a:r>
            <a:r>
              <a:rPr lang="pt-PT" dirty="0" err="1"/>
              <a:t>rotinari</a:t>
            </a:r>
            <a:r>
              <a:rPr lang="pt-PT" dirty="0"/>
              <a:t>”, </a:t>
            </a:r>
            <a:r>
              <a:rPr lang="pt-PT" dirty="0" err="1"/>
              <a:t>soprattutto</a:t>
            </a:r>
            <a:r>
              <a:rPr lang="pt-PT" dirty="0"/>
              <a:t> </a:t>
            </a:r>
            <a:r>
              <a:rPr lang="pt-PT" dirty="0" err="1"/>
              <a:t>nei</a:t>
            </a:r>
            <a:r>
              <a:rPr lang="pt-PT" dirty="0"/>
              <a:t> fine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settimana</a:t>
            </a:r>
            <a:r>
              <a:rPr lang="pt-PT" dirty="0"/>
              <a:t>/ al weekend. </a:t>
            </a:r>
            <a:r>
              <a:rPr lang="pt-PT" dirty="0" err="1"/>
              <a:t>Ognuno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noi</a:t>
            </a:r>
            <a:r>
              <a:rPr lang="pt-PT" dirty="0"/>
              <a:t> ama </a:t>
            </a:r>
            <a:r>
              <a:rPr lang="pt-PT" dirty="0" err="1"/>
              <a:t>ripetere</a:t>
            </a:r>
            <a:r>
              <a:rPr lang="pt-PT" dirty="0"/>
              <a:t> </a:t>
            </a:r>
            <a:r>
              <a:rPr lang="pt-PT" dirty="0" err="1"/>
              <a:t>gli</a:t>
            </a:r>
            <a:r>
              <a:rPr lang="pt-PT" dirty="0"/>
              <a:t> </a:t>
            </a:r>
            <a:r>
              <a:rPr lang="pt-PT" dirty="0" err="1"/>
              <a:t>stessi</a:t>
            </a:r>
            <a:r>
              <a:rPr lang="pt-PT" dirty="0"/>
              <a:t> </a:t>
            </a:r>
            <a:r>
              <a:rPr lang="pt-PT" dirty="0" err="1"/>
              <a:t>rituali</a:t>
            </a:r>
            <a:r>
              <a:rPr lang="pt-PT" dirty="0"/>
              <a:t>. </a:t>
            </a:r>
            <a:r>
              <a:rPr lang="pt-PT" dirty="0" err="1"/>
              <a:t>Il</a:t>
            </a:r>
            <a:r>
              <a:rPr lang="pt-PT" dirty="0"/>
              <a:t> </a:t>
            </a:r>
            <a:r>
              <a:rPr lang="pt-PT" dirty="0" err="1"/>
              <a:t>sabato</a:t>
            </a:r>
            <a:r>
              <a:rPr lang="pt-PT" dirty="0"/>
              <a:t> </a:t>
            </a:r>
            <a:r>
              <a:rPr lang="pt-PT" dirty="0" err="1"/>
              <a:t>mattina</a:t>
            </a:r>
            <a:r>
              <a:rPr lang="pt-PT" dirty="0"/>
              <a:t> mi </a:t>
            </a:r>
            <a:r>
              <a:rPr lang="pt-PT" dirty="0" err="1"/>
              <a:t>sveglio</a:t>
            </a:r>
            <a:r>
              <a:rPr lang="pt-PT" dirty="0"/>
              <a:t> </a:t>
            </a:r>
            <a:r>
              <a:rPr lang="pt-PT" dirty="0" err="1"/>
              <a:t>tardi</a:t>
            </a:r>
            <a:r>
              <a:rPr lang="pt-PT" dirty="0"/>
              <a:t> </a:t>
            </a:r>
            <a:r>
              <a:rPr lang="pt-PT" dirty="0" err="1"/>
              <a:t>perché</a:t>
            </a:r>
            <a:r>
              <a:rPr lang="pt-PT" dirty="0"/>
              <a:t> </a:t>
            </a:r>
            <a:r>
              <a:rPr lang="pt-PT" dirty="0" err="1"/>
              <a:t>ho</a:t>
            </a:r>
            <a:r>
              <a:rPr lang="pt-PT" dirty="0"/>
              <a:t> </a:t>
            </a:r>
            <a:r>
              <a:rPr lang="pt-PT" dirty="0" err="1"/>
              <a:t>bisogno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ricuperare</a:t>
            </a:r>
            <a:r>
              <a:rPr lang="pt-PT" dirty="0"/>
              <a:t> </a:t>
            </a:r>
            <a:r>
              <a:rPr lang="pt-PT" dirty="0" err="1"/>
              <a:t>il</a:t>
            </a:r>
            <a:r>
              <a:rPr lang="pt-PT" dirty="0"/>
              <a:t> </a:t>
            </a:r>
            <a:r>
              <a:rPr lang="pt-PT" dirty="0" err="1"/>
              <a:t>sonno</a:t>
            </a:r>
            <a:r>
              <a:rPr lang="pt-PT" dirty="0"/>
              <a:t>, e poi corro per </a:t>
            </a:r>
            <a:r>
              <a:rPr lang="pt-PT" dirty="0" err="1"/>
              <a:t>mezz’ora</a:t>
            </a:r>
            <a:r>
              <a:rPr lang="pt-PT" dirty="0"/>
              <a:t> al parco per </a:t>
            </a:r>
            <a:r>
              <a:rPr lang="pt-PT" dirty="0" err="1"/>
              <a:t>tenermi</a:t>
            </a:r>
            <a:r>
              <a:rPr lang="pt-PT" dirty="0"/>
              <a:t> in forma.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3B191B-1652-439A-AE3C-747C0AE0626A}"/>
              </a:ext>
            </a:extLst>
          </p:cNvPr>
          <p:cNvSpPr txBox="1"/>
          <p:nvPr/>
        </p:nvSpPr>
        <p:spPr>
          <a:xfrm>
            <a:off x="1097280" y="4324743"/>
            <a:ext cx="1005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I miei </a:t>
            </a:r>
            <a:r>
              <a:rPr lang="pt-PT" dirty="0" err="1"/>
              <a:t>genitori</a:t>
            </a:r>
            <a:r>
              <a:rPr lang="pt-PT" dirty="0"/>
              <a:t> </a:t>
            </a:r>
            <a:r>
              <a:rPr lang="pt-PT" dirty="0" err="1"/>
              <a:t>comprano</a:t>
            </a:r>
            <a:r>
              <a:rPr lang="pt-PT" dirty="0"/>
              <a:t> </a:t>
            </a:r>
            <a:r>
              <a:rPr lang="pt-PT" dirty="0" err="1"/>
              <a:t>ci</a:t>
            </a:r>
            <a:r>
              <a:rPr lang="it-IT" dirty="0"/>
              <a:t>ò di cui hanno bisogno per la settimana successiva al supermercato. Collaboriamo tutti alle pulizie di casa: io pulisco la mia stanza e mia sorella pulisce la sua.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51C598-964D-4053-9129-F1CBF2FF519C}"/>
              </a:ext>
            </a:extLst>
          </p:cNvPr>
          <p:cNvSpPr txBox="1"/>
          <p:nvPr/>
        </p:nvSpPr>
        <p:spPr>
          <a:xfrm>
            <a:off x="1097280" y="5717867"/>
            <a:ext cx="1005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La domenica, mia zia prepara sempre un pranzo speciale e mangiamo tutti insieme a casa sua. Nel tardo </a:t>
            </a:r>
            <a:r>
              <a:rPr lang="it-IT" dirty="0" err="1"/>
              <a:t>pommeriggio</a:t>
            </a:r>
            <a:r>
              <a:rPr lang="it-IT" dirty="0"/>
              <a:t>, io e i miei amici </a:t>
            </a:r>
            <a:r>
              <a:rPr lang="it-IT" dirty="0" err="1"/>
              <a:t>bebiamo</a:t>
            </a:r>
            <a:r>
              <a:rPr lang="it-IT" dirty="0"/>
              <a:t> </a:t>
            </a:r>
            <a:r>
              <a:rPr lang="it-IT" dirty="0" err="1"/>
              <a:t>unha</a:t>
            </a:r>
            <a:r>
              <a:rPr lang="it-IT" dirty="0"/>
              <a:t> birra/ birretta nel nostro solito bar/ nel nostro bar abituale.</a:t>
            </a:r>
          </a:p>
        </p:txBody>
      </p:sp>
    </p:spTree>
    <p:extLst>
      <p:ext uri="{BB962C8B-B14F-4D97-AF65-F5344CB8AC3E}">
        <p14:creationId xmlns:p14="http://schemas.microsoft.com/office/powerpoint/2010/main" val="92135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AB13592-9A0D-4ACA-BAAA-B7F47AB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1" y="2013726"/>
            <a:ext cx="3200400" cy="2286000"/>
          </a:xfrm>
        </p:spPr>
        <p:txBody>
          <a:bodyPr/>
          <a:lstStyle/>
          <a:p>
            <a:r>
              <a:rPr lang="pt-PT" dirty="0"/>
              <a:t>Divisões administrativas em Portugal</a:t>
            </a:r>
            <a:endParaRPr lang="it-IT" dirty="0"/>
          </a:p>
        </p:txBody>
      </p:sp>
      <p:pic>
        <p:nvPicPr>
          <p:cNvPr id="7170" name="Picture 2" descr="Mapa de Portugal Escolar - 2 Faces (27 x 40,5 cm) - Folha - Livro - Bertrand">
            <a:extLst>
              <a:ext uri="{FF2B5EF4-FFF2-40B4-BE49-F238E27FC236}">
                <a16:creationId xmlns:a16="http://schemas.microsoft.com/office/drawing/2014/main" id="{F49141D0-D223-47D2-BB8C-95DCF074C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42" y="10918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hlinkClick r:id="rId3"/>
            <a:extLst>
              <a:ext uri="{FF2B5EF4-FFF2-40B4-BE49-F238E27FC236}">
                <a16:creationId xmlns:a16="http://schemas.microsoft.com/office/drawing/2014/main" id="{E0175F39-9C5D-4772-9B43-E900B06DF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344" y="1211364"/>
            <a:ext cx="802362" cy="8023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2FA40A-F51B-4204-8A3F-08A6DC666C40}"/>
              </a:ext>
            </a:extLst>
          </p:cNvPr>
          <p:cNvSpPr txBox="1"/>
          <p:nvPr/>
        </p:nvSpPr>
        <p:spPr>
          <a:xfrm>
            <a:off x="4195288" y="2592814"/>
            <a:ext cx="12774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Clica aqui!</a:t>
            </a:r>
            <a:endParaRPr lang="it-IT" b="1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46DEF318-8809-4D04-B394-F5D4AA0889AA}"/>
              </a:ext>
            </a:extLst>
          </p:cNvPr>
          <p:cNvSpPr/>
          <p:nvPr/>
        </p:nvSpPr>
        <p:spPr>
          <a:xfrm rot="10800000">
            <a:off x="4659934" y="1914780"/>
            <a:ext cx="401181" cy="528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567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02D92D-302A-400C-B593-1311787BF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4710" y="1412607"/>
            <a:ext cx="7090012" cy="478347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Distritos -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regioni</a:t>
            </a:r>
            <a:endParaRPr lang="pt-PT" sz="18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R</a:t>
            </a:r>
            <a:r>
              <a:rPr lang="pt-PT" sz="1800" b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egiões</a:t>
            </a:r>
            <a:r>
              <a:rPr lang="pt-PT" sz="1800" b="0" u="none" strike="noStrike" noProof="0" dirty="0">
                <a:solidFill>
                  <a:srgbClr val="000000"/>
                </a:solidFill>
                <a:effectLst/>
                <a:latin typeface="+mj-lt"/>
              </a:rPr>
              <a:t> autónomas (Açores, Madeira) - </a:t>
            </a:r>
            <a:r>
              <a:rPr lang="pt-PT" sz="1800" b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regioni</a:t>
            </a:r>
            <a:r>
              <a:rPr lang="pt-PT" sz="1800" b="0" u="none" strike="noStrike" noProof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PT" sz="1800" b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autonome</a:t>
            </a:r>
            <a:r>
              <a:rPr lang="pt-PT" sz="1800" b="0" u="none" strike="noStrike" noProof="0" dirty="0">
                <a:solidFill>
                  <a:srgbClr val="000000"/>
                </a:solidFill>
                <a:effectLst/>
                <a:latin typeface="+mj-lt"/>
              </a:rPr>
              <a:t> (a </a:t>
            </a:r>
            <a:r>
              <a:rPr lang="pt-PT" sz="1800" b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statuto</a:t>
            </a:r>
            <a:r>
              <a:rPr lang="pt-PT" sz="1800" b="0" u="none" strike="noStrike" noProof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PT" sz="1800" b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speciale</a:t>
            </a:r>
            <a:r>
              <a:rPr lang="pt-PT" sz="1800" b="0" u="none" strike="noStrike" noProof="0" dirty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i="0" dirty="0">
                <a:solidFill>
                  <a:srgbClr val="000000"/>
                </a:solidFill>
                <a:latin typeface="+mj-lt"/>
              </a:rPr>
              <a:t>Grandes áreas metropolitanas (por exemplo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: Porto e Lisboa) –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Cittá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metropolitane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Grandes áreas urbanas – zone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urbane</a:t>
            </a:r>
            <a:endParaRPr lang="pt-PT" sz="18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Municípios – </a:t>
            </a:r>
            <a:r>
              <a:rPr lang="pt-PT" sz="1800" b="1" i="0" u="sng" strike="noStrike" noProof="0" dirty="0" err="1">
                <a:solidFill>
                  <a:srgbClr val="000000"/>
                </a:solidFill>
                <a:effectLst/>
                <a:latin typeface="+mj-lt"/>
              </a:rPr>
              <a:t>Comuni</a:t>
            </a:r>
            <a:endParaRPr lang="pt-PT" sz="1800" b="1" i="0" u="sng" strike="noStrike" noProof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Freguesias –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Distretto</a:t>
            </a:r>
            <a:endParaRPr lang="pt-PT" sz="18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Concelho – </a:t>
            </a:r>
            <a:r>
              <a:rPr lang="pt-PT" sz="1800" u="sng" dirty="0" err="1">
                <a:solidFill>
                  <a:srgbClr val="000000"/>
                </a:solidFill>
                <a:latin typeface="+mj-lt"/>
              </a:rPr>
              <a:t>Comune</a:t>
            </a:r>
            <a:r>
              <a:rPr lang="pt-PT" sz="1800" u="sng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Junta de freguesia –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Consiglio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municipale</a:t>
            </a:r>
            <a:endParaRPr lang="pt-PT" sz="18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Assem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bleia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 municipal –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Consiglio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comunale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Câmara municipal – </a:t>
            </a:r>
            <a:r>
              <a:rPr lang="pt-PT" sz="1800" b="0" i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Giunta</a:t>
            </a: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PT" sz="1800" b="0" i="0" u="none" strike="noStrike" noProof="0" dirty="0" err="1">
                <a:solidFill>
                  <a:srgbClr val="000000"/>
                </a:solidFill>
                <a:effectLst/>
                <a:latin typeface="+mj-lt"/>
              </a:rPr>
              <a:t>comunale</a:t>
            </a: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dirty="0">
                <a:solidFill>
                  <a:srgbClr val="000000"/>
                </a:solidFill>
                <a:latin typeface="+mj-lt"/>
              </a:rPr>
              <a:t>Presidente da câmara municipal – </a:t>
            </a:r>
            <a:r>
              <a:rPr lang="pt-PT" sz="1800" dirty="0" err="1">
                <a:solidFill>
                  <a:srgbClr val="000000"/>
                </a:solidFill>
                <a:latin typeface="+mj-lt"/>
              </a:rPr>
              <a:t>Sindaco</a:t>
            </a:r>
            <a:endParaRPr lang="pt-PT" sz="18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t-PT" sz="18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Vereadores</a:t>
            </a:r>
            <a:r>
              <a:rPr lang="pt-PT" sz="1800" dirty="0">
                <a:solidFill>
                  <a:srgbClr val="000000"/>
                </a:solidFill>
                <a:latin typeface="+mj-lt"/>
              </a:rPr>
              <a:t>- Consiglieri 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t-PT" sz="1800" b="0" i="0" u="none" strike="noStrike" noProof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it-IT" dirty="0"/>
          </a:p>
        </p:txBody>
      </p:sp>
      <p:pic>
        <p:nvPicPr>
          <p:cNvPr id="5" name="Picture 4" descr="Portugal Mapa gratuito, mapa mudo gratuito, mapa en blanco gratuito,  plantilla de mapa fronteras, distritos, nombres">
            <a:extLst>
              <a:ext uri="{FF2B5EF4-FFF2-40B4-BE49-F238E27FC236}">
                <a16:creationId xmlns:a16="http://schemas.microsoft.com/office/drawing/2014/main" id="{183D8E43-A2CB-424B-A7A5-7EC28F17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928"/>
            <a:ext cx="3972285" cy="579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1B105E-6217-4571-AFAF-1B41846665A2}"/>
              </a:ext>
            </a:extLst>
          </p:cNvPr>
          <p:cNvSpPr txBox="1"/>
          <p:nvPr/>
        </p:nvSpPr>
        <p:spPr>
          <a:xfrm>
            <a:off x="5387806" y="295785"/>
            <a:ext cx="566382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Portugal tem </a:t>
            </a:r>
            <a:r>
              <a:rPr lang="pt-PT" b="1" dirty="0"/>
              <a:t>18 distritos </a:t>
            </a:r>
            <a:r>
              <a:rPr lang="pt-PT" dirty="0"/>
              <a:t>no continente e </a:t>
            </a:r>
            <a:r>
              <a:rPr lang="pt-PT" b="1" u="sng" dirty="0"/>
              <a:t>2 regiões autónomas</a:t>
            </a:r>
            <a:r>
              <a:rPr lang="pt-PT" dirty="0"/>
              <a:t>, que se subdividem em </a:t>
            </a:r>
            <a:r>
              <a:rPr lang="pt-PT" b="1" u="sng" dirty="0"/>
              <a:t>308 municípios </a:t>
            </a:r>
            <a:r>
              <a:rPr lang="pt-PT" dirty="0"/>
              <a:t>e </a:t>
            </a:r>
            <a:r>
              <a:rPr lang="pt-PT" b="1" u="sng" dirty="0"/>
              <a:t>3091 freguesias.</a:t>
            </a:r>
            <a:endParaRPr lang="it-IT" b="1" u="sng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B141AF-CC2D-4833-9328-5831D4978BFA}"/>
              </a:ext>
            </a:extLst>
          </p:cNvPr>
          <p:cNvSpPr txBox="1"/>
          <p:nvPr/>
        </p:nvSpPr>
        <p:spPr>
          <a:xfrm>
            <a:off x="9164038" y="4253891"/>
            <a:ext cx="2818697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Portugal está dividido em 3 NUTS (Nomenclatura das unidades territoriais para fins estatísticos) NUTS1, NUTS2 e NUTS3 que incluem  </a:t>
            </a:r>
            <a:r>
              <a:rPr lang="pt-PT" b="1" u="sng" dirty="0"/>
              <a:t>Portugal Continental, R.A. dos Açores e R. A. Da Madeira.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215643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u ṢoṲ o ○ FЯᾏCO DE muita 6EИTE: PORTUGAL - norte centro sul">
            <a:extLst>
              <a:ext uri="{FF2B5EF4-FFF2-40B4-BE49-F238E27FC236}">
                <a16:creationId xmlns:a16="http://schemas.microsoft.com/office/drawing/2014/main" id="{5B1ADAFA-D2BC-4F54-93AB-0E7C43EE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" y="151846"/>
            <a:ext cx="3795579" cy="55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2F67DF-70BD-4561-8296-09FF873C41B8}"/>
              </a:ext>
            </a:extLst>
          </p:cNvPr>
          <p:cNvSpPr txBox="1"/>
          <p:nvPr/>
        </p:nvSpPr>
        <p:spPr>
          <a:xfrm>
            <a:off x="527714" y="5782824"/>
            <a:ext cx="285238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Portugal é composto </a:t>
            </a:r>
            <a:r>
              <a:rPr lang="pt-PT" b="1" u="sng" dirty="0"/>
              <a:t>por 5 regiões no continente </a:t>
            </a:r>
            <a:r>
              <a:rPr lang="pt-PT" dirty="0"/>
              <a:t>e </a:t>
            </a:r>
            <a:r>
              <a:rPr lang="pt-PT" b="1" u="sng" dirty="0"/>
              <a:t>2 duas regiões autónomas.</a:t>
            </a:r>
            <a:endParaRPr lang="it-IT" b="1" u="sng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1687F4-B6C8-4A93-8487-740E39B4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9" t="15515" r="51411" b="33397"/>
          <a:stretch/>
        </p:blipFill>
        <p:spPr>
          <a:xfrm>
            <a:off x="3881288" y="1185548"/>
            <a:ext cx="8310712" cy="4597276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E126E08-2AEB-4247-878E-B75606159091}"/>
              </a:ext>
            </a:extLst>
          </p:cNvPr>
          <p:cNvCxnSpPr/>
          <p:nvPr/>
        </p:nvCxnSpPr>
        <p:spPr>
          <a:xfrm>
            <a:off x="4067033" y="2743200"/>
            <a:ext cx="41489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69B5AB0-DDC9-45D1-A0E0-8FC3FC8F7CD3}"/>
              </a:ext>
            </a:extLst>
          </p:cNvPr>
          <p:cNvCxnSpPr>
            <a:cxnSpLocks/>
          </p:cNvCxnSpPr>
          <p:nvPr/>
        </p:nvCxnSpPr>
        <p:spPr>
          <a:xfrm>
            <a:off x="3881288" y="3529137"/>
            <a:ext cx="13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0ADCA1B-6DD2-444D-93C6-4D082AF62CBC}"/>
              </a:ext>
            </a:extLst>
          </p:cNvPr>
          <p:cNvCxnSpPr>
            <a:cxnSpLocks/>
          </p:cNvCxnSpPr>
          <p:nvPr/>
        </p:nvCxnSpPr>
        <p:spPr>
          <a:xfrm>
            <a:off x="3881288" y="2166635"/>
            <a:ext cx="13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0CC7CDA-7E06-4D71-AC4C-D5FFC9728214}"/>
              </a:ext>
            </a:extLst>
          </p:cNvPr>
          <p:cNvCxnSpPr>
            <a:cxnSpLocks/>
          </p:cNvCxnSpPr>
          <p:nvPr/>
        </p:nvCxnSpPr>
        <p:spPr>
          <a:xfrm>
            <a:off x="3881288" y="1579782"/>
            <a:ext cx="13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4EE1DD5-E629-45E3-BF39-34B9767DE937}"/>
              </a:ext>
            </a:extLst>
          </p:cNvPr>
          <p:cNvCxnSpPr>
            <a:cxnSpLocks/>
          </p:cNvCxnSpPr>
          <p:nvPr/>
        </p:nvCxnSpPr>
        <p:spPr>
          <a:xfrm>
            <a:off x="3881288" y="4172857"/>
            <a:ext cx="13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A2110BF-16F1-4CEF-8A9D-1AA19B3AF8A9}"/>
              </a:ext>
            </a:extLst>
          </p:cNvPr>
          <p:cNvCxnSpPr>
            <a:cxnSpLocks/>
          </p:cNvCxnSpPr>
          <p:nvPr/>
        </p:nvCxnSpPr>
        <p:spPr>
          <a:xfrm>
            <a:off x="3881288" y="4527698"/>
            <a:ext cx="20827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1474A2B0-EDBF-4F25-976D-54F6129EF733}"/>
              </a:ext>
            </a:extLst>
          </p:cNvPr>
          <p:cNvCxnSpPr>
            <a:cxnSpLocks/>
          </p:cNvCxnSpPr>
          <p:nvPr/>
        </p:nvCxnSpPr>
        <p:spPr>
          <a:xfrm>
            <a:off x="3881288" y="5087256"/>
            <a:ext cx="19872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237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o Ruivo | Madeira Orchid Travel">
            <a:extLst>
              <a:ext uri="{FF2B5EF4-FFF2-40B4-BE49-F238E27FC236}">
                <a16:creationId xmlns:a16="http://schemas.microsoft.com/office/drawing/2014/main" id="{B5630A47-519E-4F50-A653-D434B894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5" y="227108"/>
            <a:ext cx="4811586" cy="320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E23912-00EE-417B-9EF9-411A2D9EAD6D}"/>
              </a:ext>
            </a:extLst>
          </p:cNvPr>
          <p:cNvSpPr txBox="1"/>
          <p:nvPr/>
        </p:nvSpPr>
        <p:spPr>
          <a:xfrm>
            <a:off x="2292825" y="3244334"/>
            <a:ext cx="29650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Pico Ruivo - Madeira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9EA09A-2615-4B8C-B70D-FB2702F0CC11}"/>
              </a:ext>
            </a:extLst>
          </p:cNvPr>
          <p:cNvSpPr txBox="1"/>
          <p:nvPr/>
        </p:nvSpPr>
        <p:spPr>
          <a:xfrm>
            <a:off x="6096000" y="1214651"/>
            <a:ext cx="523164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Qual é o ponto mais alto de Portugal Continental?</a:t>
            </a:r>
          </a:p>
          <a:p>
            <a:endParaRPr lang="pt-PT" b="1" dirty="0"/>
          </a:p>
          <a:p>
            <a:r>
              <a:rPr lang="pt-PT" b="1" dirty="0"/>
              <a:t>Qual é o ponto mais alto de Portugal?</a:t>
            </a:r>
            <a:endParaRPr lang="it-IT" b="1" dirty="0"/>
          </a:p>
        </p:txBody>
      </p:sp>
      <p:pic>
        <p:nvPicPr>
          <p:cNvPr id="10246" name="Picture 6" descr="Montanha do Pico com &amp;quot;chapéu&amp;quot; - Fotos da Ilha do Pico, Açores">
            <a:extLst>
              <a:ext uri="{FF2B5EF4-FFF2-40B4-BE49-F238E27FC236}">
                <a16:creationId xmlns:a16="http://schemas.microsoft.com/office/drawing/2014/main" id="{5A0A4554-34CD-4664-A147-0E4755A6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46" y="2702256"/>
            <a:ext cx="3921457" cy="29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7B4273-DC7B-4859-90B6-C764A8312B81}"/>
              </a:ext>
            </a:extLst>
          </p:cNvPr>
          <p:cNvSpPr txBox="1"/>
          <p:nvPr/>
        </p:nvSpPr>
        <p:spPr>
          <a:xfrm>
            <a:off x="7012674" y="5049671"/>
            <a:ext cx="33982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Montanha do Pico - Açores</a:t>
            </a:r>
            <a:endParaRPr lang="it-IT" b="1" dirty="0"/>
          </a:p>
        </p:txBody>
      </p:sp>
      <p:pic>
        <p:nvPicPr>
          <p:cNvPr id="10248" name="Picture 8" descr="Serra da Estrela – Wikipédia, a enciclopédia livre">
            <a:extLst>
              <a:ext uri="{FF2B5EF4-FFF2-40B4-BE49-F238E27FC236}">
                <a16:creationId xmlns:a16="http://schemas.microsoft.com/office/drawing/2014/main" id="{633C988E-7AA6-45B4-B16F-5EB251C3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82" y="3759203"/>
            <a:ext cx="4424718" cy="2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4E48FA-A2F8-45CB-8159-F7DD92AA6FBC}"/>
              </a:ext>
            </a:extLst>
          </p:cNvPr>
          <p:cNvSpPr txBox="1"/>
          <p:nvPr/>
        </p:nvSpPr>
        <p:spPr>
          <a:xfrm>
            <a:off x="4667533" y="3869728"/>
            <a:ext cx="293427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Serra da Estrela – na Covilhã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9530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BC5CF-0DEA-48F4-BEEB-0FDF6FE2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rgbClr val="FFFF00"/>
                </a:solidFill>
              </a:rPr>
              <a:t>T.P.C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9455AE5-C882-4397-847D-832C5C629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b="1" dirty="0"/>
              <a:t>ATENÇÃO:</a:t>
            </a:r>
            <a:endParaRPr lang="pt-PT" dirty="0"/>
          </a:p>
          <a:p>
            <a:pPr algn="just"/>
            <a:r>
              <a:rPr lang="pt-PT" u="sng" dirty="0"/>
              <a:t>Os </a:t>
            </a:r>
            <a:r>
              <a:rPr lang="pt-PT" u="sng" dirty="0" err="1"/>
              <a:t>T.P.C’s</a:t>
            </a:r>
            <a:r>
              <a:rPr lang="pt-PT" u="sng" dirty="0"/>
              <a:t> com data de entrega</a:t>
            </a:r>
            <a:r>
              <a:rPr lang="pt-PT" dirty="0"/>
              <a:t> </a:t>
            </a:r>
            <a:r>
              <a:rPr lang="pt-PT" b="1" dirty="0"/>
              <a:t>são obrigatórios </a:t>
            </a:r>
            <a:r>
              <a:rPr lang="pt-PT" dirty="0"/>
              <a:t>e fazem parte da avaliação final do aluno. Não serão aceites entregas após a data concordada.</a:t>
            </a:r>
          </a:p>
          <a:p>
            <a:pPr algn="just"/>
            <a:endParaRPr lang="pt-PT" dirty="0"/>
          </a:p>
          <a:p>
            <a:pPr algn="just"/>
            <a:r>
              <a:rPr lang="pt-PT" u="sng" dirty="0"/>
              <a:t>Os </a:t>
            </a:r>
            <a:r>
              <a:rPr lang="pt-PT" u="sng" dirty="0" err="1"/>
              <a:t>T.P.C’s</a:t>
            </a:r>
            <a:r>
              <a:rPr lang="pt-PT" u="sng" dirty="0"/>
              <a:t> aconselhados durante as aulas </a:t>
            </a:r>
            <a:r>
              <a:rPr lang="pt-PT" b="1" dirty="0"/>
              <a:t>não são obrigatórios</a:t>
            </a:r>
            <a:r>
              <a:rPr lang="pt-PT" dirty="0"/>
              <a:t>, mas são essenciais para melhorar a oralidade, a escrita e a compreensão da língua.</a:t>
            </a:r>
            <a:endParaRPr lang="it-IT" dirty="0"/>
          </a:p>
          <a:p>
            <a:endParaRPr lang="it-IT" dirty="0"/>
          </a:p>
        </p:txBody>
      </p:sp>
      <p:pic>
        <p:nvPicPr>
          <p:cNvPr id="3" name="WhatsApp Video 2022-01-24 at 10.42.43">
            <a:hlinkClick r:id="" action="ppaction://media"/>
            <a:extLst>
              <a:ext uri="{FF2B5EF4-FFF2-40B4-BE49-F238E27FC236}">
                <a16:creationId xmlns:a16="http://schemas.microsoft.com/office/drawing/2014/main" id="{F93B285F-3D27-4B64-ABF7-EC06B12A7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9241" y="350881"/>
            <a:ext cx="3200400" cy="5818909"/>
          </a:xfrm>
          <a:prstGeom prst="rect">
            <a:avLst/>
          </a:prstGeom>
        </p:spPr>
      </p:pic>
      <p:pic>
        <p:nvPicPr>
          <p:cNvPr id="8" name="Picture 2" descr="Confused Travolta Pulp Fiction Front - Meme John Travolta Png, Transparent  Png - kindpng">
            <a:extLst>
              <a:ext uri="{FF2B5EF4-FFF2-40B4-BE49-F238E27FC236}">
                <a16:creationId xmlns:a16="http://schemas.microsoft.com/office/drawing/2014/main" id="{70B87DC9-93B8-4265-889B-726B071E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987"/>
          <a:stretch/>
        </p:blipFill>
        <p:spPr bwMode="auto">
          <a:xfrm>
            <a:off x="1814593" y="734838"/>
            <a:ext cx="1971343" cy="21912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02A31-B4EF-48A1-A239-7E7C5EB6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“Um contra o outro”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2B571F-CCC5-46E7-AA3E-B38E4E3906B6}"/>
              </a:ext>
            </a:extLst>
          </p:cNvPr>
          <p:cNvSpPr txBox="1"/>
          <p:nvPr/>
        </p:nvSpPr>
        <p:spPr>
          <a:xfrm>
            <a:off x="3869635" y="5002805"/>
            <a:ext cx="500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https://www.youtube.com/watch?v=Qxv9s3PTIzY</a:t>
            </a:r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CFC5F3-4750-4BDA-8792-64E0DFE8896F}"/>
              </a:ext>
            </a:extLst>
          </p:cNvPr>
          <p:cNvSpPr txBox="1"/>
          <p:nvPr/>
        </p:nvSpPr>
        <p:spPr>
          <a:xfrm>
            <a:off x="9292425" y="3740893"/>
            <a:ext cx="22396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IMPERATIVO</a:t>
            </a:r>
            <a:endParaRPr lang="it-IT" b="1" dirty="0"/>
          </a:p>
        </p:txBody>
      </p:sp>
      <p:pic>
        <p:nvPicPr>
          <p:cNvPr id="2052" name="Picture 4" descr="Deolinda Photos (9 of 23) | Last.fm">
            <a:extLst>
              <a:ext uri="{FF2B5EF4-FFF2-40B4-BE49-F238E27FC236}">
                <a16:creationId xmlns:a16="http://schemas.microsoft.com/office/drawing/2014/main" id="{0C441424-FB23-4D5A-AF9F-DDD672BE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37" y="473567"/>
            <a:ext cx="3275772" cy="21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19678DB-D753-43D3-9A74-C5750E793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273" y="4749666"/>
            <a:ext cx="802362" cy="8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1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- Ditado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“abc da Tradução” de </a:t>
            </a:r>
            <a:r>
              <a:rPr lang="pt-PT" dirty="0" err="1"/>
              <a:t>Maco</a:t>
            </a:r>
            <a:r>
              <a:rPr lang="pt-PT" dirty="0"/>
              <a:t> Neves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8CD2C8-54A1-45A9-903A-F7A72C302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8" y="1000729"/>
            <a:ext cx="7964556" cy="5280612"/>
          </a:xfrm>
          <a:prstGeom prst="rect">
            <a:avLst/>
          </a:prstGeom>
        </p:spPr>
      </p:pic>
      <p:pic>
        <p:nvPicPr>
          <p:cNvPr id="1026" name="Picture 2" descr="Wook.pt - ABC da Tradução">
            <a:extLst>
              <a:ext uri="{FF2B5EF4-FFF2-40B4-BE49-F238E27FC236}">
                <a16:creationId xmlns:a16="http://schemas.microsoft.com/office/drawing/2014/main" id="{798C3AFE-D254-419C-94AB-BA9026EA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3191308"/>
            <a:ext cx="222423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itado Audio 2022-01-24 at 14.03.03">
            <a:hlinkClick r:id="" action="ppaction://media"/>
            <a:extLst>
              <a:ext uri="{FF2B5EF4-FFF2-40B4-BE49-F238E27FC236}">
                <a16:creationId xmlns:a16="http://schemas.microsoft.com/office/drawing/2014/main" id="{3A91B685-6B47-4C66-A4DD-97BC97D4D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485" y="391129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004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13258-7D4C-48EE-AEFB-71F79BD7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00400" cy="2286000"/>
          </a:xfrm>
        </p:spPr>
        <p:txBody>
          <a:bodyPr/>
          <a:lstStyle/>
          <a:p>
            <a:r>
              <a:rPr lang="pt-PT" dirty="0"/>
              <a:t>Leitura – Texto Narrativo - Lendas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A223C4-E4D0-473D-A689-B43DEEF3C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182" y="2286000"/>
            <a:ext cx="3200400" cy="3379124"/>
          </a:xfrm>
        </p:spPr>
        <p:txBody>
          <a:bodyPr/>
          <a:lstStyle/>
          <a:p>
            <a:r>
              <a:rPr lang="pt-BR" dirty="0"/>
              <a:t>Fernanda Frazão - Lendas portuguesas - Coimbra</a:t>
            </a:r>
            <a:endParaRPr lang="it-IT" dirty="0"/>
          </a:p>
        </p:txBody>
      </p:sp>
      <p:pic>
        <p:nvPicPr>
          <p:cNvPr id="6146" name="Picture 2" descr="Fernanda Frazão - Publidisa">
            <a:extLst>
              <a:ext uri="{FF2B5EF4-FFF2-40B4-BE49-F238E27FC236}">
                <a16:creationId xmlns:a16="http://schemas.microsoft.com/office/drawing/2014/main" id="{D7E6A2DD-95CE-4169-8221-A215CE49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2" y="2808861"/>
            <a:ext cx="2665499" cy="39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84EDE0-8445-406B-B1F1-BE78D3C42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89" y="89849"/>
            <a:ext cx="4812631" cy="66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1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A46948-0715-48DA-A381-04C3CEBC4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T.p.c</a:t>
            </a:r>
            <a:br>
              <a:rPr lang="pt-PT" dirty="0"/>
            </a:br>
            <a:r>
              <a:rPr lang="pt-PT" dirty="0"/>
              <a:t>Composição e tradução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E25051-055C-4961-AA00-19ADAE4F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676" y="923013"/>
            <a:ext cx="7085124" cy="5011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u="sng" dirty="0"/>
              <a:t>Data de entrega: </a:t>
            </a:r>
            <a:r>
              <a:rPr lang="pt-PT" dirty="0"/>
              <a:t>31/01/2022</a:t>
            </a:r>
          </a:p>
          <a:p>
            <a:pPr algn="just">
              <a:lnSpc>
                <a:spcPct val="150000"/>
              </a:lnSpc>
            </a:pPr>
            <a:endParaRPr lang="pt-PT" b="1" u="sng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PT" b="1" u="sng" dirty="0"/>
              <a:t>Escolha</a:t>
            </a:r>
            <a:r>
              <a:rPr lang="pt-PT" dirty="0"/>
              <a:t> uma receita italiana (uma receita pequenina e simples). </a:t>
            </a:r>
            <a:r>
              <a:rPr lang="pt-PT" b="1" u="sng" dirty="0"/>
              <a:t>Faça</a:t>
            </a:r>
            <a:r>
              <a:rPr lang="pt-PT" dirty="0"/>
              <a:t> uma pequena introdução (máximo 6 linhas) do porque </a:t>
            </a:r>
            <a:r>
              <a:rPr lang="pt-PT" b="1" u="sng" dirty="0"/>
              <a:t>escolheu</a:t>
            </a:r>
            <a:r>
              <a:rPr lang="pt-PT" dirty="0"/>
              <a:t> esta receita e </a:t>
            </a:r>
            <a:r>
              <a:rPr lang="pt-PT" b="1" u="sng" dirty="0"/>
              <a:t>traduza</a:t>
            </a:r>
            <a:r>
              <a:rPr lang="pt-PT" dirty="0"/>
              <a:t> a receita do italiano para português.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b="1" u="sng" dirty="0"/>
              <a:t>Evita</a:t>
            </a:r>
            <a:r>
              <a:rPr lang="pt-PT" dirty="0"/>
              <a:t> utilizar o </a:t>
            </a:r>
            <a:r>
              <a:rPr lang="pt-PT" i="1" u="sng" dirty="0">
                <a:solidFill>
                  <a:srgbClr val="FF0000"/>
                </a:solidFill>
              </a:rPr>
              <a:t>Google Translator </a:t>
            </a:r>
            <a:r>
              <a:rPr lang="pt-PT" dirty="0"/>
              <a:t>ou </a:t>
            </a:r>
            <a:r>
              <a:rPr lang="pt-PT" u="sng" dirty="0">
                <a:solidFill>
                  <a:srgbClr val="FF0000"/>
                </a:solidFill>
              </a:rPr>
              <a:t>programas parecidos</a:t>
            </a:r>
            <a:r>
              <a:rPr lang="pt-PT" dirty="0"/>
              <a:t>… a professora sabe tudo! </a:t>
            </a:r>
            <a:r>
              <a:rPr lang="it-IT" b="0" i="0" dirty="0">
                <a:solidFill>
                  <a:srgbClr val="E8E7E3"/>
                </a:solidFill>
                <a:effectLst/>
                <a:latin typeface="apple color emoji"/>
              </a:rPr>
              <a:t>👀</a:t>
            </a:r>
            <a:endParaRPr lang="pt-PT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PT" b="1" u="sng" dirty="0"/>
              <a:t>Nota:</a:t>
            </a:r>
            <a:r>
              <a:rPr lang="pt-PT" b="1" dirty="0"/>
              <a:t> </a:t>
            </a:r>
            <a:r>
              <a:rPr lang="pt-PT" dirty="0"/>
              <a:t>por um máximo de 30 linhas (não deve ser um testamento!)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PT" dirty="0"/>
          </a:p>
          <a:p>
            <a:pPr marL="0" indent="0" algn="just">
              <a:lnSpc>
                <a:spcPct val="150000"/>
              </a:lnSpc>
              <a:buNone/>
            </a:pPr>
            <a:endParaRPr lang="pt-P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96293E-CC42-408D-850B-75F829EFF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Mestre da Cozinha - Home | Facebook">
            <a:extLst>
              <a:ext uri="{FF2B5EF4-FFF2-40B4-BE49-F238E27FC236}">
                <a16:creationId xmlns:a16="http://schemas.microsoft.com/office/drawing/2014/main" id="{3A0D95D3-BB95-4708-879E-2BA5F131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8" y="2926080"/>
            <a:ext cx="3379124" cy="33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67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A7BF4FE-6DA8-4A9F-BE77-E844CD72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Resumindo e concluindo: 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489C2093-98EE-453D-9A73-4DF13DE0C670}"/>
              </a:ext>
            </a:extLst>
          </p:cNvPr>
          <p:cNvSpPr txBox="1">
            <a:spLocks/>
          </p:cNvSpPr>
          <p:nvPr/>
        </p:nvSpPr>
        <p:spPr>
          <a:xfrm>
            <a:off x="449179" y="1737361"/>
            <a:ext cx="11582400" cy="483403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1) </a:t>
            </a:r>
            <a:r>
              <a:rPr lang="pt-PT" b="1" dirty="0">
                <a:solidFill>
                  <a:srgbClr val="FF0000"/>
                </a:solidFill>
              </a:rPr>
              <a:t>Data de entrega: </a:t>
            </a:r>
            <a:r>
              <a:rPr lang="pt-PT" dirty="0"/>
              <a:t>24/01/2021</a:t>
            </a:r>
          </a:p>
          <a:p>
            <a:r>
              <a:rPr lang="pt-PT" b="1" u="sng" dirty="0"/>
              <a:t>Título da composição: </a:t>
            </a:r>
            <a:r>
              <a:rPr lang="pt-PT" dirty="0"/>
              <a:t>“O que é que eu fiz durante as férias de natal” </a:t>
            </a:r>
          </a:p>
          <a:p>
            <a:r>
              <a:rPr lang="pt-PT" b="1" u="sng" dirty="0"/>
              <a:t>O texto deve conter: </a:t>
            </a:r>
            <a:r>
              <a:rPr lang="pt-PT" dirty="0"/>
              <a:t>Data completa por extenso, nome completo do aluno, título, utilizar os conhecimentos obtidos até agora.</a:t>
            </a:r>
          </a:p>
          <a:p>
            <a:r>
              <a:rPr lang="pt-PT" b="1" u="sng" dirty="0"/>
              <a:t>O texto deverá </a:t>
            </a:r>
            <a:r>
              <a:rPr lang="pt-PT" dirty="0"/>
              <a:t>ter entre 25 a 30 linhas</a:t>
            </a:r>
          </a:p>
          <a:p>
            <a:pPr marL="0" indent="0">
              <a:buNone/>
            </a:pPr>
            <a:r>
              <a:rPr lang="pt-PT" b="1" dirty="0"/>
              <a:t>2) </a:t>
            </a:r>
            <a:r>
              <a:rPr lang="pt-PT" b="1" dirty="0">
                <a:solidFill>
                  <a:srgbClr val="FF0000"/>
                </a:solidFill>
              </a:rPr>
              <a:t>Data de entrega: </a:t>
            </a:r>
            <a:r>
              <a:rPr lang="pt-PT" dirty="0"/>
              <a:t>25/01/2021 - Vídeo de apresentação pessoal, gosto/ não gosto de, rotinas diárias</a:t>
            </a:r>
          </a:p>
          <a:p>
            <a:pPr marL="0" indent="0">
              <a:buNone/>
            </a:pPr>
            <a:r>
              <a:rPr lang="pt-PT" b="1" dirty="0"/>
              <a:t>3) </a:t>
            </a:r>
            <a:r>
              <a:rPr lang="pt-PT" b="1" dirty="0">
                <a:solidFill>
                  <a:srgbClr val="FF0000"/>
                </a:solidFill>
              </a:rPr>
              <a:t>Data de entrega: </a:t>
            </a:r>
            <a:r>
              <a:rPr lang="pt-PT" dirty="0"/>
              <a:t>31/01/2022 - Composição e tradução de receita</a:t>
            </a:r>
          </a:p>
          <a:p>
            <a:pPr marL="0" indent="0">
              <a:buNone/>
            </a:pPr>
            <a:r>
              <a:rPr lang="pt-PT" b="1" u="sng" dirty="0"/>
              <a:t>O texto deve conter: </a:t>
            </a:r>
            <a:r>
              <a:rPr lang="pt-PT" dirty="0"/>
              <a:t>Data completa por extenso, nome completo do aluno, título, utilizar os conhecimentos obtidos até agora com o Imperfeito</a:t>
            </a:r>
          </a:p>
          <a:p>
            <a:pPr marL="0" indent="0">
              <a:buNone/>
            </a:pPr>
            <a:r>
              <a:rPr lang="pt-PT" b="1" u="sng" dirty="0"/>
              <a:t>O texto deverá </a:t>
            </a:r>
            <a:r>
              <a:rPr lang="pt-PT" dirty="0"/>
              <a:t>ter entre 25 a 30 linhas</a:t>
            </a:r>
          </a:p>
          <a:p>
            <a:pPr marL="0" indent="0">
              <a:buNone/>
            </a:pPr>
            <a:endParaRPr lang="pt-P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975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1 - Alguém tem alguma dúvida? - Homem Invisível | Ximalaya International  Edition Himalaya">
            <a:extLst>
              <a:ext uri="{FF2B5EF4-FFF2-40B4-BE49-F238E27FC236}">
                <a16:creationId xmlns:a16="http://schemas.microsoft.com/office/drawing/2014/main" id="{374F19FB-2D02-4B37-8DBF-2031DF6B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9003"/>
            <a:ext cx="4899991" cy="48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857396" y="1252830"/>
            <a:ext cx="32439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Até amanhã!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47C5FD7-85EF-44F4-BA49-8B5CB6ABA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4678" y="348767"/>
            <a:ext cx="11542643" cy="5813493"/>
          </a:xfrm>
        </p:spPr>
        <p:txBody>
          <a:bodyPr numCol="3">
            <a:normAutofit fontScale="92500" lnSpcReduction="20000"/>
          </a:bodyPr>
          <a:lstStyle/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Desliga 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liga 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Joga comigo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jogo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duas vidas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contra o outro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Já não basta esta luta contra o tempo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Este tempo que perdemos a tentar vencer alguém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Ao fim ao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é dado como um ganho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Vai-se a ver desperdiçámos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 nada dar a ninguém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Faz uma pausa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Encosta o carro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da corrida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Larga essa guerra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meta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Está deste lado da tua vida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Muda de nível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do estado invisível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 um modo compatível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a minha condição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real e repetida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Dá-te mais que o impossível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me deres a tua mão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Mostra o que vales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nesse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Vales tão pouco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Troca de vício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outro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o desafio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corpo a corpo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Escolhe a arma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estratégia que não falha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lado forte da batalha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 no máximo poder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Dou-te a vantagem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com tudo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eu sem nada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mesmo assim desarmada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Vou-te ensinar a perder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de casa e vem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endParaRPr lang="it-IT" dirty="0"/>
          </a:p>
        </p:txBody>
      </p:sp>
      <p:pic>
        <p:nvPicPr>
          <p:cNvPr id="3076" name="Picture 4" descr="Cancao Ao Lado: Deolinda, Deolinda: Amazon.it: CD e Vinili}">
            <a:extLst>
              <a:ext uri="{FF2B5EF4-FFF2-40B4-BE49-F238E27FC236}">
                <a16:creationId xmlns:a16="http://schemas.microsoft.com/office/drawing/2014/main" id="{5824C827-1C25-4030-9928-752688E1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31" y="5115338"/>
            <a:ext cx="1673504" cy="16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7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47C5FD7-85EF-44F4-BA49-8B5CB6ABA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4678" y="348767"/>
            <a:ext cx="11542643" cy="5813493"/>
          </a:xfrm>
        </p:spPr>
        <p:txBody>
          <a:bodyPr numCol="3">
            <a:normAutofit fontScale="92500" lnSpcReduction="20000"/>
          </a:bodyPr>
          <a:lstStyle/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Desliga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liga 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Joga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comigo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jogo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duas vidas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contra o outro</a:t>
            </a:r>
          </a:p>
          <a:p>
            <a:pPr algn="l"/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Já não basta esta luta contra o tempo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Este tempo que perdemos a tentar vencer alguém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Ao fim ao cabo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é dado como um ganho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Vai-se a ver desperdiçámos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 nada dar a ninguém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Faz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uma pausa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Encosta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carro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corrida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Larga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essa guerra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meta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Está deste lado da tua vida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Muda 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nível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 estado invisível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um modo compatível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a minha condição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 tua vida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real e repetida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Dá-te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mais que o impossível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me deres a tua mão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casa e </a:t>
            </a: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casa e </a:t>
            </a: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Vem,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Mostra 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que vales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nesse jogo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Vales tão pouco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Troca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vício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outro novo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o desafio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corpo a corpo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Escolhe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arma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estratégia que não falha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 lado forte da batalha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Põe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 máximo poder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Dou-te a vantagem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 com tudo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eu sem nada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mesmo assim desarmada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Vou-te ensinar a perder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 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casa e </a:t>
            </a: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pPr algn="l"/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Sai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casa e </a:t>
            </a: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comigo para a rua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que essa vida que tens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mais vidas que tu ganhes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 a tua que mais perde se não vens</a:t>
            </a:r>
          </a:p>
          <a:p>
            <a:endParaRPr lang="it-IT" dirty="0"/>
          </a:p>
        </p:txBody>
      </p:sp>
      <p:pic>
        <p:nvPicPr>
          <p:cNvPr id="3076" name="Picture 4" descr="Cancao Ao Lado: Deolinda, Deolinda: Amazon.it: CD e Vinili}">
            <a:extLst>
              <a:ext uri="{FF2B5EF4-FFF2-40B4-BE49-F238E27FC236}">
                <a16:creationId xmlns:a16="http://schemas.microsoft.com/office/drawing/2014/main" id="{5824C827-1C25-4030-9928-752688E1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31" y="5115338"/>
            <a:ext cx="1673504" cy="16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hlinkClick r:id="rId3"/>
            <a:extLst>
              <a:ext uri="{FF2B5EF4-FFF2-40B4-BE49-F238E27FC236}">
                <a16:creationId xmlns:a16="http://schemas.microsoft.com/office/drawing/2014/main" id="{4E02A513-D292-404C-A408-B9E50BE8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283" y="5532478"/>
            <a:ext cx="802362" cy="802362"/>
          </a:xfrm>
          <a:prstGeom prst="rect">
            <a:avLst/>
          </a:prstGeom>
        </p:spPr>
      </p:pic>
      <p:pic>
        <p:nvPicPr>
          <p:cNvPr id="6" name="Immagine 5">
            <a:hlinkClick r:id="rId5"/>
            <a:extLst>
              <a:ext uri="{FF2B5EF4-FFF2-40B4-BE49-F238E27FC236}">
                <a16:creationId xmlns:a16="http://schemas.microsoft.com/office/drawing/2014/main" id="{732AF3CF-CC38-4CC7-9F1B-ACD90290A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25665" y="5352545"/>
            <a:ext cx="968523" cy="5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01E35-3DD6-411D-964D-5138528E7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Em conclusão…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797B6-5A27-4D2B-A54A-809F07055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imperativo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4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F0B9C36-EB71-4275-BF3B-97AEA76B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</a:t>
            </a:r>
            <a:br>
              <a:rPr lang="pt-PT" dirty="0"/>
            </a:br>
            <a:r>
              <a:rPr lang="pt-PT" dirty="0"/>
              <a:t>formação regular (afirmativa)</a:t>
            </a:r>
            <a:endParaRPr lang="it-IT" dirty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C487C8D-C69C-45CC-A49D-9AAFB8524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736765"/>
            <a:ext cx="4937760" cy="736282"/>
          </a:xfrm>
        </p:spPr>
        <p:txBody>
          <a:bodyPr/>
          <a:lstStyle/>
          <a:p>
            <a:pPr algn="ctr"/>
            <a:r>
              <a:rPr lang="pt-PT" b="1" dirty="0"/>
              <a:t>Formal vs. Informal</a:t>
            </a:r>
            <a:endParaRPr lang="it-IT" b="1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B26E7B8B-0AE3-419E-A7BD-5410EA6B7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472451"/>
            <a:ext cx="4937760" cy="360643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</a:t>
            </a:r>
            <a:r>
              <a:rPr lang="pt-PT" b="1" dirty="0"/>
              <a:t>O tratamento informal é exatamente igual a 3ª pessoa do singular. (</a:t>
            </a:r>
            <a:r>
              <a:rPr lang="pt-PT" b="1" dirty="0" err="1"/>
              <a:t>terza</a:t>
            </a:r>
            <a:r>
              <a:rPr lang="pt-PT" b="1" dirty="0"/>
              <a:t> persona </a:t>
            </a:r>
            <a:r>
              <a:rPr lang="pt-PT" b="1" dirty="0" err="1"/>
              <a:t>dell</a:t>
            </a:r>
            <a:r>
              <a:rPr lang="pt-PT" b="1" dirty="0"/>
              <a:t>’ indicativo presente)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tratamento formal apresenta algumas regras:</a:t>
            </a:r>
          </a:p>
          <a:p>
            <a:pPr marL="0" indent="0" algn="just">
              <a:buNone/>
            </a:pPr>
            <a:r>
              <a:rPr lang="pt-PT" dirty="0"/>
              <a:t>No singular (você, o senhor, a senhora) retira-se a terminação “o” da 1ª pessoa do singular e  acrescenta-se “e” nos verbos terminados em –ar e acrescenta-se “a” nos verbos terminados em –</a:t>
            </a:r>
            <a:r>
              <a:rPr lang="pt-PT" dirty="0" err="1"/>
              <a:t>er</a:t>
            </a:r>
            <a:r>
              <a:rPr lang="pt-PT" dirty="0"/>
              <a:t> e –ir.</a:t>
            </a:r>
          </a:p>
          <a:p>
            <a:pPr marL="0" indent="0" algn="just">
              <a:buNone/>
            </a:pPr>
            <a:r>
              <a:rPr lang="pt-PT" dirty="0"/>
              <a:t>No plural (vocês, os senhores, as senhoras) acrescenta-se “em” nos v. terminados em –ar e “</a:t>
            </a:r>
            <a:r>
              <a:rPr lang="pt-PT" dirty="0" err="1"/>
              <a:t>am</a:t>
            </a:r>
            <a:r>
              <a:rPr lang="pt-PT" dirty="0"/>
              <a:t>” nos v. terminados em –</a:t>
            </a:r>
            <a:r>
              <a:rPr lang="pt-PT" dirty="0" err="1"/>
              <a:t>er</a:t>
            </a:r>
            <a:r>
              <a:rPr lang="pt-PT" dirty="0"/>
              <a:t> e -ir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3D8F89-D4D2-49E6-81E4-F651B632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61" y="2022357"/>
            <a:ext cx="5047451" cy="13252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A4262C3-185A-4E21-AC50-1D0FC9AC1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67" y="3730821"/>
            <a:ext cx="5097841" cy="19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40D14B-692C-421C-91F8-723AA3850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0" b="7564"/>
          <a:stretch/>
        </p:blipFill>
        <p:spPr>
          <a:xfrm>
            <a:off x="358333" y="225288"/>
            <a:ext cx="11660863" cy="42804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4CEE77-194B-4F3C-940B-6794ED249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25" b="14756"/>
          <a:stretch/>
        </p:blipFill>
        <p:spPr>
          <a:xfrm>
            <a:off x="448867" y="4399723"/>
            <a:ext cx="11479794" cy="1789043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6450BCD4-05FC-4D1C-8CB5-D4A9B963A629}"/>
              </a:ext>
            </a:extLst>
          </p:cNvPr>
          <p:cNvSpPr/>
          <p:nvPr/>
        </p:nvSpPr>
        <p:spPr>
          <a:xfrm>
            <a:off x="10331116" y="4876800"/>
            <a:ext cx="866273" cy="46522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5FB2EF-E905-46A5-AF12-C8B78CA75679}"/>
              </a:ext>
            </a:extLst>
          </p:cNvPr>
          <p:cNvSpPr txBox="1"/>
          <p:nvPr/>
        </p:nvSpPr>
        <p:spPr>
          <a:xfrm>
            <a:off x="9047747" y="6004100"/>
            <a:ext cx="12833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Atenção</a:t>
            </a: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6D034CE-71E8-4BB6-B38A-6DBB9684DB7F}"/>
              </a:ext>
            </a:extLst>
          </p:cNvPr>
          <p:cNvCxnSpPr>
            <a:stCxn id="6" idx="4"/>
          </p:cNvCxnSpPr>
          <p:nvPr/>
        </p:nvCxnSpPr>
        <p:spPr>
          <a:xfrm flipH="1">
            <a:off x="10122568" y="5342021"/>
            <a:ext cx="641685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39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44A64-3840-4467-871C-6739E0F2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Imperativo </a:t>
            </a:r>
            <a:br>
              <a:rPr lang="pt-PT" dirty="0"/>
            </a:br>
            <a:r>
              <a:rPr lang="pt-PT" dirty="0"/>
              <a:t>formação regular (negativa)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687058-B10A-4A9E-9430-04A4AD84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8" y="1924240"/>
            <a:ext cx="5823425" cy="24357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3A103D-59E9-4FB9-AF29-517C24B91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73" y="1886199"/>
            <a:ext cx="5020576" cy="24357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47CEC0-F1DF-4304-96EC-5461CDF1C7D8}"/>
              </a:ext>
            </a:extLst>
          </p:cNvPr>
          <p:cNvSpPr txBox="1"/>
          <p:nvPr/>
        </p:nvSpPr>
        <p:spPr>
          <a:xfrm>
            <a:off x="331304" y="6386731"/>
            <a:ext cx="61887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Façam os exercícios do Imperativo do Livro Gramática Ativa </a:t>
            </a:r>
            <a:endParaRPr lang="it-IT" dirty="0"/>
          </a:p>
        </p:txBody>
      </p:sp>
      <p:pic>
        <p:nvPicPr>
          <p:cNvPr id="5122" name="Picture 2" descr="PLACA NÃO FALE ALTO">
            <a:extLst>
              <a:ext uri="{FF2B5EF4-FFF2-40B4-BE49-F238E27FC236}">
                <a16:creationId xmlns:a16="http://schemas.microsoft.com/office/drawing/2014/main" id="{00F797AC-9E2F-43EA-AFA3-352C1B4D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0" y="4384229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viso - Não Coma e Beba Nesta Área – Enfoque Visual">
            <a:extLst>
              <a:ext uri="{FF2B5EF4-FFF2-40B4-BE49-F238E27FC236}">
                <a16:creationId xmlns:a16="http://schemas.microsoft.com/office/drawing/2014/main" id="{8E493FD1-CF30-47BD-87C7-F3F1236E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45" y="4359965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BOCA AMBIENTAL : PORQUE NÃO PODEMOS ALIMENTAR OS BICHOS NA NATUREZA">
            <a:extLst>
              <a:ext uri="{FF2B5EF4-FFF2-40B4-BE49-F238E27FC236}">
                <a16:creationId xmlns:a16="http://schemas.microsoft.com/office/drawing/2014/main" id="{82AA1209-73EC-453D-A107-8CDDF597E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03" y="4384229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753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3061</TotalTime>
  <Words>2693</Words>
  <Application>Microsoft Office PowerPoint</Application>
  <PresentationFormat>Widescreen</PresentationFormat>
  <Paragraphs>243</Paragraphs>
  <Slides>34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7" baseType="lpstr">
      <vt:lpstr>apple color emoji</vt:lpstr>
      <vt:lpstr>Arial</vt:lpstr>
      <vt:lpstr>Arial</vt:lpstr>
      <vt:lpstr>Bauhaus 93</vt:lpstr>
      <vt:lpstr>Calibri</vt:lpstr>
      <vt:lpstr>Calibri Light</vt:lpstr>
      <vt:lpstr>LiberationSerif</vt:lpstr>
      <vt:lpstr>LiberationSerif-Bold</vt:lpstr>
      <vt:lpstr>LiberationSerif-BoldItalic</vt:lpstr>
      <vt:lpstr>LiberationSerif-Italic</vt:lpstr>
      <vt:lpstr>Symbol</vt:lpstr>
      <vt:lpstr>Wingdings</vt:lpstr>
      <vt:lpstr>Retrospettivo</vt:lpstr>
      <vt:lpstr>LINGUA E TRADUZIONE PORTOGHESE I</vt:lpstr>
      <vt:lpstr>Sumário da aula n°35 e n°36</vt:lpstr>
      <vt:lpstr>“Um contra o outro”</vt:lpstr>
      <vt:lpstr>Presentazione standard di PowerPoint</vt:lpstr>
      <vt:lpstr>Presentazione standard di PowerPoint</vt:lpstr>
      <vt:lpstr>Em conclusão…</vt:lpstr>
      <vt:lpstr>Imperativo  formação regular (afirmativa)</vt:lpstr>
      <vt:lpstr>Presentazione standard di PowerPoint</vt:lpstr>
      <vt:lpstr>Imperativo  formação regular (negativa)</vt:lpstr>
      <vt:lpstr>Presentazione standard di PowerPoint</vt:lpstr>
      <vt:lpstr>Imperativo formação irregular</vt:lpstr>
      <vt:lpstr>Presentazione standard di PowerPoint</vt:lpstr>
      <vt:lpstr>Imperativo dos verbos irregulares</vt:lpstr>
      <vt:lpstr>Perguntas e Respostas</vt:lpstr>
      <vt:lpstr>Trazer vs Levar</vt:lpstr>
      <vt:lpstr>Trazer vs. Levar</vt:lpstr>
      <vt:lpstr>Exercícios- Levar e Trazer</vt:lpstr>
      <vt:lpstr>Outras formas de cortesia em português</vt:lpstr>
      <vt:lpstr>Outras formas de cortesia em português</vt:lpstr>
      <vt:lpstr>Algumas expressões</vt:lpstr>
      <vt:lpstr>Tradução</vt:lpstr>
      <vt:lpstr>Tradução de frases PT - ITA</vt:lpstr>
      <vt:lpstr>Tradução de frases PT - ITA</vt:lpstr>
      <vt:lpstr>Tradução de um pequeno texto</vt:lpstr>
      <vt:lpstr>Divisões administrativas em Portugal</vt:lpstr>
      <vt:lpstr>Presentazione standard di PowerPoint</vt:lpstr>
      <vt:lpstr>Presentazione standard di PowerPoint</vt:lpstr>
      <vt:lpstr>Presentazione standard di PowerPoint</vt:lpstr>
      <vt:lpstr>T.P.C</vt:lpstr>
      <vt:lpstr>T.p.c - Ditado</vt:lpstr>
      <vt:lpstr>Leitura – Texto Narrativo - Lendas</vt:lpstr>
      <vt:lpstr>T.p.c Composição e tradução </vt:lpstr>
      <vt:lpstr>Resumindo e concluindo: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59</cp:revision>
  <cp:lastPrinted>2022-01-24T13:06:26Z</cp:lastPrinted>
  <dcterms:created xsi:type="dcterms:W3CDTF">2021-12-06T20:44:41Z</dcterms:created>
  <dcterms:modified xsi:type="dcterms:W3CDTF">2022-01-24T13:12:45Z</dcterms:modified>
</cp:coreProperties>
</file>