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0"/>
  </p:notesMasterIdLst>
  <p:sldIdLst>
    <p:sldId id="257" r:id="rId2"/>
    <p:sldId id="262" r:id="rId3"/>
    <p:sldId id="723" r:id="rId4"/>
    <p:sldId id="708" r:id="rId5"/>
    <p:sldId id="724" r:id="rId6"/>
    <p:sldId id="726" r:id="rId7"/>
    <p:sldId id="720" r:id="rId8"/>
    <p:sldId id="728" r:id="rId9"/>
    <p:sldId id="719" r:id="rId10"/>
    <p:sldId id="725" r:id="rId11"/>
    <p:sldId id="727" r:id="rId12"/>
    <p:sldId id="721" r:id="rId13"/>
    <p:sldId id="722" r:id="rId14"/>
    <p:sldId id="729" r:id="rId15"/>
    <p:sldId id="730" r:id="rId16"/>
    <p:sldId id="699" r:id="rId17"/>
    <p:sldId id="700" r:id="rId18"/>
    <p:sldId id="702" r:id="rId19"/>
    <p:sldId id="703" r:id="rId20"/>
    <p:sldId id="718" r:id="rId21"/>
    <p:sldId id="704" r:id="rId22"/>
    <p:sldId id="705" r:id="rId23"/>
    <p:sldId id="706" r:id="rId24"/>
    <p:sldId id="707" r:id="rId25"/>
    <p:sldId id="712" r:id="rId26"/>
    <p:sldId id="710" r:id="rId27"/>
    <p:sldId id="711" r:id="rId28"/>
    <p:sldId id="713" r:id="rId29"/>
    <p:sldId id="662" r:id="rId30"/>
    <p:sldId id="694" r:id="rId31"/>
    <p:sldId id="697" r:id="rId32"/>
    <p:sldId id="698" r:id="rId33"/>
    <p:sldId id="689" r:id="rId34"/>
    <p:sldId id="714" r:id="rId35"/>
    <p:sldId id="715" r:id="rId36"/>
    <p:sldId id="716" r:id="rId37"/>
    <p:sldId id="677" r:id="rId38"/>
    <p:sldId id="613" r:id="rId39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25/01/2022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5.pn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6.jpeg"/><Relationship Id="rId5" Type="http://schemas.openxmlformats.org/officeDocument/2006/relationships/image" Target="../media/image65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5.pn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5.png"/><Relationship Id="rId5" Type="http://schemas.openxmlformats.org/officeDocument/2006/relationships/image" Target="../media/image88.emf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5.png"/><Relationship Id="rId5" Type="http://schemas.openxmlformats.org/officeDocument/2006/relationships/image" Target="../media/image91.emf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5.png"/><Relationship Id="rId5" Type="http://schemas.openxmlformats.org/officeDocument/2006/relationships/image" Target="../media/image92.emf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AC9087-73B1-43F2-92CF-C41AE75F0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Produtos de Mercearia</a:t>
            </a:r>
            <a:endParaRPr lang="it-IT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67B1813-7AB0-472B-A485-AA6C51CA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4" y="16026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5F51EF3-8EF5-4703-875E-6EF4ABF4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84" y="16026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D3849C-4732-434B-9723-71EFFB64A8E7}"/>
              </a:ext>
            </a:extLst>
          </p:cNvPr>
          <p:cNvSpPr txBox="1"/>
          <p:nvPr/>
        </p:nvSpPr>
        <p:spPr>
          <a:xfrm>
            <a:off x="1431235" y="3883964"/>
            <a:ext cx="108667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Arroz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CFD00E-0736-4592-8618-0E5E46EEF28C}"/>
              </a:ext>
            </a:extLst>
          </p:cNvPr>
          <p:cNvSpPr txBox="1"/>
          <p:nvPr/>
        </p:nvSpPr>
        <p:spPr>
          <a:xfrm>
            <a:off x="2767221" y="1882886"/>
            <a:ext cx="99391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Massa</a:t>
            </a:r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49509A-5C4F-453A-BDAF-4591EA46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121" y="286603"/>
            <a:ext cx="4742990" cy="632091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133308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Arroz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Massa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Leguminosas</a:t>
            </a:r>
            <a:r>
              <a:rPr lang="it-IT" altLang="it-IT" dirty="0">
                <a:latin typeface="Roboto" panose="02000000000000000000" pitchFamily="2" charset="0"/>
              </a:rPr>
              <a:t> (</a:t>
            </a:r>
            <a:r>
              <a:rPr lang="it-IT" altLang="it-IT" dirty="0" err="1">
                <a:latin typeface="Roboto" panose="02000000000000000000" pitchFamily="2" charset="0"/>
              </a:rPr>
              <a:t>feijão</a:t>
            </a:r>
            <a:r>
              <a:rPr lang="it-IT" altLang="it-IT" dirty="0">
                <a:latin typeface="Roboto" panose="02000000000000000000" pitchFamily="2" charset="0"/>
              </a:rPr>
              <a:t>, </a:t>
            </a:r>
            <a:r>
              <a:rPr lang="it-IT" altLang="it-IT" dirty="0" err="1">
                <a:latin typeface="Roboto" panose="02000000000000000000" pitchFamily="2" charset="0"/>
              </a:rPr>
              <a:t>favas</a:t>
            </a:r>
            <a:r>
              <a:rPr lang="it-IT" altLang="it-IT" dirty="0">
                <a:latin typeface="Roboto" panose="02000000000000000000" pitchFamily="2" charset="0"/>
              </a:rPr>
              <a:t>, </a:t>
            </a:r>
            <a:r>
              <a:rPr lang="it-IT" altLang="it-IT" dirty="0" err="1">
                <a:latin typeface="Roboto" panose="02000000000000000000" pitchFamily="2" charset="0"/>
              </a:rPr>
              <a:t>grão</a:t>
            </a:r>
            <a:r>
              <a:rPr lang="it-IT" altLang="it-IT" dirty="0">
                <a:latin typeface="Roboto" panose="02000000000000000000" pitchFamily="2" charset="0"/>
              </a:rPr>
              <a:t> de </a:t>
            </a:r>
            <a:r>
              <a:rPr lang="it-IT" altLang="it-IT" dirty="0" err="1">
                <a:latin typeface="Roboto" panose="02000000000000000000" pitchFamily="2" charset="0"/>
              </a:rPr>
              <a:t>bico</a:t>
            </a:r>
            <a:r>
              <a:rPr lang="it-IT" altLang="it-IT" dirty="0">
                <a:latin typeface="Roboto" panose="02000000000000000000" pitchFamily="2" charset="0"/>
              </a:rPr>
              <a:t>, </a:t>
            </a:r>
            <a:r>
              <a:rPr lang="it-IT" altLang="it-IT" dirty="0" err="1">
                <a:latin typeface="Roboto" panose="02000000000000000000" pitchFamily="2" charset="0"/>
              </a:rPr>
              <a:t>feijão</a:t>
            </a:r>
            <a:r>
              <a:rPr lang="it-IT" altLang="it-IT" dirty="0">
                <a:latin typeface="Roboto" panose="02000000000000000000" pitchFamily="2" charset="0"/>
              </a:rPr>
              <a:t> </a:t>
            </a:r>
            <a:r>
              <a:rPr lang="it-IT" altLang="it-IT" dirty="0" err="1">
                <a:latin typeface="Roboto" panose="02000000000000000000" pitchFamily="2" charset="0"/>
              </a:rPr>
              <a:t>frade</a:t>
            </a:r>
            <a:r>
              <a:rPr lang="it-IT" altLang="it-IT" dirty="0">
                <a:latin typeface="Roboto" panose="02000000000000000000" pitchFamily="2" charset="0"/>
              </a:rPr>
              <a:t>, </a:t>
            </a:r>
            <a:r>
              <a:rPr lang="it-IT" altLang="it-IT" dirty="0" err="1">
                <a:latin typeface="Roboto" panose="02000000000000000000" pitchFamily="2" charset="0"/>
              </a:rPr>
              <a:t>ervilhas</a:t>
            </a:r>
            <a:r>
              <a:rPr lang="it-IT" altLang="it-IT" dirty="0">
                <a:latin typeface="Roboto" panose="02000000000000000000" pitchFamily="2" charset="0"/>
              </a:rPr>
              <a:t> </a:t>
            </a:r>
            <a:r>
              <a:rPr lang="it-IT" altLang="it-IT" dirty="0" err="1">
                <a:latin typeface="Roboto" panose="02000000000000000000" pitchFamily="2" charset="0"/>
              </a:rPr>
              <a:t>etc</a:t>
            </a:r>
            <a:r>
              <a:rPr lang="it-IT" altLang="it-IT" dirty="0">
                <a:latin typeface="Roboto" panose="02000000000000000000" pitchFamily="2" charset="0"/>
              </a:rPr>
              <a:t>)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Farinha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e Fermento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Azeite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e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Vinagre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Óleo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Alimentar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Temperos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(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sal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,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caldos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,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especiarias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,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aromáticas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, </a:t>
            </a:r>
            <a:r>
              <a:rPr kumimoji="0" lang="it-IT" altLang="it-IT" b="0" i="0" u="sng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molhos</a:t>
            </a:r>
            <a:r>
              <a:rPr lang="it-IT" altLang="it-IT" dirty="0">
                <a:latin typeface="Roboto" panose="02000000000000000000" pitchFamily="2" charset="0"/>
              </a:rPr>
              <a:t>: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maionese, ketchup, mostarda)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Pré-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Cozinhados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Conservas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Batatas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Fritas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Aperitivos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e Snacks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Açúcar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e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Adoçante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Compotas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e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Doces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Bolachas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e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Bolos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Chocolates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Guloseimas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Cereais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e Barras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Chá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, Café e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Achocolatados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171450" marR="0" lvl="0" indent="-17145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Sobremesas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</p:txBody>
      </p:sp>
      <p:pic>
        <p:nvPicPr>
          <p:cNvPr id="9226" name="Picture 10">
            <a:extLst>
              <a:ext uri="{FF2B5EF4-FFF2-40B4-BE49-F238E27FC236}">
                <a16:creationId xmlns:a16="http://schemas.microsoft.com/office/drawing/2014/main" id="{42725CC8-68FA-4276-A34A-F1CC0E62C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0" t="14041" r="2580" b="15003"/>
          <a:stretch/>
        </p:blipFill>
        <p:spPr bwMode="auto">
          <a:xfrm>
            <a:off x="655981" y="4594610"/>
            <a:ext cx="2389533" cy="16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EAB23E5-BD0C-4713-8795-0C44F461B57B}"/>
              </a:ext>
            </a:extLst>
          </p:cNvPr>
          <p:cNvSpPr txBox="1"/>
          <p:nvPr/>
        </p:nvSpPr>
        <p:spPr>
          <a:xfrm flipH="1">
            <a:off x="1892411" y="6101401"/>
            <a:ext cx="148424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Lata de atum (Conserva)</a:t>
            </a:r>
            <a:endParaRPr lang="it-IT" dirty="0"/>
          </a:p>
        </p:txBody>
      </p:sp>
      <p:pic>
        <p:nvPicPr>
          <p:cNvPr id="9228" name="Picture 12">
            <a:extLst>
              <a:ext uri="{FF2B5EF4-FFF2-40B4-BE49-F238E27FC236}">
                <a16:creationId xmlns:a16="http://schemas.microsoft.com/office/drawing/2014/main" id="{6222C899-F1DC-4373-AED8-449BFA9AA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87" y="167002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2BC6E51-B633-43E0-97D2-92CE79688CB3}"/>
              </a:ext>
            </a:extLst>
          </p:cNvPr>
          <p:cNvSpPr txBox="1"/>
          <p:nvPr/>
        </p:nvSpPr>
        <p:spPr>
          <a:xfrm>
            <a:off x="5973124" y="3690585"/>
            <a:ext cx="147716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Pudim (sobremesa)</a:t>
            </a:r>
            <a:endParaRPr lang="it-IT" dirty="0"/>
          </a:p>
        </p:txBody>
      </p:sp>
      <p:pic>
        <p:nvPicPr>
          <p:cNvPr id="9230" name="Picture 14">
            <a:extLst>
              <a:ext uri="{FF2B5EF4-FFF2-40B4-BE49-F238E27FC236}">
                <a16:creationId xmlns:a16="http://schemas.microsoft.com/office/drawing/2014/main" id="{88C93103-3F16-4BB0-810A-01F64C57B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 t="9507" r="13933" b="10439"/>
          <a:stretch/>
        </p:blipFill>
        <p:spPr bwMode="auto">
          <a:xfrm>
            <a:off x="4208307" y="4356546"/>
            <a:ext cx="1991388" cy="22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BE392C-493C-4CEC-9397-C855DB894408}"/>
              </a:ext>
            </a:extLst>
          </p:cNvPr>
          <p:cNvSpPr txBox="1"/>
          <p:nvPr/>
        </p:nvSpPr>
        <p:spPr>
          <a:xfrm>
            <a:off x="5674891" y="6238190"/>
            <a:ext cx="14771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Leguminosas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090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alada de Grão-de-Bico | Salada de Grão - Cozinha Técnica">
            <a:extLst>
              <a:ext uri="{FF2B5EF4-FFF2-40B4-BE49-F238E27FC236}">
                <a16:creationId xmlns:a16="http://schemas.microsoft.com/office/drawing/2014/main" id="{60147056-7244-43C0-AAAB-D9799C44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1" y="582059"/>
            <a:ext cx="567938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A77881-0C00-4385-BAAB-1AA4A86D47B0}"/>
              </a:ext>
            </a:extLst>
          </p:cNvPr>
          <p:cNvSpPr txBox="1"/>
          <p:nvPr/>
        </p:nvSpPr>
        <p:spPr>
          <a:xfrm>
            <a:off x="1858203" y="4908863"/>
            <a:ext cx="298173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Grão-de-bico</a:t>
            </a:r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D0E0B6E7-06DA-43B6-A92F-8DA2B97FD8D6}"/>
              </a:ext>
            </a:extLst>
          </p:cNvPr>
          <p:cNvSpPr/>
          <p:nvPr/>
        </p:nvSpPr>
        <p:spPr>
          <a:xfrm>
            <a:off x="3922644" y="2173357"/>
            <a:ext cx="1126434" cy="95415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4" name="Picture 4" descr="Bico de aves: aprenda tudo sobre o assunto aqui | Petz">
            <a:extLst>
              <a:ext uri="{FF2B5EF4-FFF2-40B4-BE49-F238E27FC236}">
                <a16:creationId xmlns:a16="http://schemas.microsoft.com/office/drawing/2014/main" id="{FB41C08B-32D3-4CE7-969B-26648096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05" y="407505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BBA1CB5-7904-42C3-83F3-2C86ECF207BA}"/>
              </a:ext>
            </a:extLst>
          </p:cNvPr>
          <p:cNvCxnSpPr/>
          <p:nvPr/>
        </p:nvCxnSpPr>
        <p:spPr>
          <a:xfrm>
            <a:off x="6334539" y="1828800"/>
            <a:ext cx="0" cy="1298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0FB22B-2645-45EC-B68A-52EEA8D96D16}"/>
              </a:ext>
            </a:extLst>
          </p:cNvPr>
          <p:cNvSpPr txBox="1"/>
          <p:nvPr/>
        </p:nvSpPr>
        <p:spPr>
          <a:xfrm>
            <a:off x="5731565" y="3217482"/>
            <a:ext cx="120594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Bico de uma ave</a:t>
            </a:r>
            <a:endParaRPr lang="it-IT" dirty="0"/>
          </a:p>
        </p:txBody>
      </p:sp>
      <p:pic>
        <p:nvPicPr>
          <p:cNvPr id="10246" name="Picture 6" descr="Comprar Feijão Fradinho - Zona Cerealista Online">
            <a:extLst>
              <a:ext uri="{FF2B5EF4-FFF2-40B4-BE49-F238E27FC236}">
                <a16:creationId xmlns:a16="http://schemas.microsoft.com/office/drawing/2014/main" id="{2BF8006D-A00E-479A-9A41-7F1454C65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8" r="22646"/>
          <a:stretch/>
        </p:blipFill>
        <p:spPr bwMode="auto">
          <a:xfrm>
            <a:off x="9037774" y="1828800"/>
            <a:ext cx="2466975" cy="303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4DC19F-AA40-4C5A-BDEE-2CF2BAB0AD42}"/>
              </a:ext>
            </a:extLst>
          </p:cNvPr>
          <p:cNvSpPr txBox="1"/>
          <p:nvPr/>
        </p:nvSpPr>
        <p:spPr>
          <a:xfrm>
            <a:off x="9867071" y="1598064"/>
            <a:ext cx="181554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Feijão frade</a:t>
            </a:r>
            <a:endParaRPr lang="it-IT" dirty="0"/>
          </a:p>
        </p:txBody>
      </p:sp>
      <p:pic>
        <p:nvPicPr>
          <p:cNvPr id="10256" name="Picture 16" descr="Há 9 séculos, Santo Antônio mantém inabalada a fama de casamenteiro |  CLAUDIA">
            <a:extLst>
              <a:ext uri="{FF2B5EF4-FFF2-40B4-BE49-F238E27FC236}">
                <a16:creationId xmlns:a16="http://schemas.microsoft.com/office/drawing/2014/main" id="{720F86AF-3914-4684-A283-5B836046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65" y="442809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341,179 Foto Vs, Immagini e Vettoriali">
            <a:extLst>
              <a:ext uri="{FF2B5EF4-FFF2-40B4-BE49-F238E27FC236}">
                <a16:creationId xmlns:a16="http://schemas.microsoft.com/office/drawing/2014/main" id="{EB58B1DE-AFF3-4308-BD5A-B50C1F30B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7" t="20386" r="19275" b="19633"/>
          <a:stretch/>
        </p:blipFill>
        <p:spPr bwMode="auto">
          <a:xfrm>
            <a:off x="8172240" y="3808069"/>
            <a:ext cx="1397690" cy="128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8C4361-1F69-4F2A-B3C9-12414B25E4EA}"/>
              </a:ext>
            </a:extLst>
          </p:cNvPr>
          <p:cNvSpPr txBox="1"/>
          <p:nvPr/>
        </p:nvSpPr>
        <p:spPr>
          <a:xfrm>
            <a:off x="7919203" y="5771009"/>
            <a:ext cx="163022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Santo António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4844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>
            <a:extLst>
              <a:ext uri="{FF2B5EF4-FFF2-40B4-BE49-F238E27FC236}">
                <a16:creationId xmlns:a16="http://schemas.microsoft.com/office/drawing/2014/main" id="{830D78C9-3F62-4B53-96E3-C808A89C9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23548"/>
          <a:stretch/>
        </p:blipFill>
        <p:spPr bwMode="auto">
          <a:xfrm>
            <a:off x="7921038" y="4367827"/>
            <a:ext cx="2775256" cy="18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181CBEF-F4D7-4BEC-B1D1-A3D2B9C3C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00" y="283949"/>
            <a:ext cx="10058400" cy="1450757"/>
          </a:xfrm>
        </p:spPr>
        <p:txBody>
          <a:bodyPr/>
          <a:lstStyle/>
          <a:p>
            <a:r>
              <a:rPr lang="pt-PT" dirty="0"/>
              <a:t>Peixaria</a:t>
            </a:r>
            <a:endParaRPr lang="it-IT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FF303BA-B964-4281-9936-9F686F462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6" y="265821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E14AD5-2F5A-4C0A-AA1D-592F4809A9F6}"/>
              </a:ext>
            </a:extLst>
          </p:cNvPr>
          <p:cNvSpPr txBox="1"/>
          <p:nvPr/>
        </p:nvSpPr>
        <p:spPr>
          <a:xfrm>
            <a:off x="1987365" y="3370285"/>
            <a:ext cx="1219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Atum</a:t>
            </a:r>
            <a:endParaRPr lang="it-IT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EE525749-4739-4947-AFED-8D3BB3EFE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17981"/>
          <a:stretch/>
        </p:blipFill>
        <p:spPr bwMode="auto">
          <a:xfrm>
            <a:off x="192086" y="4744935"/>
            <a:ext cx="2463413" cy="154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C7D658-98EB-4E22-85DA-A1B8CB673E46}"/>
              </a:ext>
            </a:extLst>
          </p:cNvPr>
          <p:cNvSpPr txBox="1"/>
          <p:nvPr/>
        </p:nvSpPr>
        <p:spPr>
          <a:xfrm>
            <a:off x="291242" y="6094050"/>
            <a:ext cx="210709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Peixe espada preto</a:t>
            </a:r>
            <a:endParaRPr lang="it-IT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92E1C5EB-C3BC-4F1D-BD5B-0FC40ABA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98" y="2043826"/>
            <a:ext cx="2652919" cy="26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099548-A1E7-47D1-915E-75E821E17D29}"/>
              </a:ext>
            </a:extLst>
          </p:cNvPr>
          <p:cNvSpPr txBox="1"/>
          <p:nvPr/>
        </p:nvSpPr>
        <p:spPr>
          <a:xfrm>
            <a:off x="3324803" y="4119582"/>
            <a:ext cx="166977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Dourada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87D84E-ECB5-4B1F-B34A-B9A9495CDED7}"/>
              </a:ext>
            </a:extLst>
          </p:cNvPr>
          <p:cNvSpPr txBox="1"/>
          <p:nvPr/>
        </p:nvSpPr>
        <p:spPr>
          <a:xfrm>
            <a:off x="8121097" y="1827501"/>
            <a:ext cx="31805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Encontramos na peixaria: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Peixe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Marisco (mexilhão, amêijoa, camarão)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Bacalhau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Polvo e lulas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P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b="1" i="1" u="sng" dirty="0"/>
              <a:t>Mas também </a:t>
            </a:r>
            <a:r>
              <a:rPr lang="pt-PT" dirty="0"/>
              <a:t>produtos frescos e congelados!</a:t>
            </a:r>
            <a:endParaRPr lang="it-IT" dirty="0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D3C761E4-3E9F-43F9-B72F-C86EE70FA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803" y="168173"/>
            <a:ext cx="2231335" cy="22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CF8D7F-C029-4723-99B9-1D20C7DE297E}"/>
              </a:ext>
            </a:extLst>
          </p:cNvPr>
          <p:cNvSpPr txBox="1"/>
          <p:nvPr/>
        </p:nvSpPr>
        <p:spPr>
          <a:xfrm>
            <a:off x="3857790" y="1999755"/>
            <a:ext cx="87075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PT" dirty="0" err="1"/>
              <a:t>Salm</a:t>
            </a:r>
            <a:r>
              <a:rPr lang="it-IT" dirty="0" err="1"/>
              <a:t>ão</a:t>
            </a:r>
            <a:endParaRPr lang="pt-PT" dirty="0"/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A8A3100B-715E-45FB-8955-5E833BDCD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b="12953"/>
          <a:stretch/>
        </p:blipFill>
        <p:spPr bwMode="auto">
          <a:xfrm>
            <a:off x="3006662" y="4563159"/>
            <a:ext cx="2164661" cy="164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B87EBC-FBD6-4EC2-8575-6A2A15314AED}"/>
              </a:ext>
            </a:extLst>
          </p:cNvPr>
          <p:cNvSpPr txBox="1"/>
          <p:nvPr/>
        </p:nvSpPr>
        <p:spPr>
          <a:xfrm>
            <a:off x="3051354" y="5909384"/>
            <a:ext cx="122996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Robalo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3E9D26B-9B08-4C68-9C46-147F2C567FFC}"/>
              </a:ext>
            </a:extLst>
          </p:cNvPr>
          <p:cNvSpPr txBox="1"/>
          <p:nvPr/>
        </p:nvSpPr>
        <p:spPr>
          <a:xfrm>
            <a:off x="8023205" y="5909384"/>
            <a:ext cx="128546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Sardinhas</a:t>
            </a:r>
            <a:endParaRPr lang="it-IT" dirty="0"/>
          </a:p>
        </p:txBody>
      </p:sp>
      <p:pic>
        <p:nvPicPr>
          <p:cNvPr id="7182" name="Picture 14">
            <a:extLst>
              <a:ext uri="{FF2B5EF4-FFF2-40B4-BE49-F238E27FC236}">
                <a16:creationId xmlns:a16="http://schemas.microsoft.com/office/drawing/2014/main" id="{A36C8206-C444-484F-AF94-F728BB58D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7" b="25649"/>
          <a:stretch/>
        </p:blipFill>
        <p:spPr bwMode="auto">
          <a:xfrm>
            <a:off x="5553903" y="298982"/>
            <a:ext cx="2857500" cy="142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EAE065-4D78-47B2-BB61-A2B1DDB9FF7E}"/>
              </a:ext>
            </a:extLst>
          </p:cNvPr>
          <p:cNvSpPr txBox="1"/>
          <p:nvPr/>
        </p:nvSpPr>
        <p:spPr>
          <a:xfrm>
            <a:off x="7304018" y="168173"/>
            <a:ext cx="122383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Mexilhão</a:t>
            </a:r>
            <a:endParaRPr lang="it-IT" dirty="0"/>
          </a:p>
        </p:txBody>
      </p:sp>
      <p:pic>
        <p:nvPicPr>
          <p:cNvPr id="7184" name="Picture 16">
            <a:extLst>
              <a:ext uri="{FF2B5EF4-FFF2-40B4-BE49-F238E27FC236}">
                <a16:creationId xmlns:a16="http://schemas.microsoft.com/office/drawing/2014/main" id="{27E2259C-0511-438D-B1D8-9592C58A6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12753" r="10389" b="12805"/>
          <a:stretch/>
        </p:blipFill>
        <p:spPr bwMode="auto">
          <a:xfrm>
            <a:off x="5528806" y="4367827"/>
            <a:ext cx="1844943" cy="176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AACA2F-FBB8-4A7A-8945-9EF87185A6D4}"/>
              </a:ext>
            </a:extLst>
          </p:cNvPr>
          <p:cNvSpPr txBox="1"/>
          <p:nvPr/>
        </p:nvSpPr>
        <p:spPr>
          <a:xfrm>
            <a:off x="6387971" y="5833825"/>
            <a:ext cx="126541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Amêijoa</a:t>
            </a:r>
            <a:endParaRPr lang="it-IT" dirty="0"/>
          </a:p>
        </p:txBody>
      </p:sp>
      <p:pic>
        <p:nvPicPr>
          <p:cNvPr id="7186" name="Picture 18">
            <a:extLst>
              <a:ext uri="{FF2B5EF4-FFF2-40B4-BE49-F238E27FC236}">
                <a16:creationId xmlns:a16="http://schemas.microsoft.com/office/drawing/2014/main" id="{1C49C917-FB3F-4D4A-8712-DB1406AB0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24529" r="7724" b="23234"/>
          <a:stretch/>
        </p:blipFill>
        <p:spPr bwMode="auto">
          <a:xfrm>
            <a:off x="8960500" y="166056"/>
            <a:ext cx="2415208" cy="149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DA8E45-1AE9-4AFC-92D6-270950518AD3}"/>
              </a:ext>
            </a:extLst>
          </p:cNvPr>
          <p:cNvSpPr txBox="1"/>
          <p:nvPr/>
        </p:nvSpPr>
        <p:spPr>
          <a:xfrm>
            <a:off x="10797521" y="1442628"/>
            <a:ext cx="126541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Camarão</a:t>
            </a:r>
            <a:endParaRPr lang="it-IT" dirty="0"/>
          </a:p>
        </p:txBody>
      </p:sp>
      <p:pic>
        <p:nvPicPr>
          <p:cNvPr id="7188" name="Picture 20">
            <a:extLst>
              <a:ext uri="{FF2B5EF4-FFF2-40B4-BE49-F238E27FC236}">
                <a16:creationId xmlns:a16="http://schemas.microsoft.com/office/drawing/2014/main" id="{5F6F8FE9-76C7-479F-A96B-E10F8FF79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10861" r="18858" b="9207"/>
          <a:stretch/>
        </p:blipFill>
        <p:spPr bwMode="auto">
          <a:xfrm>
            <a:off x="6244765" y="1876939"/>
            <a:ext cx="1868817" cy="228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>
            <a:extLst>
              <a:ext uri="{FF2B5EF4-FFF2-40B4-BE49-F238E27FC236}">
                <a16:creationId xmlns:a16="http://schemas.microsoft.com/office/drawing/2014/main" id="{9BAA1705-2BE5-4B00-AC21-C6E2B2A48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6781" r="4059" b="30630"/>
          <a:stretch/>
        </p:blipFill>
        <p:spPr bwMode="auto">
          <a:xfrm>
            <a:off x="1204004" y="1697821"/>
            <a:ext cx="2235220" cy="14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AFF0059-C7C3-46AB-AAC6-38CF761440AA}"/>
              </a:ext>
            </a:extLst>
          </p:cNvPr>
          <p:cNvSpPr txBox="1"/>
          <p:nvPr/>
        </p:nvSpPr>
        <p:spPr>
          <a:xfrm>
            <a:off x="495489" y="2964902"/>
            <a:ext cx="9265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Lulas</a:t>
            </a:r>
            <a:endParaRPr lang="it-IT" dirty="0"/>
          </a:p>
        </p:txBody>
      </p:sp>
      <p:pic>
        <p:nvPicPr>
          <p:cNvPr id="7192" name="Picture 24" descr="Polvo Limpo G congelado - (1 kg) - Orca Comércio de Pescados">
            <a:extLst>
              <a:ext uri="{FF2B5EF4-FFF2-40B4-BE49-F238E27FC236}">
                <a16:creationId xmlns:a16="http://schemas.microsoft.com/office/drawing/2014/main" id="{D75F145B-33B7-469D-A144-60F615748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449" y="2658213"/>
            <a:ext cx="1623039" cy="118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C1DBD3A-7FAD-4613-8464-2A7AF376DB15}"/>
              </a:ext>
            </a:extLst>
          </p:cNvPr>
          <p:cNvSpPr txBox="1"/>
          <p:nvPr/>
        </p:nvSpPr>
        <p:spPr>
          <a:xfrm>
            <a:off x="11018916" y="3791691"/>
            <a:ext cx="106097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Polvo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430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C338FB-F1C5-4577-82A5-2256B4AFE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Talho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F3C1ED2-F668-42DF-8739-2482694967E3}"/>
              </a:ext>
            </a:extLst>
          </p:cNvPr>
          <p:cNvSpPr txBox="1"/>
          <p:nvPr/>
        </p:nvSpPr>
        <p:spPr>
          <a:xfrm>
            <a:off x="8121097" y="1827501"/>
            <a:ext cx="3180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Encontramos no talho: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Novilho e bovino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Frango e peru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Porco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Outras carnes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Picados e salsichas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PT" dirty="0"/>
          </a:p>
        </p:txBody>
      </p:sp>
      <p:pic>
        <p:nvPicPr>
          <p:cNvPr id="8218" name="Picture 26">
            <a:extLst>
              <a:ext uri="{FF2B5EF4-FFF2-40B4-BE49-F238E27FC236}">
                <a16:creationId xmlns:a16="http://schemas.microsoft.com/office/drawing/2014/main" id="{91BD0F62-03A7-4117-BEEB-FAC754B5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7" y="169644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>
            <a:extLst>
              <a:ext uri="{FF2B5EF4-FFF2-40B4-BE49-F238E27FC236}">
                <a16:creationId xmlns:a16="http://schemas.microsoft.com/office/drawing/2014/main" id="{D3EA7C9C-FB05-4794-A1C0-C979FBEEE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5594" b="5709"/>
          <a:stretch/>
        </p:blipFill>
        <p:spPr bwMode="auto">
          <a:xfrm>
            <a:off x="6369807" y="3588873"/>
            <a:ext cx="2748859" cy="253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>
            <a:extLst>
              <a:ext uri="{FF2B5EF4-FFF2-40B4-BE49-F238E27FC236}">
                <a16:creationId xmlns:a16="http://schemas.microsoft.com/office/drawing/2014/main" id="{379CB1F9-92CD-436F-A41A-F17C20B4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38" y="680141"/>
            <a:ext cx="2748859" cy="27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>
            <a:extLst>
              <a:ext uri="{FF2B5EF4-FFF2-40B4-BE49-F238E27FC236}">
                <a16:creationId xmlns:a16="http://schemas.microsoft.com/office/drawing/2014/main" id="{6A35E47A-DF5B-4074-8D49-AB9E136A3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8197" r="-2000" b="23825"/>
          <a:stretch/>
        </p:blipFill>
        <p:spPr bwMode="auto">
          <a:xfrm>
            <a:off x="9013962" y="3657419"/>
            <a:ext cx="2857500" cy="16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C7A3994-A21C-4932-B05E-56086CD1BAF1}"/>
              </a:ext>
            </a:extLst>
          </p:cNvPr>
          <p:cNvSpPr txBox="1"/>
          <p:nvPr/>
        </p:nvSpPr>
        <p:spPr>
          <a:xfrm>
            <a:off x="9568069" y="5314122"/>
            <a:ext cx="212034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Costeletas de porco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277B90-D0E6-4801-AAA6-46DB5ED1F545}"/>
              </a:ext>
            </a:extLst>
          </p:cNvPr>
          <p:cNvSpPr txBox="1"/>
          <p:nvPr/>
        </p:nvSpPr>
        <p:spPr>
          <a:xfrm>
            <a:off x="6347792" y="5938685"/>
            <a:ext cx="206091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Coxa de frango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DA89ED-0DED-4A63-835D-F0ED3BF8303C}"/>
              </a:ext>
            </a:extLst>
          </p:cNvPr>
          <p:cNvSpPr txBox="1"/>
          <p:nvPr/>
        </p:nvSpPr>
        <p:spPr>
          <a:xfrm>
            <a:off x="6673377" y="260032"/>
            <a:ext cx="2141718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Frango inteiro</a:t>
            </a:r>
          </a:p>
          <a:p>
            <a:endParaRPr lang="pt-PT" dirty="0"/>
          </a:p>
          <a:p>
            <a:r>
              <a:rPr lang="pt-PT" dirty="0"/>
              <a:t>Carne em fatias</a:t>
            </a:r>
          </a:p>
          <a:p>
            <a:r>
              <a:rPr lang="pt-PT" dirty="0"/>
              <a:t>Carne moída</a:t>
            </a:r>
          </a:p>
          <a:p>
            <a:r>
              <a:rPr lang="pt-PT" dirty="0"/>
              <a:t>Produto embalado</a:t>
            </a:r>
            <a:endParaRPr lang="it-IT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0A7841B-9DE0-4E19-B299-D961C40D5FA0}"/>
              </a:ext>
            </a:extLst>
          </p:cNvPr>
          <p:cNvCxnSpPr>
            <a:cxnSpLocks/>
          </p:cNvCxnSpPr>
          <p:nvPr/>
        </p:nvCxnSpPr>
        <p:spPr>
          <a:xfrm flipH="1">
            <a:off x="5681388" y="462300"/>
            <a:ext cx="938418" cy="866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C593D9E-662C-452D-BB7D-3D736D00A838}"/>
              </a:ext>
            </a:extLst>
          </p:cNvPr>
          <p:cNvSpPr txBox="1"/>
          <p:nvPr/>
        </p:nvSpPr>
        <p:spPr>
          <a:xfrm>
            <a:off x="797391" y="1869904"/>
            <a:ext cx="224890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Carne de vaca</a:t>
            </a:r>
            <a:endParaRPr lang="it-IT" dirty="0"/>
          </a:p>
        </p:txBody>
      </p:sp>
      <p:pic>
        <p:nvPicPr>
          <p:cNvPr id="8226" name="Picture 34">
            <a:extLst>
              <a:ext uri="{FF2B5EF4-FFF2-40B4-BE49-F238E27FC236}">
                <a16:creationId xmlns:a16="http://schemas.microsoft.com/office/drawing/2014/main" id="{5792BC84-8B4A-40EE-966B-59B447C1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429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C1E3F88-0ECA-4E79-AC19-385DEF019759}"/>
              </a:ext>
            </a:extLst>
          </p:cNvPr>
          <p:cNvSpPr txBox="1"/>
          <p:nvPr/>
        </p:nvSpPr>
        <p:spPr>
          <a:xfrm>
            <a:off x="3701983" y="3743238"/>
            <a:ext cx="191645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Carne de borrego</a:t>
            </a:r>
            <a:endParaRPr lang="it-IT" dirty="0"/>
          </a:p>
        </p:txBody>
      </p:sp>
      <p:pic>
        <p:nvPicPr>
          <p:cNvPr id="8228" name="Picture 36" descr="Carne Moída Especial Bandeja 600g - Casa Fiesta">
            <a:extLst>
              <a:ext uri="{FF2B5EF4-FFF2-40B4-BE49-F238E27FC236}">
                <a16:creationId xmlns:a16="http://schemas.microsoft.com/office/drawing/2014/main" id="{A6A20054-C3A9-4114-A3CB-74F2D848F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4066" r="3264" b="29207"/>
          <a:stretch/>
        </p:blipFill>
        <p:spPr bwMode="auto">
          <a:xfrm>
            <a:off x="9318525" y="486659"/>
            <a:ext cx="2071759" cy="105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DCA85A0-624E-45B4-83C6-DAF98D09D176}"/>
              </a:ext>
            </a:extLst>
          </p:cNvPr>
          <p:cNvCxnSpPr/>
          <p:nvPr/>
        </p:nvCxnSpPr>
        <p:spPr>
          <a:xfrm flipV="1">
            <a:off x="8121097" y="1253821"/>
            <a:ext cx="1446972" cy="74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30" name="Picture 38">
            <a:extLst>
              <a:ext uri="{FF2B5EF4-FFF2-40B4-BE49-F238E27FC236}">
                <a16:creationId xmlns:a16="http://schemas.microsoft.com/office/drawing/2014/main" id="{47FAB3AC-7773-47E5-BF4D-18753E3AC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b="17578"/>
          <a:stretch/>
        </p:blipFill>
        <p:spPr bwMode="auto">
          <a:xfrm>
            <a:off x="689595" y="4185939"/>
            <a:ext cx="2548905" cy="18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A23BE0-EB37-4C64-B6D3-BFDE67B20B17}"/>
              </a:ext>
            </a:extLst>
          </p:cNvPr>
          <p:cNvSpPr txBox="1"/>
          <p:nvPr/>
        </p:nvSpPr>
        <p:spPr>
          <a:xfrm>
            <a:off x="445947" y="5870676"/>
            <a:ext cx="1219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Salsichas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1305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C91659-47F7-4936-9D1A-5037ED93D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Charcutaria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062E64-4FE7-451B-B226-D1C9A714A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" t="32224" r="42718" b="27098"/>
          <a:stretch/>
        </p:blipFill>
        <p:spPr>
          <a:xfrm>
            <a:off x="657102" y="1703786"/>
            <a:ext cx="10938756" cy="347206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44C07C-A98A-4CC4-A7B4-FBAE28301E3F}"/>
              </a:ext>
            </a:extLst>
          </p:cNvPr>
          <p:cNvSpPr txBox="1"/>
          <p:nvPr/>
        </p:nvSpPr>
        <p:spPr>
          <a:xfrm>
            <a:off x="967410" y="4836101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Fiambre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642379-5005-413E-B3B5-ED7023896241}"/>
              </a:ext>
            </a:extLst>
          </p:cNvPr>
          <p:cNvSpPr txBox="1"/>
          <p:nvPr/>
        </p:nvSpPr>
        <p:spPr>
          <a:xfrm>
            <a:off x="9395790" y="4836484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Salame e Paio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8C942E-9FC6-4CBD-9096-A2C4D8C0FC93}"/>
              </a:ext>
            </a:extLst>
          </p:cNvPr>
          <p:cNvSpPr txBox="1"/>
          <p:nvPr/>
        </p:nvSpPr>
        <p:spPr>
          <a:xfrm>
            <a:off x="6510589" y="4857074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Presunto e Bacon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4F29AE-961C-4AB3-AB9A-AA983DC4E563}"/>
              </a:ext>
            </a:extLst>
          </p:cNvPr>
          <p:cNvSpPr txBox="1"/>
          <p:nvPr/>
        </p:nvSpPr>
        <p:spPr>
          <a:xfrm>
            <a:off x="3738999" y="4857074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Enchidos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28A57A-93E9-40A3-8D3A-3DE8E679C250}"/>
              </a:ext>
            </a:extLst>
          </p:cNvPr>
          <p:cNvSpPr txBox="1"/>
          <p:nvPr/>
        </p:nvSpPr>
        <p:spPr>
          <a:xfrm>
            <a:off x="3291281" y="3112551"/>
            <a:ext cx="272423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Queijo fresco e requeijão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158AEB-DC11-4445-9D60-709AB40EC4E9}"/>
              </a:ext>
            </a:extLst>
          </p:cNvPr>
          <p:cNvSpPr txBox="1"/>
          <p:nvPr/>
        </p:nvSpPr>
        <p:spPr>
          <a:xfrm>
            <a:off x="6510589" y="3070489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Queijo de barrar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171097A-D48F-4F6E-A355-33BCC6187E82}"/>
              </a:ext>
            </a:extLst>
          </p:cNvPr>
          <p:cNvSpPr txBox="1"/>
          <p:nvPr/>
        </p:nvSpPr>
        <p:spPr>
          <a:xfrm>
            <a:off x="8714274" y="3084894"/>
            <a:ext cx="30082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Queijo regional e corrente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AE868E-8151-42C3-A2F1-53C36E0204A2}"/>
              </a:ext>
            </a:extLst>
          </p:cNvPr>
          <p:cNvSpPr txBox="1"/>
          <p:nvPr/>
        </p:nvSpPr>
        <p:spPr>
          <a:xfrm>
            <a:off x="967410" y="3059668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Queijo</a:t>
            </a:r>
            <a:endParaRPr lang="it-IT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D3D804A-CB64-4318-BACF-581F676AB039}"/>
              </a:ext>
            </a:extLst>
          </p:cNvPr>
          <p:cNvCxnSpPr/>
          <p:nvPr/>
        </p:nvCxnSpPr>
        <p:spPr>
          <a:xfrm flipV="1">
            <a:off x="2955235" y="1011981"/>
            <a:ext cx="1974574" cy="1267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38A322-5C57-4E5C-B3E4-966D54B64B52}"/>
              </a:ext>
            </a:extLst>
          </p:cNvPr>
          <p:cNvSpPr txBox="1"/>
          <p:nvPr/>
        </p:nvSpPr>
        <p:spPr>
          <a:xfrm>
            <a:off x="5014292" y="136922"/>
            <a:ext cx="3393732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O queijo pode ser: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Fatiado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Ralado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Bola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Quartos /Metades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PT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Vaca, ovelha, cabra ou mistura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418C00C-2C7E-442C-AA7A-F06946412DAE}"/>
              </a:ext>
            </a:extLst>
          </p:cNvPr>
          <p:cNvSpPr txBox="1"/>
          <p:nvPr/>
        </p:nvSpPr>
        <p:spPr>
          <a:xfrm>
            <a:off x="8852354" y="0"/>
            <a:ext cx="2732083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Queijos regionais: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Amanteigado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Queijo da ilha de São Jorge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Queijo curado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Queijo de azeitão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Queijo da Serra da Estrela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Queijo apimentado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Queijo de Seia</a:t>
            </a:r>
          </a:p>
        </p:txBody>
      </p:sp>
    </p:spTree>
    <p:extLst>
      <p:ext uri="{BB962C8B-B14F-4D97-AF65-F5344CB8AC3E}">
        <p14:creationId xmlns:p14="http://schemas.microsoft.com/office/powerpoint/2010/main" val="943904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CF53C2-A93D-4D4D-ACCA-319308B8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Enchidos</a:t>
            </a:r>
            <a:endParaRPr lang="it-IT" dirty="0"/>
          </a:p>
        </p:txBody>
      </p:sp>
      <p:pic>
        <p:nvPicPr>
          <p:cNvPr id="12290" name="Picture 2" descr="Chouriço de Porco Preto, peso aprox. 350g, Preço: 19,50 €/kg | Loja da  Reforma Agrária">
            <a:extLst>
              <a:ext uri="{FF2B5EF4-FFF2-40B4-BE49-F238E27FC236}">
                <a16:creationId xmlns:a16="http://schemas.microsoft.com/office/drawing/2014/main" id="{FB5D6752-BF11-4261-AEB3-A77844F7F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2737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59B630-9793-451E-93E8-45AE11ACF1B9}"/>
              </a:ext>
            </a:extLst>
          </p:cNvPr>
          <p:cNvSpPr txBox="1"/>
          <p:nvPr/>
        </p:nvSpPr>
        <p:spPr>
          <a:xfrm>
            <a:off x="560566" y="3510962"/>
            <a:ext cx="107342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Chouriço</a:t>
            </a:r>
            <a:endParaRPr lang="it-IT" dirty="0"/>
          </a:p>
        </p:txBody>
      </p:sp>
      <p:pic>
        <p:nvPicPr>
          <p:cNvPr id="12292" name="Picture 4" descr="Farinheira - Beira Nossa">
            <a:extLst>
              <a:ext uri="{FF2B5EF4-FFF2-40B4-BE49-F238E27FC236}">
                <a16:creationId xmlns:a16="http://schemas.microsoft.com/office/drawing/2014/main" id="{78E87948-54E0-4EB3-805F-AB4C7C100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46" y="2562210"/>
            <a:ext cx="18383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E2B1E0-009C-466E-B30A-7CFEBDF7D7D3}"/>
              </a:ext>
            </a:extLst>
          </p:cNvPr>
          <p:cNvSpPr txBox="1"/>
          <p:nvPr/>
        </p:nvSpPr>
        <p:spPr>
          <a:xfrm>
            <a:off x="3218167" y="4965741"/>
            <a:ext cx="156375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Farinheira</a:t>
            </a:r>
            <a:endParaRPr lang="it-IT" dirty="0"/>
          </a:p>
        </p:txBody>
      </p:sp>
      <p:pic>
        <p:nvPicPr>
          <p:cNvPr id="12294" name="Picture 6" descr="Alheira de Mirandela – Euroricette">
            <a:extLst>
              <a:ext uri="{FF2B5EF4-FFF2-40B4-BE49-F238E27FC236}">
                <a16:creationId xmlns:a16="http://schemas.microsoft.com/office/drawing/2014/main" id="{8FCD991C-BEDE-464C-AA75-D78C01ACD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451" y="1872662"/>
            <a:ext cx="28003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E53BE4-5E29-41C0-ACDE-E51C941FBA0F}"/>
              </a:ext>
            </a:extLst>
          </p:cNvPr>
          <p:cNvSpPr txBox="1"/>
          <p:nvPr/>
        </p:nvSpPr>
        <p:spPr>
          <a:xfrm>
            <a:off x="7463626" y="1578532"/>
            <a:ext cx="254441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Alheira de Mirandela</a:t>
            </a:r>
            <a:endParaRPr lang="it-IT" dirty="0"/>
          </a:p>
        </p:txBody>
      </p:sp>
      <p:pic>
        <p:nvPicPr>
          <p:cNvPr id="12296" name="Picture 8" descr="Morcela de Seia Tradicional – Fumeiro Artesanal de Seia">
            <a:extLst>
              <a:ext uri="{FF2B5EF4-FFF2-40B4-BE49-F238E27FC236}">
                <a16:creationId xmlns:a16="http://schemas.microsoft.com/office/drawing/2014/main" id="{5836900A-621C-4F7A-B638-85E1B5FD9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4055130"/>
            <a:ext cx="30099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DA2F3A-8C6C-4E99-82F5-81A3C85F9BD2}"/>
              </a:ext>
            </a:extLst>
          </p:cNvPr>
          <p:cNvSpPr txBox="1"/>
          <p:nvPr/>
        </p:nvSpPr>
        <p:spPr>
          <a:xfrm>
            <a:off x="10008043" y="5177461"/>
            <a:ext cx="170953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Morcela de Seia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ACFFB5-F4C0-4897-BA36-8FC9E6FCA00C}"/>
              </a:ext>
            </a:extLst>
          </p:cNvPr>
          <p:cNvSpPr txBox="1"/>
          <p:nvPr/>
        </p:nvSpPr>
        <p:spPr>
          <a:xfrm>
            <a:off x="360460" y="4042411"/>
            <a:ext cx="3071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É feita com carne e gordura do porco temperado com vinha d’alhos e curado com fumeiro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5BE77AF-831E-418D-8BD0-ACB7D6DA583A}"/>
              </a:ext>
            </a:extLst>
          </p:cNvPr>
          <p:cNvSpPr txBox="1"/>
          <p:nvPr/>
        </p:nvSpPr>
        <p:spPr>
          <a:xfrm>
            <a:off x="7639050" y="5655760"/>
            <a:ext cx="367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É feita com o sangue e gordura do porco, </a:t>
            </a:r>
            <a:r>
              <a:rPr lang="pt-PT" dirty="0" err="1"/>
              <a:t>especiárias</a:t>
            </a:r>
            <a:r>
              <a:rPr lang="pt-PT" dirty="0"/>
              <a:t>  e não leva carne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4E54B2-6A40-42E7-9FAC-14209EC08B1F}"/>
              </a:ext>
            </a:extLst>
          </p:cNvPr>
          <p:cNvSpPr txBox="1"/>
          <p:nvPr/>
        </p:nvSpPr>
        <p:spPr>
          <a:xfrm>
            <a:off x="2406967" y="5363886"/>
            <a:ext cx="4613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Leva farinha, banha de porco, massa de pimentão, colorau, pimenta, vinho e curado com fumeiro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DF4ABD-B066-4F41-8240-C1A5CABE2FC4}"/>
              </a:ext>
            </a:extLst>
          </p:cNvPr>
          <p:cNvSpPr txBox="1"/>
          <p:nvPr/>
        </p:nvSpPr>
        <p:spPr>
          <a:xfrm>
            <a:off x="8863801" y="2208066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É um enchido criado pelos judeus portugueses durante a inquisição. É um enchido com carne de aves, pão, azeite, alho e colorau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8790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697C647-9659-433C-9F0C-6D4C6216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542" y="308469"/>
            <a:ext cx="10058400" cy="1450757"/>
          </a:xfrm>
        </p:spPr>
        <p:txBody>
          <a:bodyPr/>
          <a:lstStyle/>
          <a:p>
            <a:r>
              <a:rPr lang="pt-PT" dirty="0"/>
              <a:t>Entrevista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949044E-8D24-49F0-94D1-95D92C232C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67" y="624581"/>
            <a:ext cx="6802437" cy="5359400"/>
          </a:xfrm>
        </p:spPr>
      </p:pic>
      <p:pic>
        <p:nvPicPr>
          <p:cNvPr id="3" name="37 Faixa 37">
            <a:hlinkClick r:id="" action="ppaction://media"/>
            <a:extLst>
              <a:ext uri="{FF2B5EF4-FFF2-40B4-BE49-F238E27FC236}">
                <a16:creationId xmlns:a16="http://schemas.microsoft.com/office/drawing/2014/main" id="{2DD8743E-6771-4DAB-B411-27044D196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4455" y="4039663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DAC41AEC-EB68-4B03-8671-F002A2607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5" t="57261" r="2088" b="32635"/>
          <a:stretch/>
        </p:blipFill>
        <p:spPr>
          <a:xfrm>
            <a:off x="1406819" y="2042167"/>
            <a:ext cx="2326500" cy="149249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483306-3870-441A-9692-C503C177C4A2}"/>
              </a:ext>
            </a:extLst>
          </p:cNvPr>
          <p:cNvSpPr txBox="1"/>
          <p:nvPr/>
        </p:nvSpPr>
        <p:spPr>
          <a:xfrm>
            <a:off x="235570" y="5310089"/>
            <a:ext cx="5231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Ganha bem?</a:t>
            </a:r>
          </a:p>
          <a:p>
            <a:r>
              <a:rPr lang="pt-PT" b="1" dirty="0"/>
              <a:t>Eu ganho bastante bem = </a:t>
            </a:r>
            <a:r>
              <a:rPr lang="pt-PT" b="1" dirty="0" err="1"/>
              <a:t>Guadagno</a:t>
            </a:r>
            <a:r>
              <a:rPr lang="pt-PT" b="1" dirty="0"/>
              <a:t> </a:t>
            </a:r>
            <a:r>
              <a:rPr lang="pt-PT" b="1" dirty="0" err="1"/>
              <a:t>abbastanza</a:t>
            </a:r>
            <a:r>
              <a:rPr lang="pt-PT" b="1" dirty="0"/>
              <a:t> </a:t>
            </a:r>
            <a:r>
              <a:rPr lang="pt-PT" b="1" dirty="0" err="1"/>
              <a:t>bene</a:t>
            </a:r>
            <a:r>
              <a:rPr lang="pt-PT" b="1" dirty="0"/>
              <a:t> 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1CE257-CC19-48B6-B5AC-A3FD8E0B6403}"/>
              </a:ext>
            </a:extLst>
          </p:cNvPr>
          <p:cNvSpPr txBox="1"/>
          <p:nvPr/>
        </p:nvSpPr>
        <p:spPr>
          <a:xfrm>
            <a:off x="331750" y="6418948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46 – unidade 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944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166CD9EB-2232-436C-B5B3-A5962DA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2" t="22662" r="5489" b="28122"/>
          <a:stretch/>
        </p:blipFill>
        <p:spPr>
          <a:xfrm>
            <a:off x="338292" y="397563"/>
            <a:ext cx="6579340" cy="5545677"/>
          </a:xfrm>
          <a:prstGeom prst="rect">
            <a:avLst/>
          </a:prstGeom>
        </p:spPr>
      </p:pic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C62950E7-E3FB-4FAB-A3C1-D8B4FADF2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129456"/>
              </p:ext>
            </p:extLst>
          </p:nvPr>
        </p:nvGraphicFramePr>
        <p:xfrm>
          <a:off x="6917632" y="2243302"/>
          <a:ext cx="527436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184">
                  <a:extLst>
                    <a:ext uri="{9D8B030D-6E8A-4147-A177-3AD203B41FA5}">
                      <a16:colId xmlns:a16="http://schemas.microsoft.com/office/drawing/2014/main" val="2892814533"/>
                    </a:ext>
                  </a:extLst>
                </a:gridCol>
                <a:gridCol w="2637184">
                  <a:extLst>
                    <a:ext uri="{9D8B030D-6E8A-4147-A177-3AD203B41FA5}">
                      <a16:colId xmlns:a16="http://schemas.microsoft.com/office/drawing/2014/main" val="564345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O que faz bem </a:t>
                      </a:r>
                      <a:r>
                        <a:rPr lang="it-IT" dirty="0"/>
                        <a:t>à</a:t>
                      </a:r>
                      <a:r>
                        <a:rPr lang="pt-PT" dirty="0"/>
                        <a:t> saúde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O que faz mal </a:t>
                      </a:r>
                      <a:r>
                        <a:rPr lang="it-IT" dirty="0"/>
                        <a:t>à</a:t>
                      </a:r>
                      <a:r>
                        <a:rPr lang="pt-PT" dirty="0"/>
                        <a:t> saúde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512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047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222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99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184169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8C32C4-4ED9-45CC-8C2D-95063FD8E8BA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84– unidade 15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0482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41695AD-937A-44FA-AAD9-687DE4343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6" t="28586" r="55326" b="16515"/>
          <a:stretch/>
        </p:blipFill>
        <p:spPr>
          <a:xfrm>
            <a:off x="132522" y="106017"/>
            <a:ext cx="11608904" cy="625674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8475AE-0DD7-4631-AC3A-A29D9FAA2B66}"/>
              </a:ext>
            </a:extLst>
          </p:cNvPr>
          <p:cNvSpPr txBox="1"/>
          <p:nvPr/>
        </p:nvSpPr>
        <p:spPr>
          <a:xfrm>
            <a:off x="291548" y="2403394"/>
            <a:ext cx="404191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Existem muitas diferenças entre Portugal e a Itália?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60E503-C9F8-4384-AB06-00408CA4E410}"/>
              </a:ext>
            </a:extLst>
          </p:cNvPr>
          <p:cNvSpPr txBox="1"/>
          <p:nvPr/>
        </p:nvSpPr>
        <p:spPr>
          <a:xfrm>
            <a:off x="2961860" y="5993433"/>
            <a:ext cx="647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https://www.pingodoce.pt/responsabilidade/dieta-mediterranica/</a:t>
            </a:r>
          </a:p>
        </p:txBody>
      </p:sp>
    </p:spTree>
    <p:extLst>
      <p:ext uri="{BB962C8B-B14F-4D97-AF65-F5344CB8AC3E}">
        <p14:creationId xmlns:p14="http://schemas.microsoft.com/office/powerpoint/2010/main" val="968601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9CF1A1-6956-4E5A-9FB8-918002D9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A dieta dos portugueses</a:t>
            </a:r>
            <a:endParaRPr lang="it-IT" dirty="0"/>
          </a:p>
        </p:txBody>
      </p:sp>
      <p:pic>
        <p:nvPicPr>
          <p:cNvPr id="2050" name="Picture 2" descr="Tomates">
            <a:extLst>
              <a:ext uri="{FF2B5EF4-FFF2-40B4-BE49-F238E27FC236}">
                <a16:creationId xmlns:a16="http://schemas.microsoft.com/office/drawing/2014/main" id="{0783F2DD-1DC0-4D5C-A1C8-2871DE77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52" y="151447"/>
            <a:ext cx="3619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1FD66CEC-3AA9-4CC8-9CB4-DB8DC465D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15652" r="17746" b="55838"/>
          <a:stretch/>
        </p:blipFill>
        <p:spPr>
          <a:xfrm>
            <a:off x="6126480" y="1872516"/>
            <a:ext cx="5852654" cy="3304861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216B8DE-48AC-451A-887D-6B4CCE1F9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t="55253" r="32150" b="20109"/>
          <a:stretch/>
        </p:blipFill>
        <p:spPr>
          <a:xfrm>
            <a:off x="641160" y="2975290"/>
            <a:ext cx="5300375" cy="3352800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98394D-B285-48D6-9346-917B9242CB0A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85 – unidade 15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136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°37 e n°38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498" y="2312303"/>
            <a:ext cx="10657398" cy="3929472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A mercearia e o supermercado (o talho, a peixaria, verdura e legumes, vocabulário do supermercado)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O que faz bem a saúde? A dieta mediterrânica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Verbo Haver, na utilização da expressão há ou não há?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Algumas expressões: ganha bem?, ter pressa/ estar com pressa </a:t>
            </a:r>
            <a:r>
              <a:rPr lang="pt-PT" sz="28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 pressão.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Tradução de pequenas frases, tipos de resposta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T.P.C’ s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_________–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25 </a:t>
            </a:r>
            <a:r>
              <a:rPr lang="pt-PT" dirty="0"/>
              <a:t>(___________) de </a:t>
            </a:r>
            <a:r>
              <a:rPr lang="pt-PT" b="1" dirty="0">
                <a:solidFill>
                  <a:srgbClr val="FF0000"/>
                </a:solidFill>
              </a:rPr>
              <a:t>janeiro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7689FA-09E4-411E-8176-9ACEF944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Ter pressa/ estar com pressa ≠ pressão</a:t>
            </a:r>
            <a:endParaRPr lang="it-IT" dirty="0"/>
          </a:p>
        </p:txBody>
      </p:sp>
      <p:pic>
        <p:nvPicPr>
          <p:cNvPr id="1026" name="Picture 2" descr="se já estás atrasado não precisas de ter pressa não podes chegar atrasado  duas vezes - Thinking Blackguy | Meme Generator">
            <a:extLst>
              <a:ext uri="{FF2B5EF4-FFF2-40B4-BE49-F238E27FC236}">
                <a16:creationId xmlns:a16="http://schemas.microsoft.com/office/drawing/2014/main" id="{CB4CB1CB-43DC-496B-8547-97C213D38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7" y="1737360"/>
            <a:ext cx="4513984" cy="451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B583D36-75DE-48B3-9F05-7D917C526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5" t="71671" r="2088" b="16946"/>
          <a:stretch/>
        </p:blipFill>
        <p:spPr>
          <a:xfrm>
            <a:off x="4125234" y="2588297"/>
            <a:ext cx="2326500" cy="1681405"/>
          </a:xfrm>
          <a:prstGeom prst="rect">
            <a:avLst/>
          </a:prstGeom>
        </p:spPr>
      </p:pic>
      <p:pic>
        <p:nvPicPr>
          <p:cNvPr id="1028" name="Picture 4" descr="Pressão alta">
            <a:extLst>
              <a:ext uri="{FF2B5EF4-FFF2-40B4-BE49-F238E27FC236}">
                <a16:creationId xmlns:a16="http://schemas.microsoft.com/office/drawing/2014/main" id="{26E72CFE-A43D-4C54-B60E-8393BB90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90" y="4491706"/>
            <a:ext cx="3243520" cy="182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818FF5-69E4-474D-A385-0C2687AEFE48}"/>
              </a:ext>
            </a:extLst>
          </p:cNvPr>
          <p:cNvSpPr txBox="1"/>
          <p:nvPr/>
        </p:nvSpPr>
        <p:spPr>
          <a:xfrm>
            <a:off x="6742904" y="4181811"/>
            <a:ext cx="250201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Medir a pressão arterial</a:t>
            </a:r>
            <a:endParaRPr lang="it-IT" dirty="0"/>
          </a:p>
        </p:txBody>
      </p:sp>
      <p:pic>
        <p:nvPicPr>
          <p:cNvPr id="1030" name="Picture 6" descr="O que fazer para lidar bem com a pressão no trabalho">
            <a:extLst>
              <a:ext uri="{FF2B5EF4-FFF2-40B4-BE49-F238E27FC236}">
                <a16:creationId xmlns:a16="http://schemas.microsoft.com/office/drawing/2014/main" id="{15A8A17E-0C6F-45D3-A20E-06C725C36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41" y="2026550"/>
            <a:ext cx="3097127" cy="21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AC854E-2B20-47D9-910F-5DA0974088EB}"/>
              </a:ext>
            </a:extLst>
          </p:cNvPr>
          <p:cNvSpPr txBox="1"/>
          <p:nvPr/>
        </p:nvSpPr>
        <p:spPr>
          <a:xfrm>
            <a:off x="8019505" y="1841884"/>
            <a:ext cx="221301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Pressão no trabalho</a:t>
            </a:r>
            <a:endParaRPr lang="it-IT" dirty="0"/>
          </a:p>
        </p:txBody>
      </p:sp>
      <p:pic>
        <p:nvPicPr>
          <p:cNvPr id="1032" name="Picture 8" descr="Panela de Pressão 4,5L - Alumínio Polido - Fechamento Externo - Espessura  3,3 mm - 6 Sistemas de Segurança - Linha Eterna - Nigro - Lojão de Ofertas  | Tudo para sua Cozinha">
            <a:extLst>
              <a:ext uri="{FF2B5EF4-FFF2-40B4-BE49-F238E27FC236}">
                <a16:creationId xmlns:a16="http://schemas.microsoft.com/office/drawing/2014/main" id="{35875D96-F33F-4729-AF9D-5B0B5F5D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14" y="3165677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34A8F1-60BF-4E95-8FFB-FB831D8B44A5}"/>
              </a:ext>
            </a:extLst>
          </p:cNvPr>
          <p:cNvSpPr txBox="1"/>
          <p:nvPr/>
        </p:nvSpPr>
        <p:spPr>
          <a:xfrm>
            <a:off x="9980949" y="4823027"/>
            <a:ext cx="195948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Panela de pressão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3409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C1A8FD-4081-4E7D-A22A-A6A5DB742AF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t="4560" r="2760" b="44983"/>
          <a:stretch/>
        </p:blipFill>
        <p:spPr>
          <a:xfrm>
            <a:off x="742121" y="352771"/>
            <a:ext cx="7235687" cy="5707206"/>
          </a:xfr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A6670E2-B3EB-4D70-84A7-78BAED88AF0C}"/>
              </a:ext>
            </a:extLst>
          </p:cNvPr>
          <p:cNvCxnSpPr/>
          <p:nvPr/>
        </p:nvCxnSpPr>
        <p:spPr>
          <a:xfrm flipV="1">
            <a:off x="7063409" y="3816626"/>
            <a:ext cx="1537252" cy="1563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859809-0380-4C97-B40B-90552D03B1C1}"/>
              </a:ext>
            </a:extLst>
          </p:cNvPr>
          <p:cNvSpPr txBox="1"/>
          <p:nvPr/>
        </p:nvSpPr>
        <p:spPr>
          <a:xfrm>
            <a:off x="8852452" y="3429000"/>
            <a:ext cx="22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Ricordarsi</a:t>
            </a:r>
            <a:r>
              <a:rPr lang="pt-PT" b="1" dirty="0"/>
              <a:t> </a:t>
            </a:r>
            <a:r>
              <a:rPr lang="pt-PT" b="1" dirty="0" err="1"/>
              <a:t>di</a:t>
            </a:r>
            <a:r>
              <a:rPr lang="pt-PT" b="1" dirty="0"/>
              <a:t>…</a:t>
            </a:r>
          </a:p>
          <a:p>
            <a:r>
              <a:rPr lang="pt-PT" b="1" dirty="0" err="1"/>
              <a:t>Dimenticare</a:t>
            </a:r>
            <a:r>
              <a:rPr lang="pt-PT" b="1" dirty="0"/>
              <a:t> </a:t>
            </a:r>
            <a:r>
              <a:rPr lang="pt-PT" b="1" dirty="0" err="1"/>
              <a:t>di</a:t>
            </a:r>
            <a:r>
              <a:rPr lang="pt-PT" b="1" dirty="0"/>
              <a:t>…</a:t>
            </a:r>
            <a:endParaRPr lang="it-IT" b="1" dirty="0"/>
          </a:p>
        </p:txBody>
      </p:sp>
      <p:pic>
        <p:nvPicPr>
          <p:cNvPr id="7" name="70 Faixa 70">
            <a:hlinkClick r:id="" action="ppaction://media"/>
            <a:extLst>
              <a:ext uri="{FF2B5EF4-FFF2-40B4-BE49-F238E27FC236}">
                <a16:creationId xmlns:a16="http://schemas.microsoft.com/office/drawing/2014/main" id="{0530FED2-F9BA-45BF-8975-55D28419F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7948" y="1494184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8376A9-0525-42AF-9DAB-BD0722A67EAB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86 – unidade 15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53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631F92-AC8F-4808-A319-47F67AAE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Exercício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304B85B-0A62-4035-9FB1-FC77D3AC4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7" t="55103" r="13638" b="17005"/>
          <a:stretch/>
        </p:blipFill>
        <p:spPr>
          <a:xfrm>
            <a:off x="2103188" y="1888232"/>
            <a:ext cx="8046584" cy="4359414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B9A4EA-8B0B-42C0-AB05-F842D9316FA0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86 – unidade 15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602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FF92E7F-81B7-403F-8DFA-F0DEC2E422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t="23019" r="12373" b="36210"/>
          <a:stretch/>
        </p:blipFill>
        <p:spPr>
          <a:xfrm>
            <a:off x="640935" y="655978"/>
            <a:ext cx="6651292" cy="5049081"/>
          </a:xfrm>
        </p:spPr>
      </p:pic>
      <p:pic>
        <p:nvPicPr>
          <p:cNvPr id="13314" name="Picture 2" descr="No photo description available.">
            <a:extLst>
              <a:ext uri="{FF2B5EF4-FFF2-40B4-BE49-F238E27FC236}">
                <a16:creationId xmlns:a16="http://schemas.microsoft.com/office/drawing/2014/main" id="{6C58AA5E-C9EC-4DA4-B3BF-480659B4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387" y="195182"/>
            <a:ext cx="3906191" cy="57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3A977D-4113-4C15-98E2-E9A784C34A6F}"/>
              </a:ext>
            </a:extLst>
          </p:cNvPr>
          <p:cNvSpPr txBox="1"/>
          <p:nvPr/>
        </p:nvSpPr>
        <p:spPr>
          <a:xfrm>
            <a:off x="7553737" y="6039676"/>
            <a:ext cx="431949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Compare o pequeno-almoço português com o pequeno almoço francês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888F80-C917-46DF-932F-2ACB8D80157A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98– unidade 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440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84472F7-40A9-4821-95AF-4240EF541B6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7143" r="14559" b="52996"/>
          <a:stretch/>
        </p:blipFill>
        <p:spPr>
          <a:xfrm>
            <a:off x="5632174" y="1639059"/>
            <a:ext cx="6559826" cy="4575147"/>
          </a:xfrm>
        </p:spPr>
      </p:pic>
      <p:pic>
        <p:nvPicPr>
          <p:cNvPr id="3" name="78 Faixa 78">
            <a:hlinkClick r:id="" action="ppaction://media"/>
            <a:extLst>
              <a:ext uri="{FF2B5EF4-FFF2-40B4-BE49-F238E27FC236}">
                <a16:creationId xmlns:a16="http://schemas.microsoft.com/office/drawing/2014/main" id="{C3B77CCE-0A30-4B0F-914A-E6C849BAD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1287" y="3816094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FF6CABEE-9CC5-4DEF-AEBD-D786245E05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2" t="65271" r="7779" b="10354"/>
          <a:stretch/>
        </p:blipFill>
        <p:spPr>
          <a:xfrm>
            <a:off x="0" y="0"/>
            <a:ext cx="6228521" cy="263718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4EA576-730D-4B8C-86A0-64A23AB98395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99 – unidade 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12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2AF7D8-438B-4AF3-AD12-F74046493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Haver – forma impessoal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C45EFE-3E95-4679-9AF0-0BD6E5DC7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" b="12705"/>
          <a:stretch/>
        </p:blipFill>
        <p:spPr>
          <a:xfrm>
            <a:off x="1669774" y="4318428"/>
            <a:ext cx="9299049" cy="18095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740608-D82D-4369-ADAC-CC48A1E3A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1" t="8149" r="2608"/>
          <a:stretch/>
        </p:blipFill>
        <p:spPr>
          <a:xfrm>
            <a:off x="3812649" y="1864838"/>
            <a:ext cx="7156174" cy="235108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F5C313-E139-4565-AE2F-09E04A8782CD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162 – unidade 29</a:t>
            </a:r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1AC1E399-D6B8-432A-8AE8-2D29629A9290}"/>
              </a:ext>
            </a:extLst>
          </p:cNvPr>
          <p:cNvSpPr/>
          <p:nvPr/>
        </p:nvSpPr>
        <p:spPr>
          <a:xfrm>
            <a:off x="1470991" y="4925368"/>
            <a:ext cx="1683026" cy="139637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69AEC4-69C4-4462-91B2-DC18EBA3BB10}"/>
              </a:ext>
            </a:extLst>
          </p:cNvPr>
          <p:cNvSpPr txBox="1"/>
          <p:nvPr/>
        </p:nvSpPr>
        <p:spPr>
          <a:xfrm>
            <a:off x="294196" y="1805877"/>
            <a:ext cx="36284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/>
              <a:t>O verbo haver:</a:t>
            </a:r>
          </a:p>
          <a:p>
            <a:endParaRPr lang="pt-PT" dirty="0"/>
          </a:p>
          <a:p>
            <a:r>
              <a:rPr lang="pt-PT" dirty="0"/>
              <a:t>Pode ser equivalente aos seguintes verbos: ter, dar/ ser transmitido, estar, existir, acontecer/passar-se.</a:t>
            </a:r>
          </a:p>
          <a:p>
            <a:endParaRPr lang="pt-PT" dirty="0"/>
          </a:p>
          <a:p>
            <a:r>
              <a:rPr lang="pt-PT" dirty="0"/>
              <a:t>Há morangos para a sobremesa = Temos morangos para  a sobremesa</a:t>
            </a:r>
          </a:p>
          <a:p>
            <a:endParaRPr lang="pt-PT" dirty="0"/>
          </a:p>
          <a:p>
            <a:r>
              <a:rPr lang="pt-PT" dirty="0"/>
              <a:t>Hoje há um bom filme na televisão</a:t>
            </a:r>
            <a:endParaRPr lang="it-IT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85F2AAA-A3DE-4991-9672-812D85E8D268}"/>
              </a:ext>
            </a:extLst>
          </p:cNvPr>
          <p:cNvCxnSpPr/>
          <p:nvPr/>
        </p:nvCxnSpPr>
        <p:spPr>
          <a:xfrm flipV="1">
            <a:off x="781878" y="536258"/>
            <a:ext cx="2372139" cy="1269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45087A-1E96-4A84-965C-8C97BA35E8D6}"/>
              </a:ext>
            </a:extLst>
          </p:cNvPr>
          <p:cNvSpPr txBox="1"/>
          <p:nvPr/>
        </p:nvSpPr>
        <p:spPr>
          <a:xfrm>
            <a:off x="3420018" y="286603"/>
            <a:ext cx="473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Esserci</a:t>
            </a:r>
            <a:r>
              <a:rPr lang="pt-PT" dirty="0"/>
              <a:t>: Indica </a:t>
            </a:r>
            <a:r>
              <a:rPr lang="pt-PT" dirty="0" err="1"/>
              <a:t>l’esistenza</a:t>
            </a:r>
            <a:r>
              <a:rPr lang="pt-PT" dirty="0"/>
              <a:t>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qualcosa</a:t>
            </a:r>
            <a:r>
              <a:rPr lang="pt-PT" dirty="0"/>
              <a:t> o </a:t>
            </a:r>
            <a:r>
              <a:rPr lang="pt-PT" dirty="0" err="1"/>
              <a:t>qualcuno</a:t>
            </a:r>
            <a:r>
              <a:rPr lang="pt-PT" dirty="0"/>
              <a:t>. Si usa sempre </a:t>
            </a:r>
            <a:r>
              <a:rPr lang="pt-PT" dirty="0" err="1"/>
              <a:t>alla</a:t>
            </a:r>
            <a:r>
              <a:rPr lang="pt-PT" dirty="0"/>
              <a:t> </a:t>
            </a:r>
            <a:r>
              <a:rPr lang="pt-PT" dirty="0" err="1"/>
              <a:t>terza</a:t>
            </a:r>
            <a:r>
              <a:rPr lang="pt-PT" dirty="0"/>
              <a:t> persona </a:t>
            </a:r>
            <a:r>
              <a:rPr lang="pt-PT" dirty="0" err="1"/>
              <a:t>singolare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6148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259F83AC-4D22-48B3-A072-BF52720793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43798" r="12555" b="25111"/>
          <a:stretch/>
        </p:blipFill>
        <p:spPr>
          <a:xfrm>
            <a:off x="371061" y="452644"/>
            <a:ext cx="7853363" cy="4256433"/>
          </a:xfrm>
        </p:spPr>
      </p:pic>
      <p:pic>
        <p:nvPicPr>
          <p:cNvPr id="5" name="80 Faixa 80">
            <a:hlinkClick r:id="" action="ppaction://media"/>
            <a:extLst>
              <a:ext uri="{FF2B5EF4-FFF2-40B4-BE49-F238E27FC236}">
                <a16:creationId xmlns:a16="http://schemas.microsoft.com/office/drawing/2014/main" id="{A1112016-E933-4DFA-AE84-3633502E8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8212" y="5059017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98C0C5FB-6BA3-482B-88A4-687993739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9" t="74743" r="17497" b="12866"/>
          <a:stretch/>
        </p:blipFill>
        <p:spPr>
          <a:xfrm>
            <a:off x="371061" y="4515678"/>
            <a:ext cx="4161183" cy="1696279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1F74D7EC-D816-473A-B8A5-B581F65D67C1}"/>
              </a:ext>
            </a:extLst>
          </p:cNvPr>
          <p:cNvCxnSpPr/>
          <p:nvPr/>
        </p:nvCxnSpPr>
        <p:spPr>
          <a:xfrm>
            <a:off x="1563757" y="3935896"/>
            <a:ext cx="14444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6E5E24B-1BEF-414A-9CCC-B0D16CDBE690}"/>
              </a:ext>
            </a:extLst>
          </p:cNvPr>
          <p:cNvCxnSpPr>
            <a:cxnSpLocks/>
          </p:cNvCxnSpPr>
          <p:nvPr/>
        </p:nvCxnSpPr>
        <p:spPr>
          <a:xfrm flipV="1">
            <a:off x="5526157" y="2345634"/>
            <a:ext cx="1497495" cy="927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8E5B5F-A19B-4A7D-8753-E4777E73A7C1}"/>
              </a:ext>
            </a:extLst>
          </p:cNvPr>
          <p:cNvSpPr txBox="1"/>
          <p:nvPr/>
        </p:nvSpPr>
        <p:spPr>
          <a:xfrm>
            <a:off x="8375371" y="2128701"/>
            <a:ext cx="360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Não quero nada = non </a:t>
            </a:r>
            <a:r>
              <a:rPr lang="pt-PT" b="1" dirty="0" err="1"/>
              <a:t>voglio</a:t>
            </a:r>
            <a:r>
              <a:rPr lang="pt-PT" b="1" dirty="0"/>
              <a:t> </a:t>
            </a:r>
            <a:r>
              <a:rPr lang="pt-PT" b="1" dirty="0" err="1"/>
              <a:t>niente</a:t>
            </a:r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BB46501-501F-4192-ACA2-59747F29262C}"/>
              </a:ext>
            </a:extLst>
          </p:cNvPr>
          <p:cNvSpPr txBox="1"/>
          <p:nvPr/>
        </p:nvSpPr>
        <p:spPr>
          <a:xfrm>
            <a:off x="8497609" y="3429000"/>
            <a:ext cx="3445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Frango assado= </a:t>
            </a:r>
            <a:r>
              <a:rPr lang="pt-PT" dirty="0" err="1"/>
              <a:t>pollo</a:t>
            </a:r>
            <a:r>
              <a:rPr lang="pt-PT" dirty="0"/>
              <a:t> arrosto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P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Assado =arrosto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Cozido= </a:t>
            </a:r>
            <a:r>
              <a:rPr lang="pt-PT" dirty="0" err="1"/>
              <a:t>cotto</a:t>
            </a:r>
            <a:r>
              <a:rPr lang="pt-PT" dirty="0"/>
              <a:t>, </a:t>
            </a:r>
            <a:r>
              <a:rPr lang="pt-PT" dirty="0" err="1"/>
              <a:t>lesso</a:t>
            </a:r>
            <a:r>
              <a:rPr lang="pt-PT" dirty="0"/>
              <a:t>, </a:t>
            </a:r>
            <a:r>
              <a:rPr lang="pt-PT" dirty="0" err="1"/>
              <a:t>bollito</a:t>
            </a:r>
            <a:endParaRPr lang="pt-P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Frito = </a:t>
            </a:r>
            <a:r>
              <a:rPr lang="pt-PT" dirty="0" err="1"/>
              <a:t>fritto</a:t>
            </a:r>
            <a:endParaRPr lang="pt-P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Fumado = </a:t>
            </a:r>
            <a:r>
              <a:rPr lang="pt-PT" dirty="0" err="1"/>
              <a:t>affumicato</a:t>
            </a:r>
            <a:endParaRPr lang="pt-P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Grelhado = ai </a:t>
            </a:r>
            <a:r>
              <a:rPr lang="pt-PT" dirty="0" err="1"/>
              <a:t>ferri</a:t>
            </a:r>
            <a:r>
              <a:rPr lang="pt-PT" dirty="0"/>
              <a:t>, </a:t>
            </a:r>
            <a:r>
              <a:rPr lang="pt-PT" dirty="0" err="1"/>
              <a:t>alla</a:t>
            </a:r>
            <a:r>
              <a:rPr lang="pt-PT" dirty="0"/>
              <a:t> </a:t>
            </a:r>
            <a:r>
              <a:rPr lang="pt-PT" dirty="0" err="1"/>
              <a:t>griglia</a:t>
            </a:r>
            <a:endParaRPr lang="pt-PT" dirty="0"/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3A50D3-2C77-4FB0-B79C-303BE99B5C97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100 – unidade 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23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oa | Cozinha Tradicional">
            <a:extLst>
              <a:ext uri="{FF2B5EF4-FFF2-40B4-BE49-F238E27FC236}">
                <a16:creationId xmlns:a16="http://schemas.microsoft.com/office/drawing/2014/main" id="{383A83FC-1F77-4CA2-85DD-5C6289D34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480392"/>
            <a:ext cx="3034747" cy="227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5D63F7-85B4-4389-A655-DE3E874578A0}"/>
              </a:ext>
            </a:extLst>
          </p:cNvPr>
          <p:cNvSpPr txBox="1"/>
          <p:nvPr/>
        </p:nvSpPr>
        <p:spPr>
          <a:xfrm>
            <a:off x="2835965" y="2451652"/>
            <a:ext cx="80838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Broa</a:t>
            </a:r>
            <a:endParaRPr lang="it-IT" dirty="0"/>
          </a:p>
        </p:txBody>
      </p:sp>
      <p:pic>
        <p:nvPicPr>
          <p:cNvPr id="1032" name="Picture 8" descr="CASA DO BOLO DO CACO, Funchal - Ristorante Recensioni, Numero di Telefono &amp;amp;  Foto - Tripadvisor">
            <a:extLst>
              <a:ext uri="{FF2B5EF4-FFF2-40B4-BE49-F238E27FC236}">
                <a16:creationId xmlns:a16="http://schemas.microsoft.com/office/drawing/2014/main" id="{8B53E95A-C0D1-450D-962C-EC0C53F0A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7" y="3107636"/>
            <a:ext cx="3313011" cy="24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BEC905-EAEB-439C-9681-AA9BA81AADCF}"/>
              </a:ext>
            </a:extLst>
          </p:cNvPr>
          <p:cNvSpPr txBox="1"/>
          <p:nvPr/>
        </p:nvSpPr>
        <p:spPr>
          <a:xfrm>
            <a:off x="331337" y="5512726"/>
            <a:ext cx="155050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Bolo do Caco</a:t>
            </a:r>
            <a:endParaRPr lang="it-IT" dirty="0"/>
          </a:p>
        </p:txBody>
      </p:sp>
      <p:pic>
        <p:nvPicPr>
          <p:cNvPr id="1034" name="Picture 10" descr="Portuguese Buns (Papo Secos) Recipe">
            <a:extLst>
              <a:ext uri="{FF2B5EF4-FFF2-40B4-BE49-F238E27FC236}">
                <a16:creationId xmlns:a16="http://schemas.microsoft.com/office/drawing/2014/main" id="{B8236FB0-D140-483B-9180-69706827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16" y="401610"/>
            <a:ext cx="3373159" cy="21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9ECEC81-08D7-42D7-BA34-E76453EDCB99}"/>
              </a:ext>
            </a:extLst>
          </p:cNvPr>
          <p:cNvSpPr txBox="1"/>
          <p:nvPr/>
        </p:nvSpPr>
        <p:spPr>
          <a:xfrm>
            <a:off x="6246331" y="2082320"/>
            <a:ext cx="143123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Papo seco</a:t>
            </a:r>
            <a:endParaRPr lang="it-IT" dirty="0"/>
          </a:p>
        </p:txBody>
      </p:sp>
      <p:pic>
        <p:nvPicPr>
          <p:cNvPr id="1036" name="Picture 12" descr="Receita de Pão de leite de liquidificador - Ana Maria Brogui">
            <a:extLst>
              <a:ext uri="{FF2B5EF4-FFF2-40B4-BE49-F238E27FC236}">
                <a16:creationId xmlns:a16="http://schemas.microsoft.com/office/drawing/2014/main" id="{EC9360FA-A80D-43E8-98A6-C5F56D749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533" y="564106"/>
            <a:ext cx="3433240" cy="257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F43EC1-9BB7-4CEC-9ED3-CCA004FB47D5}"/>
              </a:ext>
            </a:extLst>
          </p:cNvPr>
          <p:cNvSpPr txBox="1"/>
          <p:nvPr/>
        </p:nvSpPr>
        <p:spPr>
          <a:xfrm>
            <a:off x="9967017" y="2609193"/>
            <a:ext cx="161676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Pão de leite</a:t>
            </a:r>
            <a:endParaRPr lang="it-IT" dirty="0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FCB18ABB-6827-4401-BB3C-429AAED5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00" y="3250418"/>
            <a:ext cx="3357375" cy="223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5BDAC7D-9E8B-4599-8AA4-7FCEE4784EDB}"/>
              </a:ext>
            </a:extLst>
          </p:cNvPr>
          <p:cNvSpPr txBox="1"/>
          <p:nvPr/>
        </p:nvSpPr>
        <p:spPr>
          <a:xfrm>
            <a:off x="6339140" y="5143394"/>
            <a:ext cx="144448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Pão de Mafra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30844E-E326-442C-BA1F-3731F3C787DF}"/>
              </a:ext>
            </a:extLst>
          </p:cNvPr>
          <p:cNvSpPr txBox="1"/>
          <p:nvPr/>
        </p:nvSpPr>
        <p:spPr>
          <a:xfrm>
            <a:off x="8066681" y="3777291"/>
            <a:ext cx="3494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de Centeio (</a:t>
            </a:r>
            <a:r>
              <a:rPr lang="pt-PT" dirty="0" err="1"/>
              <a:t>segale</a:t>
            </a:r>
            <a:r>
              <a:rPr lang="pt-PT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de Milho (mais)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de mistura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integral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de trigo (grano/ frumento)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rústico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2CDEFB0-DC49-4E6D-B83F-DA5D71531698}"/>
              </a:ext>
            </a:extLst>
          </p:cNvPr>
          <p:cNvSpPr txBox="1"/>
          <p:nvPr/>
        </p:nvSpPr>
        <p:spPr>
          <a:xfrm>
            <a:off x="1021989" y="6394172"/>
            <a:ext cx="1014802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1"/>
                </a:solidFill>
              </a:rPr>
              <a:t>Momento de </a:t>
            </a:r>
            <a:r>
              <a:rPr lang="it-IT" b="1" dirty="0" err="1">
                <a:solidFill>
                  <a:schemeClr val="tx1"/>
                </a:solidFill>
              </a:rPr>
              <a:t>leitura</a:t>
            </a:r>
            <a:r>
              <a:rPr lang="it-IT" b="1" dirty="0">
                <a:solidFill>
                  <a:schemeClr val="tx1"/>
                </a:solidFill>
              </a:rPr>
              <a:t>: </a:t>
            </a:r>
            <a:r>
              <a:rPr lang="it-IT" dirty="0"/>
              <a:t>https://www.portugalthings.com/pt/os-mais-tradicionais-tipos-de-pao-em-portugal/</a:t>
            </a:r>
          </a:p>
        </p:txBody>
      </p:sp>
    </p:spTree>
    <p:extLst>
      <p:ext uri="{BB962C8B-B14F-4D97-AF65-F5344CB8AC3E}">
        <p14:creationId xmlns:p14="http://schemas.microsoft.com/office/powerpoint/2010/main" val="1346232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566AEFF-1C15-4A00-B0A0-50E3A1DDA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3595" r="7508" b="63599"/>
          <a:stretch/>
        </p:blipFill>
        <p:spPr>
          <a:xfrm>
            <a:off x="84000" y="1325363"/>
            <a:ext cx="8082847" cy="39755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36EE9F6-0E6C-4286-8CFF-5696C5680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1" t="36990" r="11667" b="34976"/>
          <a:stretch/>
        </p:blipFill>
        <p:spPr>
          <a:xfrm>
            <a:off x="8066577" y="334904"/>
            <a:ext cx="3747736" cy="33757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602B8CB-E74D-48CA-8E5F-CADDA9241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36990" r="53902" b="45332"/>
          <a:stretch/>
        </p:blipFill>
        <p:spPr>
          <a:xfrm>
            <a:off x="8066577" y="3843131"/>
            <a:ext cx="3931858" cy="233238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A4D61B-D521-4858-89FF-2538CBEA2A73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101– unidade 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3339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063D11-02A6-4F5B-95B8-2E63D2B7C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dirty="0"/>
              <a:t>Tradução de pequenas frases</a:t>
            </a:r>
          </a:p>
          <a:p>
            <a:r>
              <a:rPr lang="pt-PT" dirty="0"/>
              <a:t>Tradução de respostas rápidas</a:t>
            </a:r>
          </a:p>
          <a:p>
            <a:r>
              <a:rPr lang="pt-PT" dirty="0"/>
              <a:t>Tradução de um texto pequeno</a:t>
            </a:r>
          </a:p>
        </p:txBody>
      </p:sp>
    </p:spTree>
    <p:extLst>
      <p:ext uri="{BB962C8B-B14F-4D97-AF65-F5344CB8AC3E}">
        <p14:creationId xmlns:p14="http://schemas.microsoft.com/office/powerpoint/2010/main" val="309406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2B4F55-360F-47C7-9D8A-BA97810D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A mercearia e o supermercado</a:t>
            </a:r>
            <a:endParaRPr lang="it-IT" dirty="0"/>
          </a:p>
        </p:txBody>
      </p:sp>
      <p:pic>
        <p:nvPicPr>
          <p:cNvPr id="5122" name="Picture 2" descr="Especiarias dão fama mundial a mercearia portuguesa">
            <a:extLst>
              <a:ext uri="{FF2B5EF4-FFF2-40B4-BE49-F238E27FC236}">
                <a16:creationId xmlns:a16="http://schemas.microsoft.com/office/drawing/2014/main" id="{6413F84A-1BAC-4861-9F36-9F3C7C28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40" y="2001078"/>
            <a:ext cx="5774634" cy="384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EE5553A-AF51-450B-9EF4-5638EDF725AE}"/>
              </a:ext>
            </a:extLst>
          </p:cNvPr>
          <p:cNvCxnSpPr/>
          <p:nvPr/>
        </p:nvCxnSpPr>
        <p:spPr>
          <a:xfrm>
            <a:off x="4041913" y="755374"/>
            <a:ext cx="0" cy="410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AE157F-E0DA-4302-A111-CBF88D0B8DD3}"/>
              </a:ext>
            </a:extLst>
          </p:cNvPr>
          <p:cNvSpPr txBox="1"/>
          <p:nvPr/>
        </p:nvSpPr>
        <p:spPr>
          <a:xfrm>
            <a:off x="2515262" y="466190"/>
            <a:ext cx="283596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Comércio tradicional</a:t>
            </a:r>
            <a:endParaRPr lang="it-IT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3E6EB50-B6DA-4143-95EF-E8BA3518B0D9}"/>
              </a:ext>
            </a:extLst>
          </p:cNvPr>
          <p:cNvCxnSpPr/>
          <p:nvPr/>
        </p:nvCxnSpPr>
        <p:spPr>
          <a:xfrm flipV="1">
            <a:off x="7657106" y="727525"/>
            <a:ext cx="662609" cy="410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D32199D-1B9F-477E-B10B-2911085DCFCD}"/>
              </a:ext>
            </a:extLst>
          </p:cNvPr>
          <p:cNvSpPr txBox="1"/>
          <p:nvPr/>
        </p:nvSpPr>
        <p:spPr>
          <a:xfrm>
            <a:off x="8468139" y="286603"/>
            <a:ext cx="283596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Comércio a grande escala – grandes superfícies 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6717C6-FF30-43CC-BC0D-4827A94F3006}"/>
              </a:ext>
            </a:extLst>
          </p:cNvPr>
          <p:cNvSpPr txBox="1"/>
          <p:nvPr/>
        </p:nvSpPr>
        <p:spPr>
          <a:xfrm>
            <a:off x="1260612" y="5468221"/>
            <a:ext cx="532406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Sr. Paulo da mercearia da rua dos Tanoeiros no Funchal- Ilha da Madeira</a:t>
            </a:r>
            <a:endParaRPr lang="it-IT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BC0039F-3CA0-490C-A7CF-EE6562B9C726}"/>
              </a:ext>
            </a:extLst>
          </p:cNvPr>
          <p:cNvCxnSpPr>
            <a:cxnSpLocks/>
          </p:cNvCxnSpPr>
          <p:nvPr/>
        </p:nvCxnSpPr>
        <p:spPr>
          <a:xfrm>
            <a:off x="886240" y="4348874"/>
            <a:ext cx="1520687" cy="855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5D88588-1EB3-4106-B3EE-FD4E066EA250}"/>
              </a:ext>
            </a:extLst>
          </p:cNvPr>
          <p:cNvSpPr txBox="1"/>
          <p:nvPr/>
        </p:nvSpPr>
        <p:spPr>
          <a:xfrm>
            <a:off x="177248" y="3979542"/>
            <a:ext cx="141798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Especiarias</a:t>
            </a:r>
            <a:endParaRPr lang="it-IT" dirty="0"/>
          </a:p>
        </p:txBody>
      </p:sp>
      <p:pic>
        <p:nvPicPr>
          <p:cNvPr id="5126" name="Picture 6" descr="Portugal, Lisbon, Supermercado Minipreco, Rua Alexandre Herculano,  supermarket, grocery store, Stock Photo, Picture And Rights Managed Image.  Pic. G14-2950895 | agefotostock">
            <a:extLst>
              <a:ext uri="{FF2B5EF4-FFF2-40B4-BE49-F238E27FC236}">
                <a16:creationId xmlns:a16="http://schemas.microsoft.com/office/drawing/2014/main" id="{284B7F4A-AA75-4DBB-BFAA-BCA8C126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62" y="2001078"/>
            <a:ext cx="4497042" cy="29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4003EFB-A6D1-457A-8EB9-85B45E154904}"/>
              </a:ext>
            </a:extLst>
          </p:cNvPr>
          <p:cNvSpPr txBox="1"/>
          <p:nvPr/>
        </p:nvSpPr>
        <p:spPr>
          <a:xfrm>
            <a:off x="123823" y="34812"/>
            <a:ext cx="379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Mercearia= </a:t>
            </a:r>
            <a:r>
              <a:rPr lang="pt-PT" b="1" dirty="0" err="1"/>
              <a:t>negozio</a:t>
            </a:r>
            <a:r>
              <a:rPr lang="pt-PT" b="1" dirty="0"/>
              <a:t> </a:t>
            </a:r>
            <a:r>
              <a:rPr lang="pt-PT" b="1" dirty="0" err="1"/>
              <a:t>di</a:t>
            </a:r>
            <a:r>
              <a:rPr lang="pt-PT" b="1" dirty="0"/>
              <a:t> </a:t>
            </a:r>
            <a:r>
              <a:rPr lang="pt-PT" b="1" dirty="0" err="1"/>
              <a:t>alimentari</a:t>
            </a:r>
            <a:endParaRPr lang="it-IT" b="1" dirty="0"/>
          </a:p>
        </p:txBody>
      </p:sp>
      <p:pic>
        <p:nvPicPr>
          <p:cNvPr id="5124" name="Picture 4" descr="Fazendo compras nos mercados em Portugal - Vida em Portugal #04">
            <a:extLst>
              <a:ext uri="{FF2B5EF4-FFF2-40B4-BE49-F238E27FC236}">
                <a16:creationId xmlns:a16="http://schemas.microsoft.com/office/drawing/2014/main" id="{688D2B2C-403A-4659-AA08-662BA626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62" y="4567073"/>
            <a:ext cx="4497042" cy="15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95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0E5E844-9B9D-4164-A6E6-38198D2C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Tradução de frases PT - ITA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D585B9F-6AD1-4B80-9EDC-4DDBAEB20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Português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1F67171-962A-4402-BF4E-99B62AE45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358189"/>
            <a:ext cx="4937760" cy="39142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BR" sz="1800" b="1" i="1" u="none" strike="noStrike" baseline="0" dirty="0">
                <a:latin typeface="LiberationSerif-BoldItalic"/>
              </a:rPr>
              <a:t>Já acabaste </a:t>
            </a:r>
            <a:r>
              <a:rPr lang="pt-BR" sz="1800" b="0" i="1" u="none" strike="noStrike" baseline="0" dirty="0">
                <a:latin typeface="LiberationSerif-Italic"/>
              </a:rPr>
              <a:t>o trabalho? – Já. </a:t>
            </a:r>
            <a:r>
              <a:rPr lang="it-IT" sz="1800" b="0" i="1" u="none" strike="noStrike" baseline="0" dirty="0" err="1">
                <a:latin typeface="LiberationSerif-Italic"/>
              </a:rPr>
              <a:t>salgado</a:t>
            </a:r>
            <a:r>
              <a:rPr lang="it-IT" sz="1800" b="0" i="1" u="none" strike="noStrike" baseline="0" dirty="0">
                <a:latin typeface="LiberationSerif-Italic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800" b="0" i="1" u="none" strike="noStrike" baseline="0" dirty="0" err="1">
                <a:latin typeface="LiberationSerif-Italic"/>
              </a:rPr>
              <a:t>Vocês</a:t>
            </a:r>
            <a:r>
              <a:rPr lang="it-IT" sz="1800" b="0" i="1" u="none" strike="noStrike" baseline="0" dirty="0">
                <a:latin typeface="LiberationSerif-Italic"/>
              </a:rPr>
              <a:t> </a:t>
            </a:r>
            <a:r>
              <a:rPr lang="it-IT" sz="1800" b="1" i="1" u="none" strike="noStrike" baseline="0" dirty="0" err="1">
                <a:latin typeface="LiberationSerif-BoldItalic"/>
              </a:rPr>
              <a:t>conheceram</a:t>
            </a:r>
            <a:r>
              <a:rPr lang="it-IT" sz="1800" b="1" i="1" u="none" strike="noStrike" baseline="0" dirty="0">
                <a:latin typeface="LiberationSerif-BoldItalic"/>
              </a:rPr>
              <a:t>-se </a:t>
            </a:r>
            <a:r>
              <a:rPr lang="it-IT" sz="1800" b="0" i="1" u="none" strike="noStrike" baseline="0" dirty="0" err="1">
                <a:latin typeface="LiberationSerif-Italic"/>
              </a:rPr>
              <a:t>aqui</a:t>
            </a:r>
            <a:r>
              <a:rPr lang="it-IT" sz="1800" b="0" i="1" u="none" strike="noStrike" baseline="0" dirty="0">
                <a:latin typeface="LiberationSerif-Italic"/>
              </a:rPr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b="0" i="1" u="none" strike="noStrike" baseline="0" dirty="0">
                <a:latin typeface="LiberationSerif-Italic"/>
              </a:rPr>
              <a:t>De </a:t>
            </a:r>
            <a:r>
              <a:rPr lang="pt-BR" sz="1800" b="1" i="1" u="none" strike="noStrike" baseline="0" dirty="0">
                <a:latin typeface="LiberationSerif-BoldItalic"/>
              </a:rPr>
              <a:t>que </a:t>
            </a:r>
            <a:r>
              <a:rPr lang="pt-BR" sz="1800" b="0" i="1" u="none" strike="noStrike" baseline="0" dirty="0">
                <a:latin typeface="LiberationSerif-Italic"/>
              </a:rPr>
              <a:t>cor preferes as cortinas?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b="0" i="1" u="none" strike="noStrike" baseline="0" dirty="0">
                <a:latin typeface="LiberationSerif-Italic"/>
              </a:rPr>
              <a:t>As mãos dela </a:t>
            </a:r>
            <a:r>
              <a:rPr lang="pt-BR" sz="1800" b="1" i="1" u="none" strike="noStrike" baseline="0" dirty="0">
                <a:latin typeface="LiberationSerif-BoldItalic"/>
              </a:rPr>
              <a:t>tremiam </a:t>
            </a:r>
            <a:r>
              <a:rPr lang="pt-BR" sz="1800" b="0" i="1" u="none" strike="noStrike" baseline="0" dirty="0">
                <a:latin typeface="LiberationSerif-Italic"/>
              </a:rPr>
              <a:t>de emoção.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b="0" i="1" u="none" strike="noStrike" baseline="0" dirty="0">
                <a:latin typeface="LiberationSerif-Italic"/>
              </a:rPr>
              <a:t>Na sala cabem </a:t>
            </a:r>
            <a:r>
              <a:rPr lang="pt-BR" sz="1800" b="1" i="1" u="none" strike="noStrike" baseline="0" dirty="0">
                <a:latin typeface="LiberationSerif-BoldItalic"/>
              </a:rPr>
              <a:t>cem </a:t>
            </a:r>
            <a:r>
              <a:rPr lang="pt-BR" sz="1800" b="0" i="1" u="none" strike="noStrike" baseline="0" dirty="0">
                <a:latin typeface="LiberationSerif-Italic"/>
              </a:rPr>
              <a:t>pessoas.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b="0" i="1" u="none" strike="noStrike" baseline="0" dirty="0">
                <a:latin typeface="LiberationSerif-Italic"/>
              </a:rPr>
              <a:t>Queria </a:t>
            </a:r>
            <a:r>
              <a:rPr lang="pt-BR" sz="1800" b="1" i="1" u="none" strike="noStrike" baseline="0" dirty="0">
                <a:latin typeface="LiberationSerif-BoldItalic"/>
              </a:rPr>
              <a:t>cento </a:t>
            </a:r>
            <a:r>
              <a:rPr lang="pt-BR" sz="1800" b="0" i="1" u="none" strike="noStrike" baseline="0" dirty="0">
                <a:latin typeface="LiberationSerif-Italic"/>
              </a:rPr>
              <a:t>e cinquenta gramas de fiambre.</a:t>
            </a:r>
            <a:endParaRPr lang="it-IT" b="1" u="sng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7008EE0-93DA-4650-A270-A1A5C1BFC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Italiano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D273844-89FC-4621-BA52-C73CCDE56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358189"/>
            <a:ext cx="4937760" cy="39142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– Hai già finito il lavoro? – Sì.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Vi siete conosciuti qui?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In quale colore preferisci le tende?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Le sue mani tremavano dall’emozione.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In aula c’entrano cento persone.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Vorrei centocinquanta grammi di prosciutto cotto.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D38C70-3A12-49D6-A7E5-76B26B443C26}"/>
              </a:ext>
            </a:extLst>
          </p:cNvPr>
          <p:cNvSpPr txBox="1"/>
          <p:nvPr/>
        </p:nvSpPr>
        <p:spPr>
          <a:xfrm>
            <a:off x="7962324" y="409732"/>
            <a:ext cx="1090867" cy="1204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sz="5400" b="0" i="0" dirty="0">
                <a:solidFill>
                  <a:srgbClr val="E8E7E3"/>
                </a:solidFill>
                <a:effectLst/>
                <a:latin typeface="apple color emoji"/>
              </a:rPr>
              <a:t>👀</a:t>
            </a:r>
            <a:endParaRPr lang="pt-PT" sz="5400" dirty="0"/>
          </a:p>
        </p:txBody>
      </p:sp>
    </p:spTree>
    <p:extLst>
      <p:ext uri="{BB962C8B-B14F-4D97-AF65-F5344CB8AC3E}">
        <p14:creationId xmlns:p14="http://schemas.microsoft.com/office/powerpoint/2010/main" val="81863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0E5E844-9B9D-4164-A6E6-38198D2C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Tipos de resposta rápida – La </a:t>
            </a:r>
            <a:r>
              <a:rPr lang="pt-PT" dirty="0" err="1"/>
              <a:t>risposta</a:t>
            </a:r>
            <a:r>
              <a:rPr lang="pt-PT" dirty="0"/>
              <a:t> breve</a:t>
            </a:r>
            <a:br>
              <a:rPr lang="pt-PT" dirty="0"/>
            </a:br>
            <a:r>
              <a:rPr lang="pt-PT" dirty="0"/>
              <a:t>Tradução de frases PT - ITA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D585B9F-6AD1-4B80-9EDC-4DDBAEB20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Português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1F67171-962A-4402-BF4E-99B62AE45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365" y="2358189"/>
            <a:ext cx="5332675" cy="3914274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q"/>
            </a:pPr>
            <a:r>
              <a:rPr lang="pt-PT" i="1" dirty="0"/>
              <a:t> </a:t>
            </a:r>
            <a:r>
              <a:rPr lang="it-IT" b="0" i="1" u="none" strike="noStrike" baseline="0" dirty="0" err="1"/>
              <a:t>Eles</a:t>
            </a:r>
            <a:r>
              <a:rPr lang="it-IT" b="0" i="1" u="none" strike="noStrike" baseline="0" dirty="0"/>
              <a:t> </a:t>
            </a:r>
            <a:r>
              <a:rPr lang="it-IT" b="0" i="1" u="none" strike="noStrike" baseline="0" dirty="0" err="1"/>
              <a:t>tocam</a:t>
            </a:r>
            <a:r>
              <a:rPr lang="it-IT" b="0" i="1" u="none" strike="noStrike" baseline="0" dirty="0"/>
              <a:t> piano? – </a:t>
            </a:r>
            <a:r>
              <a:rPr lang="it-IT" b="0" i="1" u="none" strike="noStrike" baseline="0" dirty="0" err="1"/>
              <a:t>Tocam</a:t>
            </a:r>
            <a:r>
              <a:rPr lang="it-IT" b="0" i="1" u="none" strike="noStrike" baseline="0" dirty="0"/>
              <a:t>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pt-BR" b="0" i="1" u="none" strike="noStrike" baseline="0" dirty="0"/>
              <a:t>– Ligas tu ao João? – Ligo.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it-IT" b="0" i="1" u="none" strike="noStrike" baseline="0" dirty="0"/>
              <a:t>– </a:t>
            </a:r>
            <a:r>
              <a:rPr lang="it-IT" b="0" i="1" u="none" strike="noStrike" baseline="0" dirty="0" err="1"/>
              <a:t>Organizam</a:t>
            </a:r>
            <a:r>
              <a:rPr lang="it-IT" b="0" i="1" u="none" strike="noStrike" baseline="0" dirty="0"/>
              <a:t> </a:t>
            </a:r>
            <a:r>
              <a:rPr lang="it-IT" b="0" i="1" u="none" strike="noStrike" baseline="0" dirty="0" err="1"/>
              <a:t>vocês</a:t>
            </a:r>
            <a:r>
              <a:rPr lang="it-IT" b="0" i="1" u="none" strike="noStrike" baseline="0" dirty="0"/>
              <a:t> a </a:t>
            </a:r>
            <a:r>
              <a:rPr lang="it-IT" b="0" i="1" u="none" strike="noStrike" baseline="0" dirty="0" err="1"/>
              <a:t>reunião</a:t>
            </a:r>
            <a:r>
              <a:rPr lang="it-IT" b="0" i="1" u="none" strike="noStrike" baseline="0" dirty="0"/>
              <a:t>? – </a:t>
            </a:r>
            <a:r>
              <a:rPr lang="it-IT" b="0" i="1" u="none" strike="noStrike" baseline="0" dirty="0" err="1"/>
              <a:t>Organizamos</a:t>
            </a:r>
            <a:r>
              <a:rPr lang="it-IT" b="0" i="1" u="none" strike="noStrike" baseline="0" dirty="0"/>
              <a:t>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pt-BR" b="0" i="1" u="none" strike="noStrike" baseline="0" dirty="0"/>
              <a:t>– Usas o carro todos os dias? – </a:t>
            </a:r>
            <a:r>
              <a:rPr lang="it-IT" b="0" i="1" u="none" strike="noStrike" baseline="0" dirty="0" err="1"/>
              <a:t>Não</a:t>
            </a:r>
            <a:r>
              <a:rPr lang="it-IT" b="0" i="1" u="none" strike="noStrike" baseline="0" dirty="0"/>
              <a:t>, </a:t>
            </a:r>
            <a:r>
              <a:rPr lang="it-IT" b="0" i="1" u="none" strike="noStrike" baseline="0" dirty="0" err="1"/>
              <a:t>não</a:t>
            </a:r>
            <a:r>
              <a:rPr lang="it-IT" b="0" i="1" u="none" strike="noStrike" baseline="0" dirty="0"/>
              <a:t> uso.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pt-BR" b="0" i="1" u="none" strike="noStrike" baseline="0" dirty="0"/>
              <a:t>– A senhora fala inglês? – Não, </a:t>
            </a:r>
            <a:r>
              <a:rPr lang="it-IT" b="0" i="1" u="none" strike="noStrike" baseline="0" dirty="0" err="1"/>
              <a:t>não</a:t>
            </a:r>
            <a:r>
              <a:rPr lang="it-IT" b="0" i="1" u="none" strike="noStrike" baseline="0" dirty="0"/>
              <a:t> </a:t>
            </a:r>
            <a:r>
              <a:rPr lang="it-IT" b="0" i="1" u="none" strike="noStrike" baseline="0" dirty="0" err="1"/>
              <a:t>falo</a:t>
            </a:r>
            <a:r>
              <a:rPr lang="it-IT" b="0" i="1" u="none" strike="noStrike" baseline="0" dirty="0"/>
              <a:t>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pt-BR" b="0" i="1" u="none" strike="noStrike" baseline="0" dirty="0"/>
              <a:t>– A piscina fecha às 21h? – </a:t>
            </a:r>
            <a:r>
              <a:rPr lang="it-IT" b="0" i="1" u="none" strike="noStrike" baseline="0" dirty="0" err="1"/>
              <a:t>Fecha</a:t>
            </a:r>
            <a:r>
              <a:rPr lang="it-IT" b="0" i="1" u="none" strike="noStrike" baseline="0" dirty="0"/>
              <a:t>.</a:t>
            </a:r>
          </a:p>
          <a:p>
            <a:pPr algn="l"/>
            <a:endParaRPr lang="it-IT" b="1" u="sng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7008EE0-93DA-4650-A270-A1A5C1BFC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Italiano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D273844-89FC-4621-BA52-C73CCDE56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358189"/>
            <a:ext cx="6146358" cy="39142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– Loro suonano il pianoforte? – Sì, lo suonano.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– Chiami tu João? – Sì, lo chiamo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– Organizzate voi la riunione? – Sì, la organizziamo.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– Usi la macchina ogni giorno? – No, non la uso.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– Signora, lei parla inglese? –No, non lo parlo.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– La piscina chiude alle 21? – Sì, chiude.</a:t>
            </a:r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41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DB369732-D205-4373-A67E-DF9D144F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5169"/>
            <a:ext cx="10058400" cy="1450757"/>
          </a:xfrm>
        </p:spPr>
        <p:txBody>
          <a:bodyPr/>
          <a:lstStyle/>
          <a:p>
            <a:r>
              <a:rPr lang="pt-PT" dirty="0"/>
              <a:t>Tradução de um pequeno texto ITA- POR</a:t>
            </a:r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195C2786-B3C8-4339-9140-86DCC6282B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9147" y="1713384"/>
            <a:ext cx="11913705" cy="4462462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Mi chiamo Alice ho 16 anni e vivo a Roma con la mia famiglia. Mio padre si chiama Andrea ha 55 anni e lavora in banca. È alto e magro, ha i capelli castani e gli occhi verdi, ama molto lo sport e ogni sabato va a giocare a tennis. </a:t>
            </a:r>
          </a:p>
          <a:p>
            <a:pPr algn="just"/>
            <a:endParaRPr lang="it-IT" dirty="0"/>
          </a:p>
          <a:p>
            <a:pPr marL="0" indent="0" algn="just">
              <a:buNone/>
            </a:pPr>
            <a:endParaRPr lang="it-IT" dirty="0"/>
          </a:p>
          <a:p>
            <a:pPr algn="just"/>
            <a:r>
              <a:rPr lang="it-IT" dirty="0"/>
              <a:t>Mia madre si chiama Franca e insegna matematica in un liceo della mia città. Ha un bel sorriso, è snella e bruna con i capelli lisci e lunghi, ma non dico quanti anni ha perché non si chiede mai l'età a una signora. 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Mia sorella Sara ha tre anni più di me. Frequenta il primo anno di università e studia ingegneria. Ha i capelli e gli occhi castani come me. È simpatica, ha molti amici e ama fare shopping. Il vero re della casa però è Macchia, il nostro piccolo e insostituibile cane.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FBF401-03BE-4041-9D4A-1092D913E01D}"/>
              </a:ext>
            </a:extLst>
          </p:cNvPr>
          <p:cNvSpPr txBox="1"/>
          <p:nvPr/>
        </p:nvSpPr>
        <p:spPr>
          <a:xfrm>
            <a:off x="172277" y="2396626"/>
            <a:ext cx="1191370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Chamo-me Alice, tenho 16 anos e moro em Roma com a minha família. O meu pai chama-se Andrea, tem 55 anos e trabalha num banco. É alto e magro, tem o cabelo castanho e os olhos verdes, ama muito o desporto e todos os sábados joga ténis.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53B191B-1652-439A-AE3C-747C0AE0626A}"/>
              </a:ext>
            </a:extLst>
          </p:cNvPr>
          <p:cNvSpPr txBox="1"/>
          <p:nvPr/>
        </p:nvSpPr>
        <p:spPr>
          <a:xfrm>
            <a:off x="172276" y="3944615"/>
            <a:ext cx="11913705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 minha mãe chama-se Franca e ensina matemática em um (num) liceu da minha cidade. Tem um sorriso muito bonito, é magra, tem o cabelo castanho liso e comprido, mas não digo quantos anos tem porque não se pergunta a idade de uma senhora.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451C598-964D-4053-9129-F1CBF2FF519C}"/>
              </a:ext>
            </a:extLst>
          </p:cNvPr>
          <p:cNvSpPr txBox="1"/>
          <p:nvPr/>
        </p:nvSpPr>
        <p:spPr>
          <a:xfrm>
            <a:off x="139147" y="5869501"/>
            <a:ext cx="12019724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A </a:t>
            </a:r>
            <a:r>
              <a:rPr lang="it-IT" dirty="0" err="1"/>
              <a:t>minha</a:t>
            </a:r>
            <a:r>
              <a:rPr lang="it-IT" dirty="0"/>
              <a:t> </a:t>
            </a:r>
            <a:r>
              <a:rPr lang="it-IT" dirty="0" err="1"/>
              <a:t>irmã</a:t>
            </a:r>
            <a:r>
              <a:rPr lang="it-IT" dirty="0"/>
              <a:t> Sara è mais </a:t>
            </a:r>
            <a:r>
              <a:rPr lang="it-IT" dirty="0" err="1"/>
              <a:t>velha</a:t>
            </a:r>
            <a:r>
              <a:rPr lang="it-IT" dirty="0"/>
              <a:t> do </a:t>
            </a:r>
            <a:r>
              <a:rPr lang="it-IT" dirty="0" err="1"/>
              <a:t>que</a:t>
            </a:r>
            <a:r>
              <a:rPr lang="it-IT" dirty="0"/>
              <a:t> </a:t>
            </a:r>
            <a:r>
              <a:rPr lang="it-IT" dirty="0" err="1"/>
              <a:t>eu</a:t>
            </a:r>
            <a:r>
              <a:rPr lang="it-IT" dirty="0"/>
              <a:t> 3 </a:t>
            </a:r>
            <a:r>
              <a:rPr lang="it-IT" dirty="0" err="1"/>
              <a:t>anos</a:t>
            </a:r>
            <a:r>
              <a:rPr lang="it-IT" dirty="0"/>
              <a:t>. </a:t>
            </a:r>
            <a:r>
              <a:rPr lang="it-IT" dirty="0" err="1"/>
              <a:t>Estuda</a:t>
            </a:r>
            <a:r>
              <a:rPr lang="it-IT" dirty="0"/>
              <a:t> </a:t>
            </a:r>
            <a:r>
              <a:rPr lang="it-IT" dirty="0" err="1"/>
              <a:t>engenharia</a:t>
            </a:r>
            <a:r>
              <a:rPr lang="it-IT" dirty="0"/>
              <a:t> no </a:t>
            </a:r>
            <a:r>
              <a:rPr lang="it-IT" dirty="0" err="1"/>
              <a:t>primeiro</a:t>
            </a:r>
            <a:r>
              <a:rPr lang="it-IT" dirty="0"/>
              <a:t> ano de </a:t>
            </a:r>
            <a:r>
              <a:rPr lang="it-IT" dirty="0" err="1"/>
              <a:t>universidade</a:t>
            </a:r>
            <a:r>
              <a:rPr lang="it-IT" dirty="0"/>
              <a:t>. </a:t>
            </a:r>
            <a:r>
              <a:rPr lang="it-IT" dirty="0" err="1"/>
              <a:t>Tem</a:t>
            </a:r>
            <a:r>
              <a:rPr lang="it-IT" dirty="0"/>
              <a:t> o </a:t>
            </a:r>
            <a:r>
              <a:rPr lang="it-IT" dirty="0" err="1"/>
              <a:t>cabelo</a:t>
            </a:r>
            <a:r>
              <a:rPr lang="it-IT" dirty="0"/>
              <a:t> e </a:t>
            </a:r>
            <a:r>
              <a:rPr lang="it-IT" dirty="0" err="1"/>
              <a:t>os</a:t>
            </a:r>
            <a:r>
              <a:rPr lang="it-IT" dirty="0"/>
              <a:t> </a:t>
            </a:r>
            <a:r>
              <a:rPr lang="it-IT" dirty="0" err="1"/>
              <a:t>olhos</a:t>
            </a:r>
            <a:r>
              <a:rPr lang="it-IT" dirty="0"/>
              <a:t> </a:t>
            </a:r>
            <a:r>
              <a:rPr lang="it-IT" dirty="0" err="1"/>
              <a:t>castanhos</a:t>
            </a:r>
            <a:r>
              <a:rPr lang="it-IT" dirty="0"/>
              <a:t> </a:t>
            </a:r>
            <a:r>
              <a:rPr lang="it-IT" dirty="0" err="1"/>
              <a:t>como</a:t>
            </a:r>
            <a:r>
              <a:rPr lang="it-IT" dirty="0"/>
              <a:t> </a:t>
            </a:r>
            <a:r>
              <a:rPr lang="it-IT" dirty="0" err="1"/>
              <a:t>eu</a:t>
            </a:r>
            <a:r>
              <a:rPr lang="it-IT" dirty="0"/>
              <a:t>. È </a:t>
            </a:r>
            <a:r>
              <a:rPr lang="it-IT" dirty="0" err="1"/>
              <a:t>simpática</a:t>
            </a:r>
            <a:r>
              <a:rPr lang="it-IT" dirty="0"/>
              <a:t>, </a:t>
            </a:r>
            <a:r>
              <a:rPr lang="it-IT" dirty="0" err="1"/>
              <a:t>tem</a:t>
            </a:r>
            <a:r>
              <a:rPr lang="it-IT" dirty="0"/>
              <a:t> </a:t>
            </a:r>
            <a:r>
              <a:rPr lang="it-IT" dirty="0" err="1"/>
              <a:t>muitos</a:t>
            </a:r>
            <a:r>
              <a:rPr lang="it-IT" dirty="0"/>
              <a:t> amigos e adora </a:t>
            </a:r>
            <a:r>
              <a:rPr lang="it-IT" dirty="0" err="1"/>
              <a:t>fazer</a:t>
            </a:r>
            <a:r>
              <a:rPr lang="it-IT" dirty="0"/>
              <a:t> </a:t>
            </a:r>
            <a:r>
              <a:rPr lang="it-IT" dirty="0" err="1"/>
              <a:t>compras</a:t>
            </a:r>
            <a:r>
              <a:rPr lang="it-IT" dirty="0"/>
              <a:t>. Mas o </a:t>
            </a:r>
            <a:r>
              <a:rPr lang="it-IT" dirty="0" err="1"/>
              <a:t>verdadeiro</a:t>
            </a:r>
            <a:r>
              <a:rPr lang="it-IT" dirty="0"/>
              <a:t> rei da casa </a:t>
            </a:r>
            <a:r>
              <a:rPr lang="it-IT" dirty="0" err="1"/>
              <a:t>é</a:t>
            </a:r>
            <a:r>
              <a:rPr lang="it-IT" dirty="0"/>
              <a:t> o «</a:t>
            </a:r>
            <a:r>
              <a:rPr lang="it-IT" dirty="0" err="1"/>
              <a:t>Manchas</a:t>
            </a:r>
            <a:r>
              <a:rPr lang="it-IT" dirty="0"/>
              <a:t>», o </a:t>
            </a:r>
            <a:r>
              <a:rPr lang="it-IT" dirty="0" err="1"/>
              <a:t>nosso</a:t>
            </a:r>
            <a:r>
              <a:rPr lang="it-IT" dirty="0"/>
              <a:t> </a:t>
            </a:r>
            <a:r>
              <a:rPr lang="it-IT" dirty="0" err="1"/>
              <a:t>pequeno</a:t>
            </a:r>
            <a:r>
              <a:rPr lang="it-IT" dirty="0"/>
              <a:t> e </a:t>
            </a:r>
            <a:r>
              <a:rPr lang="it-IT" dirty="0" err="1"/>
              <a:t>insubstituível</a:t>
            </a:r>
            <a:r>
              <a:rPr lang="it-IT" dirty="0"/>
              <a:t> </a:t>
            </a:r>
            <a:r>
              <a:rPr lang="it-IT" dirty="0" err="1"/>
              <a:t>cão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35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Ditado parte 1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“abc da Tradução” de Marco Neves</a:t>
            </a:r>
            <a:endParaRPr lang="it-IT" dirty="0"/>
          </a:p>
        </p:txBody>
      </p:sp>
      <p:pic>
        <p:nvPicPr>
          <p:cNvPr id="1026" name="Picture 2" descr="Wook.pt - ABC da Tradução">
            <a:extLst>
              <a:ext uri="{FF2B5EF4-FFF2-40B4-BE49-F238E27FC236}">
                <a16:creationId xmlns:a16="http://schemas.microsoft.com/office/drawing/2014/main" id="{798C3AFE-D254-419C-94AB-BA9026EA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8" y="3191308"/>
            <a:ext cx="2224234" cy="33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D98662-1DBD-46F5-8912-651D21FC8A17}"/>
              </a:ext>
            </a:extLst>
          </p:cNvPr>
          <p:cNvSpPr txBox="1"/>
          <p:nvPr/>
        </p:nvSpPr>
        <p:spPr>
          <a:xfrm>
            <a:off x="4585252" y="344557"/>
            <a:ext cx="259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Comprido = </a:t>
            </a:r>
            <a:r>
              <a:rPr lang="pt-PT" b="1" dirty="0" err="1"/>
              <a:t>Lungo</a:t>
            </a:r>
            <a:r>
              <a:rPr lang="pt-PT" b="1" dirty="0"/>
              <a:t> (ITA)</a:t>
            </a:r>
            <a:endParaRPr lang="it-IT" b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8E2E26A-6BAE-48F8-98CB-26E306E6B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390" y="839876"/>
            <a:ext cx="7117410" cy="5753747"/>
          </a:xfrm>
          <a:prstGeom prst="rect">
            <a:avLst/>
          </a:prstGeom>
        </p:spPr>
      </p:pic>
      <p:pic>
        <p:nvPicPr>
          <p:cNvPr id="11" name="Ditado parte 1 Como escolher o sexo do primeiro-ministro">
            <a:hlinkClick r:id="" action="ppaction://media"/>
            <a:extLst>
              <a:ext uri="{FF2B5EF4-FFF2-40B4-BE49-F238E27FC236}">
                <a16:creationId xmlns:a16="http://schemas.microsoft.com/office/drawing/2014/main" id="{DD1B9702-2446-4A41-BA80-A33930FA0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6278" y="1679712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004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Ditado parte 2 (continuação)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“abc da Tradução” de Marco Neves</a:t>
            </a:r>
            <a:endParaRPr lang="it-IT" dirty="0"/>
          </a:p>
        </p:txBody>
      </p:sp>
      <p:pic>
        <p:nvPicPr>
          <p:cNvPr id="1026" name="Picture 2" descr="Wook.pt - ABC da Tradução">
            <a:extLst>
              <a:ext uri="{FF2B5EF4-FFF2-40B4-BE49-F238E27FC236}">
                <a16:creationId xmlns:a16="http://schemas.microsoft.com/office/drawing/2014/main" id="{798C3AFE-D254-419C-94AB-BA9026EA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8" y="3191308"/>
            <a:ext cx="2224234" cy="33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31CF149-ECEC-4581-91C4-44061C43F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568" y="287568"/>
            <a:ext cx="8033989" cy="51638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AAABBEA-A76D-4823-BCCB-C2FDCDB79C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805"/>
          <a:stretch/>
        </p:blipFill>
        <p:spPr>
          <a:xfrm>
            <a:off x="4125567" y="5288522"/>
            <a:ext cx="8033989" cy="710020"/>
          </a:xfrm>
          <a:prstGeom prst="rect">
            <a:avLst/>
          </a:prstGeom>
        </p:spPr>
      </p:pic>
      <p:pic>
        <p:nvPicPr>
          <p:cNvPr id="6" name="Ditado parte 2 Como escolher o sexo do primeiro-ministro">
            <a:hlinkClick r:id="" action="ppaction://media"/>
            <a:extLst>
              <a:ext uri="{FF2B5EF4-FFF2-40B4-BE49-F238E27FC236}">
                <a16:creationId xmlns:a16="http://schemas.microsoft.com/office/drawing/2014/main" id="{C291D2FB-1CE9-48F1-97E6-399232D49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5208" y="5288522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5970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Ditado parte 3 (continuação)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“abc da Tradução” de Marco Neves</a:t>
            </a:r>
            <a:endParaRPr lang="it-IT" dirty="0"/>
          </a:p>
        </p:txBody>
      </p:sp>
      <p:pic>
        <p:nvPicPr>
          <p:cNvPr id="1026" name="Picture 2" descr="Wook.pt - ABC da Tradução">
            <a:extLst>
              <a:ext uri="{FF2B5EF4-FFF2-40B4-BE49-F238E27FC236}">
                <a16:creationId xmlns:a16="http://schemas.microsoft.com/office/drawing/2014/main" id="{798C3AFE-D254-419C-94AB-BA9026EA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8" y="3191308"/>
            <a:ext cx="2224234" cy="33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0CD37C3-A71E-4B1C-9AD6-02CC8E768B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3" t="4196" r="2500"/>
          <a:stretch/>
        </p:blipFill>
        <p:spPr>
          <a:xfrm>
            <a:off x="4125568" y="1643270"/>
            <a:ext cx="8020160" cy="3767687"/>
          </a:xfrm>
          <a:prstGeom prst="rect">
            <a:avLst/>
          </a:prstGeom>
        </p:spPr>
      </p:pic>
      <p:pic>
        <p:nvPicPr>
          <p:cNvPr id="11" name="Ditado parte 3 Como escolher o sexo do primeiro-ministro">
            <a:hlinkClick r:id="" action="ppaction://media"/>
            <a:extLst>
              <a:ext uri="{FF2B5EF4-FFF2-40B4-BE49-F238E27FC236}">
                <a16:creationId xmlns:a16="http://schemas.microsoft.com/office/drawing/2014/main" id="{7CBF3B93-816F-49A5-A105-8D2620922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800" y="5530613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738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Ditado parte 4 (continuação)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“abc da Tradução” de Marco Neves</a:t>
            </a:r>
            <a:endParaRPr lang="it-IT" dirty="0"/>
          </a:p>
        </p:txBody>
      </p:sp>
      <p:pic>
        <p:nvPicPr>
          <p:cNvPr id="1026" name="Picture 2" descr="Wook.pt - ABC da Tradução">
            <a:extLst>
              <a:ext uri="{FF2B5EF4-FFF2-40B4-BE49-F238E27FC236}">
                <a16:creationId xmlns:a16="http://schemas.microsoft.com/office/drawing/2014/main" id="{798C3AFE-D254-419C-94AB-BA9026EA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8" y="3191308"/>
            <a:ext cx="2224234" cy="33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9C1FE6F-1586-4D5B-8025-E4FEEA40F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894" y="598816"/>
            <a:ext cx="7947106" cy="5294243"/>
          </a:xfrm>
          <a:prstGeom prst="rect">
            <a:avLst/>
          </a:prstGeom>
        </p:spPr>
      </p:pic>
      <p:pic>
        <p:nvPicPr>
          <p:cNvPr id="6" name="Ditado parte 4 Como escolher o sexo do primeiro-ministro">
            <a:hlinkClick r:id="" action="ppaction://media"/>
            <a:extLst>
              <a:ext uri="{FF2B5EF4-FFF2-40B4-BE49-F238E27FC236}">
                <a16:creationId xmlns:a16="http://schemas.microsoft.com/office/drawing/2014/main" id="{08D64DBA-F10B-4896-951F-8BC9540B8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5548" y="5530613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4051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A7BF4FE-6DA8-4A9F-BE77-E844CD72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Resumindo e concluindo: </a:t>
            </a:r>
            <a:endParaRPr lang="it-IT" dirty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489C2093-98EE-453D-9A73-4DF13DE0C670}"/>
              </a:ext>
            </a:extLst>
          </p:cNvPr>
          <p:cNvSpPr txBox="1">
            <a:spLocks/>
          </p:cNvSpPr>
          <p:nvPr/>
        </p:nvSpPr>
        <p:spPr>
          <a:xfrm>
            <a:off x="927651" y="2023964"/>
            <a:ext cx="10681253" cy="4151549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/>
              <a:t>1) </a:t>
            </a:r>
            <a:r>
              <a:rPr lang="pt-PT" b="1" dirty="0">
                <a:solidFill>
                  <a:srgbClr val="FF0000"/>
                </a:solidFill>
              </a:rPr>
              <a:t>Data de entrega: </a:t>
            </a:r>
            <a:r>
              <a:rPr lang="pt-PT" dirty="0"/>
              <a:t>25/01/2021 - Vídeo de apresentação pessoal, gosto/ não gosto de, rotinas diárias.</a:t>
            </a:r>
          </a:p>
          <a:p>
            <a:r>
              <a:rPr lang="pt-PT" b="1" dirty="0"/>
              <a:t>2) </a:t>
            </a:r>
            <a:r>
              <a:rPr lang="pt-PT" b="1" dirty="0">
                <a:solidFill>
                  <a:srgbClr val="FF0000"/>
                </a:solidFill>
              </a:rPr>
              <a:t>Data de entrega:  Quando </a:t>
            </a:r>
            <a:r>
              <a:rPr lang="pt-PT" b="1" dirty="0" err="1">
                <a:solidFill>
                  <a:srgbClr val="FF0000"/>
                </a:solidFill>
              </a:rPr>
              <a:t>tornate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dalla</a:t>
            </a:r>
            <a:r>
              <a:rPr lang="pt-PT" b="1" dirty="0">
                <a:solidFill>
                  <a:srgbClr val="FF0000"/>
                </a:solidFill>
              </a:rPr>
              <a:t> pausa </a:t>
            </a:r>
            <a:r>
              <a:rPr lang="pt-PT" b="1" dirty="0" err="1">
                <a:solidFill>
                  <a:srgbClr val="FF0000"/>
                </a:solidFill>
              </a:rPr>
              <a:t>esami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dirty="0"/>
              <a:t>- Composição e tradução de receita</a:t>
            </a:r>
          </a:p>
          <a:p>
            <a:pPr marL="0" indent="0">
              <a:buNone/>
            </a:pPr>
            <a:r>
              <a:rPr lang="pt-PT" b="1" u="sng" dirty="0"/>
              <a:t>O texto deve conter: </a:t>
            </a:r>
            <a:r>
              <a:rPr lang="pt-PT" dirty="0"/>
              <a:t>Data completa por extenso, nome completo do aluno, título, utilizar os conhecimentos obtidos até agora com o Imperfeito</a:t>
            </a:r>
          </a:p>
          <a:p>
            <a:pPr marL="0" indent="0">
              <a:buNone/>
            </a:pPr>
            <a:r>
              <a:rPr lang="pt-PT" b="1" u="sng" dirty="0"/>
              <a:t>O texto deverá </a:t>
            </a:r>
            <a:r>
              <a:rPr lang="pt-PT" dirty="0"/>
              <a:t>ter entre 25 a 30 linhas</a:t>
            </a:r>
          </a:p>
          <a:p>
            <a:pPr marL="0" indent="0">
              <a:buNone/>
            </a:pPr>
            <a:endParaRPr lang="pt-P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9759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1 - Alguém tem alguma dúvida? - Homem Invisível | Ximalaya International  Edition Himalaya">
            <a:extLst>
              <a:ext uri="{FF2B5EF4-FFF2-40B4-BE49-F238E27FC236}">
                <a16:creationId xmlns:a16="http://schemas.microsoft.com/office/drawing/2014/main" id="{374F19FB-2D02-4B37-8DBF-2031DF6B4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9003"/>
            <a:ext cx="4899991" cy="489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D883A-0B23-41C5-8476-666DADEB28B3}"/>
              </a:ext>
            </a:extLst>
          </p:cNvPr>
          <p:cNvSpPr txBox="1"/>
          <p:nvPr/>
        </p:nvSpPr>
        <p:spPr>
          <a:xfrm>
            <a:off x="1510748" y="1690062"/>
            <a:ext cx="35906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4400" b="1" dirty="0">
              <a:latin typeface="Bauhaus 93" panose="04030905020B02020C02" pitchFamily="82" charset="0"/>
            </a:endParaRPr>
          </a:p>
          <a:p>
            <a:endParaRPr lang="pt-PT" sz="4400" b="1" dirty="0">
              <a:latin typeface="Bauhaus 93" panose="04030905020B02020C02" pitchFamily="82" charset="0"/>
            </a:endParaRPr>
          </a:p>
          <a:p>
            <a:r>
              <a:rPr lang="pt-PT" sz="4400" b="1" dirty="0">
                <a:latin typeface="Bauhaus 93" panose="04030905020B02020C02" pitchFamily="82" charset="0"/>
              </a:rPr>
              <a:t>Bom estudo!</a:t>
            </a:r>
          </a:p>
          <a:p>
            <a:endParaRPr lang="pt-PT" sz="4400" dirty="0">
              <a:latin typeface="Bauhaus 93" panose="04030905020B02020C02" pitchFamily="82" charset="0"/>
            </a:endParaRPr>
          </a:p>
          <a:p>
            <a:endParaRPr lang="it-IT" sz="4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931F26F8-09D8-48D0-AFD9-125BF0365E9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48545" r="10965" b="6250"/>
          <a:stretch/>
        </p:blipFill>
        <p:spPr>
          <a:xfrm>
            <a:off x="2166937" y="293892"/>
            <a:ext cx="7858125" cy="58905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C00F8A-A354-49A8-8DF9-AA2BA9930E54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99 – unidade 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211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ntevisão Folheto PINGO DOCE Fim de semana promoções de 15 a 18 maio - Blog  200% - Últimos Folhetos, Antevisões, Promoções e Descontos">
            <a:extLst>
              <a:ext uri="{FF2B5EF4-FFF2-40B4-BE49-F238E27FC236}">
                <a16:creationId xmlns:a16="http://schemas.microsoft.com/office/drawing/2014/main" id="{8CBE2987-C01E-4CB3-931F-94102E6F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1" y="437320"/>
            <a:ext cx="3812209" cy="57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634470B-B0EE-46DA-B293-1A89ABAA9B8F}"/>
              </a:ext>
            </a:extLst>
          </p:cNvPr>
          <p:cNvCxnSpPr/>
          <p:nvPr/>
        </p:nvCxnSpPr>
        <p:spPr>
          <a:xfrm flipV="1">
            <a:off x="4386470" y="1099930"/>
            <a:ext cx="755373" cy="106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248045-190B-418D-A466-FBBD64B135A9}"/>
              </a:ext>
            </a:extLst>
          </p:cNvPr>
          <p:cNvSpPr txBox="1"/>
          <p:nvPr/>
        </p:nvSpPr>
        <p:spPr>
          <a:xfrm>
            <a:off x="5155096" y="556591"/>
            <a:ext cx="161676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Folheto do supermercado</a:t>
            </a:r>
            <a:endParaRPr lang="it-IT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5E85A87-E64C-439F-A8A8-340D9FCFA525}"/>
              </a:ext>
            </a:extLst>
          </p:cNvPr>
          <p:cNvCxnSpPr>
            <a:cxnSpLocks/>
          </p:cNvCxnSpPr>
          <p:nvPr/>
        </p:nvCxnSpPr>
        <p:spPr>
          <a:xfrm flipV="1">
            <a:off x="3728830" y="4157508"/>
            <a:ext cx="1426266" cy="646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BD4F82-C801-4C57-B629-596BA6042FC1}"/>
              </a:ext>
            </a:extLst>
          </p:cNvPr>
          <p:cNvSpPr txBox="1"/>
          <p:nvPr/>
        </p:nvSpPr>
        <p:spPr>
          <a:xfrm>
            <a:off x="4871279" y="3234178"/>
            <a:ext cx="2449443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Descontos = </a:t>
            </a:r>
            <a:r>
              <a:rPr lang="pt-PT" dirty="0" err="1"/>
              <a:t>sconti</a:t>
            </a:r>
            <a:endParaRPr lang="pt-PT" dirty="0"/>
          </a:p>
          <a:p>
            <a:endParaRPr lang="pt-PT" dirty="0"/>
          </a:p>
          <a:p>
            <a:r>
              <a:rPr lang="pt-PT" dirty="0"/>
              <a:t>Promoções</a:t>
            </a:r>
            <a:endParaRPr lang="it-IT" dirty="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B7E529F-09BA-436F-AFD1-2C854A252E05}"/>
              </a:ext>
            </a:extLst>
          </p:cNvPr>
          <p:cNvCxnSpPr/>
          <p:nvPr/>
        </p:nvCxnSpPr>
        <p:spPr>
          <a:xfrm>
            <a:off x="2054087" y="1202922"/>
            <a:ext cx="3863010" cy="851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15BB2BD-D709-4862-9E7A-B7B62C4E65AA}"/>
              </a:ext>
            </a:extLst>
          </p:cNvPr>
          <p:cNvSpPr txBox="1"/>
          <p:nvPr/>
        </p:nvSpPr>
        <p:spPr>
          <a:xfrm>
            <a:off x="6019799" y="1757425"/>
            <a:ext cx="1504124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Poupar = </a:t>
            </a:r>
            <a:r>
              <a:rPr lang="pt-PT" dirty="0" err="1"/>
              <a:t>risparmiare</a:t>
            </a:r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ABCF604-E365-41AC-82A9-81C1A0EB9B23}"/>
              </a:ext>
            </a:extLst>
          </p:cNvPr>
          <p:cNvSpPr/>
          <p:nvPr/>
        </p:nvSpPr>
        <p:spPr>
          <a:xfrm>
            <a:off x="675861" y="3101009"/>
            <a:ext cx="3578087" cy="305462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150" name="Picture 6" descr="Continente VS Pingo Doce -&gt; Xau! A partir de 30 de Junho - Busca e Desconta">
            <a:extLst>
              <a:ext uri="{FF2B5EF4-FFF2-40B4-BE49-F238E27FC236}">
                <a16:creationId xmlns:a16="http://schemas.microsoft.com/office/drawing/2014/main" id="{1F8F0713-E5FB-4076-BA84-7FC6F707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385931"/>
            <a:ext cx="4566386" cy="283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8E17C3-8088-49AB-8708-EC056F6B1817}"/>
              </a:ext>
            </a:extLst>
          </p:cNvPr>
          <p:cNvSpPr txBox="1"/>
          <p:nvPr/>
        </p:nvSpPr>
        <p:spPr>
          <a:xfrm>
            <a:off x="8417846" y="410814"/>
            <a:ext cx="2665896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Qual é o preço?</a:t>
            </a:r>
          </a:p>
          <a:p>
            <a:r>
              <a:rPr lang="pt-PT" dirty="0"/>
              <a:t>Quanto custa…?</a:t>
            </a:r>
          </a:p>
          <a:p>
            <a:r>
              <a:rPr lang="pt-PT" dirty="0"/>
              <a:t>É muito caro</a:t>
            </a:r>
          </a:p>
          <a:p>
            <a:r>
              <a:rPr lang="pt-PT" dirty="0"/>
              <a:t>É muito barato</a:t>
            </a:r>
          </a:p>
          <a:p>
            <a:r>
              <a:rPr lang="pt-PT" dirty="0"/>
              <a:t>Qual é o mais barato?</a:t>
            </a:r>
          </a:p>
          <a:p>
            <a:r>
              <a:rPr lang="pt-PT" dirty="0"/>
              <a:t>Qual é o mais caro?</a:t>
            </a:r>
          </a:p>
          <a:p>
            <a:endParaRPr lang="it-IT" dirty="0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BC26AF8E-E2BD-4676-9429-8844536C8312}"/>
              </a:ext>
            </a:extLst>
          </p:cNvPr>
          <p:cNvSpPr/>
          <p:nvPr/>
        </p:nvSpPr>
        <p:spPr>
          <a:xfrm>
            <a:off x="9452620" y="2571678"/>
            <a:ext cx="596348" cy="662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68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A08950-106B-4230-A794-8EB4598E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que podemos encontrar no supermercado?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800B1C-DB63-4141-A4B1-D06AEA723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2301"/>
          </a:xfrm>
        </p:spPr>
        <p:txBody>
          <a:bodyPr numCol="2"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Produtos de Mercearia.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Frutas e legumes.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O talho e a peixaria.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Charcutaria e queijo (queijos, fiambre, presunto, chouriço, bacon, alheiras e farinheiras, mortadela, salsicha </a:t>
            </a:r>
            <a:r>
              <a:rPr lang="pt-PT" dirty="0" err="1"/>
              <a:t>etc</a:t>
            </a:r>
            <a:r>
              <a:rPr lang="pt-PT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Padaria e Pastelaria.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Congelados.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Leite, ovos, natas.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Produtos frigorífico (iogurtes, queijos, sobremesas, sumos, manteiga, gelatina).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Alimentação equilibrada (dieta, vegetariano e vegan, biológicos, suplementos, nutrição 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Bebidas ( vinho, cerveja, sumos e refrigerantes, sidra, whisky e espirituosas)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 err="1"/>
              <a:t>Infantil</a:t>
            </a:r>
            <a:r>
              <a:rPr lang="it-IT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 err="1"/>
              <a:t>Higiene</a:t>
            </a:r>
            <a:r>
              <a:rPr lang="it-IT" dirty="0"/>
              <a:t> e </a:t>
            </a:r>
            <a:r>
              <a:rPr lang="it-IT" dirty="0" err="1"/>
              <a:t>Beleza</a:t>
            </a: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Casa (</a:t>
            </a:r>
            <a:r>
              <a:rPr lang="it-IT" dirty="0" err="1"/>
              <a:t>loiça</a:t>
            </a:r>
            <a:r>
              <a:rPr lang="it-IT" dirty="0"/>
              <a:t>, </a:t>
            </a:r>
            <a:r>
              <a:rPr lang="it-IT" dirty="0" err="1"/>
              <a:t>utensílios</a:t>
            </a:r>
            <a:r>
              <a:rPr lang="it-IT" dirty="0"/>
              <a:t> de </a:t>
            </a:r>
            <a:r>
              <a:rPr lang="it-IT" dirty="0" err="1"/>
              <a:t>cozinha</a:t>
            </a:r>
            <a:r>
              <a:rPr lang="it-IT" dirty="0"/>
              <a:t>, </a:t>
            </a:r>
            <a:r>
              <a:rPr lang="it-IT" dirty="0" err="1"/>
              <a:t>sacos</a:t>
            </a:r>
            <a:r>
              <a:rPr lang="it-IT" dirty="0"/>
              <a:t> do </a:t>
            </a:r>
            <a:r>
              <a:rPr lang="it-IT" dirty="0" err="1"/>
              <a:t>lixo</a:t>
            </a:r>
            <a:r>
              <a:rPr lang="it-IT" dirty="0"/>
              <a:t>, </a:t>
            </a:r>
            <a:r>
              <a:rPr lang="it-IT" dirty="0" err="1"/>
              <a:t>limpeza</a:t>
            </a:r>
            <a:r>
              <a:rPr lang="it-IT" dirty="0"/>
              <a:t> da </a:t>
            </a:r>
            <a:r>
              <a:rPr lang="it-IT" dirty="0" err="1"/>
              <a:t>cas</a:t>
            </a:r>
            <a:r>
              <a:rPr lang="it-IT" dirty="0"/>
              <a:t>, </a:t>
            </a:r>
            <a:r>
              <a:rPr lang="it-IT" dirty="0" err="1"/>
              <a:t>lâmpadas</a:t>
            </a:r>
            <a:r>
              <a:rPr lang="it-IT" dirty="0"/>
              <a:t> e </a:t>
            </a:r>
            <a:r>
              <a:rPr lang="it-IT" dirty="0" err="1"/>
              <a:t>pilhas</a:t>
            </a:r>
            <a:r>
              <a:rPr lang="it-IT" dirty="0"/>
              <a:t>, </a:t>
            </a:r>
            <a:r>
              <a:rPr lang="it-IT" dirty="0" err="1"/>
              <a:t>conservação</a:t>
            </a:r>
            <a:r>
              <a:rPr lang="it-IT" dirty="0"/>
              <a:t> de </a:t>
            </a:r>
            <a:r>
              <a:rPr lang="it-IT" dirty="0" err="1"/>
              <a:t>alimentos</a:t>
            </a:r>
            <a:r>
              <a:rPr lang="it-IT" dirty="0"/>
              <a:t> </a:t>
            </a:r>
            <a:r>
              <a:rPr lang="it-IT" dirty="0" err="1"/>
              <a:t>ect</a:t>
            </a:r>
            <a:r>
              <a:rPr lang="it-IT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 err="1"/>
              <a:t>Animais</a:t>
            </a:r>
            <a:r>
              <a:rPr lang="it-IT" dirty="0"/>
              <a:t> (</a:t>
            </a:r>
            <a:r>
              <a:rPr lang="it-IT" dirty="0" err="1"/>
              <a:t>ração</a:t>
            </a:r>
            <a:r>
              <a:rPr lang="it-IT" dirty="0"/>
              <a:t> para </a:t>
            </a:r>
            <a:r>
              <a:rPr lang="it-IT" dirty="0" err="1"/>
              <a:t>animais</a:t>
            </a:r>
            <a:r>
              <a:rPr lang="it-IT" dirty="0"/>
              <a:t> </a:t>
            </a:r>
            <a:r>
              <a:rPr lang="it-IT" dirty="0" err="1"/>
              <a:t>etc</a:t>
            </a:r>
            <a:r>
              <a:rPr lang="it-IT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Bazar (</a:t>
            </a:r>
            <a:r>
              <a:rPr lang="it-IT" dirty="0" err="1"/>
              <a:t>pequenos</a:t>
            </a:r>
            <a:r>
              <a:rPr lang="it-IT" dirty="0"/>
              <a:t> </a:t>
            </a:r>
            <a:r>
              <a:rPr lang="it-IT" dirty="0" err="1"/>
              <a:t>eltrodomésticos</a:t>
            </a:r>
            <a:r>
              <a:rPr lang="it-IT" dirty="0"/>
              <a:t>, </a:t>
            </a:r>
            <a:r>
              <a:rPr lang="it-IT" dirty="0" err="1"/>
              <a:t>livraria</a:t>
            </a:r>
            <a:r>
              <a:rPr lang="it-IT" dirty="0"/>
              <a:t>, </a:t>
            </a:r>
            <a:r>
              <a:rPr lang="it-IT" dirty="0" err="1"/>
              <a:t>revistas</a:t>
            </a:r>
            <a:r>
              <a:rPr lang="it-IT" dirty="0"/>
              <a:t>, </a:t>
            </a:r>
            <a:r>
              <a:rPr lang="it-IT" dirty="0" err="1"/>
              <a:t>material</a:t>
            </a:r>
            <a:r>
              <a:rPr lang="it-IT" dirty="0"/>
              <a:t> </a:t>
            </a:r>
            <a:r>
              <a:rPr lang="it-IT" dirty="0" err="1"/>
              <a:t>escolar</a:t>
            </a:r>
            <a:r>
              <a:rPr lang="it-IT" dirty="0"/>
              <a:t>, </a:t>
            </a:r>
            <a:r>
              <a:rPr lang="it-IT" dirty="0" err="1"/>
              <a:t>automóvel</a:t>
            </a:r>
            <a:r>
              <a:rPr lang="it-IT" dirty="0"/>
              <a:t>, </a:t>
            </a:r>
            <a:r>
              <a:rPr lang="it-IT" dirty="0" err="1"/>
              <a:t>plantas</a:t>
            </a:r>
            <a:r>
              <a:rPr lang="it-IT" dirty="0"/>
              <a:t> e </a:t>
            </a:r>
            <a:r>
              <a:rPr lang="it-IT" dirty="0" err="1"/>
              <a:t>flores</a:t>
            </a:r>
            <a:r>
              <a:rPr lang="it-IT" dirty="0"/>
              <a:t>, </a:t>
            </a:r>
            <a:r>
              <a:rPr lang="it-IT" dirty="0" err="1"/>
              <a:t>velas</a:t>
            </a:r>
            <a:r>
              <a:rPr lang="it-IT" dirty="0"/>
              <a:t> </a:t>
            </a:r>
            <a:r>
              <a:rPr lang="it-IT" dirty="0" err="1"/>
              <a:t>etc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732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AB3D6C-FD3F-4C14-90C6-516357987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Hortaliças, Legumes ≠ Verdura </a:t>
            </a:r>
            <a:r>
              <a:rPr lang="it-IT" b="0" i="0" dirty="0">
                <a:solidFill>
                  <a:srgbClr val="E8E7E3"/>
                </a:solidFill>
                <a:effectLst/>
                <a:latin typeface="apple color emoji"/>
              </a:rPr>
              <a:t>🤔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2F1E98-6F71-4D4A-ADB4-9EF9616EC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91508"/>
            <a:ext cx="10058400" cy="4023360"/>
          </a:xfrm>
        </p:spPr>
        <p:txBody>
          <a:bodyPr/>
          <a:lstStyle/>
          <a:p>
            <a:pPr algn="l"/>
            <a:r>
              <a:rPr lang="pt-BR" b="1" i="0" dirty="0">
                <a:solidFill>
                  <a:schemeClr val="tx1"/>
                </a:solidFill>
                <a:effectLst/>
                <a:latin typeface="+mj-lt"/>
              </a:rPr>
              <a:t>Qual é a diferença entre verduras e legumes?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A maior diferença entre verduras e legumes é a parte comestível da planta.</a:t>
            </a:r>
          </a:p>
          <a:p>
            <a:pPr algn="l"/>
            <a:r>
              <a:rPr lang="pt-BR" b="1" i="0" u="sng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Nas verduras</a:t>
            </a:r>
            <a:r>
              <a:rPr lang="pt-BR" b="1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pt-BR" b="0" i="0" dirty="0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a parte comestível são as folhas ou flores, enquanto </a:t>
            </a:r>
            <a:r>
              <a:rPr lang="pt-BR" b="1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nos legumes </a:t>
            </a:r>
            <a:r>
              <a:rPr lang="pt-BR" b="0" i="0" dirty="0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a parte comestível são frutos e sementes.</a:t>
            </a:r>
          </a:p>
          <a:p>
            <a:pPr algn="l"/>
            <a:endParaRPr lang="pt-BR" dirty="0">
              <a:solidFill>
                <a:srgbClr val="404040"/>
              </a:solidFill>
              <a:latin typeface="Source Sans Pro" panose="020B0503030403020204" pitchFamily="34" charset="0"/>
            </a:endParaRPr>
          </a:p>
          <a:p>
            <a:pPr algn="l"/>
            <a:r>
              <a:rPr lang="pt-BR" b="1" dirty="0">
                <a:solidFill>
                  <a:schemeClr val="tx1"/>
                </a:solidFill>
                <a:latin typeface="+mj-lt"/>
              </a:rPr>
              <a:t>E o que são hortaliças?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Hortaliças: Já o termo hortaliça, é utilizado para denominar as plantas cultivadas em hortas, como verduras, tubérculos, leguminosas e raízes.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484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895C972-11A6-4D18-9324-7892E89C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Legumes e Verduras</a:t>
            </a:r>
            <a:endParaRPr lang="it-IT" dirty="0"/>
          </a:p>
        </p:txBody>
      </p:sp>
      <p:pic>
        <p:nvPicPr>
          <p:cNvPr id="11266" name="Picture 2" descr="LISTA de legumes e verduras saudáveis para o dia a dia">
            <a:extLst>
              <a:ext uri="{FF2B5EF4-FFF2-40B4-BE49-F238E27FC236}">
                <a16:creationId xmlns:a16="http://schemas.microsoft.com/office/drawing/2014/main" id="{AD3202B6-19FF-42CB-A005-99E4181D8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44" y="2621698"/>
            <a:ext cx="5602770" cy="280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F84A23-281E-4C57-A00C-441E79E5CA97}"/>
              </a:ext>
            </a:extLst>
          </p:cNvPr>
          <p:cNvSpPr txBox="1"/>
          <p:nvPr/>
        </p:nvSpPr>
        <p:spPr>
          <a:xfrm>
            <a:off x="7992861" y="3653058"/>
            <a:ext cx="127220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 err="1"/>
              <a:t>Bróculos</a:t>
            </a:r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2012CD9-2CA9-478D-8E39-E7DD5E92B40C}"/>
              </a:ext>
            </a:extLst>
          </p:cNvPr>
          <p:cNvCxnSpPr/>
          <p:nvPr/>
        </p:nvCxnSpPr>
        <p:spPr>
          <a:xfrm flipV="1">
            <a:off x="6824870" y="2226365"/>
            <a:ext cx="808382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0FFD0B-A113-46D3-9986-3B6D58C1A83D}"/>
              </a:ext>
            </a:extLst>
          </p:cNvPr>
          <p:cNvSpPr txBox="1"/>
          <p:nvPr/>
        </p:nvSpPr>
        <p:spPr>
          <a:xfrm>
            <a:off x="7765774" y="2067339"/>
            <a:ext cx="376361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Pimento vermelho (verde, amarelo…)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AC5231-9405-4907-84C2-3C38D68B6534}"/>
              </a:ext>
            </a:extLst>
          </p:cNvPr>
          <p:cNvSpPr txBox="1"/>
          <p:nvPr/>
        </p:nvSpPr>
        <p:spPr>
          <a:xfrm>
            <a:off x="6732105" y="5053751"/>
            <a:ext cx="108667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Cebola</a:t>
            </a:r>
            <a:endParaRPr lang="it-IT" dirty="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5F2E793-3BC4-4CC9-A31D-752B1DE48AFF}"/>
              </a:ext>
            </a:extLst>
          </p:cNvPr>
          <p:cNvCxnSpPr/>
          <p:nvPr/>
        </p:nvCxnSpPr>
        <p:spPr>
          <a:xfrm>
            <a:off x="6308035" y="4751309"/>
            <a:ext cx="0" cy="1185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7827ACD-3D97-4AA4-A02A-1226D87169D3}"/>
              </a:ext>
            </a:extLst>
          </p:cNvPr>
          <p:cNvSpPr txBox="1"/>
          <p:nvPr/>
        </p:nvSpPr>
        <p:spPr>
          <a:xfrm>
            <a:off x="5764698" y="5938089"/>
            <a:ext cx="151074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Courgette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C6F45C6-89E8-4E1A-A015-57EC6D0D4258}"/>
              </a:ext>
            </a:extLst>
          </p:cNvPr>
          <p:cNvSpPr txBox="1"/>
          <p:nvPr/>
        </p:nvSpPr>
        <p:spPr>
          <a:xfrm>
            <a:off x="3211790" y="2508950"/>
            <a:ext cx="112643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Abóbora</a:t>
            </a:r>
            <a:endParaRPr lang="it-IT" dirty="0"/>
          </a:p>
        </p:txBody>
      </p:sp>
      <p:pic>
        <p:nvPicPr>
          <p:cNvPr id="11268" name="Picture 4" descr="Cenoura">
            <a:extLst>
              <a:ext uri="{FF2B5EF4-FFF2-40B4-BE49-F238E27FC236}">
                <a16:creationId xmlns:a16="http://schemas.microsoft.com/office/drawing/2014/main" id="{72A5CE05-CFF7-4256-9F58-E1B2D8384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4" y="1906732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CF4BA47-AA71-4AB3-B60F-3F0A99F680CF}"/>
              </a:ext>
            </a:extLst>
          </p:cNvPr>
          <p:cNvSpPr txBox="1"/>
          <p:nvPr/>
        </p:nvSpPr>
        <p:spPr>
          <a:xfrm>
            <a:off x="550793" y="2067339"/>
            <a:ext cx="128546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Cenoura</a:t>
            </a:r>
            <a:endParaRPr lang="it-IT" dirty="0"/>
          </a:p>
        </p:txBody>
      </p:sp>
      <p:pic>
        <p:nvPicPr>
          <p:cNvPr id="11270" name="Picture 6" descr="Alface Frisada">
            <a:extLst>
              <a:ext uri="{FF2B5EF4-FFF2-40B4-BE49-F238E27FC236}">
                <a16:creationId xmlns:a16="http://schemas.microsoft.com/office/drawing/2014/main" id="{B3C2FC35-B53F-4247-BCCF-B1EFE3F9C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80" y="3674704"/>
            <a:ext cx="1809396" cy="180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65DEFE5-5455-43DA-AC6A-C95AF5528644}"/>
              </a:ext>
            </a:extLst>
          </p:cNvPr>
          <p:cNvSpPr txBox="1"/>
          <p:nvPr/>
        </p:nvSpPr>
        <p:spPr>
          <a:xfrm>
            <a:off x="156305" y="3696878"/>
            <a:ext cx="151074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Alface frisada</a:t>
            </a:r>
            <a:endParaRPr lang="it-IT" dirty="0"/>
          </a:p>
        </p:txBody>
      </p:sp>
      <p:pic>
        <p:nvPicPr>
          <p:cNvPr id="11272" name="Picture 8" descr="Pepino">
            <a:extLst>
              <a:ext uri="{FF2B5EF4-FFF2-40B4-BE49-F238E27FC236}">
                <a16:creationId xmlns:a16="http://schemas.microsoft.com/office/drawing/2014/main" id="{B7BDEC06-6C64-42EA-8B09-6EBA9A780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35" y="34909"/>
            <a:ext cx="1749287" cy="17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288507E-0E38-4D69-BEEF-A94806A21759}"/>
              </a:ext>
            </a:extLst>
          </p:cNvPr>
          <p:cNvSpPr txBox="1"/>
          <p:nvPr/>
        </p:nvSpPr>
        <p:spPr>
          <a:xfrm>
            <a:off x="6308035" y="1534852"/>
            <a:ext cx="131196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Pepino</a:t>
            </a:r>
            <a:endParaRPr lang="it-IT" dirty="0"/>
          </a:p>
        </p:txBody>
      </p:sp>
      <p:pic>
        <p:nvPicPr>
          <p:cNvPr id="11274" name="Picture 10" descr="Tomate Chucha">
            <a:extLst>
              <a:ext uri="{FF2B5EF4-FFF2-40B4-BE49-F238E27FC236}">
                <a16:creationId xmlns:a16="http://schemas.microsoft.com/office/drawing/2014/main" id="{FFF181BC-2F68-48FD-A353-4D22520DC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58" y="4999343"/>
            <a:ext cx="1361371" cy="136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D0FFB90-3ECA-454E-9FAB-CD32896F21D4}"/>
              </a:ext>
            </a:extLst>
          </p:cNvPr>
          <p:cNvSpPr txBox="1"/>
          <p:nvPr/>
        </p:nvSpPr>
        <p:spPr>
          <a:xfrm flipH="1">
            <a:off x="2277511" y="5575760"/>
            <a:ext cx="95415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Tomate</a:t>
            </a:r>
            <a:endParaRPr lang="it-IT" dirty="0"/>
          </a:p>
        </p:txBody>
      </p:sp>
      <p:pic>
        <p:nvPicPr>
          <p:cNvPr id="11276" name="Picture 12" descr="Couve Flor">
            <a:extLst>
              <a:ext uri="{FF2B5EF4-FFF2-40B4-BE49-F238E27FC236}">
                <a16:creationId xmlns:a16="http://schemas.microsoft.com/office/drawing/2014/main" id="{25C63EFB-3416-45FF-8E0A-CF8F4812D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23" y="130293"/>
            <a:ext cx="1653904" cy="16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1A6557D-1616-463D-B268-4E4CF67781AC}"/>
              </a:ext>
            </a:extLst>
          </p:cNvPr>
          <p:cNvSpPr txBox="1"/>
          <p:nvPr/>
        </p:nvSpPr>
        <p:spPr>
          <a:xfrm>
            <a:off x="8884275" y="1438283"/>
            <a:ext cx="123907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Couve flor</a:t>
            </a:r>
            <a:endParaRPr lang="it-IT" dirty="0"/>
          </a:p>
        </p:txBody>
      </p:sp>
      <p:pic>
        <p:nvPicPr>
          <p:cNvPr id="11278" name="Picture 14" descr="Alho Francês">
            <a:extLst>
              <a:ext uri="{FF2B5EF4-FFF2-40B4-BE49-F238E27FC236}">
                <a16:creationId xmlns:a16="http://schemas.microsoft.com/office/drawing/2014/main" id="{F9E000C4-E03F-4AC0-B452-B63C8D80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049" y="2801795"/>
            <a:ext cx="1709530" cy="170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6D6CD04-156A-46FA-A5D5-0CF4C08CAF53}"/>
              </a:ext>
            </a:extLst>
          </p:cNvPr>
          <p:cNvSpPr txBox="1"/>
          <p:nvPr/>
        </p:nvSpPr>
        <p:spPr>
          <a:xfrm>
            <a:off x="9758918" y="2621698"/>
            <a:ext cx="166977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Alho francês</a:t>
            </a:r>
            <a:endParaRPr lang="it-IT" dirty="0"/>
          </a:p>
        </p:txBody>
      </p:sp>
      <p:pic>
        <p:nvPicPr>
          <p:cNvPr id="11280" name="Picture 16" descr="Alho seco">
            <a:extLst>
              <a:ext uri="{FF2B5EF4-FFF2-40B4-BE49-F238E27FC236}">
                <a16:creationId xmlns:a16="http://schemas.microsoft.com/office/drawing/2014/main" id="{C44C3FF6-0E93-48D0-AF71-6E737CF8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912" y="4511325"/>
            <a:ext cx="1191536" cy="1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32FB226-8D05-45EE-B0FD-94284A6D3C07}"/>
              </a:ext>
            </a:extLst>
          </p:cNvPr>
          <p:cNvSpPr txBox="1"/>
          <p:nvPr/>
        </p:nvSpPr>
        <p:spPr>
          <a:xfrm>
            <a:off x="10844570" y="5752308"/>
            <a:ext cx="100709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Alho</a:t>
            </a:r>
            <a:endParaRPr lang="it-IT" dirty="0"/>
          </a:p>
        </p:txBody>
      </p:sp>
      <p:pic>
        <p:nvPicPr>
          <p:cNvPr id="11282" name="Picture 18" descr="Beringela">
            <a:extLst>
              <a:ext uri="{FF2B5EF4-FFF2-40B4-BE49-F238E27FC236}">
                <a16:creationId xmlns:a16="http://schemas.microsoft.com/office/drawing/2014/main" id="{D91E1947-371A-47AC-8600-E5EA77DB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557" y="4635460"/>
            <a:ext cx="1568513" cy="15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470E242-0F18-40EC-AB32-E97C9DA0A5EB}"/>
              </a:ext>
            </a:extLst>
          </p:cNvPr>
          <p:cNvSpPr txBox="1"/>
          <p:nvPr/>
        </p:nvSpPr>
        <p:spPr>
          <a:xfrm>
            <a:off x="8139289" y="5666820"/>
            <a:ext cx="116053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Beringela</a:t>
            </a:r>
            <a:endParaRPr lang="it-IT" dirty="0"/>
          </a:p>
        </p:txBody>
      </p:sp>
      <p:pic>
        <p:nvPicPr>
          <p:cNvPr id="11286" name="Picture 22" descr="Batata Vermelha">
            <a:extLst>
              <a:ext uri="{FF2B5EF4-FFF2-40B4-BE49-F238E27FC236}">
                <a16:creationId xmlns:a16="http://schemas.microsoft.com/office/drawing/2014/main" id="{14EA1CF0-179A-41BA-A6AB-3CDCEA08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" y="4999182"/>
            <a:ext cx="1314555" cy="131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AF93720-1F06-4A88-8929-A59AFC876CE9}"/>
              </a:ext>
            </a:extLst>
          </p:cNvPr>
          <p:cNvSpPr txBox="1"/>
          <p:nvPr/>
        </p:nvSpPr>
        <p:spPr>
          <a:xfrm>
            <a:off x="185865" y="6232406"/>
            <a:ext cx="168295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Batatas</a:t>
            </a:r>
            <a:endParaRPr lang="it-IT" dirty="0"/>
          </a:p>
        </p:txBody>
      </p:sp>
      <p:pic>
        <p:nvPicPr>
          <p:cNvPr id="11288" name="Picture 24" descr="Cogumelo Branco Laminado">
            <a:extLst>
              <a:ext uri="{FF2B5EF4-FFF2-40B4-BE49-F238E27FC236}">
                <a16:creationId xmlns:a16="http://schemas.microsoft.com/office/drawing/2014/main" id="{385E6CC2-2CDB-4D07-A708-7674A292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496" y="102162"/>
            <a:ext cx="1697321" cy="16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48D072C-45A0-407C-9E9C-2ADEE086A9D0}"/>
              </a:ext>
            </a:extLst>
          </p:cNvPr>
          <p:cNvSpPr txBox="1"/>
          <p:nvPr/>
        </p:nvSpPr>
        <p:spPr>
          <a:xfrm>
            <a:off x="10718358" y="1379413"/>
            <a:ext cx="131196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Cogumelos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248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7599BB-4B0A-4008-B0E4-41B5D894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45" y="335730"/>
            <a:ext cx="10058400" cy="1450757"/>
          </a:xfrm>
        </p:spPr>
        <p:txBody>
          <a:bodyPr/>
          <a:lstStyle/>
          <a:p>
            <a:r>
              <a:rPr lang="pt-PT" dirty="0"/>
              <a:t>Fruta</a:t>
            </a:r>
            <a:endParaRPr lang="it-IT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23A755-16EF-4167-9D80-5EC0FCA2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2" y="2005538"/>
            <a:ext cx="2134428" cy="21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2F7555-AA3B-4676-8DBF-97FCC3D1A1D8}"/>
              </a:ext>
            </a:extLst>
          </p:cNvPr>
          <p:cNvSpPr txBox="1"/>
          <p:nvPr/>
        </p:nvSpPr>
        <p:spPr>
          <a:xfrm>
            <a:off x="2014331" y="3551583"/>
            <a:ext cx="164326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Laranjas</a:t>
            </a:r>
            <a:endParaRPr lang="it-IT" dirty="0"/>
          </a:p>
        </p:txBody>
      </p:sp>
      <p:pic>
        <p:nvPicPr>
          <p:cNvPr id="3076" name="Picture 4" descr="Romã: os benefícios e 7 dicas de receitas com a fruta - Casa e Jardim |  Ingredientes">
            <a:extLst>
              <a:ext uri="{FF2B5EF4-FFF2-40B4-BE49-F238E27FC236}">
                <a16:creationId xmlns:a16="http://schemas.microsoft.com/office/drawing/2014/main" id="{CE7C31B7-0953-4D37-ACDD-AC81E7B9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0" y="4408145"/>
            <a:ext cx="24955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BEDF8E7-3814-435D-A3BB-EA13F4E85F85}"/>
              </a:ext>
            </a:extLst>
          </p:cNvPr>
          <p:cNvSpPr txBox="1"/>
          <p:nvPr/>
        </p:nvSpPr>
        <p:spPr>
          <a:xfrm>
            <a:off x="275645" y="5867613"/>
            <a:ext cx="164326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Romã</a:t>
            </a:r>
            <a:endParaRPr lang="it-IT" dirty="0"/>
          </a:p>
        </p:txBody>
      </p:sp>
      <p:pic>
        <p:nvPicPr>
          <p:cNvPr id="3078" name="Picture 6" descr="Lista de 50 frutas mais consumidas e seus benefícios - Toda Matéria">
            <a:extLst>
              <a:ext uri="{FF2B5EF4-FFF2-40B4-BE49-F238E27FC236}">
                <a16:creationId xmlns:a16="http://schemas.microsoft.com/office/drawing/2014/main" id="{562492C3-BB4D-4B78-825E-F950D31E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7" y="2953415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39C22D-1B9A-46AC-8554-1EAA0372A5DB}"/>
              </a:ext>
            </a:extLst>
          </p:cNvPr>
          <p:cNvSpPr txBox="1"/>
          <p:nvPr/>
        </p:nvSpPr>
        <p:spPr>
          <a:xfrm>
            <a:off x="5463871" y="4392457"/>
            <a:ext cx="132521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Pera</a:t>
            </a:r>
            <a:endParaRPr lang="it-IT" dirty="0"/>
          </a:p>
        </p:txBody>
      </p:sp>
      <p:pic>
        <p:nvPicPr>
          <p:cNvPr id="3080" name="Picture 8" descr="Lista de 50 frutas mais consumidas e seus benefícios - Toda Matéria">
            <a:extLst>
              <a:ext uri="{FF2B5EF4-FFF2-40B4-BE49-F238E27FC236}">
                <a16:creationId xmlns:a16="http://schemas.microsoft.com/office/drawing/2014/main" id="{C90A806C-6E4A-4715-B6AD-96956B3D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5017277"/>
            <a:ext cx="29813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F7BEE2-B309-4ECA-84CC-4D222437F653}"/>
              </a:ext>
            </a:extLst>
          </p:cNvPr>
          <p:cNvSpPr txBox="1"/>
          <p:nvPr/>
        </p:nvSpPr>
        <p:spPr>
          <a:xfrm>
            <a:off x="5950226" y="5831499"/>
            <a:ext cx="100716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Kiwi</a:t>
            </a:r>
            <a:endParaRPr lang="it-IT" dirty="0"/>
          </a:p>
        </p:txBody>
      </p:sp>
      <p:pic>
        <p:nvPicPr>
          <p:cNvPr id="3082" name="Picture 10" descr="Diferença entre fruta e fruto - Biologia Net">
            <a:extLst>
              <a:ext uri="{FF2B5EF4-FFF2-40B4-BE49-F238E27FC236}">
                <a16:creationId xmlns:a16="http://schemas.microsoft.com/office/drawing/2014/main" id="{E791B57F-6CEC-4CF3-AB5A-C74EE41A1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10" y="247076"/>
            <a:ext cx="2213627" cy="23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F8176C-7788-4A1A-A12C-7877247EE173}"/>
              </a:ext>
            </a:extLst>
          </p:cNvPr>
          <p:cNvSpPr txBox="1"/>
          <p:nvPr/>
        </p:nvSpPr>
        <p:spPr>
          <a:xfrm>
            <a:off x="2911179" y="2623819"/>
            <a:ext cx="235888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 err="1"/>
              <a:t>Anánas</a:t>
            </a:r>
            <a:r>
              <a:rPr lang="pt-PT" dirty="0"/>
              <a:t>/ Abacaxi</a:t>
            </a:r>
            <a:endParaRPr lang="it-IT" dirty="0"/>
          </a:p>
        </p:txBody>
      </p:sp>
      <p:pic>
        <p:nvPicPr>
          <p:cNvPr id="3086" name="Picture 14" descr="Lista de 50 frutas mais consumidas e seus benefícios - Toda Matéria">
            <a:extLst>
              <a:ext uri="{FF2B5EF4-FFF2-40B4-BE49-F238E27FC236}">
                <a16:creationId xmlns:a16="http://schemas.microsoft.com/office/drawing/2014/main" id="{13603020-D2A7-489C-8443-3C7BECD1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37" y="2034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EE126C-7021-45C8-B31C-386DBB6343A3}"/>
              </a:ext>
            </a:extLst>
          </p:cNvPr>
          <p:cNvSpPr txBox="1"/>
          <p:nvPr/>
        </p:nvSpPr>
        <p:spPr>
          <a:xfrm>
            <a:off x="4727087" y="616689"/>
            <a:ext cx="108595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Figo</a:t>
            </a:r>
            <a:endParaRPr lang="it-IT" dirty="0"/>
          </a:p>
        </p:txBody>
      </p:sp>
      <p:pic>
        <p:nvPicPr>
          <p:cNvPr id="3088" name="Picture 16" descr="Tem fruta 'falsiane' no pedaço e a maçã é uma delas - AgroSaber">
            <a:extLst>
              <a:ext uri="{FF2B5EF4-FFF2-40B4-BE49-F238E27FC236}">
                <a16:creationId xmlns:a16="http://schemas.microsoft.com/office/drawing/2014/main" id="{2F3F4B9A-F5E5-4C3E-A06D-F84D1A341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64" y="194333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C6B225-C447-400D-97C3-B2E8F956226E}"/>
              </a:ext>
            </a:extLst>
          </p:cNvPr>
          <p:cNvSpPr txBox="1"/>
          <p:nvPr/>
        </p:nvSpPr>
        <p:spPr>
          <a:xfrm>
            <a:off x="7411064" y="1668077"/>
            <a:ext cx="155341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Maçã</a:t>
            </a:r>
            <a:endParaRPr lang="it-IT" dirty="0"/>
          </a:p>
        </p:txBody>
      </p:sp>
      <p:pic>
        <p:nvPicPr>
          <p:cNvPr id="3090" name="Picture 18" descr="Fruta ou fruto? - PrePara ENEM">
            <a:extLst>
              <a:ext uri="{FF2B5EF4-FFF2-40B4-BE49-F238E27FC236}">
                <a16:creationId xmlns:a16="http://schemas.microsoft.com/office/drawing/2014/main" id="{EBB271D5-7D6E-481D-8635-94EAE7147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779" y="2225266"/>
            <a:ext cx="1658301" cy="16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1F5184-A00D-4A6B-812A-203764DECA40}"/>
              </a:ext>
            </a:extLst>
          </p:cNvPr>
          <p:cNvSpPr txBox="1"/>
          <p:nvPr/>
        </p:nvSpPr>
        <p:spPr>
          <a:xfrm>
            <a:off x="6957391" y="3709495"/>
            <a:ext cx="131196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Morango</a:t>
            </a:r>
            <a:endParaRPr lang="it-IT" dirty="0"/>
          </a:p>
        </p:txBody>
      </p:sp>
      <p:pic>
        <p:nvPicPr>
          <p:cNvPr id="3092" name="Picture 20" descr="Cereja, uma fruta desta época a não esquecer • Nutrimento">
            <a:extLst>
              <a:ext uri="{FF2B5EF4-FFF2-40B4-BE49-F238E27FC236}">
                <a16:creationId xmlns:a16="http://schemas.microsoft.com/office/drawing/2014/main" id="{7FD5C7C4-B190-4206-81CA-DF4ECFC8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84" y="426599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D98AF9E-BA62-4790-B89E-2A4F9FFFDACA}"/>
              </a:ext>
            </a:extLst>
          </p:cNvPr>
          <p:cNvSpPr txBox="1"/>
          <p:nvPr/>
        </p:nvSpPr>
        <p:spPr>
          <a:xfrm>
            <a:off x="8352471" y="4375524"/>
            <a:ext cx="115553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Cerejas</a:t>
            </a:r>
            <a:endParaRPr lang="it-IT" dirty="0"/>
          </a:p>
        </p:txBody>
      </p:sp>
      <p:pic>
        <p:nvPicPr>
          <p:cNvPr id="3094" name="Picture 22" descr="Colheita de uva já começou no Paraná, sexto maior produtor da fruta no  Brasil | Agência Estadual de Notícias">
            <a:extLst>
              <a:ext uri="{FF2B5EF4-FFF2-40B4-BE49-F238E27FC236}">
                <a16:creationId xmlns:a16="http://schemas.microsoft.com/office/drawing/2014/main" id="{F4053895-4C47-4B72-8233-DFD02E221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22" y="222566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6CBD3A7-42DE-4F28-B209-F7848844C7BE}"/>
              </a:ext>
            </a:extLst>
          </p:cNvPr>
          <p:cNvSpPr txBox="1"/>
          <p:nvPr/>
        </p:nvSpPr>
        <p:spPr>
          <a:xfrm>
            <a:off x="8623229" y="3603115"/>
            <a:ext cx="113790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Uvas</a:t>
            </a:r>
            <a:endParaRPr lang="it-IT" dirty="0"/>
          </a:p>
        </p:txBody>
      </p:sp>
      <p:pic>
        <p:nvPicPr>
          <p:cNvPr id="3096" name="Picture 24" descr="Limão Cal.60/75 - Continente | Continente Online">
            <a:extLst>
              <a:ext uri="{FF2B5EF4-FFF2-40B4-BE49-F238E27FC236}">
                <a16:creationId xmlns:a16="http://schemas.microsoft.com/office/drawing/2014/main" id="{4033A62F-2B0D-4DB8-80BD-84FD314FC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699" y="405770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1C0678-4AFD-4836-9024-73060D189ECA}"/>
              </a:ext>
            </a:extLst>
          </p:cNvPr>
          <p:cNvSpPr txBox="1"/>
          <p:nvPr/>
        </p:nvSpPr>
        <p:spPr>
          <a:xfrm>
            <a:off x="10938649" y="4125512"/>
            <a:ext cx="109690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Limão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803535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3708</TotalTime>
  <Words>1938</Words>
  <Application>Microsoft Office PowerPoint</Application>
  <PresentationFormat>Widescreen</PresentationFormat>
  <Paragraphs>298</Paragraphs>
  <Slides>38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9" baseType="lpstr">
      <vt:lpstr>apple color emoji</vt:lpstr>
      <vt:lpstr>Arial</vt:lpstr>
      <vt:lpstr>Bauhaus 93</vt:lpstr>
      <vt:lpstr>Calibri</vt:lpstr>
      <vt:lpstr>Calibri Light</vt:lpstr>
      <vt:lpstr>LiberationSerif-BoldItalic</vt:lpstr>
      <vt:lpstr>LiberationSerif-Italic</vt:lpstr>
      <vt:lpstr>Roboto</vt:lpstr>
      <vt:lpstr>Source Sans Pro</vt:lpstr>
      <vt:lpstr>Wingdings</vt:lpstr>
      <vt:lpstr>Retrospettivo</vt:lpstr>
      <vt:lpstr>LINGUA E TRADUZIONE PORTOGHESE I</vt:lpstr>
      <vt:lpstr>Sumário da aula n°37 e n°38</vt:lpstr>
      <vt:lpstr>A mercearia e o supermercado</vt:lpstr>
      <vt:lpstr>Presentazione standard di PowerPoint</vt:lpstr>
      <vt:lpstr>Presentazione standard di PowerPoint</vt:lpstr>
      <vt:lpstr>O que podemos encontrar no supermercado?</vt:lpstr>
      <vt:lpstr>Hortaliças, Legumes ≠ Verdura 🤔</vt:lpstr>
      <vt:lpstr>Legumes e Verduras</vt:lpstr>
      <vt:lpstr>Fruta</vt:lpstr>
      <vt:lpstr>Produtos de Mercearia</vt:lpstr>
      <vt:lpstr>Presentazione standard di PowerPoint</vt:lpstr>
      <vt:lpstr>Peixaria</vt:lpstr>
      <vt:lpstr>Talho</vt:lpstr>
      <vt:lpstr>Charcutaria</vt:lpstr>
      <vt:lpstr>Enchidos</vt:lpstr>
      <vt:lpstr>Entrevista</vt:lpstr>
      <vt:lpstr>Presentazione standard di PowerPoint</vt:lpstr>
      <vt:lpstr>Presentazione standard di PowerPoint</vt:lpstr>
      <vt:lpstr>A dieta dos portugueses</vt:lpstr>
      <vt:lpstr>Ter pressa/ estar com pressa ≠ pressão</vt:lpstr>
      <vt:lpstr>Presentazione standard di PowerPoint</vt:lpstr>
      <vt:lpstr>Exercício</vt:lpstr>
      <vt:lpstr>Presentazione standard di PowerPoint</vt:lpstr>
      <vt:lpstr>Presentazione standard di PowerPoint</vt:lpstr>
      <vt:lpstr>Verbo Haver – forma impessoal</vt:lpstr>
      <vt:lpstr>Presentazione standard di PowerPoint</vt:lpstr>
      <vt:lpstr>Presentazione standard di PowerPoint</vt:lpstr>
      <vt:lpstr>Presentazione standard di PowerPoint</vt:lpstr>
      <vt:lpstr>Tradução</vt:lpstr>
      <vt:lpstr>Tradução de frases PT - ITA</vt:lpstr>
      <vt:lpstr>Tipos de resposta rápida – La risposta breve Tradução de frases PT - ITA</vt:lpstr>
      <vt:lpstr>Tradução de um pequeno texto ITA- POR</vt:lpstr>
      <vt:lpstr>T.p.c – Ditado parte 1</vt:lpstr>
      <vt:lpstr>T.p.c – Ditado parte 2 (continuação)</vt:lpstr>
      <vt:lpstr>T.p.c – Ditado parte 3 (continuação)</vt:lpstr>
      <vt:lpstr>T.p.c – Ditado parte 4 (continuação)</vt:lpstr>
      <vt:lpstr>Resumindo e concluindo: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66</cp:revision>
  <cp:lastPrinted>2022-01-24T13:06:26Z</cp:lastPrinted>
  <dcterms:created xsi:type="dcterms:W3CDTF">2021-12-06T20:44:41Z</dcterms:created>
  <dcterms:modified xsi:type="dcterms:W3CDTF">2022-01-25T13:08:54Z</dcterms:modified>
</cp:coreProperties>
</file>