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48"/>
  </p:handoutMasterIdLst>
  <p:sldIdLst>
    <p:sldId id="258" r:id="rId5"/>
    <p:sldId id="521" r:id="rId6"/>
    <p:sldId id="442" r:id="rId7"/>
    <p:sldId id="262" r:id="rId8"/>
    <p:sldId id="265" r:id="rId9"/>
    <p:sldId id="257" r:id="rId10"/>
    <p:sldId id="522" r:id="rId11"/>
    <p:sldId id="523" r:id="rId12"/>
    <p:sldId id="286" r:id="rId13"/>
    <p:sldId id="287" r:id="rId14"/>
    <p:sldId id="288" r:id="rId15"/>
    <p:sldId id="311" r:id="rId16"/>
    <p:sldId id="290" r:id="rId17"/>
    <p:sldId id="293" r:id="rId18"/>
    <p:sldId id="294" r:id="rId19"/>
    <p:sldId id="524" r:id="rId20"/>
    <p:sldId id="544" r:id="rId21"/>
    <p:sldId id="531" r:id="rId22"/>
    <p:sldId id="537" r:id="rId23"/>
    <p:sldId id="538" r:id="rId24"/>
    <p:sldId id="563" r:id="rId25"/>
    <p:sldId id="525" r:id="rId26"/>
    <p:sldId id="526" r:id="rId27"/>
    <p:sldId id="536" r:id="rId28"/>
    <p:sldId id="539" r:id="rId29"/>
    <p:sldId id="543" r:id="rId30"/>
    <p:sldId id="545" r:id="rId31"/>
    <p:sldId id="546" r:id="rId32"/>
    <p:sldId id="547" r:id="rId33"/>
    <p:sldId id="548" r:id="rId34"/>
    <p:sldId id="549" r:id="rId35"/>
    <p:sldId id="550" r:id="rId36"/>
    <p:sldId id="562" r:id="rId37"/>
    <p:sldId id="551" r:id="rId38"/>
    <p:sldId id="556" r:id="rId39"/>
    <p:sldId id="561" r:id="rId40"/>
    <p:sldId id="552" r:id="rId41"/>
    <p:sldId id="553" r:id="rId42"/>
    <p:sldId id="560" r:id="rId43"/>
    <p:sldId id="554" r:id="rId44"/>
    <p:sldId id="555" r:id="rId45"/>
    <p:sldId id="559" r:id="rId46"/>
    <p:sldId id="535" r:id="rId4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1B30CCD-B76A-4448-B17A-B1A711D033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BE6DAD-9876-4D5D-95F4-896372E579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AB3CA3-D8A2-4141-955E-0481D6F77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4D536F-7289-4ED1-8593-CD3E171F2C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D32AD-FDE3-47AB-B2B5-6969AB43F0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156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584C3-1792-42C3-98A3-97A4B89D2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77AFDC-66A8-4A32-A1AF-A43EE4795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29C0C3-6813-4CED-A78A-6733C884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4FDC5A-1232-4C01-8EE2-D63B8883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9FF4BB-6626-4642-B26E-0FA4AF40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3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35812-D45F-448C-8FC3-AE696F14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F5285B-35B8-4CAF-BE9B-7F9C2B8AA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6127CB-8832-42A4-B89D-095E74A9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9F1ED4-6E15-4BF4-A2FD-34B5E852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033309-0BB1-49C7-8337-B13CB8D7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1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7BC190A-7B43-4C1C-A23C-12B6F1DF7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0609A08-2EE3-4A39-B3BF-B13FE807D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5ADF27-972F-4278-AEB0-ADAD9C880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42813E-9F27-4565-839F-D78A1A89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443643-B383-4F1A-BA76-BFD12578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69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6BBFC-C0CC-44E2-A3D7-74008779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8D7E18-D58C-4146-8AC9-74BE88053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E262E0-DF6F-4CD6-8F3E-EF435E6F2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8A43AF-8D7E-4B60-BC70-31642457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AD9089-3146-47B6-94DF-69CF2D5A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07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063E9-9F38-410B-9D44-8F368C5C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C5D7E6-498E-41CB-BAB1-87DD65ABF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FEEFA-F806-4B61-BEC6-86B75819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3A809D-5254-4987-90FE-82930A0B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441D12-97C4-4E49-9274-4B5D9F97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30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20A0B-E6FF-4C09-B7EE-4A78F1CAE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914030-523C-43C6-97D3-2985E08C1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2DC243-944E-453F-9C22-E71FB650A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F9D492-43D3-4FDC-9C78-A06586FE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EBEAB6-E92A-49B7-B446-15463392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89354A-2721-4C72-8697-0B292648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96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229CD-7268-4D2D-A025-BBA049ED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BD9025-905A-45E5-AA3C-D0BFC49EB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2CA3E0-9F1D-42E9-9B53-AB8C4A768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FC5798E-40BD-4868-BDC2-F8B484EA8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3C8571A-0278-4AED-AB67-83B15406F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86CDC9-4607-444C-98E6-CB7E2370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60CAF12-7ABC-4989-BDEE-ABD1E7764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B555E21-AF5D-461C-B76A-231AF0A2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0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40672-15B8-449D-85F8-04F254D1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11F661-2EE7-438F-94C3-C59BF10E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AB7E1D-7D06-49F2-BBA4-A8E8D0EA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C2B003-2DB2-4FE4-86CF-E1CB35EC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50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B65955A-5989-4338-9324-24AAE0FA2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058155D-8ADC-4033-8CB2-CA5ED22CC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F0915B-7BD6-46A8-8429-4F3BA282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76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781D7-1201-4E03-A12C-A31736E8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FB1892-38E2-4F2E-96F3-DA5AC567B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D1CAA8-44D7-4DAB-924D-128B2BA02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EA203C-3A39-4272-AB99-599C56C83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3C7D83-0688-42CE-8B2E-DB1804F4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BA3B82-BACB-4F68-AD30-9E8588A7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40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B99C4-A7D1-4749-A760-06A05367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C70BFC9-6A9C-4E04-8B87-E37E00DF0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67FA2-DE8C-4EF5-BB6A-697643F18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504E01-B46F-4C68-AD9A-1277E707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45EC319-7E16-4251-9645-73488194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8156DA0-574E-4BBD-9D8A-1F2B1D7F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79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905A5DD-7C34-43A4-9A0F-36EC03FA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FBDD52-C223-4DD5-B64E-22972B2C4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340AF3-9D4F-4E4D-81E1-10262AB50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A5E00-43D7-41B0-8B0C-38243C527572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CF1F34-B24D-470F-BF44-158CCCD00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6B84FE-45C9-44CA-8F2F-504BC7A3C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32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://soundsofspeech.uiowa.edu/index.html#spanish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hyperlink" Target="https://www.youtube.com/watch?v=pWMUGH5y-l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undsofspeech.uiowa.edu/index.html#spanish" TargetMode="External"/><Relationship Id="rId5" Type="http://schemas.openxmlformats.org/officeDocument/2006/relationships/image" Target="../media/image3.tmp"/><Relationship Id="rId4" Type="http://schemas.openxmlformats.org/officeDocument/2006/relationships/hyperlink" Target="https://www.youtube.com/watch?v=CIBxp3qE0RY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D0E4B-DAA3-4142-B9F8-71EA94A397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Phonetik und Phonologie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ABE9F0-1E10-4364-8D52-719BB552C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dirty="0"/>
              <a:t>Lingua e traduzione tedesca 1, </a:t>
            </a:r>
            <a:r>
              <a:rPr lang="it-IT" sz="2800" dirty="0" err="1"/>
              <a:t>Mod</a:t>
            </a:r>
            <a:r>
              <a:rPr lang="it-IT" sz="2800" dirty="0"/>
              <a:t>. di lingua tedesca</a:t>
            </a:r>
          </a:p>
          <a:p>
            <a:pPr algn="l"/>
            <a:r>
              <a:rPr lang="it-IT" dirty="0" err="1"/>
              <a:t>a.a</a:t>
            </a:r>
            <a:r>
              <a:rPr lang="it-IT" dirty="0"/>
              <a:t>. 2021/22</a:t>
            </a:r>
          </a:p>
          <a:p>
            <a:pPr algn="l"/>
            <a:r>
              <a:rPr lang="it-IT" dirty="0"/>
              <a:t>A.-K. </a:t>
            </a:r>
            <a:r>
              <a:rPr lang="it-IT" dirty="0" err="1"/>
              <a:t>Gärtig</a:t>
            </a:r>
            <a:r>
              <a:rPr lang="it-IT" dirty="0"/>
              <a:t>-Bressan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760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480492"/>
            <a:ext cx="8229600" cy="1143000"/>
          </a:xfrm>
        </p:spPr>
        <p:txBody>
          <a:bodyPr/>
          <a:lstStyle/>
          <a:p>
            <a:r>
              <a:rPr lang="de-DE" dirty="0"/>
              <a:t>Artikulationsort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94C31A7E-F967-4808-B7F2-9449C86B9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76454" y="1092096"/>
            <a:ext cx="3608517" cy="507557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A39EE42-4960-4C61-AC0E-ABD778290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02963" y="891211"/>
            <a:ext cx="6661651" cy="507557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C5CF8A1-911E-4809-893F-B0FC4CAAF071}"/>
              </a:ext>
            </a:extLst>
          </p:cNvPr>
          <p:cNvSpPr txBox="1"/>
          <p:nvPr/>
        </p:nvSpPr>
        <p:spPr>
          <a:xfrm>
            <a:off x="3228975" y="636370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(Busch/</a:t>
            </a:r>
            <a:r>
              <a:rPr lang="de-DE" dirty="0" err="1"/>
              <a:t>Stenschke</a:t>
            </a:r>
            <a:r>
              <a:rPr lang="de-DE" dirty="0"/>
              <a:t> </a:t>
            </a:r>
            <a:r>
              <a:rPr lang="de-DE" baseline="30000" dirty="0"/>
              <a:t>3</a:t>
            </a:r>
            <a:r>
              <a:rPr lang="de-DE" dirty="0"/>
              <a:t>2014: 44)</a:t>
            </a:r>
          </a:p>
        </p:txBody>
      </p:sp>
    </p:spTree>
    <p:extLst>
      <p:ext uri="{BB962C8B-B14F-4D97-AF65-F5344CB8AC3E}">
        <p14:creationId xmlns:p14="http://schemas.microsoft.com/office/powerpoint/2010/main" val="2806808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564307"/>
            <a:ext cx="8229600" cy="1143000"/>
          </a:xfrm>
        </p:spPr>
        <p:txBody>
          <a:bodyPr/>
          <a:lstStyle/>
          <a:p>
            <a:r>
              <a:rPr lang="de-DE" dirty="0"/>
              <a:t>Artikulationsart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9160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r>
              <a:rPr lang="de-DE" sz="2000" dirty="0"/>
              <a:t>Verschlusslaute (= Okklusive, Plosive)</a:t>
            </a:r>
          </a:p>
          <a:p>
            <a:pPr marL="0" indent="0">
              <a:buNone/>
            </a:pPr>
            <a:r>
              <a:rPr lang="de-DE" sz="1800" dirty="0"/>
              <a:t>	</a:t>
            </a:r>
            <a:r>
              <a:rPr lang="de-DE" sz="18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</a:rPr>
              <a:t> Luftstrom wird blockiert und explosionsartig freigelassen</a:t>
            </a:r>
          </a:p>
          <a:p>
            <a:pPr marL="0" indent="0">
              <a:buNone/>
            </a:pPr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B6DD0D-A0A2-443A-AF0F-328743682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996703" y="-941948"/>
            <a:ext cx="4341068" cy="735357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E5637F3-614A-40BD-89EB-A9E8084DA7F9}"/>
              </a:ext>
            </a:extLst>
          </p:cNvPr>
          <p:cNvSpPr txBox="1"/>
          <p:nvPr/>
        </p:nvSpPr>
        <p:spPr>
          <a:xfrm>
            <a:off x="9067800" y="4887461"/>
            <a:ext cx="3019425" cy="37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(Busch/</a:t>
            </a:r>
            <a:r>
              <a:rPr lang="de-DE" dirty="0" err="1"/>
              <a:t>Stenschke</a:t>
            </a:r>
            <a:r>
              <a:rPr lang="de-DE" dirty="0"/>
              <a:t> </a:t>
            </a:r>
            <a:r>
              <a:rPr lang="de-DE" baseline="30000" dirty="0"/>
              <a:t>3</a:t>
            </a:r>
            <a:r>
              <a:rPr lang="de-DE" dirty="0"/>
              <a:t>2014: 45)</a:t>
            </a:r>
          </a:p>
        </p:txBody>
      </p:sp>
    </p:spTree>
    <p:extLst>
      <p:ext uri="{BB962C8B-B14F-4D97-AF65-F5344CB8AC3E}">
        <p14:creationId xmlns:p14="http://schemas.microsoft.com/office/powerpoint/2010/main" val="733319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Artikulationsort</a:t>
            </a:r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t="3215" b="4541"/>
          <a:stretch/>
        </p:blipFill>
        <p:spPr bwMode="auto">
          <a:xfrm>
            <a:off x="1013892" y="2270026"/>
            <a:ext cx="7344816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022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526207"/>
            <a:ext cx="8229600" cy="1143000"/>
          </a:xfrm>
        </p:spPr>
        <p:txBody>
          <a:bodyPr/>
          <a:lstStyle/>
          <a:p>
            <a:r>
              <a:rPr lang="de-DE" dirty="0"/>
              <a:t>Artikulationsart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888282"/>
            <a:ext cx="8229600" cy="5069160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800" dirty="0"/>
          </a:p>
          <a:p>
            <a:r>
              <a:rPr lang="de-DE" sz="2000" dirty="0"/>
              <a:t>Verschlusslaute (= Okklusive, Plosive)</a:t>
            </a:r>
          </a:p>
          <a:p>
            <a:pPr marL="0" indent="0">
              <a:buNone/>
            </a:pPr>
            <a:r>
              <a:rPr lang="de-DE" sz="1800" dirty="0"/>
              <a:t>	</a:t>
            </a:r>
            <a:r>
              <a:rPr lang="de-DE" sz="18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</a:rPr>
              <a:t> Luftstrom wird blockiert und explosionsartig freigelassen</a:t>
            </a:r>
          </a:p>
          <a:p>
            <a:r>
              <a:rPr lang="de-D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Reibelaute (= Frikative, Spiranten)</a:t>
            </a:r>
          </a:p>
          <a:p>
            <a:pPr marL="0" lvl="7" indent="0">
              <a:buNone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</a:rPr>
              <a:t>Luftstrom wird verengt, so dass eine Reibung entsteht</a:t>
            </a:r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de-D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Affrikaten</a:t>
            </a:r>
          </a:p>
          <a:p>
            <a:pPr marL="0" indent="0">
              <a:buNone/>
            </a:pPr>
            <a:r>
              <a:rPr lang="de-DE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Kombination aus Plosiv und Frikativ</a:t>
            </a:r>
          </a:p>
          <a:p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B8E584-48DF-4D7B-A6AC-143B94F6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43108" y="-852715"/>
            <a:ext cx="4083896" cy="691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0" y="457200"/>
            <a:ext cx="8229600" cy="1143000"/>
          </a:xfrm>
        </p:spPr>
        <p:txBody>
          <a:bodyPr/>
          <a:lstStyle/>
          <a:p>
            <a:r>
              <a:rPr lang="de-DE" dirty="0"/>
              <a:t>Artikulationsart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425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8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Nasale</a:t>
            </a:r>
          </a:p>
          <a:p>
            <a:pPr marL="0" indent="0">
              <a:buNone/>
            </a:pPr>
            <a:r>
              <a:rPr lang="de-DE" sz="18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</a:rPr>
              <a:t>	Mundraum wird vollständig geschlossen, das Velum wird gesenkt und die Luft 	entströmt durch den Nasenraum</a:t>
            </a:r>
          </a:p>
          <a:p>
            <a:r>
              <a:rPr lang="de-D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Laterale</a:t>
            </a:r>
          </a:p>
          <a:p>
            <a:pPr marL="0" lvl="7" indent="0">
              <a:buNone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</a:rPr>
              <a:t>Luftstrom fließt seitlich um einen Verschluss (gebildet von Zunge und Alveolen 	oder Zunge und Palatum)</a:t>
            </a:r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de-D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Vibranten</a:t>
            </a:r>
          </a:p>
          <a:p>
            <a:pPr marL="0" indent="0">
              <a:buNone/>
            </a:pPr>
            <a:r>
              <a:rPr lang="de-DE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Vibration von Zungenspitze oder Uvula</a:t>
            </a:r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371387-AE88-4C30-9FED-FA8EA7280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35558" y="-803138"/>
            <a:ext cx="3941020" cy="667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0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3375" y="392857"/>
            <a:ext cx="8229600" cy="1143000"/>
          </a:xfrm>
        </p:spPr>
        <p:txBody>
          <a:bodyPr/>
          <a:lstStyle/>
          <a:p>
            <a:r>
              <a:rPr lang="de-DE" dirty="0"/>
              <a:t>Artikulationsart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7175" y="1788840"/>
            <a:ext cx="8229600" cy="5069160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sz="1800" dirty="0"/>
          </a:p>
          <a:p>
            <a:r>
              <a:rPr lang="de-DE" sz="2000" dirty="0"/>
              <a:t>Obstruenten = Plosive, Frikative und Affrikaten</a:t>
            </a:r>
          </a:p>
          <a:p>
            <a:r>
              <a:rPr lang="de-DE" sz="2000" dirty="0"/>
              <a:t>Sonoranten = Vokale, Nasale und Liquide; immer stimmhaft</a:t>
            </a:r>
          </a:p>
          <a:p>
            <a:r>
              <a:rPr lang="de-DE" sz="2000" dirty="0"/>
              <a:t>Aspiration: stimmlose Plosive können aspiriert werden, d.h., es folgt mehr freie Atemluft, z. B. </a:t>
            </a:r>
            <a:r>
              <a:rPr lang="de-DE" sz="2000" i="1" dirty="0"/>
              <a:t>Pack</a:t>
            </a:r>
            <a:r>
              <a:rPr lang="de-DE" sz="2000" dirty="0"/>
              <a:t> [</a:t>
            </a:r>
            <a:r>
              <a:rPr lang="de-DE" sz="2000" dirty="0" err="1"/>
              <a:t>p</a:t>
            </a:r>
            <a:r>
              <a:rPr lang="de-DE" sz="2000" baseline="30000" dirty="0" err="1"/>
              <a:t>h</a:t>
            </a:r>
            <a:r>
              <a:rPr lang="de-DE" sz="2000" dirty="0" err="1"/>
              <a:t>ak</a:t>
            </a:r>
            <a:r>
              <a:rPr lang="de-DE" sz="2000" baseline="30000" dirty="0" err="1"/>
              <a:t>h</a:t>
            </a:r>
            <a:r>
              <a:rPr lang="de-DE" sz="2000" dirty="0"/>
              <a:t>] oder </a:t>
            </a:r>
            <a:r>
              <a:rPr lang="de-DE" sz="2000" i="1" dirty="0"/>
              <a:t>Tat</a:t>
            </a:r>
            <a:r>
              <a:rPr lang="de-DE" sz="2000" dirty="0"/>
              <a:t> [</a:t>
            </a:r>
            <a:r>
              <a:rPr lang="de-DE" sz="2000" dirty="0" err="1"/>
              <a:t>t</a:t>
            </a:r>
            <a:r>
              <a:rPr lang="de-DE" sz="2000" baseline="30000" dirty="0" err="1"/>
              <a:t>h</a:t>
            </a:r>
            <a:r>
              <a:rPr lang="de-DE" sz="2000" dirty="0" err="1"/>
              <a:t>a:t</a:t>
            </a:r>
            <a:r>
              <a:rPr lang="de-DE" sz="2000" baseline="30000" dirty="0" err="1"/>
              <a:t>h</a:t>
            </a:r>
            <a:r>
              <a:rPr lang="de-DE" sz="2000" dirty="0"/>
              <a:t>]</a:t>
            </a:r>
          </a:p>
        </p:txBody>
      </p:sp>
      <p:sp>
        <p:nvSpPr>
          <p:cNvPr id="6" name="Pfeil nach rechts 10">
            <a:hlinkClick r:id="rId2"/>
            <a:extLst>
              <a:ext uri="{FF2B5EF4-FFF2-40B4-BE49-F238E27FC236}">
                <a16:creationId xmlns:a16="http://schemas.microsoft.com/office/drawing/2014/main" id="{D13F5DB8-9367-4563-A60F-D8536D9DB7F0}"/>
              </a:ext>
            </a:extLst>
          </p:cNvPr>
          <p:cNvSpPr/>
          <p:nvPr/>
        </p:nvSpPr>
        <p:spPr>
          <a:xfrm>
            <a:off x="9795470" y="572487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9F14B1-CBDA-4B2B-9C9C-8A14C26A5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214811" y="-885763"/>
            <a:ext cx="4179143" cy="707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8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de-DE" dirty="0"/>
              <a:t>Klassifizieren Sie folgende Konsonanten:</a:t>
            </a:r>
          </a:p>
          <a:p>
            <a:pPr marL="0" indent="0">
              <a:buNone/>
            </a:pPr>
            <a:r>
              <a:rPr lang="de-DE" dirty="0"/>
              <a:t>	[b]		[n]		[x]</a:t>
            </a:r>
          </a:p>
          <a:p>
            <a:pPr marL="0" indent="0">
              <a:buNone/>
            </a:pPr>
            <a:r>
              <a:rPr lang="de-DE" dirty="0"/>
              <a:t>	[</a:t>
            </a:r>
            <a:r>
              <a:rPr lang="de-DE" dirty="0" err="1"/>
              <a:t>ts</a:t>
            </a:r>
            <a:r>
              <a:rPr lang="de-DE" dirty="0"/>
              <a:t>]		[ʃ]		[R]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2) Welche Konsonanten sind das?</a:t>
            </a:r>
          </a:p>
          <a:p>
            <a:pPr marL="0" indent="0">
              <a:buNone/>
            </a:pPr>
            <a:r>
              <a:rPr lang="de-DE" dirty="0" err="1"/>
              <a:t>uvularer</a:t>
            </a:r>
            <a:r>
              <a:rPr lang="de-DE" dirty="0"/>
              <a:t> Frikativ, stimmhaft</a:t>
            </a:r>
          </a:p>
          <a:p>
            <a:pPr marL="0" indent="0">
              <a:buNone/>
            </a:pPr>
            <a:r>
              <a:rPr lang="de-DE" dirty="0"/>
              <a:t>palataler Frikativ, stimmlos</a:t>
            </a:r>
          </a:p>
          <a:p>
            <a:pPr marL="0" indent="0">
              <a:buNone/>
            </a:pPr>
            <a:r>
              <a:rPr lang="de-DE" dirty="0"/>
              <a:t>bilabialer Nasal</a:t>
            </a:r>
          </a:p>
          <a:p>
            <a:pPr marL="0" indent="0">
              <a:buNone/>
            </a:pP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05449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B70390-314B-49E0-A664-E7E995F6C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C297EB-27B3-4095-8186-08F03F431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Schreiben Sie das passende Transkriptionszeichen für den fett gedruckten Konsonanten: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die Rä</a:t>
            </a:r>
            <a:r>
              <a:rPr lang="de-DE" b="1" i="1" dirty="0"/>
              <a:t>d</a:t>
            </a:r>
            <a:r>
              <a:rPr lang="de-DE" i="1" dirty="0"/>
              <a:t>er</a:t>
            </a:r>
          </a:p>
          <a:p>
            <a:pPr marL="0" indent="0">
              <a:buNone/>
            </a:pPr>
            <a:r>
              <a:rPr lang="de-DE" i="1" dirty="0"/>
              <a:t>das </a:t>
            </a:r>
            <a:r>
              <a:rPr lang="de-DE" b="1" i="1" dirty="0"/>
              <a:t>V</a:t>
            </a:r>
            <a:r>
              <a:rPr lang="de-DE" i="1" dirty="0"/>
              <a:t>erb</a:t>
            </a:r>
          </a:p>
          <a:p>
            <a:pPr marL="0" indent="0">
              <a:buNone/>
            </a:pPr>
            <a:r>
              <a:rPr lang="de-DE" i="1" dirty="0"/>
              <a:t>spre</a:t>
            </a:r>
            <a:r>
              <a:rPr lang="de-DE" b="1" i="1" dirty="0"/>
              <a:t>ch</a:t>
            </a:r>
            <a:r>
              <a:rPr lang="de-DE" i="1" dirty="0"/>
              <a:t>en</a:t>
            </a:r>
          </a:p>
          <a:p>
            <a:pPr marL="0" indent="0">
              <a:buNone/>
            </a:pPr>
            <a:r>
              <a:rPr lang="de-DE" i="1" dirty="0"/>
              <a:t>die Spra</a:t>
            </a:r>
            <a:r>
              <a:rPr lang="de-DE" b="1" i="1" dirty="0"/>
              <a:t>ch</a:t>
            </a:r>
            <a:r>
              <a:rPr lang="de-DE" i="1" dirty="0"/>
              <a:t>e</a:t>
            </a:r>
          </a:p>
          <a:p>
            <a:pPr marL="0" indent="0">
              <a:buNone/>
            </a:pPr>
            <a:r>
              <a:rPr lang="de-DE" b="1" i="1" dirty="0"/>
              <a:t>w</a:t>
            </a:r>
            <a:r>
              <a:rPr lang="de-DE" i="1" dirty="0"/>
              <a:t>ir</a:t>
            </a:r>
          </a:p>
          <a:p>
            <a:pPr marL="0" indent="0">
              <a:buNone/>
            </a:pPr>
            <a:r>
              <a:rPr lang="de-DE" i="1" dirty="0"/>
              <a:t>le</a:t>
            </a:r>
            <a:r>
              <a:rPr lang="de-DE" b="1" i="1" dirty="0"/>
              <a:t>s</a:t>
            </a:r>
            <a:r>
              <a:rPr lang="de-DE" i="1" dirty="0"/>
              <a:t>en</a:t>
            </a:r>
          </a:p>
          <a:p>
            <a:pPr marL="0" indent="0">
              <a:buNone/>
            </a:pPr>
            <a:r>
              <a:rPr lang="de-DE" i="1" dirty="0"/>
              <a:t>der </a:t>
            </a:r>
            <a:r>
              <a:rPr lang="de-DE" b="1" i="1" dirty="0"/>
              <a:t>Z</a:t>
            </a:r>
            <a:r>
              <a:rPr lang="de-DE" i="1" dirty="0"/>
              <a:t>oo</a:t>
            </a:r>
          </a:p>
        </p:txBody>
      </p:sp>
    </p:spTree>
    <p:extLst>
      <p:ext uri="{BB962C8B-B14F-4D97-AF65-F5344CB8AC3E}">
        <p14:creationId xmlns:p14="http://schemas.microsoft.com/office/powerpoint/2010/main" val="2492668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Graphem-Phonem-Beziehungen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Überlegen Sie:</a:t>
            </a:r>
          </a:p>
          <a:p>
            <a:pPr marL="514350" indent="-514350">
              <a:buAutoNum type="alphaLcParenR"/>
            </a:pPr>
            <a:r>
              <a:rPr lang="de-DE" dirty="0"/>
              <a:t>Wird ein Buchstabe/eine Buchstaben-Gruppe im Deutschen immer gleich ausgesprochen? </a:t>
            </a:r>
          </a:p>
          <a:p>
            <a:pPr marL="514350" indent="-514350">
              <a:buAutoNum type="alphaLcParenR"/>
            </a:pPr>
            <a:r>
              <a:rPr lang="de-DE" dirty="0"/>
              <a:t>b) Wird ein Laut (z.B. /f/  /ʃ/ ) immer gleich geschrieben? </a:t>
            </a:r>
          </a:p>
          <a:p>
            <a:pPr marL="0" indent="0">
              <a:buNone/>
            </a:pPr>
            <a:endParaRPr lang="de-DE" dirty="0"/>
          </a:p>
          <a:p>
            <a:pPr lvl="0"/>
            <a:r>
              <a:rPr lang="de-DE" dirty="0"/>
              <a:t>Idealerweise entspricht ein Graphem einem Laut und ein Laut einem Graphem</a:t>
            </a:r>
          </a:p>
          <a:p>
            <a:pPr marL="0" lvl="0" indent="0">
              <a:buNone/>
            </a:pPr>
            <a:r>
              <a:rPr lang="de-DE" dirty="0"/>
              <a:t>	Bsp. Ital. &lt;b&gt; - [b], </a:t>
            </a:r>
            <a:r>
              <a:rPr lang="de-DE" b="1" dirty="0"/>
              <a:t>aber:</a:t>
            </a:r>
          </a:p>
          <a:p>
            <a:pPr marL="0" lvl="0" indent="0">
              <a:buNone/>
            </a:pPr>
            <a:endParaRPr lang="de-DE" dirty="0"/>
          </a:p>
          <a:p>
            <a:pPr lvl="0"/>
            <a:r>
              <a:rPr lang="de-DE" dirty="0"/>
              <a:t>ein Graphem – mehrere Laute</a:t>
            </a:r>
          </a:p>
          <a:p>
            <a:pPr marL="0" indent="0">
              <a:buNone/>
            </a:pPr>
            <a:r>
              <a:rPr lang="de-DE" dirty="0"/>
              <a:t>	Bsp. &lt;b&gt; - [b] in </a:t>
            </a:r>
            <a:r>
              <a:rPr lang="de-DE" i="1" dirty="0"/>
              <a:t>loben</a:t>
            </a:r>
            <a:r>
              <a:rPr lang="de-DE" dirty="0"/>
              <a:t>, [p] in </a:t>
            </a:r>
            <a:r>
              <a:rPr lang="de-DE" i="1" dirty="0"/>
              <a:t>Lob</a:t>
            </a:r>
          </a:p>
          <a:p>
            <a:pPr marL="0" indent="0">
              <a:buNone/>
            </a:pPr>
            <a:endParaRPr lang="de-DE" dirty="0"/>
          </a:p>
          <a:p>
            <a:pPr lvl="0"/>
            <a:r>
              <a:rPr lang="de-DE" dirty="0"/>
              <a:t>mehrere Grapheme – ein Laut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Bsp</a:t>
            </a:r>
            <a:r>
              <a:rPr lang="en-US" dirty="0"/>
              <a:t>. &lt;s&gt;, &lt;ss&gt;, &lt;ß&gt; - [s] in </a:t>
            </a:r>
            <a:r>
              <a:rPr lang="en-US" i="1" dirty="0"/>
              <a:t>las</a:t>
            </a:r>
            <a:r>
              <a:rPr lang="en-US" dirty="0"/>
              <a:t>, </a:t>
            </a:r>
            <a:r>
              <a:rPr lang="en-US" i="1" dirty="0" err="1"/>
              <a:t>lassen</a:t>
            </a:r>
            <a:r>
              <a:rPr lang="en-US" dirty="0"/>
              <a:t>, </a:t>
            </a:r>
            <a:r>
              <a:rPr lang="en-US" i="1" dirty="0" err="1"/>
              <a:t>ließ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77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Graphem-Phonem-Beziehungen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200" dirty="0"/>
              <a:t>Beispiel &lt;g&gt;: ein Graphem, viele Laute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[g] 	</a:t>
            </a:r>
            <a:r>
              <a:rPr lang="de-DE" i="1" dirty="0"/>
              <a:t>geben, legen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[k]	</a:t>
            </a:r>
            <a:r>
              <a:rPr lang="de-DE" i="1" dirty="0"/>
              <a:t>sagt, Weg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[ç]	</a:t>
            </a:r>
            <a:r>
              <a:rPr lang="en-US" i="1" dirty="0" err="1"/>
              <a:t>wenig</a:t>
            </a:r>
            <a:r>
              <a:rPr lang="en-US" i="1" dirty="0"/>
              <a:t>, König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[</a:t>
            </a:r>
            <a:r>
              <a:rPr lang="de-DE" dirty="0"/>
              <a:t>ʒ]	</a:t>
            </a:r>
            <a:r>
              <a:rPr lang="de-DE" i="1" dirty="0"/>
              <a:t>Genie, Garage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[d</a:t>
            </a:r>
            <a:r>
              <a:rPr lang="de-DE" dirty="0"/>
              <a:t>ʒ]	</a:t>
            </a:r>
            <a:r>
              <a:rPr lang="de-DE" i="1" dirty="0"/>
              <a:t>Gin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926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60" y="994060"/>
            <a:ext cx="7663465" cy="486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1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Graphem-Phonem-Beziehungen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200" dirty="0"/>
              <a:t>Beispiel [ʃ]: ein Laut, viele Graphien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 err="1"/>
              <a:t>sch</a:t>
            </a:r>
            <a:r>
              <a:rPr lang="de-DE" i="1" dirty="0"/>
              <a:t>	Schule, scheinen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s	Straße, Spaß</a:t>
            </a:r>
            <a:endParaRPr lang="de-DE" dirty="0"/>
          </a:p>
          <a:p>
            <a:pPr marL="0" indent="0">
              <a:buNone/>
            </a:pPr>
            <a:r>
              <a:rPr lang="en-US" i="1" dirty="0" err="1"/>
              <a:t>ch</a:t>
            </a:r>
            <a:r>
              <a:rPr lang="en-US" i="1" dirty="0"/>
              <a:t>	</a:t>
            </a:r>
            <a:r>
              <a:rPr lang="en-US" i="1" dirty="0" err="1"/>
              <a:t>Charme</a:t>
            </a:r>
            <a:endParaRPr lang="de-DE" dirty="0"/>
          </a:p>
          <a:p>
            <a:pPr marL="0" indent="0">
              <a:buNone/>
            </a:pPr>
            <a:r>
              <a:rPr lang="en-US" i="1" dirty="0" err="1"/>
              <a:t>sh</a:t>
            </a:r>
            <a:r>
              <a:rPr lang="en-US" i="1" dirty="0"/>
              <a:t>	Shirt</a:t>
            </a:r>
            <a:endParaRPr lang="de-DE" dirty="0"/>
          </a:p>
          <a:p>
            <a:pPr marL="0" indent="0">
              <a:buNone/>
            </a:pPr>
            <a:r>
              <a:rPr lang="en-US" i="1" dirty="0" err="1"/>
              <a:t>sk</a:t>
            </a:r>
            <a:r>
              <a:rPr lang="en-US" i="1" dirty="0"/>
              <a:t>	Ski</a:t>
            </a:r>
            <a:endParaRPr lang="de-DE" dirty="0"/>
          </a:p>
          <a:p>
            <a:pPr marL="0" indent="0">
              <a:buNone/>
            </a:pPr>
            <a:r>
              <a:rPr lang="de-DE" i="1" dirty="0" err="1"/>
              <a:t>sci</a:t>
            </a:r>
            <a:r>
              <a:rPr lang="de-DE" i="1" dirty="0"/>
              <a:t>	Pastasciutta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2860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436AD-1218-468A-9CE1-445D8710B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1897BD-816D-4788-BDA2-D5DB3658D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Welche Wörter enthalten den palato-alveolaren Frikativ /ʃ/ (wie z.B. in </a:t>
            </a:r>
            <a:r>
              <a:rPr lang="de-DE" b="1" i="1" dirty="0"/>
              <a:t>Schal</a:t>
            </a:r>
            <a:r>
              <a:rPr lang="de-DE" b="1" dirty="0"/>
              <a:t>, </a:t>
            </a:r>
            <a:r>
              <a:rPr lang="de-DE" b="1" i="1" dirty="0"/>
              <a:t>spielen</a:t>
            </a:r>
            <a:r>
              <a:rPr lang="de-DE" b="1" dirty="0"/>
              <a:t>)?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a) </a:t>
            </a:r>
            <a:r>
              <a:rPr lang="de-DE" i="1" dirty="0"/>
              <a:t>Spinne, Sprache, Aussprache, lispeln, Wespe, Spanisch, Hispanistik, Aspekt, Vorspann</a:t>
            </a:r>
          </a:p>
          <a:p>
            <a:pPr marL="0" indent="0">
              <a:buNone/>
            </a:pPr>
            <a:r>
              <a:rPr lang="de-DE" dirty="0"/>
              <a:t>b) </a:t>
            </a:r>
            <a:r>
              <a:rPr lang="de-DE" i="1" dirty="0"/>
              <a:t>Küste, bestehen, Last, belasten, Kasten, ist Stuhl, Lust, stellen, Ausstellung, meistens, dreist</a:t>
            </a:r>
          </a:p>
        </p:txBody>
      </p:sp>
    </p:spTree>
    <p:extLst>
      <p:ext uri="{BB962C8B-B14F-4D97-AF65-F5344CB8AC3E}">
        <p14:creationId xmlns:p14="http://schemas.microsoft.com/office/powerpoint/2010/main" val="127256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Vokale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Horizontale Lage der Zunge im Mund</a:t>
            </a:r>
            <a:r>
              <a:rPr lang="de-DE" dirty="0"/>
              <a:t>: vorne (palatal), zentral, hinten (velar)</a:t>
            </a:r>
          </a:p>
          <a:p>
            <a:r>
              <a:rPr lang="de-DE" b="1" dirty="0"/>
              <a:t>Vertikale Lage der Zunge / Öffnungsgrad des Kiefers </a:t>
            </a:r>
            <a:r>
              <a:rPr lang="de-DE" dirty="0"/>
              <a:t>: geschlossen, halb geschlossen, halb offen, offen</a:t>
            </a:r>
          </a:p>
          <a:p>
            <a:r>
              <a:rPr lang="de-DE" b="1" dirty="0"/>
              <a:t>Stellung der Lippen</a:t>
            </a:r>
            <a:r>
              <a:rPr lang="de-DE" dirty="0"/>
              <a:t>: gerundet vs. ungerundet/gespreizt</a:t>
            </a:r>
          </a:p>
          <a:p>
            <a:r>
              <a:rPr lang="de-DE" b="1" dirty="0"/>
              <a:t>gespannt </a:t>
            </a:r>
            <a:r>
              <a:rPr lang="de-DE" dirty="0"/>
              <a:t>vs. </a:t>
            </a:r>
            <a:r>
              <a:rPr lang="de-DE" b="1" dirty="0"/>
              <a:t>ungespannt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18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Vokale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8D4677E-89F5-4683-AE20-155CB7DB9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027430" y="549611"/>
            <a:ext cx="4818469" cy="674766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620AEB-5F2A-4E42-8824-752AB2F9864E}"/>
              </a:ext>
            </a:extLst>
          </p:cNvPr>
          <p:cNvSpPr txBox="1"/>
          <p:nvPr/>
        </p:nvSpPr>
        <p:spPr>
          <a:xfrm>
            <a:off x="7810499" y="5962341"/>
            <a:ext cx="3019425" cy="37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(Busch/</a:t>
            </a:r>
            <a:r>
              <a:rPr lang="de-DE" dirty="0" err="1"/>
              <a:t>Stenschke</a:t>
            </a:r>
            <a:r>
              <a:rPr lang="de-DE" dirty="0"/>
              <a:t> </a:t>
            </a:r>
            <a:r>
              <a:rPr lang="de-DE" baseline="30000" dirty="0"/>
              <a:t>3</a:t>
            </a:r>
            <a:r>
              <a:rPr lang="de-DE" dirty="0"/>
              <a:t>2014: 48)</a:t>
            </a:r>
          </a:p>
        </p:txBody>
      </p:sp>
    </p:spTree>
    <p:extLst>
      <p:ext uri="{BB962C8B-B14F-4D97-AF65-F5344CB8AC3E}">
        <p14:creationId xmlns:p14="http://schemas.microsoft.com/office/powerpoint/2010/main" val="3617420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4875" y="490662"/>
            <a:ext cx="8229600" cy="562074"/>
          </a:xfrm>
        </p:spPr>
        <p:txBody>
          <a:bodyPr>
            <a:noAutofit/>
          </a:bodyPr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75620" y="1538511"/>
            <a:ext cx="3348980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/>
              <a:t>M</a:t>
            </a:r>
            <a:r>
              <a:rPr lang="de-DE" b="1" dirty="0" err="1"/>
              <a:t>uh</a:t>
            </a:r>
            <a:r>
              <a:rPr lang="de-DE" dirty="0" err="1"/>
              <a:t>ler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M</a:t>
            </a:r>
            <a:r>
              <a:rPr lang="de-DE" b="1" dirty="0"/>
              <a:t>u</a:t>
            </a:r>
            <a:r>
              <a:rPr lang="de-DE" dirty="0"/>
              <a:t>ller</a:t>
            </a:r>
          </a:p>
          <a:p>
            <a:pPr marL="0" indent="0">
              <a:buNone/>
            </a:pPr>
            <a:r>
              <a:rPr lang="de-DE" dirty="0"/>
              <a:t>M</a:t>
            </a:r>
            <a:r>
              <a:rPr lang="de-DE" b="1" dirty="0"/>
              <a:t>äh</a:t>
            </a:r>
            <a:r>
              <a:rPr lang="de-DE" dirty="0"/>
              <a:t>ler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öh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ller</a:t>
            </a:r>
          </a:p>
          <a:p>
            <a:pPr marL="0" indent="0">
              <a:buNone/>
            </a:pPr>
            <a:r>
              <a:rPr lang="de-DE" sz="2800" dirty="0"/>
              <a:t>M</a:t>
            </a:r>
            <a:r>
              <a:rPr lang="de-DE" sz="2800" b="1" dirty="0"/>
              <a:t>üh</a:t>
            </a:r>
            <a:r>
              <a:rPr lang="de-DE" sz="2800" dirty="0"/>
              <a:t>ler</a:t>
            </a:r>
          </a:p>
          <a:p>
            <a:pPr marL="0" indent="0">
              <a:buNone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714374" y="1052736"/>
            <a:ext cx="4181475" cy="5319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de-DE" sz="2000" dirty="0"/>
              <a:t>	</a:t>
            </a:r>
          </a:p>
          <a:p>
            <a:pPr>
              <a:spcBef>
                <a:spcPct val="20000"/>
              </a:spcBef>
              <a:defRPr/>
            </a:pPr>
            <a:r>
              <a:rPr lang="de-DE" sz="2800" dirty="0"/>
              <a:t>Mahler</a:t>
            </a:r>
          </a:p>
          <a:p>
            <a:pPr>
              <a:spcBef>
                <a:spcPct val="20000"/>
              </a:spcBef>
              <a:defRPr/>
            </a:pPr>
            <a:r>
              <a:rPr lang="de-DE" sz="2800" dirty="0"/>
              <a:t>Maller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ller</a:t>
            </a:r>
          </a:p>
          <a:p>
            <a:pPr>
              <a:spcBef>
                <a:spcPct val="20000"/>
              </a:spcBef>
              <a:defRPr/>
            </a:pPr>
            <a:r>
              <a:rPr lang="de-DE" sz="2800" dirty="0" err="1"/>
              <a:t>M</a:t>
            </a:r>
            <a:r>
              <a:rPr lang="de-DE" sz="2800" b="1" dirty="0" err="1"/>
              <a:t>ie</a:t>
            </a:r>
            <a:r>
              <a:rPr lang="de-DE" sz="2800" dirty="0" err="1"/>
              <a:t>ler</a:t>
            </a:r>
            <a:endParaRPr lang="de-DE" sz="2800" dirty="0"/>
          </a:p>
          <a:p>
            <a:pPr>
              <a:spcBef>
                <a:spcPct val="20000"/>
              </a:spcBef>
              <a:defRPr/>
            </a:pPr>
            <a:r>
              <a:rPr lang="de-DE" sz="2800" dirty="0"/>
              <a:t>M</a:t>
            </a:r>
            <a:r>
              <a:rPr lang="de-DE" sz="2800" b="1" dirty="0"/>
              <a:t>i</a:t>
            </a:r>
            <a:r>
              <a:rPr lang="de-DE" sz="2800" dirty="0"/>
              <a:t>ller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ler</a:t>
            </a:r>
          </a:p>
          <a:p>
            <a:pPr>
              <a:spcBef>
                <a:spcPct val="20000"/>
              </a:spcBef>
              <a:defRPr/>
            </a:pPr>
            <a:r>
              <a:rPr lang="de-DE" sz="2800" dirty="0"/>
              <a:t>M</a:t>
            </a:r>
            <a:r>
              <a:rPr lang="de-DE" sz="2800" b="1" dirty="0"/>
              <a:t>o</a:t>
            </a:r>
            <a:r>
              <a:rPr lang="de-DE" sz="2800" dirty="0"/>
              <a:t>ller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Graphem-Phonem-Beziehungen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Langvokale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Kurzvokale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C9A8F5-20C0-48D7-BE25-30FADD005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3404" y="-739968"/>
            <a:ext cx="1900237" cy="71425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AB51CD9-2848-4AE7-B1F9-13D40B8CE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41917" y="3626805"/>
            <a:ext cx="1576650" cy="307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3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Phonologische Prozesse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dirty="0"/>
              <a:t>Prozesse bei der Kombination von Phonemen in der Lautkette</a:t>
            </a:r>
          </a:p>
          <a:p>
            <a:pPr lvl="1"/>
            <a:r>
              <a:rPr lang="de-DE" sz="3200" b="1" dirty="0"/>
              <a:t>Elision</a:t>
            </a:r>
            <a:r>
              <a:rPr lang="de-DE" sz="3200" dirty="0"/>
              <a:t> (Ausfall eines Phonems)</a:t>
            </a:r>
            <a:endParaRPr lang="de-DE" sz="2800" dirty="0"/>
          </a:p>
          <a:p>
            <a:pPr lvl="1"/>
            <a:r>
              <a:rPr lang="de-DE" sz="3200" b="1" dirty="0"/>
              <a:t>Epenthese</a:t>
            </a:r>
            <a:r>
              <a:rPr lang="de-DE" sz="3200" dirty="0"/>
              <a:t> (Einfügung eines Phonems)</a:t>
            </a:r>
            <a:endParaRPr lang="de-DE" sz="2800" dirty="0"/>
          </a:p>
          <a:p>
            <a:pPr lvl="1"/>
            <a:r>
              <a:rPr lang="de-DE" sz="3200" b="1" dirty="0"/>
              <a:t>Assimilation</a:t>
            </a:r>
            <a:r>
              <a:rPr lang="de-DE" sz="3200" dirty="0"/>
              <a:t> (Anpassung eines Phonems an ein benachbartes Phonem)</a:t>
            </a:r>
          </a:p>
          <a:p>
            <a:pPr lvl="1"/>
            <a:r>
              <a:rPr lang="de-DE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5673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Phonologische Prozesse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de-DE" sz="3500" b="1" dirty="0"/>
              <a:t>Elision</a:t>
            </a:r>
            <a:r>
              <a:rPr lang="de-DE" sz="3500" dirty="0"/>
              <a:t> (Ausfall eines Segments) </a:t>
            </a:r>
          </a:p>
          <a:p>
            <a:r>
              <a:rPr lang="de-DE" dirty="0"/>
              <a:t>Im Dt. fakultativ; betrifft die (schnelle) Umgangssprache</a:t>
            </a:r>
            <a:endParaRPr lang="de-DE" sz="2000" dirty="0"/>
          </a:p>
          <a:p>
            <a:r>
              <a:rPr lang="de-DE" dirty="0"/>
              <a:t>Häufiger Ausfall von Schwa vor einem Sonoranten (v. a. Nasal, aber auch Lateral)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err="1"/>
              <a:t>Bsp</a:t>
            </a:r>
            <a:r>
              <a:rPr lang="it-IT" dirty="0"/>
              <a:t>.	</a:t>
            </a:r>
            <a:r>
              <a:rPr lang="it-IT" i="1" dirty="0" err="1"/>
              <a:t>leben</a:t>
            </a:r>
            <a:r>
              <a:rPr lang="it-IT" dirty="0"/>
              <a:t>		[</a:t>
            </a:r>
            <a:r>
              <a:rPr lang="it-IT" dirty="0" err="1"/>
              <a:t>le:bən</a:t>
            </a:r>
            <a:r>
              <a:rPr lang="it-IT" dirty="0"/>
              <a:t>]	[</a:t>
            </a:r>
            <a:r>
              <a:rPr lang="it-IT" dirty="0" err="1"/>
              <a:t>le:bn</a:t>
            </a:r>
            <a:r>
              <a:rPr lang="it-IT" dirty="0"/>
              <a:t>]</a:t>
            </a:r>
            <a:endParaRPr lang="de-DE" sz="2000" dirty="0"/>
          </a:p>
          <a:p>
            <a:pPr marL="0" indent="0">
              <a:buNone/>
            </a:pPr>
            <a:r>
              <a:rPr lang="en-US" i="1" dirty="0"/>
              <a:t>		</a:t>
            </a:r>
            <a:r>
              <a:rPr lang="en-US" i="1" dirty="0" err="1"/>
              <a:t>lachen</a:t>
            </a:r>
            <a:r>
              <a:rPr lang="en-US" i="1" dirty="0"/>
              <a:t>	</a:t>
            </a:r>
            <a:r>
              <a:rPr lang="en-US" dirty="0"/>
              <a:t>	[</a:t>
            </a:r>
            <a:r>
              <a:rPr lang="en-US" dirty="0" err="1"/>
              <a:t>laxən</a:t>
            </a:r>
            <a:r>
              <a:rPr lang="en-US" dirty="0"/>
              <a:t>]	[</a:t>
            </a:r>
            <a:r>
              <a:rPr lang="en-US" dirty="0" err="1"/>
              <a:t>laxn</a:t>
            </a:r>
            <a:r>
              <a:rPr lang="en-US" dirty="0"/>
              <a:t>]</a:t>
            </a:r>
            <a:endParaRPr lang="de-DE" sz="2400" dirty="0"/>
          </a:p>
          <a:p>
            <a:pPr marL="0" indent="0">
              <a:buNone/>
            </a:pPr>
            <a:r>
              <a:rPr lang="en-US" i="1" dirty="0"/>
              <a:t>		</a:t>
            </a:r>
            <a:r>
              <a:rPr lang="en-US" i="1" dirty="0" err="1"/>
              <a:t>Atem</a:t>
            </a:r>
            <a:r>
              <a:rPr lang="en-US" i="1" dirty="0"/>
              <a:t>		</a:t>
            </a:r>
            <a:r>
              <a:rPr lang="en-US" dirty="0"/>
              <a:t>[</a:t>
            </a:r>
            <a:r>
              <a:rPr lang="en-US" dirty="0" err="1"/>
              <a:t>ɑ:təm</a:t>
            </a:r>
            <a:r>
              <a:rPr lang="en-US" dirty="0"/>
              <a:t>]	[</a:t>
            </a:r>
            <a:r>
              <a:rPr lang="en-US" dirty="0" err="1"/>
              <a:t>ɑ:tm</a:t>
            </a:r>
            <a:r>
              <a:rPr lang="en-US" dirty="0"/>
              <a:t>]</a:t>
            </a:r>
            <a:endParaRPr lang="de-DE" sz="2400" dirty="0"/>
          </a:p>
          <a:p>
            <a:r>
              <a:rPr lang="de-DE" dirty="0"/>
              <a:t>Ausfall von Konsonanten, z. B.	</a:t>
            </a:r>
          </a:p>
          <a:p>
            <a:pPr marL="0" indent="0">
              <a:buNone/>
            </a:pPr>
            <a:r>
              <a:rPr lang="de-DE" i="1" dirty="0"/>
              <a:t>	nicht</a:t>
            </a:r>
            <a:r>
              <a:rPr lang="de-DE" dirty="0"/>
              <a:t> 	[</a:t>
            </a:r>
            <a:r>
              <a:rPr lang="de-DE" dirty="0" err="1"/>
              <a:t>nɪç</a:t>
            </a:r>
            <a:r>
              <a:rPr lang="de-DE" dirty="0"/>
              <a:t>]</a:t>
            </a:r>
            <a:endParaRPr lang="de-DE" sz="2000" dirty="0"/>
          </a:p>
          <a:p>
            <a:pPr marL="0" indent="0">
              <a:buNone/>
            </a:pPr>
            <a:r>
              <a:rPr lang="de-DE" i="1" dirty="0"/>
              <a:t>	Pferd</a:t>
            </a:r>
            <a:r>
              <a:rPr lang="de-DE" dirty="0"/>
              <a:t>	[</a:t>
            </a:r>
            <a:r>
              <a:rPr lang="de-DE" dirty="0" err="1"/>
              <a:t>fe:ɐ̯t</a:t>
            </a:r>
            <a:r>
              <a:rPr lang="de-DE" dirty="0"/>
              <a:t>]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188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Phonologische Prozesse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3200" b="1" dirty="0"/>
              <a:t>Epenthese</a:t>
            </a:r>
            <a:r>
              <a:rPr lang="de-DE" sz="3200" dirty="0"/>
              <a:t> (Hinzufügen eines Segments)</a:t>
            </a:r>
          </a:p>
          <a:p>
            <a:r>
              <a:rPr lang="de-DE" dirty="0"/>
              <a:t>Weniger häufig</a:t>
            </a:r>
            <a:endParaRPr lang="de-DE" sz="2000" dirty="0"/>
          </a:p>
          <a:p>
            <a:r>
              <a:rPr lang="de-DE" dirty="0"/>
              <a:t>Bsp. Einfügung eines stimmlosen Plosivs zwischen Nasal und Dental-Laut</a:t>
            </a:r>
            <a:endParaRPr lang="de-DE" sz="2000" dirty="0"/>
          </a:p>
          <a:p>
            <a:pPr marL="0" indent="0">
              <a:buNone/>
            </a:pPr>
            <a:r>
              <a:rPr lang="de-DE" i="1" dirty="0"/>
              <a:t>	kommt</a:t>
            </a:r>
            <a:r>
              <a:rPr lang="de-DE" dirty="0"/>
              <a:t>	[</a:t>
            </a:r>
            <a:r>
              <a:rPr lang="de-DE" dirty="0" err="1"/>
              <a:t>kɔmt</a:t>
            </a:r>
            <a:r>
              <a:rPr lang="de-DE" dirty="0"/>
              <a:t>]	[</a:t>
            </a:r>
            <a:r>
              <a:rPr lang="de-DE" dirty="0" err="1"/>
              <a:t>kɔmpt</a:t>
            </a:r>
            <a:r>
              <a:rPr lang="de-DE" dirty="0"/>
              <a:t>]</a:t>
            </a:r>
            <a:endParaRPr lang="de-DE" sz="2400" dirty="0"/>
          </a:p>
          <a:p>
            <a:pPr marL="0" indent="0">
              <a:buNone/>
            </a:pPr>
            <a:r>
              <a:rPr lang="de-DE" i="1" dirty="0"/>
              <a:t>	singt		</a:t>
            </a:r>
            <a:r>
              <a:rPr lang="de-DE" dirty="0"/>
              <a:t>[</a:t>
            </a:r>
            <a:r>
              <a:rPr lang="de-DE" dirty="0" err="1"/>
              <a:t>zɪŋt</a:t>
            </a:r>
            <a:r>
              <a:rPr lang="de-DE" dirty="0"/>
              <a:t>]		[</a:t>
            </a:r>
            <a:r>
              <a:rPr lang="de-DE" dirty="0" err="1"/>
              <a:t>zɪŋkt</a:t>
            </a:r>
            <a:r>
              <a:rPr lang="de-DE" dirty="0"/>
              <a:t>]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51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Phonologische Prozesse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sz="3200" b="1" dirty="0"/>
              <a:t>Assimilation</a:t>
            </a:r>
            <a:r>
              <a:rPr lang="de-DE" sz="3200" dirty="0"/>
              <a:t> (Angleichung eines Lauts an einen benachbarten Laut)</a:t>
            </a:r>
          </a:p>
          <a:p>
            <a:r>
              <a:rPr lang="de-DE" b="1" dirty="0"/>
              <a:t>Totale Assimilation</a:t>
            </a:r>
            <a:r>
              <a:rPr lang="de-DE" dirty="0"/>
              <a:t>: vollständige Angleichung eines Lauts an den anderen Laut, Bsp.</a:t>
            </a:r>
            <a:endParaRPr lang="de-DE" sz="2000" dirty="0"/>
          </a:p>
          <a:p>
            <a:pPr marL="0" indent="0">
              <a:buNone/>
            </a:pPr>
            <a:r>
              <a:rPr lang="de-DE" dirty="0"/>
              <a:t>	/n/ &gt; [m] in </a:t>
            </a:r>
            <a:r>
              <a:rPr lang="de-DE" i="1" dirty="0"/>
              <a:t>einmal</a:t>
            </a:r>
            <a:r>
              <a:rPr lang="de-DE" dirty="0"/>
              <a:t>	[</a:t>
            </a:r>
            <a:r>
              <a:rPr lang="de-DE" dirty="0" err="1"/>
              <a:t>aɪmmɑ:l</a:t>
            </a:r>
            <a:r>
              <a:rPr lang="de-DE" dirty="0"/>
              <a:t>]</a:t>
            </a:r>
            <a:endParaRPr lang="de-DE" sz="2400" dirty="0"/>
          </a:p>
          <a:p>
            <a:r>
              <a:rPr lang="de-DE" b="1" dirty="0"/>
              <a:t>Partielle Assimilation</a:t>
            </a:r>
            <a:r>
              <a:rPr lang="de-DE" dirty="0"/>
              <a:t>: teilweise Angleichung, bezüglich eines Artikulationsmerkmals; häufiger, z. B.</a:t>
            </a:r>
            <a:endParaRPr lang="de-DE" sz="2000" dirty="0"/>
          </a:p>
          <a:p>
            <a:pPr marL="0" indent="0">
              <a:buNone/>
            </a:pPr>
            <a:r>
              <a:rPr lang="de-DE" dirty="0"/>
              <a:t>	/n/ in </a:t>
            </a:r>
            <a:r>
              <a:rPr lang="de-DE" i="1" dirty="0"/>
              <a:t>fünf</a:t>
            </a:r>
            <a:r>
              <a:rPr lang="de-DE" dirty="0"/>
              <a:t> [</a:t>
            </a:r>
            <a:r>
              <a:rPr lang="de-DE" sz="2400" dirty="0"/>
              <a:t>ɱ</a:t>
            </a:r>
            <a:r>
              <a:rPr lang="de-DE" dirty="0"/>
              <a:t>], </a:t>
            </a:r>
            <a:r>
              <a:rPr lang="de-DE" i="1" dirty="0"/>
              <a:t>finden</a:t>
            </a:r>
            <a:r>
              <a:rPr lang="de-DE" dirty="0"/>
              <a:t> [n] und </a:t>
            </a:r>
            <a:r>
              <a:rPr lang="de-DE" i="1" dirty="0"/>
              <a:t>Ungar</a:t>
            </a:r>
            <a:r>
              <a:rPr lang="de-DE" dirty="0"/>
              <a:t> [</a:t>
            </a:r>
            <a:r>
              <a:rPr lang="de-DE" sz="2400" dirty="0"/>
              <a:t>ŋ</a:t>
            </a:r>
            <a:r>
              <a:rPr lang="de-DE" dirty="0"/>
              <a:t>]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0444FD8-062A-417D-A62A-160099648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68154">
            <a:off x="6139577" y="-808599"/>
            <a:ext cx="4341068" cy="735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4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3552" y="16002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57200" algn="l"/>
              </a:tabLst>
            </a:pPr>
            <a:endParaRPr lang="de-DE" sz="2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071430" y="1844825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/>
              <a:t>Signor</a:t>
            </a:r>
            <a:r>
              <a:rPr lang="de-DE" i="1" dirty="0"/>
              <a:t> Angelo</a:t>
            </a:r>
          </a:p>
          <a:p>
            <a:r>
              <a:rPr lang="de-DE" dirty="0" err="1"/>
              <a:t>Nescafé</a:t>
            </a:r>
            <a:r>
              <a:rPr lang="de-DE" dirty="0"/>
              <a:t> Werbung 1992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Niki Lauda</a:t>
            </a:r>
          </a:p>
          <a:p>
            <a:r>
              <a:rPr lang="de-DE" sz="1600" dirty="0"/>
              <a:t>Interview auf Italienisch</a:t>
            </a:r>
          </a:p>
          <a:p>
            <a:r>
              <a:rPr lang="de-DE" sz="1600" dirty="0"/>
              <a:t>2011</a:t>
            </a:r>
          </a:p>
        </p:txBody>
      </p:sp>
      <p:pic>
        <p:nvPicPr>
          <p:cNvPr id="8" name="Grafik 7" descr="(20) Nescafé Werbung Ich habe gar kein Auto 1992 - YouTube - Mozilla Firefox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6" t="15425" r="45244" b="43637"/>
          <a:stretch/>
        </p:blipFill>
        <p:spPr>
          <a:xfrm>
            <a:off x="4439817" y="1916832"/>
            <a:ext cx="2551588" cy="1800200"/>
          </a:xfrm>
          <a:prstGeom prst="rect">
            <a:avLst/>
          </a:prstGeom>
        </p:spPr>
      </p:pic>
      <p:pic>
        <p:nvPicPr>
          <p:cNvPr id="10" name="Grafik 9" descr="(20) GP Europa 2011 - Intervista a Niki Lauda - YouTube - Mozilla Firefox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t="15425" r="50000" b="44225"/>
          <a:stretch/>
        </p:blipFill>
        <p:spPr>
          <a:xfrm>
            <a:off x="4448694" y="3933058"/>
            <a:ext cx="2542712" cy="1757375"/>
          </a:xfrm>
          <a:prstGeom prst="rect">
            <a:avLst/>
          </a:prstGeom>
        </p:spPr>
      </p:pic>
      <p:sp>
        <p:nvSpPr>
          <p:cNvPr id="11" name="Pfeil nach rechts 10">
            <a:hlinkClick r:id="rId6"/>
          </p:cNvPr>
          <p:cNvSpPr/>
          <p:nvPr/>
        </p:nvSpPr>
        <p:spPr>
          <a:xfrm>
            <a:off x="8976320" y="587727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963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Phonologische Prozesse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de-DE" sz="2600" b="1" dirty="0"/>
              <a:t>Progressive Assimilation</a:t>
            </a:r>
            <a:r>
              <a:rPr lang="de-DE" sz="2600" dirty="0"/>
              <a:t> (Angleichung an den vorangegangen Laut), z. B. </a:t>
            </a:r>
          </a:p>
          <a:p>
            <a:pPr marL="457200" lvl="1" indent="0">
              <a:buNone/>
            </a:pPr>
            <a:r>
              <a:rPr lang="de-DE" sz="2600" dirty="0"/>
              <a:t>/n/ in	</a:t>
            </a:r>
            <a:r>
              <a:rPr lang="de-DE" sz="2600" i="1" dirty="0"/>
              <a:t>heben</a:t>
            </a:r>
            <a:r>
              <a:rPr lang="de-DE" sz="2600" dirty="0"/>
              <a:t>	[</a:t>
            </a:r>
            <a:r>
              <a:rPr lang="de-DE" sz="2600" dirty="0" err="1"/>
              <a:t>he:bm</a:t>
            </a:r>
            <a:r>
              <a:rPr lang="de-DE" sz="2600" dirty="0"/>
              <a:t>]</a:t>
            </a:r>
          </a:p>
          <a:p>
            <a:pPr marL="457200" lvl="1" indent="0">
              <a:buNone/>
            </a:pPr>
            <a:r>
              <a:rPr lang="de-DE" sz="2600" dirty="0"/>
              <a:t>		</a:t>
            </a:r>
            <a:r>
              <a:rPr lang="de-DE" sz="2600" i="1" dirty="0"/>
              <a:t>legen</a:t>
            </a:r>
            <a:r>
              <a:rPr lang="de-DE" sz="2600" dirty="0"/>
              <a:t>	[</a:t>
            </a:r>
            <a:r>
              <a:rPr lang="de-DE" sz="2600" dirty="0" err="1"/>
              <a:t>le:gŋ</a:t>
            </a:r>
            <a:r>
              <a:rPr lang="de-DE" sz="2600" dirty="0"/>
              <a:t>]</a:t>
            </a:r>
          </a:p>
          <a:p>
            <a:pPr marL="0" indent="0">
              <a:buNone/>
            </a:pPr>
            <a:r>
              <a:rPr lang="de-DE" sz="2600" b="1" dirty="0"/>
              <a:t>Regressive Assimilatio</a:t>
            </a:r>
            <a:r>
              <a:rPr lang="de-DE" sz="2600" dirty="0"/>
              <a:t>n (Angleichung an den folgenden Laut), z. B.</a:t>
            </a:r>
          </a:p>
          <a:p>
            <a:pPr marL="0" indent="0">
              <a:buNone/>
            </a:pPr>
            <a:r>
              <a:rPr lang="de-DE" sz="2600" dirty="0"/>
              <a:t>	/n/ in </a:t>
            </a:r>
            <a:r>
              <a:rPr lang="de-DE" sz="2600" i="1" dirty="0"/>
              <a:t>fünf</a:t>
            </a:r>
            <a:r>
              <a:rPr lang="de-DE" sz="2600" dirty="0"/>
              <a:t> [ɱ], </a:t>
            </a:r>
            <a:r>
              <a:rPr lang="de-DE" sz="2600" i="1" dirty="0"/>
              <a:t>finden</a:t>
            </a:r>
            <a:r>
              <a:rPr lang="de-DE" sz="2600" dirty="0"/>
              <a:t> [n] und </a:t>
            </a:r>
            <a:r>
              <a:rPr lang="de-DE" sz="2600" i="1" dirty="0"/>
              <a:t>Ungar</a:t>
            </a:r>
            <a:r>
              <a:rPr lang="de-DE" sz="2600" dirty="0"/>
              <a:t> [ŋ] </a:t>
            </a:r>
          </a:p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r>
              <a:rPr lang="de-DE" sz="2600" dirty="0"/>
              <a:t>	Bsp. </a:t>
            </a:r>
            <a:r>
              <a:rPr lang="de-DE" sz="2600" i="1" dirty="0"/>
              <a:t>bleiben</a:t>
            </a:r>
            <a:r>
              <a:rPr lang="de-DE" sz="2600" dirty="0"/>
              <a:t>, </a:t>
            </a:r>
            <a:r>
              <a:rPr lang="de-DE" sz="2600" i="1" dirty="0"/>
              <a:t>du bliebest</a:t>
            </a:r>
            <a:r>
              <a:rPr lang="de-DE" sz="2600" dirty="0"/>
              <a:t> (Konj. II) [</a:t>
            </a:r>
            <a:r>
              <a:rPr lang="de-DE" sz="2600" dirty="0" err="1"/>
              <a:t>bli:bəst</a:t>
            </a:r>
            <a:r>
              <a:rPr lang="de-DE" sz="2600" dirty="0"/>
              <a:t>]	</a:t>
            </a:r>
            <a:r>
              <a:rPr lang="de-DE" sz="2600" i="1" dirty="0"/>
              <a:t>du bliebst</a:t>
            </a:r>
            <a:r>
              <a:rPr lang="de-DE" sz="2600" dirty="0"/>
              <a:t> (</a:t>
            </a:r>
            <a:r>
              <a:rPr lang="de-DE" sz="2600" dirty="0" err="1"/>
              <a:t>Prät</a:t>
            </a:r>
            <a:r>
              <a:rPr lang="de-DE" sz="2600" dirty="0"/>
              <a:t>) 	[</a:t>
            </a:r>
            <a:r>
              <a:rPr lang="de-DE" sz="2600" dirty="0" err="1"/>
              <a:t>bli:pst</a:t>
            </a:r>
            <a:r>
              <a:rPr lang="de-DE" sz="26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5466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Akzent (Wort- und Satzakzent)</a:t>
            </a:r>
          </a:p>
          <a:p>
            <a:r>
              <a:rPr lang="de-DE"/>
              <a:t>Silbenstrukturen</a:t>
            </a:r>
            <a:endParaRPr lang="de-DE" dirty="0"/>
          </a:p>
          <a:p>
            <a:r>
              <a:rPr lang="de-DE" dirty="0"/>
              <a:t>Rhythmus</a:t>
            </a:r>
          </a:p>
          <a:p>
            <a:r>
              <a:rPr lang="de-DE" dirty="0"/>
              <a:t>Intonation (Sprechmelodie und Tonhöhe)</a:t>
            </a:r>
          </a:p>
        </p:txBody>
      </p:sp>
    </p:spTree>
    <p:extLst>
      <p:ext uri="{BB962C8B-B14F-4D97-AF65-F5344CB8AC3E}">
        <p14:creationId xmlns:p14="http://schemas.microsoft.com/office/powerpoint/2010/main" val="412349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Akzent</a:t>
            </a:r>
            <a:r>
              <a:rPr lang="de-DE" sz="3200" dirty="0"/>
              <a:t> = Hervorhebung einer Silbe (durch höhere Lautstärke, 	Atemdruck, Länge, Tonhöhe)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Wortakzent</a:t>
            </a:r>
            <a:r>
              <a:rPr lang="de-DE" dirty="0"/>
              <a:t>: </a:t>
            </a:r>
          </a:p>
          <a:p>
            <a:pPr>
              <a:buFontTx/>
              <a:buChar char="-"/>
            </a:pPr>
            <a:r>
              <a:rPr lang="de-DE" dirty="0"/>
              <a:t>nicht auf bestimmter Silbe</a:t>
            </a:r>
          </a:p>
          <a:p>
            <a:pPr>
              <a:buFontTx/>
              <a:buChar char="-"/>
            </a:pPr>
            <a:r>
              <a:rPr lang="de-DE" dirty="0"/>
              <a:t>Unterschiede: einfache – zusammengesetzte Wörter, Wörter fremder Herkunft</a:t>
            </a:r>
          </a:p>
        </p:txBody>
      </p:sp>
    </p:spTree>
    <p:extLst>
      <p:ext uri="{BB962C8B-B14F-4D97-AF65-F5344CB8AC3E}">
        <p14:creationId xmlns:p14="http://schemas.microsoft.com/office/powerpoint/2010/main" val="356194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u="sng" dirty="0"/>
              <a:t>einfache dt. Wörter</a:t>
            </a:r>
            <a:r>
              <a:rPr lang="de-DE" dirty="0"/>
              <a:t>: Akzent auf 1. Silbe, Wortstamm, z. B. </a:t>
            </a:r>
            <a:r>
              <a:rPr lang="de-DE" b="1" i="1" dirty="0"/>
              <a:t>ar</a:t>
            </a:r>
            <a:r>
              <a:rPr lang="de-DE" i="1" dirty="0"/>
              <a:t>beiten</a:t>
            </a:r>
            <a:r>
              <a:rPr lang="de-DE" dirty="0"/>
              <a:t>, </a:t>
            </a:r>
            <a:r>
              <a:rPr lang="de-DE" i="1" dirty="0"/>
              <a:t>die </a:t>
            </a:r>
            <a:r>
              <a:rPr lang="de-DE" b="1" i="1" dirty="0"/>
              <a:t>Ar</a:t>
            </a:r>
            <a:r>
              <a:rPr lang="de-DE" i="1" dirty="0"/>
              <a:t>beit</a:t>
            </a:r>
            <a:r>
              <a:rPr lang="de-DE" dirty="0"/>
              <a:t>, </a:t>
            </a:r>
            <a:r>
              <a:rPr lang="de-DE" i="1" dirty="0"/>
              <a:t>der </a:t>
            </a:r>
            <a:r>
              <a:rPr lang="de-DE" b="1" i="1" dirty="0"/>
              <a:t>Ar</a:t>
            </a:r>
            <a:r>
              <a:rPr lang="de-DE" i="1" dirty="0"/>
              <a:t>beiter</a:t>
            </a:r>
          </a:p>
          <a:p>
            <a:pPr>
              <a:buFontTx/>
              <a:buChar char="-"/>
            </a:pPr>
            <a:r>
              <a:rPr lang="de-DE" u="sng" dirty="0"/>
              <a:t>Wörter mit Präfixen</a:t>
            </a:r>
            <a:r>
              <a:rPr lang="de-DE" dirty="0"/>
              <a:t>: unbetonte Präfixe, z. B. in </a:t>
            </a:r>
            <a:r>
              <a:rPr lang="de-DE" i="1" dirty="0"/>
              <a:t>be</a:t>
            </a:r>
            <a:r>
              <a:rPr lang="de-DE" b="1" i="1" dirty="0"/>
              <a:t>ar</a:t>
            </a:r>
            <a:r>
              <a:rPr lang="de-DE" i="1" dirty="0"/>
              <a:t>beiten </a:t>
            </a:r>
            <a:r>
              <a:rPr lang="de-DE" dirty="0"/>
              <a:t>und betonte Präfixe, z. B. in </a:t>
            </a:r>
            <a:r>
              <a:rPr lang="de-DE" b="1" i="1" dirty="0"/>
              <a:t>auf</a:t>
            </a:r>
            <a:r>
              <a:rPr lang="de-DE" i="1" dirty="0"/>
              <a:t>arbeiten, </a:t>
            </a:r>
            <a:r>
              <a:rPr lang="de-DE" b="1" i="1" dirty="0"/>
              <a:t>Un</a:t>
            </a:r>
            <a:r>
              <a:rPr lang="de-DE" i="1" dirty="0"/>
              <a:t>sinn</a:t>
            </a:r>
          </a:p>
          <a:p>
            <a:pPr>
              <a:buFontTx/>
              <a:buChar char="-"/>
            </a:pPr>
            <a:r>
              <a:rPr lang="de-DE" u="sng" dirty="0"/>
              <a:t>Determinativkomposita</a:t>
            </a:r>
            <a:r>
              <a:rPr lang="de-DE" dirty="0"/>
              <a:t>: Akzent auf Bestimmungswort, z. B. </a:t>
            </a:r>
            <a:r>
              <a:rPr lang="de-DE" b="1" i="1" dirty="0"/>
              <a:t>Haupt</a:t>
            </a:r>
            <a:r>
              <a:rPr lang="de-DE" i="1" dirty="0"/>
              <a:t>straße</a:t>
            </a:r>
          </a:p>
          <a:p>
            <a:pPr>
              <a:buFontTx/>
              <a:buChar char="-"/>
            </a:pPr>
            <a:r>
              <a:rPr lang="de-DE" u="sng" dirty="0"/>
              <a:t>Fremdwörter</a:t>
            </a:r>
            <a:r>
              <a:rPr lang="de-DE" dirty="0"/>
              <a:t>:</a:t>
            </a:r>
            <a:r>
              <a:rPr lang="de-DE" i="1" dirty="0"/>
              <a:t> die Sta</a:t>
            </a:r>
            <a:r>
              <a:rPr lang="de-DE" b="1" i="1" dirty="0"/>
              <a:t>tion</a:t>
            </a:r>
            <a:r>
              <a:rPr lang="de-DE" i="1" dirty="0"/>
              <a:t>, die Ga</a:t>
            </a:r>
            <a:r>
              <a:rPr lang="de-DE" b="1" i="1" dirty="0"/>
              <a:t>rage</a:t>
            </a:r>
            <a:r>
              <a:rPr lang="de-DE" i="1" dirty="0"/>
              <a:t>, telefo</a:t>
            </a:r>
            <a:r>
              <a:rPr lang="de-DE" b="1" i="1" dirty="0"/>
              <a:t>nie</a:t>
            </a:r>
            <a:r>
              <a:rPr lang="de-DE" i="1" dirty="0"/>
              <a:t>ren, die Limo</a:t>
            </a:r>
            <a:r>
              <a:rPr lang="de-DE" b="1" i="1" dirty="0"/>
              <a:t>na</a:t>
            </a:r>
            <a:r>
              <a:rPr lang="de-DE" i="1" dirty="0"/>
              <a:t>de</a:t>
            </a:r>
          </a:p>
          <a:p>
            <a:pPr marL="0" indent="0">
              <a:buNone/>
            </a:pPr>
            <a:r>
              <a:rPr lang="de-DE" dirty="0"/>
              <a:t>	aber: </a:t>
            </a:r>
            <a:r>
              <a:rPr lang="de-DE" i="1" dirty="0"/>
              <a:t>Olympi</a:t>
            </a:r>
            <a:r>
              <a:rPr lang="de-DE" b="1" i="1" dirty="0"/>
              <a:t>a</a:t>
            </a:r>
            <a:r>
              <a:rPr lang="de-DE" i="1" dirty="0"/>
              <a:t>de</a:t>
            </a:r>
          </a:p>
        </p:txBody>
      </p:sp>
    </p:spTree>
    <p:extLst>
      <p:ext uri="{BB962C8B-B14F-4D97-AF65-F5344CB8AC3E}">
        <p14:creationId xmlns:p14="http://schemas.microsoft.com/office/powerpoint/2010/main" val="97519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Satzakzent</a:t>
            </a:r>
            <a:r>
              <a:rPr lang="de-DE" dirty="0"/>
              <a:t>: Je nach Bedeutung werden einige Wörter im Satz/in der 	Aussage hervorgehoben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Bsp. </a:t>
            </a:r>
            <a:r>
              <a:rPr lang="de-DE" i="1" dirty="0"/>
              <a:t>Lesen Sie diese Folie!</a:t>
            </a:r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9BDD8C9-FF9B-4641-B60F-B8FDB5CC6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064847"/>
              </p:ext>
            </p:extLst>
          </p:nvPr>
        </p:nvGraphicFramePr>
        <p:xfrm>
          <a:off x="955674" y="3853390"/>
          <a:ext cx="9236076" cy="24380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18038">
                  <a:extLst>
                    <a:ext uri="{9D8B030D-6E8A-4147-A177-3AD203B41FA5}">
                      <a16:colId xmlns:a16="http://schemas.microsoft.com/office/drawing/2014/main" val="1136357836"/>
                    </a:ext>
                  </a:extLst>
                </a:gridCol>
                <a:gridCol w="4618038">
                  <a:extLst>
                    <a:ext uri="{9D8B030D-6E8A-4147-A177-3AD203B41FA5}">
                      <a16:colId xmlns:a16="http://schemas.microsoft.com/office/drawing/2014/main" val="336338270"/>
                    </a:ext>
                  </a:extLst>
                </a:gridCol>
              </a:tblGrid>
              <a:tr h="517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Lesen</a:t>
                      </a: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Sie diese Folie!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= Sie sollen sie lesen, nicht nur kurz ansehen!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542694"/>
                  </a:ext>
                </a:extLst>
              </a:tr>
              <a:tr h="517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Lesen </a:t>
                      </a:r>
                      <a:r>
                        <a:rPr kumimoji="0" lang="de-DE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Sie</a:t>
                      </a: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diese Folie!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= genau Sie, nicht Ihr Nachbar, nicht irgendeine andere 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96333"/>
                  </a:ext>
                </a:extLst>
              </a:tr>
              <a:tr h="568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Lesen Sie </a:t>
                      </a:r>
                      <a:r>
                        <a:rPr kumimoji="0" lang="de-DE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diese</a:t>
                      </a: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Folie!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Sie sollen diese Folie lesen, nicht irgendeine andere!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610131"/>
                  </a:ext>
                </a:extLst>
              </a:tr>
              <a:tr h="517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Lesen Sie diese </a:t>
                      </a:r>
                      <a:r>
                        <a:rPr kumimoji="0" lang="de-DE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Folie</a:t>
                      </a: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Sie sollen die Folie lesen, nicht einen Text im Buch, nicht irgendetwas anderes!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947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49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279566-DEB0-4A25-AFE1-7235B3178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pic>
        <p:nvPicPr>
          <p:cNvPr id="6" name="Inhaltsplatzhalter 5" descr="LB_Kapitel_9_Schwerpunkt_4_AB_Lernende_2.Aufl._03.04.18.pdf (GESCHÜTZT) - Adobe Acrobat Reader DC">
            <a:extLst>
              <a:ext uri="{FF2B5EF4-FFF2-40B4-BE49-F238E27FC236}">
                <a16:creationId xmlns:a16="http://schemas.microsoft.com/office/drawing/2014/main" id="{00575716-5150-4C83-99CE-1287281A2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31372" r="27767" b="19393"/>
          <a:stretch/>
        </p:blipFill>
        <p:spPr>
          <a:xfrm>
            <a:off x="1009649" y="1485900"/>
            <a:ext cx="9037426" cy="4038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9488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9A4D4-176A-49F1-B4FC-F61BC24CE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Silbe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06FCF5-0CAE-4A2E-A6C8-1AC0E6FD2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i="1" dirty="0"/>
              <a:t>A-</a:t>
            </a:r>
            <a:r>
              <a:rPr lang="de-DE" i="1" dirty="0" err="1"/>
              <a:t>bend</a:t>
            </a:r>
            <a:r>
              <a:rPr lang="de-DE" dirty="0"/>
              <a:t>	V  CVCC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 err="1"/>
              <a:t>ma-chen</a:t>
            </a:r>
            <a:r>
              <a:rPr lang="de-DE" dirty="0"/>
              <a:t>	CV-CVC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rot</a:t>
            </a:r>
            <a:r>
              <a:rPr lang="de-DE" dirty="0"/>
              <a:t>		CVC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 err="1"/>
              <a:t>spre-chen</a:t>
            </a:r>
            <a:r>
              <a:rPr lang="de-DE" dirty="0"/>
              <a:t>	CCCV-CVC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/>
              <a:t>impfen</a:t>
            </a:r>
            <a:r>
              <a:rPr lang="de-DE" dirty="0"/>
              <a:t> ‚</a:t>
            </a:r>
            <a:r>
              <a:rPr lang="de-DE" dirty="0" err="1"/>
              <a:t>vaccinare</a:t>
            </a:r>
            <a:r>
              <a:rPr lang="de-DE" dirty="0"/>
              <a:t>‘</a:t>
            </a:r>
          </a:p>
          <a:p>
            <a:pPr marL="0" indent="0">
              <a:buNone/>
            </a:pPr>
            <a:r>
              <a:rPr lang="de-DE" i="1" dirty="0"/>
              <a:t>du impfst </a:t>
            </a:r>
            <a:r>
              <a:rPr lang="de-DE" dirty="0"/>
              <a:t>	VCCCCC</a:t>
            </a:r>
          </a:p>
        </p:txBody>
      </p:sp>
    </p:spTree>
    <p:extLst>
      <p:ext uri="{BB962C8B-B14F-4D97-AF65-F5344CB8AC3E}">
        <p14:creationId xmlns:p14="http://schemas.microsoft.com/office/powerpoint/2010/main" val="738717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Rhythmus</a:t>
            </a:r>
            <a:r>
              <a:rPr lang="de-DE" dirty="0"/>
              <a:t>: Akzent- und Gliederungsstrukturen im 	Zeitkontinuum, die sich wiederholen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Bsp. </a:t>
            </a:r>
            <a:r>
              <a:rPr lang="de-DE" i="1" dirty="0"/>
              <a:t>Ich wohne auf einem Hügel. Vivo in </a:t>
            </a:r>
            <a:r>
              <a:rPr lang="de-DE" i="1" dirty="0" err="1"/>
              <a:t>una</a:t>
            </a:r>
            <a:r>
              <a:rPr lang="de-DE" i="1" dirty="0"/>
              <a:t> </a:t>
            </a:r>
            <a:r>
              <a:rPr lang="de-DE" i="1" dirty="0" err="1"/>
              <a:t>collina</a:t>
            </a:r>
            <a:r>
              <a:rPr lang="de-DE" i="1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1AF978-4E74-4F4F-AE29-C93DC3471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86970" y="1630338"/>
            <a:ext cx="2451531" cy="647162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50556F9-0C79-4A95-9625-4510F42AC5AE}"/>
              </a:ext>
            </a:extLst>
          </p:cNvPr>
          <p:cNvSpPr txBox="1"/>
          <p:nvPr/>
        </p:nvSpPr>
        <p:spPr>
          <a:xfrm>
            <a:off x="7562850" y="5667375"/>
            <a:ext cx="36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(Hirschfeld/Reinke 2017: 65)</a:t>
            </a:r>
          </a:p>
        </p:txBody>
      </p:sp>
    </p:spTree>
    <p:extLst>
      <p:ext uri="{BB962C8B-B14F-4D97-AF65-F5344CB8AC3E}">
        <p14:creationId xmlns:p14="http://schemas.microsoft.com/office/powerpoint/2010/main" val="160947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3200" dirty="0"/>
              <a:t>Deutsch als akzentzählende Sprache: </a:t>
            </a:r>
            <a:endParaRPr lang="de-DE" dirty="0"/>
          </a:p>
          <a:p>
            <a:pPr lvl="2"/>
            <a:r>
              <a:rPr lang="de-DE" sz="2800" dirty="0"/>
              <a:t>Aufeinanderfolgende Akzentgruppen sind (zeitlich) ähnlich lang;</a:t>
            </a:r>
          </a:p>
          <a:p>
            <a:pPr lvl="2"/>
            <a:r>
              <a:rPr lang="de-DE" sz="2800" dirty="0"/>
              <a:t>Die Akzentsilben sind gegenüber nichtakzentuierten Silben sehr stark hervorgehoben;</a:t>
            </a:r>
          </a:p>
          <a:p>
            <a:pPr lvl="2"/>
            <a:r>
              <a:rPr lang="de-DE" sz="2800" dirty="0"/>
              <a:t>Die nichtakzentuierten Silben werden oft sehr flüchtig ausgesprochen, sodass ihre Laute reduziert oder eliminiert werden.</a:t>
            </a:r>
          </a:p>
          <a:p>
            <a:pPr lvl="2"/>
            <a:r>
              <a:rPr lang="de-DE" sz="2800" dirty="0"/>
              <a:t>Die Silben sind unterschiedlich und häufig komplex.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9449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8B6DE-54AC-4987-B8D0-2A8F2A8E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pic>
        <p:nvPicPr>
          <p:cNvPr id="5" name="Inhaltsplatzhalter 4" descr="LB_Kapitel_9_Schwerpunkt_7_AB_Lernende_2.Aufl._03.04.18.pdf - Mozilla Firefox">
            <a:extLst>
              <a:ext uri="{FF2B5EF4-FFF2-40B4-BE49-F238E27FC236}">
                <a16:creationId xmlns:a16="http://schemas.microsoft.com/office/drawing/2014/main" id="{FB523428-08E0-4FC0-8085-D275F589F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6" t="23933" r="25570" b="6457"/>
          <a:stretch/>
        </p:blipFill>
        <p:spPr>
          <a:xfrm>
            <a:off x="1162050" y="1361136"/>
            <a:ext cx="7067550" cy="5275775"/>
          </a:xfrm>
        </p:spPr>
      </p:pic>
    </p:spTree>
    <p:extLst>
      <p:ext uri="{BB962C8B-B14F-4D97-AF65-F5344CB8AC3E}">
        <p14:creationId xmlns:p14="http://schemas.microsoft.com/office/powerpoint/2010/main" val="414837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657225" y="1668463"/>
            <a:ext cx="9183191" cy="4928889"/>
          </a:xfrm>
        </p:spPr>
        <p:txBody>
          <a:bodyPr>
            <a:normAutofit fontScale="85000" lnSpcReduction="10000"/>
          </a:bodyPr>
          <a:lstStyle/>
          <a:p>
            <a:pPr marL="93662" lvl="3" indent="0">
              <a:buNone/>
            </a:pPr>
            <a:r>
              <a:rPr lang="de-DE" sz="3100" b="1" dirty="0"/>
              <a:t>Phonetik</a:t>
            </a:r>
            <a:r>
              <a:rPr lang="de-DE" sz="3100" dirty="0"/>
              <a:t>: beschäftigt sich mit den konkreten Realisierungen von Lauten und den physikalischen Prozessen bei der Lautproduktion</a:t>
            </a:r>
          </a:p>
          <a:p>
            <a:pPr marL="538480" lvl="4" indent="-261938"/>
            <a:r>
              <a:rPr lang="de-DE" sz="2600" dirty="0"/>
              <a:t>Wie wird ein Laut gebildet? Welche Organe (=Artikulationsorte) sind beteiligt? Wie wird ein Laut wahrgenommen? etc.</a:t>
            </a:r>
          </a:p>
          <a:p>
            <a:pPr marL="538480" lvl="4" indent="-261938"/>
            <a:r>
              <a:rPr lang="de-DE" sz="2600" dirty="0">
                <a:solidFill>
                  <a:prstClr val="black"/>
                </a:solidFill>
              </a:rPr>
              <a:t>kleinste Einheit: </a:t>
            </a:r>
            <a:r>
              <a:rPr lang="de-DE" sz="2600" b="1" dirty="0">
                <a:solidFill>
                  <a:prstClr val="black"/>
                </a:solidFill>
              </a:rPr>
              <a:t>Phon </a:t>
            </a:r>
            <a:r>
              <a:rPr lang="de-DE" sz="2600" dirty="0">
                <a:solidFill>
                  <a:prstClr val="black"/>
                </a:solidFill>
              </a:rPr>
              <a:t>= die konkrete Realisierung eines Lautes</a:t>
            </a:r>
          </a:p>
          <a:p>
            <a:pPr marL="538480" lvl="4" indent="-261938"/>
            <a:r>
              <a:rPr lang="de-DE" sz="2600" dirty="0">
                <a:solidFill>
                  <a:prstClr val="black"/>
                </a:solidFill>
              </a:rPr>
              <a:t>Phone werden </a:t>
            </a:r>
            <a:r>
              <a:rPr lang="de-DE" sz="2600" b="1" dirty="0">
                <a:solidFill>
                  <a:prstClr val="black"/>
                </a:solidFill>
              </a:rPr>
              <a:t>in eckigen Klammern [ ] </a:t>
            </a:r>
            <a:r>
              <a:rPr lang="de-DE" sz="2600" dirty="0">
                <a:solidFill>
                  <a:prstClr val="black"/>
                </a:solidFill>
              </a:rPr>
              <a:t>notiert (z.B. [p], [b], etc.).</a:t>
            </a:r>
          </a:p>
          <a:p>
            <a:pPr marL="538480" lvl="4" indent="-261938"/>
            <a:endParaRPr lang="de-DE" sz="2600" dirty="0"/>
          </a:p>
          <a:p>
            <a:pPr marL="355600" lvl="3" indent="-261938"/>
            <a:endParaRPr lang="de-DE" sz="2600" dirty="0"/>
          </a:p>
          <a:p>
            <a:pPr marL="93662" lvl="3" indent="0">
              <a:buNone/>
            </a:pPr>
            <a:r>
              <a:rPr lang="de-DE" sz="3100" b="1" dirty="0"/>
              <a:t>Phonologie</a:t>
            </a:r>
            <a:r>
              <a:rPr lang="de-DE" sz="3100" dirty="0"/>
              <a:t>: beschäftigt sich mit der Regel- und Systemhaftigkeit der Laute </a:t>
            </a:r>
          </a:p>
          <a:p>
            <a:pPr marL="355600" lvl="3" indent="-261938"/>
            <a:r>
              <a:rPr lang="de-DE" sz="2600" dirty="0"/>
              <a:t>Welche Strukturen, Regeln und Prinzipien gibt es im lautlichen System? Welche Laute/Lautklassen können einen Bedeutungsunterschied ergeben?</a:t>
            </a:r>
          </a:p>
          <a:p>
            <a:pPr marL="355600" lvl="3" indent="-261938"/>
            <a:r>
              <a:rPr lang="de-DE" sz="2600" dirty="0">
                <a:solidFill>
                  <a:prstClr val="black"/>
                </a:solidFill>
              </a:rPr>
              <a:t>kleinste Einheit: </a:t>
            </a:r>
            <a:r>
              <a:rPr lang="de-DE" sz="2600" b="1" dirty="0">
                <a:solidFill>
                  <a:prstClr val="black"/>
                </a:solidFill>
              </a:rPr>
              <a:t>Phonem</a:t>
            </a:r>
            <a:r>
              <a:rPr lang="de-DE" sz="2600" dirty="0">
                <a:solidFill>
                  <a:prstClr val="black"/>
                </a:solidFill>
              </a:rPr>
              <a:t> = die kleinste, bedeutungsunterscheidende Einheit einer Sprache</a:t>
            </a:r>
          </a:p>
          <a:p>
            <a:pPr marL="355600" lvl="3" indent="-261938"/>
            <a:r>
              <a:rPr lang="de-DE" sz="2600" dirty="0">
                <a:solidFill>
                  <a:prstClr val="black"/>
                </a:solidFill>
              </a:rPr>
              <a:t>Phoneme werden </a:t>
            </a:r>
            <a:r>
              <a:rPr lang="de-DE" sz="2600" b="1" dirty="0">
                <a:solidFill>
                  <a:prstClr val="black"/>
                </a:solidFill>
              </a:rPr>
              <a:t>als / / notiert</a:t>
            </a:r>
            <a:r>
              <a:rPr lang="de-DE" sz="2600" dirty="0">
                <a:solidFill>
                  <a:prstClr val="black"/>
                </a:solidFill>
              </a:rPr>
              <a:t> (z.B. /p/, /b/, etc.). </a:t>
            </a:r>
          </a:p>
          <a:p>
            <a:pPr marL="93662" lvl="3" indent="0">
              <a:buClr>
                <a:srgbClr val="99CB38"/>
              </a:buClr>
              <a:buNone/>
            </a:pPr>
            <a:endParaRPr lang="de-DE" sz="2000" dirty="0">
              <a:ea typeface="Calibri"/>
            </a:endParaRPr>
          </a:p>
          <a:p>
            <a:pPr marL="93662" lvl="3" indent="0">
              <a:buClr>
                <a:srgbClr val="99CB38"/>
              </a:buClr>
              <a:buNone/>
            </a:pPr>
            <a:endParaRPr lang="de-DE" sz="20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952501" y="401638"/>
            <a:ext cx="8886752" cy="1008062"/>
          </a:xfrm>
        </p:spPr>
        <p:txBody>
          <a:bodyPr>
            <a:normAutofit/>
          </a:bodyPr>
          <a:lstStyle/>
          <a:p>
            <a:r>
              <a:rPr lang="de-DE" dirty="0"/>
              <a:t>Phonetik &amp; Phonologie</a:t>
            </a:r>
          </a:p>
        </p:txBody>
      </p:sp>
    </p:spTree>
    <p:extLst>
      <p:ext uri="{BB962C8B-B14F-4D97-AF65-F5344CB8AC3E}">
        <p14:creationId xmlns:p14="http://schemas.microsoft.com/office/powerpoint/2010/main" val="87955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Intonation</a:t>
            </a:r>
            <a:r>
              <a:rPr lang="de-DE" dirty="0"/>
              <a:t> = Melodieverlauf in einer Aussage; bestimmt ihren pragmatischen Wert (Handelt es sich um eine Frage / eine Aussage / einen Befehl?)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Deutsch und Italienisch im Vergleich </a:t>
            </a:r>
          </a:p>
          <a:p>
            <a:r>
              <a:rPr lang="de-DE" dirty="0"/>
              <a:t>Ja-/Nein-Fragen: Beide Sprachen mit steigender Intonation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F0D1999-0B0E-4D5D-851C-8C67AA7C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52613" y="3697288"/>
            <a:ext cx="1990725" cy="36004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A681F6A-4B13-4344-B8E1-D3A5931A7ECE}"/>
              </a:ext>
            </a:extLst>
          </p:cNvPr>
          <p:cNvSpPr txBox="1"/>
          <p:nvPr/>
        </p:nvSpPr>
        <p:spPr>
          <a:xfrm>
            <a:off x="4648201" y="5497513"/>
            <a:ext cx="36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Ponti</a:t>
            </a:r>
            <a:r>
              <a:rPr lang="de-DE" dirty="0"/>
              <a:t>/Romano 2004: 21-22)</a:t>
            </a:r>
          </a:p>
        </p:txBody>
      </p:sp>
    </p:spTree>
    <p:extLst>
      <p:ext uri="{BB962C8B-B14F-4D97-AF65-F5344CB8AC3E}">
        <p14:creationId xmlns:p14="http://schemas.microsoft.com/office/powerpoint/2010/main" val="1012438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W-Fragen: Beide Sprachen mit  fallender Intonation (auch Befehle und Ausrufe)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Aussagesätze: größere Unterschiede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92B09FA-6E52-45A6-8DF9-BF5240A1C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57951" y="2031137"/>
            <a:ext cx="1488022" cy="27017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9C81882-5CA3-49BB-85CA-9AEEA407E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41622" y="3655389"/>
            <a:ext cx="1431027" cy="36121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0C681A5-3005-47ED-94E5-F74DEAF45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8469" y="3623747"/>
            <a:ext cx="1259062" cy="38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72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8B6DE-54AC-4987-B8D0-2A8F2A8E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A4598B-4808-42CD-B64F-C20832CFC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Paula will Paul nicht</a:t>
            </a:r>
          </a:p>
          <a:p>
            <a:pPr marL="0" indent="0">
              <a:buNone/>
            </a:pPr>
            <a:r>
              <a:rPr lang="de-DE" dirty="0"/>
              <a:t>Paula will Paul nicht</a:t>
            </a:r>
          </a:p>
          <a:p>
            <a:pPr marL="0" indent="0">
              <a:buNone/>
            </a:pPr>
            <a:r>
              <a:rPr lang="de-DE" dirty="0"/>
              <a:t>Paula will Paul nicht</a:t>
            </a:r>
          </a:p>
          <a:p>
            <a:pPr marL="0" indent="0">
              <a:buNone/>
            </a:pPr>
            <a:r>
              <a:rPr lang="de-DE" dirty="0"/>
              <a:t>Paula will Paul nicht</a:t>
            </a:r>
          </a:p>
          <a:p>
            <a:pPr marL="0" indent="0">
              <a:buNone/>
            </a:pPr>
            <a:r>
              <a:rPr lang="de-DE" dirty="0"/>
              <a:t>Paula will Paul nicht</a:t>
            </a:r>
          </a:p>
          <a:p>
            <a:pPr marL="0" indent="0">
              <a:buNone/>
            </a:pPr>
            <a:r>
              <a:rPr lang="de-DE" dirty="0"/>
              <a:t>Paula will Paul nicht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4797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Nachlesen: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cap="small" dirty="0"/>
              <a:t>Di Meola</a:t>
            </a:r>
            <a:r>
              <a:rPr lang="it-IT" dirty="0"/>
              <a:t>, Claudio (2004): </a:t>
            </a:r>
            <a:r>
              <a:rPr lang="it-IT" i="1" dirty="0"/>
              <a:t>La linguistica tedesca. Un’introduzione con esercizi e bibliografia ragionata</a:t>
            </a:r>
            <a:r>
              <a:rPr lang="it-IT" dirty="0"/>
              <a:t>. </a:t>
            </a:r>
            <a:r>
              <a:rPr lang="de-DE" dirty="0"/>
              <a:t>Roma: </a:t>
            </a:r>
            <a:r>
              <a:rPr lang="de-DE" dirty="0" err="1"/>
              <a:t>Bulzoni</a:t>
            </a:r>
            <a:r>
              <a:rPr lang="de-DE" dirty="0"/>
              <a:t>.</a:t>
            </a:r>
          </a:p>
          <a:p>
            <a:r>
              <a:rPr lang="de-DE" cap="small" dirty="0"/>
              <a:t>Busch</a:t>
            </a:r>
            <a:r>
              <a:rPr lang="de-DE" dirty="0"/>
              <a:t>, Albert/</a:t>
            </a:r>
            <a:r>
              <a:rPr lang="de-DE" cap="small" dirty="0" err="1"/>
              <a:t>Stenschke</a:t>
            </a:r>
            <a:r>
              <a:rPr lang="de-DE" dirty="0"/>
              <a:t>, Oliver (</a:t>
            </a:r>
            <a:r>
              <a:rPr lang="de-DE" baseline="30000" dirty="0"/>
              <a:t>2</a:t>
            </a:r>
            <a:r>
              <a:rPr lang="de-DE" dirty="0"/>
              <a:t>2008): </a:t>
            </a:r>
            <a:r>
              <a:rPr lang="de-DE" i="1" dirty="0"/>
              <a:t>Germanistische Linguistik: Eine Einführung</a:t>
            </a:r>
            <a:r>
              <a:rPr lang="de-DE" dirty="0"/>
              <a:t>. Tübingen: Narr.</a:t>
            </a:r>
          </a:p>
          <a:p>
            <a:r>
              <a:rPr lang="de-DE" cap="small" dirty="0"/>
              <a:t>Hirschfeld</a:t>
            </a:r>
            <a:r>
              <a:rPr lang="de-DE" dirty="0"/>
              <a:t>, Ursula / </a:t>
            </a:r>
            <a:r>
              <a:rPr lang="de-DE" cap="small" dirty="0"/>
              <a:t>Reinke</a:t>
            </a:r>
            <a:r>
              <a:rPr lang="de-DE" dirty="0"/>
              <a:t>, Kerstin (2016): </a:t>
            </a:r>
            <a:r>
              <a:rPr lang="de-DE" i="1" dirty="0"/>
              <a:t>Phonetik im Fach Deutsch als Fremd- und Zweitsprache</a:t>
            </a:r>
            <a:r>
              <a:rPr lang="de-DE" dirty="0"/>
              <a:t>. Berlin: ESV.</a:t>
            </a:r>
          </a:p>
          <a:p>
            <a:r>
              <a:rPr lang="de-DE" cap="small" dirty="0"/>
              <a:t>Auer</a:t>
            </a:r>
            <a:r>
              <a:rPr lang="de-DE" dirty="0"/>
              <a:t>, Peter (2001): „Kontrastive Analysen Deutsch-Italienisch: eine Übersicht“. In: </a:t>
            </a:r>
            <a:r>
              <a:rPr lang="de-DE" cap="small" dirty="0"/>
              <a:t>Helbig</a:t>
            </a:r>
            <a:r>
              <a:rPr lang="de-DE" dirty="0"/>
              <a:t>, Gerhard u. a. (Hrsg.): </a:t>
            </a:r>
            <a:r>
              <a:rPr lang="de-DE" i="1" dirty="0"/>
              <a:t>Deutsch als Fremdsprache</a:t>
            </a:r>
            <a:r>
              <a:rPr lang="de-DE" dirty="0"/>
              <a:t>. </a:t>
            </a:r>
            <a:r>
              <a:rPr lang="de-DE" i="1" dirty="0"/>
              <a:t>Ein internationales Handbuch</a:t>
            </a:r>
            <a:r>
              <a:rPr lang="de-DE" dirty="0"/>
              <a:t> (=HSK 19.1). Berlin/New York: de Gruyter, S. 367-374.</a:t>
            </a:r>
          </a:p>
          <a:p>
            <a:r>
              <a:rPr lang="it-IT" cap="small" dirty="0"/>
              <a:t>Ponti</a:t>
            </a:r>
            <a:r>
              <a:rPr lang="it-IT" dirty="0"/>
              <a:t>, Donatella / </a:t>
            </a:r>
            <a:r>
              <a:rPr lang="it-IT" cap="small" dirty="0"/>
              <a:t>Romani</a:t>
            </a:r>
            <a:r>
              <a:rPr lang="it-IT" dirty="0"/>
              <a:t>, Antonio (2004): „Foni, fonemi e strutture prosodiche“. In: Bosco </a:t>
            </a:r>
            <a:r>
              <a:rPr lang="it-IT" cap="small" dirty="0" err="1"/>
              <a:t>Coletsos</a:t>
            </a:r>
            <a:r>
              <a:rPr lang="it-IT" dirty="0"/>
              <a:t>, Sandra / </a:t>
            </a:r>
            <a:r>
              <a:rPr lang="it-IT" cap="small" dirty="0"/>
              <a:t>Costa</a:t>
            </a:r>
            <a:r>
              <a:rPr lang="it-IT" dirty="0"/>
              <a:t>, Marcella (</a:t>
            </a:r>
            <a:r>
              <a:rPr lang="it-IT" dirty="0" err="1"/>
              <a:t>Hrsg</a:t>
            </a:r>
            <a:r>
              <a:rPr lang="it-IT" dirty="0"/>
              <a:t>.): </a:t>
            </a:r>
            <a:r>
              <a:rPr lang="it-IT" i="1" dirty="0"/>
              <a:t>Italiano e tedesco: un confronto</a:t>
            </a:r>
            <a:r>
              <a:rPr lang="it-IT" dirty="0"/>
              <a:t>. Alessandria: Edizioni dell’Orso, S. 17-31.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22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Artikulatorische Phonetik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1800" dirty="0"/>
              <a:t>beschreibt die physiologischen Prozesse bei der Produktion von Sprachlauten</a:t>
            </a:r>
            <a:endParaRPr lang="de-DE" dirty="0"/>
          </a:p>
          <a:p>
            <a:r>
              <a:rPr lang="de-DE" dirty="0"/>
              <a:t>Akustische Phonetik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1800" dirty="0"/>
              <a:t>untersucht die physikalischen Prozesse bei der Produktion und der Übertragung von Sprachschall</a:t>
            </a:r>
            <a:endParaRPr lang="de-DE" dirty="0"/>
          </a:p>
          <a:p>
            <a:r>
              <a:rPr lang="de-DE" dirty="0"/>
              <a:t>Auditive Phonetik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1800" dirty="0"/>
              <a:t>untersucht die Aufnahme akustischer Signale durch das Ohr und die 	Interpretation als Information 	im Gehirn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438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2C2D5-E093-4C7A-8C79-9FB04DC8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Phonetik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51101E-9B73-458D-8C2F-8D9B480F1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FBF027D-84B3-49A3-8C9E-E3B5B0AAC5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1975"/>
            <a:ext cx="6534150" cy="426402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3B6DE17-9D67-4AB1-ADF6-1A9EADED9BAC}"/>
              </a:ext>
            </a:extLst>
          </p:cNvPr>
          <p:cNvSpPr txBox="1"/>
          <p:nvPr/>
        </p:nvSpPr>
        <p:spPr>
          <a:xfrm>
            <a:off x="7715250" y="5467350"/>
            <a:ext cx="35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(Busch/</a:t>
            </a:r>
            <a:r>
              <a:rPr lang="de-DE" dirty="0" err="1"/>
              <a:t>Stenschke</a:t>
            </a:r>
            <a:r>
              <a:rPr lang="de-DE" dirty="0"/>
              <a:t> </a:t>
            </a:r>
            <a:r>
              <a:rPr lang="de-DE" baseline="30000" dirty="0"/>
              <a:t>3</a:t>
            </a:r>
            <a:r>
              <a:rPr lang="de-DE" dirty="0"/>
              <a:t>2014: 39)</a:t>
            </a:r>
          </a:p>
        </p:txBody>
      </p:sp>
    </p:spTree>
    <p:extLst>
      <p:ext uri="{BB962C8B-B14F-4D97-AF65-F5344CB8AC3E}">
        <p14:creationId xmlns:p14="http://schemas.microsoft.com/office/powerpoint/2010/main" val="173786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Artikulatorische Phonetik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B660613-C1EA-4CA9-80A6-DEDF0116B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573477" y="941096"/>
            <a:ext cx="4351339" cy="61203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1757EE8-F175-4E63-822E-468C62BC4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6514" y="1647310"/>
            <a:ext cx="4351339" cy="470797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D579B81-4454-404D-964E-893ADC34DFC6}"/>
              </a:ext>
            </a:extLst>
          </p:cNvPr>
          <p:cNvSpPr txBox="1"/>
          <p:nvPr/>
        </p:nvSpPr>
        <p:spPr>
          <a:xfrm>
            <a:off x="8343900" y="628015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(Busch/</a:t>
            </a:r>
            <a:r>
              <a:rPr lang="de-DE" dirty="0" err="1"/>
              <a:t>Stenschke</a:t>
            </a:r>
            <a:r>
              <a:rPr lang="de-DE" dirty="0"/>
              <a:t> </a:t>
            </a:r>
            <a:r>
              <a:rPr lang="de-DE" baseline="30000" dirty="0"/>
              <a:t>3</a:t>
            </a:r>
            <a:r>
              <a:rPr lang="de-DE" dirty="0"/>
              <a:t>2014: 41 und 43)</a:t>
            </a:r>
          </a:p>
        </p:txBody>
      </p:sp>
    </p:spTree>
    <p:extLst>
      <p:ext uri="{BB962C8B-B14F-4D97-AF65-F5344CB8AC3E}">
        <p14:creationId xmlns:p14="http://schemas.microsoft.com/office/powerpoint/2010/main" val="226853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Artikulatorische Phonetik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B55FAC7-C1F5-4EAA-96E9-F3C0BF2CFF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71" y="1825625"/>
            <a:ext cx="579385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60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Konsonanten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Artikulationsort</a:t>
            </a:r>
          </a:p>
          <a:p>
            <a:r>
              <a:rPr lang="de-DE" dirty="0"/>
              <a:t>Artikulationsart</a:t>
            </a:r>
          </a:p>
          <a:p>
            <a:r>
              <a:rPr lang="de-DE" dirty="0"/>
              <a:t>Stimmhaftigkeit</a:t>
            </a:r>
          </a:p>
        </p:txBody>
      </p:sp>
    </p:spTree>
    <p:extLst>
      <p:ext uri="{BB962C8B-B14F-4D97-AF65-F5344CB8AC3E}">
        <p14:creationId xmlns:p14="http://schemas.microsoft.com/office/powerpoint/2010/main" val="357327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4" ma:contentTypeDescription="Creare un nuovo documento." ma:contentTypeScope="" ma:versionID="fd86a74fa579196192bf358781d3b5d3">
  <xsd:schema xmlns:xsd="http://www.w3.org/2001/XMLSchema" xmlns:xs="http://www.w3.org/2001/XMLSchema" xmlns:p="http://schemas.microsoft.com/office/2006/metadata/properties" xmlns:ns3="ce2ceee5-4e98-448d-bd69-9759c2918574" xmlns:ns4="f3077446-a7b8-4994-9298-7551826f19f8" targetNamespace="http://schemas.microsoft.com/office/2006/metadata/properties" ma:root="true" ma:fieldsID="46360830e8b071ec9e037561bfdc5983" ns3:_="" ns4:_="">
    <xsd:import namespace="ce2ceee5-4e98-448d-bd69-9759c2918574"/>
    <xsd:import namespace="f3077446-a7b8-4994-9298-7551826f19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49F5E9-1AFB-49A9-82F7-12BCD1AE215B}">
  <ds:schemaRefs>
    <ds:schemaRef ds:uri="f3077446-a7b8-4994-9298-7551826f19f8"/>
    <ds:schemaRef ds:uri="http://schemas.microsoft.com/office/2006/metadata/properties"/>
    <ds:schemaRef ds:uri="ce2ceee5-4e98-448d-bd69-9759c2918574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1799BF0-52AB-4891-9577-6428FF418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2ceee5-4e98-448d-bd69-9759c2918574"/>
    <ds:schemaRef ds:uri="f3077446-a7b8-4994-9298-7551826f19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ECE824-836F-4C69-94AA-A81E773011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1763</Words>
  <Application>Microsoft Office PowerPoint</Application>
  <PresentationFormat>Breitbild</PresentationFormat>
  <Paragraphs>293</Paragraphs>
  <Slides>43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Office</vt:lpstr>
      <vt:lpstr>Phonetik und Phonologie</vt:lpstr>
      <vt:lpstr>PowerPoint-Präsentation</vt:lpstr>
      <vt:lpstr>PowerPoint-Präsentation</vt:lpstr>
      <vt:lpstr>Phonetik &amp; Phonologie</vt:lpstr>
      <vt:lpstr>Phonetik</vt:lpstr>
      <vt:lpstr>Phonetik</vt:lpstr>
      <vt:lpstr>Artikulatorische Phonetik</vt:lpstr>
      <vt:lpstr>Artikulatorische Phonetik</vt:lpstr>
      <vt:lpstr>Konsonanten</vt:lpstr>
      <vt:lpstr>Artikulationsort</vt:lpstr>
      <vt:lpstr>Artikulationsart</vt:lpstr>
      <vt:lpstr>Artikulationsort</vt:lpstr>
      <vt:lpstr>Artikulationsart</vt:lpstr>
      <vt:lpstr>Artikulationsart</vt:lpstr>
      <vt:lpstr>Artikulationsart</vt:lpstr>
      <vt:lpstr>ÜBUNG</vt:lpstr>
      <vt:lpstr>ÜBUNG</vt:lpstr>
      <vt:lpstr>Graphem-Phonem-Beziehungen</vt:lpstr>
      <vt:lpstr>Graphem-Phonem-Beziehungen</vt:lpstr>
      <vt:lpstr>Graphem-Phonem-Beziehungen</vt:lpstr>
      <vt:lpstr>ÜBUNG</vt:lpstr>
      <vt:lpstr>Vokale</vt:lpstr>
      <vt:lpstr>Vokale</vt:lpstr>
      <vt:lpstr>ÜBUNG</vt:lpstr>
      <vt:lpstr>Graphem-Phonem-Beziehungen</vt:lpstr>
      <vt:lpstr>Phonologische Prozesse</vt:lpstr>
      <vt:lpstr>Phonologische Prozesse</vt:lpstr>
      <vt:lpstr>Phonologische Prozesse</vt:lpstr>
      <vt:lpstr>Phonologische Prozesse</vt:lpstr>
      <vt:lpstr>Phonologische Prozesse</vt:lpstr>
      <vt:lpstr>Suprasegmentalia</vt:lpstr>
      <vt:lpstr>Suprasegmentalia</vt:lpstr>
      <vt:lpstr>Suprasegmentalia</vt:lpstr>
      <vt:lpstr>Suprasegmentalia</vt:lpstr>
      <vt:lpstr>ÜBUNG</vt:lpstr>
      <vt:lpstr>Die Silbe</vt:lpstr>
      <vt:lpstr>Suprasegmentalia</vt:lpstr>
      <vt:lpstr>Suprasegmentalia</vt:lpstr>
      <vt:lpstr>ÜBUNG</vt:lpstr>
      <vt:lpstr>Suprasegmentalia</vt:lpstr>
      <vt:lpstr>Suprasegmentalia</vt:lpstr>
      <vt:lpstr>ÜBUNG</vt:lpstr>
      <vt:lpstr>Zum Nachlesen: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Phonetik und Phonologie</dc:title>
  <dc:creator>Kathrin</dc:creator>
  <cp:lastModifiedBy>GAERTIG- BRESSAN ANNE-KATHRIN</cp:lastModifiedBy>
  <cp:revision>79</cp:revision>
  <dcterms:created xsi:type="dcterms:W3CDTF">2019-01-16T11:27:39Z</dcterms:created>
  <dcterms:modified xsi:type="dcterms:W3CDTF">2022-02-10T13:30:44Z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