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25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43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60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49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36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75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78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5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18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3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65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8A9DD-7DED-4393-92E2-AF59EEB299F5}" type="datetimeFigureOut">
              <a:rPr lang="it-IT" smtClean="0"/>
              <a:t>16/02/2022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9EE72-260D-4CFF-A790-B14BE592C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3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Cosa vedremo…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</a:t>
            </a:r>
            <a:r>
              <a:rPr lang="it-IT" sz="3500" dirty="0" smtClean="0"/>
              <a:t>Google </a:t>
            </a:r>
            <a:r>
              <a:rPr lang="it-IT" sz="3500" dirty="0" err="1"/>
              <a:t>Scholar</a:t>
            </a:r>
            <a:endParaRPr lang="it-IT" sz="3500" dirty="0"/>
          </a:p>
          <a:p>
            <a:pPr>
              <a:buFont typeface="Wingdings" panose="05000000000000000000" pitchFamily="2" charset="2"/>
              <a:buChar char="Ø"/>
            </a:pPr>
            <a:endParaRPr lang="it-IT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3500" dirty="0" smtClean="0"/>
              <a:t> Servizi </a:t>
            </a:r>
            <a:r>
              <a:rPr lang="it-IT" sz="3500" dirty="0" err="1" smtClean="0"/>
              <a:t>Bibliounits</a:t>
            </a:r>
            <a:r>
              <a:rPr lang="it-IT" sz="3500" dirty="0" smtClean="0"/>
              <a:t>: accesso da remoto; tesi</a:t>
            </a:r>
            <a:r>
              <a:rPr lang="it-IT" sz="3500" dirty="0"/>
              <a:t>;</a:t>
            </a:r>
            <a:r>
              <a:rPr lang="it-IT" sz="3500" dirty="0" smtClean="0"/>
              <a:t> aiuto alla ricerca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3500" dirty="0"/>
              <a:t> </a:t>
            </a:r>
            <a:r>
              <a:rPr lang="it-IT" sz="3500" dirty="0" smtClean="0"/>
              <a:t>Banche </a:t>
            </a:r>
            <a:r>
              <a:rPr lang="it-IT" sz="3500" dirty="0"/>
              <a:t>dati: TSB</a:t>
            </a:r>
            <a:r>
              <a:rPr lang="it-IT" sz="3500"/>
              <a:t>, </a:t>
            </a:r>
            <a:r>
              <a:rPr lang="it-IT" sz="3500" smtClean="0"/>
              <a:t>(BITRA), </a:t>
            </a:r>
            <a:r>
              <a:rPr lang="it-IT" sz="3500" dirty="0" smtClean="0"/>
              <a:t>LLBA, </a:t>
            </a:r>
            <a:r>
              <a:rPr lang="it-IT" sz="3500" dirty="0" err="1" smtClean="0"/>
              <a:t>Factiva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							</a:t>
            </a:r>
          </a:p>
          <a:p>
            <a:pPr marL="0" indent="0">
              <a:buNone/>
            </a:pPr>
            <a:r>
              <a:rPr lang="it-IT" i="1" dirty="0"/>
              <a:t>	</a:t>
            </a:r>
            <a:r>
              <a:rPr lang="it-IT" i="1" dirty="0" smtClean="0"/>
              <a:t>							msommariva@units.it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4743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LLBA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4000" dirty="0" smtClean="0"/>
          </a:p>
          <a:p>
            <a:pPr marL="0" indent="0">
              <a:buNone/>
            </a:pPr>
            <a:r>
              <a:rPr lang="it-IT" sz="4000" dirty="0" smtClean="0"/>
              <a:t>Prestiti </a:t>
            </a:r>
            <a:r>
              <a:rPr lang="it-IT" sz="4000" dirty="0" smtClean="0"/>
              <a:t>lessicali dal tedesco all’italiano.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16125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LLBA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4000" dirty="0" smtClean="0"/>
          </a:p>
          <a:p>
            <a:pPr marL="0" indent="0">
              <a:buNone/>
            </a:pPr>
            <a:r>
              <a:rPr lang="it-IT" sz="4000" dirty="0" smtClean="0"/>
              <a:t>Riferimenti bibliografici in tedesco sui </a:t>
            </a:r>
            <a:r>
              <a:rPr lang="it-IT" sz="4000" dirty="0" smtClean="0"/>
              <a:t>verbi </a:t>
            </a:r>
            <a:r>
              <a:rPr lang="it-IT" sz="4000" dirty="0" smtClean="0"/>
              <a:t>modali.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96611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LLBA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4000" dirty="0" smtClean="0"/>
          </a:p>
          <a:p>
            <a:pPr marL="0" indent="0">
              <a:buNone/>
            </a:pPr>
            <a:r>
              <a:rPr lang="it-IT" sz="4000" dirty="0" smtClean="0"/>
              <a:t>Trovare il maggior numero di riferimenti in tedesco su Franz Kafka.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72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LLBA 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sz="4000" dirty="0" smtClean="0"/>
              <a:t>Libri sul tedesco come seconda lingua pubblicati dal 1990 fino a oggi.</a:t>
            </a:r>
          </a:p>
        </p:txBody>
      </p:sp>
    </p:spTree>
    <p:extLst>
      <p:ext uri="{BB962C8B-B14F-4D97-AF65-F5344CB8AC3E}">
        <p14:creationId xmlns:p14="http://schemas.microsoft.com/office/powerpoint/2010/main" val="144180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FACTIVA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b="1" dirty="0" err="1" smtClean="0"/>
              <a:t>Merkel</a:t>
            </a:r>
            <a:r>
              <a:rPr lang="it-IT" sz="4000" b="1" dirty="0" smtClean="0"/>
              <a:t> e </a:t>
            </a:r>
            <a:r>
              <a:rPr lang="it-IT" sz="4000" b="1" dirty="0" err="1" smtClean="0"/>
              <a:t>Scholz</a:t>
            </a:r>
            <a:endParaRPr lang="it-IT" sz="4000" b="1" dirty="0" smtClean="0"/>
          </a:p>
          <a:p>
            <a:pPr marL="0" indent="0">
              <a:buNone/>
            </a:pPr>
            <a:r>
              <a:rPr lang="it-IT" sz="4000" dirty="0" smtClean="0"/>
              <a:t>Ultimi 6 mesi</a:t>
            </a:r>
          </a:p>
          <a:p>
            <a:pPr marL="0" indent="0">
              <a:buNone/>
            </a:pPr>
            <a:r>
              <a:rPr lang="it-IT" sz="4000" dirty="0" err="1" smtClean="0"/>
              <a:t>Frankurter</a:t>
            </a:r>
            <a:r>
              <a:rPr lang="it-IT" sz="4000" dirty="0" smtClean="0"/>
              <a:t> e Corriere</a:t>
            </a:r>
          </a:p>
          <a:p>
            <a:pPr marL="0" indent="0">
              <a:buNone/>
            </a:pPr>
            <a:r>
              <a:rPr lang="it-IT" sz="4000" dirty="0" smtClean="0"/>
              <a:t>Titolo e primo paragrafo dell’articolo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3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FACTIVA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b="1" dirty="0" smtClean="0"/>
              <a:t>Schwa o scevà </a:t>
            </a:r>
          </a:p>
          <a:p>
            <a:pPr marL="0" indent="0">
              <a:buNone/>
            </a:pPr>
            <a:r>
              <a:rPr lang="it-IT" sz="4000" dirty="0" smtClean="0"/>
              <a:t>ultimo anno</a:t>
            </a:r>
          </a:p>
          <a:p>
            <a:pPr marL="0" indent="0">
              <a:buNone/>
            </a:pPr>
            <a:r>
              <a:rPr lang="it-IT" sz="4000" dirty="0" smtClean="0"/>
              <a:t>italiano/tedesco</a:t>
            </a:r>
          </a:p>
          <a:p>
            <a:pPr marL="0" indent="0">
              <a:buNone/>
            </a:pPr>
            <a:r>
              <a:rPr lang="it-IT" sz="4000" dirty="0" smtClean="0"/>
              <a:t>in tutto l’articolo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5947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105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di Office</vt:lpstr>
      <vt:lpstr>Cosa vedremo…</vt:lpstr>
      <vt:lpstr>LLBA 1</vt:lpstr>
      <vt:lpstr>LLBA 2</vt:lpstr>
      <vt:lpstr>LLBA 3</vt:lpstr>
      <vt:lpstr>LLBA 4</vt:lpstr>
      <vt:lpstr>FACTIVA 1</vt:lpstr>
      <vt:lpstr>FACTIVA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vedremo…</dc:title>
  <dc:creator>SOMMARIVA MICHELE</dc:creator>
  <cp:lastModifiedBy>SOMMARIVA MICHELE</cp:lastModifiedBy>
  <cp:revision>11</cp:revision>
  <dcterms:created xsi:type="dcterms:W3CDTF">2022-02-14T10:10:31Z</dcterms:created>
  <dcterms:modified xsi:type="dcterms:W3CDTF">2022-02-16T10:08:36Z</dcterms:modified>
</cp:coreProperties>
</file>