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7"/>
  </p:notesMasterIdLst>
  <p:sldIdLst>
    <p:sldId id="257" r:id="rId2"/>
    <p:sldId id="262" r:id="rId3"/>
    <p:sldId id="712" r:id="rId4"/>
    <p:sldId id="710" r:id="rId5"/>
    <p:sldId id="711" r:id="rId6"/>
    <p:sldId id="753" r:id="rId7"/>
    <p:sldId id="730" r:id="rId8"/>
    <p:sldId id="735" r:id="rId9"/>
    <p:sldId id="736" r:id="rId10"/>
    <p:sldId id="737" r:id="rId11"/>
    <p:sldId id="746" r:id="rId12"/>
    <p:sldId id="747" r:id="rId13"/>
    <p:sldId id="749" r:id="rId14"/>
    <p:sldId id="748" r:id="rId15"/>
    <p:sldId id="740" r:id="rId16"/>
    <p:sldId id="741" r:id="rId17"/>
    <p:sldId id="751" r:id="rId18"/>
    <p:sldId id="742" r:id="rId19"/>
    <p:sldId id="738" r:id="rId20"/>
    <p:sldId id="743" r:id="rId21"/>
    <p:sldId id="744" r:id="rId22"/>
    <p:sldId id="745" r:id="rId23"/>
    <p:sldId id="752" r:id="rId24"/>
    <p:sldId id="731" r:id="rId25"/>
    <p:sldId id="750" r:id="rId26"/>
    <p:sldId id="732" r:id="rId27"/>
    <p:sldId id="734" r:id="rId28"/>
    <p:sldId id="719" r:id="rId29"/>
    <p:sldId id="662" r:id="rId30"/>
    <p:sldId id="689" r:id="rId31"/>
    <p:sldId id="726" r:id="rId32"/>
    <p:sldId id="721" r:id="rId33"/>
    <p:sldId id="727" r:id="rId34"/>
    <p:sldId id="733" r:id="rId35"/>
    <p:sldId id="613" r:id="rId36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3032DB9-B531-482D-80D6-606FDB3E18B8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40B2F4-D120-4C2A-8A1E-EE4532AD0B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5.mp3"/><Relationship Id="rId7" Type="http://schemas.openxmlformats.org/officeDocument/2006/relationships/image" Target="../media/image2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cUxC-JB4x-I&amp;ab_channel=UniversalMusicPortuga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ublico.pt/2021/02/12/p3/noticia/maioria-jovens-acha-legitima-violencia-namoro-estudo-1950432?utm_source=copy_paste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C2E1C6C-64E3-447F-96F1-FCF6B886A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0" r="64912" b="31155"/>
          <a:stretch/>
        </p:blipFill>
        <p:spPr>
          <a:xfrm>
            <a:off x="526473" y="1820487"/>
            <a:ext cx="5569527" cy="48849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4B1A0D-CF44-4167-B941-006F09A34D5D}"/>
              </a:ext>
            </a:extLst>
          </p:cNvPr>
          <p:cNvSpPr txBox="1"/>
          <p:nvPr/>
        </p:nvSpPr>
        <p:spPr>
          <a:xfrm>
            <a:off x="6354618" y="1977626"/>
            <a:ext cx="531090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Vivemos numa casa geminada;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Venha, vou mostrar-lhe a casa.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Como acha a nossa casa nova?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muito acolhedora.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Esta janela dá para o jardim.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Quantos quartos tem? Tem (cinco) quartos, uma sala de estar, (3) casas de banho, cozinha e sala de jantar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Esta é a sala de jantar, perto da cozinha.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Esta porta dá para a sala de estar.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Vivemos numa casa de três andares.</a:t>
            </a:r>
            <a:endParaRPr lang="it-I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3EFE1AA0-12C4-4F14-807F-E628F111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Frases e expressões comuns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B3E2E76-4D72-4639-9EC3-58483C7B3FEF}"/>
              </a:ext>
            </a:extLst>
          </p:cNvPr>
          <p:cNvSpPr txBox="1"/>
          <p:nvPr/>
        </p:nvSpPr>
        <p:spPr>
          <a:xfrm>
            <a:off x="5791198" y="5200074"/>
            <a:ext cx="1339272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2º andar, Terceiro andar</a:t>
            </a:r>
          </a:p>
          <a:p>
            <a:r>
              <a:rPr lang="pt-PT" sz="1400" dirty="0"/>
              <a:t>Quarto andar</a:t>
            </a:r>
          </a:p>
          <a:p>
            <a:r>
              <a:rPr lang="pt-PT" sz="1400" dirty="0"/>
              <a:t>Quinto andar</a:t>
            </a:r>
          </a:p>
          <a:p>
            <a:r>
              <a:rPr lang="pt-PT" sz="1400" dirty="0"/>
              <a:t>(…)</a:t>
            </a:r>
            <a:endParaRPr lang="it-IT" sz="1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155083-A240-4168-AD4F-A11DD3D5F0DB}"/>
              </a:ext>
            </a:extLst>
          </p:cNvPr>
          <p:cNvSpPr txBox="1"/>
          <p:nvPr/>
        </p:nvSpPr>
        <p:spPr>
          <a:xfrm>
            <a:off x="8771533" y="427205"/>
            <a:ext cx="2681555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A casa é: bonita ou feia?</a:t>
            </a:r>
          </a:p>
          <a:p>
            <a:r>
              <a:rPr lang="pt-PT" sz="1400" dirty="0"/>
              <a:t>Nova ou velha?</a:t>
            </a:r>
          </a:p>
          <a:p>
            <a:r>
              <a:rPr lang="pt-PT" sz="1400" dirty="0"/>
              <a:t>Acolhedora ou fria?</a:t>
            </a:r>
          </a:p>
          <a:p>
            <a:r>
              <a:rPr lang="pt-PT" sz="1400" dirty="0"/>
              <a:t>É grande ou pequena? </a:t>
            </a:r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642993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C7434-A77F-45D9-B85A-88FFD4A4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Que tipo de casa procuram?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EB8305-9E28-4AC1-BADF-2FC625E5D8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8" t="9831" r="3149" b="50001"/>
          <a:stretch/>
        </p:blipFill>
        <p:spPr>
          <a:xfrm>
            <a:off x="1097280" y="1809595"/>
            <a:ext cx="6797964" cy="4515572"/>
          </a:xfrm>
          <a:prstGeom prst="rect">
            <a:avLst/>
          </a:prstGeom>
        </p:spPr>
      </p:pic>
      <p:pic>
        <p:nvPicPr>
          <p:cNvPr id="5" name="01 Faixa 1">
            <a:hlinkClick r:id="" action="ppaction://media"/>
            <a:extLst>
              <a:ext uri="{FF2B5EF4-FFF2-40B4-BE49-F238E27FC236}">
                <a16:creationId xmlns:a16="http://schemas.microsoft.com/office/drawing/2014/main" id="{996444BC-5AA9-49D9-A560-3383B2887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4999" y="381042"/>
            <a:ext cx="461818" cy="4618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BBC1FE-8483-4B51-A1F0-97DD9BF364F6}"/>
              </a:ext>
            </a:extLst>
          </p:cNvPr>
          <p:cNvSpPr txBox="1"/>
          <p:nvPr/>
        </p:nvSpPr>
        <p:spPr>
          <a:xfrm>
            <a:off x="8485907" y="5267825"/>
            <a:ext cx="3225802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pt-BR" sz="1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Assoalhada: </a:t>
            </a:r>
            <a:r>
              <a:rPr lang="pt-BR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Compartimento de uma casa que não seja a cozinha, quarto de banho ou a despensa.</a:t>
            </a:r>
          </a:p>
        </p:txBody>
      </p:sp>
      <p:pic>
        <p:nvPicPr>
          <p:cNvPr id="8194" name="Picture 2" descr="Planta baixa – apartamento tipo | Download Scientific Diagram">
            <a:extLst>
              <a:ext uri="{FF2B5EF4-FFF2-40B4-BE49-F238E27FC236}">
                <a16:creationId xmlns:a16="http://schemas.microsoft.com/office/drawing/2014/main" id="{89303BB5-2292-4BC7-9C09-69B62FB3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824" y="1831799"/>
            <a:ext cx="3023986" cy="302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9FB085-7B8E-47D8-BB5B-3D09AB536E15}"/>
              </a:ext>
            </a:extLst>
          </p:cNvPr>
          <p:cNvSpPr txBox="1"/>
          <p:nvPr/>
        </p:nvSpPr>
        <p:spPr>
          <a:xfrm>
            <a:off x="8408323" y="4683050"/>
            <a:ext cx="329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Quantas assoalhadas tem o apartamento?</a:t>
            </a:r>
            <a:endParaRPr lang="it-IT" sz="1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54253E9-16B9-4726-973F-5FC359A3A294}"/>
              </a:ext>
            </a:extLst>
          </p:cNvPr>
          <p:cNvSpPr txBox="1"/>
          <p:nvPr/>
        </p:nvSpPr>
        <p:spPr>
          <a:xfrm>
            <a:off x="883180" y="6446756"/>
            <a:ext cx="106513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Fontes: </a:t>
            </a:r>
            <a:r>
              <a:rPr lang="pt-PT" dirty="0"/>
              <a:t>Passaporte para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176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C3EC70-CA90-4D7F-AF8F-38DCEF901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Eu quero um T0, T1, T2, T3…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2E9285-17B5-4070-9419-2FA9AD0CF1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50043" r="4863" b="6220"/>
          <a:stretch/>
        </p:blipFill>
        <p:spPr>
          <a:xfrm>
            <a:off x="1093586" y="2012373"/>
            <a:ext cx="6301047" cy="4148282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5CC7FB44-6FBD-41E9-BF75-80641439D5F7}"/>
              </a:ext>
            </a:extLst>
          </p:cNvPr>
          <p:cNvCxnSpPr/>
          <p:nvPr/>
        </p:nvCxnSpPr>
        <p:spPr>
          <a:xfrm>
            <a:off x="7564582" y="1662545"/>
            <a:ext cx="766618" cy="1025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11E4E0-9D9C-42FF-844D-30999B4D8C80}"/>
              </a:ext>
            </a:extLst>
          </p:cNvPr>
          <p:cNvSpPr txBox="1"/>
          <p:nvPr/>
        </p:nvSpPr>
        <p:spPr>
          <a:xfrm>
            <a:off x="7737061" y="2831592"/>
            <a:ext cx="40224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dirty="0"/>
              <a:t>O </a:t>
            </a:r>
            <a:r>
              <a:rPr lang="pt-PT" sz="1400" b="1" dirty="0"/>
              <a:t>T</a:t>
            </a:r>
            <a:r>
              <a:rPr lang="pt-PT" sz="1400" dirty="0"/>
              <a:t> corresponde a </a:t>
            </a:r>
            <a:r>
              <a:rPr lang="pt-PT" sz="1400" b="1" u="sng" dirty="0"/>
              <a:t>tipologia. </a:t>
            </a:r>
            <a:r>
              <a:rPr lang="pt-PT" sz="1400" dirty="0"/>
              <a:t>São o nº de quartos que tem um imóvel. Se eu precisar/ procurar por dois quartos então procuro por um T2!</a:t>
            </a:r>
          </a:p>
          <a:p>
            <a:pPr algn="just"/>
            <a:endParaRPr lang="pt-PT" sz="1400" dirty="0"/>
          </a:p>
          <a:p>
            <a:pPr algn="just"/>
            <a:r>
              <a:rPr lang="pt-PT" sz="1400" dirty="0"/>
              <a:t>Mas se num anúncio vejo T1+1 por exemplo?</a:t>
            </a:r>
          </a:p>
          <a:p>
            <a:pPr algn="just"/>
            <a:r>
              <a:rPr lang="pt-PT" sz="1400" dirty="0"/>
              <a:t>É um pequeno espaço, que pode ser utilizado como quarto, mas que no registro do imóvel não aparece como tal</a:t>
            </a:r>
            <a:endParaRPr lang="it-IT" sz="1400" dirty="0"/>
          </a:p>
        </p:txBody>
      </p:sp>
      <p:pic>
        <p:nvPicPr>
          <p:cNvPr id="8" name="02 Faixa 2">
            <a:hlinkClick r:id="" action="ppaction://media"/>
            <a:extLst>
              <a:ext uri="{FF2B5EF4-FFF2-40B4-BE49-F238E27FC236}">
                <a16:creationId xmlns:a16="http://schemas.microsoft.com/office/drawing/2014/main" id="{35D8BEE8-A52A-4679-9DD1-E2437D480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7370" y="676564"/>
            <a:ext cx="461818" cy="4618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FBF933-3A3C-4CC2-85D0-427C153FC2C9}"/>
              </a:ext>
            </a:extLst>
          </p:cNvPr>
          <p:cNvSpPr txBox="1"/>
          <p:nvPr/>
        </p:nvSpPr>
        <p:spPr>
          <a:xfrm>
            <a:off x="883180" y="6446756"/>
            <a:ext cx="106513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Fontes: </a:t>
            </a:r>
            <a:r>
              <a:rPr lang="pt-PT" dirty="0"/>
              <a:t>Passaporte para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042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3 Faixa 3">
            <a:hlinkClick r:id="" action="ppaction://media"/>
            <a:extLst>
              <a:ext uri="{FF2B5EF4-FFF2-40B4-BE49-F238E27FC236}">
                <a16:creationId xmlns:a16="http://schemas.microsoft.com/office/drawing/2014/main" id="{B56FF4C4-CA2E-45F0-A04B-FD18C6810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7484" y="651414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4D4B48C-D333-420F-920E-67A86B0CC8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49696" r="9052" b="13536"/>
          <a:stretch/>
        </p:blipFill>
        <p:spPr>
          <a:xfrm>
            <a:off x="6578244" y="2011718"/>
            <a:ext cx="5613756" cy="347518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937FEF1-C732-4A78-A59B-A9AB8AAFED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r="5814" b="46667"/>
          <a:stretch/>
        </p:blipFill>
        <p:spPr>
          <a:xfrm>
            <a:off x="471054" y="510310"/>
            <a:ext cx="6262579" cy="5523345"/>
          </a:xfrm>
          <a:prstGeom prst="rect">
            <a:avLst/>
          </a:prstGeom>
        </p:spPr>
      </p:pic>
      <p:pic>
        <p:nvPicPr>
          <p:cNvPr id="10242" name="Picture 2" descr="Comboios a hidrogénio na Alemanha -">
            <a:extLst>
              <a:ext uri="{FF2B5EF4-FFF2-40B4-BE49-F238E27FC236}">
                <a16:creationId xmlns:a16="http://schemas.microsoft.com/office/drawing/2014/main" id="{87DEF96E-6692-4FE5-9A7F-8830CAE6B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31" y="4829962"/>
            <a:ext cx="2413802" cy="13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04 Faixa 4">
            <a:hlinkClick r:id="" action="ppaction://media"/>
            <a:extLst>
              <a:ext uri="{FF2B5EF4-FFF2-40B4-BE49-F238E27FC236}">
                <a16:creationId xmlns:a16="http://schemas.microsoft.com/office/drawing/2014/main" id="{3DDA1486-C062-40B5-80E1-02FE610469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5620" y="5373778"/>
            <a:ext cx="546755" cy="5467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8C4B0F-9B82-43FF-A994-8BBD2C869C7D}"/>
              </a:ext>
            </a:extLst>
          </p:cNvPr>
          <p:cNvSpPr txBox="1"/>
          <p:nvPr/>
        </p:nvSpPr>
        <p:spPr>
          <a:xfrm>
            <a:off x="883180" y="6446756"/>
            <a:ext cx="106513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Fontes: </a:t>
            </a:r>
            <a:r>
              <a:rPr lang="pt-PT" dirty="0"/>
              <a:t>Passaporte para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928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64208C0-5DCF-480F-B065-25BEC910F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Momento musical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7A7893C-70FA-46D0-A46A-F76BD89DC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20000"/>
          </a:bodyPr>
          <a:lstStyle/>
          <a:p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Eu sonhei que o mundo estava a acabar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isso fez-me pensar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 tudo o que me resta fazer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Lamentei tudo o que não fiz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Vou fintar qualquer obstáculo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Para concretizar os meus sonhos</a:t>
            </a:r>
          </a:p>
          <a:p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Apenas tenho que virar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minha vida de pernas para o 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procurar uma casa para eu morar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Um pequeno T2 onde podemos viver os dois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 vista para o mar e um jardim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Um carro com tecto de abrir</a:t>
            </a:r>
          </a:p>
          <a:p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Apenas tenho que virar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minha vida de pernas para o 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procurar uma casa para eu morar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Tenho que virar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minha vida de pernas para o 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procurar uma casa para eu morar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Só me falta arranjar um emprego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Para puder estar contigo, só contigo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Vou tentar encontrar</a:t>
            </a:r>
          </a:p>
          <a:p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Tenho que virar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minha vida de pernas para o 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procurar uma casa para eu morar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Tenho que virar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minha vida de pernas para o 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procurar uma casa para eu morar</a:t>
            </a:r>
          </a:p>
          <a:p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Tenho que virar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minha vida de pernas para o 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procurar uma casa para eu morar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Tenho que virar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minha vida de pernas para o ar</a:t>
            </a:r>
            <a:b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procurar uma casa para eu morar</a:t>
            </a:r>
          </a:p>
          <a:p>
            <a:endParaRPr lang="it-IT" dirty="0"/>
          </a:p>
        </p:txBody>
      </p:sp>
      <p:pic>
        <p:nvPicPr>
          <p:cNvPr id="9220" name="Picture 4" descr="YouTube - App su Google Play">
            <a:hlinkClick r:id="rId2"/>
            <a:extLst>
              <a:ext uri="{FF2B5EF4-FFF2-40B4-BE49-F238E27FC236}">
                <a16:creationId xmlns:a16="http://schemas.microsoft.com/office/drawing/2014/main" id="{7D877350-DC82-44AE-9388-62BD38739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684" y="4969162"/>
            <a:ext cx="712741" cy="71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AF14639-3A34-4588-B96F-E3E9DE7FE7A4}"/>
              </a:ext>
            </a:extLst>
          </p:cNvPr>
          <p:cNvSpPr txBox="1"/>
          <p:nvPr/>
        </p:nvSpPr>
        <p:spPr>
          <a:xfrm>
            <a:off x="8829963" y="5608136"/>
            <a:ext cx="308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Pequeno T2 – Ricardo Azevedo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3800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C6D278-894E-467F-A864-E7F11F60B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cozinha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C99F50-3365-44EB-AC43-2519584DD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9" t="26210" r="61894" b="31375"/>
          <a:stretch/>
        </p:blipFill>
        <p:spPr>
          <a:xfrm>
            <a:off x="2798618" y="1811251"/>
            <a:ext cx="7047345" cy="4533795"/>
          </a:xfrm>
          <a:prstGeom prst="rect">
            <a:avLst/>
          </a:prstGeom>
        </p:spPr>
      </p:pic>
      <p:pic>
        <p:nvPicPr>
          <p:cNvPr id="13314" name="Picture 2" descr="Esponja Multiuso Leve 04 pague 03 Bettanin | Leroy Merlin">
            <a:extLst>
              <a:ext uri="{FF2B5EF4-FFF2-40B4-BE49-F238E27FC236}">
                <a16:creationId xmlns:a16="http://schemas.microsoft.com/office/drawing/2014/main" id="{2F9C3C0C-01D0-4AAE-AAFE-139FDC28E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01" y="2154238"/>
            <a:ext cx="1274762" cy="127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BA99CB-9FB6-402A-8D07-9F25CF2E1360}"/>
              </a:ext>
            </a:extLst>
          </p:cNvPr>
          <p:cNvSpPr txBox="1"/>
          <p:nvPr/>
        </p:nvSpPr>
        <p:spPr>
          <a:xfrm>
            <a:off x="729673" y="3167390"/>
            <a:ext cx="1782618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Esponja para lavar os pratos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731525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A53785-CAC3-4C05-BB7E-C42C8D04A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2" t="16100" r="60682" b="30935"/>
          <a:stretch/>
        </p:blipFill>
        <p:spPr>
          <a:xfrm>
            <a:off x="383376" y="699653"/>
            <a:ext cx="5615745" cy="427874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DD8925B-AAE1-4A99-B138-48C44FC13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76" t="16170" r="61151" b="31594"/>
          <a:stretch/>
        </p:blipFill>
        <p:spPr>
          <a:xfrm>
            <a:off x="5999121" y="1512453"/>
            <a:ext cx="5894212" cy="438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83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B67891-51C6-42BA-925F-40027086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Coisas que fazemos na cozinha</a:t>
            </a:r>
            <a:endParaRPr lang="it-IT" dirty="0"/>
          </a:p>
        </p:txBody>
      </p:sp>
      <p:pic>
        <p:nvPicPr>
          <p:cNvPr id="12290" name="Picture 2" descr="Seis cursos para aprender a cozinhar sem sair de casa">
            <a:extLst>
              <a:ext uri="{FF2B5EF4-FFF2-40B4-BE49-F238E27FC236}">
                <a16:creationId xmlns:a16="http://schemas.microsoft.com/office/drawing/2014/main" id="{115E9EA5-1877-4C88-907A-F34669400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69" y="2045566"/>
            <a:ext cx="27051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3B464C-AE30-4F54-A026-130735A429C7}"/>
              </a:ext>
            </a:extLst>
          </p:cNvPr>
          <p:cNvSpPr txBox="1"/>
          <p:nvPr/>
        </p:nvSpPr>
        <p:spPr>
          <a:xfrm>
            <a:off x="2355272" y="3519055"/>
            <a:ext cx="1773383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Cozinhar, cozer, fritar</a:t>
            </a:r>
            <a:endParaRPr lang="it-IT" sz="1400" dirty="0"/>
          </a:p>
        </p:txBody>
      </p:sp>
      <p:pic>
        <p:nvPicPr>
          <p:cNvPr id="12292" name="Picture 4" descr="Limpeza de cozinha: 7 truques para quem não tem tempo | Homepedia">
            <a:extLst>
              <a:ext uri="{FF2B5EF4-FFF2-40B4-BE49-F238E27FC236}">
                <a16:creationId xmlns:a16="http://schemas.microsoft.com/office/drawing/2014/main" id="{582CCDE4-B953-4352-A821-25EBD3ECB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85" y="4156507"/>
            <a:ext cx="2417837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88E4F3-CE45-4F5F-B87A-01A4232A48B4}"/>
              </a:ext>
            </a:extLst>
          </p:cNvPr>
          <p:cNvSpPr txBox="1"/>
          <p:nvPr/>
        </p:nvSpPr>
        <p:spPr>
          <a:xfrm>
            <a:off x="2946400" y="5608527"/>
            <a:ext cx="1819564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Limpar a cozinha</a:t>
            </a:r>
            <a:endParaRPr lang="it-IT" sz="1400" dirty="0"/>
          </a:p>
        </p:txBody>
      </p:sp>
      <p:pic>
        <p:nvPicPr>
          <p:cNvPr id="12294" name="Picture 6" descr="Saiba como economizar água e sabão na hora de lavar os pratos | O  MADREDEUSENSE">
            <a:extLst>
              <a:ext uri="{FF2B5EF4-FFF2-40B4-BE49-F238E27FC236}">
                <a16:creationId xmlns:a16="http://schemas.microsoft.com/office/drawing/2014/main" id="{C620886F-9150-41FD-8DB8-CCC5979D0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67" y="204556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E34C1A-F4D6-48CB-907E-18DA64D39EAE}"/>
              </a:ext>
            </a:extLst>
          </p:cNvPr>
          <p:cNvSpPr txBox="1"/>
          <p:nvPr/>
        </p:nvSpPr>
        <p:spPr>
          <a:xfrm>
            <a:off x="6382328" y="3565222"/>
            <a:ext cx="1644073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Lavar os pratos/ lavar a loiça</a:t>
            </a:r>
            <a:endParaRPr lang="it-IT" sz="1400" dirty="0"/>
          </a:p>
        </p:txBody>
      </p:sp>
      <p:pic>
        <p:nvPicPr>
          <p:cNvPr id="12296" name="Picture 8" descr="Homem varrer assoalho com vassoura e colher guy conceito housework casa  cozinha moderno interior macho caráter interior comprimento horizontal |  Vetor Premium">
            <a:extLst>
              <a:ext uri="{FF2B5EF4-FFF2-40B4-BE49-F238E27FC236}">
                <a16:creationId xmlns:a16="http://schemas.microsoft.com/office/drawing/2014/main" id="{15B005AF-9647-4BA3-9AAB-96B65E5E0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376" y="4410075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F87AAD9-C691-4340-A6D4-B86E9BF0233A}"/>
              </a:ext>
            </a:extLst>
          </p:cNvPr>
          <p:cNvSpPr txBox="1"/>
          <p:nvPr/>
        </p:nvSpPr>
        <p:spPr>
          <a:xfrm>
            <a:off x="7730835" y="5698069"/>
            <a:ext cx="1874982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Varrer a cozinha</a:t>
            </a:r>
            <a:endParaRPr lang="it-IT" sz="1400" dirty="0"/>
          </a:p>
        </p:txBody>
      </p:sp>
      <p:pic>
        <p:nvPicPr>
          <p:cNvPr id="12298" name="Picture 10" descr="Foto de Família Com Filhos Adolescentes Comer A Refeição Na Cozinha e mais  fotos de stock de Família - iStock">
            <a:extLst>
              <a:ext uri="{FF2B5EF4-FFF2-40B4-BE49-F238E27FC236}">
                <a16:creationId xmlns:a16="http://schemas.microsoft.com/office/drawing/2014/main" id="{03DB81EC-5B9E-4FFA-980A-2383D0A0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326" y="239791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BE81F61-1C19-412F-9A2C-778D82965A62}"/>
              </a:ext>
            </a:extLst>
          </p:cNvPr>
          <p:cNvSpPr txBox="1"/>
          <p:nvPr/>
        </p:nvSpPr>
        <p:spPr>
          <a:xfrm>
            <a:off x="9576411" y="4021526"/>
            <a:ext cx="2118807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Comer/ Conviver em família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057205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8438E1-8767-43A1-A889-8A46FEC81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Vocabulário cozinha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DE383A-4C8D-44FF-8C2D-718BF71C1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06" t="24891" r="62121" b="36429"/>
          <a:stretch/>
        </p:blipFill>
        <p:spPr>
          <a:xfrm>
            <a:off x="1006762" y="1856508"/>
            <a:ext cx="7426037" cy="4445518"/>
          </a:xfrm>
          <a:prstGeom prst="rect">
            <a:avLst/>
          </a:prstGeom>
        </p:spPr>
      </p:pic>
      <p:pic>
        <p:nvPicPr>
          <p:cNvPr id="5122" name="Picture 2" descr="Galheteiro Elegance 5 Peças - Wolff - Camicado">
            <a:extLst>
              <a:ext uri="{FF2B5EF4-FFF2-40B4-BE49-F238E27FC236}">
                <a16:creationId xmlns:a16="http://schemas.microsoft.com/office/drawing/2014/main" id="{68A59FCA-9F3F-4E6A-965A-B12A675A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528" y="1856508"/>
            <a:ext cx="1385456" cy="13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8718605-645F-4D84-BF4D-0F22C129D9A5}"/>
              </a:ext>
            </a:extLst>
          </p:cNvPr>
          <p:cNvSpPr txBox="1"/>
          <p:nvPr/>
        </p:nvSpPr>
        <p:spPr>
          <a:xfrm>
            <a:off x="9421095" y="3220763"/>
            <a:ext cx="1533236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Galheteiro</a:t>
            </a:r>
            <a:endParaRPr lang="it-IT" dirty="0"/>
          </a:p>
        </p:txBody>
      </p:sp>
      <p:pic>
        <p:nvPicPr>
          <p:cNvPr id="5124" name="Picture 4" descr="Travessa Refratária Retangular 3l Lasanheira Assadeira De Vidro Sempre  Nadir | Leroy Merlin">
            <a:extLst>
              <a:ext uri="{FF2B5EF4-FFF2-40B4-BE49-F238E27FC236}">
                <a16:creationId xmlns:a16="http://schemas.microsoft.com/office/drawing/2014/main" id="{507D20D4-FB77-4352-A8F6-FC96C534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881" y="4606219"/>
            <a:ext cx="1263216" cy="12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ravessa Inox Rasa 40cm - GP Inox | Travessa | Casa Goianita - Casa Goianita">
            <a:extLst>
              <a:ext uri="{FF2B5EF4-FFF2-40B4-BE49-F238E27FC236}">
                <a16:creationId xmlns:a16="http://schemas.microsoft.com/office/drawing/2014/main" id="{650415AF-D0CA-4A59-BC90-F3B4D860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447" y="4606219"/>
            <a:ext cx="1263216" cy="12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2EC41B6-338A-406B-9679-2241D2C3A5BA}"/>
              </a:ext>
            </a:extLst>
          </p:cNvPr>
          <p:cNvSpPr txBox="1"/>
          <p:nvPr/>
        </p:nvSpPr>
        <p:spPr>
          <a:xfrm>
            <a:off x="7867614" y="5778806"/>
            <a:ext cx="2687782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400" dirty="0"/>
              <a:t>Exemplos de travessas (Pirex e inox)</a:t>
            </a:r>
            <a:endParaRPr lang="it-IT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CB52B4-67E2-42B4-A8CB-F3A19D9A1EDE}"/>
              </a:ext>
            </a:extLst>
          </p:cNvPr>
          <p:cNvSpPr txBox="1"/>
          <p:nvPr/>
        </p:nvSpPr>
        <p:spPr>
          <a:xfrm>
            <a:off x="5052290" y="1925063"/>
            <a:ext cx="131156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Esfregona</a:t>
            </a:r>
            <a:endParaRPr lang="it-IT" dirty="0"/>
          </a:p>
        </p:txBody>
      </p:sp>
      <p:pic>
        <p:nvPicPr>
          <p:cNvPr id="5128" name="Picture 8" descr="Esfregona de Microfibra e Algodão | Vileda">
            <a:extLst>
              <a:ext uri="{FF2B5EF4-FFF2-40B4-BE49-F238E27FC236}">
                <a16:creationId xmlns:a16="http://schemas.microsoft.com/office/drawing/2014/main" id="{F3DE7572-A7A5-4E39-A180-DEF8475BA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99" y="646675"/>
            <a:ext cx="1579707" cy="157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3556FA8-4D9B-4817-B493-92929573534E}"/>
              </a:ext>
            </a:extLst>
          </p:cNvPr>
          <p:cNvCxnSpPr/>
          <p:nvPr/>
        </p:nvCxnSpPr>
        <p:spPr>
          <a:xfrm flipV="1">
            <a:off x="7867614" y="1099127"/>
            <a:ext cx="749914" cy="230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477B9A-FB53-4DA1-8E99-0E872213B23C}"/>
              </a:ext>
            </a:extLst>
          </p:cNvPr>
          <p:cNvSpPr txBox="1"/>
          <p:nvPr/>
        </p:nvSpPr>
        <p:spPr>
          <a:xfrm>
            <a:off x="8213977" y="666536"/>
            <a:ext cx="1034472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Balde</a:t>
            </a:r>
            <a:endParaRPr lang="it-IT" sz="1400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388F5EA-8EDF-4CD2-B5E2-746376F07C09}"/>
              </a:ext>
            </a:extLst>
          </p:cNvPr>
          <p:cNvCxnSpPr/>
          <p:nvPr/>
        </p:nvCxnSpPr>
        <p:spPr>
          <a:xfrm flipH="1">
            <a:off x="6003636" y="1569932"/>
            <a:ext cx="489528" cy="347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0" name="Picture 10" descr="Guardanapo Papel para Mesa 20 cm x 23 cm c/ 50 unidades | BH Embalagem">
            <a:extLst>
              <a:ext uri="{FF2B5EF4-FFF2-40B4-BE49-F238E27FC236}">
                <a16:creationId xmlns:a16="http://schemas.microsoft.com/office/drawing/2014/main" id="{AB5CE08C-6458-4ACE-9B28-59232205C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069" y="167455"/>
            <a:ext cx="1522451" cy="15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D05C579-1CD3-45FB-9F4D-3A21E86BF93A}"/>
              </a:ext>
            </a:extLst>
          </p:cNvPr>
          <p:cNvSpPr txBox="1"/>
          <p:nvPr/>
        </p:nvSpPr>
        <p:spPr>
          <a:xfrm>
            <a:off x="10295145" y="1564445"/>
            <a:ext cx="1448745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Guardanapos (papel ou tecido)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54068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F7922A-E9AF-4F13-8E2B-6FA81C460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Mas, onde…?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AD8652E-21E4-43CF-A99C-1BC3E7103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t-PT" dirty="0"/>
              <a:t>Onde estão os pratos/ copos/ talheres?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dirty="0"/>
              <a:t>Onde estão as toalhas?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dirty="0"/>
              <a:t>Onde está a toalha para pôr a mesa?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dirty="0"/>
              <a:t>Onde está o frigorífico?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dirty="0"/>
              <a:t>Onde está a </a:t>
            </a:r>
            <a:r>
              <a:rPr lang="pt-PT" dirty="0" err="1"/>
              <a:t>a</a:t>
            </a:r>
            <a:r>
              <a:rPr lang="pt-PT" dirty="0"/>
              <a:t> máquina de lavar roupa?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dirty="0"/>
              <a:t>Onde tens as panelas?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dirty="0"/>
              <a:t>E a frigideira onde anda? (coloquial)</a:t>
            </a:r>
            <a:endParaRPr lang="it-IT" dirty="0"/>
          </a:p>
        </p:txBody>
      </p:sp>
      <p:pic>
        <p:nvPicPr>
          <p:cNvPr id="4098" name="Picture 2" descr="Estojo com 6 Pratos Rasos em Porcelana - Modelo Redondo com Relevo Pomerode  - Branca - fabricado pela Schmidt. : Amazon.com.br: Cozinha">
            <a:extLst>
              <a:ext uri="{FF2B5EF4-FFF2-40B4-BE49-F238E27FC236}">
                <a16:creationId xmlns:a16="http://schemas.microsoft.com/office/drawing/2014/main" id="{96298217-A357-4670-A9B6-8DB89EFC3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30446"/>
            <a:ext cx="1906154" cy="122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t asciugamani (set 10 pezzi) in petrolio | 100% cotone | bonprix">
            <a:extLst>
              <a:ext uri="{FF2B5EF4-FFF2-40B4-BE49-F238E27FC236}">
                <a16:creationId xmlns:a16="http://schemas.microsoft.com/office/drawing/2014/main" id="{2D85B7C6-C6EC-4D6A-8F4D-E8CB9B74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327" y="4181851"/>
            <a:ext cx="15811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 Redoute Interieurs Tovaglia Fantasia Anti-macchie, Lodge Verde Taglie 150 x 150 cm">
            <a:extLst>
              <a:ext uri="{FF2B5EF4-FFF2-40B4-BE49-F238E27FC236}">
                <a16:creationId xmlns:a16="http://schemas.microsoft.com/office/drawing/2014/main" id="{53D03CDE-F12A-477E-A7DF-76A402AE0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49" y="1865140"/>
            <a:ext cx="16859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Beko WUX61032WIT Lavatrice Slim 6 kg Classe E 45 cm Centrifuga 1000 giri Silenziosa AquaWave">
            <a:extLst>
              <a:ext uri="{FF2B5EF4-FFF2-40B4-BE49-F238E27FC236}">
                <a16:creationId xmlns:a16="http://schemas.microsoft.com/office/drawing/2014/main" id="{3087A5BA-BFD2-4789-A325-9636EEB4A0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06" name="Picture 10" descr="Como escolher a melhor máquina lavadora e secadora de roupas - Casa e  Jardim | Amazon">
            <a:extLst>
              <a:ext uri="{FF2B5EF4-FFF2-40B4-BE49-F238E27FC236}">
                <a16:creationId xmlns:a16="http://schemas.microsoft.com/office/drawing/2014/main" id="{E1665907-7A03-48C9-B30D-452791D31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477" y="372611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AFA71A-CFE5-4284-8A85-867E2B8D7557}"/>
              </a:ext>
            </a:extLst>
          </p:cNvPr>
          <p:cNvSpPr txBox="1"/>
          <p:nvPr/>
        </p:nvSpPr>
        <p:spPr>
          <a:xfrm>
            <a:off x="3491344" y="5869094"/>
            <a:ext cx="19396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Toalhas de banho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1388C17-5C2A-42E0-8AEC-B6BD3AD41392}"/>
              </a:ext>
            </a:extLst>
          </p:cNvPr>
          <p:cNvSpPr txBox="1"/>
          <p:nvPr/>
        </p:nvSpPr>
        <p:spPr>
          <a:xfrm>
            <a:off x="8920306" y="5561216"/>
            <a:ext cx="135962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Máquina de lavar roupa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61208C7-0CFF-41A4-8453-2BD9ECC75B65}"/>
              </a:ext>
            </a:extLst>
          </p:cNvPr>
          <p:cNvSpPr txBox="1"/>
          <p:nvPr/>
        </p:nvSpPr>
        <p:spPr>
          <a:xfrm>
            <a:off x="10185111" y="3650019"/>
            <a:ext cx="167178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Toalha de mesa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905EDF-19F2-49CD-BEC2-50BD01C60397}"/>
              </a:ext>
            </a:extLst>
          </p:cNvPr>
          <p:cNvSpPr txBox="1"/>
          <p:nvPr/>
        </p:nvSpPr>
        <p:spPr>
          <a:xfrm>
            <a:off x="7364268" y="3091934"/>
            <a:ext cx="106218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Pratos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4350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°41 e n°42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498" y="2312303"/>
            <a:ext cx="10657398" cy="3929472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194297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Terça-feira, 15 de fevereiro de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F203FB-8279-4EF3-B389-5A72645DC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casa de banho. O que é isto?</a:t>
            </a:r>
            <a:endParaRPr lang="it-IT" dirty="0"/>
          </a:p>
        </p:txBody>
      </p:sp>
      <p:pic>
        <p:nvPicPr>
          <p:cNvPr id="6146" name="Picture 2" descr="Realizar remodelação de casas de banho">
            <a:extLst>
              <a:ext uri="{FF2B5EF4-FFF2-40B4-BE49-F238E27FC236}">
                <a16:creationId xmlns:a16="http://schemas.microsoft.com/office/drawing/2014/main" id="{C533911A-23C7-4A16-8C2F-A7DE92C23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72" y="1868355"/>
            <a:ext cx="7256318" cy="435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B1DB072-3E21-43B0-90AA-0B9E240CC64E}"/>
              </a:ext>
            </a:extLst>
          </p:cNvPr>
          <p:cNvCxnSpPr/>
          <p:nvPr/>
        </p:nvCxnSpPr>
        <p:spPr>
          <a:xfrm flipV="1">
            <a:off x="6317673" y="1348509"/>
            <a:ext cx="2881745" cy="1634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F23777-1751-4EF7-9B37-0CAA65C4E494}"/>
              </a:ext>
            </a:extLst>
          </p:cNvPr>
          <p:cNvSpPr txBox="1"/>
          <p:nvPr/>
        </p:nvSpPr>
        <p:spPr>
          <a:xfrm>
            <a:off x="9306790" y="1143183"/>
            <a:ext cx="1213428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O chuveiro</a:t>
            </a:r>
            <a:endParaRPr lang="it-IT" sz="1400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E886298-4DC1-4F76-9D11-AC505C70C02A}"/>
              </a:ext>
            </a:extLst>
          </p:cNvPr>
          <p:cNvCxnSpPr/>
          <p:nvPr/>
        </p:nvCxnSpPr>
        <p:spPr>
          <a:xfrm flipV="1">
            <a:off x="8876145" y="4812145"/>
            <a:ext cx="868219" cy="581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DB1729-4C2E-4E87-827C-4BAB62C63097}"/>
              </a:ext>
            </a:extLst>
          </p:cNvPr>
          <p:cNvSpPr txBox="1"/>
          <p:nvPr/>
        </p:nvSpPr>
        <p:spPr>
          <a:xfrm>
            <a:off x="9744364" y="4376774"/>
            <a:ext cx="1413163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 </a:t>
            </a:r>
            <a:r>
              <a:rPr lang="pt-PT" sz="1400" dirty="0"/>
              <a:t>A banheira</a:t>
            </a:r>
            <a:endParaRPr lang="it-IT" dirty="0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CD0D844-C5B8-41D5-B188-E063ED0EFA73}"/>
              </a:ext>
            </a:extLst>
          </p:cNvPr>
          <p:cNvCxnSpPr/>
          <p:nvPr/>
        </p:nvCxnSpPr>
        <p:spPr>
          <a:xfrm flipV="1">
            <a:off x="4784436" y="3842327"/>
            <a:ext cx="0" cy="903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E048A1B-0ABF-4A13-B13D-29386A28E244}"/>
              </a:ext>
            </a:extLst>
          </p:cNvPr>
          <p:cNvSpPr txBox="1"/>
          <p:nvPr/>
        </p:nvSpPr>
        <p:spPr>
          <a:xfrm>
            <a:off x="4276435" y="3469052"/>
            <a:ext cx="1191489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A sanita/ WC</a:t>
            </a:r>
            <a:endParaRPr lang="it-IT" sz="1400" dirty="0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F28AF07-73ED-46AA-8FD4-0B2CA2FD989B}"/>
              </a:ext>
            </a:extLst>
          </p:cNvPr>
          <p:cNvCxnSpPr/>
          <p:nvPr/>
        </p:nvCxnSpPr>
        <p:spPr>
          <a:xfrm flipH="1" flipV="1">
            <a:off x="1097280" y="3048000"/>
            <a:ext cx="1876829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0D08496-2A2C-4AD5-9866-F28B9BCB2716}"/>
              </a:ext>
            </a:extLst>
          </p:cNvPr>
          <p:cNvSpPr txBox="1"/>
          <p:nvPr/>
        </p:nvSpPr>
        <p:spPr>
          <a:xfrm>
            <a:off x="354446" y="2672267"/>
            <a:ext cx="1132607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O espelho</a:t>
            </a:r>
            <a:endParaRPr lang="it-IT" sz="1400" dirty="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E46ACBA-B1B2-40DD-A78C-E8709F5C322C}"/>
              </a:ext>
            </a:extLst>
          </p:cNvPr>
          <p:cNvCxnSpPr/>
          <p:nvPr/>
        </p:nvCxnSpPr>
        <p:spPr>
          <a:xfrm flipH="1">
            <a:off x="1173018" y="4746106"/>
            <a:ext cx="2410691" cy="758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FE2804B-294F-4803-98B3-0B7ADC373CB2}"/>
              </a:ext>
            </a:extLst>
          </p:cNvPr>
          <p:cNvSpPr txBox="1"/>
          <p:nvPr/>
        </p:nvSpPr>
        <p:spPr>
          <a:xfrm>
            <a:off x="216131" y="5691149"/>
            <a:ext cx="1357745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O lavatório</a:t>
            </a:r>
            <a:endParaRPr lang="it-IT" sz="1400" dirty="0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0EA12DA-506E-4B9D-ADCB-154B4E6598F1}"/>
              </a:ext>
            </a:extLst>
          </p:cNvPr>
          <p:cNvCxnSpPr/>
          <p:nvPr/>
        </p:nvCxnSpPr>
        <p:spPr>
          <a:xfrm>
            <a:off x="6003636" y="6059055"/>
            <a:ext cx="1293091" cy="512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CAD1195-094C-4049-893A-F87888B30EC6}"/>
              </a:ext>
            </a:extLst>
          </p:cNvPr>
          <p:cNvSpPr txBox="1"/>
          <p:nvPr/>
        </p:nvSpPr>
        <p:spPr>
          <a:xfrm>
            <a:off x="7475104" y="6437405"/>
            <a:ext cx="1653309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As pantufas</a:t>
            </a:r>
            <a:endParaRPr lang="it-IT" sz="1400" dirty="0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FD7EA8C3-1E15-4D32-A3C2-7A63819839E4}"/>
              </a:ext>
            </a:extLst>
          </p:cNvPr>
          <p:cNvCxnSpPr/>
          <p:nvPr/>
        </p:nvCxnSpPr>
        <p:spPr>
          <a:xfrm flipV="1">
            <a:off x="8164945" y="3238500"/>
            <a:ext cx="1748559" cy="1507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5DA8935-EDBB-4BC7-BC28-13BC327AFCCC}"/>
              </a:ext>
            </a:extLst>
          </p:cNvPr>
          <p:cNvSpPr txBox="1"/>
          <p:nvPr/>
        </p:nvSpPr>
        <p:spPr>
          <a:xfrm>
            <a:off x="9938558" y="3148759"/>
            <a:ext cx="1233747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A torneira</a:t>
            </a:r>
            <a:endParaRPr lang="it-IT" sz="1400" dirty="0"/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97C8D8D6-41AD-4A03-9A39-0C513D69035D}"/>
              </a:ext>
            </a:extLst>
          </p:cNvPr>
          <p:cNvCxnSpPr/>
          <p:nvPr/>
        </p:nvCxnSpPr>
        <p:spPr>
          <a:xfrm flipV="1">
            <a:off x="5181600" y="4673600"/>
            <a:ext cx="397164" cy="323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C393B2F-7776-4100-81BF-638B2FBF14C1}"/>
              </a:ext>
            </a:extLst>
          </p:cNvPr>
          <p:cNvSpPr txBox="1"/>
          <p:nvPr/>
        </p:nvSpPr>
        <p:spPr>
          <a:xfrm>
            <a:off x="5181600" y="4253663"/>
            <a:ext cx="1285585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Papel higiénico</a:t>
            </a:r>
            <a:endParaRPr lang="it-IT" sz="1400" dirty="0"/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1540DAB3-1CEC-4A7B-A0CD-0E1CA2EEFC73}"/>
              </a:ext>
            </a:extLst>
          </p:cNvPr>
          <p:cNvCxnSpPr/>
          <p:nvPr/>
        </p:nvCxnSpPr>
        <p:spPr>
          <a:xfrm>
            <a:off x="8240220" y="5373473"/>
            <a:ext cx="1673515" cy="303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0A761CE-BFE6-4F3A-9CD5-A9A03DF94108}"/>
              </a:ext>
            </a:extLst>
          </p:cNvPr>
          <p:cNvSpPr txBox="1"/>
          <p:nvPr/>
        </p:nvSpPr>
        <p:spPr>
          <a:xfrm>
            <a:off x="9990051" y="5582001"/>
            <a:ext cx="1985818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A toalha de banho</a:t>
            </a:r>
          </a:p>
          <a:p>
            <a:endParaRPr lang="pt-PT" sz="1400" dirty="0"/>
          </a:p>
          <a:p>
            <a:r>
              <a:rPr lang="pt-PT" sz="1400" dirty="0"/>
              <a:t>A toalha da cara</a:t>
            </a:r>
          </a:p>
          <a:p>
            <a:r>
              <a:rPr lang="pt-PT" sz="1400" dirty="0"/>
              <a:t>A toalha para as mãos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977258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D0EF8B-04BF-44A8-A497-B41A9B450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Vocabulário casa de banho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DDE1F0F-FFE1-4E5F-BBB5-32FE4DF30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2" t="23906" r="63771" b="33133"/>
          <a:stretch/>
        </p:blipFill>
        <p:spPr>
          <a:xfrm>
            <a:off x="1173016" y="1870505"/>
            <a:ext cx="5818911" cy="419393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DD2661-AE47-41B7-9154-60F6CB195FFD}"/>
              </a:ext>
            </a:extLst>
          </p:cNvPr>
          <p:cNvSpPr txBox="1"/>
          <p:nvPr/>
        </p:nvSpPr>
        <p:spPr>
          <a:xfrm>
            <a:off x="5200071" y="2613952"/>
            <a:ext cx="478443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Coloquial – maneira antiga de dizer sanita . No Brasil Privada</a:t>
            </a:r>
            <a:endParaRPr lang="it-IT" sz="1400" dirty="0"/>
          </a:p>
        </p:txBody>
      </p:sp>
      <p:pic>
        <p:nvPicPr>
          <p:cNvPr id="7170" name="Picture 2" descr="Perfume Dior Miss Dior Feminino Eau de Parfum | Sephora">
            <a:extLst>
              <a:ext uri="{FF2B5EF4-FFF2-40B4-BE49-F238E27FC236}">
                <a16:creationId xmlns:a16="http://schemas.microsoft.com/office/drawing/2014/main" id="{A52EE84C-561B-4BB1-AE30-6FEB484E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748" y="3156882"/>
            <a:ext cx="1558780" cy="15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D0FF83E-8E85-4625-8C69-829429D6D305}"/>
              </a:ext>
            </a:extLst>
          </p:cNvPr>
          <p:cNvSpPr txBox="1"/>
          <p:nvPr/>
        </p:nvSpPr>
        <p:spPr>
          <a:xfrm>
            <a:off x="7454830" y="4610015"/>
            <a:ext cx="1108364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Perfume</a:t>
            </a:r>
            <a:endParaRPr lang="it-IT" sz="1400" dirty="0"/>
          </a:p>
        </p:txBody>
      </p:sp>
      <p:pic>
        <p:nvPicPr>
          <p:cNvPr id="7172" name="Picture 4" descr="Secador de Cabelos Taiff Easy Motor AC Profissional 1700W – Preto | Casas  Bahia">
            <a:extLst>
              <a:ext uri="{FF2B5EF4-FFF2-40B4-BE49-F238E27FC236}">
                <a16:creationId xmlns:a16="http://schemas.microsoft.com/office/drawing/2014/main" id="{0F53A566-240D-4245-8E4A-F6E10F031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10" y="3805660"/>
            <a:ext cx="1558780" cy="15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F5707A-CF1A-4B03-95C4-6643F5DC5B26}"/>
              </a:ext>
            </a:extLst>
          </p:cNvPr>
          <p:cNvSpPr txBox="1"/>
          <p:nvPr/>
        </p:nvSpPr>
        <p:spPr>
          <a:xfrm>
            <a:off x="8563194" y="3368801"/>
            <a:ext cx="1662546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Secador de cabelo</a:t>
            </a:r>
            <a:endParaRPr lang="it-IT" sz="1400" dirty="0"/>
          </a:p>
        </p:txBody>
      </p:sp>
      <p:pic>
        <p:nvPicPr>
          <p:cNvPr id="7174" name="Picture 6" descr="Alisador de Cabelo BEURER Hs40 (Cerâmica - 120 °C - 220 °C) | Worten.pt">
            <a:extLst>
              <a:ext uri="{FF2B5EF4-FFF2-40B4-BE49-F238E27FC236}">
                <a16:creationId xmlns:a16="http://schemas.microsoft.com/office/drawing/2014/main" id="{63686241-E047-460F-8642-4008262A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388" y="204043"/>
            <a:ext cx="2118775" cy="16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714408-4618-4C3D-B906-7AEDA68350BA}"/>
              </a:ext>
            </a:extLst>
          </p:cNvPr>
          <p:cNvSpPr txBox="1"/>
          <p:nvPr/>
        </p:nvSpPr>
        <p:spPr>
          <a:xfrm>
            <a:off x="9418783" y="1629717"/>
            <a:ext cx="2475346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Alisador/placa para o cabelo</a:t>
            </a:r>
            <a:endParaRPr lang="it-IT" sz="1400" dirty="0"/>
          </a:p>
        </p:txBody>
      </p:sp>
      <p:pic>
        <p:nvPicPr>
          <p:cNvPr id="7176" name="Picture 8" descr="Comprar Condicionador Pantene Pro-v Restauração 400ml">
            <a:extLst>
              <a:ext uri="{FF2B5EF4-FFF2-40B4-BE49-F238E27FC236}">
                <a16:creationId xmlns:a16="http://schemas.microsoft.com/office/drawing/2014/main" id="{9398F9C0-5195-4F70-9D7D-EBB2CFBF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891" y="2440181"/>
            <a:ext cx="1866182" cy="186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59C2317-9CA6-460C-B02D-33814C07AEC4}"/>
              </a:ext>
            </a:extLst>
          </p:cNvPr>
          <p:cNvSpPr txBox="1"/>
          <p:nvPr/>
        </p:nvSpPr>
        <p:spPr>
          <a:xfrm>
            <a:off x="10485003" y="4363154"/>
            <a:ext cx="1341354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Condicionador</a:t>
            </a:r>
            <a:endParaRPr lang="it-IT" sz="1400" dirty="0"/>
          </a:p>
        </p:txBody>
      </p:sp>
      <p:pic>
        <p:nvPicPr>
          <p:cNvPr id="7178" name="Picture 10" descr="Escova Dental Antibac Estojo Protetor, Condor, Multicor | Amazon.com.br">
            <a:extLst>
              <a:ext uri="{FF2B5EF4-FFF2-40B4-BE49-F238E27FC236}">
                <a16:creationId xmlns:a16="http://schemas.microsoft.com/office/drawing/2014/main" id="{D208CBA4-300F-44CF-85A8-C231176EB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456" y="4833668"/>
            <a:ext cx="1344909" cy="145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6666F3A-D547-456B-9562-7604213C825C}"/>
              </a:ext>
            </a:extLst>
          </p:cNvPr>
          <p:cNvSpPr txBox="1"/>
          <p:nvPr/>
        </p:nvSpPr>
        <p:spPr>
          <a:xfrm>
            <a:off x="9456927" y="5910548"/>
            <a:ext cx="1537626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Escova de dentes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912960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3418EF-41F3-4FED-AFCD-129F79C23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quarto</a:t>
            </a:r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95F198DB-5E2F-4098-AE38-4085653F5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7047" y="1831842"/>
            <a:ext cx="4542444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Despertador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Roupeiro/ Guarda-fatos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Cómoda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Lençóis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Colcha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Estantes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Televisão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Console de jogos (</a:t>
            </a:r>
            <a:r>
              <a:rPr lang="pt-PT" dirty="0" err="1"/>
              <a:t>Psp</a:t>
            </a:r>
            <a:r>
              <a:rPr lang="pt-PT" dirty="0"/>
              <a:t>, Xbox…)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72C7041-4D55-4651-A65F-CBBF360F4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3" t="22035" r="60757" b="31595"/>
          <a:stretch/>
        </p:blipFill>
        <p:spPr>
          <a:xfrm>
            <a:off x="332509" y="1831842"/>
            <a:ext cx="6844146" cy="44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93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61A416-29D2-4697-A2A6-B86179F7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Sala de estar / sala de jantar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C57ACB12-ABB9-4C87-9667-E9CD4E7FFD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Coisas que podemos fazer na sala de estar: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Ver televisão / Jogar com a console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Tocar piano (quem tiver um)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Conversar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Jogar com jogos de tabuleiro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Descansar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Ler um livro/ Jornal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Receber as visitas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619A00-204A-40B2-90E2-0AA0141D7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64" t="26868" r="62500" b="35771"/>
          <a:stretch/>
        </p:blipFill>
        <p:spPr>
          <a:xfrm>
            <a:off x="381461" y="2107140"/>
            <a:ext cx="5745019" cy="35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21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5B23AAB-8689-45F7-AA25-FF240621C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7" t="28459" r="33423" b="13211"/>
          <a:stretch/>
        </p:blipFill>
        <p:spPr>
          <a:xfrm>
            <a:off x="473612" y="1874982"/>
            <a:ext cx="7132320" cy="399828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4431B8-79DC-48A7-B809-F073AA0A6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8" t="64970" r="36086" b="14579"/>
          <a:stretch/>
        </p:blipFill>
        <p:spPr>
          <a:xfrm>
            <a:off x="4915237" y="5120641"/>
            <a:ext cx="7132321" cy="16114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C2B2DE-56CB-4CDE-BF50-B34243BA5556}"/>
              </a:ext>
            </a:extLst>
          </p:cNvPr>
          <p:cNvSpPr txBox="1"/>
          <p:nvPr/>
        </p:nvSpPr>
        <p:spPr>
          <a:xfrm>
            <a:off x="8314468" y="2574482"/>
            <a:ext cx="3024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Olhe para este escritório. Há 3 erros na descrição do escritório. Quais são?</a:t>
            </a: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2E88014-5E75-4F62-B0E6-37AC38B6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– O escritório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8554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BB0E9E1-50C8-4B69-84FC-4F8077AD1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Exercício: Que móveis há na sala?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6CC50C6-73F3-4935-B352-BCC6E7BC7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10896" r="6005" b="31179"/>
          <a:stretch/>
        </p:blipFill>
        <p:spPr>
          <a:xfrm>
            <a:off x="3586547" y="1822857"/>
            <a:ext cx="4760287" cy="458031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4378D1-0585-4DBD-ADBA-743096CD5759}"/>
              </a:ext>
            </a:extLst>
          </p:cNvPr>
          <p:cNvSpPr txBox="1"/>
          <p:nvPr/>
        </p:nvSpPr>
        <p:spPr>
          <a:xfrm>
            <a:off x="910889" y="6488668"/>
            <a:ext cx="106513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Fontes: </a:t>
            </a:r>
            <a:r>
              <a:rPr lang="pt-PT" dirty="0"/>
              <a:t>Passaporte para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1785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51F41D-2C2C-4E35-B633-0CAA63D3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407" y="471330"/>
            <a:ext cx="10058400" cy="1450757"/>
          </a:xfrm>
        </p:spPr>
        <p:txBody>
          <a:bodyPr/>
          <a:lstStyle/>
          <a:p>
            <a:r>
              <a:rPr lang="pt-PT" dirty="0"/>
              <a:t>Exercício- Onde encontramos estes objetos?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28290CD-58B3-44DC-98DF-5C9A65B3B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5" t="32908" r="37001" b="14855"/>
          <a:stretch/>
        </p:blipFill>
        <p:spPr>
          <a:xfrm>
            <a:off x="2557052" y="2078180"/>
            <a:ext cx="7077896" cy="410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28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25752CA-B96E-4750-8C8C-045743103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32811" r="38616" b="24707"/>
          <a:stretch/>
        </p:blipFill>
        <p:spPr>
          <a:xfrm>
            <a:off x="812799" y="1785082"/>
            <a:ext cx="7074595" cy="3675765"/>
          </a:xfrm>
          <a:prstGeom prst="rect">
            <a:avLst/>
          </a:prstGeom>
        </p:spPr>
      </p:pic>
      <p:pic>
        <p:nvPicPr>
          <p:cNvPr id="3074" name="Picture 2" descr="Appartamento con 3 stanze a 30 m dalla spiaggia - Ampolla Mar, L' Ampolla  (Tarragona) Costa Dorada">
            <a:extLst>
              <a:ext uri="{FF2B5EF4-FFF2-40B4-BE49-F238E27FC236}">
                <a16:creationId xmlns:a16="http://schemas.microsoft.com/office/drawing/2014/main" id="{B6F1133C-090B-4019-99FC-F97B9CEF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901" y="1806925"/>
            <a:ext cx="3439910" cy="216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partamento com décor alegre e vista para o mar - Casa Vogue | Apartamentos">
            <a:extLst>
              <a:ext uri="{FF2B5EF4-FFF2-40B4-BE49-F238E27FC236}">
                <a16:creationId xmlns:a16="http://schemas.microsoft.com/office/drawing/2014/main" id="{2554A988-4C36-4AF4-A188-CC58B056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022" y="3969266"/>
            <a:ext cx="3461789" cy="216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DB66E11-17BE-4DDE-9DAC-AAEF48BBADA8}"/>
              </a:ext>
            </a:extLst>
          </p:cNvPr>
          <p:cNvSpPr txBox="1"/>
          <p:nvPr/>
        </p:nvSpPr>
        <p:spPr>
          <a:xfrm>
            <a:off x="443346" y="5763552"/>
            <a:ext cx="565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T.p.c</a:t>
            </a:r>
            <a:r>
              <a:rPr lang="pt-PT" dirty="0"/>
              <a:t>: Escreva um anúncio do seu apartamento/ a sua casa</a:t>
            </a:r>
            <a:endParaRPr lang="it-IT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4D644CCC-795A-4F76-929C-83BCA4A4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Anúncio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3759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A8194C-9330-468A-8682-BE9F022F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Momento de leitura</a:t>
            </a:r>
            <a:br>
              <a:rPr lang="pt-PT" dirty="0"/>
            </a:b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C0A137-D645-4B1F-A964-69EB635D6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446700"/>
            <a:ext cx="4661309" cy="182151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t-PT" sz="1800" dirty="0">
                <a:solidFill>
                  <a:schemeClr val="tx1"/>
                </a:solidFill>
              </a:rPr>
              <a:t>Ler </a:t>
            </a:r>
            <a:r>
              <a:rPr lang="pt-PT" sz="1800" dirty="0" err="1">
                <a:solidFill>
                  <a:schemeClr val="tx1"/>
                </a:solidFill>
              </a:rPr>
              <a:t>Pdf</a:t>
            </a:r>
            <a:endParaRPr lang="pt-PT" sz="1800" dirty="0">
              <a:solidFill>
                <a:schemeClr val="tx1"/>
              </a:solidFill>
            </a:endParaRPr>
          </a:p>
          <a:p>
            <a:pPr algn="ctr"/>
            <a:r>
              <a:rPr lang="pt-PT" sz="1800" dirty="0">
                <a:solidFill>
                  <a:schemeClr val="tx1"/>
                </a:solidFill>
              </a:rPr>
              <a:t>“Um português legenda, um espanhol dobra e um polaco faz o quê?”</a:t>
            </a:r>
          </a:p>
          <a:p>
            <a:pPr algn="ctr"/>
            <a:r>
              <a:rPr lang="pt-PT" sz="1800" dirty="0">
                <a:solidFill>
                  <a:schemeClr val="tx1"/>
                </a:solidFill>
              </a:rPr>
              <a:t>Abc da tradução – Marco Neves</a:t>
            </a:r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ABC da Tradução - Livro - WOOK">
            <a:extLst>
              <a:ext uri="{FF2B5EF4-FFF2-40B4-BE49-F238E27FC236}">
                <a16:creationId xmlns:a16="http://schemas.microsoft.com/office/drawing/2014/main" id="{26A3247D-EE7F-47C7-9DD2-AE096D34A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73" y="2999279"/>
            <a:ext cx="1661054" cy="252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rco Neves">
            <a:extLst>
              <a:ext uri="{FF2B5EF4-FFF2-40B4-BE49-F238E27FC236}">
                <a16:creationId xmlns:a16="http://schemas.microsoft.com/office/drawing/2014/main" id="{A83EA0D2-DCA4-4732-8BFF-4F86E42E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81" y="3589783"/>
            <a:ext cx="1794119" cy="294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C6B16B-E6BA-4498-A188-CE6D84D34311}"/>
              </a:ext>
            </a:extLst>
          </p:cNvPr>
          <p:cNvSpPr txBox="1"/>
          <p:nvPr/>
        </p:nvSpPr>
        <p:spPr>
          <a:xfrm>
            <a:off x="6206836" y="3989451"/>
            <a:ext cx="573116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0" i="0" dirty="0">
                <a:solidFill>
                  <a:srgbClr val="262626"/>
                </a:solidFill>
                <a:effectLst/>
                <a:latin typeface="BryantProRegular"/>
              </a:rPr>
              <a:t>Marco Neves nasceu em Peniche e vive em Lisboa. É tradutor, revisor, leitor, autor e professor na Faculdade de Ciências Sociais e Humanas da Universidade Nova de Lisboa e diretor do escritório de Lisboa da Eurologos. Já publicou alguns livros como: </a:t>
            </a:r>
            <a:r>
              <a:rPr lang="pt-BR" sz="1600" b="0" i="1" dirty="0">
                <a:solidFill>
                  <a:srgbClr val="262626"/>
                </a:solidFill>
                <a:effectLst/>
                <a:latin typeface="BryantProRegular"/>
              </a:rPr>
              <a:t>Doze Segredos da Língua Portuguesa</a:t>
            </a:r>
            <a:r>
              <a:rPr lang="pt-BR" sz="1600" b="0" i="0" dirty="0">
                <a:solidFill>
                  <a:srgbClr val="262626"/>
                </a:solidFill>
                <a:effectLst/>
                <a:latin typeface="BryantProRegular"/>
              </a:rPr>
              <a:t>, </a:t>
            </a:r>
            <a:r>
              <a:rPr lang="pt-BR" sz="1600" b="0" i="1" dirty="0">
                <a:solidFill>
                  <a:srgbClr val="262626"/>
                </a:solidFill>
                <a:effectLst/>
                <a:latin typeface="BryantProRegular"/>
              </a:rPr>
              <a:t>A Incrível História Secreta da Língua Portuguesa</a:t>
            </a:r>
            <a:r>
              <a:rPr lang="pt-BR" sz="1600" b="0" i="0" dirty="0">
                <a:solidFill>
                  <a:srgbClr val="262626"/>
                </a:solidFill>
                <a:effectLst/>
                <a:latin typeface="BryantProRegular"/>
              </a:rPr>
              <a:t> e o romance </a:t>
            </a:r>
            <a:r>
              <a:rPr lang="pt-BR" sz="1600" b="0" i="1" dirty="0">
                <a:solidFill>
                  <a:srgbClr val="262626"/>
                </a:solidFill>
                <a:effectLst/>
                <a:latin typeface="BryantProRegular"/>
              </a:rPr>
              <a:t>A Baleia que Engoliu Um Espanhol, e </a:t>
            </a:r>
            <a:r>
              <a:rPr lang="pt-BR" sz="1600" b="0" i="0" dirty="0">
                <a:solidFill>
                  <a:srgbClr val="262626"/>
                </a:solidFill>
                <a:effectLst/>
                <a:latin typeface="BryantProRegular"/>
              </a:rPr>
              <a:t>a </a:t>
            </a:r>
            <a:r>
              <a:rPr lang="pt-BR" sz="1600" b="0" i="1" dirty="0">
                <a:solidFill>
                  <a:srgbClr val="262626"/>
                </a:solidFill>
                <a:effectLst/>
                <a:latin typeface="BryantProRegular"/>
              </a:rPr>
              <a:t>Gramática para Todos: O Português na Ponta da Língua</a:t>
            </a:r>
            <a:r>
              <a:rPr lang="pt-BR" sz="1600" b="0" i="0" dirty="0">
                <a:solidFill>
                  <a:srgbClr val="262626"/>
                </a:solidFill>
                <a:effectLst/>
                <a:latin typeface="BryantProRegular"/>
              </a:rPr>
              <a:t>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712268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Ditado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406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2AF7D8-438B-4AF3-AD12-F74046493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Verbo Haver – forma impessoal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DC45EFE-3E95-4679-9AF0-0BD6E5DC7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" b="12705"/>
          <a:stretch/>
        </p:blipFill>
        <p:spPr>
          <a:xfrm>
            <a:off x="1669774" y="4318428"/>
            <a:ext cx="9299049" cy="18095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740608-D82D-4369-ADAC-CC48A1E3A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1" t="8149" r="2608"/>
          <a:stretch/>
        </p:blipFill>
        <p:spPr>
          <a:xfrm>
            <a:off x="3812649" y="1864838"/>
            <a:ext cx="7156174" cy="235108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F5C313-E139-4565-AE2F-09E04A8782CD}"/>
              </a:ext>
            </a:extLst>
          </p:cNvPr>
          <p:cNvSpPr txBox="1"/>
          <p:nvPr/>
        </p:nvSpPr>
        <p:spPr>
          <a:xfrm>
            <a:off x="331750" y="6392444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162 – unidade 29</a:t>
            </a:r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1AC1E399-D6B8-432A-8AE8-2D29629A9290}"/>
              </a:ext>
            </a:extLst>
          </p:cNvPr>
          <p:cNvSpPr/>
          <p:nvPr/>
        </p:nvSpPr>
        <p:spPr>
          <a:xfrm>
            <a:off x="1470991" y="4925368"/>
            <a:ext cx="1683026" cy="139637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69AEC4-69C4-4462-91B2-DC18EBA3BB10}"/>
              </a:ext>
            </a:extLst>
          </p:cNvPr>
          <p:cNvSpPr txBox="1"/>
          <p:nvPr/>
        </p:nvSpPr>
        <p:spPr>
          <a:xfrm>
            <a:off x="294196" y="1805877"/>
            <a:ext cx="36284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/>
              <a:t>O verbo haver:</a:t>
            </a:r>
          </a:p>
          <a:p>
            <a:endParaRPr lang="pt-PT" dirty="0"/>
          </a:p>
          <a:p>
            <a:r>
              <a:rPr lang="pt-PT" dirty="0"/>
              <a:t>Pode ser equivalente aos seguintes verbos: ter, dar/ ser transmitido, estar, existir, acontecer/passar-se.</a:t>
            </a:r>
          </a:p>
          <a:p>
            <a:endParaRPr lang="pt-PT" dirty="0"/>
          </a:p>
          <a:p>
            <a:r>
              <a:rPr lang="pt-PT" dirty="0"/>
              <a:t>Há morangos para a sobremesa = Temos morangos para  a sobremesa</a:t>
            </a:r>
          </a:p>
          <a:p>
            <a:endParaRPr lang="pt-PT" dirty="0"/>
          </a:p>
          <a:p>
            <a:r>
              <a:rPr lang="pt-PT" dirty="0"/>
              <a:t>Hoje há um bom filme na televisão</a:t>
            </a:r>
            <a:endParaRPr lang="it-IT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85F2AAA-A3DE-4991-9672-812D85E8D268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781878" y="748268"/>
            <a:ext cx="2638140" cy="1057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D45087A-1E96-4A84-965C-8C97BA35E8D6}"/>
              </a:ext>
            </a:extLst>
          </p:cNvPr>
          <p:cNvSpPr txBox="1"/>
          <p:nvPr/>
        </p:nvSpPr>
        <p:spPr>
          <a:xfrm>
            <a:off x="3420018" y="286603"/>
            <a:ext cx="4730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 err="1"/>
              <a:t>Esserci</a:t>
            </a:r>
            <a:r>
              <a:rPr lang="pt-PT" dirty="0"/>
              <a:t>: Indica </a:t>
            </a:r>
            <a:r>
              <a:rPr lang="pt-PT" dirty="0" err="1"/>
              <a:t>l’esistenza</a:t>
            </a:r>
            <a:r>
              <a:rPr lang="pt-PT" dirty="0"/>
              <a:t> </a:t>
            </a:r>
            <a:r>
              <a:rPr lang="pt-PT" dirty="0" err="1"/>
              <a:t>di</a:t>
            </a:r>
            <a:r>
              <a:rPr lang="pt-PT" dirty="0"/>
              <a:t> </a:t>
            </a:r>
            <a:r>
              <a:rPr lang="pt-PT" dirty="0" err="1"/>
              <a:t>qualcosa</a:t>
            </a:r>
            <a:r>
              <a:rPr lang="pt-PT" dirty="0"/>
              <a:t> o </a:t>
            </a:r>
            <a:r>
              <a:rPr lang="pt-PT" dirty="0" err="1"/>
              <a:t>qualcuno</a:t>
            </a:r>
            <a:r>
              <a:rPr lang="pt-PT" dirty="0"/>
              <a:t>. Si usa sempre </a:t>
            </a:r>
            <a:r>
              <a:rPr lang="pt-PT" dirty="0" err="1"/>
              <a:t>alla</a:t>
            </a:r>
            <a:r>
              <a:rPr lang="pt-PT" dirty="0"/>
              <a:t> </a:t>
            </a:r>
            <a:r>
              <a:rPr lang="pt-PT" dirty="0" err="1"/>
              <a:t>terza</a:t>
            </a:r>
            <a:r>
              <a:rPr lang="pt-PT" dirty="0"/>
              <a:t> persona </a:t>
            </a:r>
            <a:r>
              <a:rPr lang="pt-PT" dirty="0" err="1"/>
              <a:t>singolare</a:t>
            </a:r>
            <a:r>
              <a:rPr lang="pt-PT" dirty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6148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/>
              <a:t>Ditado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Diário Cruzado de João e Joana” Ana Maria Magalhães e Isabel Alçada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639D4F7-707C-4044-B4B1-205B4FF9E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64" y="1267158"/>
            <a:ext cx="7465087" cy="4679431"/>
          </a:xfrm>
          <a:prstGeom prst="rect">
            <a:avLst/>
          </a:prstGeom>
        </p:spPr>
      </p:pic>
      <p:pic>
        <p:nvPicPr>
          <p:cNvPr id="1026" name="Picture 2" descr="Diário Cruzado de João e Joana by Ana Maria Magalhães">
            <a:extLst>
              <a:ext uri="{FF2B5EF4-FFF2-40B4-BE49-F238E27FC236}">
                <a16:creationId xmlns:a16="http://schemas.microsoft.com/office/drawing/2014/main" id="{7AD47B33-90E9-4A3F-8554-CDB8087DF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r="17471"/>
          <a:stretch/>
        </p:blipFill>
        <p:spPr bwMode="auto">
          <a:xfrm>
            <a:off x="858982" y="3216563"/>
            <a:ext cx="2178496" cy="332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Ditado Escalada ao Pico do Diabo">
            <a:hlinkClick r:id="" action="ppaction://media"/>
            <a:extLst>
              <a:ext uri="{FF2B5EF4-FFF2-40B4-BE49-F238E27FC236}">
                <a16:creationId xmlns:a16="http://schemas.microsoft.com/office/drawing/2014/main" id="{E916F1F6-DC75-48A8-9041-5388540FC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" y="65755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004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Tradução</a:t>
            </a:r>
            <a:endParaRPr lang="it-IT" dirty="0"/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8BC5147A-7303-432A-B0C8-0EB077ED7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Tradução de texto do Português para o Italiano – correção do texto da aula anterior.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 err="1"/>
              <a:t>T.p.c</a:t>
            </a:r>
            <a:r>
              <a:rPr lang="pt-PT" dirty="0"/>
              <a:t> tradução de textos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1028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AA745D9-CE12-4581-828E-534971BD4D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3678" y="182324"/>
            <a:ext cx="10648950" cy="528637"/>
          </a:xfrm>
        </p:spPr>
        <p:txBody>
          <a:bodyPr>
            <a:normAutofit/>
          </a:bodyPr>
          <a:lstStyle/>
          <a:p>
            <a:pPr algn="ctr"/>
            <a:r>
              <a:rPr lang="pt-PT" sz="2800" dirty="0"/>
              <a:t>“Maioria dos jovens acha legítima a violência no namoro- diz estudo”</a:t>
            </a:r>
            <a:endParaRPr lang="it-IT" sz="2800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FEA8284-54E6-4C27-B16B-F7B915BDF0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7983" y="784095"/>
            <a:ext cx="11409362" cy="552950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t-BR" dirty="0"/>
              <a:t>“Quase sete em cada dez jovens que participaram num estudo sobre violência no namoro acha legítimo o controlo ou a perseguição na relação e quase 60% admitiram já ter sido vítimas de comportamentos violentos.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t-BR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pt-BR" dirty="0"/>
              <a:t>De acordo com o estudo, cujos dados são relativos a 2020, 67% dos jovens consideram legítima a violência no namoro, dos quais 26% acham legítimo o controlo, 23% a perseguição, 19% a violência sexual, 15% a violência psicológica, 14% a violência através das redes sociais e 5% a violência física.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t-BR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pt-BR" dirty="0"/>
              <a:t>De acordo com os dados apresentados, as vítimas são predominantemente mulheres, de nacionalidade portuguesa, estudantes e com uma orientação sexual heterossexual, enquanto as pessoas agressoras são maioritariamente do sexo masculino, com uma média de idades de 24 anos, maioritariamente namorados actuais das vítimas.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t-BR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pt-BR" dirty="0"/>
              <a:t>Os crimes reportados aconteceram sobretudo nos distritos de Lisboa, Porto e Braga, sendo as agressões verbais e emocionais as formas mais prevalecentes de violência no namoro. “Em cerca de 26% dos casos, as vítimas foram sujeitas a ameaças de morte e/ou tentativa de homicídio”, refere o observatório”.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1667CC5-3364-42B4-8407-EF55C01C5C00}"/>
              </a:ext>
            </a:extLst>
          </p:cNvPr>
          <p:cNvSpPr txBox="1"/>
          <p:nvPr/>
        </p:nvSpPr>
        <p:spPr>
          <a:xfrm>
            <a:off x="507023" y="6386731"/>
            <a:ext cx="1084560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dirty="0">
                <a:hlinkClick r:id="rId2"/>
              </a:rPr>
              <a:t>https://www.publico.pt/2021/02/12/p3/noticia/maioria-jovens-acha-legitima-violencia-namoro-estudo-1950432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9194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34B2272-518B-4343-969E-99250ABE4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5" t="28733" r="34346" b="17932"/>
          <a:stretch/>
        </p:blipFill>
        <p:spPr>
          <a:xfrm>
            <a:off x="743242" y="1856934"/>
            <a:ext cx="8848580" cy="4227453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1BC9315C-E539-45BE-9A35-4C9945362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Exercícios de tradução POR- ITA</a:t>
            </a:r>
            <a:endParaRPr lang="it-IT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863F728-1274-4C4B-8A45-54179E2679B6}"/>
              </a:ext>
            </a:extLst>
          </p:cNvPr>
          <p:cNvCxnSpPr>
            <a:cxnSpLocks/>
          </p:cNvCxnSpPr>
          <p:nvPr/>
        </p:nvCxnSpPr>
        <p:spPr>
          <a:xfrm flipV="1">
            <a:off x="9227234" y="4121834"/>
            <a:ext cx="1182858" cy="799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73AAF77-9C70-4086-B232-2355C4A432D2}"/>
              </a:ext>
            </a:extLst>
          </p:cNvPr>
          <p:cNvSpPr txBox="1"/>
          <p:nvPr/>
        </p:nvSpPr>
        <p:spPr>
          <a:xfrm>
            <a:off x="9789942" y="2729132"/>
            <a:ext cx="22098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Um português triste… talvez não teve tempo de tomar o pequeno- almoço!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4771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052D2E7-A674-4DAB-9D01-499F6EC82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85" t="17831" r="36307" b="12597"/>
          <a:stretch/>
        </p:blipFill>
        <p:spPr>
          <a:xfrm>
            <a:off x="1938996" y="0"/>
            <a:ext cx="8314007" cy="62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58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5D883A-0B23-41C5-8476-666DADEB28B3}"/>
              </a:ext>
            </a:extLst>
          </p:cNvPr>
          <p:cNvSpPr txBox="1"/>
          <p:nvPr/>
        </p:nvSpPr>
        <p:spPr>
          <a:xfrm>
            <a:off x="1510748" y="1351506"/>
            <a:ext cx="35906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4400" b="1" dirty="0">
              <a:latin typeface="Bauhaus 93" panose="04030905020B02020C02" pitchFamily="82" charset="0"/>
            </a:endParaRPr>
          </a:p>
          <a:p>
            <a:endParaRPr lang="pt-PT" sz="4400" b="1" dirty="0">
              <a:latin typeface="Bauhaus 93" panose="04030905020B02020C02" pitchFamily="82" charset="0"/>
            </a:endParaRPr>
          </a:p>
          <a:p>
            <a:r>
              <a:rPr lang="pt-PT" sz="4400" b="1" dirty="0">
                <a:latin typeface="Bauhaus 93" panose="04030905020B02020C02" pitchFamily="82" charset="0"/>
              </a:rPr>
              <a:t>Bom estudo!</a:t>
            </a:r>
          </a:p>
          <a:p>
            <a:r>
              <a:rPr lang="pt-PT" sz="4400" b="1" dirty="0">
                <a:latin typeface="Bauhaus 93" panose="04030905020B02020C02" pitchFamily="82" charset="0"/>
              </a:rPr>
              <a:t>Até amanhã!</a:t>
            </a:r>
          </a:p>
          <a:p>
            <a:endParaRPr lang="pt-PT" sz="4400" dirty="0">
              <a:latin typeface="Bauhaus 93" panose="04030905020B02020C02" pitchFamily="82" charset="0"/>
            </a:endParaRPr>
          </a:p>
          <a:p>
            <a:endParaRPr lang="it-IT" sz="4400" dirty="0">
              <a:latin typeface="Bauhaus 93" panose="04030905020B02020C02" pitchFamily="8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CB698E6-59E8-49D6-B213-41D92A9AD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74" y="752685"/>
            <a:ext cx="4951571" cy="490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1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259F83AC-4D22-48B3-A072-BF52720793C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43798" r="12555" b="25111"/>
          <a:stretch/>
        </p:blipFill>
        <p:spPr>
          <a:xfrm>
            <a:off x="371061" y="452644"/>
            <a:ext cx="7853363" cy="4256433"/>
          </a:xfrm>
        </p:spPr>
      </p:pic>
      <p:pic>
        <p:nvPicPr>
          <p:cNvPr id="5" name="80 Faixa 80">
            <a:hlinkClick r:id="" action="ppaction://media"/>
            <a:extLst>
              <a:ext uri="{FF2B5EF4-FFF2-40B4-BE49-F238E27FC236}">
                <a16:creationId xmlns:a16="http://schemas.microsoft.com/office/drawing/2014/main" id="{A1112016-E933-4DFA-AE84-3633502E8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8212" y="5059017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98C0C5FB-6BA3-482B-88A4-687993739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9" t="74743" r="17497" b="12866"/>
          <a:stretch/>
        </p:blipFill>
        <p:spPr>
          <a:xfrm>
            <a:off x="371061" y="4515678"/>
            <a:ext cx="4161183" cy="1696279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1F74D7EC-D816-473A-B8A5-B581F65D67C1}"/>
              </a:ext>
            </a:extLst>
          </p:cNvPr>
          <p:cNvCxnSpPr/>
          <p:nvPr/>
        </p:nvCxnSpPr>
        <p:spPr>
          <a:xfrm>
            <a:off x="1563757" y="3935896"/>
            <a:ext cx="14444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6E5E24B-1BEF-414A-9CCC-B0D16CDBE690}"/>
              </a:ext>
            </a:extLst>
          </p:cNvPr>
          <p:cNvCxnSpPr>
            <a:cxnSpLocks/>
          </p:cNvCxnSpPr>
          <p:nvPr/>
        </p:nvCxnSpPr>
        <p:spPr>
          <a:xfrm flipV="1">
            <a:off x="5526157" y="2345634"/>
            <a:ext cx="1497495" cy="927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8E5B5F-A19B-4A7D-8753-E4777E73A7C1}"/>
              </a:ext>
            </a:extLst>
          </p:cNvPr>
          <p:cNvSpPr txBox="1"/>
          <p:nvPr/>
        </p:nvSpPr>
        <p:spPr>
          <a:xfrm>
            <a:off x="8375371" y="2128701"/>
            <a:ext cx="360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Não quero nada = non </a:t>
            </a:r>
            <a:r>
              <a:rPr lang="pt-PT" b="1" dirty="0" err="1"/>
              <a:t>voglio</a:t>
            </a:r>
            <a:r>
              <a:rPr lang="pt-PT" b="1" dirty="0"/>
              <a:t> </a:t>
            </a:r>
            <a:r>
              <a:rPr lang="pt-PT" b="1" dirty="0" err="1"/>
              <a:t>niente</a:t>
            </a:r>
            <a:endParaRPr lang="it-IT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BB46501-501F-4192-ACA2-59747F29262C}"/>
              </a:ext>
            </a:extLst>
          </p:cNvPr>
          <p:cNvSpPr txBox="1"/>
          <p:nvPr/>
        </p:nvSpPr>
        <p:spPr>
          <a:xfrm>
            <a:off x="8497609" y="3429000"/>
            <a:ext cx="3445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Frango assado= </a:t>
            </a:r>
            <a:r>
              <a:rPr lang="pt-PT" dirty="0" err="1"/>
              <a:t>pollo</a:t>
            </a:r>
            <a:r>
              <a:rPr lang="pt-PT" dirty="0"/>
              <a:t> arrosto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P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Assado =arrosto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Cozido= </a:t>
            </a:r>
            <a:r>
              <a:rPr lang="pt-PT" dirty="0" err="1"/>
              <a:t>cotto</a:t>
            </a:r>
            <a:r>
              <a:rPr lang="pt-PT" dirty="0"/>
              <a:t>, </a:t>
            </a:r>
            <a:r>
              <a:rPr lang="pt-PT" dirty="0" err="1"/>
              <a:t>lesso</a:t>
            </a:r>
            <a:r>
              <a:rPr lang="pt-PT" dirty="0"/>
              <a:t>, </a:t>
            </a:r>
            <a:r>
              <a:rPr lang="pt-PT" dirty="0" err="1"/>
              <a:t>bollito</a:t>
            </a:r>
            <a:endParaRPr lang="pt-P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Frito = </a:t>
            </a:r>
            <a:r>
              <a:rPr lang="pt-PT" dirty="0" err="1"/>
              <a:t>fritto</a:t>
            </a:r>
            <a:endParaRPr lang="pt-P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Fumado = </a:t>
            </a:r>
            <a:r>
              <a:rPr lang="pt-PT" dirty="0" err="1"/>
              <a:t>affumicato</a:t>
            </a:r>
            <a:endParaRPr lang="pt-P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Grelhado = ai </a:t>
            </a:r>
            <a:r>
              <a:rPr lang="pt-PT" dirty="0" err="1"/>
              <a:t>ferri</a:t>
            </a:r>
            <a:r>
              <a:rPr lang="pt-PT" dirty="0"/>
              <a:t>, </a:t>
            </a:r>
            <a:r>
              <a:rPr lang="pt-PT" dirty="0" err="1"/>
              <a:t>alla</a:t>
            </a:r>
            <a:r>
              <a:rPr lang="pt-PT" dirty="0"/>
              <a:t> </a:t>
            </a:r>
            <a:r>
              <a:rPr lang="pt-PT" dirty="0" err="1"/>
              <a:t>griglia</a:t>
            </a:r>
            <a:endParaRPr lang="pt-PT" dirty="0"/>
          </a:p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3A50D3-2C77-4FB0-B79C-303BE99B5C97}"/>
              </a:ext>
            </a:extLst>
          </p:cNvPr>
          <p:cNvSpPr txBox="1"/>
          <p:nvPr/>
        </p:nvSpPr>
        <p:spPr>
          <a:xfrm>
            <a:off x="331750" y="6392444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100 – unidade 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234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oa | Cozinha Tradicional">
            <a:extLst>
              <a:ext uri="{FF2B5EF4-FFF2-40B4-BE49-F238E27FC236}">
                <a16:creationId xmlns:a16="http://schemas.microsoft.com/office/drawing/2014/main" id="{383A83FC-1F77-4CA2-85DD-5C6289D34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7" y="480392"/>
            <a:ext cx="3034747" cy="227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5D63F7-85B4-4389-A655-DE3E874578A0}"/>
              </a:ext>
            </a:extLst>
          </p:cNvPr>
          <p:cNvSpPr txBox="1"/>
          <p:nvPr/>
        </p:nvSpPr>
        <p:spPr>
          <a:xfrm>
            <a:off x="2835965" y="2451652"/>
            <a:ext cx="80838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Broa</a:t>
            </a:r>
            <a:endParaRPr lang="it-IT" dirty="0"/>
          </a:p>
        </p:txBody>
      </p:sp>
      <p:pic>
        <p:nvPicPr>
          <p:cNvPr id="1032" name="Picture 8" descr="CASA DO BOLO DO CACO, Funchal - Ristorante Recensioni, Numero di Telefono &amp;amp;  Foto - Tripadvisor">
            <a:extLst>
              <a:ext uri="{FF2B5EF4-FFF2-40B4-BE49-F238E27FC236}">
                <a16:creationId xmlns:a16="http://schemas.microsoft.com/office/drawing/2014/main" id="{8B53E95A-C0D1-450D-962C-EC0C53F0A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37" y="3107636"/>
            <a:ext cx="3313011" cy="24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BEC905-EAEB-439C-9681-AA9BA81AADCF}"/>
              </a:ext>
            </a:extLst>
          </p:cNvPr>
          <p:cNvSpPr txBox="1"/>
          <p:nvPr/>
        </p:nvSpPr>
        <p:spPr>
          <a:xfrm>
            <a:off x="331337" y="5512726"/>
            <a:ext cx="155050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Bolo do Caco</a:t>
            </a:r>
            <a:endParaRPr lang="it-IT" dirty="0"/>
          </a:p>
        </p:txBody>
      </p:sp>
      <p:pic>
        <p:nvPicPr>
          <p:cNvPr id="1034" name="Picture 10" descr="Portuguese Buns (Papo Secos) Recipe">
            <a:extLst>
              <a:ext uri="{FF2B5EF4-FFF2-40B4-BE49-F238E27FC236}">
                <a16:creationId xmlns:a16="http://schemas.microsoft.com/office/drawing/2014/main" id="{B8236FB0-D140-483B-9180-697068273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16" y="401610"/>
            <a:ext cx="3373159" cy="21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9ECEC81-08D7-42D7-BA34-E76453EDCB99}"/>
              </a:ext>
            </a:extLst>
          </p:cNvPr>
          <p:cNvSpPr txBox="1"/>
          <p:nvPr/>
        </p:nvSpPr>
        <p:spPr>
          <a:xfrm>
            <a:off x="6246331" y="2082320"/>
            <a:ext cx="143123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Papo seco</a:t>
            </a:r>
            <a:endParaRPr lang="it-IT" dirty="0"/>
          </a:p>
        </p:txBody>
      </p:sp>
      <p:pic>
        <p:nvPicPr>
          <p:cNvPr id="1036" name="Picture 12" descr="Receita de Pão de leite de liquidificador - Ana Maria Brogui">
            <a:extLst>
              <a:ext uri="{FF2B5EF4-FFF2-40B4-BE49-F238E27FC236}">
                <a16:creationId xmlns:a16="http://schemas.microsoft.com/office/drawing/2014/main" id="{EC9360FA-A80D-43E8-98A6-C5F56D749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533" y="564106"/>
            <a:ext cx="3433240" cy="257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F43EC1-9BB7-4CEC-9ED3-CCA004FB47D5}"/>
              </a:ext>
            </a:extLst>
          </p:cNvPr>
          <p:cNvSpPr txBox="1"/>
          <p:nvPr/>
        </p:nvSpPr>
        <p:spPr>
          <a:xfrm>
            <a:off x="9967017" y="2609193"/>
            <a:ext cx="161676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Pão de leite</a:t>
            </a:r>
            <a:endParaRPr lang="it-IT" dirty="0"/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FCB18ABB-6827-4401-BB3C-429AAED5C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00" y="3250418"/>
            <a:ext cx="3357375" cy="223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5BDAC7D-9E8B-4599-8AA4-7FCEE4784EDB}"/>
              </a:ext>
            </a:extLst>
          </p:cNvPr>
          <p:cNvSpPr txBox="1"/>
          <p:nvPr/>
        </p:nvSpPr>
        <p:spPr>
          <a:xfrm>
            <a:off x="6339140" y="5143394"/>
            <a:ext cx="144448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Pão de Mafra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30844E-E326-442C-BA1F-3731F3C787DF}"/>
              </a:ext>
            </a:extLst>
          </p:cNvPr>
          <p:cNvSpPr txBox="1"/>
          <p:nvPr/>
        </p:nvSpPr>
        <p:spPr>
          <a:xfrm>
            <a:off x="8066681" y="3777291"/>
            <a:ext cx="3494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Pão de Centeio (</a:t>
            </a:r>
            <a:r>
              <a:rPr lang="pt-PT" dirty="0" err="1"/>
              <a:t>segale</a:t>
            </a:r>
            <a:r>
              <a:rPr lang="pt-PT" dirty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Pão de Milho (mais)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Pão de mistura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Pão integral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Pão de trigo (grano/ frumento)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dirty="0"/>
              <a:t>Pão rústico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2CDEFB0-DC49-4E6D-B83F-DA5D71531698}"/>
              </a:ext>
            </a:extLst>
          </p:cNvPr>
          <p:cNvSpPr txBox="1"/>
          <p:nvPr/>
        </p:nvSpPr>
        <p:spPr>
          <a:xfrm>
            <a:off x="1021989" y="6394172"/>
            <a:ext cx="1014802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tx1"/>
                </a:solidFill>
              </a:rPr>
              <a:t>Momento de </a:t>
            </a:r>
            <a:r>
              <a:rPr lang="it-IT" b="1" dirty="0" err="1">
                <a:solidFill>
                  <a:schemeClr val="tx1"/>
                </a:solidFill>
              </a:rPr>
              <a:t>leitura</a:t>
            </a:r>
            <a:r>
              <a:rPr lang="it-IT" b="1" dirty="0">
                <a:solidFill>
                  <a:schemeClr val="tx1"/>
                </a:solidFill>
              </a:rPr>
              <a:t>: </a:t>
            </a:r>
            <a:r>
              <a:rPr lang="it-IT" dirty="0"/>
              <a:t>https://www.portugalthings.com/pt/os-mais-tradicionais-tipos-de-pao-em-portugal/</a:t>
            </a:r>
          </a:p>
        </p:txBody>
      </p:sp>
    </p:spTree>
    <p:extLst>
      <p:ext uri="{BB962C8B-B14F-4D97-AF65-F5344CB8AC3E}">
        <p14:creationId xmlns:p14="http://schemas.microsoft.com/office/powerpoint/2010/main" val="1346232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C2626B-E56F-4861-858D-4541470D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Preposições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A8FCAA-C0D9-40BA-AC4B-66D469846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b="0" i="0" dirty="0">
                <a:solidFill>
                  <a:srgbClr val="0B0B0C"/>
                </a:solidFill>
                <a:effectLst/>
                <a:latin typeface="Comic Sans MS" panose="030F0702030302020204" pitchFamily="66" charset="0"/>
              </a:rPr>
              <a:t>Palavras invariáveis que exprimem relações entre duas partes de uma oração que dependem uma da outra.</a:t>
            </a:r>
            <a:endParaRPr lang="pt-BR" b="0" i="0" dirty="0">
              <a:solidFill>
                <a:srgbClr val="0B0B0C"/>
              </a:solidFill>
              <a:effectLst/>
              <a:latin typeface="Trebuchet MS" panose="020B0603020202020204" pitchFamily="34" charset="0"/>
            </a:endParaRPr>
          </a:p>
          <a:p>
            <a:pPr algn="l"/>
            <a:r>
              <a:rPr lang="pt-BR" b="0" i="0" dirty="0">
                <a:solidFill>
                  <a:srgbClr val="0B0B0C"/>
                </a:solidFill>
                <a:effectLst/>
                <a:latin typeface="Comic Sans MS" panose="030F0702030302020204" pitchFamily="66" charset="0"/>
              </a:rPr>
              <a:t> </a:t>
            </a:r>
            <a:endParaRPr lang="pt-BR" b="0" i="0" dirty="0">
              <a:solidFill>
                <a:srgbClr val="0B0B0C"/>
              </a:solidFill>
              <a:effectLst/>
              <a:latin typeface="Trebuchet MS" panose="020B0603020202020204" pitchFamily="34" charset="0"/>
            </a:endParaRPr>
          </a:p>
          <a:p>
            <a:endParaRPr lang="it-IT" dirty="0"/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6AF89C45-B6DC-4B96-B524-AFED05D4BF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498473"/>
              </p:ext>
            </p:extLst>
          </p:nvPr>
        </p:nvGraphicFramePr>
        <p:xfrm>
          <a:off x="3306619" y="2849669"/>
          <a:ext cx="4914036" cy="2015490"/>
        </p:xfrm>
        <a:graphic>
          <a:graphicData uri="http://schemas.openxmlformats.org/drawingml/2006/table">
            <a:tbl>
              <a:tblPr/>
              <a:tblGrid>
                <a:gridCol w="1228509">
                  <a:extLst>
                    <a:ext uri="{9D8B030D-6E8A-4147-A177-3AD203B41FA5}">
                      <a16:colId xmlns:a16="http://schemas.microsoft.com/office/drawing/2014/main" val="4293660398"/>
                    </a:ext>
                  </a:extLst>
                </a:gridCol>
                <a:gridCol w="1228509">
                  <a:extLst>
                    <a:ext uri="{9D8B030D-6E8A-4147-A177-3AD203B41FA5}">
                      <a16:colId xmlns:a16="http://schemas.microsoft.com/office/drawing/2014/main" val="110555787"/>
                    </a:ext>
                  </a:extLst>
                </a:gridCol>
                <a:gridCol w="1228509">
                  <a:extLst>
                    <a:ext uri="{9D8B030D-6E8A-4147-A177-3AD203B41FA5}">
                      <a16:colId xmlns:a16="http://schemas.microsoft.com/office/drawing/2014/main" val="819041345"/>
                    </a:ext>
                  </a:extLst>
                </a:gridCol>
                <a:gridCol w="1228509">
                  <a:extLst>
                    <a:ext uri="{9D8B030D-6E8A-4147-A177-3AD203B41FA5}">
                      <a16:colId xmlns:a16="http://schemas.microsoft.com/office/drawing/2014/main" val="2490584822"/>
                    </a:ext>
                  </a:extLst>
                </a:gridCol>
              </a:tblGrid>
              <a:tr h="1333500">
                <a:tc>
                  <a:txBody>
                    <a:bodyPr/>
                    <a:lstStyle/>
                    <a:p>
                      <a:pPr algn="ctr"/>
                      <a:r>
                        <a:rPr lang="it-IT" b="0">
                          <a:solidFill>
                            <a:srgbClr val="0B0B0C"/>
                          </a:solidFill>
                          <a:effectLst/>
                          <a:latin typeface="Comic Sans MS" panose="030F0702030302020204" pitchFamily="66" charset="0"/>
                        </a:rPr>
                        <a:t>a</a:t>
                      </a:r>
                      <a:br>
                        <a:rPr lang="it-IT" b="0">
                          <a:solidFill>
                            <a:srgbClr val="0B0B0C"/>
                          </a:solidFill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it-IT" b="0">
                          <a:solidFill>
                            <a:srgbClr val="0B0B0C"/>
                          </a:solidFill>
                          <a:effectLst/>
                          <a:latin typeface="Comic Sans MS" panose="030F0702030302020204" pitchFamily="66" charset="0"/>
                        </a:rPr>
                        <a:t>ante</a:t>
                      </a:r>
                      <a:br>
                        <a:rPr lang="it-IT" b="0">
                          <a:solidFill>
                            <a:srgbClr val="0B0B0C"/>
                          </a:solidFill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it-IT" b="0">
                          <a:solidFill>
                            <a:srgbClr val="0B0B0C"/>
                          </a:solidFill>
                          <a:effectLst/>
                          <a:latin typeface="Comic Sans MS" panose="030F0702030302020204" pitchFamily="66" charset="0"/>
                        </a:rPr>
                        <a:t>após</a:t>
                      </a:r>
                      <a:br>
                        <a:rPr lang="it-IT" b="0">
                          <a:solidFill>
                            <a:srgbClr val="0B0B0C"/>
                          </a:solidFill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it-IT" b="0">
                          <a:solidFill>
                            <a:srgbClr val="0B0B0C"/>
                          </a:solidFill>
                          <a:effectLst/>
                          <a:latin typeface="Comic Sans MS" panose="030F0702030302020204" pitchFamily="66" charset="0"/>
                        </a:rPr>
                        <a:t>até</a:t>
                      </a:r>
                      <a:endParaRPr lang="it-IT" b="0">
                        <a:solidFill>
                          <a:srgbClr val="0B0B0C"/>
                        </a:solidFill>
                        <a:effectLst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latin typeface="Comic Sans MS" panose="030F0702030302020204" pitchFamily="66" charset="0"/>
                        </a:rPr>
                        <a:t>com</a:t>
                      </a:r>
                      <a:br>
                        <a:rPr lang="pt-BR">
                          <a:latin typeface="Comic Sans MS" panose="030F0702030302020204" pitchFamily="66" charset="0"/>
                        </a:rPr>
                      </a:br>
                      <a:r>
                        <a:rPr lang="pt-BR">
                          <a:latin typeface="Comic Sans MS" panose="030F0702030302020204" pitchFamily="66" charset="0"/>
                        </a:rPr>
                        <a:t>conforme</a:t>
                      </a:r>
                      <a:br>
                        <a:rPr lang="pt-BR">
                          <a:latin typeface="Comic Sans MS" panose="030F0702030302020204" pitchFamily="66" charset="0"/>
                        </a:rPr>
                      </a:br>
                      <a:r>
                        <a:rPr lang="pt-BR">
                          <a:latin typeface="Comic Sans MS" panose="030F0702030302020204" pitchFamily="66" charset="0"/>
                        </a:rPr>
                        <a:t>contra</a:t>
                      </a:r>
                      <a:br>
                        <a:rPr lang="pt-BR">
                          <a:latin typeface="Comic Sans MS" panose="030F0702030302020204" pitchFamily="66" charset="0"/>
                        </a:rPr>
                      </a:br>
                      <a:r>
                        <a:rPr lang="pt-BR">
                          <a:latin typeface="Comic Sans MS" panose="030F0702030302020204" pitchFamily="66" charset="0"/>
                        </a:rPr>
                        <a:t>consoante</a:t>
                      </a:r>
                      <a:br>
                        <a:rPr lang="pt-BR">
                          <a:latin typeface="Comic Sans MS" panose="030F0702030302020204" pitchFamily="66" charset="0"/>
                        </a:rPr>
                      </a:br>
                      <a:r>
                        <a:rPr lang="pt-BR">
                          <a:latin typeface="Comic Sans MS" panose="030F0702030302020204" pitchFamily="66" charset="0"/>
                        </a:rPr>
                        <a:t>de</a:t>
                      </a:r>
                      <a:br>
                        <a:rPr lang="pt-BR">
                          <a:latin typeface="Comic Sans MS" panose="030F0702030302020204" pitchFamily="66" charset="0"/>
                        </a:rPr>
                      </a:br>
                      <a:r>
                        <a:rPr lang="pt-BR">
                          <a:latin typeface="Comic Sans MS" panose="030F0702030302020204" pitchFamily="66" charset="0"/>
                        </a:rPr>
                        <a:t>desde</a:t>
                      </a:r>
                      <a:br>
                        <a:rPr lang="pt-BR">
                          <a:latin typeface="Comic Sans MS" panose="030F0702030302020204" pitchFamily="66" charset="0"/>
                        </a:rPr>
                      </a:br>
                      <a:r>
                        <a:rPr lang="pt-BR">
                          <a:latin typeface="Comic Sans MS" panose="030F0702030302020204" pitchFamily="66" charset="0"/>
                        </a:rPr>
                        <a:t>durante</a:t>
                      </a:r>
                      <a:endParaRPr lang="pt-BR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latin typeface="Comic Sans MS" panose="030F0702030302020204" pitchFamily="66" charset="0"/>
                        </a:rPr>
                        <a:t>em</a:t>
                      </a:r>
                      <a:br>
                        <a:rPr lang="pt-BR">
                          <a:latin typeface="Comic Sans MS" panose="030F0702030302020204" pitchFamily="66" charset="0"/>
                        </a:rPr>
                      </a:br>
                      <a:r>
                        <a:rPr lang="pt-BR">
                          <a:latin typeface="Comic Sans MS" panose="030F0702030302020204" pitchFamily="66" charset="0"/>
                        </a:rPr>
                        <a:t>excepto</a:t>
                      </a:r>
                      <a:br>
                        <a:rPr lang="pt-BR">
                          <a:latin typeface="Comic Sans MS" panose="030F0702030302020204" pitchFamily="66" charset="0"/>
                        </a:rPr>
                      </a:br>
                      <a:r>
                        <a:rPr lang="pt-BR">
                          <a:latin typeface="Comic Sans MS" panose="030F0702030302020204" pitchFamily="66" charset="0"/>
                        </a:rPr>
                        <a:t>entre</a:t>
                      </a:r>
                      <a:br>
                        <a:rPr lang="pt-BR">
                          <a:latin typeface="Comic Sans MS" panose="030F0702030302020204" pitchFamily="66" charset="0"/>
                        </a:rPr>
                      </a:br>
                      <a:r>
                        <a:rPr lang="pt-BR">
                          <a:latin typeface="Comic Sans MS" panose="030F0702030302020204" pitchFamily="66" charset="0"/>
                        </a:rPr>
                        <a:t>mediante</a:t>
                      </a:r>
                      <a:br>
                        <a:rPr lang="pt-BR"/>
                      </a:br>
                      <a:r>
                        <a:rPr lang="pt-BR">
                          <a:latin typeface="Comic Sans MS" panose="030F0702030302020204" pitchFamily="66" charset="0"/>
                        </a:rPr>
                        <a:t>para</a:t>
                      </a:r>
                      <a:br>
                        <a:rPr lang="pt-BR">
                          <a:latin typeface="Comic Sans MS" panose="030F0702030302020204" pitchFamily="66" charset="0"/>
                        </a:rPr>
                      </a:br>
                      <a:r>
                        <a:rPr lang="pt-BR">
                          <a:latin typeface="Comic Sans MS" panose="030F0702030302020204" pitchFamily="66" charset="0"/>
                        </a:rPr>
                        <a:t>perante</a:t>
                      </a:r>
                      <a:endParaRPr lang="pt-BR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omic Sans MS" panose="030F0702030302020204" pitchFamily="66" charset="0"/>
                        </a:rPr>
                        <a:t>por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salvo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sem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segundo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sob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sobre</a:t>
                      </a:r>
                      <a:br>
                        <a:rPr lang="pt-BR" dirty="0">
                          <a:latin typeface="Comic Sans MS" panose="030F0702030302020204" pitchFamily="66" charset="0"/>
                        </a:rPr>
                      </a:br>
                      <a:r>
                        <a:rPr lang="pt-BR" dirty="0">
                          <a:latin typeface="Comic Sans MS" panose="030F0702030302020204" pitchFamily="66" charset="0"/>
                        </a:rPr>
                        <a:t>trás</a:t>
                      </a:r>
                      <a:endParaRPr lang="pt-BR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896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615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835FB4B-C01F-418C-8D9F-111F40D4B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2" t="25755" r="30538" b="11160"/>
          <a:stretch/>
        </p:blipFill>
        <p:spPr>
          <a:xfrm>
            <a:off x="4441246" y="1951653"/>
            <a:ext cx="7498080" cy="411855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9AC8568-FFC2-43C2-AE6B-A61E4302B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46" t="40840" r="61693" b="36609"/>
          <a:stretch/>
        </p:blipFill>
        <p:spPr>
          <a:xfrm>
            <a:off x="984430" y="1878877"/>
            <a:ext cx="2880088" cy="2152836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F663C8CE-D72C-4505-A24A-2D35BED0E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Locuções prepositivas de lugar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D9A5A7A-C70D-4856-94DB-B50F42D73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14" t="31376" r="54194" b="40098"/>
          <a:stretch/>
        </p:blipFill>
        <p:spPr>
          <a:xfrm>
            <a:off x="410876" y="4142936"/>
            <a:ext cx="3742006" cy="19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54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4EE44A-0304-4D8A-880D-D7605EF9C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– Onde está/ estão o(s) gato(s)?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2F82A3-06CF-4862-9717-3F1E139EDA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3"/>
          <a:stretch/>
        </p:blipFill>
        <p:spPr>
          <a:xfrm>
            <a:off x="1097280" y="1859305"/>
            <a:ext cx="3545306" cy="439651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1CD4337-B60A-49E7-AD72-87FD2E864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993" y="1900868"/>
            <a:ext cx="6868234" cy="43133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7AB051A-88D5-44AF-B055-F1BA07399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846" y="5843060"/>
            <a:ext cx="5106154" cy="37119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6AAD76-68A4-41EF-91D6-5CA30CE56062}"/>
              </a:ext>
            </a:extLst>
          </p:cNvPr>
          <p:cNvSpPr txBox="1"/>
          <p:nvPr/>
        </p:nvSpPr>
        <p:spPr>
          <a:xfrm>
            <a:off x="883180" y="6446756"/>
            <a:ext cx="106513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Fontes: </a:t>
            </a:r>
            <a:r>
              <a:rPr lang="pt-PT" dirty="0"/>
              <a:t>Passaporte para Português 1; e Praticar Português página 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5647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3AC06C-C7A8-4567-9BBC-86B16AC88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Esta casa tem garagem?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3B8700B-D793-4C05-9A20-1EF3265C7E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7" t="27917" r="6387" b="26734"/>
          <a:stretch/>
        </p:blipFill>
        <p:spPr>
          <a:xfrm>
            <a:off x="1097280" y="1838520"/>
            <a:ext cx="5403274" cy="441594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1D13CD3-8B3D-4569-9A83-B711DB1AC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74302" r="41979" b="7776"/>
          <a:stretch/>
        </p:blipFill>
        <p:spPr>
          <a:xfrm>
            <a:off x="7269555" y="1709691"/>
            <a:ext cx="3577152" cy="233680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33CB807-BA9A-4FFE-AB24-63CF63191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1" t="75675" r="3729" b="7502"/>
          <a:stretch/>
        </p:blipFill>
        <p:spPr>
          <a:xfrm>
            <a:off x="7269555" y="4046493"/>
            <a:ext cx="3602182" cy="226290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999B59-9C87-4C75-B0BD-8F7555E6D5C5}"/>
              </a:ext>
            </a:extLst>
          </p:cNvPr>
          <p:cNvSpPr txBox="1"/>
          <p:nvPr/>
        </p:nvSpPr>
        <p:spPr>
          <a:xfrm>
            <a:off x="883180" y="6446756"/>
            <a:ext cx="106513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Fontes: </a:t>
            </a:r>
            <a:r>
              <a:rPr lang="pt-PT" dirty="0"/>
              <a:t>Passaporte para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533764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4201</TotalTime>
  <Words>1543</Words>
  <Application>Microsoft Office PowerPoint</Application>
  <PresentationFormat>Widescreen</PresentationFormat>
  <Paragraphs>183</Paragraphs>
  <Slides>35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5" baseType="lpstr">
      <vt:lpstr>Arial</vt:lpstr>
      <vt:lpstr>Arial</vt:lpstr>
      <vt:lpstr>Bauhaus 93</vt:lpstr>
      <vt:lpstr>BryantProRegular</vt:lpstr>
      <vt:lpstr>Calibri</vt:lpstr>
      <vt:lpstr>Calibri Light</vt:lpstr>
      <vt:lpstr>Comic Sans MS</vt:lpstr>
      <vt:lpstr>Trebuchet MS</vt:lpstr>
      <vt:lpstr>Wingdings</vt:lpstr>
      <vt:lpstr>Retrospettivo</vt:lpstr>
      <vt:lpstr>LINGUA E TRADUZIONE PORTOGHESE I</vt:lpstr>
      <vt:lpstr>Sumário da aula n°41 e n°42</vt:lpstr>
      <vt:lpstr>Verbo Haver – forma impessoal</vt:lpstr>
      <vt:lpstr>Presentazione standard di PowerPoint</vt:lpstr>
      <vt:lpstr>Presentazione standard di PowerPoint</vt:lpstr>
      <vt:lpstr>Preposições</vt:lpstr>
      <vt:lpstr>Locuções prepositivas de lugar</vt:lpstr>
      <vt:lpstr>Exercício – Onde está/ estão o(s) gato(s)?</vt:lpstr>
      <vt:lpstr>Esta casa tem garagem?</vt:lpstr>
      <vt:lpstr>Frases e expressões comuns</vt:lpstr>
      <vt:lpstr>Que tipo de casa procuram?</vt:lpstr>
      <vt:lpstr>Eu quero um T0, T1, T2, T3…</vt:lpstr>
      <vt:lpstr>Presentazione standard di PowerPoint</vt:lpstr>
      <vt:lpstr>Momento musical</vt:lpstr>
      <vt:lpstr>A cozinha</vt:lpstr>
      <vt:lpstr>Presentazione standard di PowerPoint</vt:lpstr>
      <vt:lpstr>Coisas que fazemos na cozinha</vt:lpstr>
      <vt:lpstr>Vocabulário cozinha</vt:lpstr>
      <vt:lpstr>Mas, onde…?</vt:lpstr>
      <vt:lpstr>A casa de banho. O que é isto?</vt:lpstr>
      <vt:lpstr>Vocabulário casa de banho</vt:lpstr>
      <vt:lpstr>O quarto</vt:lpstr>
      <vt:lpstr>Sala de estar / sala de jantar</vt:lpstr>
      <vt:lpstr>Exercício – O escritório</vt:lpstr>
      <vt:lpstr>Exercício: Que móveis há na sala?</vt:lpstr>
      <vt:lpstr>Exercício- Onde encontramos estes objetos?</vt:lpstr>
      <vt:lpstr>Anúncio </vt:lpstr>
      <vt:lpstr>Momento de leitura </vt:lpstr>
      <vt:lpstr>Ditado</vt:lpstr>
      <vt:lpstr>Ditado</vt:lpstr>
      <vt:lpstr>Tradução</vt:lpstr>
      <vt:lpstr>“Maioria dos jovens acha legítima a violência no namoro- diz estudo”</vt:lpstr>
      <vt:lpstr>T.p.c – Exercícios de tradução POR- ITA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76</cp:revision>
  <cp:lastPrinted>2022-01-24T13:06:26Z</cp:lastPrinted>
  <dcterms:created xsi:type="dcterms:W3CDTF">2021-12-06T20:44:41Z</dcterms:created>
  <dcterms:modified xsi:type="dcterms:W3CDTF">2022-02-15T13:38:04Z</dcterms:modified>
</cp:coreProperties>
</file>