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0"/>
  </p:notesMasterIdLst>
  <p:sldIdLst>
    <p:sldId id="257" r:id="rId2"/>
    <p:sldId id="262" r:id="rId3"/>
    <p:sldId id="722" r:id="rId4"/>
    <p:sldId id="714" r:id="rId5"/>
    <p:sldId id="715" r:id="rId6"/>
    <p:sldId id="723" r:id="rId7"/>
    <p:sldId id="717" r:id="rId8"/>
    <p:sldId id="718" r:id="rId9"/>
    <p:sldId id="719" r:id="rId10"/>
    <p:sldId id="720" r:id="rId11"/>
    <p:sldId id="712" r:id="rId12"/>
    <p:sldId id="710" r:id="rId13"/>
    <p:sldId id="711" r:id="rId14"/>
    <p:sldId id="662" r:id="rId15"/>
    <p:sldId id="689" r:id="rId16"/>
    <p:sldId id="726" r:id="rId17"/>
    <p:sldId id="721" r:id="rId18"/>
    <p:sldId id="613" r:id="rId19"/>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snapToGrid="0">
      <p:cViewPr>
        <p:scale>
          <a:sx n="100" d="100"/>
          <a:sy n="100" d="100"/>
        </p:scale>
        <p:origin x="38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3032DB9-B531-482D-80D6-606FDB3E18B8}" type="datetimeFigureOut">
              <a:rPr lang="it-IT" smtClean="0"/>
              <a:t>14/02/2022</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F040B2F4-D120-4C2A-8A1E-EE4532AD0BD9}" type="slidenum">
              <a:rPr lang="it-IT" smtClean="0"/>
              <a:t>‹N›</a:t>
            </a:fld>
            <a:endParaRPr lang="it-IT"/>
          </a:p>
        </p:txBody>
      </p:sp>
    </p:spTree>
    <p:extLst>
      <p:ext uri="{BB962C8B-B14F-4D97-AF65-F5344CB8AC3E}">
        <p14:creationId xmlns:p14="http://schemas.microsoft.com/office/powerpoint/2010/main" val="951863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89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294083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366481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rgbClr val="C9E4B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9E4B4"/>
              </a:buClr>
              <a:buSzPts val="2400"/>
              <a:buNone/>
              <a:defRPr>
                <a:solidFill>
                  <a:srgbClr val="C9E4B4"/>
                </a:solidFill>
              </a:defRPr>
            </a:lvl1pPr>
            <a:lvl2pPr lvl="1" rtl="0">
              <a:spcBef>
                <a:spcPts val="0"/>
              </a:spcBef>
              <a:spcAft>
                <a:spcPts val="0"/>
              </a:spcAft>
              <a:buClr>
                <a:srgbClr val="C9E4B4"/>
              </a:buClr>
              <a:buSzPts val="2400"/>
              <a:buNone/>
              <a:defRPr>
                <a:solidFill>
                  <a:srgbClr val="C9E4B4"/>
                </a:solidFill>
              </a:defRPr>
            </a:lvl2pPr>
            <a:lvl3pPr lvl="2" rtl="0">
              <a:spcBef>
                <a:spcPts val="0"/>
              </a:spcBef>
              <a:spcAft>
                <a:spcPts val="0"/>
              </a:spcAft>
              <a:buClr>
                <a:srgbClr val="C9E4B4"/>
              </a:buClr>
              <a:buSzPts val="2400"/>
              <a:buNone/>
              <a:defRPr>
                <a:solidFill>
                  <a:srgbClr val="C9E4B4"/>
                </a:solidFill>
              </a:defRPr>
            </a:lvl3pPr>
            <a:lvl4pPr lvl="3" rtl="0">
              <a:spcBef>
                <a:spcPts val="0"/>
              </a:spcBef>
              <a:spcAft>
                <a:spcPts val="0"/>
              </a:spcAft>
              <a:buClr>
                <a:srgbClr val="C9E4B4"/>
              </a:buClr>
              <a:buSzPts val="2400"/>
              <a:buNone/>
              <a:defRPr>
                <a:solidFill>
                  <a:srgbClr val="C9E4B4"/>
                </a:solidFill>
              </a:defRPr>
            </a:lvl4pPr>
            <a:lvl5pPr lvl="4" rtl="0">
              <a:spcBef>
                <a:spcPts val="0"/>
              </a:spcBef>
              <a:spcAft>
                <a:spcPts val="0"/>
              </a:spcAft>
              <a:buClr>
                <a:srgbClr val="C9E4B4"/>
              </a:buClr>
              <a:buSzPts val="2400"/>
              <a:buNone/>
              <a:defRPr>
                <a:solidFill>
                  <a:srgbClr val="C9E4B4"/>
                </a:solidFill>
              </a:defRPr>
            </a:lvl5pPr>
            <a:lvl6pPr lvl="5" rtl="0">
              <a:spcBef>
                <a:spcPts val="0"/>
              </a:spcBef>
              <a:spcAft>
                <a:spcPts val="0"/>
              </a:spcAft>
              <a:buClr>
                <a:srgbClr val="C9E4B4"/>
              </a:buClr>
              <a:buSzPts val="2400"/>
              <a:buNone/>
              <a:defRPr>
                <a:solidFill>
                  <a:srgbClr val="C9E4B4"/>
                </a:solidFill>
              </a:defRPr>
            </a:lvl6pPr>
            <a:lvl7pPr lvl="6" rtl="0">
              <a:spcBef>
                <a:spcPts val="0"/>
              </a:spcBef>
              <a:spcAft>
                <a:spcPts val="0"/>
              </a:spcAft>
              <a:buClr>
                <a:srgbClr val="C9E4B4"/>
              </a:buClr>
              <a:buSzPts val="2400"/>
              <a:buNone/>
              <a:defRPr>
                <a:solidFill>
                  <a:srgbClr val="C9E4B4"/>
                </a:solidFill>
              </a:defRPr>
            </a:lvl7pPr>
            <a:lvl8pPr lvl="7" rtl="0">
              <a:spcBef>
                <a:spcPts val="0"/>
              </a:spcBef>
              <a:spcAft>
                <a:spcPts val="0"/>
              </a:spcAft>
              <a:buClr>
                <a:srgbClr val="C9E4B4"/>
              </a:buClr>
              <a:buSzPts val="2400"/>
              <a:buNone/>
              <a:defRPr>
                <a:solidFill>
                  <a:srgbClr val="C9E4B4"/>
                </a:solidFill>
              </a:defRPr>
            </a:lvl8pPr>
            <a:lvl9pPr lvl="8" rtl="0">
              <a:spcBef>
                <a:spcPts val="0"/>
              </a:spcBef>
              <a:spcAft>
                <a:spcPts val="0"/>
              </a:spcAft>
              <a:buClr>
                <a:srgbClr val="C9E4B4"/>
              </a:buClr>
              <a:buSzPts val="2400"/>
              <a:buNone/>
              <a:defRPr>
                <a:solidFill>
                  <a:srgbClr val="C9E4B4"/>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it-IT" smtClean="0"/>
              <a:pPr algn="ctr"/>
              <a:t>‹N›</a:t>
            </a:fld>
            <a:endParaRPr lang="it-IT"/>
          </a:p>
        </p:txBody>
      </p:sp>
    </p:spTree>
    <p:extLst>
      <p:ext uri="{BB962C8B-B14F-4D97-AF65-F5344CB8AC3E}">
        <p14:creationId xmlns:p14="http://schemas.microsoft.com/office/powerpoint/2010/main" val="372485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21948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EFEBAF7-2862-4157-A6C6-575E43CD51BC}" type="datetimeFigureOut">
              <a:rPr lang="it-IT" smtClean="0"/>
              <a:t>14/02/2022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9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EFEBAF7-2862-4157-A6C6-575E43CD51BC}" type="datetimeFigureOut">
              <a:rPr lang="it-IT" smtClean="0"/>
              <a:t>14/02/2022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100329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5"/>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EFEBAF7-2862-4157-A6C6-575E43CD51BC}" type="datetimeFigureOut">
              <a:rPr lang="it-IT" smtClean="0"/>
              <a:t>14/02/2022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420150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EFEBAF7-2862-4157-A6C6-575E43CD51BC}" type="datetimeFigureOut">
              <a:rPr lang="it-IT" smtClean="0"/>
              <a:t>14/02/2022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176272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FEBAF7-2862-4157-A6C6-575E43CD51BC}" type="datetimeFigureOut">
              <a:rPr lang="it-IT" smtClean="0"/>
              <a:t>14/02/2022</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81088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FEBAF7-2862-4157-A6C6-575E43CD51BC}" type="datetimeFigureOut">
              <a:rPr lang="it-IT" smtClean="0"/>
              <a:t>14/02/2022</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B72948-7613-47EA-8BA3-3D9672AB2F51}" type="slidenum">
              <a:rPr lang="it-IT" smtClean="0"/>
              <a:t>‹N›</a:t>
            </a:fld>
            <a:endParaRPr lang="it-IT"/>
          </a:p>
        </p:txBody>
      </p:sp>
    </p:spTree>
    <p:extLst>
      <p:ext uri="{BB962C8B-B14F-4D97-AF65-F5344CB8AC3E}">
        <p14:creationId xmlns:p14="http://schemas.microsoft.com/office/powerpoint/2010/main" val="149234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EFEBAF7-2862-4157-A6C6-575E43CD51BC}" type="datetimeFigureOut">
              <a:rPr lang="it-IT" smtClean="0"/>
              <a:t>14/02/2022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3654690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FEBAF7-2862-4157-A6C6-575E43CD51BC}" type="datetimeFigureOut">
              <a:rPr lang="it-IT" smtClean="0"/>
              <a:t>14/02/2022</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B72948-7613-47EA-8BA3-3D9672AB2F51}"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4935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publico.pt/2021/02/12/p3/noticia/maioria-jovens-acha-legitima-violencia-namoro-estudo-1950432?utm_source=copy_past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media.rtp.pt/treze/grandes-paixoes/camoes-e-dinamene/" TargetMode="External"/><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rr.sapo.pt/artigo/171610/violencia-domestica-ha-ditados-que-tem-de-deixar-de-ser-populare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natgeo.pt/historia/2020/02/dia-de-sao-valentim-uma-lenda-repleta-de-tradicao"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olalisboa.it/articoli-in-portoghese/pedro-i-e-ines-de-castro" TargetMode="External"/><Relationship Id="rId1" Type="http://schemas.openxmlformats.org/officeDocument/2006/relationships/slideLayout" Target="../slideLayouts/slideLayout8.xml"/><Relationship Id="rId4" Type="http://schemas.openxmlformats.org/officeDocument/2006/relationships/hyperlink" Target="https://artsandculture.google.com/story/kwUhntqAH-0SLg?hl=pt-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3C8946-6EB6-4079-876B-112D8809BE60}"/>
              </a:ext>
            </a:extLst>
          </p:cNvPr>
          <p:cNvSpPr>
            <a:spLocks noGrp="1"/>
          </p:cNvSpPr>
          <p:nvPr>
            <p:ph type="ctrTitle"/>
          </p:nvPr>
        </p:nvSpPr>
        <p:spPr>
          <a:xfrm>
            <a:off x="1066800" y="1901952"/>
            <a:ext cx="10058400" cy="2060214"/>
          </a:xfrm>
        </p:spPr>
        <p:txBody>
          <a:bodyPr>
            <a:noAutofit/>
          </a:bodyPr>
          <a:lstStyle/>
          <a:p>
            <a:pPr algn="ctr"/>
            <a:r>
              <a:rPr lang="en" sz="6000" dirty="0"/>
              <a:t>LINGUA E TRADUZIONE PORTOGHESE I</a:t>
            </a:r>
            <a:endParaRPr lang="it-IT" sz="6000" dirty="0"/>
          </a:p>
        </p:txBody>
      </p:sp>
      <p:sp>
        <p:nvSpPr>
          <p:cNvPr id="3" name="Sottotitolo 2">
            <a:extLst>
              <a:ext uri="{FF2B5EF4-FFF2-40B4-BE49-F238E27FC236}">
                <a16:creationId xmlns:a16="http://schemas.microsoft.com/office/drawing/2014/main" id="{66157780-FCBE-4D1A-9855-0A7C50E82D6F}"/>
              </a:ext>
            </a:extLst>
          </p:cNvPr>
          <p:cNvSpPr>
            <a:spLocks noGrp="1"/>
          </p:cNvSpPr>
          <p:nvPr>
            <p:ph type="subTitle" idx="1"/>
          </p:nvPr>
        </p:nvSpPr>
        <p:spPr>
          <a:xfrm>
            <a:off x="1212592" y="4956048"/>
            <a:ext cx="10058400" cy="1143000"/>
          </a:xfrm>
        </p:spPr>
        <p:txBody>
          <a:bodyPr>
            <a:normAutofit/>
          </a:bodyPr>
          <a:lstStyle/>
          <a:p>
            <a:pPr algn="ctr"/>
            <a:r>
              <a:rPr lang="it-IT" sz="2200" dirty="0">
                <a:solidFill>
                  <a:schemeClr val="tx1"/>
                </a:solidFill>
                <a:latin typeface="Arial" panose="020B0604020202020204" pitchFamily="34" charset="0"/>
                <a:cs typeface="Arial" panose="020B0604020202020204" pitchFamily="34" charset="0"/>
              </a:rPr>
              <a:t>Dipartimento di Scienze Giuridiche, del Linguaggio, dell’Interpretazione e della Traduzione</a:t>
            </a:r>
          </a:p>
          <a:p>
            <a:pPr algn="ctr"/>
            <a:r>
              <a:rPr lang="it-IT" sz="1900" dirty="0">
                <a:solidFill>
                  <a:schemeClr val="tx1"/>
                </a:solidFill>
                <a:latin typeface="Arial" panose="020B0604020202020204" pitchFamily="34" charset="0"/>
                <a:cs typeface="Arial" panose="020B0604020202020204" pitchFamily="34" charset="0"/>
              </a:rPr>
              <a:t>Prof.ssa Nancy </a:t>
            </a:r>
            <a:r>
              <a:rPr lang="it-IT" sz="1900" dirty="0" err="1">
                <a:solidFill>
                  <a:schemeClr val="tx1"/>
                </a:solidFill>
                <a:latin typeface="Arial" panose="020B0604020202020204" pitchFamily="34" charset="0"/>
                <a:cs typeface="Arial" panose="020B0604020202020204" pitchFamily="34" charset="0"/>
              </a:rPr>
              <a:t>Lemos</a:t>
            </a:r>
            <a:r>
              <a:rPr lang="it-IT" sz="1900" dirty="0">
                <a:solidFill>
                  <a:schemeClr val="tx1"/>
                </a:solidFill>
                <a:latin typeface="Arial" panose="020B0604020202020204" pitchFamily="34" charset="0"/>
                <a:cs typeface="Arial" panose="020B0604020202020204" pitchFamily="34" charset="0"/>
              </a:rPr>
              <a:t> </a:t>
            </a:r>
            <a:r>
              <a:rPr lang="it-IT" sz="1900" dirty="0" err="1">
                <a:solidFill>
                  <a:schemeClr val="tx1"/>
                </a:solidFill>
                <a:latin typeface="Arial" panose="020B0604020202020204" pitchFamily="34" charset="0"/>
                <a:cs typeface="Arial" panose="020B0604020202020204" pitchFamily="34" charset="0"/>
              </a:rPr>
              <a:t>Dos</a:t>
            </a:r>
            <a:r>
              <a:rPr lang="it-IT" sz="1900" dirty="0">
                <a:solidFill>
                  <a:schemeClr val="tx1"/>
                </a:solidFill>
                <a:latin typeface="Arial" panose="020B0604020202020204" pitchFamily="34" charset="0"/>
                <a:cs typeface="Arial" panose="020B0604020202020204" pitchFamily="34" charset="0"/>
              </a:rPr>
              <a:t> Reis| </a:t>
            </a:r>
            <a:r>
              <a:rPr lang="it-IT" sz="1900" cap="none" dirty="0">
                <a:solidFill>
                  <a:schemeClr val="tx1"/>
                </a:solidFill>
                <a:latin typeface="Arial" panose="020B0604020202020204" pitchFamily="34" charset="0"/>
                <a:cs typeface="Arial" panose="020B0604020202020204" pitchFamily="34" charset="0"/>
              </a:rPr>
              <a:t>nancy.lemosdosreis@units.it</a:t>
            </a:r>
            <a:endParaRPr lang="it-IT" sz="1900" dirty="0">
              <a:solidFill>
                <a:schemeClr val="tx1"/>
              </a:solidFill>
              <a:latin typeface="Arial" panose="020B0604020202020204" pitchFamily="34" charset="0"/>
              <a:cs typeface="Arial" panose="020B0604020202020204" pitchFamily="34" charset="0"/>
            </a:endParaRPr>
          </a:p>
        </p:txBody>
      </p:sp>
      <p:pic>
        <p:nvPicPr>
          <p:cNvPr id="5122" name="Picture 2" descr="Università degli studi di Trieste">
            <a:extLst>
              <a:ext uri="{FF2B5EF4-FFF2-40B4-BE49-F238E27FC236}">
                <a16:creationId xmlns:a16="http://schemas.microsoft.com/office/drawing/2014/main" id="{40586440-490B-4AEF-B3D5-82FF48D36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1653"/>
            <a:ext cx="3080990" cy="103608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A80A950-6B31-4B42-9013-5EC46A6FF318}"/>
              </a:ext>
            </a:extLst>
          </p:cNvPr>
          <p:cNvSpPr txBox="1"/>
          <p:nvPr/>
        </p:nvSpPr>
        <p:spPr>
          <a:xfrm>
            <a:off x="9695861" y="2872412"/>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
        <p:nvSpPr>
          <p:cNvPr id="6" name="CasellaDiTesto 5">
            <a:extLst>
              <a:ext uri="{FF2B5EF4-FFF2-40B4-BE49-F238E27FC236}">
                <a16:creationId xmlns:a16="http://schemas.microsoft.com/office/drawing/2014/main" id="{4C9B5AAD-126F-4E07-AA55-4260ECF1E663}"/>
              </a:ext>
            </a:extLst>
          </p:cNvPr>
          <p:cNvSpPr txBox="1"/>
          <p:nvPr/>
        </p:nvSpPr>
        <p:spPr>
          <a:xfrm>
            <a:off x="429624" y="1627973"/>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
        <p:nvSpPr>
          <p:cNvPr id="7" name="CasellaDiTesto 6">
            <a:extLst>
              <a:ext uri="{FF2B5EF4-FFF2-40B4-BE49-F238E27FC236}">
                <a16:creationId xmlns:a16="http://schemas.microsoft.com/office/drawing/2014/main" id="{5D62D817-851F-4598-8CA4-BAE68118675D}"/>
              </a:ext>
            </a:extLst>
          </p:cNvPr>
          <p:cNvSpPr txBox="1"/>
          <p:nvPr/>
        </p:nvSpPr>
        <p:spPr>
          <a:xfrm>
            <a:off x="4041180" y="421653"/>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
        <p:nvSpPr>
          <p:cNvPr id="9" name="CasellaDiTesto 8">
            <a:extLst>
              <a:ext uri="{FF2B5EF4-FFF2-40B4-BE49-F238E27FC236}">
                <a16:creationId xmlns:a16="http://schemas.microsoft.com/office/drawing/2014/main" id="{E4230AD8-80EF-4873-BD43-F759586A56E7}"/>
              </a:ext>
            </a:extLst>
          </p:cNvPr>
          <p:cNvSpPr txBox="1"/>
          <p:nvPr/>
        </p:nvSpPr>
        <p:spPr>
          <a:xfrm>
            <a:off x="8941277" y="316423"/>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
        <p:nvSpPr>
          <p:cNvPr id="10" name="CasellaDiTesto 9">
            <a:extLst>
              <a:ext uri="{FF2B5EF4-FFF2-40B4-BE49-F238E27FC236}">
                <a16:creationId xmlns:a16="http://schemas.microsoft.com/office/drawing/2014/main" id="{BCE120E3-87C3-469F-AA82-BD8A721EEBF3}"/>
              </a:ext>
            </a:extLst>
          </p:cNvPr>
          <p:cNvSpPr txBox="1"/>
          <p:nvPr/>
        </p:nvSpPr>
        <p:spPr>
          <a:xfrm>
            <a:off x="10682833" y="1043254"/>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
        <p:nvSpPr>
          <p:cNvPr id="12" name="CasellaDiTesto 11">
            <a:extLst>
              <a:ext uri="{FF2B5EF4-FFF2-40B4-BE49-F238E27FC236}">
                <a16:creationId xmlns:a16="http://schemas.microsoft.com/office/drawing/2014/main" id="{40F1189A-EB65-4B9A-9FC3-A08976845DD9}"/>
              </a:ext>
            </a:extLst>
          </p:cNvPr>
          <p:cNvSpPr txBox="1"/>
          <p:nvPr/>
        </p:nvSpPr>
        <p:spPr>
          <a:xfrm>
            <a:off x="1625362" y="2985319"/>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
        <p:nvSpPr>
          <p:cNvPr id="13" name="CasellaDiTesto 12">
            <a:extLst>
              <a:ext uri="{FF2B5EF4-FFF2-40B4-BE49-F238E27FC236}">
                <a16:creationId xmlns:a16="http://schemas.microsoft.com/office/drawing/2014/main" id="{D6D49D04-ADE2-42D6-88CD-04FE22B336E7}"/>
              </a:ext>
            </a:extLst>
          </p:cNvPr>
          <p:cNvSpPr txBox="1"/>
          <p:nvPr/>
        </p:nvSpPr>
        <p:spPr>
          <a:xfrm>
            <a:off x="6365310" y="880142"/>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Tree>
    <p:extLst>
      <p:ext uri="{BB962C8B-B14F-4D97-AF65-F5344CB8AC3E}">
        <p14:creationId xmlns:p14="http://schemas.microsoft.com/office/powerpoint/2010/main" val="35629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4BF0AE9-EC1F-453E-9FA9-11B81418066D}"/>
              </a:ext>
            </a:extLst>
          </p:cNvPr>
          <p:cNvSpPr>
            <a:spLocks noGrp="1"/>
          </p:cNvSpPr>
          <p:nvPr>
            <p:ph type="title"/>
          </p:nvPr>
        </p:nvSpPr>
        <p:spPr/>
        <p:txBody>
          <a:bodyPr/>
          <a:lstStyle/>
          <a:p>
            <a:r>
              <a:rPr lang="pt-PT" dirty="0"/>
              <a:t>Vídeos de apresentação</a:t>
            </a:r>
            <a:endParaRPr lang="it-IT" dirty="0"/>
          </a:p>
        </p:txBody>
      </p:sp>
      <p:sp>
        <p:nvSpPr>
          <p:cNvPr id="6" name="Segnaposto testo 5">
            <a:extLst>
              <a:ext uri="{FF2B5EF4-FFF2-40B4-BE49-F238E27FC236}">
                <a16:creationId xmlns:a16="http://schemas.microsoft.com/office/drawing/2014/main" id="{6143724D-D675-4724-9BEF-06D9654E640C}"/>
              </a:ext>
            </a:extLst>
          </p:cNvPr>
          <p:cNvSpPr>
            <a:spLocks noGrp="1"/>
          </p:cNvSpPr>
          <p:nvPr>
            <p:ph type="body" idx="1"/>
          </p:nvPr>
        </p:nvSpPr>
        <p:spPr/>
        <p:txBody>
          <a:bodyPr/>
          <a:lstStyle/>
          <a:p>
            <a:r>
              <a:rPr lang="pt-PT" dirty="0"/>
              <a:t>Alunos do 1º ano de Língua e tradução Portuguesa</a:t>
            </a:r>
            <a:endParaRPr lang="it-IT" dirty="0"/>
          </a:p>
        </p:txBody>
      </p:sp>
    </p:spTree>
    <p:extLst>
      <p:ext uri="{BB962C8B-B14F-4D97-AF65-F5344CB8AC3E}">
        <p14:creationId xmlns:p14="http://schemas.microsoft.com/office/powerpoint/2010/main" val="2838064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2AF7D8-438B-4AF3-AD12-F74046493E57}"/>
              </a:ext>
            </a:extLst>
          </p:cNvPr>
          <p:cNvSpPr>
            <a:spLocks noGrp="1"/>
          </p:cNvSpPr>
          <p:nvPr>
            <p:ph type="title"/>
          </p:nvPr>
        </p:nvSpPr>
        <p:spPr/>
        <p:txBody>
          <a:bodyPr/>
          <a:lstStyle/>
          <a:p>
            <a:r>
              <a:rPr lang="pt-PT" dirty="0"/>
              <a:t>Verbo Haver – forma impessoal</a:t>
            </a:r>
            <a:endParaRPr lang="it-IT" dirty="0"/>
          </a:p>
        </p:txBody>
      </p:sp>
      <p:pic>
        <p:nvPicPr>
          <p:cNvPr id="5" name="Immagine 4">
            <a:extLst>
              <a:ext uri="{FF2B5EF4-FFF2-40B4-BE49-F238E27FC236}">
                <a16:creationId xmlns:a16="http://schemas.microsoft.com/office/drawing/2014/main" id="{1DC45EFE-3E95-4679-9AF0-0BD6E5DC755B}"/>
              </a:ext>
            </a:extLst>
          </p:cNvPr>
          <p:cNvPicPr>
            <a:picLocks noChangeAspect="1"/>
          </p:cNvPicPr>
          <p:nvPr/>
        </p:nvPicPr>
        <p:blipFill rotWithShape="1">
          <a:blip r:embed="rId2"/>
          <a:srcRect l="1280" b="12705"/>
          <a:stretch/>
        </p:blipFill>
        <p:spPr>
          <a:xfrm>
            <a:off x="1669774" y="4318428"/>
            <a:ext cx="9299049" cy="1809592"/>
          </a:xfrm>
          <a:prstGeom prst="rect">
            <a:avLst/>
          </a:prstGeom>
        </p:spPr>
      </p:pic>
      <p:pic>
        <p:nvPicPr>
          <p:cNvPr id="7" name="Immagine 6">
            <a:extLst>
              <a:ext uri="{FF2B5EF4-FFF2-40B4-BE49-F238E27FC236}">
                <a16:creationId xmlns:a16="http://schemas.microsoft.com/office/drawing/2014/main" id="{44740608-D82D-4369-ADAC-CC48A1E3A19D}"/>
              </a:ext>
            </a:extLst>
          </p:cNvPr>
          <p:cNvPicPr>
            <a:picLocks noChangeAspect="1"/>
          </p:cNvPicPr>
          <p:nvPr/>
        </p:nvPicPr>
        <p:blipFill rotWithShape="1">
          <a:blip r:embed="rId3"/>
          <a:srcRect l="9001" t="8149" r="2608"/>
          <a:stretch/>
        </p:blipFill>
        <p:spPr>
          <a:xfrm>
            <a:off x="3812649" y="1864838"/>
            <a:ext cx="7156174" cy="2351082"/>
          </a:xfrm>
          <a:prstGeom prst="rect">
            <a:avLst/>
          </a:prstGeom>
        </p:spPr>
      </p:pic>
      <p:sp>
        <p:nvSpPr>
          <p:cNvPr id="6" name="CasellaDiTesto 5">
            <a:extLst>
              <a:ext uri="{FF2B5EF4-FFF2-40B4-BE49-F238E27FC236}">
                <a16:creationId xmlns:a16="http://schemas.microsoft.com/office/drawing/2014/main" id="{99F5C313-E139-4565-AE2F-09E04A8782CD}"/>
              </a:ext>
            </a:extLst>
          </p:cNvPr>
          <p:cNvSpPr txBox="1"/>
          <p:nvPr/>
        </p:nvSpPr>
        <p:spPr>
          <a:xfrm>
            <a:off x="331750" y="6392444"/>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 página 162 – unidade 29</a:t>
            </a:r>
            <a:endParaRPr lang="it-IT" dirty="0"/>
          </a:p>
        </p:txBody>
      </p:sp>
      <p:sp>
        <p:nvSpPr>
          <p:cNvPr id="3" name="Ovale 2">
            <a:extLst>
              <a:ext uri="{FF2B5EF4-FFF2-40B4-BE49-F238E27FC236}">
                <a16:creationId xmlns:a16="http://schemas.microsoft.com/office/drawing/2014/main" id="{1AC1E399-D6B8-432A-8AE8-2D29629A9290}"/>
              </a:ext>
            </a:extLst>
          </p:cNvPr>
          <p:cNvSpPr/>
          <p:nvPr/>
        </p:nvSpPr>
        <p:spPr>
          <a:xfrm>
            <a:off x="1470991" y="4925368"/>
            <a:ext cx="1683026" cy="13963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9969AEC4-69C4-4462-91B2-DC18EBA3BB10}"/>
              </a:ext>
            </a:extLst>
          </p:cNvPr>
          <p:cNvSpPr txBox="1"/>
          <p:nvPr/>
        </p:nvSpPr>
        <p:spPr>
          <a:xfrm>
            <a:off x="294196" y="1805877"/>
            <a:ext cx="3628447" cy="2862322"/>
          </a:xfrm>
          <a:prstGeom prst="rect">
            <a:avLst/>
          </a:prstGeom>
          <a:noFill/>
        </p:spPr>
        <p:txBody>
          <a:bodyPr wrap="square" rtlCol="0">
            <a:spAutoFit/>
          </a:bodyPr>
          <a:lstStyle/>
          <a:p>
            <a:r>
              <a:rPr lang="pt-PT" b="1" u="sng" dirty="0"/>
              <a:t>O verbo haver:</a:t>
            </a:r>
          </a:p>
          <a:p>
            <a:endParaRPr lang="pt-PT" dirty="0"/>
          </a:p>
          <a:p>
            <a:r>
              <a:rPr lang="pt-PT" dirty="0"/>
              <a:t>Pode ser equivalente aos seguintes verbos: ter, dar/ ser transmitido, estar, existir, acontecer/passar-se.</a:t>
            </a:r>
          </a:p>
          <a:p>
            <a:endParaRPr lang="pt-PT" dirty="0"/>
          </a:p>
          <a:p>
            <a:r>
              <a:rPr lang="pt-PT" dirty="0"/>
              <a:t>Há morangos para a sobremesa = Temos morangos para  a sobremesa</a:t>
            </a:r>
          </a:p>
          <a:p>
            <a:endParaRPr lang="pt-PT" dirty="0"/>
          </a:p>
          <a:p>
            <a:r>
              <a:rPr lang="pt-PT" dirty="0"/>
              <a:t>Hoje há um bom filme na televisão</a:t>
            </a:r>
            <a:endParaRPr lang="it-IT" dirty="0"/>
          </a:p>
        </p:txBody>
      </p:sp>
      <p:cxnSp>
        <p:nvCxnSpPr>
          <p:cNvPr id="9" name="Connettore 2 8">
            <a:extLst>
              <a:ext uri="{FF2B5EF4-FFF2-40B4-BE49-F238E27FC236}">
                <a16:creationId xmlns:a16="http://schemas.microsoft.com/office/drawing/2014/main" id="{985F2AAA-A3DE-4991-9672-812D85E8D268}"/>
              </a:ext>
            </a:extLst>
          </p:cNvPr>
          <p:cNvCxnSpPr>
            <a:cxnSpLocks/>
            <a:endCxn id="10" idx="1"/>
          </p:cNvCxnSpPr>
          <p:nvPr/>
        </p:nvCxnSpPr>
        <p:spPr>
          <a:xfrm flipV="1">
            <a:off x="781878" y="748268"/>
            <a:ext cx="2638140" cy="1057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D45087A-1E96-4A84-965C-8C97BA35E8D6}"/>
              </a:ext>
            </a:extLst>
          </p:cNvPr>
          <p:cNvSpPr txBox="1"/>
          <p:nvPr/>
        </p:nvSpPr>
        <p:spPr>
          <a:xfrm>
            <a:off x="3420018" y="286603"/>
            <a:ext cx="4730069" cy="923330"/>
          </a:xfrm>
          <a:prstGeom prst="rect">
            <a:avLst/>
          </a:prstGeom>
          <a:noFill/>
        </p:spPr>
        <p:txBody>
          <a:bodyPr wrap="square" rtlCol="0">
            <a:spAutoFit/>
          </a:bodyPr>
          <a:lstStyle/>
          <a:p>
            <a:pPr algn="just"/>
            <a:r>
              <a:rPr lang="pt-PT" dirty="0" err="1"/>
              <a:t>Esserci</a:t>
            </a:r>
            <a:r>
              <a:rPr lang="pt-PT" dirty="0"/>
              <a:t>: Indica </a:t>
            </a:r>
            <a:r>
              <a:rPr lang="pt-PT" dirty="0" err="1"/>
              <a:t>l’esistenza</a:t>
            </a:r>
            <a:r>
              <a:rPr lang="pt-PT" dirty="0"/>
              <a:t> </a:t>
            </a:r>
            <a:r>
              <a:rPr lang="pt-PT" dirty="0" err="1"/>
              <a:t>di</a:t>
            </a:r>
            <a:r>
              <a:rPr lang="pt-PT" dirty="0"/>
              <a:t> </a:t>
            </a:r>
            <a:r>
              <a:rPr lang="pt-PT" dirty="0" err="1"/>
              <a:t>qualcosa</a:t>
            </a:r>
            <a:r>
              <a:rPr lang="pt-PT" dirty="0"/>
              <a:t> o </a:t>
            </a:r>
            <a:r>
              <a:rPr lang="pt-PT" dirty="0" err="1"/>
              <a:t>qualcuno</a:t>
            </a:r>
            <a:r>
              <a:rPr lang="pt-PT" dirty="0"/>
              <a:t>. Si usa sempre </a:t>
            </a:r>
            <a:r>
              <a:rPr lang="pt-PT" dirty="0" err="1"/>
              <a:t>alla</a:t>
            </a:r>
            <a:r>
              <a:rPr lang="pt-PT" dirty="0"/>
              <a:t> </a:t>
            </a:r>
            <a:r>
              <a:rPr lang="pt-PT" dirty="0" err="1"/>
              <a:t>terza</a:t>
            </a:r>
            <a:r>
              <a:rPr lang="pt-PT" dirty="0"/>
              <a:t> persona </a:t>
            </a:r>
            <a:r>
              <a:rPr lang="pt-PT" dirty="0" err="1"/>
              <a:t>singolare</a:t>
            </a:r>
            <a:r>
              <a:rPr lang="pt-PT" dirty="0"/>
              <a:t>.</a:t>
            </a:r>
            <a:endParaRPr lang="it-IT" dirty="0"/>
          </a:p>
        </p:txBody>
      </p:sp>
    </p:spTree>
    <p:extLst>
      <p:ext uri="{BB962C8B-B14F-4D97-AF65-F5344CB8AC3E}">
        <p14:creationId xmlns:p14="http://schemas.microsoft.com/office/powerpoint/2010/main" val="358614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259F83AC-4D22-48B3-A072-BF52720793CC}"/>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6341" t="43798" r="12555" b="25111"/>
          <a:stretch/>
        </p:blipFill>
        <p:spPr>
          <a:xfrm>
            <a:off x="371061" y="452644"/>
            <a:ext cx="7853363" cy="4256433"/>
          </a:xfrm>
        </p:spPr>
      </p:pic>
      <p:pic>
        <p:nvPicPr>
          <p:cNvPr id="5" name="80 Faixa 80">
            <a:hlinkClick r:id="" action="ppaction://media"/>
            <a:extLst>
              <a:ext uri="{FF2B5EF4-FFF2-40B4-BE49-F238E27FC236}">
                <a16:creationId xmlns:a16="http://schemas.microsoft.com/office/drawing/2014/main" id="{A1112016-E933-4DFA-AE84-3633502E8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8212" y="5059017"/>
            <a:ext cx="60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6" name="Segnaposto contenuto 4">
            <a:extLst>
              <a:ext uri="{FF2B5EF4-FFF2-40B4-BE49-F238E27FC236}">
                <a16:creationId xmlns:a16="http://schemas.microsoft.com/office/drawing/2014/main" id="{98C0C5FB-6BA3-482B-88A4-68799373955C}"/>
              </a:ext>
            </a:extLst>
          </p:cNvPr>
          <p:cNvPicPr>
            <a:picLocks noChangeAspect="1"/>
          </p:cNvPicPr>
          <p:nvPr/>
        </p:nvPicPr>
        <p:blipFill rotWithShape="1">
          <a:blip r:embed="rId4">
            <a:extLst>
              <a:ext uri="{28A0092B-C50C-407E-A947-70E740481C1C}">
                <a14:useLocalDpi xmlns:a14="http://schemas.microsoft.com/office/drawing/2010/main" val="0"/>
              </a:ext>
            </a:extLst>
          </a:blip>
          <a:srcRect l="39529" t="74743" r="17497" b="12866"/>
          <a:stretch/>
        </p:blipFill>
        <p:spPr>
          <a:xfrm>
            <a:off x="371061" y="4515678"/>
            <a:ext cx="4161183" cy="1696279"/>
          </a:xfrm>
          <a:prstGeom prst="rect">
            <a:avLst/>
          </a:prstGeom>
        </p:spPr>
      </p:pic>
      <p:cxnSp>
        <p:nvCxnSpPr>
          <p:cNvPr id="8" name="Connettore diritto 7">
            <a:extLst>
              <a:ext uri="{FF2B5EF4-FFF2-40B4-BE49-F238E27FC236}">
                <a16:creationId xmlns:a16="http://schemas.microsoft.com/office/drawing/2014/main" id="{1F74D7EC-D816-473A-B8A5-B581F65D67C1}"/>
              </a:ext>
            </a:extLst>
          </p:cNvPr>
          <p:cNvCxnSpPr/>
          <p:nvPr/>
        </p:nvCxnSpPr>
        <p:spPr>
          <a:xfrm>
            <a:off x="1563757" y="3935896"/>
            <a:ext cx="14444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46E5E24B-1BEF-414A-9CCC-B0D16CDBE690}"/>
              </a:ext>
            </a:extLst>
          </p:cNvPr>
          <p:cNvCxnSpPr>
            <a:cxnSpLocks/>
          </p:cNvCxnSpPr>
          <p:nvPr/>
        </p:nvCxnSpPr>
        <p:spPr>
          <a:xfrm flipV="1">
            <a:off x="5526157" y="2345634"/>
            <a:ext cx="1497495" cy="927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5F8E5B5F-A19B-4A7D-8753-E4777E73A7C1}"/>
              </a:ext>
            </a:extLst>
          </p:cNvPr>
          <p:cNvSpPr txBox="1"/>
          <p:nvPr/>
        </p:nvSpPr>
        <p:spPr>
          <a:xfrm>
            <a:off x="8375371" y="2128701"/>
            <a:ext cx="3604593" cy="369332"/>
          </a:xfrm>
          <a:prstGeom prst="rect">
            <a:avLst/>
          </a:prstGeom>
          <a:noFill/>
        </p:spPr>
        <p:txBody>
          <a:bodyPr wrap="square" rtlCol="0">
            <a:spAutoFit/>
          </a:bodyPr>
          <a:lstStyle/>
          <a:p>
            <a:r>
              <a:rPr lang="pt-PT" b="1" dirty="0"/>
              <a:t>Não quero nada = non </a:t>
            </a:r>
            <a:r>
              <a:rPr lang="pt-PT" b="1" dirty="0" err="1"/>
              <a:t>voglio</a:t>
            </a:r>
            <a:r>
              <a:rPr lang="pt-PT" b="1" dirty="0"/>
              <a:t> </a:t>
            </a:r>
            <a:r>
              <a:rPr lang="pt-PT" b="1" dirty="0" err="1"/>
              <a:t>niente</a:t>
            </a:r>
            <a:endParaRPr lang="it-IT" b="1" dirty="0"/>
          </a:p>
        </p:txBody>
      </p:sp>
      <p:sp>
        <p:nvSpPr>
          <p:cNvPr id="14" name="CasellaDiTesto 13">
            <a:extLst>
              <a:ext uri="{FF2B5EF4-FFF2-40B4-BE49-F238E27FC236}">
                <a16:creationId xmlns:a16="http://schemas.microsoft.com/office/drawing/2014/main" id="{7BB46501-501F-4192-ACA2-59747F29262C}"/>
              </a:ext>
            </a:extLst>
          </p:cNvPr>
          <p:cNvSpPr txBox="1"/>
          <p:nvPr/>
        </p:nvSpPr>
        <p:spPr>
          <a:xfrm>
            <a:off x="8497609" y="3429000"/>
            <a:ext cx="3445566" cy="2308324"/>
          </a:xfrm>
          <a:prstGeom prst="rect">
            <a:avLst/>
          </a:prstGeom>
          <a:noFill/>
        </p:spPr>
        <p:txBody>
          <a:bodyPr wrap="square" rtlCol="0">
            <a:spAutoFit/>
          </a:bodyPr>
          <a:lstStyle/>
          <a:p>
            <a:pPr marL="285750" indent="-285750">
              <a:buFont typeface="Wingdings" panose="05000000000000000000" pitchFamily="2" charset="2"/>
              <a:buChar char="q"/>
            </a:pPr>
            <a:r>
              <a:rPr lang="pt-PT" dirty="0"/>
              <a:t>Frango assado= </a:t>
            </a:r>
            <a:r>
              <a:rPr lang="pt-PT" dirty="0" err="1"/>
              <a:t>pollo</a:t>
            </a:r>
            <a:r>
              <a:rPr lang="pt-PT" dirty="0"/>
              <a:t> arrosto</a:t>
            </a:r>
          </a:p>
          <a:p>
            <a:pPr marL="285750" indent="-285750">
              <a:buFont typeface="Wingdings" panose="05000000000000000000" pitchFamily="2" charset="2"/>
              <a:buChar char="q"/>
            </a:pPr>
            <a:endParaRPr lang="pt-PT" dirty="0"/>
          </a:p>
          <a:p>
            <a:pPr marL="285750" indent="-285750">
              <a:buFont typeface="Wingdings" panose="05000000000000000000" pitchFamily="2" charset="2"/>
              <a:buChar char="q"/>
            </a:pPr>
            <a:r>
              <a:rPr lang="pt-PT" dirty="0"/>
              <a:t>Assado =arrosto</a:t>
            </a:r>
          </a:p>
          <a:p>
            <a:pPr marL="285750" indent="-285750">
              <a:buFont typeface="Wingdings" panose="05000000000000000000" pitchFamily="2" charset="2"/>
              <a:buChar char="q"/>
            </a:pPr>
            <a:r>
              <a:rPr lang="pt-PT" dirty="0"/>
              <a:t>Cozido= </a:t>
            </a:r>
            <a:r>
              <a:rPr lang="pt-PT" dirty="0" err="1"/>
              <a:t>cotto</a:t>
            </a:r>
            <a:r>
              <a:rPr lang="pt-PT" dirty="0"/>
              <a:t>, </a:t>
            </a:r>
            <a:r>
              <a:rPr lang="pt-PT" dirty="0" err="1"/>
              <a:t>lesso</a:t>
            </a:r>
            <a:r>
              <a:rPr lang="pt-PT" dirty="0"/>
              <a:t>, </a:t>
            </a:r>
            <a:r>
              <a:rPr lang="pt-PT" dirty="0" err="1"/>
              <a:t>bollito</a:t>
            </a:r>
            <a:endParaRPr lang="pt-PT" dirty="0"/>
          </a:p>
          <a:p>
            <a:pPr marL="285750" indent="-285750">
              <a:buFont typeface="Wingdings" panose="05000000000000000000" pitchFamily="2" charset="2"/>
              <a:buChar char="q"/>
            </a:pPr>
            <a:r>
              <a:rPr lang="pt-PT" dirty="0"/>
              <a:t>Frito = </a:t>
            </a:r>
            <a:r>
              <a:rPr lang="pt-PT" dirty="0" err="1"/>
              <a:t>fritto</a:t>
            </a:r>
            <a:endParaRPr lang="pt-PT" dirty="0"/>
          </a:p>
          <a:p>
            <a:pPr marL="285750" indent="-285750">
              <a:buFont typeface="Wingdings" panose="05000000000000000000" pitchFamily="2" charset="2"/>
              <a:buChar char="q"/>
            </a:pPr>
            <a:r>
              <a:rPr lang="pt-PT" dirty="0"/>
              <a:t>Fumado = </a:t>
            </a:r>
            <a:r>
              <a:rPr lang="pt-PT" dirty="0" err="1"/>
              <a:t>affumicato</a:t>
            </a:r>
            <a:endParaRPr lang="pt-PT" dirty="0"/>
          </a:p>
          <a:p>
            <a:pPr marL="285750" indent="-285750">
              <a:buFont typeface="Wingdings" panose="05000000000000000000" pitchFamily="2" charset="2"/>
              <a:buChar char="q"/>
            </a:pPr>
            <a:r>
              <a:rPr lang="pt-PT" dirty="0"/>
              <a:t>Grelhado = ai </a:t>
            </a:r>
            <a:r>
              <a:rPr lang="pt-PT" dirty="0" err="1"/>
              <a:t>ferri</a:t>
            </a:r>
            <a:r>
              <a:rPr lang="pt-PT" dirty="0"/>
              <a:t>, </a:t>
            </a:r>
            <a:r>
              <a:rPr lang="pt-PT" dirty="0" err="1"/>
              <a:t>alla</a:t>
            </a:r>
            <a:r>
              <a:rPr lang="pt-PT" dirty="0"/>
              <a:t> </a:t>
            </a:r>
            <a:r>
              <a:rPr lang="pt-PT" dirty="0" err="1"/>
              <a:t>griglia</a:t>
            </a:r>
            <a:endParaRPr lang="pt-PT" dirty="0"/>
          </a:p>
          <a:p>
            <a:endParaRPr lang="it-IT" dirty="0"/>
          </a:p>
        </p:txBody>
      </p:sp>
      <p:sp>
        <p:nvSpPr>
          <p:cNvPr id="10" name="CasellaDiTesto 9">
            <a:extLst>
              <a:ext uri="{FF2B5EF4-FFF2-40B4-BE49-F238E27FC236}">
                <a16:creationId xmlns:a16="http://schemas.microsoft.com/office/drawing/2014/main" id="{503A50D3-2C77-4FB0-B79C-303BE99B5C97}"/>
              </a:ext>
            </a:extLst>
          </p:cNvPr>
          <p:cNvSpPr txBox="1"/>
          <p:nvPr/>
        </p:nvSpPr>
        <p:spPr>
          <a:xfrm>
            <a:off x="331750" y="6392444"/>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 página 100 – unidade 17</a:t>
            </a:r>
            <a:endParaRPr lang="it-IT" dirty="0"/>
          </a:p>
        </p:txBody>
      </p:sp>
    </p:spTree>
    <p:extLst>
      <p:ext uri="{BB962C8B-B14F-4D97-AF65-F5344CB8AC3E}">
        <p14:creationId xmlns:p14="http://schemas.microsoft.com/office/powerpoint/2010/main" val="37423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a | Cozinha Tradicional">
            <a:extLst>
              <a:ext uri="{FF2B5EF4-FFF2-40B4-BE49-F238E27FC236}">
                <a16:creationId xmlns:a16="http://schemas.microsoft.com/office/drawing/2014/main" id="{383A83FC-1F77-4CA2-85DD-5C6289D34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57" y="480392"/>
            <a:ext cx="3034747" cy="227606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45D63F7-85B4-4389-A655-DE3E874578A0}"/>
              </a:ext>
            </a:extLst>
          </p:cNvPr>
          <p:cNvSpPr txBox="1"/>
          <p:nvPr/>
        </p:nvSpPr>
        <p:spPr>
          <a:xfrm>
            <a:off x="2835965" y="2451652"/>
            <a:ext cx="8083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Broa</a:t>
            </a:r>
            <a:endParaRPr lang="it-IT" dirty="0"/>
          </a:p>
        </p:txBody>
      </p:sp>
      <p:pic>
        <p:nvPicPr>
          <p:cNvPr id="1032" name="Picture 8" descr="CASA DO BOLO DO CACO, Funchal - Ristorante Recensioni, Numero di Telefono &amp;amp;  Foto - Tripadvisor">
            <a:extLst>
              <a:ext uri="{FF2B5EF4-FFF2-40B4-BE49-F238E27FC236}">
                <a16:creationId xmlns:a16="http://schemas.microsoft.com/office/drawing/2014/main" id="{8B53E95A-C0D1-450D-962C-EC0C53F0A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37" y="3107636"/>
            <a:ext cx="3313011" cy="248777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13BEC905-EAEB-439C-9681-AA9BA81AADCF}"/>
              </a:ext>
            </a:extLst>
          </p:cNvPr>
          <p:cNvSpPr txBox="1"/>
          <p:nvPr/>
        </p:nvSpPr>
        <p:spPr>
          <a:xfrm>
            <a:off x="331337" y="5512726"/>
            <a:ext cx="155050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Bolo do Caco</a:t>
            </a:r>
            <a:endParaRPr lang="it-IT" dirty="0"/>
          </a:p>
        </p:txBody>
      </p:sp>
      <p:pic>
        <p:nvPicPr>
          <p:cNvPr id="1034" name="Picture 10" descr="Portuguese Buns (Papo Secos) Recipe">
            <a:extLst>
              <a:ext uri="{FF2B5EF4-FFF2-40B4-BE49-F238E27FC236}">
                <a16:creationId xmlns:a16="http://schemas.microsoft.com/office/drawing/2014/main" id="{B8236FB0-D140-483B-9180-697068273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516" y="401610"/>
            <a:ext cx="3373159" cy="218425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9ECEC81-08D7-42D7-BA34-E76453EDCB99}"/>
              </a:ext>
            </a:extLst>
          </p:cNvPr>
          <p:cNvSpPr txBox="1"/>
          <p:nvPr/>
        </p:nvSpPr>
        <p:spPr>
          <a:xfrm>
            <a:off x="6246331" y="2082320"/>
            <a:ext cx="143123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Papo seco</a:t>
            </a:r>
            <a:endParaRPr lang="it-IT" dirty="0"/>
          </a:p>
        </p:txBody>
      </p:sp>
      <p:pic>
        <p:nvPicPr>
          <p:cNvPr id="1036" name="Picture 12" descr="Receita de Pão de leite de liquidificador - Ana Maria Brogui">
            <a:extLst>
              <a:ext uri="{FF2B5EF4-FFF2-40B4-BE49-F238E27FC236}">
                <a16:creationId xmlns:a16="http://schemas.microsoft.com/office/drawing/2014/main" id="{EC9360FA-A80D-43E8-98A6-C5F56D749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7533" y="564106"/>
            <a:ext cx="3433240" cy="257493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0F43EC1-9BB7-4CEC-9ED3-CCA004FB47D5}"/>
              </a:ext>
            </a:extLst>
          </p:cNvPr>
          <p:cNvSpPr txBox="1"/>
          <p:nvPr/>
        </p:nvSpPr>
        <p:spPr>
          <a:xfrm>
            <a:off x="9967017" y="2609193"/>
            <a:ext cx="161676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Pão de leite</a:t>
            </a:r>
            <a:endParaRPr lang="it-IT" dirty="0"/>
          </a:p>
        </p:txBody>
      </p:sp>
      <p:pic>
        <p:nvPicPr>
          <p:cNvPr id="1038" name="Picture 14">
            <a:extLst>
              <a:ext uri="{FF2B5EF4-FFF2-40B4-BE49-F238E27FC236}">
                <a16:creationId xmlns:a16="http://schemas.microsoft.com/office/drawing/2014/main" id="{FCB18ABB-6827-4401-BB3C-429AAED5C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5300" y="3250418"/>
            <a:ext cx="3357375" cy="2234181"/>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A5BDAC7D-9E8B-4599-8AA4-7FCEE4784EDB}"/>
              </a:ext>
            </a:extLst>
          </p:cNvPr>
          <p:cNvSpPr txBox="1"/>
          <p:nvPr/>
        </p:nvSpPr>
        <p:spPr>
          <a:xfrm>
            <a:off x="6339140" y="5143394"/>
            <a:ext cx="144448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Pão de Mafra</a:t>
            </a:r>
            <a:endParaRPr lang="it-IT" dirty="0"/>
          </a:p>
        </p:txBody>
      </p:sp>
      <p:sp>
        <p:nvSpPr>
          <p:cNvPr id="11" name="CasellaDiTesto 10">
            <a:extLst>
              <a:ext uri="{FF2B5EF4-FFF2-40B4-BE49-F238E27FC236}">
                <a16:creationId xmlns:a16="http://schemas.microsoft.com/office/drawing/2014/main" id="{F830844E-E326-442C-BA1F-3731F3C787DF}"/>
              </a:ext>
            </a:extLst>
          </p:cNvPr>
          <p:cNvSpPr txBox="1"/>
          <p:nvPr/>
        </p:nvSpPr>
        <p:spPr>
          <a:xfrm>
            <a:off x="8066681" y="3777291"/>
            <a:ext cx="3494944" cy="2031325"/>
          </a:xfrm>
          <a:prstGeom prst="rect">
            <a:avLst/>
          </a:prstGeom>
          <a:noFill/>
        </p:spPr>
        <p:txBody>
          <a:bodyPr wrap="square" rtlCol="0">
            <a:spAutoFit/>
          </a:bodyPr>
          <a:lstStyle/>
          <a:p>
            <a:pPr marL="285750" indent="-285750">
              <a:buFont typeface="Wingdings" panose="05000000000000000000" pitchFamily="2" charset="2"/>
              <a:buChar char="q"/>
            </a:pPr>
            <a:r>
              <a:rPr lang="pt-PT" dirty="0"/>
              <a:t>Pão de Centeio (</a:t>
            </a:r>
            <a:r>
              <a:rPr lang="pt-PT" dirty="0" err="1"/>
              <a:t>segale</a:t>
            </a:r>
            <a:r>
              <a:rPr lang="pt-PT" dirty="0"/>
              <a:t>)</a:t>
            </a:r>
          </a:p>
          <a:p>
            <a:pPr marL="285750" indent="-285750">
              <a:buFont typeface="Wingdings" panose="05000000000000000000" pitchFamily="2" charset="2"/>
              <a:buChar char="q"/>
            </a:pPr>
            <a:r>
              <a:rPr lang="pt-PT" dirty="0"/>
              <a:t>Pão de Milho (mais)</a:t>
            </a:r>
          </a:p>
          <a:p>
            <a:pPr marL="285750" indent="-285750">
              <a:buFont typeface="Wingdings" panose="05000000000000000000" pitchFamily="2" charset="2"/>
              <a:buChar char="q"/>
            </a:pPr>
            <a:r>
              <a:rPr lang="pt-PT" dirty="0"/>
              <a:t>Pão de mistura</a:t>
            </a:r>
          </a:p>
          <a:p>
            <a:pPr marL="285750" indent="-285750">
              <a:buFont typeface="Wingdings" panose="05000000000000000000" pitchFamily="2" charset="2"/>
              <a:buChar char="q"/>
            </a:pPr>
            <a:r>
              <a:rPr lang="pt-PT" dirty="0"/>
              <a:t>Pão integral</a:t>
            </a:r>
          </a:p>
          <a:p>
            <a:pPr marL="285750" indent="-285750">
              <a:buFont typeface="Wingdings" panose="05000000000000000000" pitchFamily="2" charset="2"/>
              <a:buChar char="q"/>
            </a:pPr>
            <a:r>
              <a:rPr lang="pt-PT" dirty="0"/>
              <a:t>Pão de trigo (grano/ frumento)</a:t>
            </a:r>
          </a:p>
          <a:p>
            <a:pPr marL="285750" indent="-285750">
              <a:buFont typeface="Wingdings" panose="05000000000000000000" pitchFamily="2" charset="2"/>
              <a:buChar char="q"/>
            </a:pPr>
            <a:r>
              <a:rPr lang="pt-PT" dirty="0"/>
              <a:t>Pão rústico</a:t>
            </a:r>
          </a:p>
          <a:p>
            <a:pPr marL="285750" indent="-285750">
              <a:buFont typeface="Wingdings" panose="05000000000000000000" pitchFamily="2" charset="2"/>
              <a:buChar char="q"/>
            </a:pPr>
            <a:endParaRPr lang="it-IT" dirty="0"/>
          </a:p>
        </p:txBody>
      </p:sp>
      <p:sp>
        <p:nvSpPr>
          <p:cNvPr id="18" name="CasellaDiTesto 17">
            <a:extLst>
              <a:ext uri="{FF2B5EF4-FFF2-40B4-BE49-F238E27FC236}">
                <a16:creationId xmlns:a16="http://schemas.microsoft.com/office/drawing/2014/main" id="{B2CDEFB0-DC49-4E6D-B83F-DA5D71531698}"/>
              </a:ext>
            </a:extLst>
          </p:cNvPr>
          <p:cNvSpPr txBox="1"/>
          <p:nvPr/>
        </p:nvSpPr>
        <p:spPr>
          <a:xfrm>
            <a:off x="1021989" y="6394172"/>
            <a:ext cx="1014802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b="1" dirty="0">
                <a:solidFill>
                  <a:schemeClr val="tx1"/>
                </a:solidFill>
              </a:rPr>
              <a:t>Momento de </a:t>
            </a:r>
            <a:r>
              <a:rPr lang="it-IT" b="1" dirty="0" err="1">
                <a:solidFill>
                  <a:schemeClr val="tx1"/>
                </a:solidFill>
              </a:rPr>
              <a:t>leitura</a:t>
            </a:r>
            <a:r>
              <a:rPr lang="it-IT" b="1" dirty="0">
                <a:solidFill>
                  <a:schemeClr val="tx1"/>
                </a:solidFill>
              </a:rPr>
              <a:t>: </a:t>
            </a:r>
            <a:r>
              <a:rPr lang="it-IT" dirty="0"/>
              <a:t>https://www.portugalthings.com/pt/os-mais-tradicionais-tipos-de-pao-em-portugal/</a:t>
            </a:r>
          </a:p>
        </p:txBody>
      </p:sp>
    </p:spTree>
    <p:extLst>
      <p:ext uri="{BB962C8B-B14F-4D97-AF65-F5344CB8AC3E}">
        <p14:creationId xmlns:p14="http://schemas.microsoft.com/office/powerpoint/2010/main" val="134623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FA505BE-0716-4699-A8E6-8A2A6D17C4AE}"/>
              </a:ext>
            </a:extLst>
          </p:cNvPr>
          <p:cNvSpPr>
            <a:spLocks noGrp="1"/>
          </p:cNvSpPr>
          <p:nvPr>
            <p:ph type="title"/>
          </p:nvPr>
        </p:nvSpPr>
        <p:spPr/>
        <p:txBody>
          <a:bodyPr/>
          <a:lstStyle/>
          <a:p>
            <a:r>
              <a:rPr lang="pt-PT" dirty="0"/>
              <a:t>Ditado</a:t>
            </a:r>
            <a:endParaRPr lang="it-IT" dirty="0"/>
          </a:p>
        </p:txBody>
      </p:sp>
    </p:spTree>
    <p:extLst>
      <p:ext uri="{BB962C8B-B14F-4D97-AF65-F5344CB8AC3E}">
        <p14:creationId xmlns:p14="http://schemas.microsoft.com/office/powerpoint/2010/main" val="309406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A84C2E-7287-4ABA-AEDD-755D680BDE02}"/>
              </a:ext>
            </a:extLst>
          </p:cNvPr>
          <p:cNvSpPr>
            <a:spLocks noGrp="1"/>
          </p:cNvSpPr>
          <p:nvPr>
            <p:ph type="title"/>
          </p:nvPr>
        </p:nvSpPr>
        <p:spPr>
          <a:xfrm>
            <a:off x="457200" y="170289"/>
            <a:ext cx="3200400" cy="2286000"/>
          </a:xfrm>
        </p:spPr>
        <p:txBody>
          <a:bodyPr/>
          <a:lstStyle/>
          <a:p>
            <a:r>
              <a:rPr lang="pt-PT" dirty="0" err="1"/>
              <a:t>T.p.c</a:t>
            </a:r>
            <a:r>
              <a:rPr lang="pt-PT" dirty="0"/>
              <a:t> – Ditado</a:t>
            </a:r>
            <a:endParaRPr lang="it-IT" dirty="0"/>
          </a:p>
        </p:txBody>
      </p:sp>
      <p:sp>
        <p:nvSpPr>
          <p:cNvPr id="7" name="Segnaposto testo 6">
            <a:extLst>
              <a:ext uri="{FF2B5EF4-FFF2-40B4-BE49-F238E27FC236}">
                <a16:creationId xmlns:a16="http://schemas.microsoft.com/office/drawing/2014/main" id="{4D548AB3-6B4C-45A1-B0DF-FFAB390181B8}"/>
              </a:ext>
            </a:extLst>
          </p:cNvPr>
          <p:cNvSpPr>
            <a:spLocks noGrp="1"/>
          </p:cNvSpPr>
          <p:nvPr>
            <p:ph type="body" sz="half" idx="2"/>
          </p:nvPr>
        </p:nvSpPr>
        <p:spPr>
          <a:xfrm>
            <a:off x="457200" y="2456289"/>
            <a:ext cx="3200400" cy="3379124"/>
          </a:xfrm>
        </p:spPr>
        <p:txBody>
          <a:bodyPr/>
          <a:lstStyle/>
          <a:p>
            <a:r>
              <a:rPr lang="pt-PT" dirty="0"/>
              <a:t>Excerto do livro “O Cavaleiro da Dinamarca” Sophia de Mello Breyner Andresen</a:t>
            </a:r>
            <a:endParaRPr lang="it-IT" dirty="0"/>
          </a:p>
        </p:txBody>
      </p:sp>
      <p:pic>
        <p:nvPicPr>
          <p:cNvPr id="4" name="Picture 2" descr="O Cavaleiro da Dinamarca - Livro - WOOK">
            <a:extLst>
              <a:ext uri="{FF2B5EF4-FFF2-40B4-BE49-F238E27FC236}">
                <a16:creationId xmlns:a16="http://schemas.microsoft.com/office/drawing/2014/main" id="{7A34F448-FF63-4085-8D44-663151E47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2" y="3429000"/>
            <a:ext cx="2390775" cy="2828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C9BF4DF4-30B6-423B-8A5E-DC46AC0A5ACD}"/>
              </a:ext>
            </a:extLst>
          </p:cNvPr>
          <p:cNvPicPr>
            <a:picLocks noChangeAspect="1"/>
          </p:cNvPicPr>
          <p:nvPr/>
        </p:nvPicPr>
        <p:blipFill rotWithShape="1">
          <a:blip r:embed="rId5"/>
          <a:srcRect l="23196" t="30902" r="57834" b="15672"/>
          <a:stretch/>
        </p:blipFill>
        <p:spPr>
          <a:xfrm>
            <a:off x="4764838" y="0"/>
            <a:ext cx="6720974" cy="6018472"/>
          </a:xfrm>
          <a:prstGeom prst="rect">
            <a:avLst/>
          </a:prstGeom>
        </p:spPr>
      </p:pic>
      <p:pic>
        <p:nvPicPr>
          <p:cNvPr id="9" name="Immagine 8">
            <a:extLst>
              <a:ext uri="{FF2B5EF4-FFF2-40B4-BE49-F238E27FC236}">
                <a16:creationId xmlns:a16="http://schemas.microsoft.com/office/drawing/2014/main" id="{BF8CAB76-BEC6-420E-9A83-E72EC853E15B}"/>
              </a:ext>
            </a:extLst>
          </p:cNvPr>
          <p:cNvPicPr>
            <a:picLocks noChangeAspect="1"/>
          </p:cNvPicPr>
          <p:nvPr/>
        </p:nvPicPr>
        <p:blipFill rotWithShape="1">
          <a:blip r:embed="rId6"/>
          <a:srcRect l="26680" t="36599" r="55869" b="53556"/>
          <a:stretch/>
        </p:blipFill>
        <p:spPr>
          <a:xfrm>
            <a:off x="4884108" y="5565913"/>
            <a:ext cx="6128450" cy="1136298"/>
          </a:xfrm>
          <a:prstGeom prst="rect">
            <a:avLst/>
          </a:prstGeom>
        </p:spPr>
      </p:pic>
      <p:pic>
        <p:nvPicPr>
          <p:cNvPr id="3" name="Ditado o Cavaleiro da Dinamarca">
            <a:hlinkClick r:id="" action="ppaction://media"/>
            <a:extLst>
              <a:ext uri="{FF2B5EF4-FFF2-40B4-BE49-F238E27FC236}">
                <a16:creationId xmlns:a16="http://schemas.microsoft.com/office/drawing/2014/main" id="{90C10F39-9B5C-48B3-94A5-87D874C7EE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1223" y="600075"/>
            <a:ext cx="555907" cy="555907"/>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190049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FA505BE-0716-4699-A8E6-8A2A6D17C4AE}"/>
              </a:ext>
            </a:extLst>
          </p:cNvPr>
          <p:cNvSpPr>
            <a:spLocks noGrp="1"/>
          </p:cNvSpPr>
          <p:nvPr>
            <p:ph type="ctrTitle"/>
          </p:nvPr>
        </p:nvSpPr>
        <p:spPr/>
        <p:txBody>
          <a:bodyPr/>
          <a:lstStyle/>
          <a:p>
            <a:r>
              <a:rPr lang="pt-PT" dirty="0"/>
              <a:t>Tradução</a:t>
            </a:r>
            <a:endParaRPr lang="it-IT" dirty="0"/>
          </a:p>
        </p:txBody>
      </p:sp>
      <p:sp>
        <p:nvSpPr>
          <p:cNvPr id="2" name="Sottotitolo 1">
            <a:extLst>
              <a:ext uri="{FF2B5EF4-FFF2-40B4-BE49-F238E27FC236}">
                <a16:creationId xmlns:a16="http://schemas.microsoft.com/office/drawing/2014/main" id="{8BC5147A-7303-432A-B0C8-0EB077ED7F22}"/>
              </a:ext>
            </a:extLst>
          </p:cNvPr>
          <p:cNvSpPr>
            <a:spLocks noGrp="1"/>
          </p:cNvSpPr>
          <p:nvPr>
            <p:ph type="subTitle" idx="1"/>
          </p:nvPr>
        </p:nvSpPr>
        <p:spPr/>
        <p:txBody>
          <a:bodyPr/>
          <a:lstStyle/>
          <a:p>
            <a:r>
              <a:rPr lang="pt-PT" dirty="0"/>
              <a:t>Tradução de texto do Português para o Italiano</a:t>
            </a:r>
            <a:endParaRPr lang="it-IT" dirty="0"/>
          </a:p>
        </p:txBody>
      </p:sp>
    </p:spTree>
    <p:extLst>
      <p:ext uri="{BB962C8B-B14F-4D97-AF65-F5344CB8AC3E}">
        <p14:creationId xmlns:p14="http://schemas.microsoft.com/office/powerpoint/2010/main" val="3271028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AA745D9-CE12-4581-828E-534971BD4D64}"/>
              </a:ext>
            </a:extLst>
          </p:cNvPr>
          <p:cNvSpPr>
            <a:spLocks noGrp="1"/>
          </p:cNvSpPr>
          <p:nvPr>
            <p:ph type="title"/>
          </p:nvPr>
        </p:nvSpPr>
        <p:spPr>
          <a:xfrm>
            <a:off x="507023" y="286603"/>
            <a:ext cx="10648657" cy="1450757"/>
          </a:xfrm>
        </p:spPr>
        <p:txBody>
          <a:bodyPr>
            <a:normAutofit/>
          </a:bodyPr>
          <a:lstStyle/>
          <a:p>
            <a:pPr algn="ctr"/>
            <a:r>
              <a:rPr lang="pt-PT" dirty="0"/>
              <a:t>“Maioria dos jovens acha legítima a violência no namoro- diz estudo”</a:t>
            </a:r>
            <a:endParaRPr lang="it-IT" dirty="0"/>
          </a:p>
        </p:txBody>
      </p:sp>
      <p:sp>
        <p:nvSpPr>
          <p:cNvPr id="6" name="Segnaposto contenuto 5">
            <a:extLst>
              <a:ext uri="{FF2B5EF4-FFF2-40B4-BE49-F238E27FC236}">
                <a16:creationId xmlns:a16="http://schemas.microsoft.com/office/drawing/2014/main" id="{AFEA8284-54E6-4C27-B16B-F7B915BDF0FB}"/>
              </a:ext>
            </a:extLst>
          </p:cNvPr>
          <p:cNvSpPr>
            <a:spLocks noGrp="1"/>
          </p:cNvSpPr>
          <p:nvPr>
            <p:ph idx="1"/>
          </p:nvPr>
        </p:nvSpPr>
        <p:spPr>
          <a:xfrm>
            <a:off x="507023" y="1882986"/>
            <a:ext cx="11408312" cy="4358118"/>
          </a:xfrm>
        </p:spPr>
        <p:txBody>
          <a:bodyPr>
            <a:normAutofit fontScale="92500" lnSpcReduction="10000"/>
          </a:bodyPr>
          <a:lstStyle/>
          <a:p>
            <a:pPr marL="0" indent="0" algn="just">
              <a:lnSpc>
                <a:spcPct val="120000"/>
              </a:lnSpc>
              <a:buNone/>
            </a:pPr>
            <a:r>
              <a:rPr lang="pt-BR" dirty="0"/>
              <a:t>“Quase sete em cada dez jovens que participaram num estudo sobre violência no namoro acha legítimo o controlo ou a perseguição na relação e quase 60% admitiram já ter sido vítimas de comportamentos violentos.</a:t>
            </a:r>
          </a:p>
          <a:p>
            <a:pPr marL="0" indent="0" algn="just">
              <a:lnSpc>
                <a:spcPct val="120000"/>
              </a:lnSpc>
              <a:buNone/>
            </a:pPr>
            <a:r>
              <a:rPr lang="pt-BR" dirty="0"/>
              <a:t>De acordo com o estudo, cujos dados são relativos a 2020, 67% dos jovens consideram legítima a violência no namoro, dos quais 26% acham legítimo o controlo, 23% a perseguição, 19% a violência sexual, 15% a violência psicológica, 14% a violência através das redes sociais e 5% a violência física.</a:t>
            </a:r>
          </a:p>
          <a:p>
            <a:pPr marL="0" indent="0" algn="just">
              <a:lnSpc>
                <a:spcPct val="120000"/>
              </a:lnSpc>
              <a:buNone/>
            </a:pPr>
            <a:r>
              <a:rPr lang="pt-BR" dirty="0"/>
              <a:t>De acordo com os dados apresentados, as vítimas são predominantemente mulheres, de nacionalidade portuguesa, estudantes e com uma orientação sexual heterossexual, enquanto as pessoas agressoras são maioritariamente do sexo masculino, com uma média de idades de 24 anos, maioritariamente namorados actuais das vítimas.</a:t>
            </a:r>
          </a:p>
          <a:p>
            <a:pPr marL="0" indent="0" algn="just">
              <a:lnSpc>
                <a:spcPct val="120000"/>
              </a:lnSpc>
              <a:buNone/>
            </a:pPr>
            <a:r>
              <a:rPr lang="pt-BR" dirty="0"/>
              <a:t>Os crimes reportados aconteceram sobretudo nos distritos de Lisboa, Porto e Braga, sendo as agressões verbais e emocionais as formas mais prevalecentes de violência no namoro. “Em cerca de 26% dos casos, as vítimas foram sujeitas a ameaças de morte e/ou tentativa de homicídio”, refere o observatório”.</a:t>
            </a:r>
          </a:p>
          <a:p>
            <a:pPr marL="0" indent="0">
              <a:buNone/>
            </a:pPr>
            <a:endParaRPr lang="it-IT" dirty="0"/>
          </a:p>
        </p:txBody>
      </p:sp>
      <p:sp>
        <p:nvSpPr>
          <p:cNvPr id="8" name="CasellaDiTesto 7">
            <a:extLst>
              <a:ext uri="{FF2B5EF4-FFF2-40B4-BE49-F238E27FC236}">
                <a16:creationId xmlns:a16="http://schemas.microsoft.com/office/drawing/2014/main" id="{11667CC5-3364-42B4-8407-EF55C01C5C00}"/>
              </a:ext>
            </a:extLst>
          </p:cNvPr>
          <p:cNvSpPr txBox="1"/>
          <p:nvPr/>
        </p:nvSpPr>
        <p:spPr>
          <a:xfrm>
            <a:off x="507023" y="6386731"/>
            <a:ext cx="1084560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pt-BR" dirty="0">
                <a:hlinkClick r:id="rId2"/>
              </a:rPr>
              <a:t>https://www.publico.pt/2021/02/12/p3/noticia/maioria-jovens-acha-legitima-violencia-namoro-estudo-1950432 </a:t>
            </a:r>
            <a:endParaRPr lang="it-IT" dirty="0"/>
          </a:p>
        </p:txBody>
      </p:sp>
    </p:spTree>
    <p:extLst>
      <p:ext uri="{BB962C8B-B14F-4D97-AF65-F5344CB8AC3E}">
        <p14:creationId xmlns:p14="http://schemas.microsoft.com/office/powerpoint/2010/main" val="51919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25D883A-0B23-41C5-8476-666DADEB28B3}"/>
              </a:ext>
            </a:extLst>
          </p:cNvPr>
          <p:cNvSpPr txBox="1"/>
          <p:nvPr/>
        </p:nvSpPr>
        <p:spPr>
          <a:xfrm>
            <a:off x="1510748" y="1351506"/>
            <a:ext cx="3590641" cy="4154984"/>
          </a:xfrm>
          <a:prstGeom prst="rect">
            <a:avLst/>
          </a:prstGeom>
          <a:noFill/>
        </p:spPr>
        <p:txBody>
          <a:bodyPr wrap="square" rtlCol="0">
            <a:spAutoFit/>
          </a:bodyPr>
          <a:lstStyle/>
          <a:p>
            <a:endParaRPr lang="pt-PT" sz="4400" b="1" dirty="0">
              <a:latin typeface="Bauhaus 93" panose="04030905020B02020C02" pitchFamily="82" charset="0"/>
            </a:endParaRPr>
          </a:p>
          <a:p>
            <a:endParaRPr lang="pt-PT" sz="4400" b="1" dirty="0">
              <a:latin typeface="Bauhaus 93" panose="04030905020B02020C02" pitchFamily="82" charset="0"/>
            </a:endParaRPr>
          </a:p>
          <a:p>
            <a:r>
              <a:rPr lang="pt-PT" sz="4400" b="1" dirty="0">
                <a:latin typeface="Bauhaus 93" panose="04030905020B02020C02" pitchFamily="82" charset="0"/>
              </a:rPr>
              <a:t>Bom estudo!</a:t>
            </a:r>
          </a:p>
          <a:p>
            <a:r>
              <a:rPr lang="pt-PT" sz="4400" b="1" dirty="0">
                <a:latin typeface="Bauhaus 93" panose="04030905020B02020C02" pitchFamily="82" charset="0"/>
              </a:rPr>
              <a:t>Até amanhã!</a:t>
            </a:r>
          </a:p>
          <a:p>
            <a:endParaRPr lang="pt-PT" sz="4400" dirty="0">
              <a:latin typeface="Bauhaus 93" panose="04030905020B02020C02" pitchFamily="82" charset="0"/>
            </a:endParaRPr>
          </a:p>
          <a:p>
            <a:endParaRPr lang="it-IT" sz="4400" dirty="0">
              <a:latin typeface="Bauhaus 93" panose="04030905020B02020C02" pitchFamily="82" charset="0"/>
            </a:endParaRPr>
          </a:p>
        </p:txBody>
      </p:sp>
      <p:pic>
        <p:nvPicPr>
          <p:cNvPr id="4" name="Immagine 3">
            <a:extLst>
              <a:ext uri="{FF2B5EF4-FFF2-40B4-BE49-F238E27FC236}">
                <a16:creationId xmlns:a16="http://schemas.microsoft.com/office/drawing/2014/main" id="{3CB698E6-59E8-49D6-B213-41D92A9AD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974" y="752685"/>
            <a:ext cx="4951571" cy="4902055"/>
          </a:xfrm>
          <a:prstGeom prst="rect">
            <a:avLst/>
          </a:prstGeom>
        </p:spPr>
      </p:pic>
    </p:spTree>
    <p:extLst>
      <p:ext uri="{BB962C8B-B14F-4D97-AF65-F5344CB8AC3E}">
        <p14:creationId xmlns:p14="http://schemas.microsoft.com/office/powerpoint/2010/main" val="2741311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DFC1E-D4FC-4743-8C36-E6A2F90A2E85}"/>
              </a:ext>
            </a:extLst>
          </p:cNvPr>
          <p:cNvSpPr>
            <a:spLocks noGrp="1"/>
          </p:cNvSpPr>
          <p:nvPr>
            <p:ph type="title"/>
          </p:nvPr>
        </p:nvSpPr>
        <p:spPr/>
        <p:txBody>
          <a:bodyPr/>
          <a:lstStyle/>
          <a:p>
            <a:r>
              <a:rPr lang="pt-PT" dirty="0"/>
              <a:t>Sumário da aula n</a:t>
            </a:r>
            <a:r>
              <a:rPr lang="it-IT" dirty="0"/>
              <a:t>°39 e n°40</a:t>
            </a:r>
          </a:p>
        </p:txBody>
      </p:sp>
      <p:sp>
        <p:nvSpPr>
          <p:cNvPr id="3" name="Segnaposto contenuto 2">
            <a:extLst>
              <a:ext uri="{FF2B5EF4-FFF2-40B4-BE49-F238E27FC236}">
                <a16:creationId xmlns:a16="http://schemas.microsoft.com/office/drawing/2014/main" id="{7648CD74-F985-4B3A-8516-DABAD940FBAB}"/>
              </a:ext>
            </a:extLst>
          </p:cNvPr>
          <p:cNvSpPr>
            <a:spLocks noGrp="1"/>
          </p:cNvSpPr>
          <p:nvPr>
            <p:ph idx="1"/>
          </p:nvPr>
        </p:nvSpPr>
        <p:spPr>
          <a:xfrm>
            <a:off x="898498" y="2312303"/>
            <a:ext cx="10657398" cy="3929472"/>
          </a:xfrm>
        </p:spPr>
        <p:txBody>
          <a:bodyPr>
            <a:normAutofit/>
          </a:bodyPr>
          <a:lstStyle/>
          <a:p>
            <a:pPr algn="just">
              <a:spcBef>
                <a:spcPts val="600"/>
              </a:spcBef>
              <a:buClr>
                <a:schemeClr val="dk1"/>
              </a:buClr>
              <a:buSzPts val="1100"/>
              <a:buFont typeface="Wingdings" panose="05000000000000000000" pitchFamily="2" charset="2"/>
              <a:buChar char="§"/>
            </a:pPr>
            <a:r>
              <a:rPr lang="pt-PT" sz="2800" dirty="0" err="1">
                <a:latin typeface="Arial" panose="020B0604020202020204" pitchFamily="34" charset="0"/>
                <a:cs typeface="Arial" panose="020B0604020202020204" pitchFamily="34" charset="0"/>
              </a:rPr>
              <a:t>Actualidade</a:t>
            </a:r>
            <a:r>
              <a:rPr lang="pt-PT" sz="2800" dirty="0">
                <a:latin typeface="Arial" panose="020B0604020202020204" pitchFamily="34" charset="0"/>
                <a:cs typeface="Arial" panose="020B0604020202020204" pitchFamily="34" charset="0"/>
              </a:rPr>
              <a:t>.</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Dia dos namorados. Tradições, história e frases na cultura popular portuguesa.</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Vídeos de apresentação entregues pelos alunos.</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Verbo Haver, na utilização da expressão há ou não há?</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Tradução de pequenas frases, tipos de resposta.</a:t>
            </a:r>
          </a:p>
          <a:p>
            <a:pPr marL="0" indent="0" algn="just">
              <a:spcBef>
                <a:spcPts val="600"/>
              </a:spcBef>
              <a:buClr>
                <a:schemeClr val="dk1"/>
              </a:buClr>
              <a:buSzPts val="1100"/>
              <a:buNone/>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it-IT" sz="2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BD44FEB-87D0-48D5-936D-5A99420430B0}"/>
              </a:ext>
            </a:extLst>
          </p:cNvPr>
          <p:cNvSpPr txBox="1"/>
          <p:nvPr/>
        </p:nvSpPr>
        <p:spPr>
          <a:xfrm>
            <a:off x="1097280" y="1942970"/>
            <a:ext cx="10058400" cy="369332"/>
          </a:xfrm>
          <a:prstGeom prst="rect">
            <a:avLst/>
          </a:prstGeom>
          <a:noFill/>
        </p:spPr>
        <p:txBody>
          <a:bodyPr wrap="square" rtlCol="0">
            <a:spAutoFit/>
          </a:bodyPr>
          <a:lstStyle/>
          <a:p>
            <a:pPr algn="r"/>
            <a:r>
              <a:rPr lang="pt-PT" b="1" u="sng" dirty="0"/>
              <a:t>Segunda-feira, 14 de fevereiro de 2021</a:t>
            </a:r>
            <a:endParaRPr lang="it-IT" dirty="0"/>
          </a:p>
        </p:txBody>
      </p:sp>
    </p:spTree>
    <p:extLst>
      <p:ext uri="{BB962C8B-B14F-4D97-AF65-F5344CB8AC3E}">
        <p14:creationId xmlns:p14="http://schemas.microsoft.com/office/powerpoint/2010/main" val="15825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E9394F-D848-4B5A-B108-7FD611DDC14E}"/>
              </a:ext>
            </a:extLst>
          </p:cNvPr>
          <p:cNvPicPr>
            <a:picLocks noChangeAspect="1"/>
          </p:cNvPicPr>
          <p:nvPr/>
        </p:nvPicPr>
        <p:blipFill>
          <a:blip r:embed="rId2"/>
          <a:stretch>
            <a:fillRect/>
          </a:stretch>
        </p:blipFill>
        <p:spPr>
          <a:xfrm>
            <a:off x="5978335" y="0"/>
            <a:ext cx="5017101" cy="6233073"/>
          </a:xfrm>
          <a:prstGeom prst="rect">
            <a:avLst/>
          </a:prstGeom>
        </p:spPr>
      </p:pic>
      <p:pic>
        <p:nvPicPr>
          <p:cNvPr id="5" name="Immagine 4">
            <a:extLst>
              <a:ext uri="{FF2B5EF4-FFF2-40B4-BE49-F238E27FC236}">
                <a16:creationId xmlns:a16="http://schemas.microsoft.com/office/drawing/2014/main" id="{74F6A1E1-BAD7-47FA-87A1-19674D612451}"/>
              </a:ext>
            </a:extLst>
          </p:cNvPr>
          <p:cNvPicPr>
            <a:picLocks noChangeAspect="1"/>
          </p:cNvPicPr>
          <p:nvPr/>
        </p:nvPicPr>
        <p:blipFill>
          <a:blip r:embed="rId3"/>
          <a:stretch>
            <a:fillRect/>
          </a:stretch>
        </p:blipFill>
        <p:spPr>
          <a:xfrm>
            <a:off x="737217" y="-1"/>
            <a:ext cx="4494076" cy="6233073"/>
          </a:xfrm>
          <a:prstGeom prst="rect">
            <a:avLst/>
          </a:prstGeom>
        </p:spPr>
      </p:pic>
      <p:sp>
        <p:nvSpPr>
          <p:cNvPr id="6" name="Ovale 5">
            <a:extLst>
              <a:ext uri="{FF2B5EF4-FFF2-40B4-BE49-F238E27FC236}">
                <a16:creationId xmlns:a16="http://schemas.microsoft.com/office/drawing/2014/main" id="{5C755582-30E3-4D17-A77F-380E7C5D5B9A}"/>
              </a:ext>
            </a:extLst>
          </p:cNvPr>
          <p:cNvSpPr/>
          <p:nvPr/>
        </p:nvSpPr>
        <p:spPr>
          <a:xfrm>
            <a:off x="477078" y="5340626"/>
            <a:ext cx="1272209" cy="1060174"/>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 name="Ovale 6">
            <a:extLst>
              <a:ext uri="{FF2B5EF4-FFF2-40B4-BE49-F238E27FC236}">
                <a16:creationId xmlns:a16="http://schemas.microsoft.com/office/drawing/2014/main" id="{AB0369A0-8E7A-4BE5-B644-C13064668F3B}"/>
              </a:ext>
            </a:extLst>
          </p:cNvPr>
          <p:cNvSpPr/>
          <p:nvPr/>
        </p:nvSpPr>
        <p:spPr>
          <a:xfrm>
            <a:off x="6887870" y="5134708"/>
            <a:ext cx="1969803" cy="126609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8" name="Freccia a destra 7">
            <a:extLst>
              <a:ext uri="{FF2B5EF4-FFF2-40B4-BE49-F238E27FC236}">
                <a16:creationId xmlns:a16="http://schemas.microsoft.com/office/drawing/2014/main" id="{91BB43E9-E9B1-445E-AA3C-5EDB34BD66B4}"/>
              </a:ext>
            </a:extLst>
          </p:cNvPr>
          <p:cNvSpPr/>
          <p:nvPr/>
        </p:nvSpPr>
        <p:spPr>
          <a:xfrm rot="1381794">
            <a:off x="304774" y="2448055"/>
            <a:ext cx="1272209" cy="700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C4F3726D-3783-42B7-BF8E-7C76C1600CB3}"/>
              </a:ext>
            </a:extLst>
          </p:cNvPr>
          <p:cNvSpPr/>
          <p:nvPr/>
        </p:nvSpPr>
        <p:spPr>
          <a:xfrm rot="12137434">
            <a:off x="4169195" y="1286134"/>
            <a:ext cx="1272209" cy="700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BF3E01D-E7EF-489F-A5D7-07D51BE7AAC9}"/>
              </a:ext>
            </a:extLst>
          </p:cNvPr>
          <p:cNvSpPr txBox="1"/>
          <p:nvPr/>
        </p:nvSpPr>
        <p:spPr>
          <a:xfrm>
            <a:off x="477078" y="6446982"/>
            <a:ext cx="731841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Capas de Jornais: Jornal In e Jornal Público no dia 14/02/2022</a:t>
            </a:r>
            <a:endParaRPr lang="it-IT" dirty="0"/>
          </a:p>
        </p:txBody>
      </p:sp>
    </p:spTree>
    <p:extLst>
      <p:ext uri="{BB962C8B-B14F-4D97-AF65-F5344CB8AC3E}">
        <p14:creationId xmlns:p14="http://schemas.microsoft.com/office/powerpoint/2010/main" val="3961475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D0A7FF-15DB-46AE-8E3A-1993B4980031}"/>
              </a:ext>
            </a:extLst>
          </p:cNvPr>
          <p:cNvSpPr>
            <a:spLocks noGrp="1"/>
          </p:cNvSpPr>
          <p:nvPr>
            <p:ph type="title"/>
          </p:nvPr>
        </p:nvSpPr>
        <p:spPr>
          <a:xfrm>
            <a:off x="258417" y="1537251"/>
            <a:ext cx="3597965" cy="1170829"/>
          </a:xfrm>
        </p:spPr>
        <p:txBody>
          <a:bodyPr/>
          <a:lstStyle/>
          <a:p>
            <a:pPr algn="ctr"/>
            <a:r>
              <a:rPr lang="it-IT" dirty="0"/>
              <a:t>Feliz dia </a:t>
            </a:r>
            <a:r>
              <a:rPr lang="it-IT" dirty="0" err="1"/>
              <a:t>dos</a:t>
            </a:r>
            <a:r>
              <a:rPr lang="it-IT" dirty="0"/>
              <a:t> </a:t>
            </a:r>
            <a:r>
              <a:rPr lang="it-IT" dirty="0" err="1"/>
              <a:t>namorados</a:t>
            </a:r>
            <a:r>
              <a:rPr lang="it-IT" dirty="0"/>
              <a:t>!</a:t>
            </a:r>
          </a:p>
        </p:txBody>
      </p:sp>
      <p:sp>
        <p:nvSpPr>
          <p:cNvPr id="5" name="Segnaposto testo 4">
            <a:extLst>
              <a:ext uri="{FF2B5EF4-FFF2-40B4-BE49-F238E27FC236}">
                <a16:creationId xmlns:a16="http://schemas.microsoft.com/office/drawing/2014/main" id="{75E80E26-3FA9-40DF-9C8B-F0D1750BD50E}"/>
              </a:ext>
            </a:extLst>
          </p:cNvPr>
          <p:cNvSpPr>
            <a:spLocks noGrp="1"/>
          </p:cNvSpPr>
          <p:nvPr>
            <p:ph type="body" sz="half" idx="2"/>
          </p:nvPr>
        </p:nvSpPr>
        <p:spPr>
          <a:xfrm>
            <a:off x="457200" y="2926080"/>
            <a:ext cx="3200400" cy="1700511"/>
          </a:xfrm>
        </p:spPr>
        <p:txBody>
          <a:bodyPr>
            <a:normAutofit lnSpcReduction="10000"/>
          </a:bodyPr>
          <a:lstStyle/>
          <a:p>
            <a:pPr algn="just"/>
            <a:r>
              <a:rPr lang="pt-PT" dirty="0"/>
              <a:t>O dia de São Valentim é celebrado em Portugal no dia 14 de fevereiro e é conhecido como o </a:t>
            </a:r>
            <a:r>
              <a:rPr lang="pt-PT" b="1" u="sng" dirty="0"/>
              <a:t>“dia  dos namorados”. </a:t>
            </a:r>
            <a:r>
              <a:rPr lang="pt-PT" dirty="0"/>
              <a:t>Hoje na nossa aula vamos falar de alguns aspetos culturais relacionados com o amor na música, literatura, e história de Portugal.</a:t>
            </a:r>
            <a:endParaRPr lang="it-IT" dirty="0"/>
          </a:p>
        </p:txBody>
      </p:sp>
      <p:sp>
        <p:nvSpPr>
          <p:cNvPr id="6" name="Rectangle 1">
            <a:extLst>
              <a:ext uri="{FF2B5EF4-FFF2-40B4-BE49-F238E27FC236}">
                <a16:creationId xmlns:a16="http://schemas.microsoft.com/office/drawing/2014/main" id="{9449A074-5DDE-4DA6-B445-F4F4360AC5A0}"/>
              </a:ext>
            </a:extLst>
          </p:cNvPr>
          <p:cNvSpPr>
            <a:spLocks noGrp="1" noChangeArrowheads="1"/>
          </p:cNvSpPr>
          <p:nvPr>
            <p:ph idx="1"/>
          </p:nvPr>
        </p:nvSpPr>
        <p:spPr bwMode="auto">
          <a:xfrm>
            <a:off x="4521286" y="746269"/>
            <a:ext cx="4275529" cy="586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Amor </a:t>
            </a:r>
            <a:r>
              <a:rPr kumimoji="0" lang="it-IT" altLang="it-IT" sz="1800" b="0" i="0" u="none" strike="noStrike" cap="none" normalizeH="0" baseline="0" dirty="0" err="1">
                <a:ln>
                  <a:noFill/>
                </a:ln>
                <a:solidFill>
                  <a:srgbClr val="000000"/>
                </a:solidFill>
                <a:effectLst/>
                <a:latin typeface="Arial Unicode MS"/>
              </a:rPr>
              <a:t>é</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fogo</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a:t>
            </a:r>
            <a:r>
              <a:rPr kumimoji="0" lang="it-IT" altLang="it-IT" sz="1800" b="0" i="0" u="none" strike="noStrike" cap="none" normalizeH="0" baseline="0" dirty="0">
                <a:ln>
                  <a:noFill/>
                </a:ln>
                <a:solidFill>
                  <a:srgbClr val="000000"/>
                </a:solidFill>
                <a:effectLst/>
                <a:latin typeface="Arial Unicode MS"/>
              </a:rPr>
              <a:t> arde </a:t>
            </a:r>
            <a:r>
              <a:rPr kumimoji="0" lang="it-IT" altLang="it-IT" sz="1800" b="0" i="0" u="none" strike="noStrike" cap="none" normalizeH="0" baseline="0" dirty="0" err="1">
                <a:ln>
                  <a:noFill/>
                </a:ln>
                <a:solidFill>
                  <a:srgbClr val="000000"/>
                </a:solidFill>
                <a:effectLst/>
                <a:latin typeface="Arial Unicode MS"/>
              </a:rPr>
              <a:t>sem</a:t>
            </a:r>
            <a:r>
              <a:rPr kumimoji="0" lang="it-IT" altLang="it-IT" sz="1800" b="0" i="0" u="none" strike="noStrike" cap="none" normalizeH="0" baseline="0" dirty="0">
                <a:ln>
                  <a:noFill/>
                </a:ln>
                <a:solidFill>
                  <a:srgbClr val="000000"/>
                </a:solidFill>
                <a:effectLst/>
                <a:latin typeface="Arial Unicode MS"/>
              </a:rPr>
              <a:t> se ver;</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ferida</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dói</a:t>
            </a:r>
            <a:r>
              <a:rPr kumimoji="0" lang="it-IT" altLang="it-IT" sz="1800" b="0" i="0" u="none" strike="noStrike" cap="none" normalizeH="0" baseline="0" dirty="0">
                <a:ln>
                  <a:noFill/>
                </a:ln>
                <a:solidFill>
                  <a:srgbClr val="000000"/>
                </a:solidFill>
                <a:effectLst/>
                <a:latin typeface="Arial Unicode MS"/>
              </a:rPr>
              <a:t> e </a:t>
            </a:r>
            <a:r>
              <a:rPr kumimoji="0" lang="it-IT" altLang="it-IT" sz="1800" b="0" i="0" u="none" strike="noStrike" cap="none" normalizeH="0" baseline="0" dirty="0" err="1">
                <a:ln>
                  <a:noFill/>
                </a:ln>
                <a:solidFill>
                  <a:srgbClr val="000000"/>
                </a:solidFill>
                <a:effectLst/>
                <a:latin typeface="Arial Unicode MS"/>
              </a:rPr>
              <a:t>não</a:t>
            </a:r>
            <a:r>
              <a:rPr kumimoji="0" lang="it-IT" altLang="it-IT" sz="1800" b="0" i="0" u="none" strike="noStrike" cap="none" normalizeH="0" baseline="0" dirty="0">
                <a:ln>
                  <a:noFill/>
                </a:ln>
                <a:solidFill>
                  <a:srgbClr val="000000"/>
                </a:solidFill>
                <a:effectLst/>
                <a:latin typeface="Arial Unicode MS"/>
              </a:rPr>
              <a:t> se sente;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um</a:t>
            </a:r>
            <a:r>
              <a:rPr kumimoji="0" lang="it-IT" altLang="it-IT" sz="1800" b="0" i="0" u="none" strike="noStrike" cap="none" normalizeH="0" baseline="0" dirty="0">
                <a:ln>
                  <a:noFill/>
                </a:ln>
                <a:solidFill>
                  <a:srgbClr val="000000"/>
                </a:solidFill>
                <a:effectLst/>
                <a:latin typeface="Arial Unicode MS"/>
              </a:rPr>
              <a:t> contentamento </a:t>
            </a:r>
            <a:r>
              <a:rPr kumimoji="0" lang="it-IT" altLang="it-IT" sz="1800" b="0" i="0" u="none" strike="noStrike" cap="none" normalizeH="0" baseline="0" dirty="0" err="1">
                <a:ln>
                  <a:noFill/>
                </a:ln>
                <a:solidFill>
                  <a:srgbClr val="000000"/>
                </a:solidFill>
                <a:effectLst/>
                <a:latin typeface="Arial Unicode MS"/>
              </a:rPr>
              <a:t>descontente</a:t>
            </a:r>
            <a:r>
              <a:rPr kumimoji="0" lang="it-IT" altLang="it-IT" sz="1800" b="0" i="0" u="none" strike="noStrike" cap="none" normalizeH="0" baseline="0" dirty="0">
                <a:ln>
                  <a:noFill/>
                </a:ln>
                <a:solidFill>
                  <a:srgbClr val="000000"/>
                </a:solidFill>
                <a:effectLst/>
                <a:latin typeface="Arial Unicode MS"/>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dor</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desatina</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sem</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doer</a:t>
            </a:r>
            <a:r>
              <a:rPr kumimoji="0" lang="it-IT" altLang="it-IT" sz="1800" b="0" i="0" u="none" strike="noStrike" cap="none" normalizeH="0" baseline="0" dirty="0">
                <a:ln>
                  <a:noFill/>
                </a:ln>
                <a:solidFill>
                  <a:srgbClr val="000000"/>
                </a:solidFill>
                <a:effectLst/>
                <a:latin typeface="Arial Unicode MS"/>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um</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não</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querer</a:t>
            </a:r>
            <a:r>
              <a:rPr kumimoji="0" lang="it-IT" altLang="it-IT" sz="1800" b="0" i="0" u="none" strike="noStrike" cap="none" normalizeH="0" baseline="0" dirty="0">
                <a:ln>
                  <a:noFill/>
                </a:ln>
                <a:solidFill>
                  <a:srgbClr val="000000"/>
                </a:solidFill>
                <a:effectLst/>
                <a:latin typeface="Arial Unicode MS"/>
              </a:rPr>
              <a:t> mais </a:t>
            </a:r>
            <a:r>
              <a:rPr kumimoji="0" lang="it-IT" altLang="it-IT" sz="1800" b="0" i="0" u="none" strike="noStrike" cap="none" normalizeH="0" baseline="0" dirty="0" err="1">
                <a:ln>
                  <a:noFill/>
                </a:ln>
                <a:solidFill>
                  <a:srgbClr val="000000"/>
                </a:solidFill>
                <a:effectLst/>
                <a:latin typeface="Arial Unicode MS"/>
              </a:rPr>
              <a:t>que</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bem</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querer</a:t>
            </a:r>
            <a:r>
              <a:rPr kumimoji="0" lang="it-IT" altLang="it-IT" sz="1800" b="0" i="0" u="none" strike="noStrike" cap="none" normalizeH="0" baseline="0" dirty="0">
                <a:ln>
                  <a:noFill/>
                </a:ln>
                <a:solidFill>
                  <a:srgbClr val="000000"/>
                </a:solidFill>
                <a:effectLst/>
                <a:latin typeface="Arial Unicode MS"/>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solitário</a:t>
            </a:r>
            <a:r>
              <a:rPr kumimoji="0" lang="it-IT" altLang="it-IT" sz="1800" b="0" i="0" u="none" strike="noStrike" cap="none" normalizeH="0" baseline="0" dirty="0">
                <a:ln>
                  <a:noFill/>
                </a:ln>
                <a:solidFill>
                  <a:srgbClr val="000000"/>
                </a:solidFill>
                <a:effectLst/>
                <a:latin typeface="Arial Unicode MS"/>
              </a:rPr>
              <a:t> andar por </a:t>
            </a:r>
            <a:r>
              <a:rPr kumimoji="0" lang="it-IT" altLang="it-IT" sz="1800" b="0" i="0" u="none" strike="noStrike" cap="none" normalizeH="0" baseline="0" dirty="0" err="1">
                <a:ln>
                  <a:noFill/>
                </a:ln>
                <a:solidFill>
                  <a:srgbClr val="000000"/>
                </a:solidFill>
                <a:effectLst/>
                <a:latin typeface="Arial Unicode MS"/>
              </a:rPr>
              <a:t>entre</a:t>
            </a:r>
            <a:r>
              <a:rPr kumimoji="0" lang="it-IT" altLang="it-IT" sz="1800" b="0" i="0" u="none" strike="noStrike" cap="none" normalizeH="0" baseline="0" dirty="0">
                <a:ln>
                  <a:noFill/>
                </a:ln>
                <a:solidFill>
                  <a:srgbClr val="000000"/>
                </a:solidFill>
                <a:effectLst/>
                <a:latin typeface="Arial Unicode MS"/>
              </a:rPr>
              <a:t> a gente;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nunca</a:t>
            </a:r>
            <a:r>
              <a:rPr kumimoji="0" lang="it-IT" altLang="it-IT" sz="1800" b="0" i="0" u="none" strike="noStrike" cap="none" normalizeH="0" baseline="0" dirty="0">
                <a:ln>
                  <a:noFill/>
                </a:ln>
                <a:solidFill>
                  <a:srgbClr val="000000"/>
                </a:solidFill>
                <a:effectLst/>
                <a:latin typeface="Arial Unicode MS"/>
              </a:rPr>
              <a:t> contentar-se de contente;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cuidar</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a:t>
            </a:r>
            <a:r>
              <a:rPr kumimoji="0" lang="it-IT" altLang="it-IT" sz="1800" b="0" i="0" u="none" strike="noStrike" cap="none" normalizeH="0" baseline="0" dirty="0">
                <a:ln>
                  <a:noFill/>
                </a:ln>
                <a:solidFill>
                  <a:srgbClr val="000000"/>
                </a:solidFill>
                <a:effectLst/>
                <a:latin typeface="Arial Unicode MS"/>
              </a:rPr>
              <a:t> se </a:t>
            </a:r>
            <a:r>
              <a:rPr kumimoji="0" lang="it-IT" altLang="it-IT" sz="1800" b="0" i="0" u="none" strike="noStrike" cap="none" normalizeH="0" baseline="0" dirty="0" err="1">
                <a:ln>
                  <a:noFill/>
                </a:ln>
                <a:solidFill>
                  <a:srgbClr val="000000"/>
                </a:solidFill>
                <a:effectLst/>
                <a:latin typeface="Arial Unicode MS"/>
              </a:rPr>
              <a:t>ganha</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em</a:t>
            </a:r>
            <a:r>
              <a:rPr kumimoji="0" lang="it-IT" altLang="it-IT" sz="1800" b="0" i="0" u="none" strike="noStrike" cap="none" normalizeH="0" baseline="0" dirty="0">
                <a:ln>
                  <a:noFill/>
                </a:ln>
                <a:solidFill>
                  <a:srgbClr val="000000"/>
                </a:solidFill>
                <a:effectLst/>
                <a:latin typeface="Arial Unicode MS"/>
              </a:rPr>
              <a:t> se perder;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a:t>
            </a:r>
            <a:r>
              <a:rPr kumimoji="0" lang="it-IT" altLang="it-IT" sz="1800" b="0" i="0" u="none" strike="noStrike" cap="none" normalizeH="0" baseline="0" dirty="0" err="1">
                <a:ln>
                  <a:noFill/>
                </a:ln>
                <a:solidFill>
                  <a:srgbClr val="000000"/>
                </a:solidFill>
                <a:effectLst/>
                <a:latin typeface="Arial Unicode MS"/>
              </a:rPr>
              <a:t>querer</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estar</a:t>
            </a:r>
            <a:r>
              <a:rPr kumimoji="0" lang="it-IT" altLang="it-IT" sz="1800" b="0" i="0" u="none" strike="noStrike" cap="none" normalizeH="0" baseline="0" dirty="0">
                <a:ln>
                  <a:noFill/>
                </a:ln>
                <a:solidFill>
                  <a:srgbClr val="000000"/>
                </a:solidFill>
                <a:effectLst/>
                <a:latin typeface="Arial Unicode MS"/>
              </a:rPr>
              <a:t> preso por </a:t>
            </a:r>
            <a:r>
              <a:rPr kumimoji="0" lang="it-IT" altLang="it-IT" sz="1800" b="0" i="0" u="none" strike="noStrike" cap="none" normalizeH="0" baseline="0" dirty="0" err="1">
                <a:ln>
                  <a:noFill/>
                </a:ln>
                <a:solidFill>
                  <a:srgbClr val="000000"/>
                </a:solidFill>
                <a:effectLst/>
                <a:latin typeface="Arial Unicode MS"/>
              </a:rPr>
              <a:t>vontade</a:t>
            </a:r>
            <a:r>
              <a:rPr kumimoji="0" lang="it-IT" altLang="it-IT" sz="1800" b="0" i="0" u="none" strike="noStrike" cap="none" normalizeH="0" baseline="0" dirty="0">
                <a:ln>
                  <a:noFill/>
                </a:ln>
                <a:solidFill>
                  <a:srgbClr val="000000"/>
                </a:solidFill>
                <a:effectLst/>
                <a:latin typeface="Arial Unicode MS"/>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servir a </a:t>
            </a:r>
            <a:r>
              <a:rPr kumimoji="0" lang="it-IT" altLang="it-IT" sz="1800" b="0" i="0" u="none" strike="noStrike" cap="none" normalizeH="0" baseline="0" dirty="0" err="1">
                <a:ln>
                  <a:noFill/>
                </a:ln>
                <a:solidFill>
                  <a:srgbClr val="000000"/>
                </a:solidFill>
                <a:effectLst/>
                <a:latin typeface="Arial Unicode MS"/>
              </a:rPr>
              <a:t>quem</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vence</a:t>
            </a:r>
            <a:r>
              <a:rPr kumimoji="0" lang="it-IT" altLang="it-IT" sz="1800" b="0" i="0" u="none" strike="noStrike" cap="none" normalizeH="0" baseline="0" dirty="0">
                <a:ln>
                  <a:noFill/>
                </a:ln>
                <a:solidFill>
                  <a:srgbClr val="000000"/>
                </a:solidFill>
                <a:effectLst/>
                <a:latin typeface="Arial Unicode MS"/>
              </a:rPr>
              <a:t>, o </a:t>
            </a:r>
            <a:r>
              <a:rPr kumimoji="0" lang="it-IT" altLang="it-IT" sz="1800" b="0" i="0" u="none" strike="noStrike" cap="none" normalizeH="0" baseline="0" dirty="0" err="1">
                <a:ln>
                  <a:noFill/>
                </a:ln>
                <a:solidFill>
                  <a:srgbClr val="000000"/>
                </a:solidFill>
                <a:effectLst/>
                <a:latin typeface="Arial Unicode MS"/>
              </a:rPr>
              <a:t>vencedor</a:t>
            </a:r>
            <a:r>
              <a:rPr kumimoji="0" lang="it-IT" altLang="it-IT" sz="1800" b="0" i="0" u="none" strike="noStrike" cap="none" normalizeH="0" baseline="0" dirty="0">
                <a:ln>
                  <a:noFill/>
                </a:ln>
                <a:solidFill>
                  <a:srgbClr val="000000"/>
                </a:solidFill>
                <a:effectLst/>
                <a:latin typeface="Arial Unicode MS"/>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É ter </a:t>
            </a:r>
            <a:r>
              <a:rPr kumimoji="0" lang="it-IT" altLang="it-IT" sz="1800" b="0" i="0" u="none" strike="noStrike" cap="none" normalizeH="0" baseline="0" dirty="0" err="1">
                <a:ln>
                  <a:noFill/>
                </a:ln>
                <a:solidFill>
                  <a:srgbClr val="000000"/>
                </a:solidFill>
                <a:effectLst/>
                <a:latin typeface="Arial Unicode MS"/>
              </a:rPr>
              <a:t>com</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quem</a:t>
            </a:r>
            <a:r>
              <a:rPr kumimoji="0" lang="it-IT" altLang="it-IT" sz="1800" b="0" i="0" u="none" strike="noStrike" cap="none" normalizeH="0" baseline="0" dirty="0">
                <a:ln>
                  <a:noFill/>
                </a:ln>
                <a:solidFill>
                  <a:srgbClr val="000000"/>
                </a:solidFill>
                <a:effectLst/>
                <a:latin typeface="Arial Unicode MS"/>
              </a:rPr>
              <a:t> nos </a:t>
            </a:r>
            <a:r>
              <a:rPr kumimoji="0" lang="it-IT" altLang="it-IT" sz="1800" b="0" i="0" u="none" strike="noStrike" cap="none" normalizeH="0" baseline="0" dirty="0" err="1">
                <a:ln>
                  <a:noFill/>
                </a:ln>
                <a:solidFill>
                  <a:srgbClr val="000000"/>
                </a:solidFill>
                <a:effectLst/>
                <a:latin typeface="Arial Unicode MS"/>
              </a:rPr>
              <a:t>mata</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lealdade</a:t>
            </a:r>
            <a:r>
              <a:rPr kumimoji="0" lang="it-IT" altLang="it-IT" sz="1800" b="0" i="0" u="none" strike="noStrike" cap="none" normalizeH="0" baseline="0" dirty="0">
                <a:ln>
                  <a:noFill/>
                </a:ln>
                <a:solidFill>
                  <a:srgbClr val="000000"/>
                </a:solidFill>
                <a:effectLst/>
                <a:latin typeface="Arial Unicode MS"/>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Mas </a:t>
            </a:r>
            <a:r>
              <a:rPr kumimoji="0" lang="it-IT" altLang="it-IT" sz="1800" b="0" i="0" u="none" strike="noStrike" cap="none" normalizeH="0" baseline="0" dirty="0" err="1">
                <a:ln>
                  <a:noFill/>
                </a:ln>
                <a:solidFill>
                  <a:srgbClr val="000000"/>
                </a:solidFill>
                <a:effectLst/>
                <a:latin typeface="Arial Unicode MS"/>
              </a:rPr>
              <a:t>como</a:t>
            </a:r>
            <a:r>
              <a:rPr kumimoji="0" lang="it-IT" altLang="it-IT" sz="1800" b="0" i="0" u="none" strike="noStrike" cap="none" normalizeH="0" baseline="0" dirty="0">
                <a:ln>
                  <a:noFill/>
                </a:ln>
                <a:solidFill>
                  <a:srgbClr val="000000"/>
                </a:solidFill>
                <a:effectLst/>
                <a:latin typeface="Arial Unicode MS"/>
              </a:rPr>
              <a:t> causar </a:t>
            </a:r>
            <a:r>
              <a:rPr kumimoji="0" lang="it-IT" altLang="it-IT" sz="1800" b="0" i="0" u="none" strike="noStrike" cap="none" normalizeH="0" baseline="0" dirty="0" err="1">
                <a:ln>
                  <a:noFill/>
                </a:ln>
                <a:solidFill>
                  <a:srgbClr val="000000"/>
                </a:solidFill>
                <a:effectLst/>
                <a:latin typeface="Arial Unicode MS"/>
              </a:rPr>
              <a:t>pode</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seu</a:t>
            </a:r>
            <a:r>
              <a:rPr kumimoji="0" lang="it-IT" altLang="it-IT" sz="1800" b="0" i="0" u="none" strike="noStrike" cap="none" normalizeH="0" baseline="0" dirty="0">
                <a:ln>
                  <a:noFill/>
                </a:ln>
                <a:solidFill>
                  <a:srgbClr val="000000"/>
                </a:solidFill>
                <a:effectLst/>
                <a:latin typeface="Arial Unicode MS"/>
              </a:rPr>
              <a:t> favor</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Nos </a:t>
            </a:r>
            <a:r>
              <a:rPr kumimoji="0" lang="it-IT" altLang="it-IT" sz="1800" b="0" i="0" u="none" strike="noStrike" cap="none" normalizeH="0" baseline="0" dirty="0" err="1">
                <a:ln>
                  <a:noFill/>
                </a:ln>
                <a:solidFill>
                  <a:srgbClr val="000000"/>
                </a:solidFill>
                <a:effectLst/>
                <a:latin typeface="Arial Unicode MS"/>
              </a:rPr>
              <a:t>corações</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humanos</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amizade</a:t>
            </a:r>
            <a:r>
              <a:rPr kumimoji="0" lang="it-IT" altLang="it-IT" sz="1800" b="0" i="0" u="none" strike="noStrike" cap="none" normalizeH="0" baseline="0" dirty="0">
                <a:ln>
                  <a:noFill/>
                </a:ln>
                <a:solidFill>
                  <a:srgbClr val="000000"/>
                </a:solidFill>
                <a:effectLst/>
                <a:latin typeface="Arial Unicode MS"/>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Unicode MS"/>
              </a:rPr>
              <a:t>Se </a:t>
            </a:r>
            <a:r>
              <a:rPr kumimoji="0" lang="it-IT" altLang="it-IT" sz="1800" b="0" i="0" u="none" strike="noStrike" cap="none" normalizeH="0" baseline="0" dirty="0" err="1">
                <a:ln>
                  <a:noFill/>
                </a:ln>
                <a:solidFill>
                  <a:srgbClr val="000000"/>
                </a:solidFill>
                <a:effectLst/>
                <a:latin typeface="Arial Unicode MS"/>
              </a:rPr>
              <a:t>tão</a:t>
            </a:r>
            <a:r>
              <a:rPr kumimoji="0" lang="it-IT" altLang="it-IT" sz="1800" b="0" i="0" u="none" strike="noStrike" cap="none" normalizeH="0" baseline="0" dirty="0">
                <a:ln>
                  <a:noFill/>
                </a:ln>
                <a:solidFill>
                  <a:srgbClr val="000000"/>
                </a:solidFill>
                <a:effectLst/>
                <a:latin typeface="Arial Unicode MS"/>
              </a:rPr>
              <a:t> </a:t>
            </a:r>
            <a:r>
              <a:rPr kumimoji="0" lang="it-IT" altLang="it-IT" sz="1800" b="0" i="0" u="none" strike="noStrike" cap="none" normalizeH="0" baseline="0" dirty="0" err="1">
                <a:ln>
                  <a:noFill/>
                </a:ln>
                <a:solidFill>
                  <a:srgbClr val="000000"/>
                </a:solidFill>
                <a:effectLst/>
                <a:latin typeface="Arial Unicode MS"/>
              </a:rPr>
              <a:t>contrário</a:t>
            </a:r>
            <a:r>
              <a:rPr kumimoji="0" lang="it-IT" altLang="it-IT" sz="1800" b="0" i="0" u="none" strike="noStrike" cap="none" normalizeH="0" baseline="0" dirty="0">
                <a:ln>
                  <a:noFill/>
                </a:ln>
                <a:solidFill>
                  <a:srgbClr val="000000"/>
                </a:solidFill>
                <a:effectLst/>
                <a:latin typeface="Arial Unicode MS"/>
              </a:rPr>
              <a:t> a si </a:t>
            </a:r>
            <a:r>
              <a:rPr kumimoji="0" lang="it-IT" altLang="it-IT" sz="1800" b="0" i="0" u="none" strike="noStrike" cap="none" normalizeH="0" baseline="0" dirty="0" err="1">
                <a:ln>
                  <a:noFill/>
                </a:ln>
                <a:solidFill>
                  <a:srgbClr val="000000"/>
                </a:solidFill>
                <a:effectLst/>
                <a:latin typeface="Arial Unicode MS"/>
              </a:rPr>
              <a:t>é</a:t>
            </a:r>
            <a:r>
              <a:rPr kumimoji="0" lang="it-IT" altLang="it-IT" sz="1800" b="0" i="0" u="none" strike="noStrike" cap="none" normalizeH="0" baseline="0" dirty="0">
                <a:ln>
                  <a:noFill/>
                </a:ln>
                <a:solidFill>
                  <a:srgbClr val="000000"/>
                </a:solidFill>
                <a:effectLst/>
                <a:latin typeface="Arial Unicode MS"/>
              </a:rPr>
              <a:t> o </a:t>
            </a:r>
            <a:r>
              <a:rPr kumimoji="0" lang="it-IT" altLang="it-IT" sz="1800" b="0" i="0" u="none" strike="noStrike" cap="none" normalizeH="0" baseline="0" dirty="0" err="1">
                <a:ln>
                  <a:noFill/>
                </a:ln>
                <a:solidFill>
                  <a:srgbClr val="000000"/>
                </a:solidFill>
                <a:effectLst/>
                <a:latin typeface="Arial Unicode MS"/>
              </a:rPr>
              <a:t>mesmo</a:t>
            </a:r>
            <a:r>
              <a:rPr kumimoji="0" lang="it-IT" altLang="it-IT" sz="1800" b="0" i="0" u="none" strike="noStrike" cap="none" normalizeH="0" baseline="0" dirty="0">
                <a:ln>
                  <a:noFill/>
                </a:ln>
                <a:solidFill>
                  <a:srgbClr val="000000"/>
                </a:solidFill>
                <a:effectLst/>
                <a:latin typeface="Arial Unicode MS"/>
              </a:rPr>
              <a:t> Amor?</a:t>
            </a:r>
            <a:r>
              <a:rPr kumimoji="0" lang="it-IT" altLang="it-IT" sz="1800" b="0" i="0" u="none" strike="noStrike" cap="none" normalizeH="0" baseline="0" dirty="0">
                <a:ln>
                  <a:noFill/>
                </a:ln>
                <a:solidFill>
                  <a:schemeClr val="tx1"/>
                </a:solidFill>
                <a:effectLst/>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84F66624-246B-4D6F-99D8-91A7ADCB4FE5}"/>
              </a:ext>
            </a:extLst>
          </p:cNvPr>
          <p:cNvSpPr txBox="1"/>
          <p:nvPr/>
        </p:nvSpPr>
        <p:spPr>
          <a:xfrm>
            <a:off x="5210033" y="278169"/>
            <a:ext cx="6093724"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000000"/>
                </a:solidFill>
                <a:effectLst/>
                <a:latin typeface="Arial Unicode MS"/>
              </a:rPr>
              <a:t>Amor </a:t>
            </a:r>
            <a:r>
              <a:rPr kumimoji="0" lang="it-IT" altLang="it-IT" sz="1800" b="1" i="0" u="none" strike="noStrike" cap="none" normalizeH="0" baseline="0" dirty="0" err="1">
                <a:ln>
                  <a:noFill/>
                </a:ln>
                <a:solidFill>
                  <a:srgbClr val="000000"/>
                </a:solidFill>
                <a:effectLst/>
                <a:latin typeface="Arial Unicode MS"/>
              </a:rPr>
              <a:t>é</a:t>
            </a:r>
            <a:r>
              <a:rPr kumimoji="0" lang="it-IT" altLang="it-IT" sz="1800" b="1" i="0" u="none" strike="noStrike" cap="none" normalizeH="0" baseline="0" dirty="0">
                <a:ln>
                  <a:noFill/>
                </a:ln>
                <a:solidFill>
                  <a:srgbClr val="000000"/>
                </a:solidFill>
                <a:effectLst/>
                <a:latin typeface="Arial Unicode MS"/>
              </a:rPr>
              <a:t> </a:t>
            </a:r>
            <a:r>
              <a:rPr kumimoji="0" lang="it-IT" altLang="it-IT" sz="1800" b="1" i="0" u="none" strike="noStrike" cap="none" normalizeH="0" baseline="0" dirty="0" err="1">
                <a:ln>
                  <a:noFill/>
                </a:ln>
                <a:solidFill>
                  <a:srgbClr val="000000"/>
                </a:solidFill>
                <a:effectLst/>
                <a:latin typeface="Arial Unicode MS"/>
              </a:rPr>
              <a:t>fogo</a:t>
            </a:r>
            <a:r>
              <a:rPr kumimoji="0" lang="it-IT" altLang="it-IT" sz="1800" b="1" i="0" u="none" strike="noStrike" cap="none" normalizeH="0" baseline="0" dirty="0">
                <a:ln>
                  <a:noFill/>
                </a:ln>
                <a:solidFill>
                  <a:srgbClr val="000000"/>
                </a:solidFill>
                <a:effectLst/>
                <a:latin typeface="Arial Unicode MS"/>
              </a:rPr>
              <a:t> </a:t>
            </a:r>
            <a:r>
              <a:rPr kumimoji="0" lang="it-IT" altLang="it-IT" sz="1800" b="1" i="0" u="none" strike="noStrike" cap="none" normalizeH="0" baseline="0" dirty="0" err="1">
                <a:ln>
                  <a:noFill/>
                </a:ln>
                <a:solidFill>
                  <a:srgbClr val="000000"/>
                </a:solidFill>
                <a:effectLst/>
                <a:latin typeface="Arial Unicode MS"/>
              </a:rPr>
              <a:t>que</a:t>
            </a:r>
            <a:r>
              <a:rPr kumimoji="0" lang="it-IT" altLang="it-IT" sz="1800" b="1" i="0" u="none" strike="noStrike" cap="none" normalizeH="0" baseline="0" dirty="0">
                <a:ln>
                  <a:noFill/>
                </a:ln>
                <a:solidFill>
                  <a:srgbClr val="000000"/>
                </a:solidFill>
                <a:effectLst/>
                <a:latin typeface="Arial Unicode MS"/>
              </a:rPr>
              <a:t> arde </a:t>
            </a:r>
            <a:r>
              <a:rPr kumimoji="0" lang="it-IT" altLang="it-IT" sz="1800" b="1" i="0" u="none" strike="noStrike" cap="none" normalizeH="0" baseline="0" dirty="0" err="1">
                <a:ln>
                  <a:noFill/>
                </a:ln>
                <a:solidFill>
                  <a:srgbClr val="000000"/>
                </a:solidFill>
                <a:effectLst/>
                <a:latin typeface="Arial Unicode MS"/>
              </a:rPr>
              <a:t>sem</a:t>
            </a:r>
            <a:r>
              <a:rPr kumimoji="0" lang="it-IT" altLang="it-IT" sz="1800" b="1" i="0" u="none" strike="noStrike" cap="none" normalizeH="0" baseline="0" dirty="0">
                <a:ln>
                  <a:noFill/>
                </a:ln>
                <a:solidFill>
                  <a:srgbClr val="000000"/>
                </a:solidFill>
                <a:effectLst/>
                <a:latin typeface="Arial Unicode MS"/>
              </a:rPr>
              <a:t> se ver </a:t>
            </a:r>
          </a:p>
        </p:txBody>
      </p:sp>
      <p:sp>
        <p:nvSpPr>
          <p:cNvPr id="9" name="Rectangle 2">
            <a:extLst>
              <a:ext uri="{FF2B5EF4-FFF2-40B4-BE49-F238E27FC236}">
                <a16:creationId xmlns:a16="http://schemas.microsoft.com/office/drawing/2014/main" id="{4729D09E-6D73-421C-BDFC-6FBB5EDFDF71}"/>
              </a:ext>
            </a:extLst>
          </p:cNvPr>
          <p:cNvSpPr>
            <a:spLocks noChangeArrowheads="1"/>
          </p:cNvSpPr>
          <p:nvPr/>
        </p:nvSpPr>
        <p:spPr bwMode="auto">
          <a:xfrm>
            <a:off x="9562131" y="3137451"/>
            <a:ext cx="20039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err="1">
                <a:ln>
                  <a:noFill/>
                </a:ln>
                <a:solidFill>
                  <a:srgbClr val="000000"/>
                </a:solidFill>
                <a:effectLst/>
                <a:latin typeface="Arial Unicode MS"/>
              </a:rPr>
              <a:t>Luís</a:t>
            </a:r>
            <a:r>
              <a:rPr kumimoji="0" lang="it-IT" altLang="it-IT" sz="1600" b="1" i="0" u="none" strike="noStrike" cap="none" normalizeH="0" baseline="0" dirty="0">
                <a:ln>
                  <a:noFill/>
                </a:ln>
                <a:solidFill>
                  <a:srgbClr val="000000"/>
                </a:solidFill>
                <a:effectLst/>
                <a:latin typeface="Arial Unicode MS"/>
              </a:rPr>
              <a:t> de </a:t>
            </a:r>
            <a:r>
              <a:rPr kumimoji="0" lang="it-IT" altLang="it-IT" sz="1600" b="1" i="0" u="none" strike="noStrike" cap="none" normalizeH="0" baseline="0" dirty="0" err="1">
                <a:ln>
                  <a:noFill/>
                </a:ln>
                <a:solidFill>
                  <a:srgbClr val="000000"/>
                </a:solidFill>
                <a:effectLst/>
                <a:latin typeface="Arial Unicode MS"/>
              </a:rPr>
              <a:t>Camões</a:t>
            </a:r>
            <a:r>
              <a:rPr kumimoji="0" lang="it-IT" altLang="it-IT" sz="2000" b="1" i="0" u="none" strike="noStrike" cap="none" normalizeH="0" baseline="0" dirty="0">
                <a:ln>
                  <a:noFill/>
                </a:ln>
                <a:solidFill>
                  <a:schemeClr val="tx1"/>
                </a:solidFill>
                <a:effectLst/>
              </a:rPr>
              <a:t> </a:t>
            </a:r>
            <a:endParaRPr kumimoji="0" lang="it-IT" altLang="it-IT" sz="3600" b="1" i="0" u="none" strike="noStrike" cap="none" normalizeH="0" baseline="0" dirty="0">
              <a:ln>
                <a:noFill/>
              </a:ln>
              <a:solidFill>
                <a:schemeClr val="tx1"/>
              </a:solidFill>
              <a:effectLst/>
              <a:latin typeface="Arial" panose="020B0604020202020204" pitchFamily="34" charset="0"/>
            </a:endParaRPr>
          </a:p>
        </p:txBody>
      </p:sp>
      <p:pic>
        <p:nvPicPr>
          <p:cNvPr id="10" name="Immagine 9">
            <a:extLst>
              <a:ext uri="{FF2B5EF4-FFF2-40B4-BE49-F238E27FC236}">
                <a16:creationId xmlns:a16="http://schemas.microsoft.com/office/drawing/2014/main" id="{09509985-558D-4CD8-8AFA-17458B8BE138}"/>
              </a:ext>
            </a:extLst>
          </p:cNvPr>
          <p:cNvPicPr>
            <a:picLocks noChangeAspect="1"/>
          </p:cNvPicPr>
          <p:nvPr/>
        </p:nvPicPr>
        <p:blipFill>
          <a:blip r:embed="rId2"/>
          <a:stretch>
            <a:fillRect/>
          </a:stretch>
        </p:blipFill>
        <p:spPr>
          <a:xfrm>
            <a:off x="9076083" y="1537251"/>
            <a:ext cx="2857500" cy="1600200"/>
          </a:xfrm>
          <a:prstGeom prst="rect">
            <a:avLst/>
          </a:prstGeom>
        </p:spPr>
      </p:pic>
      <p:pic>
        <p:nvPicPr>
          <p:cNvPr id="1028" name="Picture 4" descr="Camões e Dinamene | Treze | RTP">
            <a:hlinkClick r:id="rId3"/>
            <a:extLst>
              <a:ext uri="{FF2B5EF4-FFF2-40B4-BE49-F238E27FC236}">
                <a16:creationId xmlns:a16="http://schemas.microsoft.com/office/drawing/2014/main" id="{1AA082AB-A652-4D20-AB9B-BAA1F0E2F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274" y="3730941"/>
            <a:ext cx="2857500" cy="1607344"/>
          </a:xfrm>
          <a:prstGeom prst="rect">
            <a:avLst/>
          </a:prstGeom>
          <a:noFill/>
          <a:extLst>
            <a:ext uri="{909E8E84-426E-40DD-AFC4-6F175D3DCCD1}">
              <a14:hiddenFill xmlns:a14="http://schemas.microsoft.com/office/drawing/2010/main">
                <a:solidFill>
                  <a:srgbClr val="FFFFFF"/>
                </a:solidFill>
              </a14:hiddenFill>
            </a:ext>
          </a:extLst>
        </p:spPr>
      </p:pic>
      <p:sp>
        <p:nvSpPr>
          <p:cNvPr id="11" name="Freccia a destra 10">
            <a:extLst>
              <a:ext uri="{FF2B5EF4-FFF2-40B4-BE49-F238E27FC236}">
                <a16:creationId xmlns:a16="http://schemas.microsoft.com/office/drawing/2014/main" id="{BE27F662-2452-4843-848C-F171E7FE5121}"/>
              </a:ext>
            </a:extLst>
          </p:cNvPr>
          <p:cNvSpPr/>
          <p:nvPr/>
        </p:nvSpPr>
        <p:spPr>
          <a:xfrm rot="18208581">
            <a:off x="10129519" y="5316193"/>
            <a:ext cx="750627" cy="600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2039A6EA-62A4-453A-A773-E8AD8EEF38B2}"/>
              </a:ext>
            </a:extLst>
          </p:cNvPr>
          <p:cNvSpPr txBox="1"/>
          <p:nvPr/>
        </p:nvSpPr>
        <p:spPr>
          <a:xfrm>
            <a:off x="9076083" y="6095067"/>
            <a:ext cx="141708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Sabias que …</a:t>
            </a:r>
            <a:endParaRPr lang="it-IT" dirty="0"/>
          </a:p>
        </p:txBody>
      </p:sp>
      <p:sp>
        <p:nvSpPr>
          <p:cNvPr id="15" name="CasellaDiTesto 14">
            <a:extLst>
              <a:ext uri="{FF2B5EF4-FFF2-40B4-BE49-F238E27FC236}">
                <a16:creationId xmlns:a16="http://schemas.microsoft.com/office/drawing/2014/main" id="{C1B98C33-70CF-434E-9F1A-65ACF9063BB7}"/>
              </a:ext>
            </a:extLst>
          </p:cNvPr>
          <p:cNvSpPr txBox="1"/>
          <p:nvPr/>
        </p:nvSpPr>
        <p:spPr>
          <a:xfrm>
            <a:off x="1329567" y="4720584"/>
            <a:ext cx="1509167" cy="1200329"/>
          </a:xfrm>
          <a:prstGeom prst="rect">
            <a:avLst/>
          </a:prstGeom>
          <a:noFill/>
        </p:spPr>
        <p:txBody>
          <a:bodyPr wrap="square">
            <a:spAutoFit/>
          </a:bodyPr>
          <a:lstStyle/>
          <a:p>
            <a:pPr algn="l" fontAlgn="base"/>
            <a:r>
              <a:rPr lang="it-IT" sz="7200" b="0" i="0" dirty="0">
                <a:solidFill>
                  <a:srgbClr val="E8E7E3"/>
                </a:solidFill>
                <a:effectLst/>
                <a:latin typeface="apple color emoji"/>
              </a:rPr>
              <a:t>❤️</a:t>
            </a:r>
            <a:endParaRPr lang="it-IT" sz="7200" b="1" i="0" dirty="0">
              <a:solidFill>
                <a:srgbClr val="E8E7E3"/>
              </a:solidFill>
              <a:effectLst/>
              <a:latin typeface="helvetica neue"/>
            </a:endParaRPr>
          </a:p>
        </p:txBody>
      </p:sp>
    </p:spTree>
    <p:extLst>
      <p:ext uri="{BB962C8B-B14F-4D97-AF65-F5344CB8AC3E}">
        <p14:creationId xmlns:p14="http://schemas.microsoft.com/office/powerpoint/2010/main" val="614656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ADAA07A-ADF6-44AB-AB07-07EBC2B34A2F}"/>
              </a:ext>
            </a:extLst>
          </p:cNvPr>
          <p:cNvPicPr>
            <a:picLocks noChangeAspect="1"/>
          </p:cNvPicPr>
          <p:nvPr/>
        </p:nvPicPr>
        <p:blipFill>
          <a:blip r:embed="rId2"/>
          <a:stretch>
            <a:fillRect/>
          </a:stretch>
        </p:blipFill>
        <p:spPr>
          <a:xfrm>
            <a:off x="4703655" y="2064058"/>
            <a:ext cx="2835543" cy="2123920"/>
          </a:xfrm>
          <a:prstGeom prst="rect">
            <a:avLst/>
          </a:prstGeom>
        </p:spPr>
      </p:pic>
      <p:sp>
        <p:nvSpPr>
          <p:cNvPr id="6" name="CasellaDiTesto 5">
            <a:extLst>
              <a:ext uri="{FF2B5EF4-FFF2-40B4-BE49-F238E27FC236}">
                <a16:creationId xmlns:a16="http://schemas.microsoft.com/office/drawing/2014/main" id="{46AD323E-FBEC-483A-AEE4-E6EB6A3E01EB}"/>
              </a:ext>
            </a:extLst>
          </p:cNvPr>
          <p:cNvSpPr txBox="1"/>
          <p:nvPr/>
        </p:nvSpPr>
        <p:spPr>
          <a:xfrm>
            <a:off x="4605798" y="1502834"/>
            <a:ext cx="303125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“Bem me quer, mal me quer”</a:t>
            </a:r>
            <a:endParaRPr lang="it-IT" b="1" dirty="0"/>
          </a:p>
        </p:txBody>
      </p:sp>
      <p:pic>
        <p:nvPicPr>
          <p:cNvPr id="4098" name="Picture 2" descr="11 ideias de Azulejos | proverbios portugues, provérbios populares, citações">
            <a:extLst>
              <a:ext uri="{FF2B5EF4-FFF2-40B4-BE49-F238E27FC236}">
                <a16:creationId xmlns:a16="http://schemas.microsoft.com/office/drawing/2014/main" id="{41C23B70-C310-44E9-8BAC-7F4992E6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77" y="711629"/>
            <a:ext cx="4045698" cy="40456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Quadrado Brasília » Bordando palavras">
            <a:extLst>
              <a:ext uri="{FF2B5EF4-FFF2-40B4-BE49-F238E27FC236}">
                <a16:creationId xmlns:a16="http://schemas.microsoft.com/office/drawing/2014/main" id="{8398B239-12D6-4D03-8809-65318506F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421" y="2745636"/>
            <a:ext cx="3568002" cy="349664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34B040D9-E78B-4679-965C-FCDCD8556EF9}"/>
              </a:ext>
            </a:extLst>
          </p:cNvPr>
          <p:cNvSpPr txBox="1"/>
          <p:nvPr/>
        </p:nvSpPr>
        <p:spPr>
          <a:xfrm>
            <a:off x="8627164" y="2560970"/>
            <a:ext cx="252851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Lenço dos namorados</a:t>
            </a:r>
            <a:endParaRPr lang="it-IT" b="1" dirty="0"/>
          </a:p>
        </p:txBody>
      </p:sp>
      <p:sp>
        <p:nvSpPr>
          <p:cNvPr id="3" name="CasellaDiTesto 2">
            <a:extLst>
              <a:ext uri="{FF2B5EF4-FFF2-40B4-BE49-F238E27FC236}">
                <a16:creationId xmlns:a16="http://schemas.microsoft.com/office/drawing/2014/main" id="{3A517FF4-6EC8-4BBC-80AA-5C0573DBA21D}"/>
              </a:ext>
            </a:extLst>
          </p:cNvPr>
          <p:cNvSpPr txBox="1"/>
          <p:nvPr/>
        </p:nvSpPr>
        <p:spPr>
          <a:xfrm>
            <a:off x="410640" y="5247303"/>
            <a:ext cx="460338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“Quanto mais me bates mas eu gosto de ti”</a:t>
            </a:r>
            <a:endParaRPr lang="it-IT" b="1" dirty="0"/>
          </a:p>
        </p:txBody>
      </p:sp>
      <p:sp>
        <p:nvSpPr>
          <p:cNvPr id="9" name="CasellaDiTesto 8">
            <a:extLst>
              <a:ext uri="{FF2B5EF4-FFF2-40B4-BE49-F238E27FC236}">
                <a16:creationId xmlns:a16="http://schemas.microsoft.com/office/drawing/2014/main" id="{7DDA54E1-05C3-4993-A97E-980440E1CE00}"/>
              </a:ext>
            </a:extLst>
          </p:cNvPr>
          <p:cNvSpPr txBox="1"/>
          <p:nvPr/>
        </p:nvSpPr>
        <p:spPr>
          <a:xfrm>
            <a:off x="7200701" y="711629"/>
            <a:ext cx="470452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“Entre marido e mulher não se mete a colher”</a:t>
            </a:r>
            <a:endParaRPr lang="it-IT" b="1" dirty="0"/>
          </a:p>
        </p:txBody>
      </p:sp>
      <p:sp>
        <p:nvSpPr>
          <p:cNvPr id="10" name="CasellaDiTesto 9">
            <a:extLst>
              <a:ext uri="{FF2B5EF4-FFF2-40B4-BE49-F238E27FC236}">
                <a16:creationId xmlns:a16="http://schemas.microsoft.com/office/drawing/2014/main" id="{C69C5E8F-52AC-44C8-A0D1-ABD3C0592C62}"/>
              </a:ext>
            </a:extLst>
          </p:cNvPr>
          <p:cNvSpPr txBox="1"/>
          <p:nvPr/>
        </p:nvSpPr>
        <p:spPr>
          <a:xfrm>
            <a:off x="5014025" y="302541"/>
            <a:ext cx="128830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“Amo-te”</a:t>
            </a:r>
            <a:endParaRPr lang="it-IT" b="1" dirty="0"/>
          </a:p>
        </p:txBody>
      </p:sp>
      <p:sp>
        <p:nvSpPr>
          <p:cNvPr id="11" name="CasellaDiTesto 10">
            <a:extLst>
              <a:ext uri="{FF2B5EF4-FFF2-40B4-BE49-F238E27FC236}">
                <a16:creationId xmlns:a16="http://schemas.microsoft.com/office/drawing/2014/main" id="{16D9C723-1CB8-42E5-8272-F745A7B4AEA0}"/>
              </a:ext>
            </a:extLst>
          </p:cNvPr>
          <p:cNvSpPr txBox="1"/>
          <p:nvPr/>
        </p:nvSpPr>
        <p:spPr>
          <a:xfrm>
            <a:off x="9169822" y="1756768"/>
            <a:ext cx="144319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“Gosto de ti”</a:t>
            </a:r>
            <a:endParaRPr lang="it-IT" b="1" dirty="0"/>
          </a:p>
        </p:txBody>
      </p:sp>
      <p:sp>
        <p:nvSpPr>
          <p:cNvPr id="12" name="CasellaDiTesto 11">
            <a:extLst>
              <a:ext uri="{FF2B5EF4-FFF2-40B4-BE49-F238E27FC236}">
                <a16:creationId xmlns:a16="http://schemas.microsoft.com/office/drawing/2014/main" id="{7F21657A-B24A-4C0C-8235-58F157AF2E9E}"/>
              </a:ext>
            </a:extLst>
          </p:cNvPr>
          <p:cNvSpPr txBox="1"/>
          <p:nvPr/>
        </p:nvSpPr>
        <p:spPr>
          <a:xfrm>
            <a:off x="4360985" y="5800016"/>
            <a:ext cx="346232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“Ter borboletas no estomago”</a:t>
            </a:r>
            <a:endParaRPr lang="it-IT" b="1" dirty="0"/>
          </a:p>
        </p:txBody>
      </p:sp>
      <p:sp>
        <p:nvSpPr>
          <p:cNvPr id="14" name="CasellaDiTesto 13">
            <a:extLst>
              <a:ext uri="{FF2B5EF4-FFF2-40B4-BE49-F238E27FC236}">
                <a16:creationId xmlns:a16="http://schemas.microsoft.com/office/drawing/2014/main" id="{0623451F-99CB-4541-86C9-4F90668D4BF7}"/>
              </a:ext>
            </a:extLst>
          </p:cNvPr>
          <p:cNvSpPr txBox="1"/>
          <p:nvPr/>
        </p:nvSpPr>
        <p:spPr>
          <a:xfrm>
            <a:off x="4211354" y="4708536"/>
            <a:ext cx="375401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“Antes só do que mal acompanhado”</a:t>
            </a:r>
            <a:endParaRPr lang="it-IT" b="1" dirty="0"/>
          </a:p>
        </p:txBody>
      </p:sp>
      <p:sp>
        <p:nvSpPr>
          <p:cNvPr id="15" name="CasellaDiTesto 14">
            <a:extLst>
              <a:ext uri="{FF2B5EF4-FFF2-40B4-BE49-F238E27FC236}">
                <a16:creationId xmlns:a16="http://schemas.microsoft.com/office/drawing/2014/main" id="{5C1F7424-0993-4E32-B76F-4B04373B04DA}"/>
              </a:ext>
            </a:extLst>
          </p:cNvPr>
          <p:cNvSpPr txBox="1"/>
          <p:nvPr/>
        </p:nvSpPr>
        <p:spPr>
          <a:xfrm>
            <a:off x="410640" y="250607"/>
            <a:ext cx="404569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“Quem ama o feio bonito lhe parece”</a:t>
            </a:r>
            <a:endParaRPr lang="it-IT" dirty="0"/>
          </a:p>
        </p:txBody>
      </p:sp>
    </p:spTree>
    <p:extLst>
      <p:ext uri="{BB962C8B-B14F-4D97-AF65-F5344CB8AC3E}">
        <p14:creationId xmlns:p14="http://schemas.microsoft.com/office/powerpoint/2010/main" val="2951649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extLst>
              <a:ext uri="{FF2B5EF4-FFF2-40B4-BE49-F238E27FC236}">
                <a16:creationId xmlns:a16="http://schemas.microsoft.com/office/drawing/2014/main" id="{FA3EE587-D1F2-4C34-8618-2437D00D9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869" y="1867485"/>
            <a:ext cx="7631329" cy="4278995"/>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a:extLst>
              <a:ext uri="{FF2B5EF4-FFF2-40B4-BE49-F238E27FC236}">
                <a16:creationId xmlns:a16="http://schemas.microsoft.com/office/drawing/2014/main" id="{77D9400E-3DCA-40E6-A360-82FA0070F691}"/>
              </a:ext>
            </a:extLst>
          </p:cNvPr>
          <p:cNvSpPr>
            <a:spLocks noGrp="1"/>
          </p:cNvSpPr>
          <p:nvPr>
            <p:ph type="title"/>
          </p:nvPr>
        </p:nvSpPr>
        <p:spPr>
          <a:xfrm>
            <a:off x="1066799" y="131858"/>
            <a:ext cx="10058400" cy="1711009"/>
          </a:xfrm>
        </p:spPr>
        <p:txBody>
          <a:bodyPr>
            <a:normAutofit/>
          </a:bodyPr>
          <a:lstStyle/>
          <a:p>
            <a:r>
              <a:rPr lang="pt-BR" sz="3600" i="0" dirty="0">
                <a:solidFill>
                  <a:srgbClr val="000000"/>
                </a:solidFill>
                <a:effectLst/>
              </a:rPr>
              <a:t>Violência Doméstica. </a:t>
            </a:r>
            <a:br>
              <a:rPr lang="pt-BR" sz="3600" i="0" dirty="0">
                <a:solidFill>
                  <a:srgbClr val="000000"/>
                </a:solidFill>
                <a:effectLst/>
              </a:rPr>
            </a:br>
            <a:r>
              <a:rPr lang="pt-BR" sz="3600" i="0" dirty="0">
                <a:solidFill>
                  <a:srgbClr val="000000"/>
                </a:solidFill>
                <a:effectLst/>
              </a:rPr>
              <a:t>Há ditados que têm de deixar de ser populares</a:t>
            </a:r>
            <a:endParaRPr lang="it-IT" sz="3600" dirty="0"/>
          </a:p>
        </p:txBody>
      </p:sp>
      <p:sp>
        <p:nvSpPr>
          <p:cNvPr id="4" name="Freccia a destra 3">
            <a:extLst>
              <a:ext uri="{FF2B5EF4-FFF2-40B4-BE49-F238E27FC236}">
                <a16:creationId xmlns:a16="http://schemas.microsoft.com/office/drawing/2014/main" id="{85694D4B-A251-422F-8A20-FFCB935F19ED}"/>
              </a:ext>
            </a:extLst>
          </p:cNvPr>
          <p:cNvSpPr/>
          <p:nvPr/>
        </p:nvSpPr>
        <p:spPr>
          <a:xfrm rot="1432257">
            <a:off x="2248486" y="3646773"/>
            <a:ext cx="1268438" cy="72041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15BB826A-669D-4BF0-808F-F3D5953C99F0}"/>
              </a:ext>
            </a:extLst>
          </p:cNvPr>
          <p:cNvSpPr txBox="1"/>
          <p:nvPr/>
        </p:nvSpPr>
        <p:spPr>
          <a:xfrm>
            <a:off x="595455" y="3073147"/>
            <a:ext cx="1941341" cy="646331"/>
          </a:xfrm>
          <a:prstGeom prst="rect">
            <a:avLst/>
          </a:prstGeom>
          <a:noFill/>
        </p:spPr>
        <p:txBody>
          <a:bodyPr wrap="square" rtlCol="0">
            <a:spAutoFit/>
          </a:bodyPr>
          <a:lstStyle/>
          <a:p>
            <a:pPr algn="ctr"/>
            <a:r>
              <a:rPr lang="pt-PT" b="1" dirty="0"/>
              <a:t>Clica aqui para ver o vídeo!</a:t>
            </a:r>
            <a:endParaRPr lang="it-IT" b="1" dirty="0"/>
          </a:p>
        </p:txBody>
      </p:sp>
    </p:spTree>
    <p:extLst>
      <p:ext uri="{BB962C8B-B14F-4D97-AF65-F5344CB8AC3E}">
        <p14:creationId xmlns:p14="http://schemas.microsoft.com/office/powerpoint/2010/main" val="3965289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36759-4028-497A-B611-7E05094C3A7D}"/>
              </a:ext>
            </a:extLst>
          </p:cNvPr>
          <p:cNvSpPr>
            <a:spLocks noGrp="1"/>
          </p:cNvSpPr>
          <p:nvPr>
            <p:ph type="title"/>
          </p:nvPr>
        </p:nvSpPr>
        <p:spPr>
          <a:xfrm>
            <a:off x="517642" y="332187"/>
            <a:ext cx="3200400" cy="1356359"/>
          </a:xfrm>
        </p:spPr>
        <p:txBody>
          <a:bodyPr/>
          <a:lstStyle/>
          <a:p>
            <a:pPr algn="ctr"/>
            <a:r>
              <a:rPr lang="pt-PT" dirty="0"/>
              <a:t>Lenços dos namorados</a:t>
            </a:r>
            <a:endParaRPr lang="it-IT" dirty="0"/>
          </a:p>
        </p:txBody>
      </p:sp>
      <p:pic>
        <p:nvPicPr>
          <p:cNvPr id="7" name="Immagine 6">
            <a:extLst>
              <a:ext uri="{FF2B5EF4-FFF2-40B4-BE49-F238E27FC236}">
                <a16:creationId xmlns:a16="http://schemas.microsoft.com/office/drawing/2014/main" id="{3DF5E392-09B3-417A-9A06-7E405CF91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871" y="746760"/>
            <a:ext cx="7608219" cy="5706164"/>
          </a:xfrm>
          <a:prstGeom prst="rect">
            <a:avLst/>
          </a:prstGeom>
        </p:spPr>
      </p:pic>
      <p:pic>
        <p:nvPicPr>
          <p:cNvPr id="11" name="Immagine 10">
            <a:extLst>
              <a:ext uri="{FF2B5EF4-FFF2-40B4-BE49-F238E27FC236}">
                <a16:creationId xmlns:a16="http://schemas.microsoft.com/office/drawing/2014/main" id="{E0B46748-C4D1-4EEA-AABA-A2783A17B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242" y="2405288"/>
            <a:ext cx="4287078" cy="3215309"/>
          </a:xfrm>
          <a:prstGeom prst="rect">
            <a:avLst/>
          </a:prstGeom>
        </p:spPr>
      </p:pic>
      <p:sp>
        <p:nvSpPr>
          <p:cNvPr id="12" name="CasellaDiTesto 11">
            <a:extLst>
              <a:ext uri="{FF2B5EF4-FFF2-40B4-BE49-F238E27FC236}">
                <a16:creationId xmlns:a16="http://schemas.microsoft.com/office/drawing/2014/main" id="{5CE4812C-0CE3-4310-B9F6-32AD1ED9CF9D}"/>
              </a:ext>
            </a:extLst>
          </p:cNvPr>
          <p:cNvSpPr txBox="1"/>
          <p:nvPr/>
        </p:nvSpPr>
        <p:spPr>
          <a:xfrm>
            <a:off x="274944" y="6268258"/>
            <a:ext cx="370070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Traje Tradicional de Viana do Castelo</a:t>
            </a:r>
            <a:endParaRPr lang="it-IT" dirty="0"/>
          </a:p>
        </p:txBody>
      </p:sp>
    </p:spTree>
    <p:extLst>
      <p:ext uri="{BB962C8B-B14F-4D97-AF65-F5344CB8AC3E}">
        <p14:creationId xmlns:p14="http://schemas.microsoft.com/office/powerpoint/2010/main" val="256829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7B6CFEB-8295-4FC1-BE56-7B6C9E704C14}"/>
              </a:ext>
            </a:extLst>
          </p:cNvPr>
          <p:cNvSpPr>
            <a:spLocks noGrp="1"/>
          </p:cNvSpPr>
          <p:nvPr>
            <p:ph idx="1"/>
          </p:nvPr>
        </p:nvSpPr>
        <p:spPr>
          <a:xfrm>
            <a:off x="4227443" y="86622"/>
            <a:ext cx="7507357" cy="6205330"/>
          </a:xfrm>
        </p:spPr>
        <p:txBody>
          <a:bodyPr>
            <a:normAutofit fontScale="85000" lnSpcReduction="20000"/>
          </a:bodyPr>
          <a:lstStyle/>
          <a:p>
            <a:pPr algn="just">
              <a:lnSpc>
                <a:spcPct val="170000"/>
              </a:lnSpc>
            </a:pPr>
            <a:br>
              <a:rPr lang="pt-BR" sz="1600" dirty="0"/>
            </a:br>
            <a:r>
              <a:rPr lang="pt-BR" sz="1600" dirty="0"/>
              <a:t>“</a:t>
            </a:r>
            <a:r>
              <a:rPr lang="pt-BR" sz="1600" b="0" i="0" dirty="0">
                <a:solidFill>
                  <a:srgbClr val="333333"/>
                </a:solidFill>
                <a:effectLst/>
                <a:latin typeface="Georgia" panose="02040502050405020303" pitchFamily="18" charset="0"/>
              </a:rPr>
              <a:t>A chamada Arte dos Namorados é uma componente fundamental da arte e da cultural popular. Os </a:t>
            </a:r>
            <a:r>
              <a:rPr lang="pt-BR" sz="1600" b="0" i="0" u="sng" dirty="0">
                <a:solidFill>
                  <a:srgbClr val="333333"/>
                </a:solidFill>
                <a:effectLst/>
                <a:latin typeface="Georgia" panose="02040502050405020303" pitchFamily="18" charset="0"/>
              </a:rPr>
              <a:t>lenços</a:t>
            </a:r>
            <a:r>
              <a:rPr lang="pt-BR" sz="1600" b="0" i="0" dirty="0">
                <a:solidFill>
                  <a:srgbClr val="333333"/>
                </a:solidFill>
                <a:effectLst/>
                <a:latin typeface="Georgia" panose="02040502050405020303" pitchFamily="18" charset="0"/>
              </a:rPr>
              <a:t> apresentam-se como a forma poética e artística utilizada pelas mulheres do Minho, em idade de casar. Eram bordados por </a:t>
            </a:r>
            <a:r>
              <a:rPr lang="pt-BR" sz="1600" b="0" i="0" u="sng" dirty="0">
                <a:solidFill>
                  <a:srgbClr val="333333"/>
                </a:solidFill>
                <a:effectLst/>
                <a:latin typeface="Georgia" panose="02040502050405020303" pitchFamily="18" charset="0"/>
              </a:rPr>
              <a:t>bordadeiras </a:t>
            </a:r>
            <a:r>
              <a:rPr lang="pt-BR" sz="1600" b="0" i="0" dirty="0">
                <a:solidFill>
                  <a:srgbClr val="333333"/>
                </a:solidFill>
                <a:effectLst/>
                <a:latin typeface="Georgia" panose="02040502050405020303" pitchFamily="18" charset="0"/>
              </a:rPr>
              <a:t>de </a:t>
            </a:r>
            <a:r>
              <a:rPr lang="pt-BR" sz="1600" b="0" i="0" u="sng" dirty="0">
                <a:solidFill>
                  <a:srgbClr val="333333"/>
                </a:solidFill>
                <a:effectLst/>
                <a:latin typeface="Georgia" panose="02040502050405020303" pitchFamily="18" charset="0"/>
              </a:rPr>
              <a:t>pouca alfabetização</a:t>
            </a:r>
            <a:r>
              <a:rPr lang="pt-BR" sz="1600" b="0" i="0" dirty="0">
                <a:solidFill>
                  <a:srgbClr val="333333"/>
                </a:solidFill>
                <a:effectLst/>
                <a:latin typeface="Georgia" panose="02040502050405020303" pitchFamily="18" charset="0"/>
              </a:rPr>
              <a:t>, apresentando uma língua popular de modo mais direto, com todos os pormenores ortográficos que lhes são característicos.</a:t>
            </a:r>
          </a:p>
          <a:p>
            <a:pPr algn="just">
              <a:lnSpc>
                <a:spcPct val="170000"/>
              </a:lnSpc>
            </a:pPr>
            <a:br>
              <a:rPr lang="pt-BR" sz="1600" dirty="0"/>
            </a:br>
            <a:r>
              <a:rPr lang="pt-BR" sz="1600" b="1" i="0" u="sng" dirty="0">
                <a:solidFill>
                  <a:srgbClr val="333333"/>
                </a:solidFill>
                <a:effectLst/>
                <a:latin typeface="Georgia" panose="02040502050405020303" pitchFamily="18" charset="0"/>
              </a:rPr>
              <a:t>A rapariga minhota </a:t>
            </a:r>
            <a:r>
              <a:rPr lang="pt-BR" sz="1600" b="0" i="0" dirty="0">
                <a:solidFill>
                  <a:srgbClr val="333333"/>
                </a:solidFill>
                <a:effectLst/>
                <a:latin typeface="Georgia" panose="02040502050405020303" pitchFamily="18" charset="0"/>
              </a:rPr>
              <a:t>começava desde muito cedo a </a:t>
            </a:r>
            <a:r>
              <a:rPr lang="pt-BR" sz="1600" b="0" i="0" u="sng" dirty="0">
                <a:solidFill>
                  <a:srgbClr val="333333"/>
                </a:solidFill>
                <a:effectLst/>
                <a:latin typeface="Georgia" panose="02040502050405020303" pitchFamily="18" charset="0"/>
              </a:rPr>
              <a:t>bordar</a:t>
            </a:r>
            <a:r>
              <a:rPr lang="pt-BR" sz="1600" b="0" i="0" dirty="0">
                <a:solidFill>
                  <a:srgbClr val="333333"/>
                </a:solidFill>
                <a:effectLst/>
                <a:latin typeface="Georgia" panose="02040502050405020303" pitchFamily="18" charset="0"/>
              </a:rPr>
              <a:t>. Era costume esta arte ser ensinada desde logo para que, mal entrassem na adolescência, começassem a preparar o seu enxoval. O lenço, um quadrado de linho ou de algodão, era bordado, então, nas noites de serão, nos momentos livres ou durante o momento em que pastavam o gado. No lenço estavam expressos os sentimentos que lhes invadiam a alma.</a:t>
            </a:r>
          </a:p>
          <a:p>
            <a:pPr algn="just">
              <a:lnSpc>
                <a:spcPct val="170000"/>
              </a:lnSpc>
            </a:pPr>
            <a:br>
              <a:rPr lang="pt-BR" sz="1600" dirty="0"/>
            </a:br>
            <a:r>
              <a:rPr lang="pt-BR" sz="1600" b="0" i="0" dirty="0">
                <a:solidFill>
                  <a:srgbClr val="333333"/>
                </a:solidFill>
                <a:effectLst/>
                <a:latin typeface="Georgia" panose="02040502050405020303" pitchFamily="18" charset="0"/>
              </a:rPr>
              <a:t>Os lenços bordados eram utilizados ao domingo, pelas raparigas apaixonadas, na saia ou no bolso do avental. Mais tarde, cada rapariga oferecia somente ao rapaz que amava, como compromisso de amor. Este, por sua vez, passaria a utilizá-lo ao pescoço ou no bolso do casaco do fato de domingo”</a:t>
            </a:r>
            <a:endParaRPr lang="it-IT" sz="1600" dirty="0"/>
          </a:p>
        </p:txBody>
      </p:sp>
      <p:sp>
        <p:nvSpPr>
          <p:cNvPr id="5" name="CasellaDiTesto 4">
            <a:extLst>
              <a:ext uri="{FF2B5EF4-FFF2-40B4-BE49-F238E27FC236}">
                <a16:creationId xmlns:a16="http://schemas.microsoft.com/office/drawing/2014/main" id="{7FCBEF66-120D-4371-8049-B975ADC84966}"/>
              </a:ext>
            </a:extLst>
          </p:cNvPr>
          <p:cNvSpPr txBox="1"/>
          <p:nvPr/>
        </p:nvSpPr>
        <p:spPr>
          <a:xfrm>
            <a:off x="4615106" y="6138063"/>
            <a:ext cx="7023652"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sz="1400" dirty="0"/>
              <a:t>(texto adaptado e retirado do artigo:  </a:t>
            </a:r>
            <a:r>
              <a:rPr lang="pt-PT" sz="1400" b="1" u="sng" dirty="0"/>
              <a:t>“</a:t>
            </a:r>
            <a:r>
              <a:rPr lang="pt-PT" sz="1400" b="1" u="sng" dirty="0">
                <a:hlinkClick r:id="rId2"/>
              </a:rPr>
              <a:t>Dia de São Valentim: Uma Lenda Repleta de Tradição</a:t>
            </a:r>
            <a:r>
              <a:rPr lang="pt-PT" sz="1400" b="1" u="sng" dirty="0"/>
              <a:t>” </a:t>
            </a:r>
            <a:endParaRPr lang="it-IT" sz="1400" b="1" u="sng" dirty="0"/>
          </a:p>
        </p:txBody>
      </p:sp>
      <p:pic>
        <p:nvPicPr>
          <p:cNvPr id="7" name="Immagine 6">
            <a:extLst>
              <a:ext uri="{FF2B5EF4-FFF2-40B4-BE49-F238E27FC236}">
                <a16:creationId xmlns:a16="http://schemas.microsoft.com/office/drawing/2014/main" id="{C0C89167-BA78-407C-8B70-E878FF515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872" y="1619250"/>
            <a:ext cx="4724400" cy="3543300"/>
          </a:xfrm>
          <a:prstGeom prst="rect">
            <a:avLst/>
          </a:prstGeom>
        </p:spPr>
      </p:pic>
      <p:sp>
        <p:nvSpPr>
          <p:cNvPr id="8" name="CasellaDiTesto 7">
            <a:extLst>
              <a:ext uri="{FF2B5EF4-FFF2-40B4-BE49-F238E27FC236}">
                <a16:creationId xmlns:a16="http://schemas.microsoft.com/office/drawing/2014/main" id="{54FC851A-D93C-4FCD-A305-C153A1D1DED0}"/>
              </a:ext>
            </a:extLst>
          </p:cNvPr>
          <p:cNvSpPr txBox="1"/>
          <p:nvPr/>
        </p:nvSpPr>
        <p:spPr>
          <a:xfrm>
            <a:off x="245975" y="5922620"/>
            <a:ext cx="370070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Traje Tradicional de Viana do Castelo</a:t>
            </a:r>
            <a:endParaRPr lang="it-IT" dirty="0"/>
          </a:p>
        </p:txBody>
      </p:sp>
      <p:cxnSp>
        <p:nvCxnSpPr>
          <p:cNvPr id="10" name="Connettore 2 9">
            <a:extLst>
              <a:ext uri="{FF2B5EF4-FFF2-40B4-BE49-F238E27FC236}">
                <a16:creationId xmlns:a16="http://schemas.microsoft.com/office/drawing/2014/main" id="{B4E487E7-CB70-43B8-A05B-BC895EC4531A}"/>
              </a:ext>
            </a:extLst>
          </p:cNvPr>
          <p:cNvCxnSpPr/>
          <p:nvPr/>
        </p:nvCxnSpPr>
        <p:spPr>
          <a:xfrm>
            <a:off x="1497496" y="4704522"/>
            <a:ext cx="503582" cy="318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939EC037-4C48-426B-8D81-AF0963600939}"/>
              </a:ext>
            </a:extLst>
          </p:cNvPr>
          <p:cNvSpPr txBox="1"/>
          <p:nvPr/>
        </p:nvSpPr>
        <p:spPr>
          <a:xfrm>
            <a:off x="1440758" y="5118097"/>
            <a:ext cx="95167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dirty="0"/>
              <a:t>saia</a:t>
            </a:r>
            <a:endParaRPr lang="it-IT" dirty="0"/>
          </a:p>
        </p:txBody>
      </p:sp>
      <p:cxnSp>
        <p:nvCxnSpPr>
          <p:cNvPr id="13" name="Connettore 2 12">
            <a:extLst>
              <a:ext uri="{FF2B5EF4-FFF2-40B4-BE49-F238E27FC236}">
                <a16:creationId xmlns:a16="http://schemas.microsoft.com/office/drawing/2014/main" id="{A6C1B471-2B3A-4029-8E4C-134ADB29BAA7}"/>
              </a:ext>
            </a:extLst>
          </p:cNvPr>
          <p:cNvCxnSpPr>
            <a:cxnSpLocks/>
          </p:cNvCxnSpPr>
          <p:nvPr/>
        </p:nvCxnSpPr>
        <p:spPr>
          <a:xfrm>
            <a:off x="2730771" y="4012919"/>
            <a:ext cx="571919" cy="1060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B2F77873-83A7-45D3-85BD-3FD69252F36D}"/>
              </a:ext>
            </a:extLst>
          </p:cNvPr>
          <p:cNvSpPr txBox="1"/>
          <p:nvPr/>
        </p:nvSpPr>
        <p:spPr>
          <a:xfrm>
            <a:off x="2960209" y="5022574"/>
            <a:ext cx="89535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dirty="0"/>
              <a:t>calças</a:t>
            </a:r>
            <a:endParaRPr lang="it-IT" dirty="0"/>
          </a:p>
        </p:txBody>
      </p:sp>
      <p:cxnSp>
        <p:nvCxnSpPr>
          <p:cNvPr id="16" name="Connettore 2 15">
            <a:extLst>
              <a:ext uri="{FF2B5EF4-FFF2-40B4-BE49-F238E27FC236}">
                <a16:creationId xmlns:a16="http://schemas.microsoft.com/office/drawing/2014/main" id="{732F89B4-687B-4BA2-8250-EDFF6D5D6FCE}"/>
              </a:ext>
            </a:extLst>
          </p:cNvPr>
          <p:cNvCxnSpPr/>
          <p:nvPr/>
        </p:nvCxnSpPr>
        <p:spPr>
          <a:xfrm flipV="1">
            <a:off x="2835965" y="675861"/>
            <a:ext cx="212035" cy="516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F8DC4A65-EC52-4322-BFF3-3375E96A36A7}"/>
              </a:ext>
            </a:extLst>
          </p:cNvPr>
          <p:cNvSpPr txBox="1"/>
          <p:nvPr/>
        </p:nvSpPr>
        <p:spPr>
          <a:xfrm>
            <a:off x="2835965" y="221769"/>
            <a:ext cx="93345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dirty="0"/>
              <a:t>chapéu</a:t>
            </a:r>
            <a:endParaRPr lang="it-IT" dirty="0"/>
          </a:p>
        </p:txBody>
      </p:sp>
      <p:cxnSp>
        <p:nvCxnSpPr>
          <p:cNvPr id="20" name="Connettore 2 19">
            <a:extLst>
              <a:ext uri="{FF2B5EF4-FFF2-40B4-BE49-F238E27FC236}">
                <a16:creationId xmlns:a16="http://schemas.microsoft.com/office/drawing/2014/main" id="{C3D327FC-2285-4264-A42F-B8289E913C09}"/>
              </a:ext>
            </a:extLst>
          </p:cNvPr>
          <p:cNvCxnSpPr>
            <a:cxnSpLocks/>
          </p:cNvCxnSpPr>
          <p:nvPr/>
        </p:nvCxnSpPr>
        <p:spPr>
          <a:xfrm flipH="1">
            <a:off x="450575" y="3816626"/>
            <a:ext cx="581229" cy="1046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9837B259-FC80-4B06-BB5C-A28B7A4523CE}"/>
              </a:ext>
            </a:extLst>
          </p:cNvPr>
          <p:cNvSpPr txBox="1"/>
          <p:nvPr/>
        </p:nvSpPr>
        <p:spPr>
          <a:xfrm>
            <a:off x="67499" y="4956313"/>
            <a:ext cx="89928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dirty="0"/>
              <a:t>avental</a:t>
            </a:r>
            <a:endParaRPr lang="it-IT" dirty="0"/>
          </a:p>
        </p:txBody>
      </p:sp>
    </p:spTree>
    <p:extLst>
      <p:ext uri="{BB962C8B-B14F-4D97-AF65-F5344CB8AC3E}">
        <p14:creationId xmlns:p14="http://schemas.microsoft.com/office/powerpoint/2010/main" val="131802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8194C-9330-468A-8682-BE9F022F79A2}"/>
              </a:ext>
            </a:extLst>
          </p:cNvPr>
          <p:cNvSpPr>
            <a:spLocks noGrp="1"/>
          </p:cNvSpPr>
          <p:nvPr>
            <p:ph type="title"/>
          </p:nvPr>
        </p:nvSpPr>
        <p:spPr/>
        <p:txBody>
          <a:bodyPr/>
          <a:lstStyle/>
          <a:p>
            <a:pPr algn="ctr"/>
            <a:r>
              <a:rPr lang="pt-PT" dirty="0"/>
              <a:t>Momento de leitura</a:t>
            </a:r>
            <a:br>
              <a:rPr lang="pt-PT" dirty="0"/>
            </a:br>
            <a:endParaRPr lang="it-IT" dirty="0"/>
          </a:p>
        </p:txBody>
      </p:sp>
      <p:sp>
        <p:nvSpPr>
          <p:cNvPr id="4" name="Segnaposto testo 3">
            <a:extLst>
              <a:ext uri="{FF2B5EF4-FFF2-40B4-BE49-F238E27FC236}">
                <a16:creationId xmlns:a16="http://schemas.microsoft.com/office/drawing/2014/main" id="{BFC0A137-D645-4B1F-A964-69EB635D669B}"/>
              </a:ext>
            </a:extLst>
          </p:cNvPr>
          <p:cNvSpPr>
            <a:spLocks noGrp="1"/>
          </p:cNvSpPr>
          <p:nvPr>
            <p:ph type="body" sz="half" idx="2"/>
          </p:nvPr>
        </p:nvSpPr>
        <p:spPr/>
        <p:txBody>
          <a:bodyPr>
            <a:normAutofit/>
          </a:bodyPr>
          <a:lstStyle/>
          <a:p>
            <a:pPr algn="ctr"/>
            <a:r>
              <a:rPr lang="pt-PT" sz="1800" dirty="0"/>
              <a:t>D. Pedro I e Inês de Castro, o Romeu e a Julieta de Portugal</a:t>
            </a:r>
            <a:endParaRPr lang="it-IT" sz="1800" dirty="0"/>
          </a:p>
        </p:txBody>
      </p:sp>
      <p:sp>
        <p:nvSpPr>
          <p:cNvPr id="6" name="CasellaDiTesto 5">
            <a:extLst>
              <a:ext uri="{FF2B5EF4-FFF2-40B4-BE49-F238E27FC236}">
                <a16:creationId xmlns:a16="http://schemas.microsoft.com/office/drawing/2014/main" id="{E64B1CB4-A530-4066-BAA6-690E51048A46}"/>
              </a:ext>
            </a:extLst>
          </p:cNvPr>
          <p:cNvSpPr txBox="1"/>
          <p:nvPr/>
        </p:nvSpPr>
        <p:spPr>
          <a:xfrm>
            <a:off x="4651514" y="3682116"/>
            <a:ext cx="7083286" cy="646331"/>
          </a:xfrm>
          <a:prstGeom prst="rect">
            <a:avLst/>
          </a:prstGeom>
          <a:noFill/>
        </p:spPr>
        <p:txBody>
          <a:bodyPr wrap="square">
            <a:spAutoFit/>
          </a:bodyPr>
          <a:lstStyle/>
          <a:p>
            <a:r>
              <a:rPr lang="it-IT" dirty="0">
                <a:hlinkClick r:id="rId2"/>
              </a:rPr>
              <a:t>https://www.olalisboa.it/articoli-in-portoghese/pedro-i-e-ines-de-castro</a:t>
            </a:r>
            <a:endParaRPr lang="it-IT" dirty="0"/>
          </a:p>
          <a:p>
            <a:endParaRPr lang="it-IT" dirty="0"/>
          </a:p>
        </p:txBody>
      </p:sp>
      <p:pic>
        <p:nvPicPr>
          <p:cNvPr id="5122" name="Picture 2" descr="Os amores de Pedro e Inês: a história da dama galega que conquistou o  príncipe de Portugal – Parte I | Rainhas Trágicas">
            <a:extLst>
              <a:ext uri="{FF2B5EF4-FFF2-40B4-BE49-F238E27FC236}">
                <a16:creationId xmlns:a16="http://schemas.microsoft.com/office/drawing/2014/main" id="{28FC8FAC-E59C-41F8-B128-C6CE1EE34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69" y="3682116"/>
            <a:ext cx="3723861" cy="22860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650FF72E-3E0A-45B5-9754-04FD61C65EC2}"/>
              </a:ext>
            </a:extLst>
          </p:cNvPr>
          <p:cNvSpPr txBox="1"/>
          <p:nvPr/>
        </p:nvSpPr>
        <p:spPr>
          <a:xfrm>
            <a:off x="4651514" y="4292476"/>
            <a:ext cx="6917634" cy="646331"/>
          </a:xfrm>
          <a:prstGeom prst="rect">
            <a:avLst/>
          </a:prstGeom>
          <a:noFill/>
        </p:spPr>
        <p:txBody>
          <a:bodyPr wrap="square">
            <a:spAutoFit/>
          </a:bodyPr>
          <a:lstStyle/>
          <a:p>
            <a:r>
              <a:rPr lang="it-IT" dirty="0">
                <a:hlinkClick r:id="rId4"/>
              </a:rPr>
              <a:t>https://artsandculture.google.com/story/kwUhntqAH-0SLg?hl=pt-PT</a:t>
            </a:r>
            <a:endParaRPr lang="it-IT" dirty="0"/>
          </a:p>
          <a:p>
            <a:endParaRPr lang="it-IT" dirty="0"/>
          </a:p>
        </p:txBody>
      </p:sp>
      <p:sp>
        <p:nvSpPr>
          <p:cNvPr id="8" name="CasellaDiTesto 7">
            <a:extLst>
              <a:ext uri="{FF2B5EF4-FFF2-40B4-BE49-F238E27FC236}">
                <a16:creationId xmlns:a16="http://schemas.microsoft.com/office/drawing/2014/main" id="{7BD72B30-1363-4EF4-B2F2-6EB65D88013E}"/>
              </a:ext>
            </a:extLst>
          </p:cNvPr>
          <p:cNvSpPr txBox="1"/>
          <p:nvPr/>
        </p:nvSpPr>
        <p:spPr>
          <a:xfrm>
            <a:off x="4921527" y="2105561"/>
            <a:ext cx="6377608" cy="1323439"/>
          </a:xfrm>
          <a:prstGeom prst="rect">
            <a:avLst/>
          </a:prstGeom>
          <a:noFill/>
        </p:spPr>
        <p:txBody>
          <a:bodyPr wrap="square" rtlCol="0">
            <a:spAutoFit/>
          </a:bodyPr>
          <a:lstStyle/>
          <a:p>
            <a:pPr algn="just"/>
            <a:r>
              <a:rPr lang="pt-PT" sz="1600" dirty="0"/>
              <a:t>“Inês de Castro tornou-se após sete séculos, numa figura mítica do imaginário universal. Este romance está tão enraizado na Cultura e Literatura, que é um dos factos mais evocados e reinterpretados por escritores e fonte de inspiração de muitos artistas nacionais e estrangeiros”</a:t>
            </a:r>
            <a:endParaRPr lang="it-IT" sz="1600" dirty="0"/>
          </a:p>
        </p:txBody>
      </p:sp>
    </p:spTree>
    <p:extLst>
      <p:ext uri="{BB962C8B-B14F-4D97-AF65-F5344CB8AC3E}">
        <p14:creationId xmlns:p14="http://schemas.microsoft.com/office/powerpoint/2010/main" val="3712268616"/>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3980</TotalTime>
  <Words>1177</Words>
  <Application>Microsoft Office PowerPoint</Application>
  <PresentationFormat>Widescreen</PresentationFormat>
  <Paragraphs>115</Paragraphs>
  <Slides>18</Slides>
  <Notes>0</Notes>
  <HiddenSlides>0</HiddenSlides>
  <MMClips>2</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18</vt:i4>
      </vt:variant>
    </vt:vector>
  </HeadingPairs>
  <TitlesOfParts>
    <vt:vector size="28" baseType="lpstr">
      <vt:lpstr>apple color emoji</vt:lpstr>
      <vt:lpstr>Arial</vt:lpstr>
      <vt:lpstr>Arial Unicode MS</vt:lpstr>
      <vt:lpstr>Bauhaus 93</vt:lpstr>
      <vt:lpstr>Calibri</vt:lpstr>
      <vt:lpstr>Calibri Light</vt:lpstr>
      <vt:lpstr>Georgia</vt:lpstr>
      <vt:lpstr>helvetica neue</vt:lpstr>
      <vt:lpstr>Wingdings</vt:lpstr>
      <vt:lpstr>Retrospettivo</vt:lpstr>
      <vt:lpstr>LINGUA E TRADUZIONE PORTOGHESE I</vt:lpstr>
      <vt:lpstr>Sumário da aula n°39 e n°40</vt:lpstr>
      <vt:lpstr>Presentazione standard di PowerPoint</vt:lpstr>
      <vt:lpstr>Feliz dia dos namorados!</vt:lpstr>
      <vt:lpstr>Presentazione standard di PowerPoint</vt:lpstr>
      <vt:lpstr>Violência Doméstica.  Há ditados que têm de deixar de ser populares</vt:lpstr>
      <vt:lpstr>Lenços dos namorados</vt:lpstr>
      <vt:lpstr>Presentazione standard di PowerPoint</vt:lpstr>
      <vt:lpstr>Momento de leitura </vt:lpstr>
      <vt:lpstr>Vídeos de apresentação</vt:lpstr>
      <vt:lpstr>Verbo Haver – forma impessoal</vt:lpstr>
      <vt:lpstr>Presentazione standard di PowerPoint</vt:lpstr>
      <vt:lpstr>Presentazione standard di PowerPoint</vt:lpstr>
      <vt:lpstr>Ditado</vt:lpstr>
      <vt:lpstr>T.p.c – Ditado</vt:lpstr>
      <vt:lpstr>Tradução</vt:lpstr>
      <vt:lpstr>“Maioria dos jovens acha legítima a violência no namoro- diz estudo”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 E TRADUZIONE PORTOGHESE I</dc:title>
  <dc:creator>LEMOS DOS REIS NANCY</dc:creator>
  <cp:lastModifiedBy>LEMOS DOS REIS NANCY</cp:lastModifiedBy>
  <cp:revision>73</cp:revision>
  <cp:lastPrinted>2022-01-24T13:06:26Z</cp:lastPrinted>
  <dcterms:created xsi:type="dcterms:W3CDTF">2021-12-06T20:44:41Z</dcterms:created>
  <dcterms:modified xsi:type="dcterms:W3CDTF">2022-02-14T13:22:47Z</dcterms:modified>
</cp:coreProperties>
</file>