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9"/>
  </p:notesMasterIdLst>
  <p:sldIdLst>
    <p:sldId id="257" r:id="rId2"/>
    <p:sldId id="262" r:id="rId3"/>
    <p:sldId id="789" r:id="rId4"/>
    <p:sldId id="790" r:id="rId5"/>
    <p:sldId id="791" r:id="rId6"/>
    <p:sldId id="756" r:id="rId7"/>
    <p:sldId id="785" r:id="rId8"/>
    <p:sldId id="786" r:id="rId9"/>
    <p:sldId id="780" r:id="rId10"/>
    <p:sldId id="757" r:id="rId11"/>
    <p:sldId id="787" r:id="rId12"/>
    <p:sldId id="782" r:id="rId13"/>
    <p:sldId id="788" r:id="rId14"/>
    <p:sldId id="794" r:id="rId15"/>
    <p:sldId id="795" r:id="rId16"/>
    <p:sldId id="806" r:id="rId17"/>
    <p:sldId id="808" r:id="rId18"/>
    <p:sldId id="809" r:id="rId19"/>
    <p:sldId id="796" r:id="rId20"/>
    <p:sldId id="798" r:id="rId21"/>
    <p:sldId id="797" r:id="rId22"/>
    <p:sldId id="807" r:id="rId23"/>
    <p:sldId id="779" r:id="rId24"/>
    <p:sldId id="793" r:id="rId25"/>
    <p:sldId id="799" r:id="rId26"/>
    <p:sldId id="801" r:id="rId27"/>
    <p:sldId id="805" r:id="rId28"/>
    <p:sldId id="802" r:id="rId29"/>
    <p:sldId id="792" r:id="rId30"/>
    <p:sldId id="800" r:id="rId31"/>
    <p:sldId id="803" r:id="rId32"/>
    <p:sldId id="662" r:id="rId33"/>
    <p:sldId id="689" r:id="rId34"/>
    <p:sldId id="726" r:id="rId35"/>
    <p:sldId id="754" r:id="rId36"/>
    <p:sldId id="755" r:id="rId37"/>
    <p:sldId id="613" r:id="rId38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6" autoAdjust="0"/>
    <p:restoredTop sz="94660"/>
  </p:normalViewPr>
  <p:slideViewPr>
    <p:cSldViewPr snapToGrid="0">
      <p:cViewPr>
        <p:scale>
          <a:sx n="60" d="100"/>
          <a:sy n="60" d="100"/>
        </p:scale>
        <p:origin x="78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890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37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9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image" Target="../media/image53.emf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1483B9-0E0A-450A-B2F9-C8AD8F5C2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6" t="24232" r="71364" b="36869"/>
          <a:stretch/>
        </p:blipFill>
        <p:spPr>
          <a:xfrm>
            <a:off x="2012885" y="1066401"/>
            <a:ext cx="8996550" cy="4725197"/>
          </a:xfrm>
          <a:prstGeom prst="rect">
            <a:avLst/>
          </a:prstGeom>
        </p:spPr>
      </p:pic>
      <p:sp>
        <p:nvSpPr>
          <p:cNvPr id="2" name="Estrela: 5 Pontos 1">
            <a:extLst>
              <a:ext uri="{FF2B5EF4-FFF2-40B4-BE49-F238E27FC236}">
                <a16:creationId xmlns:a16="http://schemas.microsoft.com/office/drawing/2014/main" id="{674B7777-1442-455C-83A9-EAC27240080B}"/>
              </a:ext>
            </a:extLst>
          </p:cNvPr>
          <p:cNvSpPr/>
          <p:nvPr/>
        </p:nvSpPr>
        <p:spPr>
          <a:xfrm>
            <a:off x="3942219" y="2560320"/>
            <a:ext cx="332014" cy="2813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Estrela: 5 Pontos 4">
            <a:extLst>
              <a:ext uri="{FF2B5EF4-FFF2-40B4-BE49-F238E27FC236}">
                <a16:creationId xmlns:a16="http://schemas.microsoft.com/office/drawing/2014/main" id="{AF6C0A0E-7C9D-45E1-9A5A-9E102109808E}"/>
              </a:ext>
            </a:extLst>
          </p:cNvPr>
          <p:cNvSpPr/>
          <p:nvPr/>
        </p:nvSpPr>
        <p:spPr>
          <a:xfrm>
            <a:off x="3942219" y="3542713"/>
            <a:ext cx="332014" cy="2813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Estrela: 5 Pontos 5">
            <a:extLst>
              <a:ext uri="{FF2B5EF4-FFF2-40B4-BE49-F238E27FC236}">
                <a16:creationId xmlns:a16="http://schemas.microsoft.com/office/drawing/2014/main" id="{6B8FE29D-8FB4-44DB-B5FC-3B31A46204A2}"/>
              </a:ext>
            </a:extLst>
          </p:cNvPr>
          <p:cNvSpPr/>
          <p:nvPr/>
        </p:nvSpPr>
        <p:spPr>
          <a:xfrm>
            <a:off x="3939874" y="4054239"/>
            <a:ext cx="332014" cy="2813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Estrela: 5 Pontos 6">
            <a:extLst>
              <a:ext uri="{FF2B5EF4-FFF2-40B4-BE49-F238E27FC236}">
                <a16:creationId xmlns:a16="http://schemas.microsoft.com/office/drawing/2014/main" id="{F6ED2821-CE2F-41E3-AF63-D124E40686C3}"/>
              </a:ext>
            </a:extLst>
          </p:cNvPr>
          <p:cNvSpPr/>
          <p:nvPr/>
        </p:nvSpPr>
        <p:spPr>
          <a:xfrm>
            <a:off x="3939874" y="4525106"/>
            <a:ext cx="332014" cy="2813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Estrela: 5 Pontos 7">
            <a:extLst>
              <a:ext uri="{FF2B5EF4-FFF2-40B4-BE49-F238E27FC236}">
                <a16:creationId xmlns:a16="http://schemas.microsoft.com/office/drawing/2014/main" id="{41B42222-55AA-49EB-B9C2-B31EAD88305F}"/>
              </a:ext>
            </a:extLst>
          </p:cNvPr>
          <p:cNvSpPr/>
          <p:nvPr/>
        </p:nvSpPr>
        <p:spPr>
          <a:xfrm>
            <a:off x="3939874" y="4895955"/>
            <a:ext cx="332014" cy="2813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strela: 5 Pontos 8">
            <a:extLst>
              <a:ext uri="{FF2B5EF4-FFF2-40B4-BE49-F238E27FC236}">
                <a16:creationId xmlns:a16="http://schemas.microsoft.com/office/drawing/2014/main" id="{9D8037CC-1006-4C6A-864D-A8A5E00FA52C}"/>
              </a:ext>
            </a:extLst>
          </p:cNvPr>
          <p:cNvSpPr/>
          <p:nvPr/>
        </p:nvSpPr>
        <p:spPr>
          <a:xfrm>
            <a:off x="3939874" y="5252735"/>
            <a:ext cx="332014" cy="2813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C92EBD-A3FE-46EE-B367-9D7697EC9168}"/>
              </a:ext>
            </a:extLst>
          </p:cNvPr>
          <p:cNvSpPr txBox="1"/>
          <p:nvPr/>
        </p:nvSpPr>
        <p:spPr>
          <a:xfrm>
            <a:off x="267286" y="267286"/>
            <a:ext cx="229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As conjunções assinaladas com a estrelinha são matéria do 2º e 3 ª anos</a:t>
            </a:r>
            <a:endParaRPr lang="it-IT" b="1" dirty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9897AA74-CC1C-45EE-8049-B1AEF5CC0321}"/>
              </a:ext>
            </a:extLst>
          </p:cNvPr>
          <p:cNvCxnSpPr>
            <a:cxnSpLocks/>
          </p:cNvCxnSpPr>
          <p:nvPr/>
        </p:nvCxnSpPr>
        <p:spPr>
          <a:xfrm>
            <a:off x="6918036" y="1644073"/>
            <a:ext cx="15978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A14ABCF7-FEBD-42EE-A076-43F920B94463}"/>
              </a:ext>
            </a:extLst>
          </p:cNvPr>
          <p:cNvCxnSpPr/>
          <p:nvPr/>
        </p:nvCxnSpPr>
        <p:spPr>
          <a:xfrm>
            <a:off x="1302327" y="1542473"/>
            <a:ext cx="0" cy="794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5DAAEFC-0189-47F2-83DE-F4DD817A8CCE}"/>
              </a:ext>
            </a:extLst>
          </p:cNvPr>
          <p:cNvSpPr txBox="1"/>
          <p:nvPr/>
        </p:nvSpPr>
        <p:spPr>
          <a:xfrm>
            <a:off x="526472" y="2513839"/>
            <a:ext cx="1551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Para nós é importante saber as subordinativas temporais (tempo) e causais (causa)</a:t>
            </a:r>
            <a:endParaRPr lang="it-IT" sz="14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A7E02D-E5C8-4CC9-A916-ADAD5050E85E}"/>
              </a:ext>
            </a:extLst>
          </p:cNvPr>
          <p:cNvSpPr txBox="1"/>
          <p:nvPr/>
        </p:nvSpPr>
        <p:spPr>
          <a:xfrm>
            <a:off x="3445163" y="5657945"/>
            <a:ext cx="530167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Visto que</a:t>
            </a:r>
            <a:r>
              <a:rPr lang="pt-PT" dirty="0"/>
              <a:t>=  </a:t>
            </a:r>
            <a:r>
              <a:rPr lang="pt-PT" dirty="0" err="1"/>
              <a:t>poiché</a:t>
            </a:r>
            <a:r>
              <a:rPr lang="pt-PT" dirty="0"/>
              <a:t>/ perche o in quanto</a:t>
            </a:r>
            <a:endParaRPr lang="it-IT" dirty="0"/>
          </a:p>
          <a:p>
            <a:r>
              <a:rPr lang="pt-PT" b="1" dirty="0"/>
              <a:t>Enquanto</a:t>
            </a:r>
            <a:r>
              <a:rPr lang="pt-PT" dirty="0"/>
              <a:t>= </a:t>
            </a:r>
            <a:r>
              <a:rPr lang="pt-PT" dirty="0" err="1"/>
              <a:t>finché</a:t>
            </a:r>
            <a:r>
              <a:rPr lang="pt-PT" dirty="0"/>
              <a:t>/ </a:t>
            </a:r>
            <a:r>
              <a:rPr lang="pt-PT" dirty="0" err="1"/>
              <a:t>mentre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97376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og de Geografia: Tirinha da Mafalda: quando eu crescer, eu vou trabalhar  de intérprete da ONU">
            <a:extLst>
              <a:ext uri="{FF2B5EF4-FFF2-40B4-BE49-F238E27FC236}">
                <a16:creationId xmlns:a16="http://schemas.microsoft.com/office/drawing/2014/main" id="{2D425EE8-2AE0-46B0-AC01-320B4A6F1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54"/>
          <a:stretch/>
        </p:blipFill>
        <p:spPr bwMode="auto">
          <a:xfrm>
            <a:off x="942535" y="872085"/>
            <a:ext cx="2218215" cy="325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D875B0DE-933B-4C15-9DD8-B12F0F6A4836}"/>
              </a:ext>
            </a:extLst>
          </p:cNvPr>
          <p:cNvCxnSpPr/>
          <p:nvPr/>
        </p:nvCxnSpPr>
        <p:spPr>
          <a:xfrm>
            <a:off x="1109106" y="1392702"/>
            <a:ext cx="11676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9DB6875-75B2-45BC-8F62-A5162A229DED}"/>
              </a:ext>
            </a:extLst>
          </p:cNvPr>
          <p:cNvSpPr txBox="1"/>
          <p:nvPr/>
        </p:nvSpPr>
        <p:spPr>
          <a:xfrm>
            <a:off x="1277716" y="225754"/>
            <a:ext cx="146304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Conjunção temporal</a:t>
            </a:r>
            <a:endParaRPr lang="it-IT" dirty="0"/>
          </a:p>
        </p:txBody>
      </p:sp>
      <p:pic>
        <p:nvPicPr>
          <p:cNvPr id="1030" name="Picture 6" descr="O uso dos “porquês” – Conexão Escola SME">
            <a:extLst>
              <a:ext uri="{FF2B5EF4-FFF2-40B4-BE49-F238E27FC236}">
                <a16:creationId xmlns:a16="http://schemas.microsoft.com/office/drawing/2014/main" id="{0D2FA7AC-F6E6-40D3-9FD4-718039EB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97" y="1195753"/>
            <a:ext cx="83153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C6FF0F2A-F381-418E-BFF8-19C84D9FFE8D}"/>
              </a:ext>
            </a:extLst>
          </p:cNvPr>
          <p:cNvCxnSpPr/>
          <p:nvPr/>
        </p:nvCxnSpPr>
        <p:spPr>
          <a:xfrm>
            <a:off x="8018585" y="1519311"/>
            <a:ext cx="5627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58DB9CA-AFC8-409F-AE5E-D6CB67EC032F}"/>
              </a:ext>
            </a:extLst>
          </p:cNvPr>
          <p:cNvSpPr txBox="1"/>
          <p:nvPr/>
        </p:nvSpPr>
        <p:spPr>
          <a:xfrm>
            <a:off x="6888939" y="402775"/>
            <a:ext cx="146304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Conjunção causal</a:t>
            </a:r>
            <a:endParaRPr lang="it-I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B7C758-1CB8-4573-B6E0-BFF23C4A64DB}"/>
              </a:ext>
            </a:extLst>
          </p:cNvPr>
          <p:cNvSpPr txBox="1"/>
          <p:nvPr/>
        </p:nvSpPr>
        <p:spPr>
          <a:xfrm>
            <a:off x="942534" y="4480671"/>
            <a:ext cx="10835587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fontAlgn="base"/>
            <a:r>
              <a:rPr lang="pt-BR" b="1" i="0" dirty="0">
                <a:solidFill>
                  <a:srgbClr val="002060"/>
                </a:solidFill>
                <a:effectLst/>
                <a:latin typeface="Titillium"/>
              </a:rPr>
              <a:t>Exemplos: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Como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 estudei muito, acho que vou ter boas notas. (causal).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2060"/>
                </a:solidFill>
                <a:latin typeface="Titillium"/>
              </a:rPr>
              <a:t>Já que 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está a chover, o que achas se ficarmos em casa? 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(causal).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Vou ficar ansioso </a:t>
            </a:r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quando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 chegar a hora do teste. (temporal)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É 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melhor sairmos </a:t>
            </a:r>
            <a:r>
              <a:rPr lang="pt-BR" b="1" dirty="0">
                <a:solidFill>
                  <a:srgbClr val="002060"/>
                </a:solidFill>
                <a:latin typeface="Titillium"/>
              </a:rPr>
              <a:t>antes que 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ela chegue. 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(temporal)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002060"/>
              </a:solidFill>
              <a:effectLst/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851860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1B13B-66F9-4E1D-ADE4-F086E867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 - Conjunções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22ABBAE-8BA2-4FF9-84EB-E59769B71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869757"/>
          </a:xfrm>
        </p:spPr>
        <p:txBody>
          <a:bodyPr numCol="1">
            <a:normAutofit/>
          </a:bodyPr>
          <a:lstStyle/>
          <a:p>
            <a:r>
              <a:rPr lang="pt-PT" dirty="0"/>
              <a:t>1) Liga as orações seguintes, utilizando a conjunção adequada.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5D1A7CF-53DC-468B-BEE9-DFA765C1A731}"/>
              </a:ext>
            </a:extLst>
          </p:cNvPr>
          <p:cNvSpPr/>
          <p:nvPr/>
        </p:nvSpPr>
        <p:spPr>
          <a:xfrm>
            <a:off x="2262909" y="2327564"/>
            <a:ext cx="240146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e</a:t>
            </a:r>
            <a:endParaRPr lang="it-I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16032A5-79DB-4805-9B73-133D9C4ECCA9}"/>
              </a:ext>
            </a:extLst>
          </p:cNvPr>
          <p:cNvSpPr/>
          <p:nvPr/>
        </p:nvSpPr>
        <p:spPr>
          <a:xfrm>
            <a:off x="3156989" y="2327564"/>
            <a:ext cx="1023389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porque</a:t>
            </a:r>
            <a:endParaRPr lang="it-IT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4C9756-E35C-4B35-ADC3-3917F04F9310}"/>
              </a:ext>
            </a:extLst>
          </p:cNvPr>
          <p:cNvSpPr/>
          <p:nvPr/>
        </p:nvSpPr>
        <p:spPr>
          <a:xfrm>
            <a:off x="4753032" y="2336801"/>
            <a:ext cx="1023389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quando</a:t>
            </a:r>
            <a:endParaRPr lang="it-I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49E5E6E-5246-46B8-BB76-0447BABAAD52}"/>
              </a:ext>
            </a:extLst>
          </p:cNvPr>
          <p:cNvSpPr/>
          <p:nvPr/>
        </p:nvSpPr>
        <p:spPr>
          <a:xfrm>
            <a:off x="6812741" y="2338342"/>
            <a:ext cx="1023389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mas</a:t>
            </a:r>
            <a:endParaRPr lang="it-I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BA68470-EB95-42E8-9715-BAADC1094DFC}"/>
              </a:ext>
            </a:extLst>
          </p:cNvPr>
          <p:cNvSpPr txBox="1"/>
          <p:nvPr/>
        </p:nvSpPr>
        <p:spPr>
          <a:xfrm>
            <a:off x="1097280" y="2683614"/>
            <a:ext cx="10163695" cy="300082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dirty="0"/>
              <a:t>O planeta está poluído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dirty="0"/>
              <a:t>A nave desce do espaço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dirty="0"/>
              <a:t>Os peixes morrem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PT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PT" dirty="0"/>
          </a:p>
          <a:p>
            <a:pPr marL="0" indent="0">
              <a:lnSpc>
                <a:spcPct val="150000"/>
              </a:lnSpc>
              <a:buNone/>
            </a:pPr>
            <a:endParaRPr lang="pt-PT" dirty="0"/>
          </a:p>
          <a:p>
            <a:pPr marL="0" indent="0">
              <a:lnSpc>
                <a:spcPct val="150000"/>
              </a:lnSpc>
              <a:buNone/>
            </a:pPr>
            <a:endParaRPr lang="pt-PT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dirty="0"/>
              <a:t>há pessoas que se preocupam.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dirty="0"/>
              <a:t>aterra em segurança.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dirty="0"/>
              <a:t>as águas estão poluídas.</a:t>
            </a:r>
          </a:p>
        </p:txBody>
      </p:sp>
      <p:sp>
        <p:nvSpPr>
          <p:cNvPr id="10" name="Marcador de Posição de Conteúdo 2">
            <a:extLst>
              <a:ext uri="{FF2B5EF4-FFF2-40B4-BE49-F238E27FC236}">
                <a16:creationId xmlns:a16="http://schemas.microsoft.com/office/drawing/2014/main" id="{D862E1DA-72D1-4E0B-A91E-15A6A7470DCA}"/>
              </a:ext>
            </a:extLst>
          </p:cNvPr>
          <p:cNvSpPr txBox="1">
            <a:spLocks/>
          </p:cNvSpPr>
          <p:nvPr/>
        </p:nvSpPr>
        <p:spPr>
          <a:xfrm>
            <a:off x="1149927" y="4184024"/>
            <a:ext cx="10058400" cy="1835776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2) Indica o valor das conjunções sublinhadas. </a:t>
            </a:r>
          </a:p>
          <a:p>
            <a:pPr marL="457200" indent="-457200">
              <a:buFont typeface="+mj-lt"/>
              <a:buAutoNum type="arabicPeriod"/>
            </a:pPr>
            <a:r>
              <a:rPr lang="pt-PT" dirty="0"/>
              <a:t>O nosso planeta é muito bonito </a:t>
            </a:r>
            <a:r>
              <a:rPr lang="pt-PT" b="1" u="sng" dirty="0"/>
              <a:t>mas</a:t>
            </a:r>
            <a:r>
              <a:rPr lang="pt-PT" dirty="0"/>
              <a:t> está poluído.</a:t>
            </a:r>
          </a:p>
          <a:p>
            <a:pPr marL="457200" indent="-457200">
              <a:buFont typeface="+mj-lt"/>
              <a:buAutoNum type="arabicPeriod"/>
            </a:pPr>
            <a:r>
              <a:rPr lang="pt-PT" dirty="0"/>
              <a:t>O astronauta viu os incêndios </a:t>
            </a:r>
            <a:r>
              <a:rPr lang="pt-PT" b="1" u="sng" dirty="0"/>
              <a:t>quando</a:t>
            </a:r>
            <a:r>
              <a:rPr lang="pt-PT" dirty="0"/>
              <a:t> desceu do espaço.</a:t>
            </a:r>
          </a:p>
          <a:p>
            <a:pPr marL="457200" indent="-457200">
              <a:buFont typeface="+mj-lt"/>
              <a:buAutoNum type="arabicPeriod"/>
            </a:pPr>
            <a:r>
              <a:rPr lang="pt-PT" dirty="0"/>
              <a:t>Nos desertos não crescem muitas plantas </a:t>
            </a:r>
            <a:r>
              <a:rPr lang="pt-PT" b="1" u="sng" dirty="0"/>
              <a:t>porque</a:t>
            </a:r>
            <a:r>
              <a:rPr lang="pt-PT" dirty="0"/>
              <a:t> faz muito calor.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6AD5C39-AB11-4E02-8E30-0CE2FCB55643}"/>
              </a:ext>
            </a:extLst>
          </p:cNvPr>
          <p:cNvSpPr/>
          <p:nvPr/>
        </p:nvSpPr>
        <p:spPr>
          <a:xfrm>
            <a:off x="6179127" y="4215901"/>
            <a:ext cx="1023388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adição</a:t>
            </a:r>
            <a:endParaRPr lang="it-IT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FAADDFB-1170-491B-8360-BCA59C40FBA8}"/>
              </a:ext>
            </a:extLst>
          </p:cNvPr>
          <p:cNvSpPr/>
          <p:nvPr/>
        </p:nvSpPr>
        <p:spPr>
          <a:xfrm>
            <a:off x="7670337" y="4215901"/>
            <a:ext cx="1023389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causal</a:t>
            </a:r>
            <a:endParaRPr lang="it-I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31C097C-4464-41A9-9E40-2D5094AA2B0E}"/>
              </a:ext>
            </a:extLst>
          </p:cNvPr>
          <p:cNvSpPr/>
          <p:nvPr/>
        </p:nvSpPr>
        <p:spPr>
          <a:xfrm>
            <a:off x="9024243" y="4221370"/>
            <a:ext cx="1130532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temporal</a:t>
            </a:r>
            <a:endParaRPr lang="it-I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96B2DE9-1A20-4316-81CF-49D1B352962B}"/>
              </a:ext>
            </a:extLst>
          </p:cNvPr>
          <p:cNvSpPr/>
          <p:nvPr/>
        </p:nvSpPr>
        <p:spPr>
          <a:xfrm>
            <a:off x="10515454" y="4215901"/>
            <a:ext cx="1023389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oposição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16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73E20-A63D-4EC3-8AE0-25AE3248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Texto com conjunções em português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A1D0847-F46B-49AF-AAF0-12D3F56E5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b="1" i="0" dirty="0">
                <a:solidFill>
                  <a:srgbClr val="1C1E1F"/>
                </a:solidFill>
                <a:effectLst/>
                <a:latin typeface="Edmondsans Regular"/>
              </a:rPr>
              <a:t>3) 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Complete o texto com as conjunções:</a:t>
            </a:r>
          </a:p>
          <a:p>
            <a:pPr algn="just">
              <a:lnSpc>
                <a:spcPct val="150000"/>
              </a:lnSpc>
            </a:pP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Olá, o meu nome é João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 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 sou carioca. Moro no Rio de Janeiro, uma cidade maravilhosa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 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 </a:t>
            </a:r>
            <a:r>
              <a:rPr lang="pt-BR" dirty="0">
                <a:solidFill>
                  <a:srgbClr val="1C1E1F"/>
                </a:solidFill>
                <a:latin typeface="Edmondsans Regular"/>
              </a:rPr>
              <a:t>est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ou muito feliz por viver aqui. Todos os dias, acordo bem cedo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 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 vou trabalhar. Gosto muito do meu trabalho, sou professor,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________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não gosto muito do trânsito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_______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 que é muito lento aqui na cidade.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 </a:t>
            </a:r>
            <a:r>
              <a:rPr lang="pt-BR" dirty="0">
                <a:solidFill>
                  <a:srgbClr val="1C1E1F"/>
                </a:solidFill>
                <a:latin typeface="Edmondsans Bold"/>
              </a:rPr>
              <a:t>As</a:t>
            </a:r>
            <a:r>
              <a:rPr lang="pt-BR" b="1" dirty="0">
                <a:solidFill>
                  <a:srgbClr val="1C1E1F"/>
                </a:solidFill>
                <a:latin typeface="Edmondsans Bold"/>
              </a:rPr>
              <a:t> 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pessoas costumam vir de longe e acabam sempre por ir para o mesmo lugar.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_________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, o trânsito é sempre muito lento.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______,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 isto não é um problema: depois do trabalho, todos os dias,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________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 vou para a praia de Copacabana para apanhar sol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______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 tomo uma caipirinha________ aproveito a vida na cidade. Gosto muito das coisas belas que temos aqui. </a:t>
            </a:r>
            <a:r>
              <a:rPr lang="pt-BR" b="1" i="0" dirty="0">
                <a:solidFill>
                  <a:srgbClr val="1C1E1F"/>
                </a:solidFill>
                <a:effectLst/>
                <a:latin typeface="Edmondsans Bold"/>
              </a:rPr>
              <a:t>_________</a:t>
            </a:r>
            <a:r>
              <a:rPr lang="pt-BR" b="0" i="0" dirty="0">
                <a:solidFill>
                  <a:srgbClr val="1C1E1F"/>
                </a:solidFill>
                <a:effectLst/>
                <a:latin typeface="Edmondsans Regular"/>
              </a:rPr>
              <a:t>nunca vou deixar o Rio, a  minha cidade maravilhosa.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6E647C-67F6-4503-A4DB-59D3E60A04CD}"/>
              </a:ext>
            </a:extLst>
          </p:cNvPr>
          <p:cNvSpPr txBox="1"/>
          <p:nvPr/>
        </p:nvSpPr>
        <p:spPr>
          <a:xfrm>
            <a:off x="10288868" y="286603"/>
            <a:ext cx="997819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600" b="1" dirty="0"/>
              <a:t>E</a:t>
            </a:r>
          </a:p>
          <a:p>
            <a:r>
              <a:rPr lang="pt-PT" sz="1600" b="1" dirty="0"/>
              <a:t>Mas</a:t>
            </a:r>
          </a:p>
          <a:p>
            <a:r>
              <a:rPr lang="pt-PT" sz="1600" b="1" dirty="0"/>
              <a:t>Porque</a:t>
            </a:r>
          </a:p>
          <a:p>
            <a:r>
              <a:rPr lang="pt-PT" sz="1600" b="1" dirty="0"/>
              <a:t>Todas as</a:t>
            </a:r>
          </a:p>
          <a:p>
            <a:r>
              <a:rPr lang="pt-PT" sz="1600" b="1" dirty="0"/>
              <a:t>Por isso</a:t>
            </a:r>
          </a:p>
          <a:p>
            <a:r>
              <a:rPr lang="pt-PT" sz="1600" b="1" dirty="0"/>
              <a:t>Ou</a:t>
            </a:r>
          </a:p>
          <a:p>
            <a:r>
              <a:rPr lang="pt-P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6545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80AAF-46BF-43C8-90D9-3D611A48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Gostas de fazer compras?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51E179D-C716-497D-9C66-60EDD3E4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59" y="1904546"/>
            <a:ext cx="8988481" cy="430518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C8F45A1-7998-4A5D-B7E7-907EC921178E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814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2032093-02DE-4778-895E-96180D75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19" y="377893"/>
            <a:ext cx="9455762" cy="56339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FE528B5-CE64-4EE9-BD2C-C095A0069648}"/>
              </a:ext>
            </a:extLst>
          </p:cNvPr>
          <p:cNvSpPr txBox="1"/>
          <p:nvPr/>
        </p:nvSpPr>
        <p:spPr>
          <a:xfrm>
            <a:off x="267802" y="391541"/>
            <a:ext cx="191068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Quais são os teus </a:t>
            </a:r>
            <a:r>
              <a:rPr lang="pt-PT" b="1" u="sng" dirty="0"/>
              <a:t>hábitos de compras</a:t>
            </a:r>
            <a:r>
              <a:rPr lang="pt-PT" dirty="0"/>
              <a:t>?</a:t>
            </a:r>
            <a:endParaRPr lang="it-I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D04EE9-08F4-43AA-B5C6-AC4F17039B69}"/>
              </a:ext>
            </a:extLst>
          </p:cNvPr>
          <p:cNvSpPr txBox="1"/>
          <p:nvPr/>
        </p:nvSpPr>
        <p:spPr>
          <a:xfrm>
            <a:off x="267802" y="1555844"/>
            <a:ext cx="191068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Onde </a:t>
            </a:r>
            <a:r>
              <a:rPr lang="pt-PT" b="1" u="sng" dirty="0"/>
              <a:t>costumas</a:t>
            </a:r>
            <a:r>
              <a:rPr lang="pt-PT" dirty="0"/>
              <a:t> fazer compras?</a:t>
            </a:r>
            <a:endParaRPr lang="it-I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5C1217-D72F-4623-A150-26A7526654F3}"/>
              </a:ext>
            </a:extLst>
          </p:cNvPr>
          <p:cNvSpPr txBox="1"/>
          <p:nvPr/>
        </p:nvSpPr>
        <p:spPr>
          <a:xfrm>
            <a:off x="267802" y="2443148"/>
            <a:ext cx="19106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Qual é a coisa que mais </a:t>
            </a:r>
            <a:r>
              <a:rPr lang="pt-PT" b="1" u="sng" dirty="0"/>
              <a:t>detestas</a:t>
            </a:r>
            <a:r>
              <a:rPr lang="pt-PT" dirty="0"/>
              <a:t>?</a:t>
            </a:r>
            <a:endParaRPr lang="it-I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615AD4-B161-42DA-B7B5-EC03A3455FE5}"/>
              </a:ext>
            </a:extLst>
          </p:cNvPr>
          <p:cNvSpPr txBox="1"/>
          <p:nvPr/>
        </p:nvSpPr>
        <p:spPr>
          <a:xfrm>
            <a:off x="267802" y="3306568"/>
            <a:ext cx="191068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u="sng" dirty="0"/>
              <a:t>Não te importas de </a:t>
            </a:r>
            <a:r>
              <a:rPr lang="pt-PT" dirty="0"/>
              <a:t>mudar de lugar?</a:t>
            </a:r>
            <a:endParaRPr lang="it-IT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6214D2-421A-4DF5-A300-6A8A9B39296C}"/>
              </a:ext>
            </a:extLst>
          </p:cNvPr>
          <p:cNvSpPr/>
          <p:nvPr/>
        </p:nvSpPr>
        <p:spPr>
          <a:xfrm>
            <a:off x="4913194" y="3949665"/>
            <a:ext cx="1182806" cy="5604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B3A4A090-595C-4A1A-8A88-E6C5623C535F}"/>
              </a:ext>
            </a:extLst>
          </p:cNvPr>
          <p:cNvSpPr/>
          <p:nvPr/>
        </p:nvSpPr>
        <p:spPr>
          <a:xfrm rot="19530742">
            <a:off x="7739489" y="5564439"/>
            <a:ext cx="897554" cy="725293"/>
          </a:xfrm>
          <a:prstGeom prst="rightArrow">
            <a:avLst>
              <a:gd name="adj1" fmla="val 50000"/>
              <a:gd name="adj2" fmla="val 505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C606414-36FA-4B39-9B5F-F267AC5B50E4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583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roupa | APRENDE PORTUGUÊS EM HUELVA">
            <a:extLst>
              <a:ext uri="{FF2B5EF4-FFF2-40B4-BE49-F238E27FC236}">
                <a16:creationId xmlns:a16="http://schemas.microsoft.com/office/drawing/2014/main" id="{A69C7F7B-39BF-49C2-9E7E-2CBBDFE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628" y="245660"/>
            <a:ext cx="7584743" cy="60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roupa | APRENDE PORTUGUÊS EM HUELVA">
            <a:extLst>
              <a:ext uri="{FF2B5EF4-FFF2-40B4-BE49-F238E27FC236}">
                <a16:creationId xmlns:a16="http://schemas.microsoft.com/office/drawing/2014/main" id="{BDAB7126-0407-4AB3-A9D3-6F019D264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62" y="464024"/>
            <a:ext cx="9259751" cy="55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61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roupa | APRENDE PORTUGUÊS EM HUELVA">
            <a:extLst>
              <a:ext uri="{FF2B5EF4-FFF2-40B4-BE49-F238E27FC236}">
                <a16:creationId xmlns:a16="http://schemas.microsoft.com/office/drawing/2014/main" id="{318711AD-3609-4E23-ACA6-EF611C152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93" y="147590"/>
            <a:ext cx="6087826" cy="614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34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0759F8-C649-4765-80DF-580310EE6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95" y="369916"/>
            <a:ext cx="8082286" cy="556543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7CE62F4-1863-4166-B856-E37729420FFB}"/>
              </a:ext>
            </a:extLst>
          </p:cNvPr>
          <p:cNvSpPr txBox="1"/>
          <p:nvPr/>
        </p:nvSpPr>
        <p:spPr>
          <a:xfrm>
            <a:off x="9730853" y="777922"/>
            <a:ext cx="22382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T-shirt: </a:t>
            </a:r>
            <a:r>
              <a:rPr lang="pt-PT" dirty="0"/>
              <a:t>é uma palavra feminina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Ténis</a:t>
            </a:r>
            <a:r>
              <a:rPr lang="pt-PT" dirty="0"/>
              <a:t> (sapatilhas) mantém a mesma forma no singular e no plural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r>
              <a:rPr lang="pt-PT" dirty="0"/>
              <a:t>  Um ténis – dois ténis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CDCB2E1E-DE49-4D62-8CD1-9BB25AFC4D3E}"/>
              </a:ext>
            </a:extLst>
          </p:cNvPr>
          <p:cNvCxnSpPr/>
          <p:nvPr/>
        </p:nvCxnSpPr>
        <p:spPr>
          <a:xfrm>
            <a:off x="10836321" y="2756848"/>
            <a:ext cx="0" cy="39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399382-C418-4A3B-963B-A6E28D710F72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061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°45 e n°46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27636"/>
            <a:ext cx="10058400" cy="402336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Exercícios com desde e há.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Desde e a partir de.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Valores semânticos dos conectivos - Conjunções e locuções conjuncionais, exemplos práticos.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Composições. Exemplos de temas.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Tradução.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Terça-feira, 21 de fevereiro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2E28D3-611F-47CE-87F0-20B60309B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6" r="2536" b="3299"/>
          <a:stretch/>
        </p:blipFill>
        <p:spPr>
          <a:xfrm>
            <a:off x="933032" y="109237"/>
            <a:ext cx="10278675" cy="2361063"/>
          </a:xfrm>
          <a:prstGeom prst="rect">
            <a:avLst/>
          </a:prstGeom>
        </p:spPr>
      </p:pic>
      <p:pic>
        <p:nvPicPr>
          <p:cNvPr id="4098" name="Picture 2" descr="vestido com bota cano longo combina online -">
            <a:extLst>
              <a:ext uri="{FF2B5EF4-FFF2-40B4-BE49-F238E27FC236}">
                <a16:creationId xmlns:a16="http://schemas.microsoft.com/office/drawing/2014/main" id="{DE906AA7-9D98-4EE4-912A-44164F1E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93" y="2587178"/>
            <a:ext cx="2119350" cy="38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n on Casamento MaFe">
            <a:extLst>
              <a:ext uri="{FF2B5EF4-FFF2-40B4-BE49-F238E27FC236}">
                <a16:creationId xmlns:a16="http://schemas.microsoft.com/office/drawing/2014/main" id="{6F55A638-336D-4C37-9681-A7CBE2FF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22" y="2577617"/>
            <a:ext cx="2398734" cy="38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n on Casual Looks">
            <a:extLst>
              <a:ext uri="{FF2B5EF4-FFF2-40B4-BE49-F238E27FC236}">
                <a16:creationId xmlns:a16="http://schemas.microsoft.com/office/drawing/2014/main" id="{C10DE190-3135-4E06-BCCF-6C8D8520A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36" y="2547009"/>
            <a:ext cx="2535213" cy="38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GO - Anitta posa de saia curtinha e ganha elogios - notícias de Famosos">
            <a:extLst>
              <a:ext uri="{FF2B5EF4-FFF2-40B4-BE49-F238E27FC236}">
                <a16:creationId xmlns:a16="http://schemas.microsoft.com/office/drawing/2014/main" id="{0CEAC336-5724-4F10-A0B2-BC7BA6C72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9" r="30448"/>
          <a:stretch/>
        </p:blipFill>
        <p:spPr bwMode="auto">
          <a:xfrm>
            <a:off x="5190256" y="2547009"/>
            <a:ext cx="1764229" cy="38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4 Modelos de Chinelo para Curtir o Verão| A Moda é para Todos">
            <a:extLst>
              <a:ext uri="{FF2B5EF4-FFF2-40B4-BE49-F238E27FC236}">
                <a16:creationId xmlns:a16="http://schemas.microsoft.com/office/drawing/2014/main" id="{9C86BFC2-FF00-4119-97A5-01651C8C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9" y="2547009"/>
            <a:ext cx="2119350" cy="38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8F27B1A-FCE5-4707-AEDF-4F53701026CE}"/>
              </a:ext>
            </a:extLst>
          </p:cNvPr>
          <p:cNvSpPr txBox="1"/>
          <p:nvPr/>
        </p:nvSpPr>
        <p:spPr>
          <a:xfrm>
            <a:off x="201008" y="6240622"/>
            <a:ext cx="947282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600" b="1" dirty="0"/>
              <a:t>IMPORTANTE:</a:t>
            </a:r>
            <a:r>
              <a:rPr lang="pt-PT" sz="1600" dirty="0"/>
              <a:t> </a:t>
            </a:r>
            <a:r>
              <a:rPr lang="pt-PT" sz="1600" b="1" u="sng" dirty="0"/>
              <a:t>Estar vestido (a) com </a:t>
            </a:r>
            <a:r>
              <a:rPr lang="pt-PT" sz="1600" dirty="0"/>
              <a:t>… “O Javier hoje está vestido com umas calças e uma camisola”</a:t>
            </a:r>
          </a:p>
          <a:p>
            <a:r>
              <a:rPr lang="pt-PT" sz="1600" b="1" u="sng" dirty="0"/>
              <a:t>Estar de … </a:t>
            </a:r>
            <a:r>
              <a:rPr lang="pt-PT" sz="1600" dirty="0"/>
              <a:t>está de saia, está de calções</a:t>
            </a:r>
            <a:endParaRPr lang="it-IT" sz="1600" dirty="0"/>
          </a:p>
        </p:txBody>
      </p:sp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226A496B-4265-4B42-A7DE-1CB57DE524DF}"/>
              </a:ext>
            </a:extLst>
          </p:cNvPr>
          <p:cNvCxnSpPr>
            <a:cxnSpLocks/>
          </p:cNvCxnSpPr>
          <p:nvPr/>
        </p:nvCxnSpPr>
        <p:spPr>
          <a:xfrm>
            <a:off x="4937421" y="2746122"/>
            <a:ext cx="600189" cy="6828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467D3BA5-27C4-4129-832C-0433CD4C7E9D}"/>
              </a:ext>
            </a:extLst>
          </p:cNvPr>
          <p:cNvSpPr txBox="1"/>
          <p:nvPr/>
        </p:nvSpPr>
        <p:spPr>
          <a:xfrm>
            <a:off x="4048239" y="2177677"/>
            <a:ext cx="265412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err="1"/>
              <a:t>Anitta</a:t>
            </a:r>
            <a:r>
              <a:rPr lang="pt-PT" dirty="0"/>
              <a:t> – artista brasileira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231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334EA-F19D-4D4F-8FDF-D45FAB396B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-265230"/>
            <a:ext cx="10058400" cy="1449387"/>
          </a:xfrm>
        </p:spPr>
        <p:txBody>
          <a:bodyPr/>
          <a:lstStyle/>
          <a:p>
            <a:r>
              <a:rPr lang="pt-PT" dirty="0"/>
              <a:t>Vocabulário – perguntas e respostas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41766B1-0D16-43EE-A6C0-D2087A076D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3791" y="1184157"/>
            <a:ext cx="10058400" cy="5387477"/>
          </a:xfrm>
        </p:spPr>
        <p:txBody>
          <a:bodyPr numCol="2"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Que tipo de roupa gostas de vestir?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Tens alguma cor de roupa preferida?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Há alguma cor que não usas?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Gostas de andar de fato e gravata?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Como te vestes para ir trabalhar?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 O que vestes em dias de muito calor? Eu visto …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Preferes andar de saia ou de calças?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Como é que estás vestido hoje?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PT" sz="1600" dirty="0"/>
              <a:t>Que roupa vais levar para a festa?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Eu posso </a:t>
            </a:r>
            <a:r>
              <a:rPr lang="it-IT" sz="1600" dirty="0" err="1"/>
              <a:t>experimentar</a:t>
            </a:r>
            <a:r>
              <a:rPr lang="it-IT" sz="1600" dirty="0"/>
              <a:t>? Claro </a:t>
            </a:r>
            <a:r>
              <a:rPr lang="it-IT" sz="1600" dirty="0" err="1"/>
              <a:t>que</a:t>
            </a:r>
            <a:r>
              <a:rPr lang="it-IT" sz="1600" dirty="0"/>
              <a:t> </a:t>
            </a:r>
            <a:r>
              <a:rPr lang="it-IT" sz="1600" dirty="0" err="1"/>
              <a:t>pode</a:t>
            </a:r>
            <a:r>
              <a:rPr lang="it-IT" sz="1600" dirty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O </a:t>
            </a:r>
            <a:r>
              <a:rPr lang="it-IT" sz="1600" dirty="0" err="1"/>
              <a:t>meu</a:t>
            </a:r>
            <a:r>
              <a:rPr lang="it-IT" sz="1600" dirty="0"/>
              <a:t> </a:t>
            </a:r>
            <a:r>
              <a:rPr lang="it-IT" sz="1600" dirty="0" err="1"/>
              <a:t>tamanho</a:t>
            </a:r>
            <a:r>
              <a:rPr lang="it-IT" sz="1600" dirty="0"/>
              <a:t> </a:t>
            </a:r>
            <a:r>
              <a:rPr lang="it-IT" sz="1600" dirty="0" err="1"/>
              <a:t>é</a:t>
            </a:r>
            <a:r>
              <a:rPr lang="it-IT" sz="1600" dirty="0"/>
              <a:t> </a:t>
            </a:r>
            <a:r>
              <a:rPr lang="it-IT" sz="1600" dirty="0" err="1"/>
              <a:t>pequeno</a:t>
            </a:r>
            <a:r>
              <a:rPr lang="it-IT" sz="1600" dirty="0"/>
              <a:t> / </a:t>
            </a:r>
            <a:r>
              <a:rPr lang="it-IT" sz="1600" dirty="0" err="1"/>
              <a:t>médio</a:t>
            </a:r>
            <a:r>
              <a:rPr lang="it-IT" sz="1600" dirty="0"/>
              <a:t> / grande.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 err="1"/>
              <a:t>Está</a:t>
            </a:r>
            <a:r>
              <a:rPr lang="it-IT" sz="1600" dirty="0"/>
              <a:t> </a:t>
            </a:r>
            <a:r>
              <a:rPr lang="it-IT" sz="1600" dirty="0" err="1"/>
              <a:t>apertado</a:t>
            </a:r>
            <a:r>
              <a:rPr lang="it-IT" sz="1600" dirty="0"/>
              <a:t>/ </a:t>
            </a:r>
            <a:r>
              <a:rPr lang="it-IT" sz="1600" dirty="0" err="1"/>
              <a:t>Está</a:t>
            </a:r>
            <a:r>
              <a:rPr lang="it-IT" sz="1600" dirty="0"/>
              <a:t> </a:t>
            </a:r>
            <a:r>
              <a:rPr lang="it-IT" sz="1600" dirty="0" err="1"/>
              <a:t>muito</a:t>
            </a:r>
            <a:r>
              <a:rPr lang="it-IT" sz="1600" dirty="0"/>
              <a:t> </a:t>
            </a:r>
            <a:r>
              <a:rPr lang="it-IT" sz="1600" dirty="0" err="1"/>
              <a:t>apertado</a:t>
            </a:r>
            <a:r>
              <a:rPr lang="it-IT" sz="1600" dirty="0"/>
              <a:t>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 </a:t>
            </a:r>
            <a:r>
              <a:rPr lang="it-IT" sz="1600" dirty="0" err="1"/>
              <a:t>Está</a:t>
            </a:r>
            <a:r>
              <a:rPr lang="it-IT" sz="1600" dirty="0"/>
              <a:t> </a:t>
            </a:r>
            <a:r>
              <a:rPr lang="it-IT" sz="1600" dirty="0" err="1"/>
              <a:t>muito</a:t>
            </a:r>
            <a:r>
              <a:rPr lang="it-IT" sz="1600" dirty="0"/>
              <a:t> largo/ </a:t>
            </a:r>
            <a:r>
              <a:rPr lang="it-IT" sz="1600" dirty="0" err="1"/>
              <a:t>Aquela</a:t>
            </a:r>
            <a:r>
              <a:rPr lang="it-IT" sz="1600" dirty="0"/>
              <a:t> saia </a:t>
            </a:r>
            <a:r>
              <a:rPr lang="it-IT" sz="1600" dirty="0" err="1"/>
              <a:t>é</a:t>
            </a:r>
            <a:r>
              <a:rPr lang="it-IT" sz="1600" dirty="0"/>
              <a:t> </a:t>
            </a:r>
            <a:r>
              <a:rPr lang="it-IT" sz="1600" dirty="0" err="1"/>
              <a:t>muito</a:t>
            </a:r>
            <a:r>
              <a:rPr lang="it-IT" sz="1600" dirty="0"/>
              <a:t> </a:t>
            </a:r>
            <a:r>
              <a:rPr lang="it-IT" sz="1600" dirty="0" err="1"/>
              <a:t>curta</a:t>
            </a:r>
            <a:r>
              <a:rPr lang="it-IT" sz="1600" dirty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 A saia </a:t>
            </a:r>
            <a:r>
              <a:rPr lang="it-IT" sz="1600" dirty="0" err="1"/>
              <a:t>está</a:t>
            </a:r>
            <a:r>
              <a:rPr lang="it-IT" sz="1600" dirty="0"/>
              <a:t> </a:t>
            </a:r>
            <a:r>
              <a:rPr lang="it-IT" sz="1600" dirty="0" err="1"/>
              <a:t>muito</a:t>
            </a:r>
            <a:r>
              <a:rPr lang="it-IT" sz="1600" dirty="0"/>
              <a:t> </a:t>
            </a:r>
            <a:r>
              <a:rPr lang="it-IT" sz="1600" dirty="0" err="1"/>
              <a:t>comprida</a:t>
            </a:r>
            <a:r>
              <a:rPr lang="it-IT" sz="1600" dirty="0"/>
              <a:t>/ A saia è </a:t>
            </a:r>
            <a:r>
              <a:rPr lang="it-IT" sz="1600" dirty="0" err="1"/>
              <a:t>comprida</a:t>
            </a:r>
            <a:endParaRPr lang="it-IT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 </a:t>
            </a:r>
            <a:r>
              <a:rPr lang="it-IT" sz="1600" dirty="0" err="1"/>
              <a:t>Você</a:t>
            </a:r>
            <a:r>
              <a:rPr lang="it-IT" sz="1600" dirty="0"/>
              <a:t> </a:t>
            </a:r>
            <a:r>
              <a:rPr lang="it-IT" sz="1600" dirty="0" err="1"/>
              <a:t>tem</a:t>
            </a:r>
            <a:r>
              <a:rPr lang="it-IT" sz="1600" dirty="0"/>
              <a:t> </a:t>
            </a:r>
            <a:r>
              <a:rPr lang="it-IT" sz="1600" dirty="0" err="1"/>
              <a:t>na</a:t>
            </a:r>
            <a:r>
              <a:rPr lang="it-IT" sz="1600" dirty="0"/>
              <a:t> </a:t>
            </a:r>
            <a:r>
              <a:rPr lang="it-IT" sz="1600" dirty="0" err="1"/>
              <a:t>cor</a:t>
            </a:r>
            <a:r>
              <a:rPr lang="it-IT" sz="1600" dirty="0"/>
              <a:t> </a:t>
            </a:r>
            <a:r>
              <a:rPr lang="it-IT" sz="1600" dirty="0" err="1"/>
              <a:t>azul</a:t>
            </a:r>
            <a:r>
              <a:rPr lang="it-IT" sz="1600" dirty="0"/>
              <a:t>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Eu </a:t>
            </a:r>
            <a:r>
              <a:rPr lang="it-IT" sz="1600" dirty="0" err="1"/>
              <a:t>gosto</a:t>
            </a:r>
            <a:r>
              <a:rPr lang="it-IT" sz="1600" dirty="0"/>
              <a:t> </a:t>
            </a:r>
            <a:r>
              <a:rPr lang="it-IT" sz="1600" dirty="0" err="1"/>
              <a:t>muito</a:t>
            </a:r>
            <a:r>
              <a:rPr lang="it-IT" sz="1600" dirty="0"/>
              <a:t> </a:t>
            </a:r>
            <a:r>
              <a:rPr lang="it-IT" sz="1600" dirty="0" err="1"/>
              <a:t>das</a:t>
            </a:r>
            <a:r>
              <a:rPr lang="it-IT" sz="1600" dirty="0"/>
              <a:t> </a:t>
            </a:r>
            <a:r>
              <a:rPr lang="it-IT" sz="1600" dirty="0" err="1"/>
              <a:t>tuas</a:t>
            </a:r>
            <a:r>
              <a:rPr lang="it-IT" sz="1600" dirty="0"/>
              <a:t> </a:t>
            </a:r>
            <a:r>
              <a:rPr lang="it-IT" sz="1600" dirty="0" err="1"/>
              <a:t>calças</a:t>
            </a:r>
            <a:r>
              <a:rPr lang="it-IT" sz="1600" dirty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 err="1"/>
              <a:t>Estas</a:t>
            </a:r>
            <a:r>
              <a:rPr lang="it-IT" sz="1600" dirty="0"/>
              <a:t> </a:t>
            </a:r>
            <a:r>
              <a:rPr lang="it-IT" sz="1600" dirty="0" err="1"/>
              <a:t>calças</a:t>
            </a:r>
            <a:r>
              <a:rPr lang="it-IT" sz="1600" dirty="0"/>
              <a:t> de ganga (jeans) </a:t>
            </a:r>
            <a:r>
              <a:rPr lang="it-IT" sz="1600" dirty="0" err="1"/>
              <a:t>são</a:t>
            </a:r>
            <a:r>
              <a:rPr lang="it-IT" sz="1600" dirty="0"/>
              <a:t> </a:t>
            </a:r>
            <a:r>
              <a:rPr lang="it-IT" sz="1600" dirty="0" err="1"/>
              <a:t>muito</a:t>
            </a:r>
            <a:r>
              <a:rPr lang="it-IT" sz="1600" dirty="0"/>
              <a:t> </a:t>
            </a:r>
            <a:r>
              <a:rPr lang="it-IT" sz="1600" dirty="0" err="1"/>
              <a:t>confortáveis</a:t>
            </a:r>
            <a:r>
              <a:rPr lang="it-IT" sz="1600" dirty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Eu </a:t>
            </a:r>
            <a:r>
              <a:rPr lang="it-IT" sz="1600" dirty="0" err="1"/>
              <a:t>gosto</a:t>
            </a:r>
            <a:r>
              <a:rPr lang="it-IT" sz="1600" dirty="0"/>
              <a:t> da </a:t>
            </a:r>
            <a:r>
              <a:rPr lang="it-IT" sz="1600" dirty="0" err="1"/>
              <a:t>camisa</a:t>
            </a:r>
            <a:r>
              <a:rPr lang="it-IT" sz="1600" dirty="0"/>
              <a:t> verde.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 err="1"/>
              <a:t>Ele</a:t>
            </a:r>
            <a:r>
              <a:rPr lang="it-IT" sz="1600" dirty="0"/>
              <a:t> usa sempre </a:t>
            </a:r>
            <a:r>
              <a:rPr lang="it-IT" sz="1600" dirty="0" err="1"/>
              <a:t>camisa</a:t>
            </a:r>
            <a:r>
              <a:rPr lang="it-IT" sz="1600" dirty="0"/>
              <a:t> e gravata.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/>
              <a:t>Estes </a:t>
            </a:r>
            <a:r>
              <a:rPr lang="it-IT" sz="1600" dirty="0" err="1"/>
              <a:t>sapatos</a:t>
            </a:r>
            <a:r>
              <a:rPr lang="it-IT" sz="1600" dirty="0"/>
              <a:t> </a:t>
            </a:r>
            <a:r>
              <a:rPr lang="it-IT" sz="1600" dirty="0" err="1"/>
              <a:t>são</a:t>
            </a:r>
            <a:r>
              <a:rPr lang="it-IT" sz="1600" dirty="0"/>
              <a:t> </a:t>
            </a:r>
            <a:r>
              <a:rPr lang="it-IT" sz="1600" dirty="0" err="1"/>
              <a:t>muito</a:t>
            </a:r>
            <a:r>
              <a:rPr lang="it-IT" sz="1600" dirty="0"/>
              <a:t> </a:t>
            </a:r>
            <a:r>
              <a:rPr lang="it-IT" sz="1600" dirty="0" err="1"/>
              <a:t>grandes</a:t>
            </a:r>
            <a:r>
              <a:rPr lang="it-IT" sz="1600" dirty="0"/>
              <a:t> </a:t>
            </a:r>
            <a:r>
              <a:rPr lang="it-IT" sz="1600" dirty="0" err="1"/>
              <a:t>pra</a:t>
            </a:r>
            <a:r>
              <a:rPr lang="it-IT" sz="1600" dirty="0"/>
              <a:t> (</a:t>
            </a:r>
            <a:r>
              <a:rPr lang="it-IT" sz="1600" dirty="0" err="1"/>
              <a:t>contração</a:t>
            </a:r>
            <a:r>
              <a:rPr lang="it-IT" sz="1600" dirty="0"/>
              <a:t> de para)  </a:t>
            </a:r>
            <a:r>
              <a:rPr lang="it-IT" sz="1600" dirty="0" err="1"/>
              <a:t>mim</a:t>
            </a:r>
            <a:r>
              <a:rPr lang="it-IT" sz="1600" dirty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meias</a:t>
            </a:r>
            <a:r>
              <a:rPr lang="it-IT" sz="1600" dirty="0"/>
              <a:t> </a:t>
            </a:r>
            <a:r>
              <a:rPr lang="it-IT" sz="1600" dirty="0" err="1"/>
              <a:t>são</a:t>
            </a:r>
            <a:r>
              <a:rPr lang="it-IT" sz="1600" dirty="0"/>
              <a:t> </a:t>
            </a:r>
            <a:r>
              <a:rPr lang="it-IT" sz="1600" dirty="0" err="1"/>
              <a:t>coloridas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8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eja como engomar roupa de seda em casa | Extras Estúdio C | Gshow">
            <a:extLst>
              <a:ext uri="{FF2B5EF4-FFF2-40B4-BE49-F238E27FC236}">
                <a16:creationId xmlns:a16="http://schemas.microsoft.com/office/drawing/2014/main" id="{E7E9E268-0E45-400B-8E79-A99218DD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7" y="49665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2AE212-7F12-4F66-81A7-7BA9AD6E0423}"/>
              </a:ext>
            </a:extLst>
          </p:cNvPr>
          <p:cNvSpPr txBox="1"/>
          <p:nvPr/>
        </p:nvSpPr>
        <p:spPr>
          <a:xfrm>
            <a:off x="678337" y="2349745"/>
            <a:ext cx="261937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Engomar a roupa/ passar a ferro</a:t>
            </a:r>
            <a:endParaRPr lang="it-IT" dirty="0"/>
          </a:p>
        </p:txBody>
      </p:sp>
      <p:pic>
        <p:nvPicPr>
          <p:cNvPr id="5126" name="Picture 6" descr="Guia da roupa suja: com que frequência você deve lavar cada peça -  10/10/2017 - UOL Universa">
            <a:extLst>
              <a:ext uri="{FF2B5EF4-FFF2-40B4-BE49-F238E27FC236}">
                <a16:creationId xmlns:a16="http://schemas.microsoft.com/office/drawing/2014/main" id="{46CD3D5B-693A-42C1-9CF2-1B5C3ACC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7" y="3228406"/>
            <a:ext cx="2619374" cy="195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AA234FB-E55A-4D90-9000-1B394F2F813D}"/>
              </a:ext>
            </a:extLst>
          </p:cNvPr>
          <p:cNvSpPr txBox="1"/>
          <p:nvPr/>
        </p:nvSpPr>
        <p:spPr>
          <a:xfrm>
            <a:off x="678337" y="5415192"/>
            <a:ext cx="261937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Roupa suja para lavar </a:t>
            </a:r>
            <a:endParaRPr lang="it-IT" dirty="0"/>
          </a:p>
        </p:txBody>
      </p:sp>
      <p:pic>
        <p:nvPicPr>
          <p:cNvPr id="5128" name="Picture 8" descr="Nova campanha ganha a internet: &amp;#39;Está na hora de aceitarmos a roupa  amassada&amp;#39;">
            <a:extLst>
              <a:ext uri="{FF2B5EF4-FFF2-40B4-BE49-F238E27FC236}">
                <a16:creationId xmlns:a16="http://schemas.microsoft.com/office/drawing/2014/main" id="{562BB2BC-9D7E-4AC4-A7D3-FE22FF445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33" y="433836"/>
            <a:ext cx="4480629" cy="57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ire o máximo de proveito da sua máquina de lavar - Limpeza.com">
            <a:extLst>
              <a:ext uri="{FF2B5EF4-FFF2-40B4-BE49-F238E27FC236}">
                <a16:creationId xmlns:a16="http://schemas.microsoft.com/office/drawing/2014/main" id="{37B774FE-4AB1-4701-8D38-9BC4E9A7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13" y="43383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246342B-C1D1-4F4C-9079-F597911C4DE3}"/>
              </a:ext>
            </a:extLst>
          </p:cNvPr>
          <p:cNvSpPr txBox="1"/>
          <p:nvPr/>
        </p:nvSpPr>
        <p:spPr>
          <a:xfrm>
            <a:off x="8689013" y="2287832"/>
            <a:ext cx="261937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Tirar a roupa da máquina a lavar</a:t>
            </a:r>
            <a:endParaRPr lang="it-I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723E64D-621A-4793-80FF-3E25A96DB127}"/>
              </a:ext>
            </a:extLst>
          </p:cNvPr>
          <p:cNvSpPr txBox="1"/>
          <p:nvPr/>
        </p:nvSpPr>
        <p:spPr>
          <a:xfrm>
            <a:off x="8689012" y="3062455"/>
            <a:ext cx="261937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Pôr a máquina a lavar</a:t>
            </a:r>
            <a:endParaRPr lang="it-IT" dirty="0"/>
          </a:p>
        </p:txBody>
      </p:sp>
      <p:pic>
        <p:nvPicPr>
          <p:cNvPr id="5132" name="Picture 12" descr="Cuidados com a secagem das roupas - Dicas de Mulher">
            <a:extLst>
              <a:ext uri="{FF2B5EF4-FFF2-40B4-BE49-F238E27FC236}">
                <a16:creationId xmlns:a16="http://schemas.microsoft.com/office/drawing/2014/main" id="{A6FEE2EC-A6D4-4C4C-A3AF-D3F86C38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12" y="3585289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8A53103-B50E-430D-9795-F54D06A03946}"/>
              </a:ext>
            </a:extLst>
          </p:cNvPr>
          <p:cNvSpPr txBox="1"/>
          <p:nvPr/>
        </p:nvSpPr>
        <p:spPr>
          <a:xfrm>
            <a:off x="8689012" y="5415191"/>
            <a:ext cx="275811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Estender a roupa no estendal</a:t>
            </a:r>
            <a:endParaRPr lang="it-IT" dirty="0"/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21A8C47A-F2C5-4895-B210-07C81AFC3DDB}"/>
              </a:ext>
            </a:extLst>
          </p:cNvPr>
          <p:cNvCxnSpPr/>
          <p:nvPr/>
        </p:nvCxnSpPr>
        <p:spPr>
          <a:xfrm>
            <a:off x="6523630" y="5895833"/>
            <a:ext cx="14876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FBFB0CB3-1972-443F-BB69-7B866668CC7B}"/>
              </a:ext>
            </a:extLst>
          </p:cNvPr>
          <p:cNvCxnSpPr>
            <a:cxnSpLocks/>
          </p:cNvCxnSpPr>
          <p:nvPr/>
        </p:nvCxnSpPr>
        <p:spPr>
          <a:xfrm>
            <a:off x="7601803" y="5895833"/>
            <a:ext cx="409433" cy="5474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7D2292-E96D-413D-A837-48CECF5ED42C}"/>
              </a:ext>
            </a:extLst>
          </p:cNvPr>
          <p:cNvSpPr txBox="1"/>
          <p:nvPr/>
        </p:nvSpPr>
        <p:spPr>
          <a:xfrm>
            <a:off x="7410734" y="6443253"/>
            <a:ext cx="32827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Roupa amarrotada ou amassada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6341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0F7E6-CB7A-4B3A-85A4-312338C8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</a:t>
            </a:r>
            <a:endParaRPr lang="it-I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022478C-34BF-423B-81E3-D4061317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6650" y="1737360"/>
            <a:ext cx="6774392" cy="4022725"/>
          </a:xfr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01A45EB-8E29-4C22-9D95-77F590B59F88}"/>
              </a:ext>
            </a:extLst>
          </p:cNvPr>
          <p:cNvSpPr/>
          <p:nvPr/>
        </p:nvSpPr>
        <p:spPr>
          <a:xfrm>
            <a:off x="10451042" y="2114549"/>
            <a:ext cx="369358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653A14-BF64-437B-8CF7-6659A538D561}"/>
              </a:ext>
            </a:extLst>
          </p:cNvPr>
          <p:cNvSpPr txBox="1"/>
          <p:nvPr/>
        </p:nvSpPr>
        <p:spPr>
          <a:xfrm>
            <a:off x="10820400" y="200057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Já vimos nas aulas anteriores</a:t>
            </a:r>
            <a:endParaRPr lang="it-IT" sz="1400" b="1" dirty="0"/>
          </a:p>
        </p:txBody>
      </p:sp>
      <p:sp>
        <p:nvSpPr>
          <p:cNvPr id="9" name="Chaveta à direita 8">
            <a:extLst>
              <a:ext uri="{FF2B5EF4-FFF2-40B4-BE49-F238E27FC236}">
                <a16:creationId xmlns:a16="http://schemas.microsoft.com/office/drawing/2014/main" id="{2AEA4CE7-7BAA-4143-901B-A530C9CF6692}"/>
              </a:ext>
            </a:extLst>
          </p:cNvPr>
          <p:cNvSpPr/>
          <p:nvPr/>
        </p:nvSpPr>
        <p:spPr>
          <a:xfrm rot="5400000">
            <a:off x="7086598" y="3814763"/>
            <a:ext cx="938215" cy="418623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CB0C41-580C-4B58-9919-78154511B67E}"/>
              </a:ext>
            </a:extLst>
          </p:cNvPr>
          <p:cNvSpPr txBox="1"/>
          <p:nvPr/>
        </p:nvSpPr>
        <p:spPr>
          <a:xfrm>
            <a:off x="6074567" y="6417508"/>
            <a:ext cx="320992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Iremos ver nas próximas aulas</a:t>
            </a:r>
            <a:endParaRPr lang="it-IT" sz="14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F7711FA-FE09-4228-BAF2-DCEE419CFBBD}"/>
              </a:ext>
            </a:extLst>
          </p:cNvPr>
          <p:cNvSpPr/>
          <p:nvPr/>
        </p:nvSpPr>
        <p:spPr>
          <a:xfrm>
            <a:off x="4600575" y="2124075"/>
            <a:ext cx="774171" cy="33909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03FF7B62-1F5C-49AC-8E80-0E3A22682F84}"/>
              </a:ext>
            </a:extLst>
          </p:cNvPr>
          <p:cNvCxnSpPr>
            <a:cxnSpLocks/>
          </p:cNvCxnSpPr>
          <p:nvPr/>
        </p:nvCxnSpPr>
        <p:spPr>
          <a:xfrm flipH="1">
            <a:off x="2657475" y="3800475"/>
            <a:ext cx="1943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1DF7332-12B5-4C31-8E7E-B03E05BEFF51}"/>
              </a:ext>
            </a:extLst>
          </p:cNvPr>
          <p:cNvSpPr txBox="1"/>
          <p:nvPr/>
        </p:nvSpPr>
        <p:spPr>
          <a:xfrm>
            <a:off x="999634" y="3152150"/>
            <a:ext cx="209851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PT" sz="1400" b="1" kern="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Pronomes pessoais complemento indireto</a:t>
            </a:r>
            <a:endParaRPr lang="it-IT" sz="11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DD67965C-1F2E-40F9-8880-7DA470384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978775"/>
              </p:ext>
            </p:extLst>
          </p:nvPr>
        </p:nvGraphicFramePr>
        <p:xfrm>
          <a:off x="582306" y="3969308"/>
          <a:ext cx="2933171" cy="2011680"/>
        </p:xfrm>
        <a:graphic>
          <a:graphicData uri="http://schemas.openxmlformats.org/drawingml/2006/table">
            <a:tbl>
              <a:tblPr/>
              <a:tblGrid>
                <a:gridCol w="1195136">
                  <a:extLst>
                    <a:ext uri="{9D8B030D-6E8A-4147-A177-3AD203B41FA5}">
                      <a16:colId xmlns:a16="http://schemas.microsoft.com/office/drawing/2014/main" val="1732659880"/>
                    </a:ext>
                  </a:extLst>
                </a:gridCol>
                <a:gridCol w="1738035">
                  <a:extLst>
                    <a:ext uri="{9D8B030D-6E8A-4147-A177-3AD203B41FA5}">
                      <a16:colId xmlns:a16="http://schemas.microsoft.com/office/drawing/2014/main" val="3619752332"/>
                    </a:ext>
                  </a:extLst>
                </a:gridCol>
              </a:tblGrid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1ª p. do </a:t>
                      </a:r>
                      <a:r>
                        <a:rPr lang="it-IT" sz="1200" dirty="0" err="1">
                          <a:effectLst/>
                        </a:rPr>
                        <a:t>singular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</a:rPr>
                        <a:t>me</a:t>
                      </a:r>
                      <a:r>
                        <a:rPr lang="it-IT" sz="1200">
                          <a:effectLst/>
                        </a:rPr>
                        <a:t> </a:t>
                      </a:r>
                      <a:r>
                        <a:rPr lang="it-IT" sz="1200">
                          <a:solidFill>
                            <a:srgbClr val="008040"/>
                          </a:solidFill>
                          <a:effectLst/>
                        </a:rPr>
                        <a:t>(mim)</a:t>
                      </a:r>
                      <a:endParaRPr lang="it-IT" sz="12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112827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2ª p. do </a:t>
                      </a:r>
                      <a:r>
                        <a:rPr lang="it-IT" sz="1200" dirty="0" err="1">
                          <a:effectLst/>
                        </a:rPr>
                        <a:t>singular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effectLst/>
                        </a:rPr>
                        <a:t>te 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(ti)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736356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3ª p. do </a:t>
                      </a:r>
                      <a:r>
                        <a:rPr lang="it-IT" sz="1200" dirty="0" err="1">
                          <a:effectLst/>
                        </a:rPr>
                        <a:t>singular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effectLst/>
                        </a:rPr>
                        <a:t>lui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 (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ele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)</a:t>
                      </a:r>
                      <a:r>
                        <a:rPr lang="it-IT" sz="1200" dirty="0">
                          <a:effectLst/>
                        </a:rPr>
                        <a:t>/</a:t>
                      </a:r>
                      <a:r>
                        <a:rPr lang="it-IT" sz="1200" b="1" dirty="0">
                          <a:effectLst/>
                        </a:rPr>
                        <a:t>lei 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(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ela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)/ 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sè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 (si 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mesm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@)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50066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1ª p. do </a:t>
                      </a:r>
                      <a:r>
                        <a:rPr lang="it-IT" sz="1200" dirty="0" err="1">
                          <a:effectLst/>
                        </a:rPr>
                        <a:t>plural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</a:rPr>
                        <a:t>noi</a:t>
                      </a:r>
                      <a:r>
                        <a:rPr lang="it-IT" sz="1200">
                          <a:effectLst/>
                        </a:rPr>
                        <a:t> </a:t>
                      </a:r>
                      <a:r>
                        <a:rPr lang="it-IT" sz="1200">
                          <a:solidFill>
                            <a:srgbClr val="008040"/>
                          </a:solidFill>
                          <a:effectLst/>
                        </a:rPr>
                        <a:t>(nós)</a:t>
                      </a:r>
                      <a:endParaRPr lang="it-IT" sz="12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42972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2ª p. do </a:t>
                      </a:r>
                      <a:r>
                        <a:rPr lang="it-IT" sz="1200" dirty="0" err="1">
                          <a:effectLst/>
                        </a:rPr>
                        <a:t>plural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</a:rPr>
                        <a:t>voi</a:t>
                      </a:r>
                      <a:r>
                        <a:rPr lang="it-IT" sz="1200">
                          <a:effectLst/>
                        </a:rPr>
                        <a:t> </a:t>
                      </a:r>
                      <a:r>
                        <a:rPr lang="it-IT" sz="1200">
                          <a:solidFill>
                            <a:srgbClr val="008040"/>
                          </a:solidFill>
                          <a:effectLst/>
                        </a:rPr>
                        <a:t>(vós)</a:t>
                      </a:r>
                      <a:endParaRPr lang="it-IT" sz="12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77225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3ª p. do </a:t>
                      </a:r>
                      <a:r>
                        <a:rPr lang="it-IT" sz="1200" dirty="0" err="1">
                          <a:effectLst/>
                        </a:rPr>
                        <a:t>plural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>
                          <a:effectLst/>
                        </a:rPr>
                        <a:t>loro</a:t>
                      </a:r>
                      <a:r>
                        <a:rPr lang="pt-BR" sz="1200" dirty="0">
                          <a:solidFill>
                            <a:srgbClr val="008040"/>
                          </a:solidFill>
                          <a:effectLst/>
                        </a:rPr>
                        <a:t> (eles/elas) / sé (si mesm@s)</a:t>
                      </a:r>
                      <a:endParaRPr lang="pt-BR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771550"/>
                  </a:ext>
                </a:extLst>
              </a:tr>
            </a:tbl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id="{B63F6C3D-8529-487A-99C1-5C1CE25E042D}"/>
              </a:ext>
            </a:extLst>
          </p:cNvPr>
          <p:cNvSpPr txBox="1"/>
          <p:nvPr/>
        </p:nvSpPr>
        <p:spPr>
          <a:xfrm>
            <a:off x="1082103" y="5995931"/>
            <a:ext cx="193357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Em italiano é parecido</a:t>
            </a:r>
            <a:endParaRPr lang="it-IT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E86E81-AEF0-469A-B2C9-DCCE7D569AAD}"/>
              </a:ext>
            </a:extLst>
          </p:cNvPr>
          <p:cNvSpPr txBox="1"/>
          <p:nvPr/>
        </p:nvSpPr>
        <p:spPr>
          <a:xfrm>
            <a:off x="1077063" y="6432668"/>
            <a:ext cx="32099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2865AB4-3201-4519-8635-6D31BB58107B}"/>
              </a:ext>
            </a:extLst>
          </p:cNvPr>
          <p:cNvSpPr/>
          <p:nvPr/>
        </p:nvSpPr>
        <p:spPr>
          <a:xfrm>
            <a:off x="9625386" y="2262186"/>
            <a:ext cx="774171" cy="32527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86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D2107-EB2E-4278-AF1D-590B210F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 do complemento indireto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B399FA3-E723-4C4B-92C6-FCB0C8AE0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t="10218"/>
          <a:stretch/>
        </p:blipFill>
        <p:spPr>
          <a:xfrm>
            <a:off x="1397530" y="1937982"/>
            <a:ext cx="9758150" cy="4210241"/>
          </a:xfrm>
          <a:prstGeom prst="rect">
            <a:avLst/>
          </a:prstGeom>
        </p:spPr>
      </p:pic>
      <p:sp>
        <p:nvSpPr>
          <p:cNvPr id="6" name="Chaveta à direita 5">
            <a:extLst>
              <a:ext uri="{FF2B5EF4-FFF2-40B4-BE49-F238E27FC236}">
                <a16:creationId xmlns:a16="http://schemas.microsoft.com/office/drawing/2014/main" id="{959B6E03-AC76-41FB-B378-A48CDC600CC3}"/>
              </a:ext>
            </a:extLst>
          </p:cNvPr>
          <p:cNvSpPr/>
          <p:nvPr/>
        </p:nvSpPr>
        <p:spPr>
          <a:xfrm rot="8781075">
            <a:off x="885700" y="3071552"/>
            <a:ext cx="874367" cy="6865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CDA1BC-3F7B-4715-BA63-0F9B97AD1665}"/>
              </a:ext>
            </a:extLst>
          </p:cNvPr>
          <p:cNvSpPr txBox="1"/>
          <p:nvPr/>
        </p:nvSpPr>
        <p:spPr>
          <a:xfrm>
            <a:off x="185155" y="3942790"/>
            <a:ext cx="1397530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Repara: </a:t>
            </a:r>
            <a:r>
              <a:rPr lang="pt-PT" sz="1400" dirty="0"/>
              <a:t>Os pronomes da primeira e segunda pessoa são iguais aos pronomes reflexos</a:t>
            </a:r>
            <a:endParaRPr lang="it-IT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1A7E63-F93B-49EE-B5CF-4287D1D5DB2F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9186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FF6E5B-CF5D-402F-8095-560749E45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4" y="136477"/>
            <a:ext cx="9989308" cy="6097640"/>
          </a:xfrm>
          <a:prstGeom prst="rect">
            <a:avLst/>
          </a:prstGeom>
        </p:spPr>
      </p:pic>
      <p:pic>
        <p:nvPicPr>
          <p:cNvPr id="5" name="52 Faixa 52">
            <a:hlinkClick r:id="" action="ppaction://media"/>
            <a:extLst>
              <a:ext uri="{FF2B5EF4-FFF2-40B4-BE49-F238E27FC236}">
                <a16:creationId xmlns:a16="http://schemas.microsoft.com/office/drawing/2014/main" id="{4326598D-F0A9-4E60-9F2C-576F47831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746" y="5624517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CBAE210-2254-4CCB-A020-0F7EE074E6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3333" r="10641" b="31543"/>
          <a:stretch/>
        </p:blipFill>
        <p:spPr>
          <a:xfrm>
            <a:off x="7234341" y="163773"/>
            <a:ext cx="3848670" cy="416438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5C45E6-2D6A-476B-95B2-DB00CB8DB9D4}"/>
              </a:ext>
            </a:extLst>
          </p:cNvPr>
          <p:cNvSpPr txBox="1"/>
          <p:nvPr/>
        </p:nvSpPr>
        <p:spPr>
          <a:xfrm>
            <a:off x="8684099" y="3638558"/>
            <a:ext cx="3016155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Conjunto (saia + casaco </a:t>
            </a:r>
            <a:r>
              <a:rPr lang="pt-PT" dirty="0" err="1"/>
              <a:t>p.ex</a:t>
            </a:r>
            <a:r>
              <a:rPr lang="pt-PT" dirty="0"/>
              <a:t>)</a:t>
            </a:r>
          </a:p>
          <a:p>
            <a:r>
              <a:rPr lang="pt-PT" dirty="0"/>
              <a:t>“gosto imenso”</a:t>
            </a:r>
          </a:p>
          <a:p>
            <a:r>
              <a:rPr lang="pt-PT" dirty="0"/>
              <a:t>“estás muito gira!”/“giríssima”</a:t>
            </a:r>
          </a:p>
          <a:p>
            <a:r>
              <a:rPr lang="pt-PT" dirty="0"/>
              <a:t>“Ficam-me bem/mal”</a:t>
            </a:r>
          </a:p>
          <a:p>
            <a:r>
              <a:rPr lang="pt-PT" dirty="0"/>
              <a:t>“Fica-te muito bem</a:t>
            </a:r>
          </a:p>
          <a:p>
            <a:r>
              <a:rPr lang="pt-PT" b="1" dirty="0"/>
              <a:t>Sei lá</a:t>
            </a:r>
            <a:r>
              <a:rPr lang="pt-PT" dirty="0"/>
              <a:t>… (Não sei) - </a:t>
            </a:r>
            <a:r>
              <a:rPr lang="pt-PT" u="sng" dirty="0" err="1"/>
              <a:t>informale</a:t>
            </a:r>
            <a:endParaRPr lang="pt-PT" u="sng" dirty="0"/>
          </a:p>
          <a:p>
            <a:r>
              <a:rPr lang="pt-PT" dirty="0"/>
              <a:t>Apetece-me vestir…</a:t>
            </a:r>
          </a:p>
          <a:p>
            <a:r>
              <a:rPr lang="pt-PT" dirty="0"/>
              <a:t>Acho que…</a:t>
            </a:r>
          </a:p>
          <a:p>
            <a:r>
              <a:rPr lang="pt-PT" dirty="0"/>
              <a:t>Pareces mais nova/ mais velha</a:t>
            </a:r>
            <a:endParaRPr lang="it-IT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9D4E3C2-92D7-41D8-B69B-EE4C603C09A3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56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7424A2-4887-4915-82E2-8226F58EC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7" y="240299"/>
            <a:ext cx="10003809" cy="21613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8F72B3-95FA-4DE1-BC4A-87F5DEA49A79}"/>
              </a:ext>
            </a:extLst>
          </p:cNvPr>
          <p:cNvSpPr txBox="1"/>
          <p:nvPr/>
        </p:nvSpPr>
        <p:spPr>
          <a:xfrm>
            <a:off x="1119116" y="2078453"/>
            <a:ext cx="98127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Atenção: </a:t>
            </a:r>
            <a:r>
              <a:rPr lang="pt-PT" dirty="0"/>
              <a:t>os verbos ficar e parecer podem ter ou não o complemento indireto . </a:t>
            </a:r>
          </a:p>
          <a:p>
            <a:r>
              <a:rPr lang="pt-PT" b="1" u="sng" dirty="0"/>
              <a:t>Exemplo: </a:t>
            </a:r>
            <a:r>
              <a:rPr lang="pt-PT" dirty="0"/>
              <a:t>A saia parece (-me) castanha. Os calções ficam (-me) bem.</a:t>
            </a:r>
            <a:endParaRPr lang="it-I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E4728B-CC16-4D97-9DB8-207A3E977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7" b="4371"/>
          <a:stretch/>
        </p:blipFill>
        <p:spPr>
          <a:xfrm>
            <a:off x="3760566" y="2852381"/>
            <a:ext cx="4670868" cy="341194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6ABB2D7-BAB7-4568-9812-D867B0CB8C84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9339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08A8647-7C4F-4AC4-BC5D-3150810A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4" y="181838"/>
            <a:ext cx="4872248" cy="26976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0F2905-C620-480C-A596-EB31EC7C9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64"/>
          <a:stretch/>
        </p:blipFill>
        <p:spPr>
          <a:xfrm>
            <a:off x="846164" y="2723584"/>
            <a:ext cx="4872248" cy="36499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E6B4C6-9F69-48D9-9265-01564F03F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407" y="667711"/>
            <a:ext cx="5265389" cy="524962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BC3D714-5677-4985-B227-64167CEF493B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919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ABF33-9BD5-4335-9F9D-589A84D6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Pôr, calçar, vestir, vestir-se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3FCB1-9FF0-4DF1-A141-E5502D1D4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2"/>
          <a:stretch/>
        </p:blipFill>
        <p:spPr>
          <a:xfrm>
            <a:off x="1519108" y="1918193"/>
            <a:ext cx="9153782" cy="3543143"/>
          </a:xfrm>
          <a:prstGeom prst="rect">
            <a:avLst/>
          </a:prstGeom>
        </p:spPr>
      </p:pic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8F2F95E6-70B5-4972-A6AD-DC6E9E59896E}"/>
              </a:ext>
            </a:extLst>
          </p:cNvPr>
          <p:cNvCxnSpPr/>
          <p:nvPr/>
        </p:nvCxnSpPr>
        <p:spPr>
          <a:xfrm flipV="1">
            <a:off x="5882185" y="1918193"/>
            <a:ext cx="2524836" cy="825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8C9D2F-2A50-44AF-B615-ECB17B523DEB}"/>
              </a:ext>
            </a:extLst>
          </p:cNvPr>
          <p:cNvSpPr txBox="1"/>
          <p:nvPr/>
        </p:nvSpPr>
        <p:spPr>
          <a:xfrm>
            <a:off x="8535309" y="934999"/>
            <a:ext cx="188339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 palavra </a:t>
            </a:r>
            <a:r>
              <a:rPr lang="pt-PT" b="1" u="sng" dirty="0"/>
              <a:t>calçar</a:t>
            </a:r>
            <a:r>
              <a:rPr lang="pt-PT" dirty="0"/>
              <a:t> utiliza-se com o calçado (sapatos)</a:t>
            </a:r>
            <a:endParaRPr lang="it-I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5677E53-47A1-442F-BA26-248751054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" t="33925" r="36423" b="3693"/>
          <a:stretch/>
        </p:blipFill>
        <p:spPr>
          <a:xfrm>
            <a:off x="4024837" y="4887541"/>
            <a:ext cx="3819039" cy="144434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A1404DA-2844-4532-B346-95496C55D958}"/>
              </a:ext>
            </a:extLst>
          </p:cNvPr>
          <p:cNvSpPr txBox="1"/>
          <p:nvPr/>
        </p:nvSpPr>
        <p:spPr>
          <a:xfrm>
            <a:off x="979909" y="5296152"/>
            <a:ext cx="3044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Use os verbos do exercício K para completar os pares de opostos.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96C847-6195-4566-8FE2-E717D504F02F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4970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F75D8-7037-4443-9A27-C0F70EC9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Conjugação pronominal reflexa - resumo</a:t>
            </a:r>
            <a:endParaRPr lang="it-I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26903E-C3BA-4A18-BAEF-A1044967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" t="5768" r="6418" b="8893"/>
          <a:stretch/>
        </p:blipFill>
        <p:spPr>
          <a:xfrm>
            <a:off x="0" y="1914312"/>
            <a:ext cx="7656393" cy="383524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78CB5A0-7E06-4809-87D7-5C9D4B97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3" t="5970" r="17470" b="4178"/>
          <a:stretch/>
        </p:blipFill>
        <p:spPr>
          <a:xfrm>
            <a:off x="0" y="2710015"/>
            <a:ext cx="1269242" cy="287160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7D6EE52-ACD9-406F-A850-426AA0983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950"/>
          <a:stretch/>
        </p:blipFill>
        <p:spPr>
          <a:xfrm>
            <a:off x="7772853" y="1914312"/>
            <a:ext cx="4296315" cy="159140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F08255F-4623-4E13-95EC-49D889A445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"/>
          <a:stretch/>
        </p:blipFill>
        <p:spPr>
          <a:xfrm>
            <a:off x="7769216" y="3354473"/>
            <a:ext cx="4296314" cy="2395084"/>
          </a:xfrm>
          <a:prstGeom prst="rect">
            <a:avLst/>
          </a:prstGeom>
        </p:spPr>
      </p:pic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604D9CC1-5D5D-4F09-9B49-8C531ADCB45F}"/>
              </a:ext>
            </a:extLst>
          </p:cNvPr>
          <p:cNvCxnSpPr/>
          <p:nvPr/>
        </p:nvCxnSpPr>
        <p:spPr>
          <a:xfrm>
            <a:off x="6096000" y="5349922"/>
            <a:ext cx="11327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E3830BB-4D54-49EB-8CDB-AD95427B6130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737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B3FA84E-797B-4A92-B798-307D823D22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4155" y="428490"/>
            <a:ext cx="11323689" cy="5673474"/>
          </a:xfrm>
        </p:spPr>
        <p:txBody>
          <a:bodyPr numCol="2"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58585A"/>
                </a:solidFill>
                <a:latin typeface="LiberationSerif-Bold"/>
              </a:rPr>
              <a:t>1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con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desde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há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vamos a um concerto ............................................................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muito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tempo.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Ando a ver esta série ............................................................ três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semanas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Estou a ler este livro ............................................................ a semana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passada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Moramos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neste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apartamento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............................................................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setembro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Vocês estiveram no Brasil ....................................................  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quantos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anos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vejo a Manuela ............................................................ a minha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adolescência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Comprei o frigorífico ............................................................ um ano</a:t>
            </a:r>
          </a:p>
          <a:p>
            <a:pPr algn="l">
              <a:lnSpc>
                <a:spcPct val="100000"/>
              </a:lnSpc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 meio, ainda está na garantia.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Estou em lista de espera para a operação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 o ano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passado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venho a este ginásio ............................................................ quatro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meses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Eles estudam juntos ............................................................ a escola</a:t>
            </a:r>
          </a:p>
          <a:p>
            <a:pPr algn="l">
              <a:lnSpc>
                <a:spcPct val="100000"/>
              </a:lnSpc>
            </a:pP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primária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4701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4BB9B-77A9-4414-A6BE-C03181B1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Vestir vs. Despir e “tirar a roupa” </a:t>
            </a:r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E6064A-F76F-4B91-A1EC-A954FB6944B2}"/>
              </a:ext>
            </a:extLst>
          </p:cNvPr>
          <p:cNvSpPr txBox="1"/>
          <p:nvPr/>
        </p:nvSpPr>
        <p:spPr>
          <a:xfrm>
            <a:off x="9122724" y="4104978"/>
            <a:ext cx="2768884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LiberationSerif"/>
              </a:rPr>
              <a:t>Exemplo: </a:t>
            </a:r>
          </a:p>
          <a:p>
            <a:pPr algn="l"/>
            <a:r>
              <a:rPr lang="pt-BR" sz="1800" b="0" i="0" u="none" strike="noStrike" baseline="0" dirty="0">
                <a:latin typeface="LiberationSerif"/>
              </a:rPr>
              <a:t>A minha filha aos quatro anos  veste-se e</a:t>
            </a:r>
            <a:r>
              <a:rPr lang="pt-BR" dirty="0">
                <a:latin typeface="LiberationSerif"/>
              </a:rPr>
              <a:t> d</a:t>
            </a:r>
            <a:r>
              <a:rPr lang="it-IT" sz="1800" b="0" i="0" u="none" strike="noStrike" baseline="0" dirty="0" err="1">
                <a:latin typeface="LiberationSerif"/>
              </a:rPr>
              <a:t>espe</a:t>
            </a:r>
            <a:r>
              <a:rPr lang="it-IT" sz="1800" b="0" i="0" u="none" strike="noStrike" baseline="0" dirty="0">
                <a:latin typeface="LiberationSerif"/>
              </a:rPr>
              <a:t>-se </a:t>
            </a:r>
            <a:r>
              <a:rPr lang="it-IT" sz="1800" b="0" i="0" u="none" strike="noStrike" baseline="0" dirty="0" err="1">
                <a:latin typeface="LiberationSerif"/>
              </a:rPr>
              <a:t>sozinha</a:t>
            </a:r>
            <a:r>
              <a:rPr lang="it-IT" sz="1800" b="0" i="0" u="none" strike="noStrike" baseline="0" dirty="0">
                <a:latin typeface="LiberationSerif"/>
              </a:rPr>
              <a:t>.</a:t>
            </a:r>
          </a:p>
          <a:p>
            <a:pPr algn="l"/>
            <a:r>
              <a:rPr lang="it-IT" dirty="0" err="1">
                <a:latin typeface="LiberationSerif"/>
              </a:rPr>
              <a:t>Vou</a:t>
            </a:r>
            <a:r>
              <a:rPr lang="it-IT" dirty="0">
                <a:latin typeface="LiberationSerif"/>
              </a:rPr>
              <a:t> vestir o </a:t>
            </a:r>
            <a:r>
              <a:rPr lang="it-IT" dirty="0" err="1">
                <a:latin typeface="LiberationSerif"/>
              </a:rPr>
              <a:t>casaco</a:t>
            </a:r>
            <a:r>
              <a:rPr lang="it-IT" dirty="0">
                <a:latin typeface="LiberationSerif"/>
              </a:rPr>
              <a:t>.</a:t>
            </a:r>
          </a:p>
          <a:p>
            <a:pPr algn="l"/>
            <a:r>
              <a:rPr lang="it-IT" dirty="0">
                <a:latin typeface="LiberationSerif"/>
              </a:rPr>
              <a:t>Quando </a:t>
            </a:r>
            <a:r>
              <a:rPr lang="it-IT" dirty="0" err="1">
                <a:latin typeface="LiberationSerif"/>
              </a:rPr>
              <a:t>chegar</a:t>
            </a:r>
            <a:r>
              <a:rPr lang="it-IT" dirty="0">
                <a:latin typeface="LiberationSerif"/>
              </a:rPr>
              <a:t> a casa </a:t>
            </a:r>
            <a:r>
              <a:rPr lang="it-IT" dirty="0" err="1">
                <a:latin typeface="LiberationSerif"/>
              </a:rPr>
              <a:t>vou</a:t>
            </a:r>
            <a:r>
              <a:rPr lang="it-IT" dirty="0">
                <a:latin typeface="LiberationSerif"/>
              </a:rPr>
              <a:t> tirar a </a:t>
            </a:r>
            <a:r>
              <a:rPr lang="it-IT" dirty="0" err="1">
                <a:latin typeface="LiberationSerif"/>
              </a:rPr>
              <a:t>roupa</a:t>
            </a:r>
            <a:r>
              <a:rPr lang="it-IT" dirty="0">
                <a:latin typeface="LiberationSerif"/>
              </a:rPr>
              <a:t> </a:t>
            </a:r>
            <a:r>
              <a:rPr lang="it-IT" dirty="0" err="1">
                <a:latin typeface="LiberationSerif"/>
              </a:rPr>
              <a:t>toda</a:t>
            </a:r>
            <a:r>
              <a:rPr lang="it-IT" dirty="0">
                <a:latin typeface="LiberationSerif"/>
              </a:rPr>
              <a:t>.</a:t>
            </a:r>
            <a:endParaRPr lang="it-IT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B022A-876F-4F70-BF5F-5AE0DCA09F9D}"/>
              </a:ext>
            </a:extLst>
          </p:cNvPr>
          <p:cNvSpPr txBox="1"/>
          <p:nvPr/>
        </p:nvSpPr>
        <p:spPr>
          <a:xfrm>
            <a:off x="6588088" y="157783"/>
            <a:ext cx="530352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</a:rPr>
              <a:t>Não se deve despir um santo para vestir outro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7565E4-62A6-41A6-BF92-A2673367C981}"/>
              </a:ext>
            </a:extLst>
          </p:cNvPr>
          <p:cNvSpPr txBox="1"/>
          <p:nvPr/>
        </p:nvSpPr>
        <p:spPr>
          <a:xfrm>
            <a:off x="9122724" y="1895521"/>
            <a:ext cx="2768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Os verbos </a:t>
            </a:r>
            <a:r>
              <a:rPr lang="pt-PT" b="1" dirty="0"/>
              <a:t>vestir</a:t>
            </a:r>
            <a:r>
              <a:rPr lang="pt-PT" dirty="0"/>
              <a:t> e </a:t>
            </a:r>
            <a:r>
              <a:rPr lang="pt-PT" b="1" dirty="0"/>
              <a:t>despir </a:t>
            </a:r>
            <a:r>
              <a:rPr lang="pt-PT" u="sng" dirty="0"/>
              <a:t>são usados para uma determinada peça de roupa</a:t>
            </a:r>
            <a:r>
              <a:rPr lang="pt-PT" dirty="0"/>
              <a:t>), enquanto que, </a:t>
            </a:r>
            <a:r>
              <a:rPr lang="pt-PT" b="1" u="sng" dirty="0"/>
              <a:t>vestir-se</a:t>
            </a:r>
            <a:r>
              <a:rPr lang="pt-PT" dirty="0"/>
              <a:t> / </a:t>
            </a:r>
            <a:r>
              <a:rPr lang="pt-PT" b="1" u="sng" dirty="0"/>
              <a:t>despir-se</a:t>
            </a:r>
            <a:r>
              <a:rPr lang="pt-PT" u="sng" dirty="0"/>
              <a:t> </a:t>
            </a:r>
            <a:r>
              <a:rPr lang="pt-PT" dirty="0"/>
              <a:t>refere-se a toda a roupa que pomos no corpo.</a:t>
            </a:r>
            <a:endParaRPr lang="it-IT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0A7321F-7CF9-48CD-91EB-394EE5B0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875" y="1866180"/>
            <a:ext cx="4806534" cy="404207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28D183D-9A88-450B-88D0-38B35588C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8" t="4478"/>
          <a:stretch/>
        </p:blipFill>
        <p:spPr>
          <a:xfrm>
            <a:off x="100433" y="1895521"/>
            <a:ext cx="4012442" cy="410642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5AD329FE-F502-411B-8FCF-9B5D26939775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408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D90127C-826A-46E1-8701-6717BDADF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2" t="3059" r="3881" b="1464"/>
          <a:stretch/>
        </p:blipFill>
        <p:spPr>
          <a:xfrm>
            <a:off x="241111" y="218364"/>
            <a:ext cx="10015664" cy="46402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F89D95-6B53-40D0-A4AF-E77B76987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460" y="3352292"/>
            <a:ext cx="5545540" cy="3505708"/>
          </a:xfrm>
          <a:prstGeom prst="rect">
            <a:avLst/>
          </a:prstGeom>
        </p:spPr>
      </p:pic>
      <p:pic>
        <p:nvPicPr>
          <p:cNvPr id="8" name="53 Faixa 53">
            <a:hlinkClick r:id="" action="ppaction://media"/>
            <a:extLst>
              <a:ext uri="{FF2B5EF4-FFF2-40B4-BE49-F238E27FC236}">
                <a16:creationId xmlns:a16="http://schemas.microsoft.com/office/drawing/2014/main" id="{61A2BFBC-19D6-4F84-B2EC-D00C3D53E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4854" y="4997354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B5FF9C6-3803-4D66-A374-E4043101F055}"/>
              </a:ext>
            </a:extLst>
          </p:cNvPr>
          <p:cNvSpPr txBox="1"/>
          <p:nvPr/>
        </p:nvSpPr>
        <p:spPr>
          <a:xfrm>
            <a:off x="686938" y="6454970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26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Ditado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4061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/>
              <a:t>Ditado e exercício de acentuação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Principezinho” Antoine de Saint-Exupéry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35A28A-C2AA-4E89-95F3-74DF4C567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1" y="415640"/>
            <a:ext cx="7274009" cy="6125293"/>
          </a:xfrm>
          <a:prstGeom prst="rect">
            <a:avLst/>
          </a:prstGeom>
        </p:spPr>
      </p:pic>
      <p:pic>
        <p:nvPicPr>
          <p:cNvPr id="5" name="Picture 2" descr="O Principezinho (Portuguese Edition) eBook : Saint-exupéry, Antoine de:  Amazon.it: Kindle Store">
            <a:extLst>
              <a:ext uri="{FF2B5EF4-FFF2-40B4-BE49-F238E27FC236}">
                <a16:creationId xmlns:a16="http://schemas.microsoft.com/office/drawing/2014/main" id="{44311581-7D2A-4284-AB4B-A2D5A258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3" y="3331508"/>
            <a:ext cx="2202778" cy="320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hatsApp Audio 2022-02-22 at 14.24.17">
            <a:hlinkClick r:id="" action="ppaction://media"/>
            <a:extLst>
              <a:ext uri="{FF2B5EF4-FFF2-40B4-BE49-F238E27FC236}">
                <a16:creationId xmlns:a16="http://schemas.microsoft.com/office/drawing/2014/main" id="{656562EF-8F75-486E-9DB8-04B665D20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1060" y="170289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004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– correção em conjunto na Aula de dia 28/02/2022 (</a:t>
            </a:r>
            <a:r>
              <a:rPr lang="pt-PT" dirty="0" err="1"/>
              <a:t>t.p.c</a:t>
            </a:r>
            <a:r>
              <a:rPr lang="pt-PT" dirty="0"/>
              <a:t> obrigatório)</a:t>
            </a:r>
          </a:p>
        </p:txBody>
      </p:sp>
    </p:spTree>
    <p:extLst>
      <p:ext uri="{BB962C8B-B14F-4D97-AF65-F5344CB8AC3E}">
        <p14:creationId xmlns:p14="http://schemas.microsoft.com/office/powerpoint/2010/main" val="3271028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(da aula 39 e 40)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BF4DF4-30B6-423B-8A5E-DC46AC0A5A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6" t="30902" r="57834" b="15672"/>
          <a:stretch/>
        </p:blipFill>
        <p:spPr>
          <a:xfrm>
            <a:off x="4764838" y="0"/>
            <a:ext cx="6720974" cy="60184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F8CAB76-BEC6-420E-9A83-E72EC853E1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80" t="36599" r="55869" b="53556"/>
          <a:stretch/>
        </p:blipFill>
        <p:spPr>
          <a:xfrm>
            <a:off x="4884108" y="5565913"/>
            <a:ext cx="6128450" cy="1136298"/>
          </a:xfrm>
          <a:prstGeom prst="rect">
            <a:avLst/>
          </a:prstGeom>
        </p:spPr>
      </p:pic>
      <p:pic>
        <p:nvPicPr>
          <p:cNvPr id="3" name="Ditado o Cavaleiro da Dinamarca">
            <a:hlinkClick r:id="" action="ppaction://media"/>
            <a:extLst>
              <a:ext uri="{FF2B5EF4-FFF2-40B4-BE49-F238E27FC236}">
                <a16:creationId xmlns:a16="http://schemas.microsoft.com/office/drawing/2014/main" id="{90C10F39-9B5C-48B3-94A5-87D874C7E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1223" y="600075"/>
            <a:ext cx="555907" cy="5559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432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3698FE-A107-4DBF-9A6A-5D041143A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469" y="204578"/>
            <a:ext cx="6537149" cy="6653422"/>
          </a:xfrm>
          <a:prstGeom prst="rect">
            <a:avLst/>
          </a:prstGeom>
        </p:spPr>
      </p:pic>
      <p:pic>
        <p:nvPicPr>
          <p:cNvPr id="3" name="WhatsApp Audio 2022-02-22 at 14.23.47">
            <a:hlinkClick r:id="" action="ppaction://media"/>
            <a:extLst>
              <a:ext uri="{FF2B5EF4-FFF2-40B4-BE49-F238E27FC236}">
                <a16:creationId xmlns:a16="http://schemas.microsoft.com/office/drawing/2014/main" id="{E452BFF9-AD96-4523-978F-302E32E4A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599" y="600075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84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994611" y="335845"/>
            <a:ext cx="44730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4400" b="1" dirty="0">
              <a:latin typeface="Bauhaus 93" panose="04030905020B02020C02" pitchFamily="82" charset="0"/>
            </a:endParaRPr>
          </a:p>
          <a:p>
            <a:endParaRPr lang="pt-PT" sz="4400" b="1" dirty="0">
              <a:latin typeface="Bauhaus 93" panose="04030905020B02020C02" pitchFamily="82" charset="0"/>
            </a:endParaRPr>
          </a:p>
          <a:p>
            <a:r>
              <a:rPr lang="pt-PT" sz="4400" b="1" dirty="0">
                <a:latin typeface="Bauhaus 93" panose="04030905020B02020C02" pitchFamily="82" charset="0"/>
              </a:rPr>
              <a:t>Bom estudo!</a:t>
            </a:r>
          </a:p>
          <a:p>
            <a:endParaRPr lang="pt-PT" sz="4400" b="1" dirty="0">
              <a:latin typeface="Bauhaus 93" panose="04030905020B02020C02" pitchFamily="82" charset="0"/>
            </a:endParaRPr>
          </a:p>
          <a:p>
            <a:r>
              <a:rPr lang="pt-PT" sz="4400" b="1" dirty="0">
                <a:latin typeface="Bauhaus 93" panose="04030905020B02020C02" pitchFamily="82" charset="0"/>
              </a:rPr>
              <a:t>Nós vemos na próxima semana!</a:t>
            </a:r>
          </a:p>
          <a:p>
            <a:endParaRPr lang="pt-PT" sz="4400" dirty="0">
              <a:latin typeface="Bauhaus 93" panose="04030905020B02020C02" pitchFamily="82" charset="0"/>
            </a:endParaRPr>
          </a:p>
          <a:p>
            <a:endParaRPr lang="it-IT" sz="4400" dirty="0">
              <a:latin typeface="Bauhaus 93" panose="04030905020B02020C02" pitchFamily="8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03A2B1-CB37-4591-B72D-A96846004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43" y="779584"/>
            <a:ext cx="609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94FC-0982-4642-8CA7-C5978A42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Desde e a partir de…</a:t>
            </a:r>
            <a:endParaRPr lang="it-I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500790-C422-4B26-BE88-A0A9493C2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" t="13173" b="36234"/>
          <a:stretch/>
        </p:blipFill>
        <p:spPr>
          <a:xfrm>
            <a:off x="4217725" y="1924334"/>
            <a:ext cx="7724775" cy="2770496"/>
          </a:xfrm>
          <a:prstGeom prst="rect">
            <a:avLst/>
          </a:prstGeom>
        </p:spPr>
      </p:pic>
      <p:sp>
        <p:nvSpPr>
          <p:cNvPr id="4" name="Chaveta à direita 3">
            <a:extLst>
              <a:ext uri="{FF2B5EF4-FFF2-40B4-BE49-F238E27FC236}">
                <a16:creationId xmlns:a16="http://schemas.microsoft.com/office/drawing/2014/main" id="{9A263353-C674-47F1-8243-E4F6D0B76AFB}"/>
              </a:ext>
            </a:extLst>
          </p:cNvPr>
          <p:cNvSpPr/>
          <p:nvPr/>
        </p:nvSpPr>
        <p:spPr>
          <a:xfrm rot="5400000">
            <a:off x="8514154" y="3460389"/>
            <a:ext cx="484430" cy="235840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84349FF-B9DD-4F5F-9D1A-B32515999EF6}"/>
              </a:ext>
            </a:extLst>
          </p:cNvPr>
          <p:cNvSpPr txBox="1"/>
          <p:nvPr/>
        </p:nvSpPr>
        <p:spPr>
          <a:xfrm>
            <a:off x="7089067" y="4981433"/>
            <a:ext cx="385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 partir de…</a:t>
            </a:r>
          </a:p>
          <a:p>
            <a:r>
              <a:rPr lang="pt-PT" dirty="0"/>
              <a:t>Começa no presente (agora). Si </a:t>
            </a:r>
            <a:r>
              <a:rPr lang="pt-PT" dirty="0" err="1"/>
              <a:t>riferisce</a:t>
            </a:r>
            <a:r>
              <a:rPr lang="pt-PT" dirty="0"/>
              <a:t> </a:t>
            </a:r>
            <a:r>
              <a:rPr lang="pt-PT" dirty="0" err="1"/>
              <a:t>alla</a:t>
            </a:r>
            <a:r>
              <a:rPr lang="pt-PT" dirty="0"/>
              <a:t> </a:t>
            </a:r>
            <a:r>
              <a:rPr lang="pt-PT" dirty="0" err="1"/>
              <a:t>preposizione</a:t>
            </a:r>
            <a:r>
              <a:rPr lang="pt-PT" dirty="0"/>
              <a:t> “da” ma si </a:t>
            </a:r>
            <a:r>
              <a:rPr lang="pt-PT" dirty="0" err="1"/>
              <a:t>riferisce</a:t>
            </a:r>
            <a:r>
              <a:rPr lang="pt-PT" dirty="0"/>
              <a:t> a </a:t>
            </a:r>
            <a:r>
              <a:rPr lang="pt-PT" dirty="0" err="1"/>
              <a:t>un</a:t>
            </a:r>
            <a:r>
              <a:rPr lang="pt-PT" dirty="0"/>
              <a:t> tempo diverso </a:t>
            </a:r>
            <a:r>
              <a:rPr lang="pt-PT" dirty="0" err="1"/>
              <a:t>di</a:t>
            </a:r>
            <a:r>
              <a:rPr lang="pt-PT" dirty="0"/>
              <a:t> “desde”</a:t>
            </a:r>
            <a:endParaRPr lang="it-IT" dirty="0"/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D4B37173-FFA4-424A-93C0-5C4386D6E718}"/>
              </a:ext>
            </a:extLst>
          </p:cNvPr>
          <p:cNvCxnSpPr/>
          <p:nvPr/>
        </p:nvCxnSpPr>
        <p:spPr>
          <a:xfrm>
            <a:off x="2060812" y="1542197"/>
            <a:ext cx="0" cy="491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0C188160-CD8A-4BB9-8512-E0C9049432DB}"/>
              </a:ext>
            </a:extLst>
          </p:cNvPr>
          <p:cNvSpPr txBox="1"/>
          <p:nvPr/>
        </p:nvSpPr>
        <p:spPr>
          <a:xfrm>
            <a:off x="1030406" y="2033516"/>
            <a:ext cx="2060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Corrisponde</a:t>
            </a:r>
            <a:r>
              <a:rPr lang="pt-PT" b="1" dirty="0"/>
              <a:t> </a:t>
            </a:r>
            <a:r>
              <a:rPr lang="pt-PT" b="1" dirty="0" err="1"/>
              <a:t>alla</a:t>
            </a:r>
            <a:r>
              <a:rPr lang="pt-PT" b="1" dirty="0"/>
              <a:t> </a:t>
            </a:r>
            <a:r>
              <a:rPr lang="pt-PT" b="1" dirty="0" err="1"/>
              <a:t>preposizione</a:t>
            </a:r>
            <a:r>
              <a:rPr lang="pt-PT" b="1" dirty="0"/>
              <a:t> “da” in italiano</a:t>
            </a:r>
            <a:endParaRPr lang="it-IT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53A1FB-9F4D-4239-91D6-44ED1F5F6B30}"/>
              </a:ext>
            </a:extLst>
          </p:cNvPr>
          <p:cNvSpPr txBox="1"/>
          <p:nvPr/>
        </p:nvSpPr>
        <p:spPr>
          <a:xfrm>
            <a:off x="1133783" y="4525767"/>
            <a:ext cx="485759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Exemplos:</a:t>
            </a:r>
          </a:p>
          <a:p>
            <a:r>
              <a:rPr lang="pt-PT" dirty="0"/>
              <a:t>Trabalho neste departamento </a:t>
            </a:r>
            <a:r>
              <a:rPr lang="pt-PT" b="1" dirty="0"/>
              <a:t>desde</a:t>
            </a:r>
            <a:r>
              <a:rPr lang="pt-PT" dirty="0"/>
              <a:t> ontem.</a:t>
            </a:r>
          </a:p>
          <a:p>
            <a:r>
              <a:rPr lang="pt-PT" dirty="0"/>
              <a:t> Lavoro in </a:t>
            </a:r>
            <a:r>
              <a:rPr lang="pt-PT" dirty="0" err="1"/>
              <a:t>questo</a:t>
            </a:r>
            <a:r>
              <a:rPr lang="pt-PT" dirty="0"/>
              <a:t> </a:t>
            </a:r>
            <a:r>
              <a:rPr lang="pt-PT" dirty="0" err="1"/>
              <a:t>dipartimento</a:t>
            </a:r>
            <a:r>
              <a:rPr lang="pt-PT" b="1" dirty="0"/>
              <a:t> da </a:t>
            </a:r>
            <a:r>
              <a:rPr lang="pt-PT" dirty="0" err="1"/>
              <a:t>ieri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Vou trabalhar nessa secção </a:t>
            </a:r>
            <a:r>
              <a:rPr lang="pt-PT" b="1" dirty="0"/>
              <a:t>a partir de </a:t>
            </a:r>
            <a:r>
              <a:rPr lang="pt-PT" dirty="0"/>
              <a:t>amanhã. </a:t>
            </a:r>
          </a:p>
          <a:p>
            <a:r>
              <a:rPr lang="pt-PT" dirty="0" err="1"/>
              <a:t>Lavorer</a:t>
            </a:r>
            <a:r>
              <a:rPr lang="it-IT" dirty="0"/>
              <a:t>ò in questo dipartimento </a:t>
            </a:r>
            <a:r>
              <a:rPr lang="it-IT" b="1" dirty="0"/>
              <a:t>da</a:t>
            </a:r>
            <a:r>
              <a:rPr lang="it-IT" dirty="0"/>
              <a:t> domani</a:t>
            </a:r>
          </a:p>
        </p:txBody>
      </p:sp>
    </p:spTree>
    <p:extLst>
      <p:ext uri="{BB962C8B-B14F-4D97-AF65-F5344CB8AC3E}">
        <p14:creationId xmlns:p14="http://schemas.microsoft.com/office/powerpoint/2010/main" val="240424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4554C-6DC0-48AA-B65A-96449A9C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 – “desde” e “a partir de”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9A4A98-0E3B-4109-9387-7A20CF44F50C}"/>
              </a:ext>
            </a:extLst>
          </p:cNvPr>
          <p:cNvSpPr txBox="1"/>
          <p:nvPr/>
        </p:nvSpPr>
        <p:spPr>
          <a:xfrm>
            <a:off x="1097280" y="1737360"/>
            <a:ext cx="10162123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AutoNum type="arabicParenR"/>
            </a:pPr>
            <a:r>
              <a:rPr lang="it-IT" sz="1800" i="0" u="none" strike="noStrike" baseline="0" dirty="0">
                <a:solidFill>
                  <a:srgbClr val="000000"/>
                </a:solidFill>
                <a:latin typeface="LiberationSerif-Bold"/>
              </a:rPr>
              <a:t>Complete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LiberationSerif-Bold"/>
              </a:rPr>
              <a:t>as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LiberationSerif-Bold"/>
              </a:rPr>
              <a:t>frases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LiberationSerif-Bold"/>
              </a:rPr>
              <a:t>com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LiberationSerif-Bold"/>
              </a:rPr>
              <a:t>desde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LiberationSerif-Bold"/>
              </a:rPr>
              <a:t>ou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 a partir de.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LiberationSerif-Bold"/>
              </a:rPr>
              <a:t>Faça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LiberationSerif-Bold"/>
              </a:rPr>
              <a:t>atenção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LiberationSerif-Bold"/>
              </a:rPr>
              <a:t>as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«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LiberationSerif-Bold"/>
              </a:rPr>
              <a:t>rasteiras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»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Ele está a fazer o curso de fotografia 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fevereiro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As inscrições para o curso estarão disponíveis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setembro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Nós estamos em férias .............................................. a semana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passada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Nós vamos estar em férias .............................................. próxima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semana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seu bilhete vai ser válido .............................................. amanhã.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seu bilhete é válido .............................................. ontem.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 quando é que esse filme está nos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cinemas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 quando é que esse filme vai estar nos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cinemas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Estou a trabalhar neste projeto .............................................. o mês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passado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Vou trabalhar neste projeto .............................................. </a:t>
            </a:r>
            <a:r>
              <a:rPr lang="pt-BR" dirty="0">
                <a:solidFill>
                  <a:srgbClr val="000000"/>
                </a:solidFill>
                <a:latin typeface="LiberationSerif"/>
              </a:rPr>
              <a:t>p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róximo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mês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  <a:endParaRPr lang="it-IT" dirty="0"/>
          </a:p>
        </p:txBody>
      </p:sp>
      <p:pic>
        <p:nvPicPr>
          <p:cNvPr id="2050" name="Picture 2" descr="ícone de casca de banana 2733267 Vetor no Vecteezy">
            <a:extLst>
              <a:ext uri="{FF2B5EF4-FFF2-40B4-BE49-F238E27FC236}">
                <a16:creationId xmlns:a16="http://schemas.microsoft.com/office/drawing/2014/main" id="{56917046-5F25-4136-8E19-AC24D254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26" y="1890735"/>
            <a:ext cx="1745761" cy="174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907E1E-70B3-4CC6-A70F-9B3CEC220D17}"/>
              </a:ext>
            </a:extLst>
          </p:cNvPr>
          <p:cNvSpPr txBox="1"/>
          <p:nvPr/>
        </p:nvSpPr>
        <p:spPr>
          <a:xfrm>
            <a:off x="9882131" y="3188117"/>
            <a:ext cx="197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Casca de banana</a:t>
            </a:r>
            <a:endParaRPr lang="it-IT" b="1" dirty="0"/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B9FD0C38-49F5-451B-A1F5-EAF54FB5AD42}"/>
              </a:ext>
            </a:extLst>
          </p:cNvPr>
          <p:cNvCxnSpPr/>
          <p:nvPr/>
        </p:nvCxnSpPr>
        <p:spPr>
          <a:xfrm>
            <a:off x="10768084" y="3557449"/>
            <a:ext cx="0" cy="48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EA565D-49C9-49DF-950C-D734AB076C80}"/>
              </a:ext>
            </a:extLst>
          </p:cNvPr>
          <p:cNvSpPr txBox="1"/>
          <p:nvPr/>
        </p:nvSpPr>
        <p:spPr>
          <a:xfrm>
            <a:off x="9683662" y="4114065"/>
            <a:ext cx="2374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Expressão idiomática:</a:t>
            </a:r>
          </a:p>
          <a:p>
            <a:r>
              <a:rPr lang="pt-PT" u="sng" dirty="0"/>
              <a:t>“Escorregar em uma casca de banana” </a:t>
            </a:r>
            <a:r>
              <a:rPr lang="pt-PT" dirty="0"/>
              <a:t>– cair em alguma armadilha</a:t>
            </a:r>
            <a:endParaRPr lang="it-IT" dirty="0"/>
          </a:p>
        </p:txBody>
      </p:sp>
      <p:cxnSp>
        <p:nvCxnSpPr>
          <p:cNvPr id="10" name="Conexão reta unidirecional 9">
            <a:extLst>
              <a:ext uri="{FF2B5EF4-FFF2-40B4-BE49-F238E27FC236}">
                <a16:creationId xmlns:a16="http://schemas.microsoft.com/office/drawing/2014/main" id="{EEB7A313-77EE-497E-9F3B-D032761AC962}"/>
              </a:ext>
            </a:extLst>
          </p:cNvPr>
          <p:cNvCxnSpPr/>
          <p:nvPr/>
        </p:nvCxnSpPr>
        <p:spPr>
          <a:xfrm flipV="1">
            <a:off x="8502555" y="1191499"/>
            <a:ext cx="1488758" cy="994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15ECD18-ECAB-48E7-843D-06DBF4213E3E}"/>
              </a:ext>
            </a:extLst>
          </p:cNvPr>
          <p:cNvSpPr txBox="1"/>
          <p:nvPr/>
        </p:nvSpPr>
        <p:spPr>
          <a:xfrm>
            <a:off x="7416588" y="74057"/>
            <a:ext cx="453414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u="sng" dirty="0"/>
              <a:t>No sentido figurado: </a:t>
            </a:r>
            <a:r>
              <a:rPr lang="pt-PT" dirty="0"/>
              <a:t>ação destinada a enganar alguém. Movimento para fazer cair ou tropeçar  alguém.  Fazer algo desleal.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261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8C69D-DD96-482C-8498-B3B3A5E04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Conjunções e locuções conjuncionais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74EAF2-DE5C-4D8D-8079-0877A2EED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20057" r="68561" b="52911"/>
          <a:stretch/>
        </p:blipFill>
        <p:spPr>
          <a:xfrm>
            <a:off x="1633912" y="2004291"/>
            <a:ext cx="8924176" cy="3705854"/>
          </a:xfrm>
          <a:prstGeom prst="rect">
            <a:avLst/>
          </a:prstGeom>
        </p:spPr>
      </p:pic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D69B5322-DFCE-4AAA-8856-EB9C36F4F830}"/>
              </a:ext>
            </a:extLst>
          </p:cNvPr>
          <p:cNvCxnSpPr>
            <a:cxnSpLocks/>
          </p:cNvCxnSpPr>
          <p:nvPr/>
        </p:nvCxnSpPr>
        <p:spPr>
          <a:xfrm flipH="1" flipV="1">
            <a:off x="1727200" y="2096654"/>
            <a:ext cx="387003" cy="129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621541-E51E-4E01-9114-4F69109104DB}"/>
              </a:ext>
            </a:extLst>
          </p:cNvPr>
          <p:cNvSpPr txBox="1"/>
          <p:nvPr/>
        </p:nvSpPr>
        <p:spPr>
          <a:xfrm>
            <a:off x="64656" y="1810464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São palavras invariáveis (não há feminino, não há masculino nem singular, nem plural)</a:t>
            </a:r>
            <a:endParaRPr lang="it-IT" sz="1200" dirty="0"/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0356A317-F8FA-4E1B-BEE5-CFA2A5FB5D92}"/>
              </a:ext>
            </a:extLst>
          </p:cNvPr>
          <p:cNvCxnSpPr>
            <a:cxnSpLocks/>
          </p:cNvCxnSpPr>
          <p:nvPr/>
        </p:nvCxnSpPr>
        <p:spPr>
          <a:xfrm>
            <a:off x="6687127" y="3306618"/>
            <a:ext cx="15978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F364FCA7-7226-4136-AE6B-D8B065F7A39E}"/>
              </a:ext>
            </a:extLst>
          </p:cNvPr>
          <p:cNvCxnSpPr>
            <a:cxnSpLocks/>
          </p:cNvCxnSpPr>
          <p:nvPr/>
        </p:nvCxnSpPr>
        <p:spPr>
          <a:xfrm>
            <a:off x="3385127" y="2452254"/>
            <a:ext cx="3098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860F64-BE74-4C90-8A25-2D1181D6D08E}"/>
              </a:ext>
            </a:extLst>
          </p:cNvPr>
          <p:cNvSpPr txBox="1"/>
          <p:nvPr/>
        </p:nvSpPr>
        <p:spPr>
          <a:xfrm>
            <a:off x="5205046" y="5060128"/>
            <a:ext cx="127888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Por isso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137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F8DCFCC-E60F-460D-86A4-DFBE6408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4" t="27867" r="53339" b="16561"/>
          <a:stretch/>
        </p:blipFill>
        <p:spPr>
          <a:xfrm>
            <a:off x="970670" y="509954"/>
            <a:ext cx="10758246" cy="56130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9E7F3F9-D620-4C12-8B85-93B24A75F09C}"/>
              </a:ext>
            </a:extLst>
          </p:cNvPr>
          <p:cNvSpPr/>
          <p:nvPr/>
        </p:nvSpPr>
        <p:spPr>
          <a:xfrm>
            <a:off x="7666893" y="4009291"/>
            <a:ext cx="281354" cy="4220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EE61CB-EA28-4009-BCB9-070569B67059}"/>
              </a:ext>
            </a:extLst>
          </p:cNvPr>
          <p:cNvSpPr txBox="1"/>
          <p:nvPr/>
        </p:nvSpPr>
        <p:spPr>
          <a:xfrm>
            <a:off x="3916082" y="2398957"/>
            <a:ext cx="486742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/>
              <a:t>Putin </a:t>
            </a:r>
            <a:r>
              <a:rPr lang="it-IT" b="1" dirty="0" err="1"/>
              <a:t>reconhece</a:t>
            </a:r>
            <a:r>
              <a:rPr lang="it-IT" b="1" dirty="0"/>
              <a:t> </a:t>
            </a:r>
            <a:r>
              <a:rPr lang="it-IT" b="1" dirty="0" err="1"/>
              <a:t>prov</a:t>
            </a:r>
            <a:r>
              <a:rPr lang="pt-PT" b="1" dirty="0" err="1"/>
              <a:t>íncias</a:t>
            </a:r>
            <a:r>
              <a:rPr lang="pt-PT" b="1" dirty="0"/>
              <a:t> separatistas. Putin envia “forças de paz” para a Ucrânia</a:t>
            </a:r>
            <a:endParaRPr lang="it-IT" b="1" dirty="0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AAABB4C-1554-4C92-868C-45F758C1DE4F}"/>
              </a:ext>
            </a:extLst>
          </p:cNvPr>
          <p:cNvSpPr/>
          <p:nvPr/>
        </p:nvSpPr>
        <p:spPr>
          <a:xfrm rot="3364920">
            <a:off x="7160395" y="3245939"/>
            <a:ext cx="750277" cy="580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E4306B5-D1E7-48F3-8D46-8A49A117C1E7}"/>
              </a:ext>
            </a:extLst>
          </p:cNvPr>
          <p:cNvSpPr txBox="1"/>
          <p:nvPr/>
        </p:nvSpPr>
        <p:spPr>
          <a:xfrm>
            <a:off x="970670" y="6478062"/>
            <a:ext cx="414996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Jornal Público 22/02/2022</a:t>
            </a:r>
            <a:endParaRPr lang="it-I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187096-F6F0-4091-BC7B-2C93017A73CB}"/>
              </a:ext>
            </a:extLst>
          </p:cNvPr>
          <p:cNvSpPr txBox="1"/>
          <p:nvPr/>
        </p:nvSpPr>
        <p:spPr>
          <a:xfrm>
            <a:off x="407963" y="273371"/>
            <a:ext cx="146304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Conjunção copulativa de adição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5692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871A85-20EF-4464-8E1C-975CD8BD6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15683" r="64462" b="18667"/>
          <a:stretch/>
        </p:blipFill>
        <p:spPr>
          <a:xfrm>
            <a:off x="108317" y="469506"/>
            <a:ext cx="6415543" cy="565873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77E5B7-E084-4709-9D80-48549129132E}"/>
              </a:ext>
            </a:extLst>
          </p:cNvPr>
          <p:cNvSpPr txBox="1"/>
          <p:nvPr/>
        </p:nvSpPr>
        <p:spPr>
          <a:xfrm>
            <a:off x="647113" y="6323429"/>
            <a:ext cx="414996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Jornal Público 22/02/2022</a:t>
            </a:r>
            <a:endParaRPr lang="it-I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D7B282-535F-4AEF-816D-3C2294FF7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8" t="22232" r="60914" b="4625"/>
          <a:stretch/>
        </p:blipFill>
        <p:spPr>
          <a:xfrm>
            <a:off x="6523860" y="404443"/>
            <a:ext cx="5668140" cy="5788858"/>
          </a:xfrm>
          <a:prstGeom prst="rect">
            <a:avLst/>
          </a:prstGeom>
        </p:spPr>
      </p:pic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C8DA5F4A-01A4-4208-B596-0B739378D105}"/>
              </a:ext>
            </a:extLst>
          </p:cNvPr>
          <p:cNvCxnSpPr/>
          <p:nvPr/>
        </p:nvCxnSpPr>
        <p:spPr>
          <a:xfrm>
            <a:off x="7427742" y="1505243"/>
            <a:ext cx="14208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28F9EE82-7AAA-43F5-B5E0-E2B3943C783E}"/>
              </a:ext>
            </a:extLst>
          </p:cNvPr>
          <p:cNvCxnSpPr>
            <a:cxnSpLocks/>
          </p:cNvCxnSpPr>
          <p:nvPr/>
        </p:nvCxnSpPr>
        <p:spPr>
          <a:xfrm>
            <a:off x="5103023" y="2529840"/>
            <a:ext cx="6729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81E26A6D-E26F-40BE-B24E-724BB8CB1D8C}"/>
              </a:ext>
            </a:extLst>
          </p:cNvPr>
          <p:cNvCxnSpPr>
            <a:cxnSpLocks/>
          </p:cNvCxnSpPr>
          <p:nvPr/>
        </p:nvCxnSpPr>
        <p:spPr>
          <a:xfrm>
            <a:off x="5376201" y="4738469"/>
            <a:ext cx="7995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83A657E7-757B-4BEE-90E5-49D34B772F5F}"/>
              </a:ext>
            </a:extLst>
          </p:cNvPr>
          <p:cNvCxnSpPr>
            <a:cxnSpLocks/>
          </p:cNvCxnSpPr>
          <p:nvPr/>
        </p:nvCxnSpPr>
        <p:spPr>
          <a:xfrm>
            <a:off x="3348444" y="5033889"/>
            <a:ext cx="2528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8D2EACC-5317-4705-AA03-24EA12A3CC36}"/>
              </a:ext>
            </a:extLst>
          </p:cNvPr>
          <p:cNvSpPr txBox="1"/>
          <p:nvPr/>
        </p:nvSpPr>
        <p:spPr>
          <a:xfrm>
            <a:off x="379827" y="165239"/>
            <a:ext cx="146304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Conjunções copulativas de adição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305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njunções - O que são, classificação, principais tipos e exemplos">
            <a:extLst>
              <a:ext uri="{FF2B5EF4-FFF2-40B4-BE49-F238E27FC236}">
                <a16:creationId xmlns:a16="http://schemas.microsoft.com/office/drawing/2014/main" id="{75E03758-8F1B-48F1-A39A-96C49F0E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74" y="559189"/>
            <a:ext cx="8532441" cy="26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BBC6982-A358-46F0-9F7F-A5D906770417}"/>
              </a:ext>
            </a:extLst>
          </p:cNvPr>
          <p:cNvSpPr/>
          <p:nvPr/>
        </p:nvSpPr>
        <p:spPr>
          <a:xfrm>
            <a:off x="7880320" y="738057"/>
            <a:ext cx="341038" cy="304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0E3A15-0511-4B27-852F-3A3EFEF4F696}"/>
              </a:ext>
            </a:extLst>
          </p:cNvPr>
          <p:cNvSpPr txBox="1"/>
          <p:nvPr/>
        </p:nvSpPr>
        <p:spPr>
          <a:xfrm>
            <a:off x="895572" y="1411498"/>
            <a:ext cx="146304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Conjunção disjuntiva -alternativa</a:t>
            </a:r>
            <a:endParaRPr lang="it-IT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2BAEDED9-AE6A-49E8-A5AC-3CE7108B4EE4}"/>
              </a:ext>
            </a:extLst>
          </p:cNvPr>
          <p:cNvCxnSpPr>
            <a:cxnSpLocks/>
          </p:cNvCxnSpPr>
          <p:nvPr/>
        </p:nvCxnSpPr>
        <p:spPr>
          <a:xfrm>
            <a:off x="3362179" y="1171314"/>
            <a:ext cx="11535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770D01D7-2CDB-4DC8-BD81-5976FE13E815}"/>
              </a:ext>
            </a:extLst>
          </p:cNvPr>
          <p:cNvCxnSpPr>
            <a:cxnSpLocks/>
          </p:cNvCxnSpPr>
          <p:nvPr/>
        </p:nvCxnSpPr>
        <p:spPr>
          <a:xfrm>
            <a:off x="2595174" y="1355226"/>
            <a:ext cx="7901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9CFCA4D-B6D8-484F-8F4A-EEB16840CDC5}"/>
              </a:ext>
            </a:extLst>
          </p:cNvPr>
          <p:cNvSpPr txBox="1"/>
          <p:nvPr/>
        </p:nvSpPr>
        <p:spPr>
          <a:xfrm>
            <a:off x="4329330" y="3322998"/>
            <a:ext cx="7443018" cy="2893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fontAlgn="base"/>
            <a:r>
              <a:rPr lang="pt-BR" sz="1600" b="1" i="0" dirty="0">
                <a:solidFill>
                  <a:srgbClr val="002060"/>
                </a:solidFill>
                <a:effectLst/>
                <a:latin typeface="Titillium"/>
              </a:rPr>
              <a:t>Exemplos: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002060"/>
                </a:solidFill>
                <a:effectLst/>
                <a:latin typeface="Titillium"/>
              </a:rPr>
              <a:t>Fui ao cinema ontem </a:t>
            </a:r>
            <a:r>
              <a:rPr lang="pt-BR" sz="1600" b="1" i="0" dirty="0">
                <a:solidFill>
                  <a:srgbClr val="002060"/>
                </a:solidFill>
                <a:effectLst/>
                <a:latin typeface="inherit"/>
              </a:rPr>
              <a:t>e</a:t>
            </a:r>
            <a:r>
              <a:rPr lang="pt-BR" sz="1600" b="0" i="0" dirty="0">
                <a:solidFill>
                  <a:srgbClr val="002060"/>
                </a:solidFill>
                <a:effectLst/>
                <a:latin typeface="Titillium"/>
              </a:rPr>
              <a:t> hoje, </a:t>
            </a:r>
            <a:r>
              <a:rPr lang="pt-BR" sz="1600" b="1" i="0" dirty="0">
                <a:solidFill>
                  <a:srgbClr val="002060"/>
                </a:solidFill>
                <a:effectLst/>
                <a:latin typeface="inherit"/>
              </a:rPr>
              <a:t>mas</a:t>
            </a:r>
            <a:r>
              <a:rPr lang="pt-BR" sz="1600" b="0" i="0" dirty="0">
                <a:solidFill>
                  <a:srgbClr val="002060"/>
                </a:solidFill>
                <a:effectLst/>
                <a:latin typeface="Titillium"/>
              </a:rPr>
              <a:t> não gostei muito dos filmes, </a:t>
            </a:r>
            <a:r>
              <a:rPr lang="pt-BR" sz="1600" b="1" i="0" dirty="0">
                <a:solidFill>
                  <a:srgbClr val="002060"/>
                </a:solidFill>
                <a:effectLst/>
                <a:latin typeface="inherit"/>
              </a:rPr>
              <a:t>ou</a:t>
            </a:r>
            <a:r>
              <a:rPr lang="pt-BR" sz="1600" b="0" i="0" dirty="0">
                <a:solidFill>
                  <a:srgbClr val="002060"/>
                </a:solidFill>
                <a:effectLst/>
                <a:latin typeface="Titillium"/>
              </a:rPr>
              <a:t> por causa dos atores </a:t>
            </a:r>
            <a:r>
              <a:rPr lang="pt-BR" sz="1600" b="1" i="0" dirty="0">
                <a:solidFill>
                  <a:srgbClr val="002060"/>
                </a:solidFill>
                <a:effectLst/>
                <a:latin typeface="inherit"/>
              </a:rPr>
              <a:t>ou</a:t>
            </a:r>
            <a:r>
              <a:rPr lang="pt-BR" sz="1600" b="0" i="0" dirty="0">
                <a:solidFill>
                  <a:srgbClr val="002060"/>
                </a:solidFill>
                <a:effectLst/>
                <a:latin typeface="Titillium"/>
              </a:rPr>
              <a:t> por estar maldisposta, </a:t>
            </a:r>
            <a:r>
              <a:rPr lang="pt-BR" sz="1600" b="1" i="0" dirty="0">
                <a:solidFill>
                  <a:srgbClr val="002060"/>
                </a:solidFill>
                <a:effectLst/>
                <a:latin typeface="inherit"/>
              </a:rPr>
              <a:t>pois</a:t>
            </a:r>
            <a:r>
              <a:rPr lang="pt-BR" sz="1600" b="0" i="0" dirty="0">
                <a:solidFill>
                  <a:srgbClr val="002060"/>
                </a:solidFill>
                <a:effectLst/>
                <a:latin typeface="Titillium"/>
              </a:rPr>
              <a:t> o dia não correu bem. </a:t>
            </a:r>
            <a:r>
              <a:rPr lang="pt-BR" sz="1600" dirty="0">
                <a:solidFill>
                  <a:srgbClr val="002060"/>
                </a:solidFill>
                <a:latin typeface="Titillium"/>
              </a:rPr>
              <a:t>(adição/ adversativa/ disjuntiva)</a:t>
            </a:r>
            <a:endParaRPr lang="pt-BR" sz="1600" b="0" i="0" dirty="0">
              <a:solidFill>
                <a:srgbClr val="002060"/>
              </a:solidFill>
              <a:effectLst/>
              <a:latin typeface="Titillium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latin typeface="Titillium"/>
              </a:rPr>
              <a:t>Hoje vou beber cerveja </a:t>
            </a:r>
            <a:r>
              <a:rPr lang="pt-BR" sz="1600" b="1" dirty="0">
                <a:solidFill>
                  <a:srgbClr val="002060"/>
                </a:solidFill>
                <a:latin typeface="Titillium"/>
              </a:rPr>
              <a:t>e</a:t>
            </a:r>
            <a:r>
              <a:rPr lang="pt-BR" sz="1600" dirty="0">
                <a:solidFill>
                  <a:srgbClr val="002060"/>
                </a:solidFill>
                <a:latin typeface="Titillium"/>
              </a:rPr>
              <a:t> vinho tinto. (adição)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002060"/>
                </a:solidFill>
                <a:effectLst/>
                <a:latin typeface="Titillium"/>
              </a:rPr>
              <a:t>Eu quero ir </a:t>
            </a:r>
            <a:r>
              <a:rPr lang="it-IT" sz="1600" b="0" i="0" dirty="0">
                <a:solidFill>
                  <a:srgbClr val="002060"/>
                </a:solidFill>
                <a:effectLst/>
                <a:latin typeface="Titillium"/>
              </a:rPr>
              <a:t>à</a:t>
            </a: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 praia, </a:t>
            </a:r>
            <a:r>
              <a:rPr lang="pt-PT" sz="1600" b="1" i="0" dirty="0">
                <a:solidFill>
                  <a:srgbClr val="002060"/>
                </a:solidFill>
                <a:effectLst/>
                <a:latin typeface="Titillium"/>
              </a:rPr>
              <a:t>mas</a:t>
            </a: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 est</a:t>
            </a:r>
            <a:r>
              <a:rPr lang="pt-PT" sz="1600" dirty="0">
                <a:solidFill>
                  <a:srgbClr val="002060"/>
                </a:solidFill>
                <a:latin typeface="Titillium"/>
              </a:rPr>
              <a:t>á chovendo. (adversativa)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Elas querem aprender Português,</a:t>
            </a:r>
            <a:r>
              <a:rPr lang="pt-PT" sz="1600" b="1" i="0" dirty="0">
                <a:solidFill>
                  <a:srgbClr val="002060"/>
                </a:solidFill>
                <a:effectLst/>
                <a:latin typeface="Titillium"/>
              </a:rPr>
              <a:t> logo </a:t>
            </a: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precisam de aulas particulares.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2060"/>
                </a:solidFill>
                <a:latin typeface="Titillium"/>
              </a:rPr>
              <a:t>Maria casou no fim de semana. </a:t>
            </a:r>
            <a:r>
              <a:rPr lang="pt-PT" sz="1600" b="1" u="sng" dirty="0">
                <a:solidFill>
                  <a:srgbClr val="002060"/>
                </a:solidFill>
                <a:latin typeface="Titillium"/>
              </a:rPr>
              <a:t>Logo,</a:t>
            </a:r>
            <a:r>
              <a:rPr lang="pt-PT" sz="1600" b="1" dirty="0">
                <a:solidFill>
                  <a:srgbClr val="002060"/>
                </a:solidFill>
                <a:latin typeface="Titillium"/>
              </a:rPr>
              <a:t> </a:t>
            </a:r>
            <a:r>
              <a:rPr lang="pt-PT" sz="1600" dirty="0">
                <a:solidFill>
                  <a:srgbClr val="002060"/>
                </a:solidFill>
                <a:latin typeface="Titillium"/>
              </a:rPr>
              <a:t>estava muito feliz. (conclusiva)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2060"/>
                </a:solidFill>
                <a:latin typeface="Titillium"/>
              </a:rPr>
              <a:t>Hoje e</a:t>
            </a: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stá muito calor. </a:t>
            </a:r>
            <a:r>
              <a:rPr lang="pt-PT" sz="1600" b="1" i="0" dirty="0">
                <a:solidFill>
                  <a:srgbClr val="002060"/>
                </a:solidFill>
                <a:effectLst/>
                <a:latin typeface="Titillium"/>
              </a:rPr>
              <a:t>Por isso, </a:t>
            </a: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hoje vou </a:t>
            </a:r>
            <a:r>
              <a:rPr lang="it-IT" sz="1600" b="0" i="0" dirty="0">
                <a:solidFill>
                  <a:srgbClr val="002060"/>
                </a:solidFill>
                <a:effectLst/>
                <a:latin typeface="Titillium"/>
              </a:rPr>
              <a:t>à piscina. (conclusiva)</a:t>
            </a:r>
            <a:endParaRPr lang="pt-PT" sz="1600" b="0" i="0" dirty="0">
              <a:solidFill>
                <a:srgbClr val="002060"/>
              </a:solidFill>
              <a:effectLst/>
              <a:latin typeface="Titillium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2060"/>
                </a:solidFill>
                <a:latin typeface="Titillium"/>
              </a:rPr>
              <a:t>Ele não quer comer </a:t>
            </a:r>
            <a:r>
              <a:rPr lang="pt-PT" sz="1600" b="1" dirty="0">
                <a:solidFill>
                  <a:srgbClr val="002060"/>
                </a:solidFill>
                <a:latin typeface="Titillium"/>
              </a:rPr>
              <a:t>nem</a:t>
            </a:r>
            <a:r>
              <a:rPr lang="pt-PT" sz="1600" dirty="0">
                <a:solidFill>
                  <a:srgbClr val="002060"/>
                </a:solidFill>
                <a:latin typeface="Titillium"/>
              </a:rPr>
              <a:t> estudar. (adição)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2060"/>
                </a:solidFill>
                <a:latin typeface="Titillium"/>
              </a:rPr>
              <a:t>Ela não foi </a:t>
            </a:r>
            <a:r>
              <a:rPr lang="it-IT" sz="1600" b="0" i="0" dirty="0">
                <a:solidFill>
                  <a:srgbClr val="002060"/>
                </a:solidFill>
                <a:effectLst/>
                <a:latin typeface="Titillium"/>
              </a:rPr>
              <a:t>à</a:t>
            </a: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 festa </a:t>
            </a:r>
            <a:r>
              <a:rPr lang="pt-PT" sz="1600" b="1" i="0" dirty="0">
                <a:solidFill>
                  <a:srgbClr val="002060"/>
                </a:solidFill>
                <a:effectLst/>
                <a:latin typeface="Titillium"/>
              </a:rPr>
              <a:t>pois</a:t>
            </a:r>
            <a:r>
              <a:rPr lang="pt-PT" sz="1600" b="0" i="0" dirty="0">
                <a:solidFill>
                  <a:srgbClr val="002060"/>
                </a:solidFill>
                <a:effectLst/>
                <a:latin typeface="Titillium"/>
              </a:rPr>
              <a:t> precisava dormir. (explicativa)</a:t>
            </a:r>
            <a:endParaRPr lang="pt-BR" sz="1600" b="0" i="0" dirty="0">
              <a:solidFill>
                <a:srgbClr val="002060"/>
              </a:solidFill>
              <a:effectLst/>
              <a:latin typeface="Titillium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EEF900B-16FB-485A-BBCA-3F80F0CD4F52}"/>
              </a:ext>
            </a:extLst>
          </p:cNvPr>
          <p:cNvSpPr txBox="1"/>
          <p:nvPr/>
        </p:nvSpPr>
        <p:spPr>
          <a:xfrm>
            <a:off x="431410" y="3369011"/>
            <a:ext cx="41675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Em conclusão as conjunções coordenativas que nos servem no primeiro ano são:</a:t>
            </a:r>
          </a:p>
          <a:p>
            <a:pPr algn="l" fontAlgn="base"/>
            <a:endParaRPr lang="pt-BR" b="1" i="0" dirty="0">
              <a:solidFill>
                <a:srgbClr val="002060"/>
              </a:solidFill>
              <a:effectLst/>
              <a:latin typeface="Titillium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Copulativas - adição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: 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e, nem, …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Adversativas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: 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mas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Disjuntivas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: 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ou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Conclusivas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: 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logo, por isso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02060"/>
                </a:solidFill>
                <a:effectLst/>
                <a:latin typeface="inherit"/>
              </a:rPr>
              <a:t>Explicativas</a:t>
            </a:r>
            <a:r>
              <a:rPr lang="pt-BR" dirty="0">
                <a:solidFill>
                  <a:srgbClr val="002060"/>
                </a:solidFill>
                <a:latin typeface="Titillium"/>
              </a:rPr>
              <a:t>: </a:t>
            </a:r>
            <a:r>
              <a:rPr lang="pt-BR" b="0" i="0" dirty="0">
                <a:solidFill>
                  <a:srgbClr val="002060"/>
                </a:solidFill>
                <a:effectLst/>
                <a:latin typeface="Titillium"/>
              </a:rPr>
              <a:t>pois</a:t>
            </a:r>
          </a:p>
        </p:txBody>
      </p:sp>
    </p:spTree>
    <p:extLst>
      <p:ext uri="{BB962C8B-B14F-4D97-AF65-F5344CB8AC3E}">
        <p14:creationId xmlns:p14="http://schemas.microsoft.com/office/powerpoint/2010/main" val="358945234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5131</TotalTime>
  <Words>1842</Words>
  <Application>Microsoft Office PowerPoint</Application>
  <PresentationFormat>Ecrã Panorâmico</PresentationFormat>
  <Paragraphs>241</Paragraphs>
  <Slides>37</Slides>
  <Notes>3</Notes>
  <HiddenSlides>0</HiddenSlides>
  <MMClips>5</MMClips>
  <ScaleCrop>false</ScaleCrop>
  <HeadingPairs>
    <vt:vector size="6" baseType="variant">
      <vt:variant>
        <vt:lpstr>Tipos de letra usados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51" baseType="lpstr">
      <vt:lpstr>Arial</vt:lpstr>
      <vt:lpstr>Bauhaus 93</vt:lpstr>
      <vt:lpstr>Calibri</vt:lpstr>
      <vt:lpstr>Calibri Light</vt:lpstr>
      <vt:lpstr>Edmondsans Bold</vt:lpstr>
      <vt:lpstr>Edmondsans Regular</vt:lpstr>
      <vt:lpstr>inherit</vt:lpstr>
      <vt:lpstr>LiberationSerif</vt:lpstr>
      <vt:lpstr>LiberationSerif-Bold</vt:lpstr>
      <vt:lpstr>LiberationSerif-BoldItalic</vt:lpstr>
      <vt:lpstr>Times New Roman</vt:lpstr>
      <vt:lpstr>Titillium</vt:lpstr>
      <vt:lpstr>Wingdings</vt:lpstr>
      <vt:lpstr>Retrospettivo</vt:lpstr>
      <vt:lpstr>LINGUA E TRADUZIONE PORTOGHESE I</vt:lpstr>
      <vt:lpstr>Sumário da aula n°45 e n°46</vt:lpstr>
      <vt:lpstr>Apresentação do PowerPoint</vt:lpstr>
      <vt:lpstr>Desde e a partir de…</vt:lpstr>
      <vt:lpstr>Exercícios – “desde” e “a partir de”</vt:lpstr>
      <vt:lpstr>Conjunções e locuções conjuncionais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Exercícios - Conjunções</vt:lpstr>
      <vt:lpstr>Texto com conjunções em português</vt:lpstr>
      <vt:lpstr>Gostas de fazer compras?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Vocabulário – perguntas e respostas</vt:lpstr>
      <vt:lpstr>Apresentação do PowerPoint</vt:lpstr>
      <vt:lpstr>Pronomes pessoais</vt:lpstr>
      <vt:lpstr>Pronomes pessoais do complemento indireto</vt:lpstr>
      <vt:lpstr>Apresentação do PowerPoint</vt:lpstr>
      <vt:lpstr>Apresentação do PowerPoint</vt:lpstr>
      <vt:lpstr>Apresentação do PowerPoint</vt:lpstr>
      <vt:lpstr>Pôr, calçar, vestir, vestir-se</vt:lpstr>
      <vt:lpstr>Conjugação pronominal reflexa - resumo</vt:lpstr>
      <vt:lpstr>Verbo Vestir vs. Despir e “tirar a roupa” </vt:lpstr>
      <vt:lpstr>Apresentação do PowerPoint</vt:lpstr>
      <vt:lpstr>Ditado</vt:lpstr>
      <vt:lpstr>Ditado e exercício de acentuação</vt:lpstr>
      <vt:lpstr>Tradução</vt:lpstr>
      <vt:lpstr>T.p.c – Tradução</vt:lpstr>
      <vt:lpstr>T.p.c – Tradução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86</cp:revision>
  <cp:lastPrinted>2022-02-21T08:30:52Z</cp:lastPrinted>
  <dcterms:created xsi:type="dcterms:W3CDTF">2021-12-06T20:44:41Z</dcterms:created>
  <dcterms:modified xsi:type="dcterms:W3CDTF">2022-02-22T13:27:58Z</dcterms:modified>
</cp:coreProperties>
</file>