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76" r:id="rId11"/>
    <p:sldId id="269" r:id="rId12"/>
    <p:sldId id="270" r:id="rId13"/>
    <p:sldId id="271" r:id="rId14"/>
    <p:sldId id="273" r:id="rId15"/>
    <p:sldId id="275" r:id="rId16"/>
    <p:sldId id="324" r:id="rId17"/>
    <p:sldId id="277" r:id="rId18"/>
    <p:sldId id="278" r:id="rId19"/>
    <p:sldId id="310" r:id="rId20"/>
    <p:sldId id="282" r:id="rId21"/>
    <p:sldId id="327" r:id="rId22"/>
    <p:sldId id="328" r:id="rId23"/>
    <p:sldId id="325" r:id="rId24"/>
    <p:sldId id="326" r:id="rId25"/>
    <p:sldId id="329" r:id="rId26"/>
    <p:sldId id="330" r:id="rId27"/>
    <p:sldId id="331" r:id="rId28"/>
    <p:sldId id="283" r:id="rId29"/>
    <p:sldId id="284" r:id="rId30"/>
    <p:sldId id="285" r:id="rId31"/>
    <p:sldId id="286" r:id="rId32"/>
    <p:sldId id="287" r:id="rId33"/>
    <p:sldId id="288" r:id="rId34"/>
    <p:sldId id="322" r:id="rId35"/>
    <p:sldId id="323" r:id="rId36"/>
    <p:sldId id="289" r:id="rId37"/>
    <p:sldId id="290" r:id="rId38"/>
    <p:sldId id="291" r:id="rId39"/>
    <p:sldId id="292" r:id="rId40"/>
    <p:sldId id="293" r:id="rId41"/>
    <p:sldId id="302" r:id="rId42"/>
    <p:sldId id="303" r:id="rId43"/>
    <p:sldId id="304" r:id="rId44"/>
    <p:sldId id="305" r:id="rId45"/>
    <p:sldId id="306" r:id="rId46"/>
    <p:sldId id="307" r:id="rId47"/>
    <p:sldId id="308" r:id="rId48"/>
    <p:sldId id="309" r:id="rId49"/>
    <p:sldId id="279" r:id="rId50"/>
    <p:sldId id="312" r:id="rId51"/>
    <p:sldId id="332" r:id="rId52"/>
    <p:sldId id="333" r:id="rId53"/>
    <p:sldId id="311" r:id="rId54"/>
    <p:sldId id="272" r:id="rId55"/>
    <p:sldId id="280" r:id="rId56"/>
    <p:sldId id="313" r:id="rId57"/>
    <p:sldId id="314" r:id="rId58"/>
    <p:sldId id="315" r:id="rId59"/>
    <p:sldId id="316" r:id="rId60"/>
    <p:sldId id="31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79" d="100"/>
          <a:sy n="79" d="100"/>
        </p:scale>
        <p:origin x="48" y="3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5.5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1 508,'1'-2,"0"0,1 0,-1 0,1-1,0 2,-1-1,1 0,0 0,0 0,0 1,1-1,-1 1,0 0,0-1,1 1,-1 0,1 1,1-2,1 0,183-71,-74 34,-67 27,0 1,1 2,1 2,8 2,108-17,128-51,-284 71,11-2,0 0,-1-1,1 0,-1-2,0-1,-1 0,0-1,0-1,14-11,-22 13,0 0,0 1,1 0,0 0,0 1,0 1,1 0,-1 0,1 2,1-1,-1 1,0 1,1 0,-1 1,1 0,3 1,0-1,-1 0,1-2,0 1,14-6,67-30,-74 28,-12 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07.9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1 272,'23'-1,"1"-2,0-1,-1 0,19-7,22-4,376-82,-345 85,1 4,91 5,-121-1,0-2,-1-4,0-2,25-10,-21 6,93-14,-139 25,1 1,-1 2,1 0,0 2,0 1,-1 0,1 2,0 1,4 1,22 16,-38-16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4.78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0 198,'54'-25,"-4"4,65-23,-45 2,14-3,-39 29,-33 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07T15:37:16.6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1 191,'28'-13,"40"-18,69-33,-105 50,0 1,1 2,0 1,1 2,0 1,1 2,4 0,-10 1,-18-1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6EA93B1C-751A-4AE4-9E44-B4D1F40C9BD4}" type="datetimeFigureOut">
              <a:rPr lang="en-US" smtClean="0"/>
              <a:t>3/7/2022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2909149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6EA93B1C-751A-4AE4-9E44-B4D1F40C9BD4}" type="datetimeFigureOut">
              <a:rPr lang="en-US" smtClean="0"/>
              <a:t>3/7/2022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42755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6EA93B1C-751A-4AE4-9E44-B4D1F40C9BD4}" type="datetimeFigureOut">
              <a:rPr lang="en-US" smtClean="0"/>
              <a:t>3/7/2022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212453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6EA93B1C-751A-4AE4-9E44-B4D1F40C9BD4}" type="datetimeFigureOut">
              <a:rPr lang="en-US" smtClean="0"/>
              <a:t>3/7/2022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92113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6EA93B1C-751A-4AE4-9E44-B4D1F40C9BD4}" type="datetimeFigureOut">
              <a:rPr lang="en-US" smtClean="0"/>
              <a:t>3/7/2022</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482502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6EA93B1C-751A-4AE4-9E44-B4D1F40C9BD4}" type="datetimeFigureOut">
              <a:rPr lang="en-US" smtClean="0"/>
              <a:t>3/7/2022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473116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6EA93B1C-751A-4AE4-9E44-B4D1F40C9BD4}" type="datetimeFigureOut">
              <a:rPr lang="en-US" smtClean="0"/>
              <a:t>3/7/2022</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76826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EA93B1C-751A-4AE4-9E44-B4D1F40C9BD4}" type="datetimeFigureOut">
              <a:rPr lang="en-US" smtClean="0"/>
              <a:t>3/7/2022</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3492522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A93B1C-751A-4AE4-9E44-B4D1F40C9BD4}" type="datetimeFigureOut">
              <a:rPr lang="en-US" smtClean="0"/>
              <a:t>3/7/2022</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37355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EA93B1C-751A-4AE4-9E44-B4D1F40C9BD4}" type="datetimeFigureOut">
              <a:rPr lang="en-US" smtClean="0"/>
              <a:t>3/7/2022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57138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EA93B1C-751A-4AE4-9E44-B4D1F40C9BD4}" type="datetimeFigureOut">
              <a:rPr lang="en-US" smtClean="0"/>
              <a:t>3/7/2022</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A9A6D829-A7BA-4E1C-A264-FFB1E4602FB5}" type="slidenum">
              <a:rPr lang="en-US" smtClean="0"/>
              <a:t>‹N›</a:t>
            </a:fld>
            <a:endParaRPr lang="en-US"/>
          </a:p>
        </p:txBody>
      </p:sp>
    </p:spTree>
    <p:extLst>
      <p:ext uri="{BB962C8B-B14F-4D97-AF65-F5344CB8AC3E}">
        <p14:creationId xmlns:p14="http://schemas.microsoft.com/office/powerpoint/2010/main" val="290046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93B1C-751A-4AE4-9E44-B4D1F40C9BD4}" type="datetimeFigureOut">
              <a:rPr lang="en-US" smtClean="0"/>
              <a:t>3/7/2022</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6D829-A7BA-4E1C-A264-FFB1E4602FB5}" type="slidenum">
              <a:rPr lang="en-US" smtClean="0"/>
              <a:t>‹N›</a:t>
            </a:fld>
            <a:endParaRPr lang="en-US"/>
          </a:p>
        </p:txBody>
      </p:sp>
    </p:spTree>
    <p:extLst>
      <p:ext uri="{BB962C8B-B14F-4D97-AF65-F5344CB8AC3E}">
        <p14:creationId xmlns:p14="http://schemas.microsoft.com/office/powerpoint/2010/main" val="342477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ati.istat.it/" TargetMode="External"/><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hyperlink" Target="file:///C:\Users\5122\Downloads\DEF%202021%20-%20Sez.%20II.1%20Allegato%20Nota%20metodologica%20previsioni.pdf" TargetMode="External"/><Relationship Id="rId4" Type="http://schemas.openxmlformats.org/officeDocument/2006/relationships/hyperlink" Target="https://www.rgs.mef.gov.it/_Documenti/VERSIONE-I/Attivit--i/Contabilit_e_finanza_pubblica/DPB/2022/IT-DPB-2022.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cb.europa.eu/pub/pdf/other/monetarypolicy2004it.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customXml" Target="../ink/ink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customXml" Target="../ink/ink4.xml"/></Relationships>
</file>

<file path=ppt/slides/_rels/slide2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slide" Target="slide29.xml"/><Relationship Id="rId5" Type="http://schemas.openxmlformats.org/officeDocument/2006/relationships/image" Target="../media/image120.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slide" Target="slide29.xml"/><Relationship Id="rId4" Type="http://schemas.openxmlformats.org/officeDocument/2006/relationships/image" Target="../media/image140.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www.rgs.mef.gov.it/_Documenti/VERSIONE-I/Pubblicazioni/Analisi_e_valutazione_della_Spesa/La-spesa-pubblica-in-Europa/Spesa_per_funzione_COFOG_edizione-2019-anni-2009-2017.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cos’è la POLITICA ECONOMICA?</a:t>
            </a:r>
          </a:p>
        </p:txBody>
      </p:sp>
      <p:sp>
        <p:nvSpPr>
          <p:cNvPr id="3" name="Segnaposto testo 2"/>
          <p:cNvSpPr>
            <a:spLocks noGrp="1"/>
          </p:cNvSpPr>
          <p:nvPr>
            <p:ph type="body" idx="1"/>
          </p:nvPr>
        </p:nvSpPr>
        <p:spPr/>
        <p:txBody>
          <a:bodyPr/>
          <a:lstStyle/>
          <a:p>
            <a:r>
              <a:rPr lang="it-IT" dirty="0"/>
              <a:t>Un set di definizioni</a:t>
            </a:r>
          </a:p>
        </p:txBody>
      </p:sp>
    </p:spTree>
    <p:extLst>
      <p:ext uri="{BB962C8B-B14F-4D97-AF65-F5344CB8AC3E}">
        <p14:creationId xmlns:p14="http://schemas.microsoft.com/office/powerpoint/2010/main" val="255517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Ambiti e motivi di intervento, natura dei compiti</a:t>
            </a:r>
            <a:br>
              <a:rPr lang="en-US" dirty="0"/>
            </a:br>
            <a:endParaRPr lang="en-US" dirty="0"/>
          </a:p>
        </p:txBody>
      </p:sp>
      <p:sp>
        <p:nvSpPr>
          <p:cNvPr id="5" name="Segnaposto testo 4"/>
          <p:cNvSpPr>
            <a:spLocks noGrp="1"/>
          </p:cNvSpPr>
          <p:nvPr>
            <p:ph type="body" idx="1"/>
          </p:nvPr>
        </p:nvSpPr>
        <p:spPr/>
        <p:txBody>
          <a:bodyPr/>
          <a:lstStyle/>
          <a:p>
            <a:r>
              <a:rPr lang="en-US" dirty="0"/>
              <a:t>Il </a:t>
            </a:r>
            <a:r>
              <a:rPr lang="it-IT" dirty="0"/>
              <a:t>ruolo della PE</a:t>
            </a:r>
            <a:endParaRPr lang="en-US" dirty="0"/>
          </a:p>
        </p:txBody>
      </p:sp>
    </p:spTree>
    <p:extLst>
      <p:ext uri="{BB962C8B-B14F-4D97-AF65-F5344CB8AC3E}">
        <p14:creationId xmlns:p14="http://schemas.microsoft.com/office/powerpoint/2010/main" val="339253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sz="3800" dirty="0"/>
              <a:t>La separazione tra azioni/enti è possibile?</a:t>
            </a:r>
          </a:p>
        </p:txBody>
      </p:sp>
      <p:sp>
        <p:nvSpPr>
          <p:cNvPr id="12291" name="Rectangle 3"/>
          <p:cNvSpPr>
            <a:spLocks noGrp="1" noChangeArrowheads="1"/>
          </p:cNvSpPr>
          <p:nvPr>
            <p:ph type="body" idx="1"/>
          </p:nvPr>
        </p:nvSpPr>
        <p:spPr>
          <a:xfrm>
            <a:off x="793496" y="1561465"/>
            <a:ext cx="10515600" cy="4351338"/>
          </a:xfrm>
        </p:spPr>
        <p:txBody>
          <a:bodyPr>
            <a:noAutofit/>
          </a:bodyPr>
          <a:lstStyle/>
          <a:p>
            <a:pPr marL="457200" indent="-457200">
              <a:buFont typeface="+mj-lt"/>
              <a:buAutoNum type="alphaUcPeriod"/>
            </a:pPr>
            <a:r>
              <a:rPr lang="it-IT" sz="2400" dirty="0"/>
              <a:t>Dipende dal </a:t>
            </a:r>
            <a:r>
              <a:rPr lang="it-IT" sz="2400" dirty="0">
                <a:solidFill>
                  <a:srgbClr val="FF0000"/>
                </a:solidFill>
              </a:rPr>
              <a:t>grado di separabilità</a:t>
            </a:r>
            <a:r>
              <a:rPr lang="it-IT" sz="2400" dirty="0"/>
              <a:t> tra gli aspetti micro-, macroeconomici e distributivi:</a:t>
            </a:r>
          </a:p>
          <a:p>
            <a:pPr marL="801688" lvl="1" indent="-457200">
              <a:buFont typeface="Wingdings" panose="05000000000000000000" pitchFamily="2" charset="2"/>
              <a:buChar char="q"/>
            </a:pPr>
            <a:r>
              <a:rPr lang="it-IT" dirty="0"/>
              <a:t>Alcuni economisti sostengono che è possibile = </a:t>
            </a:r>
            <a:r>
              <a:rPr lang="it-IT" dirty="0">
                <a:solidFill>
                  <a:srgbClr val="0033CC"/>
                </a:solidFill>
              </a:rPr>
              <a:t>decentramento</a:t>
            </a:r>
          </a:p>
          <a:p>
            <a:pPr marL="801688" lvl="1" indent="-457200">
              <a:buFont typeface="Wingdings" panose="05000000000000000000" pitchFamily="2" charset="2"/>
              <a:buChar char="q"/>
            </a:pPr>
            <a:r>
              <a:rPr lang="it-IT" dirty="0"/>
              <a:t>Altri asseriscono che il </a:t>
            </a:r>
            <a:r>
              <a:rPr lang="it-IT" dirty="0">
                <a:solidFill>
                  <a:srgbClr val="0033CC"/>
                </a:solidFill>
              </a:rPr>
              <a:t>coordinamento</a:t>
            </a:r>
            <a:r>
              <a:rPr lang="it-IT" dirty="0"/>
              <a:t> è imprescindibile (Caso sanità e Covid-19)</a:t>
            </a:r>
          </a:p>
          <a:p>
            <a:pPr marL="571500" indent="-571500">
              <a:buFont typeface="Wingdings" pitchFamily="2" charset="2"/>
              <a:buAutoNum type="alphaUcPeriod" startAt="2"/>
            </a:pPr>
            <a:r>
              <a:rPr lang="it-IT" sz="2400" dirty="0"/>
              <a:t>Secondo </a:t>
            </a:r>
            <a:r>
              <a:rPr lang="it-IT" sz="2400" dirty="0">
                <a:solidFill>
                  <a:srgbClr val="FF0000"/>
                </a:solidFill>
              </a:rPr>
              <a:t>l’ambito</a:t>
            </a:r>
            <a:r>
              <a:rPr lang="it-IT" sz="2400" dirty="0"/>
              <a:t> dell’intervento:</a:t>
            </a:r>
          </a:p>
          <a:p>
            <a:pPr marL="839788" lvl="1" indent="-495300">
              <a:buFont typeface="Wingdings" pitchFamily="2" charset="2"/>
              <a:buChar char="n"/>
            </a:pPr>
            <a:r>
              <a:rPr lang="it-IT" dirty="0"/>
              <a:t>Internazionale (UE, Commissione Europea)</a:t>
            </a:r>
          </a:p>
          <a:p>
            <a:pPr marL="839788" lvl="1" indent="-495300">
              <a:buFont typeface="Wingdings" pitchFamily="2" charset="2"/>
              <a:buChar char="n"/>
            </a:pPr>
            <a:r>
              <a:rPr lang="it-IT" dirty="0"/>
              <a:t>Nazionale</a:t>
            </a:r>
          </a:p>
          <a:p>
            <a:pPr marL="839788" lvl="1" indent="-495300">
              <a:buFont typeface="Wingdings" pitchFamily="2" charset="2"/>
              <a:buChar char="n"/>
            </a:pPr>
            <a:r>
              <a:rPr lang="it-IT" dirty="0"/>
              <a:t>Territoriale (Regioni, Province, Comuni) (</a:t>
            </a:r>
            <a:r>
              <a:rPr lang="it-IT" b="1" dirty="0"/>
              <a:t>Titolo V </a:t>
            </a:r>
            <a:r>
              <a:rPr lang="it-IT" b="1" dirty="0" err="1"/>
              <a:t>Cost</a:t>
            </a:r>
            <a:r>
              <a:rPr lang="it-IT" dirty="0"/>
              <a:t>.)</a:t>
            </a:r>
          </a:p>
          <a:p>
            <a:pPr marL="571500" indent="-571500">
              <a:buFont typeface="Wingdings" pitchFamily="2" charset="2"/>
              <a:buAutoNum type="alphaUcPeriod" startAt="3"/>
            </a:pPr>
            <a:r>
              <a:rPr lang="it-IT" sz="2400" dirty="0"/>
              <a:t>Secondo la </a:t>
            </a:r>
            <a:r>
              <a:rPr lang="it-IT" sz="2400" dirty="0">
                <a:solidFill>
                  <a:srgbClr val="FF0000"/>
                </a:solidFill>
              </a:rPr>
              <a:t>natura dei compiti</a:t>
            </a:r>
            <a:r>
              <a:rPr lang="it-IT" sz="2400" dirty="0"/>
              <a:t> svolti dal </a:t>
            </a:r>
            <a:r>
              <a:rPr lang="it-IT" sz="2400" i="1" dirty="0"/>
              <a:t>policy maker:</a:t>
            </a:r>
          </a:p>
          <a:p>
            <a:pPr marL="839788" lvl="1" indent="-495300">
              <a:buFont typeface="Wingdings" pitchFamily="2" charset="2"/>
              <a:buChar char="n"/>
            </a:pPr>
            <a:r>
              <a:rPr lang="it-IT" i="1" dirty="0"/>
              <a:t>Politici (</a:t>
            </a:r>
            <a:r>
              <a:rPr lang="it-IT" dirty="0"/>
              <a:t>individuano i fini e le azioni per raggiungerli</a:t>
            </a:r>
            <a:r>
              <a:rPr lang="it-IT" i="1" dirty="0"/>
              <a:t>)</a:t>
            </a:r>
          </a:p>
          <a:p>
            <a:pPr marL="839788" lvl="1" indent="-495300">
              <a:buFont typeface="Wingdings" pitchFamily="2" charset="2"/>
              <a:buChar char="n"/>
            </a:pPr>
            <a:r>
              <a:rPr lang="it-IT" i="1" dirty="0"/>
              <a:t>Burocrati (</a:t>
            </a:r>
            <a:r>
              <a:rPr lang="it-IT" dirty="0"/>
              <a:t>operatori che mettono in atto le misure individuate</a:t>
            </a:r>
            <a:r>
              <a:rPr lang="it-IT" i="1" dirty="0"/>
              <a:t>)</a:t>
            </a:r>
          </a:p>
          <a:p>
            <a:pPr marL="571500" indent="-571500"/>
            <a:endParaRPr lang="it-IT" sz="2400" i="1" dirty="0"/>
          </a:p>
        </p:txBody>
      </p:sp>
    </p:spTree>
    <p:extLst>
      <p:ext uri="{BB962C8B-B14F-4D97-AF65-F5344CB8AC3E}">
        <p14:creationId xmlns:p14="http://schemas.microsoft.com/office/powerpoint/2010/main" val="3527261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sz="3800" dirty="0"/>
              <a:t>La scuola della </a:t>
            </a:r>
            <a:r>
              <a:rPr lang="it-IT" sz="3800" i="1" dirty="0" err="1"/>
              <a:t>political</a:t>
            </a:r>
            <a:r>
              <a:rPr lang="it-IT" sz="3800" i="1" dirty="0"/>
              <a:t> economy</a:t>
            </a:r>
          </a:p>
        </p:txBody>
      </p:sp>
      <p:sp>
        <p:nvSpPr>
          <p:cNvPr id="13315" name="Rectangle 3"/>
          <p:cNvSpPr>
            <a:spLocks noGrp="1" noChangeArrowheads="1"/>
          </p:cNvSpPr>
          <p:nvPr>
            <p:ph type="body" idx="1"/>
          </p:nvPr>
        </p:nvSpPr>
        <p:spPr>
          <a:xfrm>
            <a:off x="932688" y="1783080"/>
            <a:ext cx="10421112" cy="4198964"/>
          </a:xfrm>
        </p:spPr>
        <p:txBody>
          <a:bodyPr>
            <a:normAutofit/>
          </a:bodyPr>
          <a:lstStyle/>
          <a:p>
            <a:pPr marL="571500" indent="-571500">
              <a:lnSpc>
                <a:spcPct val="80000"/>
              </a:lnSpc>
            </a:pPr>
            <a:r>
              <a:rPr lang="it-IT" sz="2400" dirty="0"/>
              <a:t>I policy maker non sono enti astratti, ma  anche </a:t>
            </a:r>
            <a:r>
              <a:rPr lang="it-IT" sz="2400" b="1" i="1" u="sng" dirty="0"/>
              <a:t>donne/uomini in carne ed ossa</a:t>
            </a:r>
            <a:r>
              <a:rPr lang="it-IT" sz="2400" dirty="0"/>
              <a:t> che perseguono </a:t>
            </a:r>
            <a:r>
              <a:rPr lang="it-IT" sz="2400" dirty="0">
                <a:solidFill>
                  <a:srgbClr val="FF0000"/>
                </a:solidFill>
              </a:rPr>
              <a:t>fini propri</a:t>
            </a:r>
          </a:p>
          <a:p>
            <a:pPr marL="571500" indent="-571500">
              <a:lnSpc>
                <a:spcPct val="80000"/>
              </a:lnSpc>
            </a:pPr>
            <a:r>
              <a:rPr lang="it-IT" sz="2400" dirty="0"/>
              <a:t>Per questo motivo insorgono conflitti tra gli obiettivi dei policy maker e quelli della comunità, e</a:t>
            </a:r>
          </a:p>
          <a:p>
            <a:pPr marL="571500" indent="-571500">
              <a:lnSpc>
                <a:spcPct val="80000"/>
              </a:lnSpc>
            </a:pPr>
            <a:r>
              <a:rPr lang="it-IT" sz="2400" dirty="0"/>
              <a:t>tra gli uomini che costituiscono le autorità di politica, quindi vi sono </a:t>
            </a:r>
            <a:r>
              <a:rPr lang="it-IT" sz="2400" u="sng" dirty="0"/>
              <a:t>3 categorie di soggetti</a:t>
            </a:r>
            <a:r>
              <a:rPr lang="it-IT" sz="2400" dirty="0"/>
              <a:t>:</a:t>
            </a:r>
          </a:p>
          <a:p>
            <a:pPr marL="839788" lvl="1" indent="-495300">
              <a:lnSpc>
                <a:spcPct val="80000"/>
              </a:lnSpc>
              <a:buFont typeface="Wingdings" pitchFamily="2" charset="2"/>
              <a:buAutoNum type="arabicPeriod"/>
            </a:pPr>
            <a:r>
              <a:rPr lang="it-IT" b="1" dirty="0">
                <a:solidFill>
                  <a:srgbClr val="0033CC"/>
                </a:solidFill>
              </a:rPr>
              <a:t>Cittadini</a:t>
            </a:r>
          </a:p>
          <a:p>
            <a:pPr marL="839788" lvl="1" indent="-495300">
              <a:lnSpc>
                <a:spcPct val="80000"/>
              </a:lnSpc>
              <a:buFont typeface="Wingdings" pitchFamily="2" charset="2"/>
              <a:buAutoNum type="arabicPeriod"/>
            </a:pPr>
            <a:r>
              <a:rPr lang="it-IT" b="1" dirty="0">
                <a:solidFill>
                  <a:srgbClr val="0033CC"/>
                </a:solidFill>
              </a:rPr>
              <a:t>Politici</a:t>
            </a:r>
            <a:r>
              <a:rPr lang="it-IT" dirty="0"/>
              <a:t> (eletti dai cittadini che ad essi rispondono)</a:t>
            </a:r>
          </a:p>
          <a:p>
            <a:pPr marL="839788" lvl="1" indent="-495300">
              <a:lnSpc>
                <a:spcPct val="80000"/>
              </a:lnSpc>
              <a:buFont typeface="Wingdings" pitchFamily="2" charset="2"/>
              <a:buAutoNum type="arabicPeriod"/>
            </a:pPr>
            <a:r>
              <a:rPr lang="it-IT" b="1" dirty="0">
                <a:solidFill>
                  <a:srgbClr val="0033CC"/>
                </a:solidFill>
              </a:rPr>
              <a:t>Burocrati</a:t>
            </a:r>
            <a:r>
              <a:rPr lang="it-IT" dirty="0"/>
              <a:t> (che rispondono ai politici)</a:t>
            </a:r>
          </a:p>
          <a:p>
            <a:pPr marL="571500" indent="-571500">
              <a:lnSpc>
                <a:spcPct val="80000"/>
              </a:lnSpc>
              <a:buFont typeface="Wingdings" pitchFamily="2" charset="2"/>
              <a:buChar char="q"/>
            </a:pPr>
            <a:r>
              <a:rPr lang="it-IT" sz="2400" dirty="0"/>
              <a:t>Ognuno di questi soggetti persegue </a:t>
            </a:r>
            <a:r>
              <a:rPr lang="it-IT" sz="2400" b="1" i="1" u="sng" dirty="0"/>
              <a:t>fini propri</a:t>
            </a:r>
            <a:r>
              <a:rPr lang="it-IT" sz="2400" dirty="0"/>
              <a:t> e occorre studiarne i rapporti e le interdipendenze strategiche (</a:t>
            </a:r>
            <a:r>
              <a:rPr lang="it-IT" sz="2400" dirty="0">
                <a:cs typeface="Arial" charset="0"/>
              </a:rPr>
              <a:t>→ scuola della </a:t>
            </a:r>
            <a:r>
              <a:rPr lang="it-IT" sz="2400" dirty="0" err="1">
                <a:solidFill>
                  <a:srgbClr val="FF0000"/>
                </a:solidFill>
                <a:cs typeface="Arial" charset="0"/>
              </a:rPr>
              <a:t>Political</a:t>
            </a:r>
            <a:r>
              <a:rPr lang="it-IT" sz="2400" dirty="0">
                <a:solidFill>
                  <a:srgbClr val="FF0000"/>
                </a:solidFill>
                <a:cs typeface="Arial" charset="0"/>
              </a:rPr>
              <a:t> Economy</a:t>
            </a:r>
            <a:r>
              <a:rPr lang="it-IT" sz="2400" dirty="0">
                <a:cs typeface="Arial" charset="0"/>
              </a:rPr>
              <a:t>)</a:t>
            </a:r>
          </a:p>
        </p:txBody>
      </p:sp>
    </p:spTree>
    <p:extLst>
      <p:ext uri="{BB962C8B-B14F-4D97-AF65-F5344CB8AC3E}">
        <p14:creationId xmlns:p14="http://schemas.microsoft.com/office/powerpoint/2010/main" val="369645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91544" y="188641"/>
            <a:ext cx="8229600" cy="1139825"/>
          </a:xfrm>
        </p:spPr>
        <p:txBody>
          <a:bodyPr/>
          <a:lstStyle/>
          <a:p>
            <a:r>
              <a:rPr lang="it-IT" dirty="0"/>
              <a:t>Ideologia e politica economica</a:t>
            </a:r>
          </a:p>
        </p:txBody>
      </p:sp>
      <p:sp>
        <p:nvSpPr>
          <p:cNvPr id="15363" name="Rectangle 3"/>
          <p:cNvSpPr>
            <a:spLocks noGrp="1" noChangeArrowheads="1"/>
          </p:cNvSpPr>
          <p:nvPr>
            <p:ph type="body" idx="1"/>
          </p:nvPr>
        </p:nvSpPr>
        <p:spPr>
          <a:xfrm>
            <a:off x="941832" y="1243215"/>
            <a:ext cx="10058400" cy="5185017"/>
          </a:xfrm>
        </p:spPr>
        <p:txBody>
          <a:bodyPr>
            <a:normAutofit lnSpcReduction="10000"/>
          </a:bodyPr>
          <a:lstStyle/>
          <a:p>
            <a:pPr>
              <a:lnSpc>
                <a:spcPct val="90000"/>
              </a:lnSpc>
            </a:pPr>
            <a:r>
              <a:rPr lang="it-IT" sz="2000" b="1" i="1" dirty="0">
                <a:solidFill>
                  <a:srgbClr val="0033CC"/>
                </a:solidFill>
              </a:rPr>
              <a:t>L’ideologia</a:t>
            </a:r>
            <a:r>
              <a:rPr lang="it-IT" sz="2000" dirty="0"/>
              <a:t> è importante per definire quale sia il modello (scientifico) di politica economica che si adotterà</a:t>
            </a:r>
          </a:p>
          <a:p>
            <a:pPr>
              <a:lnSpc>
                <a:spcPct val="90000"/>
              </a:lnSpc>
            </a:pPr>
            <a:r>
              <a:rPr lang="it-IT" sz="2000" dirty="0"/>
              <a:t>Un modello è una </a:t>
            </a:r>
            <a:r>
              <a:rPr lang="it-IT" sz="2000" i="1" dirty="0">
                <a:solidFill>
                  <a:srgbClr val="FF0000"/>
                </a:solidFill>
              </a:rPr>
              <a:t>descrizione stilizzata e semplificata</a:t>
            </a:r>
            <a:r>
              <a:rPr lang="it-IT" sz="2000" dirty="0"/>
              <a:t> della realtà, quindi le caratteristiche base del </a:t>
            </a:r>
            <a:r>
              <a:rPr lang="it-IT" sz="2000" b="1" dirty="0"/>
              <a:t>modello</a:t>
            </a:r>
            <a:r>
              <a:rPr lang="it-IT" sz="2000" dirty="0"/>
              <a:t> sono:</a:t>
            </a:r>
          </a:p>
          <a:p>
            <a:pPr lvl="2">
              <a:lnSpc>
                <a:spcPct val="90000"/>
              </a:lnSpc>
            </a:pPr>
            <a:r>
              <a:rPr lang="it-IT" u="sng" dirty="0"/>
              <a:t>Semplicità,</a:t>
            </a:r>
          </a:p>
          <a:p>
            <a:pPr lvl="2">
              <a:lnSpc>
                <a:spcPct val="90000"/>
              </a:lnSpc>
            </a:pPr>
            <a:r>
              <a:rPr lang="it-IT" u="sng" dirty="0"/>
              <a:t>Generalizzabilità</a:t>
            </a:r>
          </a:p>
          <a:p>
            <a:pPr lvl="2">
              <a:lnSpc>
                <a:spcPct val="90000"/>
              </a:lnSpc>
            </a:pPr>
            <a:r>
              <a:rPr lang="it-IT" u="sng" dirty="0"/>
              <a:t>Robustezza</a:t>
            </a:r>
          </a:p>
          <a:p>
            <a:pPr>
              <a:lnSpc>
                <a:spcPct val="90000"/>
              </a:lnSpc>
            </a:pPr>
            <a:r>
              <a:rPr lang="it-IT" sz="2000" b="1" dirty="0"/>
              <a:t>Essendo diverse le ideologie, diversi saranno i modelli e diverse le indicazioni per la politica economica</a:t>
            </a:r>
            <a:r>
              <a:rPr lang="it-IT" sz="2000" dirty="0"/>
              <a:t>.</a:t>
            </a:r>
          </a:p>
          <a:p>
            <a:pPr>
              <a:lnSpc>
                <a:spcPct val="90000"/>
              </a:lnSpc>
            </a:pPr>
            <a:r>
              <a:rPr lang="it-IT" sz="2000" dirty="0"/>
              <a:t>La lettura del modello di PE può essere:</a:t>
            </a:r>
          </a:p>
          <a:p>
            <a:pPr lvl="1">
              <a:lnSpc>
                <a:spcPct val="90000"/>
              </a:lnSpc>
            </a:pPr>
            <a:r>
              <a:rPr lang="it-IT" sz="2000" dirty="0">
                <a:solidFill>
                  <a:srgbClr val="FF0000"/>
                </a:solidFill>
              </a:rPr>
              <a:t>Positiva</a:t>
            </a:r>
            <a:r>
              <a:rPr lang="it-IT" sz="2000" dirty="0"/>
              <a:t> (che cosa succede? Perché? In che modo i PM agiscono nella realtà? vincoli istituzionali e le pressioni politiche li condizionano: Analisi del processo decisorio)</a:t>
            </a:r>
          </a:p>
          <a:p>
            <a:pPr lvl="1">
              <a:lnSpc>
                <a:spcPct val="90000"/>
              </a:lnSpc>
            </a:pPr>
            <a:r>
              <a:rPr lang="it-IT" sz="2000" dirty="0">
                <a:solidFill>
                  <a:srgbClr val="FF0000"/>
                </a:solidFill>
              </a:rPr>
              <a:t>Normativa</a:t>
            </a:r>
            <a:r>
              <a:rPr lang="it-IT" sz="2000" dirty="0"/>
              <a:t> (cosa si deve fare per raggiungere un risultato? Si definisce un quadro teorico sulla base del quale il responsabile di politica economica possa assumere le decisioni più appropriate per raggiungere gli obiettivi che si è posto)</a:t>
            </a:r>
          </a:p>
          <a:p>
            <a:pPr lvl="1">
              <a:lnSpc>
                <a:spcPct val="90000"/>
              </a:lnSpc>
            </a:pPr>
            <a:r>
              <a:rPr lang="it-IT" sz="2000" dirty="0"/>
              <a:t>Quella della </a:t>
            </a:r>
            <a:r>
              <a:rPr lang="it-IT" sz="2000" dirty="0" err="1">
                <a:solidFill>
                  <a:srgbClr val="FF0000"/>
                </a:solidFill>
              </a:rPr>
              <a:t>Political</a:t>
            </a:r>
            <a:r>
              <a:rPr lang="it-IT" sz="2000" dirty="0">
                <a:solidFill>
                  <a:srgbClr val="FF0000"/>
                </a:solidFill>
              </a:rPr>
              <a:t> Economy </a:t>
            </a:r>
            <a:r>
              <a:rPr lang="it-IT" sz="2000" dirty="0"/>
              <a:t>o studio delle determinanti delle politiche economiche (che costituisce il tema principale di analisi)</a:t>
            </a:r>
          </a:p>
          <a:p>
            <a:pPr lvl="2">
              <a:lnSpc>
                <a:spcPct val="90000"/>
              </a:lnSpc>
            </a:pPr>
            <a:endParaRPr lang="it-IT" dirty="0"/>
          </a:p>
        </p:txBody>
      </p:sp>
      <p:sp>
        <p:nvSpPr>
          <p:cNvPr id="2" name="Rettangolo 1"/>
          <p:cNvSpPr/>
          <p:nvPr/>
        </p:nvSpPr>
        <p:spPr>
          <a:xfrm>
            <a:off x="1452048" y="4837176"/>
            <a:ext cx="9548184" cy="813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6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L’economia normativa</a:t>
            </a:r>
            <a:endParaRPr lang="en-US" dirty="0"/>
          </a:p>
        </p:txBody>
      </p:sp>
      <p:sp>
        <p:nvSpPr>
          <p:cNvPr id="3" name="Segnaposto contenuto 2"/>
          <p:cNvSpPr>
            <a:spLocks noGrp="1"/>
          </p:cNvSpPr>
          <p:nvPr>
            <p:ph idx="1"/>
          </p:nvPr>
        </p:nvSpPr>
        <p:spPr/>
        <p:txBody>
          <a:bodyPr>
            <a:normAutofit fontScale="85000" lnSpcReduction="20000"/>
          </a:bodyPr>
          <a:lstStyle/>
          <a:p>
            <a:r>
              <a:rPr lang="it-IT" dirty="0"/>
              <a:t>Il primo punto che la PE deve chiarire è di quale </a:t>
            </a:r>
            <a:r>
              <a:rPr lang="it-IT" dirty="0">
                <a:solidFill>
                  <a:srgbClr val="FF0000"/>
                </a:solidFill>
              </a:rPr>
              <a:t>metrica</a:t>
            </a:r>
            <a:r>
              <a:rPr lang="it-IT" dirty="0"/>
              <a:t> si dispone per comparare situazioni differenti. Se la scelta viene operata dai governi/banche centrali (il Principe), all’economista spetta il ruolo di chiarire quali siano le potenziali conseguenze. Occorre cioè stabilire un </a:t>
            </a:r>
            <a:r>
              <a:rPr lang="it-IT" dirty="0">
                <a:solidFill>
                  <a:srgbClr val="FF0000"/>
                </a:solidFill>
              </a:rPr>
              <a:t>ordine di preferenze</a:t>
            </a:r>
            <a:r>
              <a:rPr lang="it-IT" dirty="0"/>
              <a:t>.</a:t>
            </a:r>
          </a:p>
          <a:p>
            <a:r>
              <a:rPr lang="it-IT" dirty="0"/>
              <a:t>Inoltre, spesso, le soluzioni dell’economia normativa sono soluzioni di </a:t>
            </a:r>
            <a:r>
              <a:rPr lang="it-IT" dirty="0" err="1">
                <a:solidFill>
                  <a:srgbClr val="FF0000"/>
                </a:solidFill>
              </a:rPr>
              <a:t>second</a:t>
            </a:r>
            <a:r>
              <a:rPr lang="it-IT" dirty="0">
                <a:solidFill>
                  <a:srgbClr val="FF0000"/>
                </a:solidFill>
              </a:rPr>
              <a:t> best</a:t>
            </a:r>
            <a:r>
              <a:rPr lang="it-IT" dirty="0"/>
              <a:t> (mentre la soluzione proposta dalla teoria del benessere è la </a:t>
            </a:r>
            <a:r>
              <a:rPr lang="it-IT" dirty="0">
                <a:solidFill>
                  <a:srgbClr val="FF0000"/>
                </a:solidFill>
              </a:rPr>
              <a:t>Pareto-efficienza</a:t>
            </a:r>
            <a:r>
              <a:rPr lang="it-IT" dirty="0"/>
              <a:t> o soluzione di first best). Questo risultato è determinato dai vincoli esistenti nell’economia reale, primo fra tutti quello dell’</a:t>
            </a:r>
            <a:r>
              <a:rPr lang="it-IT" dirty="0">
                <a:solidFill>
                  <a:srgbClr val="FF0000"/>
                </a:solidFill>
              </a:rPr>
              <a:t>informazione asimmetrica</a:t>
            </a:r>
            <a:r>
              <a:rPr lang="it-IT" dirty="0"/>
              <a:t>.</a:t>
            </a:r>
          </a:p>
          <a:p>
            <a:r>
              <a:rPr lang="it-IT" dirty="0"/>
              <a:t>La questione che viene posta nella realtà è: «qual è, tenuto conto delle posizioni dei diversi attori – altri dipartimenti ministeriali, maggioranza parlamentare, opposizione, sindacati, patronati, ecc. –, il </a:t>
            </a:r>
            <a:r>
              <a:rPr lang="it-IT" dirty="0">
                <a:solidFill>
                  <a:srgbClr val="FF0000"/>
                </a:solidFill>
              </a:rPr>
              <a:t>provvedimento che presenta il miglior rapporto costo/efficacia</a:t>
            </a:r>
            <a:r>
              <a:rPr lang="it-IT" dirty="0"/>
              <a:t>, mantenendo oltretutto una certa coerenza con le opzioni del governo e gli annunci già fatti?»</a:t>
            </a:r>
            <a:endParaRPr lang="en-US" dirty="0"/>
          </a:p>
        </p:txBody>
      </p:sp>
    </p:spTree>
    <p:extLst>
      <p:ext uri="{BB962C8B-B14F-4D97-AF65-F5344CB8AC3E}">
        <p14:creationId xmlns:p14="http://schemas.microsoft.com/office/powerpoint/2010/main" val="715854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 è quindi in sintesi il ruolo della PE?</a:t>
            </a:r>
            <a:endParaRPr lang="en-US" dirty="0"/>
          </a:p>
        </p:txBody>
      </p:sp>
      <p:sp>
        <p:nvSpPr>
          <p:cNvPr id="3" name="Segnaposto contenuto 2"/>
          <p:cNvSpPr>
            <a:spLocks noGrp="1"/>
          </p:cNvSpPr>
          <p:nvPr>
            <p:ph idx="1"/>
          </p:nvPr>
        </p:nvSpPr>
        <p:spPr/>
        <p:txBody>
          <a:bodyPr/>
          <a:lstStyle/>
          <a:p>
            <a:r>
              <a:rPr lang="it-IT" dirty="0"/>
              <a:t>Si riassume nei compiti che un decisore di PE deve essere in grado di svolgere:</a:t>
            </a:r>
          </a:p>
          <a:p>
            <a:pPr marL="514350" indent="-514350">
              <a:buFont typeface="+mj-lt"/>
              <a:buAutoNum type="arabicPeriod"/>
            </a:pPr>
            <a:r>
              <a:rPr lang="it-IT" dirty="0"/>
              <a:t>Definire e applicare le regole del gioco economico</a:t>
            </a:r>
          </a:p>
          <a:p>
            <a:pPr marL="514350" indent="-514350">
              <a:buFont typeface="+mj-lt"/>
              <a:buAutoNum type="arabicPeriod"/>
            </a:pPr>
            <a:r>
              <a:rPr lang="it-IT" dirty="0"/>
              <a:t>Tassare e spendere</a:t>
            </a:r>
          </a:p>
          <a:p>
            <a:pPr marL="514350" indent="-514350">
              <a:buFont typeface="+mj-lt"/>
              <a:buAutoNum type="arabicPeriod"/>
            </a:pPr>
            <a:r>
              <a:rPr lang="it-IT" dirty="0"/>
              <a:t>Emettere moneta e regolarne l’offerta</a:t>
            </a:r>
          </a:p>
          <a:p>
            <a:pPr marL="514350" indent="-514350">
              <a:buFont typeface="+mj-lt"/>
              <a:buAutoNum type="arabicPeriod"/>
            </a:pPr>
            <a:r>
              <a:rPr lang="it-IT" dirty="0"/>
              <a:t>Produrre beni e servizi</a:t>
            </a:r>
          </a:p>
          <a:p>
            <a:pPr marL="514350" indent="-514350">
              <a:buFont typeface="+mj-lt"/>
              <a:buAutoNum type="arabicPeriod"/>
            </a:pPr>
            <a:r>
              <a:rPr lang="it-IT" dirty="0"/>
              <a:t>Risolvere problemi (o tentare di farlo)</a:t>
            </a:r>
          </a:p>
          <a:p>
            <a:pPr marL="514350" indent="-514350">
              <a:buFont typeface="+mj-lt"/>
              <a:buAutoNum type="arabicPeriod"/>
            </a:pPr>
            <a:r>
              <a:rPr lang="it-IT" dirty="0"/>
              <a:t>Negoziare accordi con altri paesi</a:t>
            </a:r>
            <a:endParaRPr lang="en-US" dirty="0"/>
          </a:p>
        </p:txBody>
      </p:sp>
      <p:sp>
        <p:nvSpPr>
          <p:cNvPr id="4" name="Freccia in giù 3"/>
          <p:cNvSpPr/>
          <p:nvPr/>
        </p:nvSpPr>
        <p:spPr>
          <a:xfrm>
            <a:off x="5481828" y="5757632"/>
            <a:ext cx="548640" cy="283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996696" y="6176963"/>
            <a:ext cx="9518904" cy="46166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sz="2400" dirty="0"/>
              <a:t>Tanti temi diversi: è possibile riassumerli in un unico quadro di riferimento?</a:t>
            </a:r>
            <a:endParaRPr lang="en-US" sz="2400" dirty="0"/>
          </a:p>
        </p:txBody>
      </p:sp>
    </p:spTree>
    <p:extLst>
      <p:ext uri="{BB962C8B-B14F-4D97-AF65-F5344CB8AC3E}">
        <p14:creationId xmlns:p14="http://schemas.microsoft.com/office/powerpoint/2010/main" val="34529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42A8C9C-C3E0-4055-B42E-F3076DFD7205}"/>
              </a:ext>
            </a:extLst>
          </p:cNvPr>
          <p:cNvSpPr>
            <a:spLocks noGrp="1"/>
          </p:cNvSpPr>
          <p:nvPr>
            <p:ph type="title"/>
          </p:nvPr>
        </p:nvSpPr>
        <p:spPr/>
        <p:txBody>
          <a:bodyPr/>
          <a:lstStyle/>
          <a:p>
            <a:r>
              <a:rPr lang="it-IT" dirty="0"/>
              <a:t>I modelli di Politica Economica</a:t>
            </a:r>
          </a:p>
        </p:txBody>
      </p:sp>
      <p:sp>
        <p:nvSpPr>
          <p:cNvPr id="5" name="Segnaposto testo 4">
            <a:extLst>
              <a:ext uri="{FF2B5EF4-FFF2-40B4-BE49-F238E27FC236}">
                <a16:creationId xmlns:a16="http://schemas.microsoft.com/office/drawing/2014/main" id="{0780119E-2463-4563-9766-2702505E5467}"/>
              </a:ext>
            </a:extLst>
          </p:cNvPr>
          <p:cNvSpPr>
            <a:spLocks noGrp="1"/>
          </p:cNvSpPr>
          <p:nvPr>
            <p:ph type="body" idx="1"/>
          </p:nvPr>
        </p:nvSpPr>
        <p:spPr/>
        <p:txBody>
          <a:bodyPr/>
          <a:lstStyle/>
          <a:p>
            <a:r>
              <a:rPr lang="it-IT" dirty="0"/>
              <a:t>Un approfondimento</a:t>
            </a:r>
          </a:p>
        </p:txBody>
      </p:sp>
    </p:spTree>
    <p:extLst>
      <p:ext uri="{BB962C8B-B14F-4D97-AF65-F5344CB8AC3E}">
        <p14:creationId xmlns:p14="http://schemas.microsoft.com/office/powerpoint/2010/main" val="123420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Un modello semplice di PE: Obiettivi, strumenti e istituzioni. Gli obiettivi</a:t>
            </a:r>
            <a:endParaRPr lang="en-US" dirty="0"/>
          </a:p>
        </p:txBody>
      </p:sp>
      <p:sp>
        <p:nvSpPr>
          <p:cNvPr id="3" name="Segnaposto contenuto 2"/>
          <p:cNvSpPr>
            <a:spLocks noGrp="1"/>
          </p:cNvSpPr>
          <p:nvPr>
            <p:ph idx="1"/>
          </p:nvPr>
        </p:nvSpPr>
        <p:spPr/>
        <p:txBody>
          <a:bodyPr/>
          <a:lstStyle/>
          <a:p>
            <a:r>
              <a:rPr lang="it-IT" dirty="0"/>
              <a:t>Legge Humphrey-</a:t>
            </a:r>
            <a:r>
              <a:rPr lang="it-IT" dirty="0" err="1"/>
              <a:t>Hawkins</a:t>
            </a:r>
            <a:r>
              <a:rPr lang="it-IT" dirty="0"/>
              <a:t> (USA, 1978): </a:t>
            </a:r>
            <a:r>
              <a:rPr lang="it-IT" dirty="0">
                <a:solidFill>
                  <a:srgbClr val="FF0000"/>
                </a:solidFill>
              </a:rPr>
              <a:t>Governo USA e FED </a:t>
            </a:r>
            <a:r>
              <a:rPr lang="it-IT" dirty="0"/>
              <a:t>hanno gli obiettivi di perseguire la </a:t>
            </a:r>
            <a:r>
              <a:rPr lang="it-IT" dirty="0">
                <a:solidFill>
                  <a:srgbClr val="0070C0"/>
                </a:solidFill>
              </a:rPr>
              <a:t>piena occupazione</a:t>
            </a:r>
            <a:r>
              <a:rPr lang="it-IT" dirty="0"/>
              <a:t>, la </a:t>
            </a:r>
            <a:r>
              <a:rPr lang="it-IT" dirty="0">
                <a:solidFill>
                  <a:srgbClr val="0070C0"/>
                </a:solidFill>
              </a:rPr>
              <a:t>crescita del PIL</a:t>
            </a:r>
            <a:r>
              <a:rPr lang="it-IT" dirty="0"/>
              <a:t>, la </a:t>
            </a:r>
            <a:r>
              <a:rPr lang="it-IT" dirty="0">
                <a:solidFill>
                  <a:srgbClr val="0070C0"/>
                </a:solidFill>
              </a:rPr>
              <a:t>stabilità dei prezzi </a:t>
            </a:r>
            <a:r>
              <a:rPr lang="it-IT" dirty="0"/>
              <a:t>e </a:t>
            </a:r>
            <a:r>
              <a:rPr lang="it-IT" dirty="0">
                <a:solidFill>
                  <a:srgbClr val="0070C0"/>
                </a:solidFill>
              </a:rPr>
              <a:t>l’equilibrio della bilancia dei pagamenti</a:t>
            </a:r>
            <a:r>
              <a:rPr lang="it-IT" dirty="0"/>
              <a:t>.</a:t>
            </a:r>
          </a:p>
          <a:p>
            <a:r>
              <a:rPr lang="it-IT" dirty="0"/>
              <a:t>L’art. 2 del Trattato modificativo dell’</a:t>
            </a:r>
            <a:r>
              <a:rPr lang="it-IT" dirty="0">
                <a:solidFill>
                  <a:srgbClr val="FF0000"/>
                </a:solidFill>
              </a:rPr>
              <a:t>Unione europea</a:t>
            </a:r>
            <a:r>
              <a:rPr lang="it-IT" dirty="0"/>
              <a:t>, ratificato a Lisbona il 13 dicembre 2007, stabilisce per l’Unione i seguenti obiettivi: «lo sviluppo duraturo dell’Europa fondato su una </a:t>
            </a:r>
            <a:r>
              <a:rPr lang="it-IT" dirty="0">
                <a:solidFill>
                  <a:srgbClr val="0070C0"/>
                </a:solidFill>
              </a:rPr>
              <a:t>crescita economica equilibrata</a:t>
            </a:r>
            <a:r>
              <a:rPr lang="it-IT" dirty="0"/>
              <a:t> e sulla </a:t>
            </a:r>
            <a:r>
              <a:rPr lang="it-IT" dirty="0">
                <a:solidFill>
                  <a:srgbClr val="0070C0"/>
                </a:solidFill>
              </a:rPr>
              <a:t>stabilità dei prezzi</a:t>
            </a:r>
            <a:r>
              <a:rPr lang="it-IT" dirty="0"/>
              <a:t>, </a:t>
            </a:r>
            <a:r>
              <a:rPr lang="it-IT" dirty="0">
                <a:solidFill>
                  <a:srgbClr val="0070C0"/>
                </a:solidFill>
              </a:rPr>
              <a:t>un’economia sociale di mercato altamente competitiva</a:t>
            </a:r>
            <a:r>
              <a:rPr lang="it-IT" dirty="0"/>
              <a:t>, che tende alla </a:t>
            </a:r>
            <a:r>
              <a:rPr lang="it-IT" dirty="0">
                <a:solidFill>
                  <a:srgbClr val="0070C0"/>
                </a:solidFill>
              </a:rPr>
              <a:t>piena occupazione e al progresso sociale</a:t>
            </a:r>
            <a:r>
              <a:rPr lang="it-IT" dirty="0"/>
              <a:t>, e un livello elevato di </a:t>
            </a:r>
            <a:r>
              <a:rPr lang="it-IT" dirty="0">
                <a:solidFill>
                  <a:srgbClr val="0070C0"/>
                </a:solidFill>
              </a:rPr>
              <a:t>protezione e di miglioramento della qualità dell’ambiente</a:t>
            </a:r>
            <a:r>
              <a:rPr lang="it-IT" dirty="0"/>
              <a:t>».</a:t>
            </a:r>
            <a:endParaRPr lang="en-US" dirty="0"/>
          </a:p>
        </p:txBody>
      </p:sp>
    </p:spTree>
    <p:extLst>
      <p:ext uri="{BB962C8B-B14F-4D97-AF65-F5344CB8AC3E}">
        <p14:creationId xmlns:p14="http://schemas.microsoft.com/office/powerpoint/2010/main" val="310507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strumenti e le istituzioni</a:t>
            </a:r>
            <a:endParaRPr lang="en-US" dirty="0"/>
          </a:p>
        </p:txBody>
      </p:sp>
      <p:sp>
        <p:nvSpPr>
          <p:cNvPr id="3" name="Segnaposto contenuto 2"/>
          <p:cNvSpPr>
            <a:spLocks noGrp="1"/>
          </p:cNvSpPr>
          <p:nvPr>
            <p:ph idx="1"/>
          </p:nvPr>
        </p:nvSpPr>
        <p:spPr/>
        <p:txBody>
          <a:bodyPr/>
          <a:lstStyle/>
          <a:p>
            <a:r>
              <a:rPr lang="it-IT" b="1" dirty="0"/>
              <a:t>Strumenti macroeconomici</a:t>
            </a:r>
            <a:r>
              <a:rPr lang="it-IT" dirty="0"/>
              <a:t>: La politica monetaria (fissazione dei tassi di interesse ufficiali e manovra della liquidità) e fiscale (livello di spesa e aliquote d’imposta)</a:t>
            </a:r>
          </a:p>
          <a:p>
            <a:r>
              <a:rPr lang="it-IT" b="1" dirty="0"/>
              <a:t>Strumenti microeconomici</a:t>
            </a:r>
            <a:r>
              <a:rPr lang="it-IT" dirty="0"/>
              <a:t>: regolamentazione della concorrenza, sistema dei tributi e dei trasferimenti a famiglie imprese, decisioni e tipologie di spesa pubblica….</a:t>
            </a:r>
          </a:p>
          <a:p>
            <a:r>
              <a:rPr lang="it-IT" b="1" dirty="0"/>
              <a:t>Istituzioni</a:t>
            </a:r>
            <a:r>
              <a:rPr lang="it-IT" dirty="0"/>
              <a:t> o «i vincoli creati dall’uomo per strutturare le interazioni tra gli uomini» (D. North 1994) che possono essere formali (regole, leggi, costituzioni) o informali (norme di comportamento, convenzioni, codici di condotta)</a:t>
            </a:r>
            <a:endParaRPr lang="en-US" dirty="0"/>
          </a:p>
        </p:txBody>
      </p:sp>
    </p:spTree>
    <p:extLst>
      <p:ext uri="{BB962C8B-B14F-4D97-AF65-F5344CB8AC3E}">
        <p14:creationId xmlns:p14="http://schemas.microsoft.com/office/powerpoint/2010/main" val="364980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Una sintesi. Equilibrio macroeconomico e scelte di PE: </a:t>
            </a:r>
            <a:r>
              <a:rPr lang="it-IT" b="1" dirty="0"/>
              <a:t>il </a:t>
            </a:r>
            <a:r>
              <a:rPr lang="it-IT" b="1" dirty="0" err="1"/>
              <a:t>trade</a:t>
            </a:r>
            <a:r>
              <a:rPr lang="it-IT" b="1" dirty="0"/>
              <a:t>-off tra obiettivi</a:t>
            </a:r>
            <a:endParaRPr lang="en-US" b="1" dirty="0"/>
          </a:p>
        </p:txBody>
      </p:sp>
      <p:sp>
        <p:nvSpPr>
          <p:cNvPr id="3" name="Segnaposto contenuto 2"/>
          <p:cNvSpPr>
            <a:spLocks noGrp="1"/>
          </p:cNvSpPr>
          <p:nvPr>
            <p:ph idx="1"/>
          </p:nvPr>
        </p:nvSpPr>
        <p:spPr/>
        <p:txBody>
          <a:bodyPr>
            <a:normAutofit fontScale="92500" lnSpcReduction="20000"/>
          </a:bodyPr>
          <a:lstStyle/>
          <a:p>
            <a:r>
              <a:rPr lang="it-IT" dirty="0"/>
              <a:t>Le relazioni in un modello macroeconomico, una possibile sintesi condivisa della realtà (analisi positiva):</a:t>
            </a:r>
            <a:endParaRPr lang="en-US" dirty="0"/>
          </a:p>
          <a:p>
            <a:r>
              <a:rPr lang="it-IT" sz="3400" b="1" dirty="0"/>
              <a:t>Categoria</a:t>
            </a:r>
            <a:r>
              <a:rPr lang="it-IT" sz="3400" dirty="0"/>
              <a:t> di relazioni interne al modello (equazioni):</a:t>
            </a:r>
          </a:p>
          <a:p>
            <a:pPr lvl="1"/>
            <a:r>
              <a:rPr lang="it-IT" sz="3400" dirty="0">
                <a:solidFill>
                  <a:srgbClr val="0070C0"/>
                </a:solidFill>
              </a:rPr>
              <a:t>Tecniche (Y= AK</a:t>
            </a:r>
            <a:r>
              <a:rPr lang="it-IT" sz="3400" baseline="30000" dirty="0">
                <a:solidFill>
                  <a:srgbClr val="0070C0"/>
                </a:solidFill>
              </a:rPr>
              <a:t>a</a:t>
            </a:r>
            <a:r>
              <a:rPr lang="it-IT" sz="3400" dirty="0">
                <a:solidFill>
                  <a:srgbClr val="0070C0"/>
                </a:solidFill>
              </a:rPr>
              <a:t>L</a:t>
            </a:r>
            <a:r>
              <a:rPr lang="it-IT" sz="3400" baseline="30000" dirty="0">
                <a:solidFill>
                  <a:srgbClr val="0070C0"/>
                </a:solidFill>
              </a:rPr>
              <a:t>1-a</a:t>
            </a:r>
            <a:r>
              <a:rPr lang="it-IT" sz="3400" dirty="0">
                <a:solidFill>
                  <a:srgbClr val="0070C0"/>
                </a:solidFill>
              </a:rPr>
              <a:t>)</a:t>
            </a:r>
          </a:p>
          <a:p>
            <a:pPr lvl="1"/>
            <a:r>
              <a:rPr lang="it-IT" sz="3400" dirty="0">
                <a:solidFill>
                  <a:srgbClr val="0070C0"/>
                </a:solidFill>
              </a:rPr>
              <a:t>Comportamentali (C=</a:t>
            </a:r>
            <a:r>
              <a:rPr lang="it-IT" sz="3400" dirty="0" err="1">
                <a:solidFill>
                  <a:srgbClr val="0070C0"/>
                </a:solidFill>
              </a:rPr>
              <a:t>cY</a:t>
            </a:r>
            <a:r>
              <a:rPr lang="it-IT" sz="3400" baseline="30000" dirty="0" err="1">
                <a:solidFill>
                  <a:srgbClr val="0070C0"/>
                </a:solidFill>
              </a:rPr>
              <a:t>d</a:t>
            </a:r>
            <a:r>
              <a:rPr lang="it-IT" sz="3400" dirty="0">
                <a:solidFill>
                  <a:srgbClr val="0070C0"/>
                </a:solidFill>
              </a:rPr>
              <a:t>)</a:t>
            </a:r>
          </a:p>
          <a:p>
            <a:pPr lvl="1"/>
            <a:r>
              <a:rPr lang="it-IT" sz="3400" dirty="0">
                <a:solidFill>
                  <a:srgbClr val="0070C0"/>
                </a:solidFill>
              </a:rPr>
              <a:t>Di equilibrio (Y=D=C+I+G)</a:t>
            </a:r>
          </a:p>
          <a:p>
            <a:pPr lvl="1"/>
            <a:r>
              <a:rPr lang="it-IT" sz="3400" dirty="0">
                <a:solidFill>
                  <a:srgbClr val="0070C0"/>
                </a:solidFill>
              </a:rPr>
              <a:t>Di definizione (I=I</a:t>
            </a:r>
            <a:r>
              <a:rPr lang="it-IT" sz="3400" baseline="-25000" dirty="0">
                <a:solidFill>
                  <a:srgbClr val="0070C0"/>
                </a:solidFill>
              </a:rPr>
              <a:t>0</a:t>
            </a:r>
            <a:r>
              <a:rPr lang="it-IT" sz="3400" dirty="0">
                <a:solidFill>
                  <a:srgbClr val="0070C0"/>
                </a:solidFill>
              </a:rPr>
              <a:t>)</a:t>
            </a:r>
          </a:p>
          <a:p>
            <a:r>
              <a:rPr lang="it-IT" sz="3800" dirty="0"/>
              <a:t>La soluzione del modello determina poi il valore delle variabili endogene (Y, ad es.) sulla base dei valori noti di quelle esogene (es. G, I</a:t>
            </a:r>
            <a:r>
              <a:rPr lang="it-IT" sz="3800" baseline="-25000" dirty="0"/>
              <a:t>0</a:t>
            </a:r>
            <a:r>
              <a:rPr lang="it-IT" sz="3800" dirty="0"/>
              <a:t>)</a:t>
            </a:r>
          </a:p>
          <a:p>
            <a:endParaRPr lang="en-US" dirty="0"/>
          </a:p>
        </p:txBody>
      </p:sp>
    </p:spTree>
    <p:extLst>
      <p:ext uri="{BB962C8B-B14F-4D97-AF65-F5344CB8AC3E}">
        <p14:creationId xmlns:p14="http://schemas.microsoft.com/office/powerpoint/2010/main" val="113408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dirty="0"/>
              <a:t>Che cos’è la Politica Economica (Internazionale)?</a:t>
            </a:r>
          </a:p>
        </p:txBody>
      </p:sp>
      <p:sp>
        <p:nvSpPr>
          <p:cNvPr id="6147" name="Rectangle 3"/>
          <p:cNvSpPr>
            <a:spLocks noGrp="1" noChangeArrowheads="1"/>
          </p:cNvSpPr>
          <p:nvPr>
            <p:ph type="body" idx="1"/>
          </p:nvPr>
        </p:nvSpPr>
        <p:spPr>
          <a:xfrm>
            <a:off x="704088" y="1844833"/>
            <a:ext cx="10424160" cy="4530725"/>
          </a:xfrm>
        </p:spPr>
        <p:txBody>
          <a:bodyPr>
            <a:normAutofit fontScale="92500" lnSpcReduction="10000"/>
          </a:bodyPr>
          <a:lstStyle/>
          <a:p>
            <a:pPr>
              <a:lnSpc>
                <a:spcPct val="90000"/>
              </a:lnSpc>
            </a:pPr>
            <a:r>
              <a:rPr lang="it-IT" sz="2400" dirty="0"/>
              <a:t>E’ il corpo dei </a:t>
            </a:r>
            <a:r>
              <a:rPr lang="it-IT" sz="2400" b="1" dirty="0">
                <a:solidFill>
                  <a:srgbClr val="FF0000"/>
                </a:solidFill>
              </a:rPr>
              <a:t>principi</a:t>
            </a:r>
            <a:r>
              <a:rPr lang="it-IT" sz="2400" dirty="0">
                <a:solidFill>
                  <a:srgbClr val="FF0000"/>
                </a:solidFill>
              </a:rPr>
              <a:t> dell’</a:t>
            </a:r>
            <a:r>
              <a:rPr lang="it-IT" sz="2400" b="1" dirty="0">
                <a:solidFill>
                  <a:srgbClr val="FF0000"/>
                </a:solidFill>
              </a:rPr>
              <a:t>azione</a:t>
            </a:r>
            <a:r>
              <a:rPr lang="it-IT" sz="2400" dirty="0"/>
              <a:t> e </a:t>
            </a:r>
            <a:r>
              <a:rPr lang="it-IT" sz="2400" b="1" dirty="0"/>
              <a:t>inazione</a:t>
            </a:r>
            <a:r>
              <a:rPr lang="it-IT" sz="2400" dirty="0"/>
              <a:t> del </a:t>
            </a:r>
            <a:r>
              <a:rPr lang="it-IT" sz="2400" u="sng" dirty="0"/>
              <a:t>governo</a:t>
            </a:r>
            <a:r>
              <a:rPr lang="it-IT" sz="2400" dirty="0"/>
              <a:t> rispetto all’</a:t>
            </a:r>
            <a:r>
              <a:rPr lang="it-IT" sz="2400" b="1" dirty="0"/>
              <a:t>attività</a:t>
            </a:r>
            <a:r>
              <a:rPr lang="it-IT" sz="2400" dirty="0"/>
              <a:t> </a:t>
            </a:r>
            <a:r>
              <a:rPr lang="it-IT" sz="2400" b="1" dirty="0"/>
              <a:t>economica</a:t>
            </a:r>
            <a:r>
              <a:rPr lang="it-IT" sz="2400" dirty="0"/>
              <a:t> (L. Robbins, 1935)</a:t>
            </a:r>
          </a:p>
          <a:p>
            <a:pPr>
              <a:lnSpc>
                <a:spcPct val="90000"/>
              </a:lnSpc>
            </a:pPr>
            <a:r>
              <a:rPr lang="it-IT" sz="2400" dirty="0"/>
              <a:t>Quella disciplina che cerca le </a:t>
            </a:r>
            <a:r>
              <a:rPr lang="it-IT" sz="2400" b="1" dirty="0">
                <a:solidFill>
                  <a:srgbClr val="FF0000"/>
                </a:solidFill>
              </a:rPr>
              <a:t>regole di condotta</a:t>
            </a:r>
            <a:r>
              <a:rPr lang="it-IT" sz="2400" dirty="0">
                <a:solidFill>
                  <a:srgbClr val="FF0000"/>
                </a:solidFill>
              </a:rPr>
              <a:t> </a:t>
            </a:r>
            <a:r>
              <a:rPr lang="it-IT" sz="2400" dirty="0"/>
              <a:t>tendenti ad </a:t>
            </a:r>
            <a:r>
              <a:rPr lang="it-IT" sz="2400" u="sng" dirty="0"/>
              <a:t>influire</a:t>
            </a:r>
            <a:r>
              <a:rPr lang="it-IT" sz="2400" dirty="0"/>
              <a:t> sui </a:t>
            </a:r>
            <a:r>
              <a:rPr lang="it-IT" sz="2400" b="1" dirty="0"/>
              <a:t>fenomeni economici</a:t>
            </a:r>
            <a:r>
              <a:rPr lang="it-IT" sz="2400" dirty="0"/>
              <a:t> in vista di orientarli nel senso desiderato (F. Caffè, 1978)</a:t>
            </a:r>
          </a:p>
          <a:p>
            <a:pPr>
              <a:lnSpc>
                <a:spcPct val="90000"/>
              </a:lnSpc>
            </a:pPr>
            <a:r>
              <a:rPr lang="it-IT" sz="2400" dirty="0"/>
              <a:t>La politica economica è quella parte della scienza economica, che studia una comunità, riguardo </a:t>
            </a:r>
            <a:r>
              <a:rPr lang="it-IT" sz="2400" dirty="0">
                <a:solidFill>
                  <a:srgbClr val="FF0000"/>
                </a:solidFill>
              </a:rPr>
              <a:t>all’</a:t>
            </a:r>
            <a:r>
              <a:rPr lang="it-IT" sz="2400" b="1" dirty="0">
                <a:solidFill>
                  <a:srgbClr val="FF0000"/>
                </a:solidFill>
              </a:rPr>
              <a:t>individuazione</a:t>
            </a:r>
            <a:r>
              <a:rPr lang="it-IT" sz="2400" dirty="0">
                <a:solidFill>
                  <a:srgbClr val="FF0000"/>
                </a:solidFill>
              </a:rPr>
              <a:t> dei </a:t>
            </a:r>
            <a:r>
              <a:rPr lang="it-IT" sz="2400" b="1" dirty="0">
                <a:solidFill>
                  <a:srgbClr val="FF0000"/>
                </a:solidFill>
              </a:rPr>
              <a:t>fini (scopi)</a:t>
            </a:r>
            <a:r>
              <a:rPr lang="it-IT" sz="2400" dirty="0"/>
              <a:t>, al </a:t>
            </a:r>
            <a:r>
              <a:rPr lang="it-IT" sz="2400" b="1" dirty="0"/>
              <a:t>modo</a:t>
            </a:r>
            <a:r>
              <a:rPr lang="it-IT" sz="2400" dirty="0"/>
              <a:t> di </a:t>
            </a:r>
            <a:r>
              <a:rPr lang="it-IT" sz="2400" u="sng" dirty="0"/>
              <a:t>perseguire tali fini</a:t>
            </a:r>
            <a:r>
              <a:rPr lang="it-IT" sz="2400" dirty="0"/>
              <a:t>, e all’</a:t>
            </a:r>
            <a:r>
              <a:rPr lang="it-IT" sz="2400" b="1" dirty="0"/>
              <a:t>esito</a:t>
            </a:r>
            <a:r>
              <a:rPr lang="it-IT" sz="2400" dirty="0"/>
              <a:t> dell’eventuale </a:t>
            </a:r>
            <a:r>
              <a:rPr lang="it-IT" sz="2400" b="1" dirty="0"/>
              <a:t>intervento</a:t>
            </a:r>
            <a:r>
              <a:rPr lang="it-IT" sz="2400" dirty="0"/>
              <a:t> (R. </a:t>
            </a:r>
            <a:r>
              <a:rPr lang="it-IT" sz="2400" dirty="0" err="1"/>
              <a:t>Cellini</a:t>
            </a:r>
            <a:r>
              <a:rPr lang="it-IT" sz="2400" dirty="0"/>
              <a:t>, 2010)</a:t>
            </a:r>
          </a:p>
          <a:p>
            <a:r>
              <a:rPr lang="it-IT" sz="2400" dirty="0"/>
              <a:t>La PE può essere </a:t>
            </a:r>
            <a:r>
              <a:rPr lang="it-IT" sz="2400" b="1" dirty="0"/>
              <a:t>declinata in tre modi diversi</a:t>
            </a:r>
            <a:r>
              <a:rPr lang="it-IT" sz="2400" dirty="0"/>
              <a:t>: 1) è lo studio degli effetti delle scelte pubbliche (</a:t>
            </a:r>
            <a:r>
              <a:rPr lang="it-IT" sz="2400" dirty="0">
                <a:solidFill>
                  <a:srgbClr val="FF0000"/>
                </a:solidFill>
              </a:rPr>
              <a:t>economia positiva</a:t>
            </a:r>
            <a:r>
              <a:rPr lang="it-IT" sz="2400" dirty="0"/>
              <a:t>); 2) analizza le decisioni di intervento (</a:t>
            </a:r>
            <a:r>
              <a:rPr lang="it-IT" sz="2400" dirty="0">
                <a:solidFill>
                  <a:srgbClr val="FF0000"/>
                </a:solidFill>
              </a:rPr>
              <a:t>economia normativa</a:t>
            </a:r>
            <a:r>
              <a:rPr lang="it-IT" sz="2400" dirty="0"/>
              <a:t>); rappresenta le determinanti delle politiche economiche (</a:t>
            </a:r>
            <a:r>
              <a:rPr lang="it-IT" sz="2400" dirty="0" err="1">
                <a:solidFill>
                  <a:srgbClr val="FF0000"/>
                </a:solidFill>
              </a:rPr>
              <a:t>political</a:t>
            </a:r>
            <a:r>
              <a:rPr lang="it-IT" sz="2400" dirty="0">
                <a:solidFill>
                  <a:srgbClr val="FF0000"/>
                </a:solidFill>
              </a:rPr>
              <a:t> economy</a:t>
            </a:r>
            <a:r>
              <a:rPr lang="it-IT" sz="2400" dirty="0"/>
              <a:t>) (</a:t>
            </a:r>
            <a:r>
              <a:rPr lang="it-IT" sz="2400" dirty="0" err="1"/>
              <a:t>Bénassy-Quéré</a:t>
            </a:r>
            <a:r>
              <a:rPr lang="it-IT" sz="2400" dirty="0"/>
              <a:t> A. et al 2019). </a:t>
            </a:r>
          </a:p>
          <a:p>
            <a:r>
              <a:rPr lang="it-IT" sz="2400" dirty="0"/>
              <a:t>Oggetto della </a:t>
            </a:r>
            <a:r>
              <a:rPr lang="it-IT" sz="2400" b="1" dirty="0"/>
              <a:t>Politica Economica Internazionale </a:t>
            </a:r>
            <a:r>
              <a:rPr lang="it-IT" sz="2400" dirty="0"/>
              <a:t>in particolare</a:t>
            </a:r>
            <a:r>
              <a:rPr lang="it-IT" sz="2400" b="1" dirty="0"/>
              <a:t> </a:t>
            </a:r>
            <a:r>
              <a:rPr lang="it-IT" sz="2400" dirty="0"/>
              <a:t>è lo studio delle </a:t>
            </a:r>
            <a:r>
              <a:rPr lang="it-IT" sz="2400" dirty="0">
                <a:solidFill>
                  <a:srgbClr val="FF0000"/>
                </a:solidFill>
              </a:rPr>
              <a:t>interdipendenze economiche</a:t>
            </a:r>
            <a:r>
              <a:rPr lang="it-IT" sz="2400" dirty="0"/>
              <a:t> e dei </a:t>
            </a:r>
            <a:r>
              <a:rPr lang="it-IT" sz="2400" dirty="0">
                <a:solidFill>
                  <a:srgbClr val="FF0000"/>
                </a:solidFill>
              </a:rPr>
              <a:t>«meccanismi di cooperazione»</a:t>
            </a:r>
            <a:r>
              <a:rPr lang="it-IT" sz="2400" dirty="0"/>
              <a:t> dei sistemi economici in </a:t>
            </a:r>
            <a:r>
              <a:rPr lang="it-IT" sz="2400" dirty="0">
                <a:solidFill>
                  <a:srgbClr val="FF0000"/>
                </a:solidFill>
              </a:rPr>
              <a:t>«interazione reciproca» </a:t>
            </a:r>
            <a:r>
              <a:rPr lang="it-IT" sz="2400" dirty="0"/>
              <a:t>Montalbano P. e Triulzi U. (2012).</a:t>
            </a:r>
          </a:p>
          <a:p>
            <a:pPr>
              <a:lnSpc>
                <a:spcPct val="90000"/>
              </a:lnSpc>
            </a:pPr>
            <a:endParaRPr lang="it-IT" sz="2400" dirty="0"/>
          </a:p>
        </p:txBody>
      </p:sp>
    </p:spTree>
    <p:extLst>
      <p:ext uri="{BB962C8B-B14F-4D97-AF65-F5344CB8AC3E}">
        <p14:creationId xmlns:p14="http://schemas.microsoft.com/office/powerpoint/2010/main" val="3875292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a:t>Il modello IS-LM: </a:t>
            </a:r>
            <a:r>
              <a:rPr lang="it-IT" b="1" dirty="0"/>
              <a:t>Modello in forma strutturale</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77" y="1700212"/>
            <a:ext cx="418147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a:extLst>
              <a:ext uri="{FF2B5EF4-FFF2-40B4-BE49-F238E27FC236}">
                <a16:creationId xmlns:a16="http://schemas.microsoft.com/office/drawing/2014/main" id="{07D13649-B4D9-48AE-A47A-320428A1B082}"/>
              </a:ext>
            </a:extLst>
          </p:cNvPr>
          <p:cNvSpPr txBox="1"/>
          <p:nvPr/>
        </p:nvSpPr>
        <p:spPr>
          <a:xfrm>
            <a:off x="838200" y="5167310"/>
            <a:ext cx="10402824" cy="369332"/>
          </a:xfrm>
          <a:prstGeom prst="rect">
            <a:avLst/>
          </a:prstGeom>
          <a:noFill/>
        </p:spPr>
        <p:txBody>
          <a:bodyPr wrap="square" rtlCol="0">
            <a:spAutoFit/>
          </a:bodyPr>
          <a:lstStyle/>
          <a:p>
            <a:r>
              <a:rPr lang="it-IT" dirty="0">
                <a:solidFill>
                  <a:srgbClr val="FF0000"/>
                </a:solidFill>
              </a:rPr>
              <a:t>Dove trovo i dati che mi aiutano a stimare il modello? Nei dati di Contabilità Nazionale: </a:t>
            </a:r>
            <a:r>
              <a:rPr lang="it-IT" dirty="0">
                <a:hlinkClick r:id="rId3"/>
              </a:rPr>
              <a:t>http://dati.istat.it/</a:t>
            </a:r>
            <a:r>
              <a:rPr lang="it-IT" dirty="0"/>
              <a:t>  </a:t>
            </a:r>
          </a:p>
        </p:txBody>
      </p:sp>
      <p:sp>
        <p:nvSpPr>
          <p:cNvPr id="3" name="CasellaDiTesto 2">
            <a:extLst>
              <a:ext uri="{FF2B5EF4-FFF2-40B4-BE49-F238E27FC236}">
                <a16:creationId xmlns:a16="http://schemas.microsoft.com/office/drawing/2014/main" id="{5D45B01E-7757-4711-92D3-80C409814FAC}"/>
              </a:ext>
            </a:extLst>
          </p:cNvPr>
          <p:cNvSpPr txBox="1"/>
          <p:nvPr/>
        </p:nvSpPr>
        <p:spPr>
          <a:xfrm>
            <a:off x="894080" y="6066155"/>
            <a:ext cx="10099040" cy="426720"/>
          </a:xfrm>
          <a:prstGeom prst="rect">
            <a:avLst/>
          </a:prstGeom>
          <a:noFill/>
        </p:spPr>
        <p:txBody>
          <a:bodyPr wrap="square" rtlCol="0">
            <a:spAutoFit/>
          </a:bodyPr>
          <a:lstStyle/>
          <a:p>
            <a:endParaRPr lang="it-IT" dirty="0"/>
          </a:p>
        </p:txBody>
      </p:sp>
      <p:sp>
        <p:nvSpPr>
          <p:cNvPr id="6" name="CasellaDiTesto 5">
            <a:extLst>
              <a:ext uri="{FF2B5EF4-FFF2-40B4-BE49-F238E27FC236}">
                <a16:creationId xmlns:a16="http://schemas.microsoft.com/office/drawing/2014/main" id="{17D668D7-8258-46F8-BFE2-7EBB7C2BD3A2}"/>
              </a:ext>
            </a:extLst>
          </p:cNvPr>
          <p:cNvSpPr txBox="1"/>
          <p:nvPr/>
        </p:nvSpPr>
        <p:spPr>
          <a:xfrm>
            <a:off x="838200" y="5573674"/>
            <a:ext cx="11252200" cy="923330"/>
          </a:xfrm>
          <a:prstGeom prst="rect">
            <a:avLst/>
          </a:prstGeom>
          <a:noFill/>
        </p:spPr>
        <p:txBody>
          <a:bodyPr wrap="square" rtlCol="0">
            <a:spAutoFit/>
          </a:bodyPr>
          <a:lstStyle/>
          <a:p>
            <a:r>
              <a:rPr lang="it-IT" b="1" dirty="0"/>
              <a:t>Dove trovo il modello di politica economica? Nel Documento Programmatico di Bilancio</a:t>
            </a:r>
            <a:r>
              <a:rPr lang="it-IT" dirty="0"/>
              <a:t>: </a:t>
            </a:r>
            <a:r>
              <a:rPr lang="it-IT" dirty="0">
                <a:hlinkClick r:id="rId4"/>
              </a:rPr>
              <a:t>https://www.rgs.mef.gov.it/_Documenti/VERSIONE-I/Attivit--i/Contabilit_e_finanza_pubblica/DPB/2022/IT-DPB-2022.pdf</a:t>
            </a:r>
            <a:r>
              <a:rPr lang="it-IT" dirty="0"/>
              <a:t> e </a:t>
            </a:r>
            <a:r>
              <a:rPr lang="it-IT" dirty="0">
                <a:hlinkClick r:id="rId5"/>
              </a:rPr>
              <a:t>allegati</a:t>
            </a:r>
            <a:endParaRPr lang="it-IT" dirty="0"/>
          </a:p>
        </p:txBody>
      </p:sp>
      <p:sp>
        <p:nvSpPr>
          <p:cNvPr id="7" name="CasellaDiTesto 6">
            <a:extLst>
              <a:ext uri="{FF2B5EF4-FFF2-40B4-BE49-F238E27FC236}">
                <a16:creationId xmlns:a16="http://schemas.microsoft.com/office/drawing/2014/main" id="{20DA5C51-B080-446A-9320-1CC92D3DCC9C}"/>
              </a:ext>
            </a:extLst>
          </p:cNvPr>
          <p:cNvSpPr txBox="1"/>
          <p:nvPr/>
        </p:nvSpPr>
        <p:spPr>
          <a:xfrm>
            <a:off x="5453888" y="2844800"/>
            <a:ext cx="3751072" cy="1200329"/>
          </a:xfrm>
          <a:prstGeom prst="rect">
            <a:avLst/>
          </a:prstGeom>
          <a:noFill/>
        </p:spPr>
        <p:txBody>
          <a:bodyPr wrap="square" rtlCol="0">
            <a:spAutoFit/>
          </a:bodyPr>
          <a:lstStyle/>
          <a:p>
            <a:r>
              <a:rPr lang="it-IT" sz="2400" dirty="0"/>
              <a:t>EQUILIBRIO NEI MERCATI REALI: IL MODELLO DI ANALISI «REDDITO E SPESA»</a:t>
            </a:r>
          </a:p>
        </p:txBody>
      </p:sp>
    </p:spTree>
    <p:extLst>
      <p:ext uri="{BB962C8B-B14F-4D97-AF65-F5344CB8AC3E}">
        <p14:creationId xmlns:p14="http://schemas.microsoft.com/office/powerpoint/2010/main" val="3395156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D8C558-8180-4559-8A91-7EAF7954D6F2}"/>
              </a:ext>
            </a:extLst>
          </p:cNvPr>
          <p:cNvSpPr>
            <a:spLocks noGrp="1"/>
          </p:cNvSpPr>
          <p:nvPr>
            <p:ph type="title"/>
          </p:nvPr>
        </p:nvSpPr>
        <p:spPr/>
        <p:txBody>
          <a:bodyPr/>
          <a:lstStyle/>
          <a:p>
            <a:r>
              <a:rPr lang="it-IT" dirty="0"/>
              <a:t>Ottengo il modello in forma ridotta per la IS </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EED07DCD-40E8-4E20-BF09-152AEC48FC81}"/>
                  </a:ext>
                </a:extLst>
              </p:cNvPr>
              <p:cNvSpPr>
                <a:spLocks noGrp="1"/>
              </p:cNvSpPr>
              <p:nvPr>
                <p:ph idx="1"/>
              </p:nvPr>
            </p:nvSpPr>
            <p:spPr/>
            <p:txBody>
              <a:bodyPr>
                <a:normAutofit/>
              </a:bodyPr>
              <a:lstStyle/>
              <a:p>
                <a:r>
                  <a:rPr lang="it-IT" dirty="0"/>
                  <a:t>Riduco il modello all’unica/alle uniche variabili endogene (obiettivi), dipendenti dalle variabili esogene che possono essere strumenti o livelli dati delle variabili: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d>
                      <m:dPr>
                        <m:ctrlPr>
                          <a:rPr lang="it-IT" b="0" i="1" smtClean="0">
                            <a:latin typeface="Cambria Math" panose="02040503050406030204" pitchFamily="18" charset="0"/>
                          </a:rPr>
                        </m:ctrlPr>
                      </m:dPr>
                      <m:e>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𝑇</m:t>
                        </m:r>
                      </m:e>
                    </m:d>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𝑑𝑖</m:t>
                    </m:r>
                  </m:oMath>
                </a14:m>
                <a:r>
                  <a:rPr lang="it-IT" b="0" dirty="0"/>
                  <a:t>, posso raccogliere le variabili uguali:</a:t>
                </a:r>
              </a:p>
              <a:p>
                <a14:m>
                  <m:oMath xmlns:m="http://schemas.openxmlformats.org/officeDocument/2006/math">
                    <m:r>
                      <a:rPr lang="it-IT" b="0" i="1" smtClean="0">
                        <a:latin typeface="Cambria Math" panose="02040503050406030204" pitchFamily="18" charset="0"/>
                      </a:rPr>
                      <m:t>𝑌</m:t>
                    </m:r>
                    <m:r>
                      <a:rPr lang="it-IT" b="0" i="1" smtClean="0">
                        <a:latin typeface="Cambria Math" panose="02040503050406030204" pitchFamily="18" charset="0"/>
                      </a:rPr>
                      <m:t>−</m:t>
                    </m:r>
                    <m:r>
                      <a:rPr lang="it-IT" b="0" i="1" smtClean="0">
                        <a:latin typeface="Cambria Math" panose="02040503050406030204" pitchFamily="18" charset="0"/>
                      </a:rPr>
                      <m:t>𝑐𝑌</m:t>
                    </m:r>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d>
                      <m:dPr>
                        <m:ctrlPr>
                          <a:rPr lang="it-IT" i="1" smtClean="0">
                            <a:latin typeface="Cambria Math" panose="02040503050406030204" pitchFamily="18" charset="0"/>
                          </a:rPr>
                        </m:ctrlPr>
                      </m:dPr>
                      <m:e>
                        <m:r>
                          <a:rPr lang="it-IT" i="1">
                            <a:latin typeface="Cambria Math" panose="02040503050406030204" pitchFamily="18" charset="0"/>
                          </a:rPr>
                          <m:t>𝑇</m:t>
                        </m:r>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endParaRPr lang="it-IT" b="1" dirty="0"/>
              </a:p>
              <a:p>
                <a:r>
                  <a:rPr lang="it-IT" b="1" dirty="0"/>
                  <a:t>Forma ridotta in due passi</a:t>
                </a:r>
                <a:r>
                  <a:rPr lang="it-IT" dirty="0"/>
                  <a:t>:</a:t>
                </a:r>
              </a:p>
              <a:p>
                <a:r>
                  <a:rPr lang="it-IT" dirty="0"/>
                  <a:t>Y(1-c)=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d>
                      <m:dPr>
                        <m:ctrlPr>
                          <a:rPr lang="it-IT" i="1">
                            <a:latin typeface="Cambria Math" panose="02040503050406030204" pitchFamily="18" charset="0"/>
                          </a:rPr>
                        </m:ctrlPr>
                      </m:dPr>
                      <m:e>
                        <m:r>
                          <a:rPr lang="it-IT" i="1">
                            <a:latin typeface="Cambria Math" panose="02040503050406030204" pitchFamily="18" charset="0"/>
                          </a:rPr>
                          <m:t>𝑇</m:t>
                        </m:r>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oMath>
                </a14:m>
                <a:r>
                  <a:rPr lang="it-IT" dirty="0"/>
                  <a:t>  e quindi:</a:t>
                </a:r>
              </a:p>
              <a:p>
                <a:r>
                  <a:rPr lang="it-IT" dirty="0"/>
                  <a:t>Y= </a:t>
                </a:r>
                <a14:m>
                  <m:oMath xmlns:m="http://schemas.openxmlformats.org/officeDocument/2006/math">
                    <m:f>
                      <m:fPr>
                        <m:ctrlPr>
                          <a:rPr lang="it-IT"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d>
                      <m:dPr>
                        <m:begChr m:val="["/>
                        <m:endChr m:val="]"/>
                        <m:ctrlPr>
                          <a:rPr lang="it-IT" i="1" smtClean="0">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d>
                          <m:dPr>
                            <m:ctrlPr>
                              <a:rPr lang="it-IT" i="1">
                                <a:latin typeface="Cambria Math" panose="02040503050406030204" pitchFamily="18" charset="0"/>
                              </a:rPr>
                            </m:ctrlPr>
                          </m:dPr>
                          <m:e>
                            <m:r>
                              <a:rPr lang="it-IT" i="1">
                                <a:latin typeface="Cambria Math" panose="02040503050406030204" pitchFamily="18" charset="0"/>
                              </a:rPr>
                              <m:t>𝑇</m:t>
                            </m:r>
                          </m:e>
                        </m:d>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𝑑𝑖</m:t>
                        </m:r>
                      </m:e>
                    </m:d>
                  </m:oMath>
                </a14:m>
                <a:r>
                  <a:rPr lang="it-IT" dirty="0"/>
                  <a:t>, Y diventa il nostro obiettivo: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a:p>
                <a:endParaRPr lang="it-IT" dirty="0"/>
              </a:p>
            </p:txBody>
          </p:sp>
        </mc:Choice>
        <mc:Fallback xmlns="">
          <p:sp>
            <p:nvSpPr>
              <p:cNvPr id="3" name="Segnaposto contenuto 2">
                <a:extLst>
                  <a:ext uri="{FF2B5EF4-FFF2-40B4-BE49-F238E27FC236}">
                    <a16:creationId xmlns:a16="http://schemas.microsoft.com/office/drawing/2014/main" id="{EED07DCD-40E8-4E20-BF09-152AEC48FC81}"/>
                  </a:ext>
                </a:extLst>
              </p:cNvPr>
              <p:cNvSpPr>
                <a:spLocks noGrp="1" noRot="1" noChangeAspect="1" noMove="1" noResize="1" noEditPoints="1" noAdjustHandles="1" noChangeArrowheads="1" noChangeShapeType="1" noTextEdit="1"/>
              </p:cNvSpPr>
              <p:nvPr>
                <p:ph idx="1"/>
              </p:nvPr>
            </p:nvSpPr>
            <p:spPr>
              <a:blipFill>
                <a:blip r:embed="rId2"/>
                <a:stretch>
                  <a:fillRect l="-1043" t="-2241" b="-2101"/>
                </a:stretch>
              </a:blipFill>
            </p:spPr>
            <p:txBody>
              <a:bodyPr/>
              <a:lstStyle/>
              <a:p>
                <a:r>
                  <a:rPr lang="it-IT">
                    <a:noFill/>
                  </a:rPr>
                  <a:t> </a:t>
                </a:r>
              </a:p>
            </p:txBody>
          </p:sp>
        </mc:Fallback>
      </mc:AlternateContent>
    </p:spTree>
    <p:extLst>
      <p:ext uri="{BB962C8B-B14F-4D97-AF65-F5344CB8AC3E}">
        <p14:creationId xmlns:p14="http://schemas.microsoft.com/office/powerpoint/2010/main" val="1428375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FDEE-75E3-4CB4-8A3B-0502FC53EA5E}"/>
              </a:ext>
            </a:extLst>
          </p:cNvPr>
          <p:cNvSpPr>
            <a:spLocks noGrp="1"/>
          </p:cNvSpPr>
          <p:nvPr>
            <p:ph type="title"/>
          </p:nvPr>
        </p:nvSpPr>
        <p:spPr/>
        <p:txBody>
          <a:bodyPr/>
          <a:lstStyle/>
          <a:p>
            <a:r>
              <a:rPr lang="it-IT" dirty="0"/>
              <a:t>Esprimo ora nel modello normativo: Forma ridotta inversa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21EFEF8-F7BD-476F-8923-4D47AA291102}"/>
                  </a:ext>
                </a:extLst>
              </p:cNvPr>
              <p:cNvSpPr>
                <a:spLocks noGrp="1"/>
              </p:cNvSpPr>
              <p:nvPr>
                <p:ph idx="1"/>
              </p:nvPr>
            </p:nvSpPr>
            <p:spPr/>
            <p:txBody>
              <a:bodyPr/>
              <a:lstStyle/>
              <a:p>
                <a:r>
                  <a:rPr lang="it-IT" dirty="0"/>
                  <a:t>Definito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oMath>
                </a14:m>
                <a:r>
                  <a:rPr lang="it-IT" dirty="0"/>
                  <a:t> (ad es. un aumento del reddito dell’1%) devo capire come usare lo/gli strumenti di Politica Fiscale per ottenere quel risultato. Ora l’incognita (cioè la variabile endogena o dipendente) è ad es. la Spesa Pubblica:</a:t>
                </a:r>
              </a:p>
              <a:p>
                <a14:m>
                  <m:oMath xmlns:m="http://schemas.openxmlformats.org/officeDocument/2006/math">
                    <m:r>
                      <a:rPr lang="it-IT" b="0" i="1" smtClean="0">
                        <a:latin typeface="Cambria Math" panose="02040503050406030204" pitchFamily="18" charset="0"/>
                      </a:rPr>
                      <m:t>𝐺</m:t>
                    </m:r>
                    <m:r>
                      <a:rPr lang="it-IT" b="0" i="1" smtClean="0">
                        <a:latin typeface="Cambria Math" panose="02040503050406030204" pitchFamily="18" charset="0"/>
                      </a:rPr>
                      <m:t>=</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b="0" i="1" smtClean="0">
                        <a:latin typeface="Cambria Math" panose="02040503050406030204" pitchFamily="18" charset="0"/>
                      </a:rPr>
                      <m:t>𝑐𝑇</m:t>
                    </m:r>
                    <m:r>
                      <a:rPr lang="it-IT" b="0" i="1" smtClean="0">
                        <a:latin typeface="Cambria Math" panose="02040503050406030204" pitchFamily="18" charset="0"/>
                      </a:rPr>
                      <m:t>+</m:t>
                    </m:r>
                    <m:r>
                      <a:rPr lang="it-IT" i="1">
                        <a:latin typeface="Cambria Math" panose="02040503050406030204" pitchFamily="18" charset="0"/>
                      </a:rPr>
                      <m:t>𝑑𝑖</m:t>
                    </m:r>
                  </m:oMath>
                </a14:m>
                <a:endParaRPr lang="it-IT" dirty="0"/>
              </a:p>
              <a:p>
                <a:r>
                  <a:rPr lang="it-IT" dirty="0"/>
                  <a:t>In questo caso dovrei mantenere costanti le entrate fiscali (T=</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 </m:t>
                    </m:r>
                    <m:r>
                      <a:rPr lang="it-IT" b="0" i="1" smtClean="0">
                        <a:latin typeface="Cambria Math" panose="02040503050406030204" pitchFamily="18" charset="0"/>
                      </a:rPr>
                      <m:t>𝑐𝑜𝑠</m:t>
                    </m:r>
                    <m:r>
                      <a:rPr lang="it-IT" b="0" i="1" smtClean="0">
                        <a:latin typeface="Cambria Math" panose="02040503050406030204" pitchFamily="18" charset="0"/>
                      </a:rPr>
                      <m:t>ì </m:t>
                    </m:r>
                    <m:r>
                      <a:rPr lang="it-IT" b="0" i="1" smtClean="0">
                        <a:latin typeface="Cambria Math" panose="02040503050406030204" pitchFamily="18" charset="0"/>
                      </a:rPr>
                      <m:t>𝑐𝑜𝑚𝑒</m:t>
                    </m:r>
                    <m:r>
                      <a:rPr lang="it-IT" b="0" i="1" smtClean="0">
                        <a:latin typeface="Cambria Math" panose="02040503050406030204" pitchFamily="18" charset="0"/>
                      </a:rPr>
                      <m:t> </m:t>
                    </m:r>
                    <m:r>
                      <a:rPr lang="it-IT" b="0" i="1" smtClean="0">
                        <a:latin typeface="Cambria Math" panose="02040503050406030204" pitchFamily="18" charset="0"/>
                      </a:rPr>
                      <m:t>𝑖𝑙</m:t>
                    </m:r>
                    <m:r>
                      <a:rPr lang="it-IT" b="0" i="1" smtClean="0">
                        <a:latin typeface="Cambria Math" panose="02040503050406030204" pitchFamily="18" charset="0"/>
                      </a:rPr>
                      <m:t> </m:t>
                    </m:r>
                    <m:r>
                      <a:rPr lang="it-IT" b="0" i="1" smtClean="0">
                        <a:latin typeface="Cambria Math" panose="02040503050406030204" pitchFamily="18" charset="0"/>
                      </a:rPr>
                      <m:t>𝑡𝑎𝑠𝑠𝑜</m:t>
                    </m:r>
                    <m:r>
                      <a:rPr lang="it-IT" b="0" i="1" smtClean="0">
                        <a:latin typeface="Cambria Math" panose="02040503050406030204" pitchFamily="18" charset="0"/>
                      </a:rPr>
                      <m:t> </m:t>
                    </m:r>
                    <m:sSup>
                      <m:sSupPr>
                        <m:ctrlPr>
                          <a:rPr lang="it-IT" b="0" i="1" smtClean="0">
                            <a:latin typeface="Cambria Math" panose="02040503050406030204" pitchFamily="18" charset="0"/>
                          </a:rPr>
                        </m:ctrlPr>
                      </m:sSupPr>
                      <m:e>
                        <m:r>
                          <a:rPr lang="it-IT" b="0" i="1" smtClean="0">
                            <a:latin typeface="Cambria Math" panose="02040503050406030204" pitchFamily="18" charset="0"/>
                          </a:rPr>
                          <m:t>𝑑</m:t>
                        </m:r>
                      </m:e>
                      <m:sup>
                        <m:r>
                          <a:rPr lang="it-IT" b="0" i="1" smtClean="0">
                            <a:latin typeface="Cambria Math" panose="02040503050406030204" pitchFamily="18" charset="0"/>
                          </a:rPr>
                          <m:t>′</m:t>
                        </m:r>
                      </m:sup>
                    </m:sSup>
                    <m:r>
                      <a:rPr lang="it-IT" b="0" i="1" smtClean="0">
                        <a:latin typeface="Cambria Math" panose="02040503050406030204" pitchFamily="18" charset="0"/>
                      </a:rPr>
                      <m:t>𝑖𝑛𝑡𝑒𝑟𝑒𝑠𝑠𝑒</m:t>
                    </m:r>
                  </m:oMath>
                </a14:m>
                <a:r>
                  <a:rPr lang="it-IT" dirty="0"/>
                  <a:t>, i=</a:t>
                </a:r>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𝑖</m:t>
                        </m:r>
                      </m:e>
                      <m:sub>
                        <m:r>
                          <a:rPr lang="it-IT" b="0" i="1" smtClean="0">
                            <a:latin typeface="Cambria Math" panose="02040503050406030204" pitchFamily="18" charset="0"/>
                          </a:rPr>
                          <m:t>0</m:t>
                        </m:r>
                      </m:sub>
                    </m:sSub>
                  </m:oMath>
                </a14:m>
                <a:endParaRPr lang="it-IT" dirty="0"/>
              </a:p>
            </p:txBody>
          </p:sp>
        </mc:Choice>
        <mc:Fallback xmlns="">
          <p:sp>
            <p:nvSpPr>
              <p:cNvPr id="3" name="Segnaposto contenuto 2">
                <a:extLst>
                  <a:ext uri="{FF2B5EF4-FFF2-40B4-BE49-F238E27FC236}">
                    <a16:creationId xmlns:a16="http://schemas.microsoft.com/office/drawing/2014/main" id="{121EFEF8-F7BD-476F-8923-4D47AA291102}"/>
                  </a:ext>
                </a:extLst>
              </p:cNvPr>
              <p:cNvSpPr>
                <a:spLocks noGrp="1" noRot="1" noChangeAspect="1" noMove="1" noResize="1" noEditPoints="1" noAdjustHandles="1" noChangeArrowheads="1" noChangeShapeType="1" noTextEdit="1"/>
              </p:cNvSpPr>
              <p:nvPr>
                <p:ph idx="1"/>
              </p:nvPr>
            </p:nvSpPr>
            <p:spPr>
              <a:blipFill>
                <a:blip r:embed="rId2"/>
                <a:stretch>
                  <a:fillRect l="-1043" t="-1961"/>
                </a:stretch>
              </a:blipFill>
            </p:spPr>
            <p:txBody>
              <a:bodyPr/>
              <a:lstStyle/>
              <a:p>
                <a:r>
                  <a:rPr lang="it-IT">
                    <a:noFill/>
                  </a:rPr>
                  <a:t> </a:t>
                </a:r>
              </a:p>
            </p:txBody>
          </p:sp>
        </mc:Fallback>
      </mc:AlternateContent>
    </p:spTree>
    <p:extLst>
      <p:ext uri="{BB962C8B-B14F-4D97-AF65-F5344CB8AC3E}">
        <p14:creationId xmlns:p14="http://schemas.microsoft.com/office/powerpoint/2010/main" val="181035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C5C9C4-2E3F-4F8B-B8C1-C80119525CD7}"/>
              </a:ext>
            </a:extLst>
          </p:cNvPr>
          <p:cNvSpPr>
            <a:spLocks noGrp="1"/>
          </p:cNvSpPr>
          <p:nvPr>
            <p:ph type="title"/>
          </p:nvPr>
        </p:nvSpPr>
        <p:spPr/>
        <p:txBody>
          <a:bodyPr/>
          <a:lstStyle/>
          <a:p>
            <a:r>
              <a:rPr lang="it-IT" dirty="0"/>
              <a:t>Il modello IS-LM: </a:t>
            </a:r>
            <a:r>
              <a:rPr lang="it-IT" b="1" dirty="0"/>
              <a:t>Modello in forma strutturale</a:t>
            </a:r>
            <a:endParaRPr lang="it-IT" dirty="0"/>
          </a:p>
        </p:txBody>
      </p:sp>
      <p:pic>
        <p:nvPicPr>
          <p:cNvPr id="3" name="Picture 3">
            <a:extLst>
              <a:ext uri="{FF2B5EF4-FFF2-40B4-BE49-F238E27FC236}">
                <a16:creationId xmlns:a16="http://schemas.microsoft.com/office/drawing/2014/main" id="{4043A7B0-7140-4916-8F26-074B54978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338" y="2145156"/>
            <a:ext cx="4200525"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a:extLst>
              <a:ext uri="{FF2B5EF4-FFF2-40B4-BE49-F238E27FC236}">
                <a16:creationId xmlns:a16="http://schemas.microsoft.com/office/drawing/2014/main" id="{F26162A9-C94B-4616-8922-12FD1E04BC49}"/>
              </a:ext>
            </a:extLst>
          </p:cNvPr>
          <p:cNvSpPr txBox="1"/>
          <p:nvPr/>
        </p:nvSpPr>
        <p:spPr>
          <a:xfrm>
            <a:off x="6392672" y="3011424"/>
            <a:ext cx="4466336" cy="830997"/>
          </a:xfrm>
          <a:prstGeom prst="rect">
            <a:avLst/>
          </a:prstGeom>
          <a:noFill/>
        </p:spPr>
        <p:txBody>
          <a:bodyPr wrap="square" rtlCol="0">
            <a:spAutoFit/>
          </a:bodyPr>
          <a:lstStyle/>
          <a:p>
            <a:r>
              <a:rPr lang="it-IT" sz="2400" dirty="0"/>
              <a:t>L’EQUILIBRIO NEI MERCATI MONETARI</a:t>
            </a:r>
          </a:p>
        </p:txBody>
      </p:sp>
      <p:sp>
        <p:nvSpPr>
          <p:cNvPr id="5" name="CasellaDiTesto 4">
            <a:extLst>
              <a:ext uri="{FF2B5EF4-FFF2-40B4-BE49-F238E27FC236}">
                <a16:creationId xmlns:a16="http://schemas.microsoft.com/office/drawing/2014/main" id="{26E5A324-53DC-4C1E-BBE7-67510C624140}"/>
              </a:ext>
            </a:extLst>
          </p:cNvPr>
          <p:cNvSpPr txBox="1"/>
          <p:nvPr/>
        </p:nvSpPr>
        <p:spPr>
          <a:xfrm>
            <a:off x="910336" y="5632704"/>
            <a:ext cx="9615424" cy="646331"/>
          </a:xfrm>
          <a:prstGeom prst="rect">
            <a:avLst/>
          </a:prstGeom>
          <a:noFill/>
        </p:spPr>
        <p:txBody>
          <a:bodyPr wrap="square" rtlCol="0">
            <a:spAutoFit/>
          </a:bodyPr>
          <a:lstStyle/>
          <a:p>
            <a:r>
              <a:rPr lang="it-IT" b="1" dirty="0"/>
              <a:t>Dove trovo i documenti di Politica Monetaria che regolano M? </a:t>
            </a:r>
            <a:r>
              <a:rPr lang="it-IT" dirty="0">
                <a:hlinkClick r:id="rId3"/>
              </a:rPr>
              <a:t>https://www.ecb.europa.eu/pub/pdf/other/monetarypolicy2004it.pdf</a:t>
            </a:r>
            <a:r>
              <a:rPr lang="it-IT" dirty="0"/>
              <a:t> (pag.93)</a:t>
            </a:r>
          </a:p>
        </p:txBody>
      </p:sp>
    </p:spTree>
    <p:extLst>
      <p:ext uri="{BB962C8B-B14F-4D97-AF65-F5344CB8AC3E}">
        <p14:creationId xmlns:p14="http://schemas.microsoft.com/office/powerpoint/2010/main" val="878059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794334-34BB-4146-B44E-FA5B6EE2B3D1}"/>
              </a:ext>
            </a:extLst>
          </p:cNvPr>
          <p:cNvSpPr>
            <a:spLocks noGrp="1"/>
          </p:cNvSpPr>
          <p:nvPr>
            <p:ph type="title"/>
          </p:nvPr>
        </p:nvSpPr>
        <p:spPr/>
        <p:txBody>
          <a:bodyPr/>
          <a:lstStyle/>
          <a:p>
            <a:r>
              <a:rPr lang="it-IT" dirty="0"/>
              <a:t>… e prima dell’accordo di Maastricht</a:t>
            </a:r>
          </a:p>
        </p:txBody>
      </p:sp>
      <p:pic>
        <p:nvPicPr>
          <p:cNvPr id="3" name="Immagine 2">
            <a:extLst>
              <a:ext uri="{FF2B5EF4-FFF2-40B4-BE49-F238E27FC236}">
                <a16:creationId xmlns:a16="http://schemas.microsoft.com/office/drawing/2014/main" id="{436789D2-FBD9-41C3-A483-BC957FDBE029}"/>
              </a:ext>
            </a:extLst>
          </p:cNvPr>
          <p:cNvPicPr>
            <a:picLocks noChangeAspect="1"/>
          </p:cNvPicPr>
          <p:nvPr/>
        </p:nvPicPr>
        <p:blipFill>
          <a:blip r:embed="rId2"/>
          <a:stretch>
            <a:fillRect/>
          </a:stretch>
        </p:blipFill>
        <p:spPr>
          <a:xfrm>
            <a:off x="722407" y="2580139"/>
            <a:ext cx="9140921" cy="3912736"/>
          </a:xfrm>
          <a:prstGeom prst="rect">
            <a:avLst/>
          </a:prstGeom>
        </p:spPr>
      </p:pic>
      <p:sp>
        <p:nvSpPr>
          <p:cNvPr id="4" name="CasellaDiTesto 3">
            <a:extLst>
              <a:ext uri="{FF2B5EF4-FFF2-40B4-BE49-F238E27FC236}">
                <a16:creationId xmlns:a16="http://schemas.microsoft.com/office/drawing/2014/main" id="{1953E241-8EEC-475A-83F1-1A3B97D5E90E}"/>
              </a:ext>
            </a:extLst>
          </p:cNvPr>
          <p:cNvSpPr txBox="1"/>
          <p:nvPr/>
        </p:nvSpPr>
        <p:spPr>
          <a:xfrm>
            <a:off x="1097280" y="1625600"/>
            <a:ext cx="7949184" cy="461665"/>
          </a:xfrm>
          <a:prstGeom prst="rect">
            <a:avLst/>
          </a:prstGeom>
          <a:noFill/>
        </p:spPr>
        <p:txBody>
          <a:bodyPr wrap="square" rtlCol="0">
            <a:spAutoFit/>
          </a:bodyPr>
          <a:lstStyle/>
          <a:p>
            <a:r>
              <a:rPr lang="it-IT" sz="2400" dirty="0"/>
              <a:t>M nei bilanci della Banca d’Italia:</a:t>
            </a:r>
          </a:p>
        </p:txBody>
      </p:sp>
    </p:spTree>
    <p:extLst>
      <p:ext uri="{BB962C8B-B14F-4D97-AF65-F5344CB8AC3E}">
        <p14:creationId xmlns:p14="http://schemas.microsoft.com/office/powerpoint/2010/main" val="4101328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D74291F-6ED7-4191-8CCE-DC380894A7B4}"/>
              </a:ext>
            </a:extLst>
          </p:cNvPr>
          <p:cNvSpPr>
            <a:spLocks noGrp="1"/>
          </p:cNvSpPr>
          <p:nvPr>
            <p:ph type="title"/>
          </p:nvPr>
        </p:nvSpPr>
        <p:spPr/>
        <p:txBody>
          <a:bodyPr/>
          <a:lstStyle/>
          <a:p>
            <a:r>
              <a:rPr lang="it-IT" dirty="0"/>
              <a:t>La forma ridotta per la politica Monetaria</a:t>
            </a:r>
          </a:p>
        </p:txBody>
      </p:sp>
      <mc:AlternateContent xmlns:mc="http://schemas.openxmlformats.org/markup-compatibility/2006">
        <mc:Choice xmlns:a14="http://schemas.microsoft.com/office/drawing/2010/main" Requires="a14">
          <p:sp>
            <p:nvSpPr>
              <p:cNvPr id="4" name="Segnaposto contenuto 3">
                <a:extLst>
                  <a:ext uri="{FF2B5EF4-FFF2-40B4-BE49-F238E27FC236}">
                    <a16:creationId xmlns:a16="http://schemas.microsoft.com/office/drawing/2014/main" id="{96E61216-F8D1-4F9A-9ADF-027954CCE01D}"/>
                  </a:ext>
                </a:extLst>
              </p:cNvPr>
              <p:cNvSpPr>
                <a:spLocks noGrp="1"/>
              </p:cNvSpPr>
              <p:nvPr>
                <p:ph idx="1"/>
              </p:nvPr>
            </p:nvSpPr>
            <p:spPr/>
            <p:txBody>
              <a:bodyPr/>
              <a:lstStyle/>
              <a:p>
                <a:r>
                  <a:rPr lang="it-IT" dirty="0"/>
                  <a:t>Dal Modello LM otteniamo una possibile variabile obiettivo comune, vale a dire il tasso d’interesse: se volessi contemporaneamente aumentare Y e ridurre i, si potrebbe agire con la politica monetaria. Vediamo come opera:</a:t>
                </a:r>
              </a:p>
              <a:p>
                <a:r>
                  <a:rPr lang="it-IT" dirty="0"/>
                  <a:t>Forma ridotta: M</a:t>
                </a:r>
                <a:r>
                  <a:rPr lang="it-IT" baseline="-25000" dirty="0"/>
                  <a:t>0</a:t>
                </a:r>
                <a:r>
                  <a:rPr lang="it-IT" dirty="0"/>
                  <a:t>=</a:t>
                </a:r>
                <a:r>
                  <a:rPr lang="it-IT" dirty="0" err="1"/>
                  <a:t>kY</a:t>
                </a:r>
                <a:r>
                  <a:rPr lang="it-IT" dirty="0"/>
                  <a:t>-hi, poi lo esprimo nei termini dell’obiettivo</a:t>
                </a:r>
              </a:p>
              <a:p>
                <a14:m>
                  <m:oMath xmlns:m="http://schemas.openxmlformats.org/officeDocument/2006/math">
                    <m:acc>
                      <m:accPr>
                        <m:chr m:val="̂"/>
                        <m:ctrlPr>
                          <a:rPr lang="it-IT" b="0" i="1" smtClean="0">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d>
                      <m:dPr>
                        <m:begChr m:val="["/>
                        <m:endChr m:val="]"/>
                        <m:ctrlPr>
                          <a:rPr lang="it-IT" b="0" i="1" smtClean="0">
                            <a:latin typeface="Cambria Math" panose="02040503050406030204" pitchFamily="18" charset="0"/>
                          </a:rPr>
                        </m:ctrlPr>
                      </m:dPr>
                      <m:e>
                        <m:r>
                          <m:rPr>
                            <m:nor/>
                          </m:rPr>
                          <a:rPr lang="it-IT" dirty="0"/>
                          <m:t>kY</m:t>
                        </m:r>
                        <m:r>
                          <m:rPr>
                            <m:nor/>
                          </m:rPr>
                          <a:rPr lang="it-IT" dirty="0"/>
                          <m:t>−</m:t>
                        </m:r>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e>
                    </m:d>
                  </m:oMath>
                </a14:m>
                <a:endParaRPr lang="it-IT" dirty="0"/>
              </a:p>
              <a:p>
                <a:r>
                  <a:rPr lang="it-IT" dirty="0"/>
                  <a:t>Ora posso ipotizzare di separare due obiettivi da raggiungere con lo strumento della politica fiscale (G) ottengo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e con quello della politica monetaria (M) ottengo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oMath>
                </a14:m>
                <a:endParaRPr lang="it-IT" dirty="0"/>
              </a:p>
            </p:txBody>
          </p:sp>
        </mc:Choice>
        <mc:Fallback>
          <p:sp>
            <p:nvSpPr>
              <p:cNvPr id="4" name="Segnaposto contenuto 3">
                <a:extLst>
                  <a:ext uri="{FF2B5EF4-FFF2-40B4-BE49-F238E27FC236}">
                    <a16:creationId xmlns:a16="http://schemas.microsoft.com/office/drawing/2014/main" id="{96E61216-F8D1-4F9A-9ADF-027954CCE01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it-IT">
                    <a:noFill/>
                  </a:rPr>
                  <a:t> </a:t>
                </a:r>
              </a:p>
            </p:txBody>
          </p:sp>
        </mc:Fallback>
      </mc:AlternateContent>
    </p:spTree>
    <p:extLst>
      <p:ext uri="{BB962C8B-B14F-4D97-AF65-F5344CB8AC3E}">
        <p14:creationId xmlns:p14="http://schemas.microsoft.com/office/powerpoint/2010/main" val="2105233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2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2B8A2-E47E-4A4F-90DD-607CDECA7B55}"/>
              </a:ext>
            </a:extLst>
          </p:cNvPr>
          <p:cNvSpPr>
            <a:spLocks noGrp="1"/>
          </p:cNvSpPr>
          <p:nvPr>
            <p:ph type="title"/>
          </p:nvPr>
        </p:nvSpPr>
        <p:spPr/>
        <p:txBody>
          <a:bodyPr/>
          <a:lstStyle/>
          <a:p>
            <a:r>
              <a:rPr lang="it-IT" dirty="0"/>
              <a:t>Includo i due obiettivi e i due strumenti</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4E0A452F-AC37-44E0-8C93-56DB1CBE4904}"/>
                  </a:ext>
                </a:extLst>
              </p:cNvPr>
              <p:cNvSpPr>
                <a:spLocks noGrp="1"/>
              </p:cNvSpPr>
              <p:nvPr>
                <p:ph idx="1"/>
              </p:nvPr>
            </p:nvSpPr>
            <p:spPr/>
            <p:txBody>
              <a:bodyPr>
                <a:normAutofit lnSpcReduction="10000"/>
              </a:bodyPr>
              <a:lstStyle/>
              <a:p>
                <a:r>
                  <a:rPr lang="it-IT" dirty="0"/>
                  <a:t>Nell’equazione della spesa inserisco l’equazione del tasso d’interesse:</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1−</m:t>
                        </m:r>
                        <m:r>
                          <a:rPr lang="it-IT" b="0" i="1" smtClean="0">
                            <a:latin typeface="Cambria Math" panose="02040503050406030204" pitchFamily="18" charset="0"/>
                          </a:rPr>
                          <m:t>𝑐</m:t>
                        </m:r>
                      </m:den>
                    </m:f>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𝐺</m:t>
                            </m:r>
                          </m:e>
                          <m:sub>
                            <m:r>
                              <a:rPr lang="it-IT" b="0" i="1" smtClean="0">
                                <a:latin typeface="Cambria Math" panose="02040503050406030204" pitchFamily="18" charset="0"/>
                              </a:rPr>
                              <m:t>0</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𝐼</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𝑐</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𝑇</m:t>
                            </m:r>
                          </m:e>
                          <m:sub>
                            <m:r>
                              <a:rPr lang="it-IT" b="0" i="1" smtClean="0">
                                <a:latin typeface="Cambria Math" panose="02040503050406030204" pitchFamily="18" charset="0"/>
                              </a:rPr>
                              <m:t>0</m:t>
                            </m:r>
                          </m:sub>
                        </m:sSub>
                        <m:r>
                          <a:rPr lang="it-IT" b="0" i="1" smtClean="0">
                            <a:latin typeface="Cambria Math" panose="02040503050406030204" pitchFamily="18" charset="0"/>
                          </a:rPr>
                          <m:t>−</m:t>
                        </m:r>
                        <m:r>
                          <a:rPr lang="it-IT" b="0" i="1" smtClean="0">
                            <a:latin typeface="Cambria Math" panose="02040503050406030204" pitchFamily="18" charset="0"/>
                          </a:rPr>
                          <m:t>𝑑</m:t>
                        </m:r>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1</m:t>
                            </m:r>
                          </m:num>
                          <m:den>
                            <m:r>
                              <a:rPr lang="it-IT" b="0" i="1" smtClean="0">
                                <a:latin typeface="Cambria Math" panose="02040503050406030204" pitchFamily="18" charset="0"/>
                              </a:rPr>
                              <m:t>h</m:t>
                            </m:r>
                          </m:den>
                        </m:f>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𝑘</m:t>
                            </m:r>
                            <m:acc>
                              <m:accPr>
                                <m:chr m:val="̂"/>
                                <m:ctrlPr>
                                  <a:rPr lang="it-IT" b="0"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r>
                          <a:rPr lang="it-IT" b="0" i="1" smtClean="0">
                            <a:latin typeface="Cambria Math" panose="02040503050406030204" pitchFamily="18" charset="0"/>
                          </a:rPr>
                          <m:t>)</m:t>
                        </m:r>
                      </m:e>
                    </m:d>
                  </m:oMath>
                </a14:m>
                <a:endParaRPr lang="it-IT" dirty="0"/>
              </a:p>
              <a:p>
                <a:r>
                  <a:rPr lang="it-IT" dirty="0"/>
                  <a:t>Raccolgo l’obiettivo del reddito, esplicitando con l’equazione LM:</a:t>
                </a:r>
              </a:p>
              <a:p>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r>
                      <a:rPr lang="it-IT" b="0" i="1" smtClean="0">
                        <a:latin typeface="Cambria Math" panose="02040503050406030204" pitchFamily="18" charset="0"/>
                      </a:rPr>
                      <m:t> </m:t>
                    </m:r>
                    <m:d>
                      <m:dPr>
                        <m:begChr m:val="["/>
                        <m:endChr m:val="]"/>
                        <m:ctrlPr>
                          <a:rPr lang="it-IT" b="0" i="1" smtClean="0">
                            <a:latin typeface="Cambria Math" panose="02040503050406030204" pitchFamily="18" charset="0"/>
                          </a:rPr>
                        </m:ctrlPr>
                      </m:dPr>
                      <m:e>
                        <m:r>
                          <a:rPr lang="it-IT" b="0" i="1" smtClean="0">
                            <a:latin typeface="Cambria Math" panose="02040503050406030204" pitchFamily="18" charset="0"/>
                          </a:rPr>
                          <m:t>1+</m:t>
                        </m:r>
                        <m:f>
                          <m:fPr>
                            <m:ctrlPr>
                              <a:rPr lang="it-IT" b="0" i="1" smtClean="0">
                                <a:latin typeface="Cambria Math" panose="02040503050406030204" pitchFamily="18" charset="0"/>
                              </a:rPr>
                            </m:ctrlPr>
                          </m:fPr>
                          <m:num>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𝑑</m:t>
                            </m:r>
                          </m:num>
                          <m:den>
                            <m:r>
                              <a:rPr lang="it-IT" b="0" i="1" smtClean="0">
                                <a:latin typeface="Cambria Math" panose="02040503050406030204" pitchFamily="18" charset="0"/>
                              </a:rPr>
                              <m:t>h</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𝑀</m:t>
                            </m:r>
                          </m:e>
                          <m:sub>
                            <m:r>
                              <a:rPr lang="it-IT" b="0" i="1" smtClean="0">
                                <a:latin typeface="Cambria Math" panose="02040503050406030204" pitchFamily="18" charset="0"/>
                              </a:rPr>
                              <m:t>0</m:t>
                            </m:r>
                          </m:sub>
                        </m:sSub>
                      </m:e>
                    </m:d>
                  </m:oMath>
                </a14:m>
                <a:r>
                  <a:rPr lang="it-IT" dirty="0"/>
                  <a:t>, posso riscrivere così:</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d>
                      <m:dPr>
                        <m:begChr m:val="["/>
                        <m:endChr m:val="]"/>
                        <m:ctrlPr>
                          <a:rPr lang="it-IT" i="1">
                            <a:latin typeface="Cambria Math" panose="02040503050406030204" pitchFamily="18" charset="0"/>
                          </a:rPr>
                        </m:ctrlPr>
                      </m:dPr>
                      <m:e>
                        <m:f>
                          <m:fPr>
                            <m:ctrlPr>
                              <a:rPr lang="it-IT" i="1" smtClean="0">
                                <a:latin typeface="Cambria Math" panose="02040503050406030204" pitchFamily="18" charset="0"/>
                              </a:rPr>
                            </m:ctrlPr>
                          </m:fPr>
                          <m:num>
                            <m:r>
                              <a:rPr lang="it-IT" b="0" i="1" smtClean="0">
                                <a:latin typeface="Cambria Math" panose="02040503050406030204" pitchFamily="18" charset="0"/>
                              </a:rPr>
                              <m:t>h</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b="0" i="1" smtClean="0">
                                <a:latin typeface="Cambria Math" panose="02040503050406030204" pitchFamily="18" charset="0"/>
                              </a:rPr>
                              <m:t>𝑐</m:t>
                            </m:r>
                            <m:r>
                              <a:rPr lang="it-IT" b="0" i="1" smtClean="0">
                                <a:latin typeface="Cambria Math" panose="02040503050406030204" pitchFamily="18" charset="0"/>
                              </a:rPr>
                              <m:t>)</m:t>
                            </m:r>
                          </m:den>
                        </m:f>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r>
                  <a:rPr lang="it-IT" dirty="0"/>
                  <a:t> o anche</a:t>
                </a:r>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r>
                      <a:rPr lang="it-IT" i="1">
                        <a:latin typeface="Cambria Math" panose="02040503050406030204" pitchFamily="18" charset="0"/>
                      </a:rPr>
                      <m:t> </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r>
                      <a:rPr lang="it-IT" b="0" i="1" smtClean="0">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e>
                    </m:d>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sSub>
                          <m:sSubPr>
                            <m:ctrlPr>
                              <a:rPr lang="it-IT" i="1">
                                <a:latin typeface="Cambria Math" panose="02040503050406030204" pitchFamily="18" charset="0"/>
                              </a:rPr>
                            </m:ctrlPr>
                          </m:sSubPr>
                          <m:e>
                            <m:r>
                              <a:rPr lang="it-IT" i="1">
                                <a:latin typeface="Cambria Math" panose="02040503050406030204" pitchFamily="18" charset="0"/>
                              </a:rPr>
                              <m:t>𝑀</m:t>
                            </m:r>
                          </m:e>
                          <m:sub>
                            <m:r>
                              <a:rPr lang="it-IT" i="1">
                                <a:latin typeface="Cambria Math" panose="02040503050406030204" pitchFamily="18" charset="0"/>
                              </a:rPr>
                              <m:t>0</m:t>
                            </m:r>
                          </m:sub>
                        </m:sSub>
                      </m:e>
                    </m:d>
                  </m:oMath>
                </a14:m>
                <a:endParaRPr lang="it-IT" dirty="0"/>
              </a:p>
            </p:txBody>
          </p:sp>
        </mc:Choice>
        <mc:Fallback xmlns="">
          <p:sp>
            <p:nvSpPr>
              <p:cNvPr id="3" name="Segnaposto contenuto 2">
                <a:extLst>
                  <a:ext uri="{FF2B5EF4-FFF2-40B4-BE49-F238E27FC236}">
                    <a16:creationId xmlns:a16="http://schemas.microsoft.com/office/drawing/2014/main" id="{4E0A452F-AC37-44E0-8C93-56DB1CBE4904}"/>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it-IT">
                    <a:noFill/>
                  </a:rPr>
                  <a:t> </a:t>
                </a:r>
              </a:p>
            </p:txBody>
          </p:sp>
        </mc:Fallback>
      </mc:AlternateContent>
      <p:cxnSp>
        <p:nvCxnSpPr>
          <p:cNvPr id="5" name="Connettore diritto 4">
            <a:extLst>
              <a:ext uri="{FF2B5EF4-FFF2-40B4-BE49-F238E27FC236}">
                <a16:creationId xmlns:a16="http://schemas.microsoft.com/office/drawing/2014/main" id="{54755593-6F3A-4BB6-AD02-AB5598626C63}"/>
              </a:ext>
            </a:extLst>
          </p:cNvPr>
          <p:cNvCxnSpPr/>
          <p:nvPr/>
        </p:nvCxnSpPr>
        <p:spPr>
          <a:xfrm flipV="1">
            <a:off x="1654048" y="579526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diritto 5">
            <a:extLst>
              <a:ext uri="{FF2B5EF4-FFF2-40B4-BE49-F238E27FC236}">
                <a16:creationId xmlns:a16="http://schemas.microsoft.com/office/drawing/2014/main" id="{14041207-2083-4646-808A-89FF210C9417}"/>
              </a:ext>
            </a:extLst>
          </p:cNvPr>
          <p:cNvCxnSpPr/>
          <p:nvPr/>
        </p:nvCxnSpPr>
        <p:spPr>
          <a:xfrm flipV="1">
            <a:off x="3180080" y="5323840"/>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DEB64259-7370-42B5-8FC0-7A9BA17B97DB}"/>
              </a:ext>
            </a:extLst>
          </p:cNvPr>
          <p:cNvCxnSpPr/>
          <p:nvPr/>
        </p:nvCxnSpPr>
        <p:spPr>
          <a:xfrm flipV="1">
            <a:off x="7849616" y="5724144"/>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8EEACF8B-34E4-40C3-BD97-7C30F15BBD86}"/>
              </a:ext>
            </a:extLst>
          </p:cNvPr>
          <p:cNvCxnSpPr/>
          <p:nvPr/>
        </p:nvCxnSpPr>
        <p:spPr>
          <a:xfrm flipV="1">
            <a:off x="9137904" y="5403088"/>
            <a:ext cx="633984" cy="158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diritto 8">
            <a:extLst>
              <a:ext uri="{FF2B5EF4-FFF2-40B4-BE49-F238E27FC236}">
                <a16:creationId xmlns:a16="http://schemas.microsoft.com/office/drawing/2014/main" id="{A60AB8A5-D912-43B4-B52C-50D3047D5E94}"/>
              </a:ext>
            </a:extLst>
          </p:cNvPr>
          <p:cNvCxnSpPr>
            <a:cxnSpLocks/>
          </p:cNvCxnSpPr>
          <p:nvPr/>
        </p:nvCxnSpPr>
        <p:spPr>
          <a:xfrm flipV="1">
            <a:off x="10220960" y="57586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D7098C8D-75DC-4F7E-90F3-8C7F85CA2F05}"/>
              </a:ext>
            </a:extLst>
          </p:cNvPr>
          <p:cNvCxnSpPr>
            <a:cxnSpLocks/>
          </p:cNvCxnSpPr>
          <p:nvPr/>
        </p:nvCxnSpPr>
        <p:spPr>
          <a:xfrm flipV="1">
            <a:off x="8784336" y="5403088"/>
            <a:ext cx="349504" cy="12395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4">
            <a:extLst>
              <a:ext uri="{FF2B5EF4-FFF2-40B4-BE49-F238E27FC236}">
                <a16:creationId xmlns:a16="http://schemas.microsoft.com/office/drawing/2014/main" id="{55CD0B84-6773-4834-9381-2F372BD01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46" y="6057599"/>
            <a:ext cx="1458095"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13" name="Rettangolo 12">
            <a:extLst>
              <a:ext uri="{FF2B5EF4-FFF2-40B4-BE49-F238E27FC236}">
                <a16:creationId xmlns:a16="http://schemas.microsoft.com/office/drawing/2014/main" id="{DA89A29C-FF46-4F62-B746-CEF4E88E902D}"/>
              </a:ext>
            </a:extLst>
          </p:cNvPr>
          <p:cNvSpPr/>
          <p:nvPr/>
        </p:nvSpPr>
        <p:spPr>
          <a:xfrm>
            <a:off x="1654048" y="5222240"/>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63803238-3E82-4B5E-B501-D1861466F875}"/>
              </a:ext>
            </a:extLst>
          </p:cNvPr>
          <p:cNvCxnSpPr/>
          <p:nvPr/>
        </p:nvCxnSpPr>
        <p:spPr>
          <a:xfrm flipH="1">
            <a:off x="1946656" y="6221984"/>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BBD7D70E-5442-4F83-9137-8453BB8DCBEA}"/>
              </a:ext>
            </a:extLst>
          </p:cNvPr>
          <p:cNvSpPr/>
          <p:nvPr/>
        </p:nvSpPr>
        <p:spPr>
          <a:xfrm>
            <a:off x="7680960" y="5217859"/>
            <a:ext cx="2556256" cy="89408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5">
            <a:extLst>
              <a:ext uri="{FF2B5EF4-FFF2-40B4-BE49-F238E27FC236}">
                <a16:creationId xmlns:a16="http://schemas.microsoft.com/office/drawing/2014/main" id="{C7952ADE-0580-4BF5-9088-518CD8892E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012196"/>
            <a:ext cx="1430638" cy="80040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8" name="Connettore 2 17">
            <a:extLst>
              <a:ext uri="{FF2B5EF4-FFF2-40B4-BE49-F238E27FC236}">
                <a16:creationId xmlns:a16="http://schemas.microsoft.com/office/drawing/2014/main" id="{3157628F-989E-499B-8E02-C1CD877D1C31}"/>
              </a:ext>
            </a:extLst>
          </p:cNvPr>
          <p:cNvCxnSpPr/>
          <p:nvPr/>
        </p:nvCxnSpPr>
        <p:spPr>
          <a:xfrm flipH="1">
            <a:off x="7898384" y="6170328"/>
            <a:ext cx="536448" cy="23164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2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A213C1-FC8E-43A6-B8D3-9E13FA0B688F}"/>
              </a:ext>
            </a:extLst>
          </p:cNvPr>
          <p:cNvSpPr>
            <a:spLocks noGrp="1"/>
          </p:cNvSpPr>
          <p:nvPr>
            <p:ph type="title"/>
          </p:nvPr>
        </p:nvSpPr>
        <p:spPr>
          <a:xfrm>
            <a:off x="760984" y="166163"/>
            <a:ext cx="10515600" cy="1325563"/>
          </a:xfrm>
        </p:spPr>
        <p:txBody>
          <a:bodyPr/>
          <a:lstStyle/>
          <a:p>
            <a:r>
              <a:rPr lang="it-IT" dirty="0"/>
              <a:t>Inserisco nell’equazione LM le determinanti della spesa</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B68B3202-BA51-4826-B95A-4DF412DF1685}"/>
                  </a:ext>
                </a:extLst>
              </p:cNvPr>
              <p:cNvSpPr>
                <a:spLocks noGrp="1"/>
              </p:cNvSpPr>
              <p:nvPr>
                <p:ph idx="1"/>
              </p:nvPr>
            </p:nvSpPr>
            <p:spPr>
              <a:xfrm>
                <a:off x="1240536" y="1414510"/>
                <a:ext cx="10504424" cy="4351338"/>
              </a:xfrm>
            </p:spPr>
            <p:txBody>
              <a:bodyPr>
                <a:noAutofit/>
              </a:bodyPr>
              <a:lstStyle/>
              <a:p>
                <a14:m>
                  <m:oMath xmlns:m="http://schemas.openxmlformats.org/officeDocument/2006/math">
                    <m:acc>
                      <m:accPr>
                        <m:chr m:val="̂"/>
                        <m:ctrlPr>
                          <a:rPr lang="it-IT" i="1" smtClean="0">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𝑑</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e>
                        </m:d>
                      </m:e>
                    </m:d>
                    <m:r>
                      <a:rPr lang="it-IT" b="0" i="0" dirty="0" smtClean="0">
                        <a:latin typeface="Cambria Math" panose="02040503050406030204" pitchFamily="18" charset="0"/>
                      </a:rPr>
                      <m:t> − </m:t>
                    </m:r>
                    <m:f>
                      <m:fPr>
                        <m:ctrlPr>
                          <a:rPr lang="it-IT" b="0" i="1" dirty="0" smtClean="0">
                            <a:latin typeface="Cambria Math" panose="02040503050406030204" pitchFamily="18" charset="0"/>
                          </a:rPr>
                        </m:ctrlPr>
                      </m:fPr>
                      <m:num>
                        <m:r>
                          <a:rPr lang="it-IT" b="0" i="1" dirty="0" smtClean="0">
                            <a:latin typeface="Cambria Math" panose="02040503050406030204" pitchFamily="18" charset="0"/>
                          </a:rPr>
                          <m:t>1</m:t>
                        </m:r>
                      </m:num>
                      <m:den>
                        <m:r>
                          <a:rPr lang="it-IT" b="0" i="1" dirty="0" smtClean="0">
                            <a:latin typeface="Cambria Math" panose="02040503050406030204" pitchFamily="18" charset="0"/>
                          </a:rPr>
                          <m:t>h</m:t>
                        </m:r>
                      </m:den>
                    </m:f>
                    <m:r>
                      <a:rPr lang="it-IT" b="0" i="1" dirty="0" smtClean="0">
                        <a:latin typeface="Cambria Math" panose="02040503050406030204" pitchFamily="18" charset="0"/>
                      </a:rPr>
                      <m:t> </m:t>
                    </m:r>
                    <m:sSub>
                      <m:sSubPr>
                        <m:ctrlPr>
                          <a:rPr lang="it-IT" b="0" i="1" dirty="0" smtClean="0">
                            <a:latin typeface="Cambria Math" panose="02040503050406030204" pitchFamily="18" charset="0"/>
                          </a:rPr>
                        </m:ctrlPr>
                      </m:sSubPr>
                      <m:e>
                        <m:r>
                          <a:rPr lang="it-IT" b="0" i="1" dirty="0" smtClean="0">
                            <a:latin typeface="Cambria Math" panose="02040503050406030204" pitchFamily="18" charset="0"/>
                          </a:rPr>
                          <m:t>𝑀</m:t>
                        </m:r>
                      </m:e>
                      <m:sub>
                        <m:r>
                          <a:rPr lang="it-IT" b="0" i="1" dirty="0" smtClean="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b="0" i="1" smtClean="0">
                        <a:latin typeface="Cambria Math" panose="02040503050406030204" pitchFamily="18" charset="0"/>
                      </a:rPr>
                      <m:t>+</m:t>
                    </m:r>
                    <m:d>
                      <m:dPr>
                        <m:ctrlPr>
                          <a:rPr lang="it-IT" b="0" i="1" smtClean="0">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𝑑</m:t>
                            </m:r>
                          </m:num>
                          <m:den>
                            <m:r>
                              <a:rPr lang="it-IT" i="1">
                                <a:latin typeface="Cambria Math" panose="02040503050406030204" pitchFamily="18" charset="0"/>
                              </a:rPr>
                              <m:t>h</m:t>
                            </m:r>
                          </m:den>
                        </m:f>
                        <m:r>
                          <a:rPr lang="it-IT" i="1">
                            <a:latin typeface="Cambria Math" panose="02040503050406030204" pitchFamily="18" charset="0"/>
                          </a:rPr>
                          <m:t>∗</m:t>
                        </m:r>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h</m:t>
                        </m:r>
                      </m:den>
                    </m:f>
                    <m:d>
                      <m:dPr>
                        <m:begChr m:val="["/>
                        <m:endChr m:val="]"/>
                        <m:ctrlPr>
                          <a:rPr lang="it-IT" i="1">
                            <a:latin typeface="Cambria Math" panose="02040503050406030204" pitchFamily="18" charset="0"/>
                          </a:rPr>
                        </m:ctrlPr>
                      </m:dPr>
                      <m:e>
                        <m:r>
                          <m:rPr>
                            <m:nor/>
                          </m:rPr>
                          <a:rPr lang="it-IT" dirty="0"/>
                          <m:t>k</m:t>
                        </m:r>
                        <m:f>
                          <m:fPr>
                            <m:ctrlPr>
                              <a:rPr lang="it-IT" i="1">
                                <a:latin typeface="Cambria Math" panose="02040503050406030204" pitchFamily="18" charset="0"/>
                              </a:rPr>
                            </m:ctrlPr>
                          </m:fPr>
                          <m:num>
                            <m:r>
                              <a:rPr lang="it-IT" i="1">
                                <a:latin typeface="Cambria Math" panose="02040503050406030204" pitchFamily="18" charset="0"/>
                              </a:rPr>
                              <m:t>1</m:t>
                            </m:r>
                          </m:num>
                          <m:den>
                            <m:r>
                              <a:rPr lang="it-IT" i="1">
                                <a:latin typeface="Cambria Math" panose="02040503050406030204" pitchFamily="18" charset="0"/>
                              </a:rPr>
                              <m:t>1−</m:t>
                            </m:r>
                            <m:r>
                              <a:rPr lang="it-IT" i="1">
                                <a:latin typeface="Cambria Math" panose="02040503050406030204" pitchFamily="18" charset="0"/>
                              </a:rPr>
                              <m:t>𝑐</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r>
                  <a:rPr lang="it-IT" dirty="0"/>
                  <a:t>Da cui otteniamo anche i moltiplicatori da stimare:</a:t>
                </a:r>
              </a:p>
              <a:p>
                <a14:m>
                  <m:oMath xmlns:m="http://schemas.openxmlformats.org/officeDocument/2006/math">
                    <m:d>
                      <m:dPr>
                        <m:ctrlPr>
                          <a:rPr lang="it-IT" i="1">
                            <a:latin typeface="Cambria Math" panose="02040503050406030204" pitchFamily="18" charset="0"/>
                          </a:rPr>
                        </m:ctrlPr>
                      </m:dPr>
                      <m:e>
                        <m:r>
                          <a:rPr lang="it-IT" i="1">
                            <a:latin typeface="Cambria Math" panose="02040503050406030204" pitchFamily="18" charset="0"/>
                          </a:rPr>
                          <m:t>1+</m:t>
                        </m:r>
                        <m:f>
                          <m:fPr>
                            <m:ctrlPr>
                              <a:rPr lang="it-IT" i="1">
                                <a:latin typeface="Cambria Math" panose="02040503050406030204" pitchFamily="18" charset="0"/>
                              </a:rPr>
                            </m:ctrlPr>
                          </m:fPr>
                          <m:num>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b="0" i="1" smtClean="0">
                                <a:latin typeface="Cambria Math" panose="02040503050406030204" pitchFamily="18" charset="0"/>
                              </a:rPr>
                              <m:t>𝑘</m:t>
                            </m:r>
                          </m:num>
                          <m:den>
                            <m:r>
                              <a:rPr lang="it-IT" b="0" i="1" smtClean="0">
                                <a:latin typeface="Cambria Math" panose="02040503050406030204" pitchFamily="18" charset="0"/>
                              </a:rPr>
                              <m:t>h</m:t>
                            </m:r>
                            <m:r>
                              <a:rPr lang="it-IT" b="0" i="1" smtClean="0">
                                <a:latin typeface="Cambria Math" panose="02040503050406030204" pitchFamily="18" charset="0"/>
                              </a:rPr>
                              <m:t>(1−</m:t>
                            </m:r>
                            <m:r>
                              <a:rPr lang="it-IT" i="1">
                                <a:latin typeface="Cambria Math" panose="02040503050406030204" pitchFamily="18" charset="0"/>
                              </a:rPr>
                              <m:t>𝑐</m:t>
                            </m:r>
                            <m:r>
                              <a:rPr lang="it-IT" b="0" i="1" smtClean="0">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d>
                      <m:dPr>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i="1">
                                <a:latin typeface="Cambria Math" panose="02040503050406030204" pitchFamily="18" charset="0"/>
                              </a:rPr>
                              <m:t>𝑑𝑘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e>
                    </m:d>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d>
                      <m:dPr>
                        <m:begChr m:val="["/>
                        <m:endChr m:val="]"/>
                        <m:ctrlPr>
                          <a:rPr lang="it-IT" i="1">
                            <a:latin typeface="Cambria Math" panose="02040503050406030204" pitchFamily="18" charset="0"/>
                          </a:rPr>
                        </m:ctrlPr>
                      </m:dPr>
                      <m:e>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r>
                          <a:rPr lang="it-IT" i="1">
                            <a:latin typeface="Cambria Math" panose="02040503050406030204" pitchFamily="18" charset="0"/>
                          </a:rPr>
                          <m:t> </m:t>
                        </m:r>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e>
                    </m:d>
                    <m:r>
                      <a:rPr lang="it-IT" dirty="0">
                        <a:latin typeface="Cambria Math" panose="02040503050406030204" pitchFamily="18" charset="0"/>
                      </a:rPr>
                      <m:t> − </m:t>
                    </m:r>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e>
                    </m:acc>
                    <m:r>
                      <a:rPr lang="it-IT" i="1">
                        <a:latin typeface="Cambria Math" panose="02040503050406030204" pitchFamily="18" charset="0"/>
                      </a:rPr>
                      <m:t>=</m:t>
                    </m:r>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b="0" i="1" smtClean="0">
                            <a:latin typeface="Cambria Math" panose="02040503050406030204" pitchFamily="18" charset="0"/>
                          </a:rPr>
                          <m:t>+</m:t>
                        </m:r>
                        <m:r>
                          <a:rPr lang="it-IT" b="0" i="1" smtClean="0">
                            <a:latin typeface="Cambria Math" panose="02040503050406030204" pitchFamily="18" charset="0"/>
                          </a:rPr>
                          <m:t>𝑑𝑘</m:t>
                        </m:r>
                      </m:den>
                    </m:f>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𝑘</m:t>
                        </m:r>
                      </m:num>
                      <m:den>
                        <m:r>
                          <a:rPr lang="it-IT" i="1">
                            <a:latin typeface="Cambria Math" panose="02040503050406030204" pitchFamily="18" charset="0"/>
                          </a:rPr>
                          <m:t>h</m:t>
                        </m:r>
                        <m:r>
                          <a:rPr lang="it-IT" i="1">
                            <a:latin typeface="Cambria Math" panose="02040503050406030204" pitchFamily="18" charset="0"/>
                          </a:rPr>
                          <m:t>(1−</m:t>
                        </m:r>
                        <m:r>
                          <a:rPr lang="it-IT" i="1">
                            <a:latin typeface="Cambria Math" panose="02040503050406030204" pitchFamily="18" charset="0"/>
                          </a:rPr>
                          <m:t>𝑐</m:t>
                        </m:r>
                        <m:r>
                          <a:rPr lang="it-IT" i="1">
                            <a:latin typeface="Cambria Math" panose="02040503050406030204" pitchFamily="18" charset="0"/>
                          </a:rPr>
                          <m:t>)</m:t>
                        </m:r>
                      </m:den>
                    </m:f>
                  </m:oMath>
                </a14:m>
                <a:r>
                  <a:rPr lang="it-IT" dirty="0"/>
                  <a:t>* </a:t>
                </a:r>
                <a14:m>
                  <m:oMath xmlns:m="http://schemas.openxmlformats.org/officeDocument/2006/math">
                    <m:d>
                      <m:dPr>
                        <m:begChr m:val="["/>
                        <m:endChr m:val="]"/>
                        <m:ctrlPr>
                          <a:rPr lang="it-IT" i="1">
                            <a:latin typeface="Cambria Math" panose="02040503050406030204" pitchFamily="18" charset="0"/>
                          </a:rPr>
                        </m:ctrlPr>
                      </m:dPr>
                      <m:e>
                        <m:sSub>
                          <m:sSubPr>
                            <m:ctrlPr>
                              <a:rPr lang="it-IT" i="1">
                                <a:latin typeface="Cambria Math" panose="02040503050406030204" pitchFamily="18" charset="0"/>
                              </a:rPr>
                            </m:ctrlPr>
                          </m:sSubPr>
                          <m:e>
                            <m:r>
                              <a:rPr lang="it-IT" i="1">
                                <a:latin typeface="Cambria Math" panose="02040503050406030204" pitchFamily="18" charset="0"/>
                              </a:rPr>
                              <m:t>𝐶</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𝐺</m:t>
                            </m:r>
                          </m:e>
                          <m:sub>
                            <m:r>
                              <a:rPr lang="it-IT" i="1">
                                <a:latin typeface="Cambria Math" panose="02040503050406030204" pitchFamily="18" charset="0"/>
                              </a:rPr>
                              <m:t>0</m:t>
                            </m:r>
                          </m:sub>
                        </m:sSub>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𝐼</m:t>
                            </m:r>
                          </m:e>
                          <m:sub>
                            <m:r>
                              <a:rPr lang="it-IT" i="1">
                                <a:latin typeface="Cambria Math" panose="02040503050406030204" pitchFamily="18" charset="0"/>
                              </a:rPr>
                              <m:t>0</m:t>
                            </m:r>
                          </m:sub>
                        </m:sSub>
                        <m:r>
                          <a:rPr lang="it-IT" i="1">
                            <a:latin typeface="Cambria Math" panose="02040503050406030204" pitchFamily="18" charset="0"/>
                          </a:rPr>
                          <m:t>−</m:t>
                        </m:r>
                        <m:r>
                          <a:rPr lang="it-IT" i="1">
                            <a:latin typeface="Cambria Math" panose="02040503050406030204" pitchFamily="18" charset="0"/>
                          </a:rPr>
                          <m:t>𝑐</m:t>
                        </m:r>
                        <m:sSub>
                          <m:sSubPr>
                            <m:ctrlPr>
                              <a:rPr lang="it-IT" i="1">
                                <a:latin typeface="Cambria Math" panose="02040503050406030204" pitchFamily="18" charset="0"/>
                              </a:rPr>
                            </m:ctrlPr>
                          </m:sSubPr>
                          <m:e>
                            <m:r>
                              <a:rPr lang="it-IT" i="1">
                                <a:latin typeface="Cambria Math" panose="02040503050406030204" pitchFamily="18" charset="0"/>
                              </a:rPr>
                              <m:t>𝑇</m:t>
                            </m:r>
                          </m:e>
                          <m:sub>
                            <m:r>
                              <a:rPr lang="it-IT" i="1">
                                <a:latin typeface="Cambria Math" panose="02040503050406030204" pitchFamily="18" charset="0"/>
                              </a:rPr>
                              <m:t>0</m:t>
                            </m:r>
                          </m:sub>
                        </m:sSub>
                      </m:e>
                    </m:d>
                  </m:oMath>
                </a14:m>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num>
                      <m:den>
                        <m:r>
                          <a:rPr lang="it-IT" i="1">
                            <a:latin typeface="Cambria Math" panose="02040503050406030204" pitchFamily="18" charset="0"/>
                          </a:rPr>
                          <m:t>h</m:t>
                        </m:r>
                        <m:d>
                          <m:dPr>
                            <m:ctrlPr>
                              <a:rPr lang="it-IT" i="1">
                                <a:latin typeface="Cambria Math" panose="02040503050406030204" pitchFamily="18" charset="0"/>
                              </a:rPr>
                            </m:ctrlPr>
                          </m:dPr>
                          <m:e>
                            <m:r>
                              <a:rPr lang="it-IT" i="1">
                                <a:latin typeface="Cambria Math" panose="02040503050406030204" pitchFamily="18" charset="0"/>
                              </a:rPr>
                              <m:t>1−</m:t>
                            </m:r>
                            <m:r>
                              <a:rPr lang="it-IT" i="1">
                                <a:latin typeface="Cambria Math" panose="02040503050406030204" pitchFamily="18" charset="0"/>
                              </a:rPr>
                              <m:t>𝑐</m:t>
                            </m:r>
                          </m:e>
                        </m:d>
                        <m:r>
                          <a:rPr lang="it-IT" i="1">
                            <a:latin typeface="Cambria Math" panose="02040503050406030204" pitchFamily="18" charset="0"/>
                          </a:rPr>
                          <m:t>+</m:t>
                        </m:r>
                        <m:r>
                          <a:rPr lang="it-IT" i="1">
                            <a:latin typeface="Cambria Math" panose="02040503050406030204" pitchFamily="18" charset="0"/>
                          </a:rPr>
                          <m:t>𝑑𝑘</m:t>
                        </m:r>
                      </m:den>
                    </m:f>
                  </m:oMath>
                </a14:m>
                <a:r>
                  <a:rPr lang="it-IT" dirty="0"/>
                  <a:t>* </a:t>
                </a:r>
                <a14:m>
                  <m:oMath xmlns:m="http://schemas.openxmlformats.org/officeDocument/2006/math">
                    <m:f>
                      <m:fPr>
                        <m:ctrlPr>
                          <a:rPr lang="it-IT" i="1" dirty="0">
                            <a:latin typeface="Cambria Math" panose="02040503050406030204" pitchFamily="18" charset="0"/>
                          </a:rPr>
                        </m:ctrlPr>
                      </m:fPr>
                      <m:num>
                        <m:r>
                          <a:rPr lang="it-IT" i="1" dirty="0">
                            <a:latin typeface="Cambria Math" panose="02040503050406030204" pitchFamily="18" charset="0"/>
                          </a:rPr>
                          <m:t>1</m:t>
                        </m:r>
                      </m:num>
                      <m:den>
                        <m:r>
                          <a:rPr lang="it-IT" i="1" dirty="0">
                            <a:latin typeface="Cambria Math" panose="02040503050406030204" pitchFamily="18" charset="0"/>
                          </a:rPr>
                          <m:t>h</m:t>
                        </m:r>
                      </m:den>
                    </m:f>
                    <m:r>
                      <a:rPr lang="it-IT" i="1" dirty="0">
                        <a:latin typeface="Cambria Math" panose="02040503050406030204" pitchFamily="18" charset="0"/>
                      </a:rPr>
                      <m:t> </m:t>
                    </m:r>
                    <m:sSub>
                      <m:sSubPr>
                        <m:ctrlPr>
                          <a:rPr lang="it-IT" i="1" dirty="0">
                            <a:latin typeface="Cambria Math" panose="02040503050406030204" pitchFamily="18" charset="0"/>
                          </a:rPr>
                        </m:ctrlPr>
                      </m:sSubPr>
                      <m:e>
                        <m:r>
                          <a:rPr lang="it-IT" i="1" dirty="0">
                            <a:latin typeface="Cambria Math" panose="02040503050406030204" pitchFamily="18" charset="0"/>
                          </a:rPr>
                          <m:t>𝑀</m:t>
                        </m:r>
                      </m:e>
                      <m:sub>
                        <m:r>
                          <a:rPr lang="it-IT" i="1" dirty="0">
                            <a:latin typeface="Cambria Math" panose="02040503050406030204" pitchFamily="18" charset="0"/>
                          </a:rPr>
                          <m:t>0</m:t>
                        </m:r>
                      </m:sub>
                    </m:sSub>
                  </m:oMath>
                </a14:m>
                <a:endParaRPr lang="it-IT" dirty="0"/>
              </a:p>
              <a:p>
                <a:pPr marL="0" indent="0">
                  <a:buNone/>
                </a:pPr>
                <a:endParaRPr lang="it-IT" dirty="0"/>
              </a:p>
            </p:txBody>
          </p:sp>
        </mc:Choice>
        <mc:Fallback>
          <p:sp>
            <p:nvSpPr>
              <p:cNvPr id="3" name="Segnaposto contenuto 2">
                <a:extLst>
                  <a:ext uri="{FF2B5EF4-FFF2-40B4-BE49-F238E27FC236}">
                    <a16:creationId xmlns:a16="http://schemas.microsoft.com/office/drawing/2014/main" id="{B68B3202-BA51-4826-B95A-4DF412DF1685}"/>
                  </a:ext>
                </a:extLst>
              </p:cNvPr>
              <p:cNvSpPr>
                <a:spLocks noGrp="1" noRot="1" noChangeAspect="1" noMove="1" noResize="1" noEditPoints="1" noAdjustHandles="1" noChangeArrowheads="1" noChangeShapeType="1" noTextEdit="1"/>
              </p:cNvSpPr>
              <p:nvPr>
                <p:ph idx="1"/>
              </p:nvPr>
            </p:nvSpPr>
            <p:spPr>
              <a:xfrm>
                <a:off x="1240536" y="1414510"/>
                <a:ext cx="10504424" cy="4351338"/>
              </a:xfrm>
              <a:blipFill>
                <a:blip r:embed="rId2"/>
                <a:stretch>
                  <a:fillRect l="-1045" b="-11485"/>
                </a:stretch>
              </a:blipFill>
            </p:spPr>
            <p:txBody>
              <a:bodyPr/>
              <a:lstStyle/>
              <a:p>
                <a:r>
                  <a:rPr lang="it-IT">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put penna 4">
                <a:extLst>
                  <a:ext uri="{FF2B5EF4-FFF2-40B4-BE49-F238E27FC236}">
                    <a16:creationId xmlns:a16="http://schemas.microsoft.com/office/drawing/2014/main" id="{2907AE2A-2C48-4D2C-BF21-31AE7ABE57ED}"/>
                  </a:ext>
                </a:extLst>
              </p14:cNvPr>
              <p14:cNvContentPartPr/>
              <p14:nvPr/>
            </p14:nvContentPartPr>
            <p14:xfrm>
              <a:off x="2527568" y="5555496"/>
              <a:ext cx="608400" cy="183240"/>
            </p14:xfrm>
          </p:contentPart>
        </mc:Choice>
        <mc:Fallback>
          <p:pic>
            <p:nvPicPr>
              <p:cNvPr id="5" name="Input penna 4">
                <a:extLst>
                  <a:ext uri="{FF2B5EF4-FFF2-40B4-BE49-F238E27FC236}">
                    <a16:creationId xmlns:a16="http://schemas.microsoft.com/office/drawing/2014/main" id="{2907AE2A-2C48-4D2C-BF21-31AE7ABE57ED}"/>
                  </a:ext>
                </a:extLst>
              </p:cNvPr>
              <p:cNvPicPr/>
              <p:nvPr/>
            </p:nvPicPr>
            <p:blipFill>
              <a:blip r:embed="rId4"/>
              <a:stretch>
                <a:fillRect/>
              </a:stretch>
            </p:blipFill>
            <p:spPr>
              <a:xfrm>
                <a:off x="2518928" y="5546856"/>
                <a:ext cx="6260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put penna 5">
                <a:extLst>
                  <a:ext uri="{FF2B5EF4-FFF2-40B4-BE49-F238E27FC236}">
                    <a16:creationId xmlns:a16="http://schemas.microsoft.com/office/drawing/2014/main" id="{43519D11-9BF5-4F15-B6C8-11E71F1D8224}"/>
                  </a:ext>
                </a:extLst>
              </p14:cNvPr>
              <p14:cNvContentPartPr/>
              <p14:nvPr/>
            </p14:nvContentPartPr>
            <p14:xfrm>
              <a:off x="3909248" y="5990016"/>
              <a:ext cx="685800" cy="97920"/>
            </p14:xfrm>
          </p:contentPart>
        </mc:Choice>
        <mc:Fallback>
          <p:pic>
            <p:nvPicPr>
              <p:cNvPr id="6" name="Input penna 5">
                <a:extLst>
                  <a:ext uri="{FF2B5EF4-FFF2-40B4-BE49-F238E27FC236}">
                    <a16:creationId xmlns:a16="http://schemas.microsoft.com/office/drawing/2014/main" id="{43519D11-9BF5-4F15-B6C8-11E71F1D8224}"/>
                  </a:ext>
                </a:extLst>
              </p:cNvPr>
              <p:cNvPicPr/>
              <p:nvPr/>
            </p:nvPicPr>
            <p:blipFill>
              <a:blip r:embed="rId6"/>
              <a:stretch>
                <a:fillRect/>
              </a:stretch>
            </p:blipFill>
            <p:spPr>
              <a:xfrm>
                <a:off x="3900608" y="5981376"/>
                <a:ext cx="7034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put penna 6">
                <a:extLst>
                  <a:ext uri="{FF2B5EF4-FFF2-40B4-BE49-F238E27FC236}">
                    <a16:creationId xmlns:a16="http://schemas.microsoft.com/office/drawing/2014/main" id="{295CA0CB-2F7C-412B-8B56-A957DBAEC870}"/>
                  </a:ext>
                </a:extLst>
              </p14:cNvPr>
              <p14:cNvContentPartPr/>
              <p14:nvPr/>
            </p14:nvContentPartPr>
            <p14:xfrm>
              <a:off x="9822608" y="5988216"/>
              <a:ext cx="155160" cy="71280"/>
            </p14:xfrm>
          </p:contentPart>
        </mc:Choice>
        <mc:Fallback>
          <p:pic>
            <p:nvPicPr>
              <p:cNvPr id="7" name="Input penna 6">
                <a:extLst>
                  <a:ext uri="{FF2B5EF4-FFF2-40B4-BE49-F238E27FC236}">
                    <a16:creationId xmlns:a16="http://schemas.microsoft.com/office/drawing/2014/main" id="{295CA0CB-2F7C-412B-8B56-A957DBAEC870}"/>
                  </a:ext>
                </a:extLst>
              </p:cNvPr>
              <p:cNvPicPr/>
              <p:nvPr/>
            </p:nvPicPr>
            <p:blipFill>
              <a:blip r:embed="rId8"/>
              <a:stretch>
                <a:fillRect/>
              </a:stretch>
            </p:blipFill>
            <p:spPr>
              <a:xfrm>
                <a:off x="9813608" y="5979576"/>
                <a:ext cx="172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put penna 7">
                <a:extLst>
                  <a:ext uri="{FF2B5EF4-FFF2-40B4-BE49-F238E27FC236}">
                    <a16:creationId xmlns:a16="http://schemas.microsoft.com/office/drawing/2014/main" id="{F5E46016-D052-4613-8D0E-A1E54F7340C6}"/>
                  </a:ext>
                </a:extLst>
              </p14:cNvPr>
              <p14:cNvContentPartPr/>
              <p14:nvPr/>
            </p14:nvContentPartPr>
            <p14:xfrm>
              <a:off x="8420408" y="5588256"/>
              <a:ext cx="196560" cy="68760"/>
            </p14:xfrm>
          </p:contentPart>
        </mc:Choice>
        <mc:Fallback>
          <p:pic>
            <p:nvPicPr>
              <p:cNvPr id="8" name="Input penna 7">
                <a:extLst>
                  <a:ext uri="{FF2B5EF4-FFF2-40B4-BE49-F238E27FC236}">
                    <a16:creationId xmlns:a16="http://schemas.microsoft.com/office/drawing/2014/main" id="{F5E46016-D052-4613-8D0E-A1E54F7340C6}"/>
                  </a:ext>
                </a:extLst>
              </p:cNvPr>
              <p:cNvPicPr/>
              <p:nvPr/>
            </p:nvPicPr>
            <p:blipFill>
              <a:blip r:embed="rId10"/>
              <a:stretch>
                <a:fillRect/>
              </a:stretch>
            </p:blipFill>
            <p:spPr>
              <a:xfrm>
                <a:off x="8411768" y="5579616"/>
                <a:ext cx="214200" cy="86400"/>
              </a:xfrm>
              <a:prstGeom prst="rect">
                <a:avLst/>
              </a:prstGeom>
            </p:spPr>
          </p:pic>
        </mc:Fallback>
      </mc:AlternateContent>
      <p:pic>
        <p:nvPicPr>
          <p:cNvPr id="9" name="Immagine 8">
            <a:extLst>
              <a:ext uri="{FF2B5EF4-FFF2-40B4-BE49-F238E27FC236}">
                <a16:creationId xmlns:a16="http://schemas.microsoft.com/office/drawing/2014/main" id="{355A39B2-2FEC-4A27-8F1F-A92575524868}"/>
              </a:ext>
            </a:extLst>
          </p:cNvPr>
          <p:cNvPicPr>
            <a:picLocks noChangeAspect="1"/>
          </p:cNvPicPr>
          <p:nvPr/>
        </p:nvPicPr>
        <p:blipFill>
          <a:blip r:embed="rId11"/>
          <a:stretch>
            <a:fillRect/>
          </a:stretch>
        </p:blipFill>
        <p:spPr>
          <a:xfrm>
            <a:off x="174752" y="6087936"/>
            <a:ext cx="1559637" cy="710855"/>
          </a:xfrm>
          <a:prstGeom prst="rect">
            <a:avLst/>
          </a:prstGeom>
          <a:ln w="19050">
            <a:solidFill>
              <a:srgbClr val="FF0000"/>
            </a:solidFill>
          </a:ln>
        </p:spPr>
      </p:pic>
      <p:cxnSp>
        <p:nvCxnSpPr>
          <p:cNvPr id="11" name="Connettore 2 10">
            <a:extLst>
              <a:ext uri="{FF2B5EF4-FFF2-40B4-BE49-F238E27FC236}">
                <a16:creationId xmlns:a16="http://schemas.microsoft.com/office/drawing/2014/main" id="{76EAB8A9-5EE6-4763-8F61-C55DCC9C6533}"/>
              </a:ext>
            </a:extLst>
          </p:cNvPr>
          <p:cNvCxnSpPr/>
          <p:nvPr/>
        </p:nvCxnSpPr>
        <p:spPr>
          <a:xfrm flipH="1">
            <a:off x="1901952" y="6230112"/>
            <a:ext cx="625616" cy="280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5C076F71-2D27-49FD-BB87-1A6FD2E830FD}"/>
              </a:ext>
            </a:extLst>
          </p:cNvPr>
          <p:cNvSpPr/>
          <p:nvPr/>
        </p:nvSpPr>
        <p:spPr>
          <a:xfrm>
            <a:off x="2084832" y="5498592"/>
            <a:ext cx="2596896" cy="861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Picture 7">
            <a:extLst>
              <a:ext uri="{FF2B5EF4-FFF2-40B4-BE49-F238E27FC236}">
                <a16:creationId xmlns:a16="http://schemas.microsoft.com/office/drawing/2014/main" id="{8FEE8CFD-1364-4156-A049-3327D0A477D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27487" y="4564284"/>
            <a:ext cx="1919351" cy="71767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Connettore 2 14">
            <a:extLst>
              <a:ext uri="{FF2B5EF4-FFF2-40B4-BE49-F238E27FC236}">
                <a16:creationId xmlns:a16="http://schemas.microsoft.com/office/drawing/2014/main" id="{C45BE8C8-2A24-4C8B-8152-23D89A46418D}"/>
              </a:ext>
            </a:extLst>
          </p:cNvPr>
          <p:cNvCxnSpPr/>
          <p:nvPr/>
        </p:nvCxnSpPr>
        <p:spPr>
          <a:xfrm flipH="1">
            <a:off x="10042144" y="5348224"/>
            <a:ext cx="422656" cy="240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5B70E892-2E50-494C-9467-6572BEDA2546}"/>
              </a:ext>
            </a:extLst>
          </p:cNvPr>
          <p:cNvSpPr/>
          <p:nvPr/>
        </p:nvSpPr>
        <p:spPr>
          <a:xfrm>
            <a:off x="8085328" y="5498592"/>
            <a:ext cx="1928368" cy="806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4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1325563"/>
          </a:xfrm>
        </p:spPr>
        <p:txBody>
          <a:bodyPr/>
          <a:lstStyle/>
          <a:p>
            <a:r>
              <a:rPr lang="it-IT" dirty="0"/>
              <a:t>Il modello in forma ridotta finale con due strumenti e due obiettivi</a:t>
            </a:r>
          </a:p>
        </p:txBody>
      </p:sp>
      <p:sp>
        <p:nvSpPr>
          <p:cNvPr id="3" name="Segnaposto contenuto 2"/>
          <p:cNvSpPr>
            <a:spLocks noGrp="1"/>
          </p:cNvSpPr>
          <p:nvPr>
            <p:ph idx="1"/>
          </p:nvPr>
        </p:nvSpPr>
        <p:spPr>
          <a:xfrm>
            <a:off x="2394645" y="1648163"/>
            <a:ext cx="9956800" cy="4525963"/>
          </a:xfrm>
        </p:spPr>
        <p:txBody>
          <a:bodyPr/>
          <a:lstStyle/>
          <a:p>
            <a:r>
              <a:rPr lang="it-IT" dirty="0"/>
              <a:t>Gli </a:t>
            </a:r>
            <a:r>
              <a:rPr lang="it-IT" dirty="0">
                <a:solidFill>
                  <a:srgbClr val="0070C0"/>
                </a:solidFill>
              </a:rPr>
              <a:t>strumenti</a:t>
            </a:r>
            <a:r>
              <a:rPr lang="it-IT" dirty="0"/>
              <a:t> a disposizione nel modello IS-LM sono almeno 3, mentre ci poniamo 2 </a:t>
            </a:r>
            <a:r>
              <a:rPr lang="it-IT" dirty="0">
                <a:solidFill>
                  <a:srgbClr val="0070C0"/>
                </a:solidFill>
              </a:rPr>
              <a:t>obiettivi</a:t>
            </a:r>
            <a:r>
              <a:rPr lang="it-IT" dirty="0"/>
              <a:t>: un livello ottimale del tasso d’interesse e di reddito</a:t>
            </a:r>
          </a:p>
          <a:p>
            <a:r>
              <a:rPr lang="it-IT" dirty="0"/>
              <a:t>Otteniamo la forma ridotta del modello con gli obiettivi quali variabili endogene espressi nei termini delle esogene:</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28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436" y="4152220"/>
            <a:ext cx="52578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111" y="5206774"/>
            <a:ext cx="51911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426" y="3773852"/>
            <a:ext cx="223837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055" y="5495355"/>
            <a:ext cx="21621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529" y="5625108"/>
            <a:ext cx="2190750"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8531325" y="4252822"/>
            <a:ext cx="2501647" cy="369332"/>
          </a:xfrm>
          <a:prstGeom prst="rect">
            <a:avLst/>
          </a:prstGeom>
          <a:solidFill>
            <a:srgbClr val="00B0F0"/>
          </a:solidFill>
        </p:spPr>
        <p:txBody>
          <a:bodyPr wrap="none" rtlCol="0">
            <a:spAutoFit/>
          </a:bodyPr>
          <a:lstStyle/>
          <a:p>
            <a:r>
              <a:rPr lang="it-IT" dirty="0"/>
              <a:t>Soluzione ottima per Y</a:t>
            </a:r>
          </a:p>
        </p:txBody>
      </p:sp>
      <p:sp>
        <p:nvSpPr>
          <p:cNvPr id="12" name="CasellaDiTesto 11"/>
          <p:cNvSpPr txBox="1"/>
          <p:nvPr/>
        </p:nvSpPr>
        <p:spPr>
          <a:xfrm>
            <a:off x="4413088" y="6199058"/>
            <a:ext cx="2403222" cy="369332"/>
          </a:xfrm>
          <a:prstGeom prst="rect">
            <a:avLst/>
          </a:prstGeom>
          <a:solidFill>
            <a:srgbClr val="00B0F0"/>
          </a:solidFill>
        </p:spPr>
        <p:txBody>
          <a:bodyPr wrap="none" rtlCol="0">
            <a:spAutoFit/>
          </a:bodyPr>
          <a:lstStyle/>
          <a:p>
            <a:r>
              <a:rPr lang="it-IT" dirty="0"/>
              <a:t>Soluzione ottima per i</a:t>
            </a:r>
          </a:p>
        </p:txBody>
      </p:sp>
      <p:sp>
        <p:nvSpPr>
          <p:cNvPr id="6" name="CasellaDiTesto 5"/>
          <p:cNvSpPr txBox="1"/>
          <p:nvPr/>
        </p:nvSpPr>
        <p:spPr>
          <a:xfrm>
            <a:off x="283426" y="3156684"/>
            <a:ext cx="2111219" cy="646331"/>
          </a:xfrm>
          <a:prstGeom prst="rect">
            <a:avLst/>
          </a:prstGeom>
          <a:noFill/>
        </p:spPr>
        <p:txBody>
          <a:bodyPr wrap="none" rtlCol="0">
            <a:spAutoFit/>
          </a:bodyPr>
          <a:lstStyle/>
          <a:p>
            <a:r>
              <a:rPr lang="it-IT" b="1" dirty="0">
                <a:solidFill>
                  <a:srgbClr val="0070C0"/>
                </a:solidFill>
              </a:rPr>
              <a:t>Moltiplicatore della </a:t>
            </a:r>
          </a:p>
          <a:p>
            <a:r>
              <a:rPr lang="it-IT" b="1" dirty="0">
                <a:solidFill>
                  <a:srgbClr val="0070C0"/>
                </a:solidFill>
              </a:rPr>
              <a:t>Spesa autonoma</a:t>
            </a:r>
          </a:p>
        </p:txBody>
      </p:sp>
      <p:sp>
        <p:nvSpPr>
          <p:cNvPr id="14" name="CasellaDiTesto 13"/>
          <p:cNvSpPr txBox="1"/>
          <p:nvPr/>
        </p:nvSpPr>
        <p:spPr>
          <a:xfrm>
            <a:off x="391352" y="4947254"/>
            <a:ext cx="1774653" cy="923330"/>
          </a:xfrm>
          <a:prstGeom prst="rect">
            <a:avLst/>
          </a:prstGeom>
          <a:noFill/>
        </p:spPr>
        <p:txBody>
          <a:bodyPr wrap="none" rtlCol="0">
            <a:spAutoFit/>
          </a:bodyPr>
          <a:lstStyle/>
          <a:p>
            <a:r>
              <a:rPr lang="it-IT" b="1" dirty="0">
                <a:solidFill>
                  <a:srgbClr val="0070C0"/>
                </a:solidFill>
              </a:rPr>
              <a:t>Moltiplicatore </a:t>
            </a:r>
          </a:p>
          <a:p>
            <a:r>
              <a:rPr lang="it-IT" b="1" dirty="0">
                <a:solidFill>
                  <a:srgbClr val="0070C0"/>
                </a:solidFill>
              </a:rPr>
              <a:t>dell’offerta di M </a:t>
            </a:r>
          </a:p>
          <a:p>
            <a:endParaRPr lang="it-IT" dirty="0">
              <a:solidFill>
                <a:srgbClr val="0070C0"/>
              </a:solidFill>
            </a:endParaRPr>
          </a:p>
        </p:txBody>
      </p:sp>
      <p:sp>
        <p:nvSpPr>
          <p:cNvPr id="8" name="CasellaDiTesto 7">
            <a:extLst>
              <a:ext uri="{FF2B5EF4-FFF2-40B4-BE49-F238E27FC236}">
                <a16:creationId xmlns:a16="http://schemas.microsoft.com/office/drawing/2014/main" id="{7C5385FB-347A-4828-B923-61CB48744628}"/>
              </a:ext>
            </a:extLst>
          </p:cNvPr>
          <p:cNvSpPr txBox="1"/>
          <p:nvPr/>
        </p:nvSpPr>
        <p:spPr>
          <a:xfrm>
            <a:off x="5638800" y="2972816"/>
            <a:ext cx="65" cy="276999"/>
          </a:xfrm>
          <a:prstGeom prst="rect">
            <a:avLst/>
          </a:prstGeom>
          <a:noFill/>
        </p:spPr>
        <p:txBody>
          <a:bodyPr wrap="none" lIns="0" tIns="0" rIns="0" bIns="0" rtlCol="0">
            <a:spAutoFit/>
          </a:bodyPr>
          <a:lstStyle/>
          <a:p>
            <a:endParaRPr lang="it-IT" dirty="0"/>
          </a:p>
        </p:txBody>
      </p:sp>
      <p:grpSp>
        <p:nvGrpSpPr>
          <p:cNvPr id="10" name="Gruppo 9">
            <a:extLst>
              <a:ext uri="{FF2B5EF4-FFF2-40B4-BE49-F238E27FC236}">
                <a16:creationId xmlns:a16="http://schemas.microsoft.com/office/drawing/2014/main" id="{940F507A-CF02-4826-A317-1DF9D17A4800}"/>
              </a:ext>
            </a:extLst>
          </p:cNvPr>
          <p:cNvGrpSpPr/>
          <p:nvPr/>
        </p:nvGrpSpPr>
        <p:grpSpPr>
          <a:xfrm>
            <a:off x="8811529" y="4986547"/>
            <a:ext cx="1788892" cy="819150"/>
            <a:chOff x="8716056" y="4851950"/>
            <a:chExt cx="1788892" cy="819150"/>
          </a:xfrm>
        </p:grpSpPr>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6056" y="4851950"/>
              <a:ext cx="98107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3B50F421-1ED7-41C8-A553-529413AF4B0F}"/>
                    </a:ext>
                  </a:extLst>
                </p:cNvPr>
                <p:cNvSpPr txBox="1"/>
                <p:nvPr/>
              </p:nvSpPr>
              <p:spPr>
                <a:xfrm>
                  <a:off x="9627319" y="4978983"/>
                  <a:ext cx="877629" cy="461665"/>
                </a:xfrm>
                <a:prstGeom prst="rect">
                  <a:avLst/>
                </a:prstGeom>
                <a:noFill/>
              </p:spPr>
              <p:txBody>
                <a:bodyPr wrap="square" rtlCol="0">
                  <a:spAutoFit/>
                </a:bodyPr>
                <a:lstStyle/>
                <a:p>
                  <a:r>
                    <a:rPr lang="it-IT" sz="2400" dirty="0"/>
                    <a:t>*</a:t>
                  </a:r>
                  <a14:m>
                    <m:oMath xmlns:m="http://schemas.openxmlformats.org/officeDocument/2006/math">
                      <m:sSub>
                        <m:sSubPr>
                          <m:ctrlPr>
                            <a:rPr lang="it-IT" sz="2400" i="1" smtClean="0">
                              <a:latin typeface="Cambria Math" panose="02040503050406030204" pitchFamily="18" charset="0"/>
                            </a:rPr>
                          </m:ctrlPr>
                        </m:sSubPr>
                        <m:e>
                          <m:r>
                            <a:rPr lang="it-IT" sz="2400" i="1" smtClean="0">
                              <a:latin typeface="Cambria Math" panose="02040503050406030204" pitchFamily="18" charset="0"/>
                              <a:ea typeface="Cambria Math" panose="02040503050406030204" pitchFamily="18" charset="0"/>
                            </a:rPr>
                            <m:t>𝛼</m:t>
                          </m:r>
                        </m:e>
                        <m:sub>
                          <m:r>
                            <a:rPr lang="it-IT" sz="2400" b="0" i="1" smtClean="0">
                              <a:latin typeface="Cambria Math" panose="02040503050406030204" pitchFamily="18" charset="0"/>
                            </a:rPr>
                            <m:t>1</m:t>
                          </m:r>
                        </m:sub>
                      </m:sSub>
                    </m:oMath>
                  </a14:m>
                  <a:endParaRPr lang="it-IT" sz="2400" dirty="0"/>
                </a:p>
              </p:txBody>
            </p:sp>
          </mc:Choice>
          <mc:Fallback xmlns="">
            <p:sp>
              <p:nvSpPr>
                <p:cNvPr id="9" name="CasellaDiTesto 8">
                  <a:extLst>
                    <a:ext uri="{FF2B5EF4-FFF2-40B4-BE49-F238E27FC236}">
                      <a16:creationId xmlns:a16="http://schemas.microsoft.com/office/drawing/2014/main" id="{3B50F421-1ED7-41C8-A553-529413AF4B0F}"/>
                    </a:ext>
                  </a:extLst>
                </p:cNvPr>
                <p:cNvSpPr txBox="1">
                  <a:spLocks noRot="1" noChangeAspect="1" noMove="1" noResize="1" noEditPoints="1" noAdjustHandles="1" noChangeArrowheads="1" noChangeShapeType="1" noTextEdit="1"/>
                </p:cNvSpPr>
                <p:nvPr/>
              </p:nvSpPr>
              <p:spPr>
                <a:xfrm>
                  <a:off x="9627319" y="4978983"/>
                  <a:ext cx="877629" cy="461665"/>
                </a:xfrm>
                <a:prstGeom prst="rect">
                  <a:avLst/>
                </a:prstGeom>
                <a:blipFill>
                  <a:blip r:embed="rId8"/>
                  <a:stretch>
                    <a:fillRect l="-11111" t="-10526" b="-28947"/>
                  </a:stretch>
                </a:blipFill>
              </p:spPr>
              <p:txBody>
                <a:bodyPr/>
                <a:lstStyle/>
                <a:p>
                  <a:r>
                    <a:rPr lang="it-IT">
                      <a:noFill/>
                    </a:rPr>
                    <a:t> </a:t>
                  </a:r>
                </a:p>
              </p:txBody>
            </p:sp>
          </mc:Fallback>
        </mc:AlternateContent>
      </p:grpSp>
      <p:sp>
        <p:nvSpPr>
          <p:cNvPr id="11" name="Rettangolo 10">
            <a:extLst>
              <a:ext uri="{FF2B5EF4-FFF2-40B4-BE49-F238E27FC236}">
                <a16:creationId xmlns:a16="http://schemas.microsoft.com/office/drawing/2014/main" id="{EE9C8E6E-E2A8-4BF2-A518-8B83966AA54A}"/>
              </a:ext>
            </a:extLst>
          </p:cNvPr>
          <p:cNvSpPr/>
          <p:nvPr/>
        </p:nvSpPr>
        <p:spPr>
          <a:xfrm>
            <a:off x="8609379" y="4910548"/>
            <a:ext cx="2555900" cy="15290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081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anim calcmode="lin" valueType="num">
                                      <p:cBhvr additive="base">
                                        <p:cTn id="21" dur="500" fill="hold"/>
                                        <p:tgtEl>
                                          <p:spTgt spid="2053"/>
                                        </p:tgtEl>
                                        <p:attrNameLst>
                                          <p:attrName>ppt_x</p:attrName>
                                        </p:attrNameLst>
                                      </p:cBhvr>
                                      <p:tavLst>
                                        <p:tav tm="0">
                                          <p:val>
                                            <p:strVal val="#ppt_x"/>
                                          </p:val>
                                        </p:tav>
                                        <p:tav tm="100000">
                                          <p:val>
                                            <p:strVal val="#ppt_x"/>
                                          </p:val>
                                        </p:tav>
                                      </p:tavLst>
                                    </p:anim>
                                    <p:anim calcmode="lin" valueType="num">
                                      <p:cBhvr additive="base">
                                        <p:cTn id="22" dur="500" fill="hold"/>
                                        <p:tgtEl>
                                          <p:spTgt spid="205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5"/>
                                        </p:tgtEl>
                                        <p:attrNameLst>
                                          <p:attrName>style.visibility</p:attrName>
                                        </p:attrNameLst>
                                      </p:cBhvr>
                                      <p:to>
                                        <p:strVal val="visible"/>
                                      </p:to>
                                    </p:set>
                                    <p:anim calcmode="lin" valueType="num">
                                      <p:cBhvr additive="base">
                                        <p:cTn id="41" dur="500" fill="hold"/>
                                        <p:tgtEl>
                                          <p:spTgt spid="2055"/>
                                        </p:tgtEl>
                                        <p:attrNameLst>
                                          <p:attrName>ppt_x</p:attrName>
                                        </p:attrNameLst>
                                      </p:cBhvr>
                                      <p:tavLst>
                                        <p:tav tm="0">
                                          <p:val>
                                            <p:strVal val="#ppt_x"/>
                                          </p:val>
                                        </p:tav>
                                        <p:tav tm="100000">
                                          <p:val>
                                            <p:strVal val="#ppt_x"/>
                                          </p:val>
                                        </p:tav>
                                      </p:tavLst>
                                    </p:anim>
                                    <p:anim calcmode="lin" valueType="num">
                                      <p:cBhvr additive="base">
                                        <p:cTn id="42"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6"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modello normativo: Impiego solo la  spesa pubblica come strumento</a:t>
            </a:r>
          </a:p>
        </p:txBody>
      </p:sp>
      <p:sp>
        <p:nvSpPr>
          <p:cNvPr id="3" name="Segnaposto contenuto 2"/>
          <p:cNvSpPr>
            <a:spLocks noGrp="1"/>
          </p:cNvSpPr>
          <p:nvPr>
            <p:ph idx="1"/>
          </p:nvPr>
        </p:nvSpPr>
        <p:spPr/>
        <p:txBody>
          <a:bodyPr>
            <a:normAutofit/>
          </a:bodyPr>
          <a:lstStyle/>
          <a:p>
            <a:r>
              <a:rPr lang="it-IT" dirty="0"/>
              <a:t>Per esprimere la capacità di controllo sul raggiungimento degli obiettivi devo stabilire la </a:t>
            </a:r>
            <a:r>
              <a:rPr lang="it-IT" dirty="0">
                <a:solidFill>
                  <a:srgbClr val="FF0000"/>
                </a:solidFill>
              </a:rPr>
              <a:t>dimensione degli strumenti</a:t>
            </a:r>
            <a:r>
              <a:rPr lang="it-IT" dirty="0"/>
              <a:t>:</a:t>
            </a:r>
          </a:p>
          <a:p>
            <a:r>
              <a:rPr lang="it-IT" dirty="0"/>
              <a:t>Qui di seguito la soluzione per G per raggiungere i due obiettivi; </a:t>
            </a:r>
          </a:p>
          <a:p>
            <a:r>
              <a:rPr lang="it-IT" dirty="0"/>
              <a:t>La </a:t>
            </a:r>
            <a:r>
              <a:rPr lang="it-IT" b="1" dirty="0"/>
              <a:t>forma ridotta inversa </a:t>
            </a:r>
            <a:r>
              <a:rPr lang="it-IT" dirty="0"/>
              <a:t>di un modello macro determina la metrica degli strumenti:</a:t>
            </a:r>
          </a:p>
          <a:p>
            <a:endParaRPr lang="it-IT" dirty="0"/>
          </a:p>
          <a:p>
            <a:endParaRPr lang="it-IT" dirty="0"/>
          </a:p>
          <a:p>
            <a:endParaRPr lang="it-IT" dirty="0"/>
          </a:p>
          <a:p>
            <a:r>
              <a:rPr lang="it-IT" dirty="0"/>
              <a:t>per esercizio ottenete le forme ridotte per M</a:t>
            </a:r>
          </a:p>
          <a:p>
            <a:endParaRPr lang="it-IT" dirty="0"/>
          </a:p>
          <a:p>
            <a:endParaRPr lang="it-IT" dirty="0"/>
          </a:p>
          <a:p>
            <a:endParaRPr lang="it-IT" dirty="0"/>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29</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12" y="4236299"/>
            <a:ext cx="512445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a:extLst>
              <a:ext uri="{FF2B5EF4-FFF2-40B4-BE49-F238E27FC236}">
                <a16:creationId xmlns:a16="http://schemas.microsoft.com/office/drawing/2014/main" id="{5A638479-2378-452B-A4AF-1F15526F0973}"/>
              </a:ext>
            </a:extLst>
          </p:cNvPr>
          <p:cNvSpPr txBox="1"/>
          <p:nvPr/>
        </p:nvSpPr>
        <p:spPr>
          <a:xfrm>
            <a:off x="2578705" y="5303377"/>
            <a:ext cx="532191" cy="461665"/>
          </a:xfrm>
          <a:prstGeom prst="rect">
            <a:avLst/>
          </a:prstGeom>
          <a:noFill/>
        </p:spPr>
        <p:txBody>
          <a:bodyPr wrap="square" rtlCol="0">
            <a:spAutoFit/>
          </a:bodyPr>
          <a:lstStyle/>
          <a:p>
            <a:r>
              <a:rPr lang="it-IT" sz="2400" dirty="0">
                <a:solidFill>
                  <a:srgbClr val="FF0000"/>
                </a:solidFill>
              </a:rPr>
              <a:t>[1]</a:t>
            </a:r>
          </a:p>
        </p:txBody>
      </p:sp>
      <p:sp>
        <p:nvSpPr>
          <p:cNvPr id="10" name="CasellaDiTesto 9">
            <a:extLst>
              <a:ext uri="{FF2B5EF4-FFF2-40B4-BE49-F238E27FC236}">
                <a16:creationId xmlns:a16="http://schemas.microsoft.com/office/drawing/2014/main" id="{7AA440E5-BC30-4B59-84CA-5E61215D689F}"/>
              </a:ext>
            </a:extLst>
          </p:cNvPr>
          <p:cNvSpPr txBox="1"/>
          <p:nvPr/>
        </p:nvSpPr>
        <p:spPr>
          <a:xfrm>
            <a:off x="8344504" y="5283173"/>
            <a:ext cx="532191" cy="461665"/>
          </a:xfrm>
          <a:prstGeom prst="rect">
            <a:avLst/>
          </a:prstGeom>
          <a:noFill/>
        </p:spPr>
        <p:txBody>
          <a:bodyPr wrap="square" rtlCol="0">
            <a:spAutoFit/>
          </a:bodyPr>
          <a:lstStyle/>
          <a:p>
            <a:r>
              <a:rPr lang="it-IT" sz="2400" dirty="0">
                <a:solidFill>
                  <a:srgbClr val="FF0000"/>
                </a:solidFill>
              </a:rPr>
              <a:t>[2]</a:t>
            </a:r>
          </a:p>
        </p:txBody>
      </p:sp>
      <p:pic>
        <p:nvPicPr>
          <p:cNvPr id="6" name="Immagine 5">
            <a:extLst>
              <a:ext uri="{FF2B5EF4-FFF2-40B4-BE49-F238E27FC236}">
                <a16:creationId xmlns:a16="http://schemas.microsoft.com/office/drawing/2014/main" id="{EC03BAC9-454F-4182-9D09-5B5DA1549C71}"/>
              </a:ext>
            </a:extLst>
          </p:cNvPr>
          <p:cNvPicPr>
            <a:picLocks noChangeAspect="1"/>
          </p:cNvPicPr>
          <p:nvPr/>
        </p:nvPicPr>
        <p:blipFill>
          <a:blip r:embed="rId3"/>
          <a:stretch>
            <a:fillRect/>
          </a:stretch>
        </p:blipFill>
        <p:spPr>
          <a:xfrm>
            <a:off x="6304172" y="4170438"/>
            <a:ext cx="4720011" cy="1201201"/>
          </a:xfrm>
          <a:prstGeom prst="rect">
            <a:avLst/>
          </a:prstGeom>
        </p:spPr>
      </p:pic>
    </p:spTree>
    <p:extLst>
      <p:ext uri="{BB962C8B-B14F-4D97-AF65-F5344CB8AC3E}">
        <p14:creationId xmlns:p14="http://schemas.microsoft.com/office/powerpoint/2010/main" val="408976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sz="3800" dirty="0"/>
              <a:t>Le componenti della politica economica </a:t>
            </a:r>
            <a:r>
              <a:rPr lang="it-IT" sz="3200" dirty="0"/>
              <a:t>(</a:t>
            </a:r>
            <a:r>
              <a:rPr lang="it-IT" sz="3200" dirty="0" err="1"/>
              <a:t>Cellini</a:t>
            </a:r>
            <a:r>
              <a:rPr lang="it-IT" sz="3200" dirty="0"/>
              <a:t>, 2010)</a:t>
            </a:r>
          </a:p>
        </p:txBody>
      </p:sp>
      <p:sp>
        <p:nvSpPr>
          <p:cNvPr id="7171" name="Rectangle 3"/>
          <p:cNvSpPr>
            <a:spLocks noGrp="1" noChangeArrowheads="1"/>
          </p:cNvSpPr>
          <p:nvPr>
            <p:ph type="body" idx="1"/>
          </p:nvPr>
        </p:nvSpPr>
        <p:spPr/>
        <p:txBody>
          <a:bodyPr/>
          <a:lstStyle/>
          <a:p>
            <a:pPr marL="571500" indent="-571500">
              <a:buSzPct val="110000"/>
              <a:buFont typeface="Wingdings" pitchFamily="2" charset="2"/>
              <a:buAutoNum type="arabicPeriod"/>
            </a:pPr>
            <a:r>
              <a:rPr lang="it-IT" dirty="0"/>
              <a:t>Individuazione dei fini/</a:t>
            </a:r>
            <a:r>
              <a:rPr lang="it-IT" b="1" dirty="0"/>
              <a:t>obiettivi</a:t>
            </a:r>
            <a:r>
              <a:rPr lang="it-IT" dirty="0"/>
              <a:t> di un corpo sociale complesso</a:t>
            </a:r>
          </a:p>
          <a:p>
            <a:pPr marL="571500" indent="-571500">
              <a:buSzPct val="110000"/>
              <a:buFont typeface="Wingdings" pitchFamily="2" charset="2"/>
              <a:buAutoNum type="arabicPeriod"/>
            </a:pPr>
            <a:r>
              <a:rPr lang="it-IT" b="1" dirty="0"/>
              <a:t>Modalità</a:t>
            </a:r>
            <a:r>
              <a:rPr lang="it-IT" dirty="0"/>
              <a:t> di raggiungimento di tali fini (azione o inazione del governo)</a:t>
            </a:r>
          </a:p>
          <a:p>
            <a:pPr marL="571500" indent="-571500">
              <a:buSzPct val="110000"/>
              <a:buFont typeface="Wingdings" pitchFamily="2" charset="2"/>
              <a:buAutoNum type="arabicPeriod"/>
            </a:pPr>
            <a:r>
              <a:rPr lang="it-IT" b="1" dirty="0"/>
              <a:t>Effetto</a:t>
            </a:r>
            <a:r>
              <a:rPr lang="it-IT" dirty="0"/>
              <a:t> dell’eventuale azione (valutazione di </a:t>
            </a:r>
            <a:r>
              <a:rPr lang="it-IT" b="1" dirty="0"/>
              <a:t>efficacia-efficienza</a:t>
            </a:r>
            <a:r>
              <a:rPr lang="it-IT" dirty="0"/>
              <a:t> ed </a:t>
            </a:r>
            <a:r>
              <a:rPr lang="it-IT" b="1" dirty="0"/>
              <a:t>equità</a:t>
            </a:r>
            <a:r>
              <a:rPr lang="it-IT" dirty="0"/>
              <a:t>)</a:t>
            </a:r>
          </a:p>
          <a:p>
            <a:pPr marL="571500" indent="-571500"/>
            <a:r>
              <a:rPr lang="it-IT" u="sng" dirty="0"/>
              <a:t>Obiettivo del corso</a:t>
            </a:r>
            <a:r>
              <a:rPr lang="it-IT" dirty="0"/>
              <a:t>:</a:t>
            </a:r>
          </a:p>
          <a:p>
            <a:pPr marL="839788" lvl="1" indent="-495300"/>
            <a:r>
              <a:rPr lang="it-IT" b="1" dirty="0">
                <a:solidFill>
                  <a:srgbClr val="FF0000"/>
                </a:solidFill>
              </a:rPr>
              <a:t>Individuazione dei conflitti che caratterizzano le 3 componenti in ambito internazionale.</a:t>
            </a:r>
          </a:p>
        </p:txBody>
      </p:sp>
    </p:spTree>
    <p:extLst>
      <p:ext uri="{BB962C8B-B14F-4D97-AF65-F5344CB8AC3E}">
        <p14:creationId xmlns:p14="http://schemas.microsoft.com/office/powerpoint/2010/main" val="1600161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aurea di </a:t>
            </a:r>
            <a:r>
              <a:rPr lang="it-IT" dirty="0" err="1"/>
              <a:t>Tinbergen</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Condizione (</a:t>
                </a:r>
                <a:r>
                  <a:rPr lang="it-IT" u="sng" dirty="0"/>
                  <a:t>necessaria</a:t>
                </a:r>
                <a:r>
                  <a:rPr lang="it-IT" dirty="0"/>
                  <a:t>, ma non sufficiente) </a:t>
                </a:r>
                <a:r>
                  <a:rPr lang="it-IT" dirty="0" err="1"/>
                  <a:t>affinchè</a:t>
                </a:r>
                <a:r>
                  <a:rPr lang="it-IT" dirty="0"/>
                  <a:t> un modello </a:t>
                </a:r>
              </a:p>
              <a:p>
                <a:pPr lvl="1"/>
                <a:r>
                  <a:rPr lang="it-IT" dirty="0">
                    <a:solidFill>
                      <a:srgbClr val="0070C0"/>
                    </a:solidFill>
                  </a:rPr>
                  <a:t>statico</a:t>
                </a:r>
                <a:r>
                  <a:rPr lang="it-IT" dirty="0">
                    <a:solidFill>
                      <a:srgbClr val="FFFF00"/>
                    </a:solidFill>
                  </a:rPr>
                  <a:t> </a:t>
                </a:r>
                <a:r>
                  <a:rPr lang="it-IT" dirty="0"/>
                  <a:t>(in cui cioè il tempo non appare come una variabile) e </a:t>
                </a:r>
              </a:p>
              <a:p>
                <a:pPr lvl="1"/>
                <a:r>
                  <a:rPr lang="it-IT" dirty="0">
                    <a:solidFill>
                      <a:srgbClr val="0070C0"/>
                    </a:solidFill>
                  </a:rPr>
                  <a:t>deterministico</a:t>
                </a:r>
                <a:r>
                  <a:rPr lang="it-IT" dirty="0">
                    <a:solidFill>
                      <a:srgbClr val="FFFF00"/>
                    </a:solidFill>
                  </a:rPr>
                  <a:t> </a:t>
                </a:r>
                <a:r>
                  <a:rPr lang="it-IT" dirty="0"/>
                  <a:t>(i sistemi economici rappresentati non sono colpiti da shock esogeni di natura probabilistica) </a:t>
                </a:r>
              </a:p>
              <a:p>
                <a:pPr lvl="1"/>
                <a:r>
                  <a:rPr lang="it-IT" dirty="0"/>
                  <a:t>di politica economica con </a:t>
                </a:r>
                <a:r>
                  <a:rPr lang="it-IT" dirty="0">
                    <a:solidFill>
                      <a:srgbClr val="0070C0"/>
                    </a:solidFill>
                  </a:rPr>
                  <a:t>obiettivi fissi </a:t>
                </a:r>
                <a:r>
                  <a:rPr lang="it-IT" dirty="0"/>
                  <a:t>sia </a:t>
                </a:r>
                <a:r>
                  <a:rPr lang="it-IT" dirty="0">
                    <a:solidFill>
                      <a:srgbClr val="FF0000"/>
                    </a:solidFill>
                  </a:rPr>
                  <a:t>controllabile</a:t>
                </a:r>
                <a:r>
                  <a:rPr lang="it-IT" dirty="0"/>
                  <a:t> è che il numero di </a:t>
                </a:r>
                <a:r>
                  <a:rPr lang="it-IT" i="1" dirty="0"/>
                  <a:t>strumenti</a:t>
                </a:r>
                <a:r>
                  <a:rPr lang="it-IT" dirty="0"/>
                  <a:t> (</a:t>
                </a:r>
                <a:r>
                  <a:rPr lang="it-IT" b="1" dirty="0"/>
                  <a:t>n</a:t>
                </a:r>
                <a:r>
                  <a:rPr lang="it-IT" dirty="0"/>
                  <a:t>) a disposizione del policy maker sia </a:t>
                </a:r>
                <a:r>
                  <a:rPr lang="it-IT" u="sng" dirty="0">
                    <a:solidFill>
                      <a:srgbClr val="0070C0"/>
                    </a:solidFill>
                  </a:rPr>
                  <a:t>superiore o uguale </a:t>
                </a:r>
                <a:r>
                  <a:rPr lang="it-IT" dirty="0"/>
                  <a:t>al numero di </a:t>
                </a:r>
                <a:r>
                  <a:rPr lang="it-IT" i="1" dirty="0"/>
                  <a:t>obiettivi (</a:t>
                </a:r>
                <a:r>
                  <a:rPr lang="it-IT" b="1" i="1" dirty="0"/>
                  <a:t>m</a:t>
                </a:r>
                <a:r>
                  <a:rPr lang="it-IT" i="1" dirty="0"/>
                  <a:t>)</a:t>
                </a:r>
                <a:r>
                  <a:rPr lang="it-IT" dirty="0"/>
                  <a:t>. (</a:t>
                </a:r>
                <a:r>
                  <a:rPr lang="it-IT" b="1" dirty="0" err="1"/>
                  <a:t>Tinbergen</a:t>
                </a:r>
                <a:r>
                  <a:rPr lang="it-IT" dirty="0"/>
                  <a:t>, 1° Nobel 1969).</a:t>
                </a:r>
              </a:p>
              <a:p>
                <a:pPr lvl="1"/>
                <a:r>
                  <a:rPr lang="it-IT" dirty="0"/>
                  <a:t>La situazione che abbiamo illustrato con il modello IS-LM rappresenta un caso in cui il </a:t>
                </a:r>
                <a:r>
                  <a:rPr lang="it-IT" dirty="0">
                    <a:solidFill>
                      <a:srgbClr val="FF0000"/>
                    </a:solidFill>
                  </a:rPr>
                  <a:t>numero degli </a:t>
                </a:r>
                <a:r>
                  <a:rPr lang="it-IT" b="1" dirty="0">
                    <a:solidFill>
                      <a:schemeClr val="tx1"/>
                    </a:solidFill>
                  </a:rPr>
                  <a:t>strumenti</a:t>
                </a:r>
                <a:r>
                  <a:rPr lang="it-IT" dirty="0">
                    <a:solidFill>
                      <a:schemeClr val="tx1"/>
                    </a:solidFill>
                  </a:rPr>
                  <a:t> </a:t>
                </a:r>
                <a:r>
                  <a:rPr lang="it-IT" b="1" dirty="0"/>
                  <a:t>linearmente indipendenti</a:t>
                </a:r>
                <a:r>
                  <a:rPr lang="it-IT" dirty="0"/>
                  <a:t>, </a:t>
                </a:r>
                <a:r>
                  <a:rPr lang="it-IT" dirty="0">
                    <a:solidFill>
                      <a:srgbClr val="FF0000"/>
                    </a:solidFill>
                  </a:rPr>
                  <a:t>n=2 (uso solo lo strumento della spesa, non le imposte)</a:t>
                </a:r>
                <a:r>
                  <a:rPr lang="it-IT" dirty="0"/>
                  <a:t>, è </a:t>
                </a:r>
                <a:r>
                  <a:rPr lang="it-IT" dirty="0">
                    <a:solidFill>
                      <a:srgbClr val="FF0000"/>
                    </a:solidFill>
                  </a:rPr>
                  <a:t>esattamente pari al numero di </a:t>
                </a:r>
                <a:r>
                  <a:rPr lang="it-IT" b="1" dirty="0">
                    <a:solidFill>
                      <a:schemeClr val="tx1"/>
                    </a:solidFill>
                  </a:rPr>
                  <a:t>obiettivi</a:t>
                </a:r>
                <a:r>
                  <a:rPr lang="it-IT" dirty="0">
                    <a:solidFill>
                      <a:schemeClr val="tx1"/>
                    </a:solidFill>
                  </a:rPr>
                  <a:t> </a:t>
                </a:r>
                <a:r>
                  <a:rPr lang="it-IT" dirty="0"/>
                  <a:t>linearmente indipendenti, </a:t>
                </a:r>
                <a:r>
                  <a:rPr lang="it-IT" dirty="0">
                    <a:solidFill>
                      <a:srgbClr val="FF0000"/>
                    </a:solidFill>
                  </a:rPr>
                  <a:t>m=2 </a:t>
                </a:r>
                <a:r>
                  <a:rPr lang="it-IT" dirty="0"/>
                  <a:t>(crescita del PIL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e controllo del tasso d’interesse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e>
                    </m:acc>
                  </m:oMath>
                </a14:m>
                <a:r>
                  <a:rPr lang="it-IT" dirty="0"/>
                  <a:t>).</a:t>
                </a:r>
              </a:p>
              <a:p>
                <a:pPr lvl="1"/>
                <a:r>
                  <a:rPr lang="it-IT" dirty="0"/>
                  <a:t>In tal caso il </a:t>
                </a:r>
                <a:r>
                  <a:rPr lang="it-IT" b="1" dirty="0"/>
                  <a:t>sistema è determinato</a:t>
                </a:r>
                <a:r>
                  <a:rPr lang="it-IT" dirty="0"/>
                  <a:t>, presenta cioè una </a:t>
                </a:r>
                <a:r>
                  <a:rPr lang="it-IT" dirty="0">
                    <a:solidFill>
                      <a:srgbClr val="FF0000"/>
                    </a:solidFill>
                  </a:rPr>
                  <a:t>soluzione univoca</a:t>
                </a:r>
                <a:r>
                  <a:rPr lang="it-IT" dirty="0"/>
                  <a:t>. </a:t>
                </a:r>
              </a:p>
              <a:p>
                <a:pPr marL="0" indent="0">
                  <a:buNone/>
                </a:pPr>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043" t="-3081" r="-1275" b="-1401"/>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4D237AA9-4749-465A-B730-E40E9FA360A2}" type="slidenum">
              <a:rPr lang="en-US" smtClean="0"/>
              <a:pPr/>
              <a:t>30</a:t>
            </a:fld>
            <a:endParaRPr lang="en-US"/>
          </a:p>
        </p:txBody>
      </p:sp>
    </p:spTree>
    <p:extLst>
      <p:ext uri="{BB962C8B-B14F-4D97-AF65-F5344CB8AC3E}">
        <p14:creationId xmlns:p14="http://schemas.microsoft.com/office/powerpoint/2010/main" val="3353251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lgn="l" rtl="0">
              <a:lnSpc>
                <a:spcPct val="85000"/>
              </a:lnSpc>
              <a:spcBef>
                <a:spcPct val="0"/>
              </a:spcBef>
            </a:pPr>
            <a:r>
              <a:rPr lang="it-IT" sz="4800" kern="1200" spc="-50" dirty="0">
                <a:solidFill>
                  <a:schemeClr val="tx1">
                    <a:lumMod val="75000"/>
                    <a:lumOff val="25000"/>
                  </a:schemeClr>
                </a:solidFill>
                <a:latin typeface="+mj-lt"/>
                <a:ea typeface="+mj-ea"/>
                <a:cs typeface="+mj-cs"/>
              </a:rPr>
              <a:t>QUALE SARÀ IL SIGNIFICATO ECONOMICO?</a:t>
            </a:r>
          </a:p>
        </p:txBody>
      </p:sp>
      <p:sp>
        <p:nvSpPr>
          <p:cNvPr id="3" name="Segnaposto contenuto 2"/>
          <p:cNvSpPr>
            <a:spLocks noGrp="1"/>
          </p:cNvSpPr>
          <p:nvPr>
            <p:ph idx="1"/>
          </p:nvPr>
        </p:nvSpPr>
        <p:spPr/>
        <p:txBody>
          <a:bodyPr>
            <a:normAutofit lnSpcReduction="10000"/>
          </a:bodyPr>
          <a:lstStyle/>
          <a:p>
            <a:pPr lvl="1"/>
            <a:r>
              <a:rPr lang="it-IT" dirty="0"/>
              <a:t>Una soluzione non significa che il valore degli strumenti </a:t>
            </a:r>
            <a:r>
              <a:rPr lang="it-IT" dirty="0">
                <a:solidFill>
                  <a:srgbClr val="0070C0"/>
                </a:solidFill>
              </a:rPr>
              <a:t>sia economicamente e/o politicamente sostenibile </a:t>
            </a:r>
            <a:r>
              <a:rPr lang="it-IT" dirty="0"/>
              <a:t>(es. la riduzione della spesa pubblica necessaria per rientrare nei parametri richiesti dal Patto di Stabilità e Crescita per il debito 1/20 del debito (circa 2000 miliardi) =-6,7%, cioè ridurre la spesa di circa 13,5 miliardi/anno dal 2016: strumento mai adottato finora)</a:t>
            </a:r>
          </a:p>
          <a:p>
            <a:pPr lvl="1"/>
            <a:r>
              <a:rPr lang="it-IT" dirty="0"/>
              <a:t>Ancora </a:t>
            </a:r>
            <a:r>
              <a:rPr lang="it-IT" dirty="0">
                <a:solidFill>
                  <a:srgbClr val="0070C0"/>
                </a:solidFill>
              </a:rPr>
              <a:t>l’indipendenza tra strumenti e obiettivi </a:t>
            </a:r>
            <a:r>
              <a:rPr lang="it-IT" dirty="0"/>
              <a:t>è spesso disattesa: si pensi al raggiungimento congiunto di un aumento dell’occupazione e del reddito potenziale (l’uno implica l’altro)</a:t>
            </a:r>
          </a:p>
          <a:p>
            <a:pPr lvl="1"/>
            <a:r>
              <a:rPr lang="it-IT" dirty="0"/>
              <a:t>Ancora </a:t>
            </a:r>
            <a:r>
              <a:rPr lang="it-IT" dirty="0">
                <a:solidFill>
                  <a:srgbClr val="0070C0"/>
                </a:solidFill>
              </a:rPr>
              <a:t>se n&gt;m</a:t>
            </a:r>
            <a:r>
              <a:rPr lang="it-IT" dirty="0"/>
              <a:t>, allora il policy maker ha n-m gradi di libertà…(primo es. con 2 soli obiettivi e 3 strumenti: G, T e M)</a:t>
            </a:r>
          </a:p>
          <a:p>
            <a:pPr lvl="1"/>
            <a:r>
              <a:rPr lang="it-IT" dirty="0"/>
              <a:t>Nel caso contrario </a:t>
            </a:r>
            <a:r>
              <a:rPr lang="it-IT" dirty="0">
                <a:solidFill>
                  <a:srgbClr val="0070C0"/>
                </a:solidFill>
              </a:rPr>
              <a:t>m&gt;n</a:t>
            </a:r>
            <a:r>
              <a:rPr lang="it-IT" dirty="0"/>
              <a:t> , allora il problema non ha soluzione (secondo es.: il PM ha solo la politica fiscale, quella monetaria è demandata alla BCE, non controllabile dal PM italiano)</a:t>
            </a:r>
          </a:p>
          <a:p>
            <a:endParaRPr lang="it-IT" dirty="0"/>
          </a:p>
        </p:txBody>
      </p:sp>
      <p:sp>
        <p:nvSpPr>
          <p:cNvPr id="11" name="Segnaposto numero diapositiva 10"/>
          <p:cNvSpPr>
            <a:spLocks noGrp="1"/>
          </p:cNvSpPr>
          <p:nvPr>
            <p:ph type="sldNum" sz="quarter" idx="12"/>
          </p:nvPr>
        </p:nvSpPr>
        <p:spPr/>
        <p:txBody>
          <a:bodyPr/>
          <a:lstStyle/>
          <a:p>
            <a:fld id="{4D237AA9-4749-465A-B730-E40E9FA360A2}" type="slidenum">
              <a:rPr lang="en-US" smtClean="0"/>
              <a:pPr/>
              <a:t>31</a:t>
            </a:fld>
            <a:endParaRPr lang="en-US"/>
          </a:p>
        </p:txBody>
      </p:sp>
    </p:spTree>
    <p:extLst>
      <p:ext uri="{BB962C8B-B14F-4D97-AF65-F5344CB8AC3E}">
        <p14:creationId xmlns:p14="http://schemas.microsoft.com/office/powerpoint/2010/main" val="1157861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Quali soluzioni se gli strumenti non sono sufficienti (n&lt;m)?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1. si possono </a:t>
            </a:r>
            <a:r>
              <a:rPr lang="it-IT" dirty="0">
                <a:solidFill>
                  <a:srgbClr val="0070C0"/>
                </a:solidFill>
              </a:rPr>
              <a:t>sacrificare gli obiettivi eccedenti</a:t>
            </a:r>
            <a:r>
              <a:rPr lang="it-IT" dirty="0"/>
              <a:t>, cioè m-n  obiettivi. Il policy maker seleziona tra gli obiettivi iniziali quelli che considera prioritari e lascia cadere gli altri, che diventano pertanto delle variabili libere (</a:t>
            </a:r>
            <a:r>
              <a:rPr lang="it-IT" b="1" dirty="0" err="1"/>
              <a:t>trade</a:t>
            </a:r>
            <a:r>
              <a:rPr lang="it-IT" b="1" dirty="0"/>
              <a:t>-off</a:t>
            </a:r>
            <a:r>
              <a:rPr lang="it-IT" dirty="0"/>
              <a:t>); </a:t>
            </a:r>
          </a:p>
          <a:p>
            <a:r>
              <a:rPr lang="it-IT" dirty="0"/>
              <a:t>2. si possono ricercare </a:t>
            </a:r>
            <a:r>
              <a:rPr lang="it-IT" dirty="0">
                <a:solidFill>
                  <a:srgbClr val="0070C0"/>
                </a:solidFill>
              </a:rPr>
              <a:t>nuovi strumenti</a:t>
            </a:r>
            <a:r>
              <a:rPr lang="it-IT" dirty="0"/>
              <a:t>, in misura pari a m-n.  Tali nuovi strumenti devono essere indipendenti, e quindi devono avere sui vari obiettivi un effetto diverso da quelli degli strumenti già presenti nel modello (es. politica dei redditi o politica dei cambi flessibili);</a:t>
            </a:r>
          </a:p>
          <a:p>
            <a:r>
              <a:rPr lang="it-IT" dirty="0"/>
              <a:t>3. si può </a:t>
            </a:r>
            <a:r>
              <a:rPr lang="it-IT" dirty="0">
                <a:solidFill>
                  <a:srgbClr val="0070C0"/>
                </a:solidFill>
              </a:rPr>
              <a:t>rinunciare al raggiungimento degli obiettivi fissi</a:t>
            </a:r>
            <a:r>
              <a:rPr lang="it-IT" dirty="0"/>
              <a:t>, esprimendo il modello di politica economica in termini di </a:t>
            </a:r>
            <a:r>
              <a:rPr lang="it-IT" b="1" dirty="0">
                <a:solidFill>
                  <a:srgbClr val="92D050"/>
                </a:solidFill>
              </a:rPr>
              <a:t>obiettivi flessibili</a:t>
            </a:r>
            <a:r>
              <a:rPr lang="it-IT" dirty="0"/>
              <a:t>. In questo caso il responsabile della politica economica non può definire autonomamente i valori dei propri obiettivi, ma deve tenere conto del vincolo imposto dal funzionamento del sistema economico che esplicita le relazioni tra strumenti e obiettivi.</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32</a:t>
            </a:fld>
            <a:endParaRPr lang="en-US"/>
          </a:p>
        </p:txBody>
      </p:sp>
    </p:spTree>
    <p:extLst>
      <p:ext uri="{BB962C8B-B14F-4D97-AF65-F5344CB8AC3E}">
        <p14:creationId xmlns:p14="http://schemas.microsoft.com/office/powerpoint/2010/main" val="2914338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Come controllare un’appropriata assegnazione degli strumenti agli obiettivi</a:t>
            </a:r>
            <a:endParaRPr lang="en-US" dirty="0"/>
          </a:p>
        </p:txBody>
      </p:sp>
      <p:sp>
        <p:nvSpPr>
          <p:cNvPr id="3" name="Segnaposto contenuto 2"/>
          <p:cNvSpPr>
            <a:spLocks noGrp="1"/>
          </p:cNvSpPr>
          <p:nvPr>
            <p:ph idx="1"/>
          </p:nvPr>
        </p:nvSpPr>
        <p:spPr/>
        <p:txBody>
          <a:bodyPr>
            <a:normAutofit fontScale="77500" lnSpcReduction="20000"/>
          </a:bodyPr>
          <a:lstStyle/>
          <a:p>
            <a:r>
              <a:rPr lang="it-IT" dirty="0"/>
              <a:t>Abbiamo già accennato al </a:t>
            </a:r>
            <a:r>
              <a:rPr lang="it-IT" b="1" dirty="0"/>
              <a:t>decentramento delle scelte politiche</a:t>
            </a:r>
            <a:r>
              <a:rPr lang="it-IT" dirty="0"/>
              <a:t>: come gestire questo controllo della PE se i centri di decisione sono plurimi?</a:t>
            </a:r>
          </a:p>
          <a:p>
            <a:r>
              <a:rPr lang="it-IT" dirty="0"/>
              <a:t>Consideriamo i diversi tipi di decentramento:</a:t>
            </a:r>
          </a:p>
          <a:p>
            <a:r>
              <a:rPr lang="it-IT" dirty="0">
                <a:solidFill>
                  <a:srgbClr val="0070C0"/>
                </a:solidFill>
              </a:rPr>
              <a:t>1. decentramento verticale,</a:t>
            </a:r>
            <a:r>
              <a:rPr lang="it-IT" dirty="0">
                <a:solidFill>
                  <a:srgbClr val="FFFF00"/>
                </a:solidFill>
              </a:rPr>
              <a:t> </a:t>
            </a:r>
            <a:r>
              <a:rPr lang="it-IT" dirty="0"/>
              <a:t>quando interventi diversi sono attribuiti a soggetti separati, ma con riferimento all’intero territorio nazionale;</a:t>
            </a:r>
          </a:p>
          <a:p>
            <a:r>
              <a:rPr lang="it-IT" dirty="0">
                <a:solidFill>
                  <a:srgbClr val="0070C0"/>
                </a:solidFill>
              </a:rPr>
              <a:t>2. decentramento orizzontale</a:t>
            </a:r>
            <a:r>
              <a:rPr lang="it-IT" dirty="0">
                <a:solidFill>
                  <a:srgbClr val="FFFF00"/>
                </a:solidFill>
              </a:rPr>
              <a:t>, </a:t>
            </a:r>
            <a:r>
              <a:rPr lang="it-IT" dirty="0"/>
              <a:t>quando interventi diversi sono attribuiti a soggetti separati con riferimento ad ambiti territoriali diversi.</a:t>
            </a:r>
          </a:p>
          <a:p>
            <a:r>
              <a:rPr lang="it-IT" dirty="0"/>
              <a:t>Qui trattiamo solo il </a:t>
            </a:r>
            <a:r>
              <a:rPr lang="it-IT" b="1" dirty="0">
                <a:solidFill>
                  <a:srgbClr val="92D050"/>
                </a:solidFill>
              </a:rPr>
              <a:t>primo caso </a:t>
            </a:r>
            <a:r>
              <a:rPr lang="it-IT" dirty="0"/>
              <a:t>e in particolare immaginiamo che la politica fiscale sia separata da quella monetaria, anche se interdipendenti. Vi sono due possibili alternative: </a:t>
            </a:r>
          </a:p>
          <a:p>
            <a:pPr lvl="1"/>
            <a:r>
              <a:rPr lang="it-IT" dirty="0"/>
              <a:t>1) si può assegnare al governo l’obiettivo dell’aumento del reddito da raggiungere attraverso incrementi di spesa pubblica ed alla banca centrale l’obiettivo della riduzione del tasso di interesse da conseguire manovrando opportunamente l’offerta di moneta; </a:t>
            </a:r>
          </a:p>
          <a:p>
            <a:pPr lvl="1"/>
            <a:r>
              <a:rPr lang="it-IT" dirty="0"/>
              <a:t>2) viceversa, si può assegnare al governo l’obiettivo del tasso di interesse da raggiungere attraverso variazioni della spesa pubblica ed alla banca centrale l’obiettivo dell’aumento del reddito da ottenere manovrando opportunamente l’offerta di moneta. </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33</a:t>
            </a:fld>
            <a:endParaRPr lang="en-US"/>
          </a:p>
        </p:txBody>
      </p:sp>
    </p:spTree>
    <p:extLst>
      <p:ext uri="{BB962C8B-B14F-4D97-AF65-F5344CB8AC3E}">
        <p14:creationId xmlns:p14="http://schemas.microsoft.com/office/powerpoint/2010/main" val="2768140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problema dell’assegnazione</a:t>
            </a:r>
            <a:endParaRPr lang="en-US" dirty="0"/>
          </a:p>
        </p:txBody>
      </p:sp>
      <p:sp>
        <p:nvSpPr>
          <p:cNvPr id="5" name="Segnaposto testo 4"/>
          <p:cNvSpPr>
            <a:spLocks noGrp="1"/>
          </p:cNvSpPr>
          <p:nvPr>
            <p:ph type="body" idx="1"/>
          </p:nvPr>
        </p:nvSpPr>
        <p:spPr/>
        <p:txBody>
          <a:bodyPr/>
          <a:lstStyle/>
          <a:p>
            <a:r>
              <a:rPr lang="it-IT" dirty="0"/>
              <a:t>Assegnazione degli strumenti agli obiettivi, obiettivi flessibili e funzioni di perdita. Approfondimento: I motivi di intervento</a:t>
            </a:r>
            <a:endParaRPr lang="en-US" dirty="0"/>
          </a:p>
        </p:txBody>
      </p:sp>
    </p:spTree>
    <p:extLst>
      <p:ext uri="{BB962C8B-B14F-4D97-AF65-F5344CB8AC3E}">
        <p14:creationId xmlns:p14="http://schemas.microsoft.com/office/powerpoint/2010/main" val="2312218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decentramento verticale</a:t>
            </a:r>
            <a:endParaRPr lang="en-US" dirty="0"/>
          </a:p>
        </p:txBody>
      </p:sp>
      <p:sp>
        <p:nvSpPr>
          <p:cNvPr id="5" name="Segnaposto contenuto 4"/>
          <p:cNvSpPr>
            <a:spLocks noGrp="1"/>
          </p:cNvSpPr>
          <p:nvPr>
            <p:ph idx="1"/>
          </p:nvPr>
        </p:nvSpPr>
        <p:spPr/>
        <p:txBody>
          <a:bodyPr/>
          <a:lstStyle/>
          <a:p>
            <a:r>
              <a:rPr lang="it-IT" dirty="0"/>
              <a:t>Immaginiamo che la politica fiscale sia separata da quella monetaria, anche se interdipendenti. Vi sono due possibili alternative: </a:t>
            </a:r>
          </a:p>
          <a:p>
            <a:pPr lvl="1"/>
            <a:r>
              <a:rPr lang="it-IT" dirty="0"/>
              <a:t>1) si può </a:t>
            </a:r>
            <a:r>
              <a:rPr lang="it-IT" dirty="0">
                <a:solidFill>
                  <a:srgbClr val="FF0000"/>
                </a:solidFill>
              </a:rPr>
              <a:t>assegnare al governo l’obiettivo dell’aumento del reddito </a:t>
            </a:r>
            <a:r>
              <a:rPr lang="it-IT" dirty="0"/>
              <a:t>da raggiungere attraverso incrementi di spesa pubblica ed </a:t>
            </a:r>
            <a:r>
              <a:rPr lang="it-IT" dirty="0">
                <a:solidFill>
                  <a:srgbClr val="FF0000"/>
                </a:solidFill>
              </a:rPr>
              <a:t>alla banca centrale l’obiettivo della riduzione del tasso di interesse </a:t>
            </a:r>
            <a:r>
              <a:rPr lang="it-IT" dirty="0"/>
              <a:t>da conseguire manovrando opportunamente l’offerta di moneta; </a:t>
            </a:r>
          </a:p>
          <a:p>
            <a:pPr lvl="1"/>
            <a:r>
              <a:rPr lang="it-IT" dirty="0"/>
              <a:t>2) viceversa, si può </a:t>
            </a:r>
            <a:r>
              <a:rPr lang="it-IT" dirty="0">
                <a:solidFill>
                  <a:srgbClr val="FF0000"/>
                </a:solidFill>
              </a:rPr>
              <a:t>assegnare al governo l’obiettivo del tasso di interesse </a:t>
            </a:r>
            <a:r>
              <a:rPr lang="it-IT" dirty="0"/>
              <a:t>da raggiungere attraverso variazioni della spesa pubblica ed alla </a:t>
            </a:r>
            <a:r>
              <a:rPr lang="it-IT" dirty="0">
                <a:solidFill>
                  <a:srgbClr val="FF0000"/>
                </a:solidFill>
              </a:rPr>
              <a:t>banca centrale l’obiettivo dell’aumento del reddito</a:t>
            </a:r>
            <a:r>
              <a:rPr lang="it-IT" dirty="0"/>
              <a:t> da ottenere manovrando opportunamente l’offerta di moneta. </a:t>
            </a:r>
            <a:endParaRPr lang="en-US" dirty="0"/>
          </a:p>
        </p:txBody>
      </p:sp>
      <p:sp>
        <p:nvSpPr>
          <p:cNvPr id="2" name="Rettangolo 1">
            <a:extLst>
              <a:ext uri="{FF2B5EF4-FFF2-40B4-BE49-F238E27FC236}">
                <a16:creationId xmlns:a16="http://schemas.microsoft.com/office/drawing/2014/main" id="{DA0AC320-7CD2-41B2-A455-AEF2147E7875}"/>
              </a:ext>
            </a:extLst>
          </p:cNvPr>
          <p:cNvSpPr/>
          <p:nvPr/>
        </p:nvSpPr>
        <p:spPr>
          <a:xfrm>
            <a:off x="1248229" y="2656114"/>
            <a:ext cx="9797142" cy="1403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17522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2872" y="223627"/>
            <a:ext cx="10515600" cy="1325563"/>
          </a:xfrm>
        </p:spPr>
        <p:txBody>
          <a:bodyPr/>
          <a:lstStyle/>
          <a:p>
            <a:r>
              <a:rPr lang="it-IT" dirty="0"/>
              <a:t>Retta di </a:t>
            </a:r>
            <a:r>
              <a:rPr lang="it-IT" dirty="0" err="1"/>
              <a:t>iso</a:t>
            </a:r>
            <a:r>
              <a:rPr lang="it-IT" dirty="0"/>
              <a:t>-obiettivo reddito: confronto tra strumenti di PE</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36</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72" y="1417320"/>
            <a:ext cx="625792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7228" y="3070541"/>
            <a:ext cx="4686504" cy="1062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3" name="CasellaDiTesto 2"/>
              <p:cNvSpPr txBox="1"/>
              <p:nvPr/>
            </p:nvSpPr>
            <p:spPr>
              <a:xfrm>
                <a:off x="7497967" y="1782265"/>
                <a:ext cx="3395481" cy="95648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Y=</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endParaRPr lang="it-IT" dirty="0"/>
              </a:p>
            </p:txBody>
          </p:sp>
        </mc:Choice>
        <mc:Fallback>
          <p:sp>
            <p:nvSpPr>
              <p:cNvPr id="3" name="CasellaDiTesto 2"/>
              <p:cNvSpPr txBox="1">
                <a:spLocks noRot="1" noChangeAspect="1" noMove="1" noResize="1" noEditPoints="1" noAdjustHandles="1" noChangeArrowheads="1" noChangeShapeType="1" noTextEdit="1"/>
              </p:cNvSpPr>
              <p:nvPr/>
            </p:nvSpPr>
            <p:spPr>
              <a:xfrm>
                <a:off x="7497967" y="1782265"/>
                <a:ext cx="3395481" cy="956480"/>
              </a:xfrm>
              <a:prstGeom prst="rect">
                <a:avLst/>
              </a:prstGeom>
              <a:blipFill>
                <a:blip r:embed="rId4"/>
                <a:stretch>
                  <a:fillRect l="-1616" t="-3185" r="-359" b="-7006"/>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 name="CasellaDiTesto 5"/>
              <p:cNvSpPr txBox="1"/>
              <p:nvPr/>
            </p:nvSpPr>
            <p:spPr>
              <a:xfrm>
                <a:off x="4927107" y="5468645"/>
                <a:ext cx="539956" cy="611962"/>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2</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i="1">
                                  <a:latin typeface="Cambria Math" panose="02040503050406030204" pitchFamily="18" charset="0"/>
                                  <a:cs typeface="Calibri" panose="020F0502020204030204" pitchFamily="34" charset="0"/>
                                </a:rPr>
                                <m:t>1</m:t>
                              </m:r>
                            </m:sub>
                          </m:sSub>
                        </m:den>
                      </m:f>
                    </m:oMath>
                  </m:oMathPara>
                </a14:m>
                <a:endParaRPr lang="it-IT"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4927107" y="5468645"/>
                <a:ext cx="539956" cy="611962"/>
              </a:xfrm>
              <a:prstGeom prst="rect">
                <a:avLst/>
              </a:prstGeom>
              <a:blipFill rotWithShape="0">
                <a:blip r:embed="rId5"/>
                <a:stretch>
                  <a:fillRect/>
                </a:stretch>
              </a:blipFill>
            </p:spPr>
            <p:txBody>
              <a:bodyPr/>
              <a:lstStyle/>
              <a:p>
                <a:r>
                  <a:rPr lang="it-IT">
                    <a:noFill/>
                  </a:rPr>
                  <a:t> </a:t>
                </a:r>
              </a:p>
            </p:txBody>
          </p:sp>
        </mc:Fallback>
      </mc:AlternateContent>
      <p:sp>
        <p:nvSpPr>
          <p:cNvPr id="7" name="Arco 6"/>
          <p:cNvSpPr/>
          <p:nvPr/>
        </p:nvSpPr>
        <p:spPr>
          <a:xfrm rot="16200000">
            <a:off x="4628125" y="5295531"/>
            <a:ext cx="816745" cy="523782"/>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19BD45C1-6948-4AD3-81B5-ECB4579539D3}"/>
              </a:ext>
            </a:extLst>
          </p:cNvPr>
          <p:cNvSpPr txBox="1"/>
          <p:nvPr/>
        </p:nvSpPr>
        <p:spPr>
          <a:xfrm>
            <a:off x="7621209" y="4133280"/>
            <a:ext cx="2006601" cy="830997"/>
          </a:xfrm>
          <a:prstGeom prst="rect">
            <a:avLst/>
          </a:prstGeom>
          <a:noFill/>
        </p:spPr>
        <p:txBody>
          <a:bodyPr wrap="square" rtlCol="0">
            <a:spAutoFit/>
          </a:bodyPr>
          <a:lstStyle/>
          <a:p>
            <a:r>
              <a:rPr lang="it-IT" sz="2400" dirty="0">
                <a:solidFill>
                  <a:srgbClr val="FF0000"/>
                </a:solidFill>
              </a:rPr>
              <a:t>Soluzione [1] </a:t>
            </a:r>
            <a:r>
              <a:rPr lang="it-IT" sz="2400" dirty="0">
                <a:solidFill>
                  <a:srgbClr val="FF0000"/>
                </a:solidFill>
                <a:hlinkClick r:id="rId6" action="ppaction://hlinksldjump"/>
              </a:rPr>
              <a:t>di slide 29</a:t>
            </a:r>
            <a:endParaRPr lang="it-IT" sz="2400" dirty="0">
              <a:solidFill>
                <a:srgbClr val="FF0000"/>
              </a:solidFill>
            </a:endParaRPr>
          </a:p>
        </p:txBody>
      </p:sp>
    </p:spTree>
    <p:extLst>
      <p:ext uri="{BB962C8B-B14F-4D97-AF65-F5344CB8AC3E}">
        <p14:creationId xmlns:p14="http://schemas.microsoft.com/office/powerpoint/2010/main" val="288553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Retta di </a:t>
            </a:r>
            <a:r>
              <a:rPr lang="it-IT" dirty="0" err="1"/>
              <a:t>iso</a:t>
            </a:r>
            <a:r>
              <a:rPr lang="it-IT" dirty="0"/>
              <a:t>-obiettivo tasso d’interesse</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70" y="1720466"/>
            <a:ext cx="646747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Connettore 1 5"/>
          <p:cNvCxnSpPr/>
          <p:nvPr/>
        </p:nvCxnSpPr>
        <p:spPr>
          <a:xfrm>
            <a:off x="1242874" y="4820575"/>
            <a:ext cx="186431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4000896">
            <a:off x="1490073" y="4322701"/>
            <a:ext cx="712272" cy="409109"/>
          </a:xfrm>
          <a:prstGeom prst="arc">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p:cNvSpPr txBox="1"/>
              <p:nvPr/>
            </p:nvSpPr>
            <p:spPr>
              <a:xfrm>
                <a:off x="1244750" y="4820575"/>
                <a:ext cx="545277" cy="613373"/>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14:m>
                  <m:oMathPara xmlns:m="http://schemas.openxmlformats.org/officeDocument/2006/math">
                    <m:oMathParaPr>
                      <m:jc m:val="centerGroup"/>
                    </m:oMathParaPr>
                    <m:oMath xmlns:m="http://schemas.openxmlformats.org/officeDocument/2006/math">
                      <m:f>
                        <m:fPr>
                          <m:ctrlPr>
                            <a:rPr lang="it-IT" i="1" smtClean="0">
                              <a:latin typeface="Cambria Math" panose="02040503050406030204" pitchFamily="18" charset="0"/>
                              <a:cs typeface="Calibri" panose="020F0502020204030204" pitchFamily="34" charset="0"/>
                            </a:rPr>
                          </m:ctrlPr>
                        </m:fPr>
                        <m:num>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4</m:t>
                              </m:r>
                            </m:sub>
                          </m:sSub>
                        </m:num>
                        <m:den>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cs typeface="Calibri" panose="020F0502020204030204" pitchFamily="34" charset="0"/>
                                </a:rPr>
                                <m:t> </m:t>
                              </m:r>
                              <m:r>
                                <a:rPr lang="it-IT" i="1">
                                  <a:latin typeface="Cambria Math" panose="02040503050406030204" pitchFamily="18" charset="0"/>
                                  <a:ea typeface="Cambria Math" panose="02040503050406030204" pitchFamily="18" charset="0"/>
                                  <a:cs typeface="Calibri" panose="020F0502020204030204" pitchFamily="34" charset="0"/>
                                </a:rPr>
                                <m:t>𝛼</m:t>
                              </m:r>
                            </m:e>
                            <m:sub>
                              <m:r>
                                <a:rPr lang="it-IT" b="0" i="1" smtClean="0">
                                  <a:latin typeface="Cambria Math" panose="02040503050406030204" pitchFamily="18" charset="0"/>
                                  <a:cs typeface="Calibri" panose="020F0502020204030204" pitchFamily="34" charset="0"/>
                                </a:rPr>
                                <m:t>3</m:t>
                              </m:r>
                            </m:sub>
                          </m:sSub>
                        </m:den>
                      </m:f>
                    </m:oMath>
                  </m:oMathPara>
                </a14:m>
                <a:endParaRPr lang="it-IT" dirty="0"/>
              </a:p>
            </p:txBody>
          </p:sp>
        </mc:Choice>
        <mc:Fallback xmlns="">
          <p:sp>
            <p:nvSpPr>
              <p:cNvPr id="14" name="CasellaDiTesto 13"/>
              <p:cNvSpPr txBox="1">
                <a:spLocks noRot="1" noChangeAspect="1" noMove="1" noResize="1" noEditPoints="1" noAdjustHandles="1" noChangeArrowheads="1" noChangeShapeType="1" noTextEdit="1"/>
              </p:cNvSpPr>
              <p:nvPr/>
            </p:nvSpPr>
            <p:spPr>
              <a:xfrm>
                <a:off x="1244750" y="4820575"/>
                <a:ext cx="545277" cy="613373"/>
              </a:xfrm>
              <a:prstGeom prst="rect">
                <a:avLst/>
              </a:prstGeom>
              <a:blipFill rotWithShape="0">
                <a:blip r:embed="rId4"/>
                <a:stretch>
                  <a:fillRect/>
                </a:stretch>
              </a:blipFill>
            </p:spPr>
            <p:txBody>
              <a:bodyPr/>
              <a:lstStyle/>
              <a:p>
                <a:r>
                  <a:rPr lang="it-IT">
                    <a:noFill/>
                  </a:rPr>
                  <a:t> </a:t>
                </a:r>
              </a:p>
            </p:txBody>
          </p:sp>
        </mc:Fallback>
      </mc:AlternateContent>
      <p:sp>
        <p:nvSpPr>
          <p:cNvPr id="15" name="CasellaDiTesto 14"/>
          <p:cNvSpPr txBox="1"/>
          <p:nvPr/>
        </p:nvSpPr>
        <p:spPr>
          <a:xfrm>
            <a:off x="7497967" y="1782265"/>
            <a:ext cx="3672800" cy="923330"/>
          </a:xfrm>
          <a:prstGeom prst="rect">
            <a:avLst/>
          </a:prstGeom>
          <a:noFill/>
        </p:spPr>
        <p:txBody>
          <a:bodyPr wrap="none" rtlCol="0">
            <a:spAutoFit/>
          </a:bodyPr>
          <a:lstStyle/>
          <a:p>
            <a:r>
              <a:rPr lang="it-IT" dirty="0"/>
              <a:t>Combinazione di strumenti G e M </a:t>
            </a:r>
          </a:p>
          <a:p>
            <a:r>
              <a:rPr lang="it-IT" dirty="0"/>
              <a:t>Che permettono l’ottenimento </a:t>
            </a:r>
          </a:p>
          <a:p>
            <a:r>
              <a:rPr lang="it-IT" dirty="0"/>
              <a:t>dell’obiettivo i=</a:t>
            </a:r>
            <a:r>
              <a:rPr lang="it-IT" dirty="0">
                <a:latin typeface="Calibri" panose="020F0502020204030204" pitchFamily="34" charset="0"/>
                <a:cs typeface="Calibri" panose="020F0502020204030204" pitchFamily="34" charset="0"/>
              </a:rPr>
              <a:t>Î</a:t>
            </a:r>
            <a:endParaRPr lang="it-IT" dirty="0"/>
          </a:p>
        </p:txBody>
      </p:sp>
      <p:sp>
        <p:nvSpPr>
          <p:cNvPr id="13" name="CasellaDiTesto 12">
            <a:extLst>
              <a:ext uri="{FF2B5EF4-FFF2-40B4-BE49-F238E27FC236}">
                <a16:creationId xmlns:a16="http://schemas.microsoft.com/office/drawing/2014/main" id="{1B295ACD-F4B2-4C70-9EBA-3B1896008165}"/>
              </a:ext>
            </a:extLst>
          </p:cNvPr>
          <p:cNvSpPr txBox="1"/>
          <p:nvPr/>
        </p:nvSpPr>
        <p:spPr>
          <a:xfrm>
            <a:off x="7553475" y="4602951"/>
            <a:ext cx="2006601" cy="830997"/>
          </a:xfrm>
          <a:prstGeom prst="rect">
            <a:avLst/>
          </a:prstGeom>
          <a:noFill/>
        </p:spPr>
        <p:txBody>
          <a:bodyPr wrap="square" rtlCol="0">
            <a:spAutoFit/>
          </a:bodyPr>
          <a:lstStyle/>
          <a:p>
            <a:r>
              <a:rPr lang="it-IT" sz="2400" dirty="0">
                <a:solidFill>
                  <a:srgbClr val="FF0000"/>
                </a:solidFill>
              </a:rPr>
              <a:t>Soluzione [2] </a:t>
            </a:r>
            <a:r>
              <a:rPr lang="it-IT" sz="2400" dirty="0">
                <a:solidFill>
                  <a:srgbClr val="FF0000"/>
                </a:solidFill>
                <a:hlinkClick r:id="rId5" action="ppaction://hlinksldjump"/>
              </a:rPr>
              <a:t>di slide 29</a:t>
            </a:r>
            <a:endParaRPr lang="it-IT" sz="2400" dirty="0">
              <a:solidFill>
                <a:srgbClr val="FF0000"/>
              </a:solidFill>
            </a:endParaRPr>
          </a:p>
        </p:txBody>
      </p:sp>
      <p:pic>
        <p:nvPicPr>
          <p:cNvPr id="16" name="Immagine 15">
            <a:extLst>
              <a:ext uri="{FF2B5EF4-FFF2-40B4-BE49-F238E27FC236}">
                <a16:creationId xmlns:a16="http://schemas.microsoft.com/office/drawing/2014/main" id="{4AC4BBFC-0EA2-415A-A557-471307A9CCDA}"/>
              </a:ext>
            </a:extLst>
          </p:cNvPr>
          <p:cNvPicPr>
            <a:picLocks noChangeAspect="1"/>
          </p:cNvPicPr>
          <p:nvPr/>
        </p:nvPicPr>
        <p:blipFill>
          <a:blip r:embed="rId6"/>
          <a:stretch>
            <a:fillRect/>
          </a:stretch>
        </p:blipFill>
        <p:spPr>
          <a:xfrm>
            <a:off x="6145120" y="3218762"/>
            <a:ext cx="5208680" cy="1325563"/>
          </a:xfrm>
          <a:prstGeom prst="rect">
            <a:avLst/>
          </a:prstGeom>
        </p:spPr>
      </p:pic>
    </p:spTree>
    <p:extLst>
      <p:ext uri="{BB962C8B-B14F-4D97-AF65-F5344CB8AC3E}">
        <p14:creationId xmlns:p14="http://schemas.microsoft.com/office/powerpoint/2010/main" val="154944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a) assegnazione corretta e convergenza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38</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55" y="1591441"/>
            <a:ext cx="6661753" cy="4474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1937657" y="6066357"/>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reddito</a:t>
            </a:r>
            <a:r>
              <a:rPr lang="it-IT" dirty="0"/>
              <a:t> ed alla </a:t>
            </a:r>
            <a:r>
              <a:rPr lang="it-IT" i="1" dirty="0">
                <a:solidFill>
                  <a:srgbClr val="FF0000"/>
                </a:solidFill>
              </a:rPr>
              <a:t>banca centrale</a:t>
            </a:r>
            <a:r>
              <a:rPr lang="it-IT" i="1" dirty="0"/>
              <a:t> </a:t>
            </a:r>
            <a:r>
              <a:rPr lang="it-IT" dirty="0"/>
              <a:t>quello del </a:t>
            </a:r>
            <a:r>
              <a:rPr lang="it-IT" b="1" dirty="0"/>
              <a:t>tasso di interesse</a:t>
            </a:r>
          </a:p>
        </p:txBody>
      </p:sp>
      <mc:AlternateContent xmlns:mc="http://schemas.openxmlformats.org/markup-compatibility/2006">
        <mc:Choice xmlns:a14="http://schemas.microsoft.com/office/drawing/2010/main" Requires="a14">
          <p:sp>
            <p:nvSpPr>
              <p:cNvPr id="5" name="CasellaDiTesto 4"/>
              <p:cNvSpPr txBox="1"/>
              <p:nvPr/>
            </p:nvSpPr>
            <p:spPr>
              <a:xfrm>
                <a:off x="3236757" y="1661815"/>
                <a:ext cx="3164649" cy="956480"/>
              </a:xfrm>
              <a:prstGeom prst="rect">
                <a:avLst/>
              </a:prstGeom>
              <a:noFill/>
            </p:spPr>
            <p:txBody>
              <a:bodyPr wrap="none" rtlCol="0">
                <a:spAutoFit/>
              </a:bodyPr>
              <a:lstStyle/>
              <a:p>
                <a:r>
                  <a:rPr lang="it-IT" dirty="0">
                    <a:solidFill>
                      <a:srgbClr val="FF0000"/>
                    </a:solidFill>
                  </a:rPr>
                  <a:t>Non interviene il Governo: Y=</a:t>
                </a:r>
                <a14:m>
                  <m:oMath xmlns:m="http://schemas.openxmlformats.org/officeDocument/2006/math">
                    <m:acc>
                      <m:accPr>
                        <m:chr m:val="̂"/>
                        <m:ctrlPr>
                          <a:rPr lang="it-IT" i="1" dirty="0" smtClean="0">
                            <a:solidFill>
                              <a:srgbClr val="FF0000"/>
                            </a:solidFill>
                            <a:latin typeface="Cambria Math" panose="02040503050406030204" pitchFamily="18" charset="0"/>
                            <a:cs typeface="Calibri" panose="020F0502020204030204" pitchFamily="34" charset="0"/>
                          </a:rPr>
                        </m:ctrlPr>
                      </m:accPr>
                      <m:e>
                        <m:r>
                          <a:rPr lang="it-IT" b="0" i="1" dirty="0" smtClean="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Ma la Banca Centrale: </a:t>
                </a:r>
                <a:r>
                  <a:rPr lang="it-IT" dirty="0" err="1">
                    <a:solidFill>
                      <a:srgbClr val="FF0000"/>
                    </a:solidFill>
                  </a:rPr>
                  <a:t>i≠</a:t>
                </a:r>
                <a:r>
                  <a:rPr lang="it-IT" dirty="0" err="1">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a:t>
                </a:r>
              </a:p>
            </p:txBody>
          </p:sp>
        </mc:Choice>
        <mc:Fallback>
          <p:sp>
            <p:nvSpPr>
              <p:cNvPr id="5" name="CasellaDiTesto 4"/>
              <p:cNvSpPr txBox="1">
                <a:spLocks noRot="1" noChangeAspect="1" noMove="1" noResize="1" noEditPoints="1" noAdjustHandles="1" noChangeArrowheads="1" noChangeShapeType="1" noTextEdit="1"/>
              </p:cNvSpPr>
              <p:nvPr/>
            </p:nvSpPr>
            <p:spPr>
              <a:xfrm>
                <a:off x="3236757" y="1661815"/>
                <a:ext cx="3164649" cy="956480"/>
              </a:xfrm>
              <a:prstGeom prst="rect">
                <a:avLst/>
              </a:prstGeom>
              <a:blipFill>
                <a:blip r:embed="rId3"/>
                <a:stretch>
                  <a:fillRect l="-1734" t="-2548" r="-5010"/>
                </a:stretch>
              </a:blipFill>
            </p:spPr>
            <p:txBody>
              <a:bodyPr/>
              <a:lstStyle/>
              <a:p>
                <a:r>
                  <a:rPr lang="it-IT">
                    <a:noFill/>
                  </a:rPr>
                  <a:t> </a:t>
                </a:r>
              </a:p>
            </p:txBody>
          </p:sp>
        </mc:Fallback>
      </mc:AlternateContent>
      <p:cxnSp>
        <p:nvCxnSpPr>
          <p:cNvPr id="7" name="Connettore 2 6"/>
          <p:cNvCxnSpPr/>
          <p:nvPr/>
        </p:nvCxnSpPr>
        <p:spPr>
          <a:xfrm flipH="1">
            <a:off x="3409025" y="2246050"/>
            <a:ext cx="372862" cy="6444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CasellaDiTesto 9"/>
              <p:cNvSpPr txBox="1"/>
              <p:nvPr/>
            </p:nvSpPr>
            <p:spPr>
              <a:xfrm>
                <a:off x="5590031" y="3071674"/>
                <a:ext cx="4181382" cy="653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Ma il Governo: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p:txBody>
          </p:sp>
        </mc:Choice>
        <mc:Fallback>
          <p:sp>
            <p:nvSpPr>
              <p:cNvPr id="10" name="CasellaDiTesto 9"/>
              <p:cNvSpPr txBox="1">
                <a:spLocks noRot="1" noChangeAspect="1" noMove="1" noResize="1" noEditPoints="1" noAdjustHandles="1" noChangeArrowheads="1" noChangeShapeType="1" noTextEdit="1"/>
              </p:cNvSpPr>
              <p:nvPr/>
            </p:nvSpPr>
            <p:spPr>
              <a:xfrm>
                <a:off x="5590031" y="3071674"/>
                <a:ext cx="4181382" cy="653769"/>
              </a:xfrm>
              <a:prstGeom prst="rect">
                <a:avLst/>
              </a:prstGeom>
              <a:blipFill>
                <a:blip r:embed="rId4"/>
                <a:stretch>
                  <a:fillRect l="-1017" t="-4587" b="-13761"/>
                </a:stretch>
              </a:blipFill>
            </p:spPr>
            <p:txBody>
              <a:bodyPr/>
              <a:lstStyle/>
              <a:p>
                <a:r>
                  <a:rPr lang="it-IT">
                    <a:noFill/>
                  </a:rPr>
                  <a:t> </a:t>
                </a:r>
              </a:p>
            </p:txBody>
          </p:sp>
        </mc:Fallback>
      </mc:AlternateContent>
      <p:cxnSp>
        <p:nvCxnSpPr>
          <p:cNvPr id="11" name="Connettore 2 10"/>
          <p:cNvCxnSpPr/>
          <p:nvPr/>
        </p:nvCxnSpPr>
        <p:spPr>
          <a:xfrm flipH="1" flipV="1">
            <a:off x="5461305" y="2924724"/>
            <a:ext cx="257452" cy="1469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82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Il problema dell’assegnazione b) assegnazione errata e divergenza degli obiettivi</a:t>
            </a:r>
          </a:p>
        </p:txBody>
      </p:sp>
      <p:sp>
        <p:nvSpPr>
          <p:cNvPr id="3" name="Segnaposto numero diapositiva 2"/>
          <p:cNvSpPr>
            <a:spLocks noGrp="1"/>
          </p:cNvSpPr>
          <p:nvPr>
            <p:ph type="sldNum" sz="quarter" idx="11"/>
          </p:nvPr>
        </p:nvSpPr>
        <p:spPr/>
        <p:txBody>
          <a:bodyPr/>
          <a:lstStyle/>
          <a:p>
            <a:fld id="{4D237AA9-4749-465A-B730-E40E9FA360A2}" type="slidenum">
              <a:rPr lang="en-US" smtClean="0"/>
              <a:pPr/>
              <a:t>39</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62359"/>
            <a:ext cx="6334125"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048000" y="5796480"/>
            <a:ext cx="6096000" cy="646331"/>
          </a:xfrm>
          <a:prstGeom prst="rect">
            <a:avLst/>
          </a:prstGeom>
        </p:spPr>
        <p:txBody>
          <a:bodyPr>
            <a:spAutoFit/>
          </a:bodyPr>
          <a:lstStyle/>
          <a:p>
            <a:r>
              <a:rPr lang="it-IT" dirty="0"/>
              <a:t>al </a:t>
            </a:r>
            <a:r>
              <a:rPr lang="it-IT" i="1" dirty="0">
                <a:solidFill>
                  <a:srgbClr val="FF0000"/>
                </a:solidFill>
              </a:rPr>
              <a:t>governo</a:t>
            </a:r>
            <a:r>
              <a:rPr lang="it-IT" i="1" dirty="0"/>
              <a:t> </a:t>
            </a:r>
            <a:r>
              <a:rPr lang="it-IT" dirty="0"/>
              <a:t>è assegnato l’obiettivo del </a:t>
            </a:r>
            <a:r>
              <a:rPr lang="it-IT" b="1" dirty="0"/>
              <a:t>tasso di interesse </a:t>
            </a:r>
            <a:r>
              <a:rPr lang="it-IT" dirty="0"/>
              <a:t>ed alla </a:t>
            </a:r>
            <a:r>
              <a:rPr lang="it-IT" i="1" dirty="0">
                <a:solidFill>
                  <a:srgbClr val="FF0000"/>
                </a:solidFill>
              </a:rPr>
              <a:t>banca centrale </a:t>
            </a:r>
            <a:r>
              <a:rPr lang="it-IT" dirty="0"/>
              <a:t>quello del </a:t>
            </a:r>
            <a:r>
              <a:rPr lang="it-IT" b="1" dirty="0"/>
              <a:t>reddito</a:t>
            </a:r>
          </a:p>
        </p:txBody>
      </p:sp>
      <mc:AlternateContent xmlns:mc="http://schemas.openxmlformats.org/markup-compatibility/2006">
        <mc:Choice xmlns:a14="http://schemas.microsoft.com/office/drawing/2010/main" Requires="a14">
          <p:sp>
            <p:nvSpPr>
              <p:cNvPr id="6" name="CasellaDiTesto 5"/>
              <p:cNvSpPr txBox="1"/>
              <p:nvPr/>
            </p:nvSpPr>
            <p:spPr>
              <a:xfrm>
                <a:off x="93953" y="3716637"/>
                <a:ext cx="3147080" cy="93076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it-IT" dirty="0">
                    <a:solidFill>
                      <a:srgbClr val="FF0000"/>
                    </a:solidFill>
                  </a:rPr>
                  <a:t>Non interviene il Governo i=</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r>
                  <a:rPr lang="it-IT" dirty="0">
                    <a:solidFill>
                      <a:srgbClr val="FF0000"/>
                    </a:solidFill>
                  </a:rPr>
                  <a:t>: …. Ma la Banca Centrale: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endParaRPr lang="it-IT" dirty="0">
                  <a:solidFill>
                    <a:srgbClr val="FF0000"/>
                  </a:solidFill>
                </a:endParaRPr>
              </a:p>
              <a:p>
                <a:r>
                  <a:rPr lang="it-IT" dirty="0">
                    <a:solidFill>
                      <a:srgbClr val="FF0000"/>
                    </a:solidFill>
                  </a:rPr>
                  <a:t> </a:t>
                </a:r>
              </a:p>
            </p:txBody>
          </p:sp>
        </mc:Choice>
        <mc:Fallback>
          <p:sp>
            <p:nvSpPr>
              <p:cNvPr id="6" name="CasellaDiTesto 5"/>
              <p:cNvSpPr txBox="1">
                <a:spLocks noRot="1" noChangeAspect="1" noMove="1" noResize="1" noEditPoints="1" noAdjustHandles="1" noChangeArrowheads="1" noChangeShapeType="1" noTextEdit="1"/>
              </p:cNvSpPr>
              <p:nvPr/>
            </p:nvSpPr>
            <p:spPr>
              <a:xfrm>
                <a:off x="93953" y="3716637"/>
                <a:ext cx="3147080" cy="930768"/>
              </a:xfrm>
              <a:prstGeom prst="rect">
                <a:avLst/>
              </a:prstGeom>
              <a:blipFill>
                <a:blip r:embed="rId3"/>
                <a:stretch>
                  <a:fillRect l="-1349" t="-3247" r="-6936"/>
                </a:stretch>
              </a:blipFill>
            </p:spPr>
            <p:txBody>
              <a:bodyPr/>
              <a:lstStyle/>
              <a:p>
                <a:r>
                  <a:rPr lang="it-IT">
                    <a:noFill/>
                  </a:rPr>
                  <a:t> </a:t>
                </a:r>
              </a:p>
            </p:txBody>
          </p:sp>
        </mc:Fallback>
      </mc:AlternateContent>
      <p:cxnSp>
        <p:nvCxnSpPr>
          <p:cNvPr id="7" name="Connettore 2 6"/>
          <p:cNvCxnSpPr/>
          <p:nvPr/>
        </p:nvCxnSpPr>
        <p:spPr>
          <a:xfrm flipV="1">
            <a:off x="3127899" y="4178302"/>
            <a:ext cx="920318" cy="162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CasellaDiTesto 11"/>
              <p:cNvSpPr txBox="1"/>
              <p:nvPr/>
            </p:nvSpPr>
            <p:spPr>
              <a:xfrm>
                <a:off x="7063724" y="2492903"/>
                <a:ext cx="43973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a:solidFill>
                      <a:srgbClr val="FF0000"/>
                    </a:solidFill>
                  </a:rPr>
                  <a:t>Non interviene la Banca Centrale : Y = </a:t>
                </a:r>
                <a14:m>
                  <m:oMath xmlns:m="http://schemas.openxmlformats.org/officeDocument/2006/math">
                    <m:acc>
                      <m:accPr>
                        <m:chr m:val="̂"/>
                        <m:ctrlPr>
                          <a:rPr lang="it-IT" i="1" dirty="0">
                            <a:solidFill>
                              <a:srgbClr val="FF0000"/>
                            </a:solidFill>
                            <a:latin typeface="Cambria Math" panose="02040503050406030204" pitchFamily="18" charset="0"/>
                            <a:cs typeface="Calibri" panose="020F0502020204030204" pitchFamily="34" charset="0"/>
                          </a:rPr>
                        </m:ctrlPr>
                      </m:accPr>
                      <m:e>
                        <m:r>
                          <a:rPr lang="it-IT" i="1" dirty="0">
                            <a:solidFill>
                              <a:srgbClr val="FF0000"/>
                            </a:solidFill>
                            <a:latin typeface="Cambria Math" panose="02040503050406030204" pitchFamily="18" charset="0"/>
                            <a:cs typeface="Calibri" panose="020F0502020204030204" pitchFamily="34" charset="0"/>
                          </a:rPr>
                          <m:t>𝑌</m:t>
                        </m:r>
                      </m:e>
                    </m:acc>
                  </m:oMath>
                </a14:m>
                <a:r>
                  <a:rPr lang="it-IT" dirty="0">
                    <a:solidFill>
                      <a:srgbClr val="FF0000"/>
                    </a:solidFill>
                    <a:latin typeface="Calibri" panose="020F0502020204030204" pitchFamily="34" charset="0"/>
                    <a:cs typeface="Calibri" panose="020F0502020204030204" pitchFamily="34" charset="0"/>
                  </a:rPr>
                  <a:t> </a:t>
                </a:r>
                <a:r>
                  <a:rPr lang="it-IT" dirty="0">
                    <a:solidFill>
                      <a:srgbClr val="FF0000"/>
                    </a:solidFill>
                  </a:rPr>
                  <a:t>…. Ma il Governo: i ≠ </a:t>
                </a:r>
                <a:r>
                  <a:rPr lang="it-IT" dirty="0">
                    <a:solidFill>
                      <a:srgbClr val="FF0000"/>
                    </a:solidFill>
                    <a:latin typeface="Calibri" panose="020F0502020204030204" pitchFamily="34" charset="0"/>
                    <a:cs typeface="Calibri" panose="020F0502020204030204" pitchFamily="34" charset="0"/>
                  </a:rPr>
                  <a:t>Î</a:t>
                </a:r>
                <a:endParaRPr lang="it-IT" dirty="0">
                  <a:solidFill>
                    <a:srgbClr val="FF0000"/>
                  </a:solidFill>
                </a:endParaRPr>
              </a:p>
              <a:p>
                <a:endParaRPr lang="it-IT" dirty="0">
                  <a:solidFill>
                    <a:srgbClr val="FF0000"/>
                  </a:solidFill>
                </a:endParaRPr>
              </a:p>
            </p:txBody>
          </p:sp>
        </mc:Choice>
        <mc:Fallback>
          <p:sp>
            <p:nvSpPr>
              <p:cNvPr id="12" name="CasellaDiTesto 11"/>
              <p:cNvSpPr txBox="1">
                <a:spLocks noRot="1" noChangeAspect="1" noMove="1" noResize="1" noEditPoints="1" noAdjustHandles="1" noChangeArrowheads="1" noChangeShapeType="1" noTextEdit="1"/>
              </p:cNvSpPr>
              <p:nvPr/>
            </p:nvSpPr>
            <p:spPr>
              <a:xfrm>
                <a:off x="7063724" y="2492903"/>
                <a:ext cx="4397348" cy="923330"/>
              </a:xfrm>
              <a:prstGeom prst="rect">
                <a:avLst/>
              </a:prstGeom>
              <a:blipFill>
                <a:blip r:embed="rId4"/>
                <a:stretch>
                  <a:fillRect l="-1107" t="-1961"/>
                </a:stretch>
              </a:blipFill>
            </p:spPr>
            <p:txBody>
              <a:bodyPr/>
              <a:lstStyle/>
              <a:p>
                <a:r>
                  <a:rPr lang="it-IT">
                    <a:noFill/>
                  </a:rPr>
                  <a:t> </a:t>
                </a:r>
              </a:p>
            </p:txBody>
          </p:sp>
        </mc:Fallback>
      </mc:AlternateContent>
      <p:cxnSp>
        <p:nvCxnSpPr>
          <p:cNvPr id="13" name="Connettore 2 12"/>
          <p:cNvCxnSpPr>
            <a:stCxn id="12" idx="1"/>
          </p:cNvCxnSpPr>
          <p:nvPr/>
        </p:nvCxnSpPr>
        <p:spPr>
          <a:xfrm flipH="1" flipV="1">
            <a:off x="4234649" y="2583402"/>
            <a:ext cx="2829075" cy="371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dirty="0"/>
              <a:t>1) I </a:t>
            </a:r>
            <a:r>
              <a:rPr lang="it-IT" dirty="0">
                <a:solidFill>
                  <a:srgbClr val="FF0000"/>
                </a:solidFill>
              </a:rPr>
              <a:t>fini</a:t>
            </a:r>
            <a:r>
              <a:rPr lang="it-IT" dirty="0"/>
              <a:t> del corpo sociale</a:t>
            </a:r>
          </a:p>
        </p:txBody>
      </p:sp>
      <p:sp>
        <p:nvSpPr>
          <p:cNvPr id="8195" name="Rectangle 3"/>
          <p:cNvSpPr>
            <a:spLocks noGrp="1" noChangeArrowheads="1"/>
          </p:cNvSpPr>
          <p:nvPr>
            <p:ph type="body" idx="1"/>
          </p:nvPr>
        </p:nvSpPr>
        <p:spPr>
          <a:xfrm>
            <a:off x="838200" y="1405001"/>
            <a:ext cx="10515600" cy="4351338"/>
          </a:xfrm>
        </p:spPr>
        <p:txBody>
          <a:bodyPr>
            <a:noAutofit/>
          </a:bodyPr>
          <a:lstStyle/>
          <a:p>
            <a:pPr>
              <a:lnSpc>
                <a:spcPct val="90000"/>
              </a:lnSpc>
            </a:pPr>
            <a:r>
              <a:rPr lang="it-IT" sz="2400" dirty="0"/>
              <a:t>Il </a:t>
            </a:r>
            <a:r>
              <a:rPr lang="it-IT" sz="2400" u="sng" dirty="0"/>
              <a:t>corpo sociale </a:t>
            </a:r>
            <a:r>
              <a:rPr lang="it-IT" sz="2400" dirty="0"/>
              <a:t>è una collettività composta da un’aggregazione di individui con </a:t>
            </a:r>
            <a:r>
              <a:rPr lang="it-IT" sz="2400" u="sng" dirty="0"/>
              <a:t>obiettivi eterogenei</a:t>
            </a:r>
          </a:p>
          <a:p>
            <a:pPr>
              <a:lnSpc>
                <a:spcPct val="90000"/>
              </a:lnSpc>
            </a:pPr>
            <a:r>
              <a:rPr lang="it-IT" sz="2400" dirty="0"/>
              <a:t>La teoria delle </a:t>
            </a:r>
            <a:r>
              <a:rPr lang="it-IT" sz="2400" u="sng" dirty="0"/>
              <a:t>scelte</a:t>
            </a:r>
            <a:r>
              <a:rPr lang="it-IT" sz="2400" dirty="0"/>
              <a:t> </a:t>
            </a:r>
            <a:r>
              <a:rPr lang="it-IT" sz="2400" b="1" dirty="0"/>
              <a:t>collettive</a:t>
            </a:r>
            <a:r>
              <a:rPr lang="it-IT" sz="2400" dirty="0"/>
              <a:t> (</a:t>
            </a:r>
            <a:r>
              <a:rPr lang="it-IT" sz="2400" i="1" dirty="0"/>
              <a:t>public </a:t>
            </a:r>
            <a:r>
              <a:rPr lang="it-IT" sz="2400" i="1" dirty="0" err="1"/>
              <a:t>choice</a:t>
            </a:r>
            <a:r>
              <a:rPr lang="it-IT" sz="2400" dirty="0"/>
              <a:t>) cerca di individuare tali obiettivi comuni a partire da quelli eterogenei</a:t>
            </a:r>
          </a:p>
          <a:p>
            <a:pPr>
              <a:lnSpc>
                <a:spcPct val="90000"/>
              </a:lnSpc>
            </a:pPr>
            <a:r>
              <a:rPr lang="it-IT" sz="2400" dirty="0"/>
              <a:t>Un obiettivo di massima è quello di evitare le situazioni </a:t>
            </a:r>
            <a:r>
              <a:rPr lang="it-IT" sz="2400" u="sng" dirty="0"/>
              <a:t>inefficienti in senso </a:t>
            </a:r>
            <a:r>
              <a:rPr lang="it-IT" sz="2400" u="sng" dirty="0" err="1"/>
              <a:t>paretiano</a:t>
            </a:r>
            <a:r>
              <a:rPr lang="it-IT" sz="2400" dirty="0"/>
              <a:t> (ad es. monopolio, esternalità, disoccupazione, povertà…): </a:t>
            </a:r>
          </a:p>
          <a:p>
            <a:pPr lvl="1">
              <a:lnSpc>
                <a:spcPct val="90000"/>
              </a:lnSpc>
            </a:pPr>
            <a:r>
              <a:rPr lang="it-IT" sz="2000" dirty="0"/>
              <a:t>EFFICIENZA PARETIANA «riallocazione delle risorse che migliora la condizione di almeno un individuo senza peggiorare quella di altri, producendo quindi un aumento dell'efficienza complessiva del sistema». </a:t>
            </a:r>
            <a:r>
              <a:rPr lang="it-IT" sz="2000" dirty="0">
                <a:solidFill>
                  <a:srgbClr val="FF0000"/>
                </a:solidFill>
                <a:sym typeface="Symbol" panose="05050102010706020507" pitchFamily="18" charset="2"/>
              </a:rPr>
              <a:t> scelta first best</a:t>
            </a:r>
            <a:endParaRPr lang="it-IT" sz="2000" dirty="0">
              <a:solidFill>
                <a:srgbClr val="FF0000"/>
              </a:solidFill>
            </a:endParaRPr>
          </a:p>
          <a:p>
            <a:pPr>
              <a:lnSpc>
                <a:spcPct val="90000"/>
              </a:lnSpc>
            </a:pPr>
            <a:r>
              <a:rPr lang="it-IT" sz="2400" dirty="0"/>
              <a:t>Il </a:t>
            </a:r>
            <a:r>
              <a:rPr lang="it-IT" sz="2400" dirty="0">
                <a:solidFill>
                  <a:srgbClr val="FF0000"/>
                </a:solidFill>
              </a:rPr>
              <a:t>conflitto</a:t>
            </a:r>
            <a:r>
              <a:rPr lang="it-IT" sz="2400" dirty="0"/>
              <a:t> nasce qui </a:t>
            </a:r>
            <a:r>
              <a:rPr lang="it-IT" sz="2400" dirty="0">
                <a:solidFill>
                  <a:srgbClr val="FF0000"/>
                </a:solidFill>
              </a:rPr>
              <a:t>dall’obiettivo politico </a:t>
            </a:r>
            <a:r>
              <a:rPr lang="it-IT" sz="2400" dirty="0"/>
              <a:t>che può essere quello </a:t>
            </a:r>
            <a:r>
              <a:rPr lang="it-IT" sz="2400" dirty="0">
                <a:solidFill>
                  <a:srgbClr val="FF0000"/>
                </a:solidFill>
              </a:rPr>
              <a:t>redistributivo</a:t>
            </a:r>
            <a:r>
              <a:rPr lang="it-IT" sz="2400" dirty="0"/>
              <a:t> (ad es. del reddito) invece che allocativo o di stabilizzazione e dall’</a:t>
            </a:r>
            <a:r>
              <a:rPr lang="it-IT" sz="2400" dirty="0">
                <a:solidFill>
                  <a:srgbClr val="0033CC"/>
                </a:solidFill>
              </a:rPr>
              <a:t>interesse di specifici soggetti </a:t>
            </a:r>
            <a:r>
              <a:rPr lang="it-IT" sz="2400" dirty="0"/>
              <a:t>danneggiati dalla redistribuzione</a:t>
            </a:r>
          </a:p>
          <a:p>
            <a:pPr>
              <a:lnSpc>
                <a:spcPct val="90000"/>
              </a:lnSpc>
            </a:pPr>
            <a:r>
              <a:rPr lang="it-IT" sz="2400" dirty="0"/>
              <a:t>QUINDI la </a:t>
            </a:r>
            <a:r>
              <a:rPr lang="it-IT" sz="2400" b="1" dirty="0"/>
              <a:t>politica economica </a:t>
            </a:r>
            <a:r>
              <a:rPr lang="it-IT" sz="2400" dirty="0"/>
              <a:t>deve studiare la </a:t>
            </a:r>
            <a:r>
              <a:rPr lang="it-IT" sz="2400" b="1" dirty="0">
                <a:solidFill>
                  <a:srgbClr val="FF0000"/>
                </a:solidFill>
              </a:rPr>
              <a:t>gestione dei conflitti (</a:t>
            </a:r>
            <a:r>
              <a:rPr lang="it-IT" sz="2400" b="1" dirty="0" err="1">
                <a:solidFill>
                  <a:srgbClr val="FF0000"/>
                </a:solidFill>
              </a:rPr>
              <a:t>trade</a:t>
            </a:r>
            <a:r>
              <a:rPr lang="it-IT" sz="2400" b="1" dirty="0">
                <a:solidFill>
                  <a:srgbClr val="FF0000"/>
                </a:solidFill>
              </a:rPr>
              <a:t>-off) </a:t>
            </a:r>
            <a:r>
              <a:rPr lang="it-IT" sz="2400" dirty="0"/>
              <a:t>tra gli obiettivi che ci si è dati</a:t>
            </a:r>
          </a:p>
        </p:txBody>
      </p:sp>
      <p:sp>
        <p:nvSpPr>
          <p:cNvPr id="2" name="Rettangolo con angoli arrotondati 1">
            <a:extLst>
              <a:ext uri="{FF2B5EF4-FFF2-40B4-BE49-F238E27FC236}">
                <a16:creationId xmlns:a16="http://schemas.microsoft.com/office/drawing/2014/main" id="{701BA7AB-7A71-46EE-A646-2DA821DB5712}"/>
              </a:ext>
            </a:extLst>
          </p:cNvPr>
          <p:cNvSpPr/>
          <p:nvPr/>
        </p:nvSpPr>
        <p:spPr>
          <a:xfrm>
            <a:off x="838200" y="5756339"/>
            <a:ext cx="10236200" cy="70167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93360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soluzione è corretta?</a:t>
            </a:r>
            <a:endParaRPr lang="en-US" dirty="0"/>
          </a:p>
        </p:txBody>
      </p:sp>
      <p:sp>
        <p:nvSpPr>
          <p:cNvPr id="3" name="Segnaposto contenuto 2"/>
          <p:cNvSpPr>
            <a:spLocks noGrp="1"/>
          </p:cNvSpPr>
          <p:nvPr>
            <p:ph idx="1"/>
          </p:nvPr>
        </p:nvSpPr>
        <p:spPr/>
        <p:txBody>
          <a:bodyPr>
            <a:normAutofit fontScale="85000" lnSpcReduction="20000"/>
          </a:bodyPr>
          <a:lstStyle/>
          <a:p>
            <a:r>
              <a:rPr lang="it-IT" dirty="0"/>
              <a:t>Abbiamo visto il modello in forma ridotta e ridotta inversa e il problema dell’assegnazione (decentramento verticale) </a:t>
            </a:r>
          </a:p>
          <a:p>
            <a:r>
              <a:rPr lang="it-IT" dirty="0"/>
              <a:t>In generale, per la soluzione del problema della corretta assegnazione degli obiettivi a centri decisionali decentrati, si fa ricorso al cosiddetto ‘</a:t>
            </a:r>
            <a:r>
              <a:rPr lang="it-IT" b="1" u="sng" dirty="0"/>
              <a:t>teorema di </a:t>
            </a:r>
            <a:r>
              <a:rPr lang="it-IT" b="1" u="sng" dirty="0" err="1"/>
              <a:t>Mundell</a:t>
            </a:r>
            <a:r>
              <a:rPr lang="it-IT" dirty="0"/>
              <a:t>’.</a:t>
            </a:r>
          </a:p>
          <a:p>
            <a:r>
              <a:rPr lang="it-IT" dirty="0"/>
              <a:t>«</a:t>
            </a:r>
            <a:r>
              <a:rPr lang="it-IT" b="1" dirty="0"/>
              <a:t>Se un modello di politica economica con obiettivi fissi ha soluzione, in una politica economica decentrata ciascuno strumento deve essere assegnato al raggiungimento dell’obiettivo su cui agisce </a:t>
            </a:r>
            <a:r>
              <a:rPr lang="it-IT" b="1" u="sng" dirty="0">
                <a:solidFill>
                  <a:srgbClr val="0070C0"/>
                </a:solidFill>
              </a:rPr>
              <a:t>con maggiore efficacia relativa</a:t>
            </a:r>
            <a:r>
              <a:rPr lang="it-IT" dirty="0"/>
              <a:t>»</a:t>
            </a:r>
          </a:p>
          <a:p>
            <a:r>
              <a:rPr lang="it-IT" dirty="0"/>
              <a:t>L’efficacia di uno strumento rispetto ad un obiettivo è misurata dalla variazione del valore dell’obiettivo che si verifica a seguito della variazione del valore dello strumento.</a:t>
            </a:r>
          </a:p>
          <a:p>
            <a:r>
              <a:rPr lang="it-IT" b="1" dirty="0">
                <a:solidFill>
                  <a:srgbClr val="0070C0"/>
                </a:solidFill>
              </a:rPr>
              <a:t>A causa dell’interdipendenza, ognuno degli strumenti ha influenza su tutti gli obiettivi</a:t>
            </a:r>
            <a:r>
              <a:rPr lang="it-IT" dirty="0"/>
              <a:t>.</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40</a:t>
            </a:fld>
            <a:endParaRPr lang="en-US"/>
          </a:p>
        </p:txBody>
      </p:sp>
    </p:spTree>
    <p:extLst>
      <p:ext uri="{BB962C8B-B14F-4D97-AF65-F5344CB8AC3E}">
        <p14:creationId xmlns:p14="http://schemas.microsoft.com/office/powerpoint/2010/main" val="3595196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Alcune domande a cui rispondere sul motivo per cui ancora oggi non si abbia il controllo dei due strumenti a livello UE</a:t>
            </a:r>
          </a:p>
        </p:txBody>
      </p:sp>
      <p:sp>
        <p:nvSpPr>
          <p:cNvPr id="3" name="Segnaposto contenuto 2"/>
          <p:cNvSpPr>
            <a:spLocks noGrp="1"/>
          </p:cNvSpPr>
          <p:nvPr>
            <p:ph idx="1"/>
          </p:nvPr>
        </p:nvSpPr>
        <p:spPr/>
        <p:txBody>
          <a:bodyPr/>
          <a:lstStyle/>
          <a:p>
            <a:r>
              <a:rPr lang="it-IT" dirty="0"/>
              <a:t>Perché con Maastricht si è deciso di imbrigliare la possibilità dei governi dei singoli Stati membri ad esercitare una Politica Fiscale autonoma?</a:t>
            </a:r>
          </a:p>
          <a:p>
            <a:r>
              <a:rPr lang="it-IT" dirty="0"/>
              <a:t>Perché non si è adottata una politica fiscale comune?</a:t>
            </a:r>
          </a:p>
          <a:p>
            <a:r>
              <a:rPr lang="it-IT" dirty="0"/>
              <a:t>Perché i continui tentativi da parte della BCE di uscire dalla trappola deflattiva hanno impiegato molto più tempo di quello previsto per ottenere un primo successo?</a:t>
            </a:r>
          </a:p>
          <a:p>
            <a:r>
              <a:rPr lang="it-IT" dirty="0"/>
              <a:t>… certamente gli </a:t>
            </a:r>
            <a:r>
              <a:rPr lang="it-IT" dirty="0">
                <a:solidFill>
                  <a:srgbClr val="FF0000"/>
                </a:solidFill>
              </a:rPr>
              <a:t>interessi di ordine politico dei governi nazionali </a:t>
            </a:r>
            <a:r>
              <a:rPr lang="it-IT" dirty="0"/>
              <a:t>e la </a:t>
            </a:r>
            <a:r>
              <a:rPr lang="it-IT" dirty="0">
                <a:solidFill>
                  <a:srgbClr val="FF0000"/>
                </a:solidFill>
              </a:rPr>
              <a:t>mancanza di un’area valutaria comune </a:t>
            </a:r>
            <a:r>
              <a:rPr lang="it-IT" dirty="0"/>
              <a:t>sono due buoni motivi</a:t>
            </a: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41</a:t>
            </a:fld>
            <a:endParaRPr lang="en-US"/>
          </a:p>
        </p:txBody>
      </p:sp>
    </p:spTree>
    <p:extLst>
      <p:ext uri="{BB962C8B-B14F-4D97-AF65-F5344CB8AC3E}">
        <p14:creationId xmlns:p14="http://schemas.microsoft.com/office/powerpoint/2010/main" val="273907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flessibili: la </a:t>
            </a:r>
            <a:r>
              <a:rPr lang="it-IT"/>
              <a:t>scelta della BC</a:t>
            </a:r>
            <a:endParaRPr lang="en-US" dirty="0"/>
          </a:p>
        </p:txBody>
      </p:sp>
      <p:sp>
        <p:nvSpPr>
          <p:cNvPr id="3" name="Segnaposto contenuto 2"/>
          <p:cNvSpPr>
            <a:spLocks noGrp="1"/>
          </p:cNvSpPr>
          <p:nvPr>
            <p:ph idx="1"/>
          </p:nvPr>
        </p:nvSpPr>
        <p:spPr/>
        <p:txBody>
          <a:bodyPr>
            <a:normAutofit/>
          </a:bodyPr>
          <a:lstStyle/>
          <a:p>
            <a:r>
              <a:rPr lang="it-IT" dirty="0"/>
              <a:t>Prevedono l’esplicitazione di una </a:t>
            </a:r>
            <a:r>
              <a:rPr lang="it-IT" b="1" dirty="0"/>
              <a:t>funzione di preferenza</a:t>
            </a:r>
            <a:r>
              <a:rPr lang="it-IT" dirty="0"/>
              <a:t> del </a:t>
            </a:r>
            <a:r>
              <a:rPr lang="it-IT" i="1" dirty="0"/>
              <a:t>policy maker rispetto </a:t>
            </a:r>
            <a:r>
              <a:rPr lang="it-IT" dirty="0"/>
              <a:t>ai propri obiettivi, </a:t>
            </a:r>
          </a:p>
          <a:p>
            <a:r>
              <a:rPr lang="it-IT" dirty="0"/>
              <a:t>della quale ricercare il </a:t>
            </a:r>
            <a:r>
              <a:rPr lang="it-IT" b="1" dirty="0">
                <a:solidFill>
                  <a:srgbClr val="FF0000"/>
                </a:solidFill>
              </a:rPr>
              <a:t>massimo</a:t>
            </a:r>
            <a:r>
              <a:rPr lang="it-IT" dirty="0"/>
              <a:t> (</a:t>
            </a:r>
            <a:r>
              <a:rPr lang="it-IT" dirty="0">
                <a:solidFill>
                  <a:srgbClr val="0070C0"/>
                </a:solidFill>
              </a:rPr>
              <a:t>se si tratta di una funzione di benessere) </a:t>
            </a:r>
          </a:p>
          <a:p>
            <a:r>
              <a:rPr lang="it-IT" dirty="0"/>
              <a:t>oppure il </a:t>
            </a:r>
            <a:r>
              <a:rPr lang="it-IT" dirty="0">
                <a:solidFill>
                  <a:srgbClr val="FF0000"/>
                </a:solidFill>
              </a:rPr>
              <a:t>minimo</a:t>
            </a:r>
            <a:r>
              <a:rPr lang="it-IT" dirty="0"/>
              <a:t> (</a:t>
            </a:r>
            <a:r>
              <a:rPr lang="it-IT" dirty="0">
                <a:solidFill>
                  <a:srgbClr val="0070C0"/>
                </a:solidFill>
              </a:rPr>
              <a:t>se si tratta di una </a:t>
            </a:r>
            <a:r>
              <a:rPr lang="it-IT" b="1" dirty="0">
                <a:solidFill>
                  <a:srgbClr val="0070C0"/>
                </a:solidFill>
              </a:rPr>
              <a:t>funzione di perdita</a:t>
            </a:r>
            <a:r>
              <a:rPr lang="it-IT" dirty="0"/>
              <a:t>), nel rispetto dei vincoli imposti dal modello economico.</a:t>
            </a:r>
          </a:p>
          <a:p>
            <a:r>
              <a:rPr lang="it-IT" dirty="0"/>
              <a:t>Il valore degli obiettivi non è quindi noto a priori, ma viene definito come risultato del processo di ottimizzazione con il vincolo dato dal modello di funzionamento dell’economia.</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42</a:t>
            </a:fld>
            <a:endParaRPr lang="en-US"/>
          </a:p>
        </p:txBody>
      </p:sp>
    </p:spTree>
    <p:extLst>
      <p:ext uri="{BB962C8B-B14F-4D97-AF65-F5344CB8AC3E}">
        <p14:creationId xmlns:p14="http://schemas.microsoft.com/office/powerpoint/2010/main" val="1911607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scelta</a:t>
            </a:r>
          </a:p>
        </p:txBody>
      </p:sp>
      <p:sp>
        <p:nvSpPr>
          <p:cNvPr id="3" name="Segnaposto contenuto 2"/>
          <p:cNvSpPr>
            <a:spLocks noGrp="1"/>
          </p:cNvSpPr>
          <p:nvPr>
            <p:ph idx="1"/>
          </p:nvPr>
        </p:nvSpPr>
        <p:spPr/>
        <p:txBody>
          <a:bodyPr>
            <a:normAutofit/>
          </a:bodyPr>
          <a:lstStyle/>
          <a:p>
            <a:r>
              <a:rPr lang="it-IT" dirty="0"/>
              <a:t>Di solito siamo abituati a scegliere di risolvere un problema di perdita: es. tra inflazione (o deflazione) e disoccupazione</a:t>
            </a:r>
          </a:p>
          <a:p>
            <a:r>
              <a:rPr lang="it-IT" dirty="0"/>
              <a:t>Il caso classico è quello della </a:t>
            </a:r>
            <a:r>
              <a:rPr lang="it-IT" b="1" dirty="0"/>
              <a:t>Banca Centrale </a:t>
            </a:r>
            <a:r>
              <a:rPr lang="it-IT" dirty="0"/>
              <a:t>che controlla l’offerta di moneta e che deve monitorare il successo rispetto ai due obiettivi indicati. Il problema è quindi rappresentato in una </a:t>
            </a:r>
            <a:r>
              <a:rPr lang="it-IT" dirty="0">
                <a:solidFill>
                  <a:srgbClr val="FF0000"/>
                </a:solidFill>
              </a:rPr>
              <a:t>Loss </a:t>
            </a:r>
            <a:r>
              <a:rPr lang="it-IT" dirty="0" err="1">
                <a:solidFill>
                  <a:srgbClr val="FF0000"/>
                </a:solidFill>
              </a:rPr>
              <a:t>Function</a:t>
            </a:r>
            <a:r>
              <a:rPr lang="it-IT" dirty="0">
                <a:solidFill>
                  <a:srgbClr val="FF0000"/>
                </a:solidFill>
              </a:rPr>
              <a:t> (o funzione di perdita sociale):</a:t>
            </a:r>
          </a:p>
          <a:p>
            <a:r>
              <a:rPr lang="pl-PL" i="1" dirty="0"/>
              <a:t>L = (u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 </a:t>
            </a:r>
            <a:r>
              <a:rPr lang="pl-PL" i="1" dirty="0">
                <a:sym typeface="Symbol"/>
              </a:rPr>
              <a:t></a:t>
            </a:r>
            <a:r>
              <a:rPr lang="pl-PL" i="1" dirty="0"/>
              <a:t>* )</a:t>
            </a:r>
            <a:r>
              <a:rPr lang="pl-PL" i="1" baseline="30000" dirty="0"/>
              <a:t>2</a:t>
            </a:r>
            <a:endParaRPr lang="it-IT" i="1" baseline="30000" dirty="0"/>
          </a:p>
          <a:p>
            <a:r>
              <a:rPr lang="it-IT" dirty="0"/>
              <a:t>dove </a:t>
            </a:r>
            <a:r>
              <a:rPr lang="it-IT" i="1" dirty="0" err="1"/>
              <a:t>u*</a:t>
            </a:r>
            <a:r>
              <a:rPr lang="it-IT" i="1" dirty="0"/>
              <a:t> e </a:t>
            </a:r>
            <a:r>
              <a:rPr lang="pl-PL" i="1" dirty="0">
                <a:sym typeface="Symbol"/>
              </a:rPr>
              <a:t></a:t>
            </a:r>
            <a:r>
              <a:rPr lang="it-IT" i="1" dirty="0"/>
              <a:t>* sono i valori obiettivo del tasso di inflazione e del tasso </a:t>
            </a:r>
            <a:r>
              <a:rPr lang="it-IT" dirty="0"/>
              <a:t>di disoccupazione (due squilibri dei mercati da correggere da parte del policy maker)</a:t>
            </a:r>
            <a:endParaRPr lang="it-IT" baseline="30000" dirty="0">
              <a:solidFill>
                <a:srgbClr val="FF0000"/>
              </a:solidFill>
            </a:endParaRPr>
          </a:p>
        </p:txBody>
      </p:sp>
      <p:sp>
        <p:nvSpPr>
          <p:cNvPr id="4" name="Segnaposto numero diapositiva 3"/>
          <p:cNvSpPr>
            <a:spLocks noGrp="1"/>
          </p:cNvSpPr>
          <p:nvPr>
            <p:ph type="sldNum" sz="quarter" idx="12"/>
          </p:nvPr>
        </p:nvSpPr>
        <p:spPr/>
        <p:txBody>
          <a:bodyPr/>
          <a:lstStyle/>
          <a:p>
            <a:fld id="{4D237AA9-4749-465A-B730-E40E9FA360A2}" type="slidenum">
              <a:rPr lang="en-US" smtClean="0"/>
              <a:pPr/>
              <a:t>43</a:t>
            </a:fld>
            <a:endParaRPr lang="en-US"/>
          </a:p>
        </p:txBody>
      </p:sp>
    </p:spTree>
    <p:extLst>
      <p:ext uri="{BB962C8B-B14F-4D97-AF65-F5344CB8AC3E}">
        <p14:creationId xmlns:p14="http://schemas.microsoft.com/office/powerpoint/2010/main" val="3361798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funzione di perdita e i suoi obiettivi</a:t>
            </a:r>
          </a:p>
        </p:txBody>
      </p:sp>
      <p:sp>
        <p:nvSpPr>
          <p:cNvPr id="3" name="Segnaposto contenuto 2"/>
          <p:cNvSpPr>
            <a:spLocks noGrp="1"/>
          </p:cNvSpPr>
          <p:nvPr>
            <p:ph idx="1"/>
          </p:nvPr>
        </p:nvSpPr>
        <p:spPr/>
        <p:txBody>
          <a:bodyPr>
            <a:normAutofit lnSpcReduction="10000"/>
          </a:bodyPr>
          <a:lstStyle/>
          <a:p>
            <a:r>
              <a:rPr lang="it-IT" dirty="0"/>
              <a:t>Chiaramente i parametri indicano il peso che lo scostamento dagli obiettivi è dato dal policy maker (se </a:t>
            </a:r>
            <a:r>
              <a:rPr lang="el-GR" dirty="0">
                <a:latin typeface="Calibri"/>
              </a:rPr>
              <a:t>α</a:t>
            </a:r>
            <a:r>
              <a:rPr lang="it-IT" dirty="0">
                <a:latin typeface="Calibri"/>
              </a:rPr>
              <a:t>=1 il peso è lo stesso)</a:t>
            </a:r>
          </a:p>
          <a:p>
            <a:r>
              <a:rPr lang="it-IT" dirty="0">
                <a:latin typeface="Calibri"/>
              </a:rPr>
              <a:t>Mentre </a:t>
            </a:r>
            <a:r>
              <a:rPr lang="it-IT" dirty="0"/>
              <a:t>la </a:t>
            </a:r>
            <a:r>
              <a:rPr lang="it-IT" dirty="0">
                <a:solidFill>
                  <a:srgbClr val="0070C0"/>
                </a:solidFill>
              </a:rPr>
              <a:t>funzione quadratica</a:t>
            </a:r>
            <a:r>
              <a:rPr lang="it-IT" dirty="0">
                <a:solidFill>
                  <a:srgbClr val="FFFF00"/>
                </a:solidFill>
              </a:rPr>
              <a:t> </a:t>
            </a:r>
            <a:r>
              <a:rPr lang="it-IT" dirty="0"/>
              <a:t>riflette l’idea che deviazioni elevate nei tassi di inflazione e di disoccupazione determinano </a:t>
            </a:r>
            <a:r>
              <a:rPr lang="it-IT" b="1" dirty="0">
                <a:solidFill>
                  <a:srgbClr val="0070C0"/>
                </a:solidFill>
              </a:rPr>
              <a:t>una perdita di benessere più che proporzionale</a:t>
            </a:r>
            <a:r>
              <a:rPr lang="it-IT" b="1" dirty="0">
                <a:solidFill>
                  <a:srgbClr val="FFFF00"/>
                </a:solidFill>
              </a:rPr>
              <a:t> </a:t>
            </a:r>
            <a:r>
              <a:rPr lang="it-IT" dirty="0"/>
              <a:t>rispetto a deviazioni di dimensioni più limitate.</a:t>
            </a:r>
          </a:p>
          <a:p>
            <a:r>
              <a:rPr lang="it-IT" dirty="0"/>
              <a:t>Nella minimizzazione della funzione di perdita occorre tenere in considerazione la </a:t>
            </a:r>
            <a:r>
              <a:rPr lang="it-IT" dirty="0">
                <a:solidFill>
                  <a:srgbClr val="FF0000"/>
                </a:solidFill>
              </a:rPr>
              <a:t>relazione che intercorre tra inflazione e disoccupazione</a:t>
            </a:r>
            <a:r>
              <a:rPr lang="it-IT" dirty="0"/>
              <a:t>, che avete già incontrato in macroeconomia e che costituisce il vincolo da rispettare, vale a dire a </a:t>
            </a:r>
            <a:r>
              <a:rPr lang="it-IT" b="1" dirty="0"/>
              <a:t>curva di Phillips</a:t>
            </a:r>
            <a:r>
              <a:rPr lang="it-IT" dirty="0"/>
              <a:t>:</a:t>
            </a:r>
          </a:p>
          <a:p>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r>
              <a:rPr lang="it-IT" i="1" dirty="0"/>
              <a:t>; dove u</a:t>
            </a:r>
            <a:r>
              <a:rPr lang="it-IT" i="1" baseline="-25000" dirty="0"/>
              <a:t>n</a:t>
            </a:r>
            <a:r>
              <a:rPr lang="it-IT" i="1" dirty="0"/>
              <a:t> è il tasso di disoccupazione naturale.</a:t>
            </a:r>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44</a:t>
            </a:fld>
            <a:endParaRPr lang="en-US"/>
          </a:p>
        </p:txBody>
      </p:sp>
    </p:spTree>
    <p:extLst>
      <p:ext uri="{BB962C8B-B14F-4D97-AF65-F5344CB8AC3E}">
        <p14:creationId xmlns:p14="http://schemas.microsoft.com/office/powerpoint/2010/main" val="1176147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Soluzione del problema</a:t>
            </a:r>
          </a:p>
        </p:txBody>
      </p:sp>
      <p:sp>
        <p:nvSpPr>
          <p:cNvPr id="3" name="Segnaposto contenuto 2"/>
          <p:cNvSpPr>
            <a:spLocks noGrp="1"/>
          </p:cNvSpPr>
          <p:nvPr>
            <p:ph idx="1"/>
          </p:nvPr>
        </p:nvSpPr>
        <p:spPr/>
        <p:txBody>
          <a:bodyPr/>
          <a:lstStyle/>
          <a:p>
            <a:r>
              <a:rPr lang="it-IT" dirty="0"/>
              <a:t>Immaginiamo che i valori obiettivo siano inflazione nulla (</a:t>
            </a:r>
            <a:r>
              <a:rPr lang="it-IT" dirty="0">
                <a:sym typeface="Symbol"/>
              </a:rPr>
              <a:t>*=0) e disoccupazione nulla (u*=0). Il nostro problema di minimizzazione si semplifica:</a:t>
            </a:r>
          </a:p>
          <a:p>
            <a:pPr algn="ctr"/>
            <a:r>
              <a:rPr lang="pl-PL" i="1" dirty="0"/>
              <a:t>L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a:t>
            </a:r>
            <a:r>
              <a:rPr lang="pl-PL" i="1" baseline="30000" dirty="0"/>
              <a:t>2</a:t>
            </a:r>
            <a:endParaRPr lang="it-IT" i="1" baseline="30000" dirty="0"/>
          </a:p>
          <a:p>
            <a:pPr algn="ctr"/>
            <a:r>
              <a:rPr lang="it-IT" i="1" dirty="0"/>
              <a:t>S.V.</a:t>
            </a:r>
            <a:r>
              <a:rPr lang="it-IT" i="1" baseline="30000" dirty="0"/>
              <a:t>    </a:t>
            </a:r>
            <a:r>
              <a:rPr lang="it-IT" b="1" dirty="0">
                <a:sym typeface="Symbol"/>
              </a:rPr>
              <a:t></a:t>
            </a:r>
            <a:r>
              <a:rPr lang="it-IT" b="1" dirty="0"/>
              <a:t>=  </a:t>
            </a:r>
            <a:r>
              <a:rPr lang="it-IT" b="1" dirty="0">
                <a:sym typeface="Symbol"/>
              </a:rPr>
              <a:t></a:t>
            </a:r>
            <a:r>
              <a:rPr lang="it-IT" b="1" dirty="0"/>
              <a:t>(</a:t>
            </a:r>
            <a:r>
              <a:rPr lang="it-IT" b="1" i="1" dirty="0"/>
              <a:t>u</a:t>
            </a:r>
            <a:r>
              <a:rPr lang="it-IT" b="1" i="1" baseline="-25000" dirty="0"/>
              <a:t>n</a:t>
            </a:r>
            <a:r>
              <a:rPr lang="it-IT" b="1" i="1" dirty="0"/>
              <a:t> − u)</a:t>
            </a:r>
          </a:p>
          <a:p>
            <a:r>
              <a:rPr lang="it-IT" dirty="0"/>
              <a:t>Possiamo esprimere graficamente questo problema con la curva di Phillips che è qui una retta con pendenza -</a:t>
            </a:r>
            <a:r>
              <a:rPr lang="it-IT" dirty="0">
                <a:sym typeface="Symbol"/>
              </a:rPr>
              <a:t> e una mappa di curve di perdita</a:t>
            </a:r>
            <a:endParaRPr lang="it-IT" dirty="0"/>
          </a:p>
          <a:p>
            <a:endParaRPr lang="it-IT" dirty="0">
              <a:sym typeface="Symbol"/>
            </a:endParaRPr>
          </a:p>
          <a:p>
            <a:endParaRPr lang="it-IT"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45</a:t>
            </a:fld>
            <a:endParaRPr lang="en-US"/>
          </a:p>
        </p:txBody>
      </p:sp>
    </p:spTree>
    <p:extLst>
      <p:ext uri="{BB962C8B-B14F-4D97-AF65-F5344CB8AC3E}">
        <p14:creationId xmlns:p14="http://schemas.microsoft.com/office/powerpoint/2010/main" val="1428754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Le curve di perdita</a:t>
            </a:r>
          </a:p>
        </p:txBody>
      </p:sp>
      <p:sp>
        <p:nvSpPr>
          <p:cNvPr id="4" name="Segnaposto numero diapositiva 3"/>
          <p:cNvSpPr>
            <a:spLocks noGrp="1"/>
          </p:cNvSpPr>
          <p:nvPr>
            <p:ph type="sldNum" sz="quarter" idx="11"/>
          </p:nvPr>
        </p:nvSpPr>
        <p:spPr/>
        <p:txBody>
          <a:bodyPr/>
          <a:lstStyle/>
          <a:p>
            <a:fld id="{4D237AA9-4749-465A-B730-E40E9FA360A2}" type="slidenum">
              <a:rPr lang="en-US" smtClean="0"/>
              <a:pPr/>
              <a:t>46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090178" y="2042272"/>
            <a:ext cx="6810375" cy="4476750"/>
          </a:xfrm>
          <a:prstGeom prst="rect">
            <a:avLst/>
          </a:prstGeom>
          <a:noFill/>
          <a:ln w="9525">
            <a:noFill/>
            <a:miter lim="800000"/>
            <a:headEnd/>
            <a:tailEnd/>
          </a:ln>
        </p:spPr>
      </p:pic>
      <p:sp>
        <p:nvSpPr>
          <p:cNvPr id="7" name="Callout 3 6"/>
          <p:cNvSpPr/>
          <p:nvPr/>
        </p:nvSpPr>
        <p:spPr>
          <a:xfrm>
            <a:off x="107576" y="4840941"/>
            <a:ext cx="1819835" cy="878541"/>
          </a:xfrm>
          <a:prstGeom prst="borderCallout3">
            <a:avLst>
              <a:gd name="adj1" fmla="val 102245"/>
              <a:gd name="adj2" fmla="val 49480"/>
              <a:gd name="adj3" fmla="val 150706"/>
              <a:gd name="adj4" fmla="val 49637"/>
              <a:gd name="adj5" fmla="val 151127"/>
              <a:gd name="adj6" fmla="val 89090"/>
              <a:gd name="adj7" fmla="val 118179"/>
              <a:gd name="adj8" fmla="val 153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Bliss</a:t>
            </a:r>
            <a:r>
              <a:rPr lang="it-IT" b="1" dirty="0"/>
              <a:t> Point:</a:t>
            </a:r>
          </a:p>
          <a:p>
            <a:pPr algn="ctr"/>
            <a:r>
              <a:rPr lang="it-IT" b="1" dirty="0">
                <a:sym typeface="Symbol"/>
              </a:rPr>
              <a:t>=0 e u=0</a:t>
            </a:r>
            <a:r>
              <a:rPr lang="it-IT" b="1" dirty="0"/>
              <a:t> </a:t>
            </a:r>
          </a:p>
        </p:txBody>
      </p:sp>
      <p:cxnSp>
        <p:nvCxnSpPr>
          <p:cNvPr id="9" name="Connettore 1 8"/>
          <p:cNvCxnSpPr/>
          <p:nvPr/>
        </p:nvCxnSpPr>
        <p:spPr>
          <a:xfrm>
            <a:off x="2967318" y="2662518"/>
            <a:ext cx="4939553" cy="34603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7279341" y="5871882"/>
            <a:ext cx="595090" cy="400110"/>
          </a:xfrm>
          <a:prstGeom prst="rect">
            <a:avLst/>
          </a:prstGeom>
          <a:noFill/>
        </p:spPr>
        <p:txBody>
          <a:bodyPr wrap="square" rtlCol="0">
            <a:spAutoFit/>
          </a:bodyPr>
          <a:lstStyle/>
          <a:p>
            <a:r>
              <a:rPr lang="it-IT" sz="2000" b="1" dirty="0">
                <a:solidFill>
                  <a:srgbClr val="FF0000"/>
                </a:solidFill>
              </a:rPr>
              <a:t>u</a:t>
            </a:r>
            <a:r>
              <a:rPr lang="it-IT" sz="2000" b="1" baseline="-25000" dirty="0">
                <a:solidFill>
                  <a:srgbClr val="FF0000"/>
                </a:solidFill>
              </a:rPr>
              <a:t>n</a:t>
            </a:r>
          </a:p>
        </p:txBody>
      </p:sp>
      <p:cxnSp>
        <p:nvCxnSpPr>
          <p:cNvPr id="14" name="Connettore 1 13"/>
          <p:cNvCxnSpPr/>
          <p:nvPr/>
        </p:nvCxnSpPr>
        <p:spPr>
          <a:xfrm>
            <a:off x="4563035" y="3783106"/>
            <a:ext cx="17930" cy="210670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H="1" flipV="1">
            <a:off x="2967318" y="3801035"/>
            <a:ext cx="1613646" cy="179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4334952" y="5888922"/>
            <a:ext cx="420308" cy="369332"/>
          </a:xfrm>
          <a:prstGeom prst="rect">
            <a:avLst/>
          </a:prstGeom>
        </p:spPr>
        <p:txBody>
          <a:bodyPr wrap="none">
            <a:spAutoFit/>
          </a:bodyPr>
          <a:lstStyle/>
          <a:p>
            <a:r>
              <a:rPr lang="it-IT" b="1" dirty="0" err="1">
                <a:solidFill>
                  <a:srgbClr val="FF0000"/>
                </a:solidFill>
              </a:rPr>
              <a:t>u</a:t>
            </a:r>
            <a:r>
              <a:rPr lang="it-IT" b="1" baseline="-25000" dirty="0" err="1">
                <a:solidFill>
                  <a:srgbClr val="FF0000"/>
                </a:solidFill>
              </a:rPr>
              <a:t>T</a:t>
            </a:r>
            <a:endParaRPr lang="it-IT" b="1" baseline="-25000" dirty="0">
              <a:solidFill>
                <a:srgbClr val="FF0000"/>
              </a:solidFill>
            </a:endParaRPr>
          </a:p>
        </p:txBody>
      </p:sp>
      <p:sp>
        <p:nvSpPr>
          <p:cNvPr id="19" name="CasellaDiTesto 18"/>
          <p:cNvSpPr txBox="1"/>
          <p:nvPr/>
        </p:nvSpPr>
        <p:spPr>
          <a:xfrm>
            <a:off x="2456329" y="3648635"/>
            <a:ext cx="421342" cy="369332"/>
          </a:xfrm>
          <a:prstGeom prst="rect">
            <a:avLst/>
          </a:prstGeom>
          <a:noFill/>
        </p:spPr>
        <p:txBody>
          <a:bodyPr wrap="square" rtlCol="0">
            <a:spAutoFit/>
          </a:bodyPr>
          <a:lstStyle/>
          <a:p>
            <a:r>
              <a:rPr lang="it-IT" b="1" dirty="0">
                <a:solidFill>
                  <a:srgbClr val="FF0000"/>
                </a:solidFill>
                <a:sym typeface="Symbol"/>
              </a:rPr>
              <a:t></a:t>
            </a:r>
            <a:r>
              <a:rPr lang="it-IT" b="1" baseline="-25000" dirty="0">
                <a:solidFill>
                  <a:srgbClr val="FF0000"/>
                </a:solidFill>
                <a:sym typeface="Symbol"/>
              </a:rPr>
              <a:t>T</a:t>
            </a:r>
            <a:endParaRPr lang="it-IT" b="1" baseline="-25000" dirty="0">
              <a:solidFill>
                <a:srgbClr val="FF0000"/>
              </a:solidFill>
            </a:endParaRPr>
          </a:p>
        </p:txBody>
      </p:sp>
      <p:sp>
        <p:nvSpPr>
          <p:cNvPr id="20" name="Callout 1 19"/>
          <p:cNvSpPr/>
          <p:nvPr/>
        </p:nvSpPr>
        <p:spPr>
          <a:xfrm>
            <a:off x="6006354" y="2805953"/>
            <a:ext cx="1425387" cy="824753"/>
          </a:xfrm>
          <a:prstGeom prst="borderCallout1">
            <a:avLst>
              <a:gd name="adj1" fmla="val 18750"/>
              <a:gd name="adj2" fmla="val -8333"/>
              <a:gd name="adj3" fmla="val 121623"/>
              <a:gd name="adj4" fmla="val -97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SMS=-</a:t>
            </a:r>
            <a:r>
              <a:rPr lang="it-IT" sz="2400" dirty="0">
                <a:sym typeface="Symbol"/>
              </a:rPr>
              <a:t></a:t>
            </a:r>
            <a:endParaRPr lang="it-IT" sz="2400" dirty="0"/>
          </a:p>
        </p:txBody>
      </p:sp>
      <p:sp>
        <p:nvSpPr>
          <p:cNvPr id="21" name="CasellaDiTesto 20"/>
          <p:cNvSpPr txBox="1"/>
          <p:nvPr/>
        </p:nvSpPr>
        <p:spPr>
          <a:xfrm>
            <a:off x="4616824" y="3603812"/>
            <a:ext cx="325730" cy="369332"/>
          </a:xfrm>
          <a:prstGeom prst="rect">
            <a:avLst/>
          </a:prstGeom>
          <a:noFill/>
        </p:spPr>
        <p:txBody>
          <a:bodyPr wrap="none" rtlCol="0">
            <a:spAutoFit/>
          </a:bodyPr>
          <a:lstStyle/>
          <a:p>
            <a:r>
              <a:rPr lang="it-IT" dirty="0">
                <a:solidFill>
                  <a:srgbClr val="FF0000"/>
                </a:solidFill>
              </a:rPr>
              <a:t>T</a:t>
            </a:r>
          </a:p>
        </p:txBody>
      </p:sp>
      <p:cxnSp>
        <p:nvCxnSpPr>
          <p:cNvPr id="3" name="Connettore 2 2"/>
          <p:cNvCxnSpPr/>
          <p:nvPr/>
        </p:nvCxnSpPr>
        <p:spPr>
          <a:xfrm>
            <a:off x="6800295" y="3648635"/>
            <a:ext cx="0" cy="1784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Arco 5"/>
          <p:cNvSpPr/>
          <p:nvPr/>
        </p:nvSpPr>
        <p:spPr>
          <a:xfrm rot="12978977">
            <a:off x="6694560" y="4981320"/>
            <a:ext cx="506628" cy="993009"/>
          </a:xfrm>
          <a:prstGeom prst="arc">
            <a:avLst>
              <a:gd name="adj1" fmla="val 16200000"/>
              <a:gd name="adj2" fmla="val 2407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CasellaDiTesto 7"/>
          <p:cNvSpPr txBox="1"/>
          <p:nvPr/>
        </p:nvSpPr>
        <p:spPr>
          <a:xfrm>
            <a:off x="6719047" y="5433134"/>
            <a:ext cx="421910" cy="461665"/>
          </a:xfrm>
          <a:prstGeom prst="rect">
            <a:avLst/>
          </a:prstGeom>
          <a:noFill/>
        </p:spPr>
        <p:txBody>
          <a:bodyPr wrap="none" rtlCol="0">
            <a:spAutoFit/>
          </a:bodyPr>
          <a:lstStyle/>
          <a:p>
            <a:r>
              <a:rPr lang="it-IT" sz="2400" dirty="0">
                <a:solidFill>
                  <a:schemeClr val="bg1"/>
                </a:solidFill>
                <a:sym typeface="Symbol"/>
              </a:rPr>
              <a:t>-</a:t>
            </a:r>
            <a:endParaRPr lang="it-IT" sz="2400" dirty="0">
              <a:solidFill>
                <a:schemeClr val="bg1"/>
              </a:solidFill>
            </a:endParaRPr>
          </a:p>
        </p:txBody>
      </p:sp>
    </p:spTree>
    <p:extLst>
      <p:ext uri="{BB962C8B-B14F-4D97-AF65-F5344CB8AC3E}">
        <p14:creationId xmlns:p14="http://schemas.microsoft.com/office/powerpoint/2010/main" val="840994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soluzione analitica</a:t>
            </a:r>
          </a:p>
        </p:txBody>
      </p:sp>
      <p:sp>
        <p:nvSpPr>
          <p:cNvPr id="5" name="Segnaposto contenuto 4"/>
          <p:cNvSpPr>
            <a:spLocks noGrp="1"/>
          </p:cNvSpPr>
          <p:nvPr>
            <p:ph idx="1"/>
          </p:nvPr>
        </p:nvSpPr>
        <p:spPr/>
        <p:txBody>
          <a:bodyPr/>
          <a:lstStyle/>
          <a:p>
            <a:r>
              <a:rPr lang="it-IT" dirty="0"/>
              <a:t>Data la funzione di perdita:  </a:t>
            </a:r>
            <a:r>
              <a:rPr lang="pl-PL" i="1" dirty="0"/>
              <a:t>L = (u )</a:t>
            </a:r>
            <a:r>
              <a:rPr lang="pl-PL" i="1" baseline="30000" dirty="0"/>
              <a:t>2</a:t>
            </a:r>
            <a:r>
              <a:rPr lang="pl-PL" i="1" dirty="0"/>
              <a:t> + </a:t>
            </a:r>
            <a:r>
              <a:rPr lang="el-GR" i="1" dirty="0">
                <a:latin typeface="Calibri"/>
              </a:rPr>
              <a:t>α</a:t>
            </a:r>
            <a:r>
              <a:rPr lang="pl-PL" i="1" dirty="0"/>
              <a:t>( </a:t>
            </a:r>
            <a:r>
              <a:rPr lang="pl-PL" i="1" dirty="0">
                <a:sym typeface="Symbol"/>
              </a:rPr>
              <a:t></a:t>
            </a:r>
            <a:r>
              <a:rPr lang="it-IT" i="1" dirty="0">
                <a:sym typeface="Symbol"/>
              </a:rPr>
              <a:t> </a:t>
            </a:r>
            <a:r>
              <a:rPr lang="pl-PL" i="1" dirty="0"/>
              <a:t>)</a:t>
            </a:r>
            <a:r>
              <a:rPr lang="pl-PL" i="1" baseline="30000" dirty="0"/>
              <a:t>2</a:t>
            </a:r>
            <a:endParaRPr lang="it-IT" i="1" baseline="30000" dirty="0"/>
          </a:p>
          <a:p>
            <a:r>
              <a:rPr lang="it-IT" dirty="0"/>
              <a:t>il SMS tra obiettivi è dato dalla derivazione parziale della stessa, il cui risultato è:</a:t>
            </a:r>
          </a:p>
          <a:p>
            <a:endParaRPr lang="it-IT" dirty="0"/>
          </a:p>
          <a:p>
            <a:endParaRPr lang="it-IT" dirty="0"/>
          </a:p>
          <a:p>
            <a:endParaRPr lang="it-IT" dirty="0"/>
          </a:p>
          <a:p>
            <a:r>
              <a:rPr lang="it-IT" dirty="0"/>
              <a:t>Da cui: </a:t>
            </a:r>
          </a:p>
          <a:p>
            <a:endParaRPr lang="it-IT" dirty="0"/>
          </a:p>
        </p:txBody>
      </p:sp>
      <p:sp>
        <p:nvSpPr>
          <p:cNvPr id="3" name="Segnaposto numero diapositiva 2"/>
          <p:cNvSpPr>
            <a:spLocks noGrp="1"/>
          </p:cNvSpPr>
          <p:nvPr>
            <p:ph type="sldNum" sz="quarter" idx="12"/>
          </p:nvPr>
        </p:nvSpPr>
        <p:spPr/>
        <p:txBody>
          <a:bodyPr/>
          <a:lstStyle/>
          <a:p>
            <a:fld id="{4D237AA9-4749-465A-B730-E40E9FA360A2}" type="slidenum">
              <a:rPr lang="en-US" smtClean="0"/>
              <a:pPr/>
              <a:t>47</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3787028" y="3507162"/>
            <a:ext cx="3524250" cy="1152525"/>
          </a:xfrm>
          <a:prstGeom prst="rect">
            <a:avLst/>
          </a:prstGeom>
          <a:noFill/>
          <a:ln w="9525">
            <a:noFill/>
            <a:miter lim="800000"/>
            <a:headEnd/>
            <a:tailEnd/>
          </a:ln>
        </p:spPr>
      </p:pic>
      <p:sp>
        <p:nvSpPr>
          <p:cNvPr id="9" name="Callout 3 8"/>
          <p:cNvSpPr/>
          <p:nvPr/>
        </p:nvSpPr>
        <p:spPr>
          <a:xfrm>
            <a:off x="2644588" y="3917576"/>
            <a:ext cx="681318" cy="484096"/>
          </a:xfrm>
          <a:prstGeom prst="borderCallout3">
            <a:avLst>
              <a:gd name="adj1" fmla="val 18750"/>
              <a:gd name="adj2" fmla="val -8333"/>
              <a:gd name="adj3" fmla="val 18750"/>
              <a:gd name="adj4" fmla="val -16667"/>
              <a:gd name="adj5" fmla="val 100000"/>
              <a:gd name="adj6" fmla="val -16667"/>
              <a:gd name="adj7" fmla="val 56296"/>
              <a:gd name="adj8" fmla="val 2867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2u</a:t>
            </a:r>
          </a:p>
        </p:txBody>
      </p:sp>
      <p:sp>
        <p:nvSpPr>
          <p:cNvPr id="10" name="Callout 1 9"/>
          <p:cNvSpPr/>
          <p:nvPr/>
        </p:nvSpPr>
        <p:spPr>
          <a:xfrm>
            <a:off x="6992471" y="3137647"/>
            <a:ext cx="1362636" cy="672353"/>
          </a:xfrm>
          <a:prstGeom prst="borderCallout1">
            <a:avLst>
              <a:gd name="adj1" fmla="val 18750"/>
              <a:gd name="adj2" fmla="val -8333"/>
              <a:gd name="adj3" fmla="val 128500"/>
              <a:gd name="adj4" fmla="val -646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r>
              <a:rPr lang="it-IT" dirty="0">
                <a:sym typeface="Symbol"/>
              </a:rPr>
              <a:t></a:t>
            </a:r>
            <a:r>
              <a:rPr lang="el-GR" dirty="0">
                <a:latin typeface="Calibri"/>
                <a:sym typeface="Symbol"/>
              </a:rPr>
              <a:t>α</a:t>
            </a:r>
            <a:endParaRPr lang="it-IT" dirty="0"/>
          </a:p>
        </p:txBody>
      </p:sp>
      <p:pic>
        <p:nvPicPr>
          <p:cNvPr id="2053" name="Picture 5"/>
          <p:cNvPicPr>
            <a:picLocks noChangeAspect="1" noChangeArrowheads="1"/>
          </p:cNvPicPr>
          <p:nvPr/>
        </p:nvPicPr>
        <p:blipFill>
          <a:blip r:embed="rId3" cstate="print"/>
          <a:srcRect/>
          <a:stretch>
            <a:fillRect/>
          </a:stretch>
        </p:blipFill>
        <p:spPr bwMode="auto">
          <a:xfrm>
            <a:off x="4006944" y="5073744"/>
            <a:ext cx="2905125" cy="1228725"/>
          </a:xfrm>
          <a:prstGeom prst="rect">
            <a:avLst/>
          </a:prstGeom>
          <a:noFill/>
          <a:ln w="9525">
            <a:noFill/>
            <a:miter lim="800000"/>
            <a:headEnd/>
            <a:tailEnd/>
          </a:ln>
        </p:spPr>
      </p:pic>
      <p:sp>
        <p:nvSpPr>
          <p:cNvPr id="13" name="CasellaDiTesto 12"/>
          <p:cNvSpPr txBox="1"/>
          <p:nvPr/>
        </p:nvSpPr>
        <p:spPr>
          <a:xfrm>
            <a:off x="6893858" y="5325034"/>
            <a:ext cx="878541"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sz="3200" dirty="0"/>
              <a:t>= -</a:t>
            </a:r>
            <a:r>
              <a:rPr lang="it-IT" sz="3200" dirty="0">
                <a:sym typeface="Symbol"/>
              </a:rPr>
              <a:t></a:t>
            </a:r>
            <a:endParaRPr lang="it-IT" sz="3200" dirty="0"/>
          </a:p>
        </p:txBody>
      </p:sp>
      <p:sp>
        <p:nvSpPr>
          <p:cNvPr id="14" name="Fumetto 3 13"/>
          <p:cNvSpPr/>
          <p:nvPr/>
        </p:nvSpPr>
        <p:spPr>
          <a:xfrm>
            <a:off x="7853081" y="3693460"/>
            <a:ext cx="4168590" cy="3164540"/>
          </a:xfrm>
          <a:prstGeom prst="wedgeEllipseCallout">
            <a:avLst>
              <a:gd name="adj1" fmla="val -54953"/>
              <a:gd name="adj2" fmla="val 104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dirty="0"/>
              <a:t>Soluzione Ottima: La minimizzazione della funzione di perdita richiede che il saggio</a:t>
            </a:r>
          </a:p>
          <a:p>
            <a:r>
              <a:rPr lang="it-IT" dirty="0"/>
              <a:t>marginale di sostituzione tra il tasso di inflazione ed il tasso di disoccupazione</a:t>
            </a:r>
          </a:p>
          <a:p>
            <a:r>
              <a:rPr lang="it-IT" dirty="0"/>
              <a:t>sia pari alla pendenza della curva di Phillips.</a:t>
            </a:r>
          </a:p>
        </p:txBody>
      </p:sp>
    </p:spTree>
    <p:extLst>
      <p:ext uri="{BB962C8B-B14F-4D97-AF65-F5344CB8AC3E}">
        <p14:creationId xmlns:p14="http://schemas.microsoft.com/office/powerpoint/2010/main" val="1514849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it-IT" sz="3800" dirty="0"/>
              <a:t>Dal Teorema della </a:t>
            </a:r>
            <a:r>
              <a:rPr lang="it-IT" sz="3800" b="1" dirty="0">
                <a:solidFill>
                  <a:srgbClr val="0070C0"/>
                </a:solidFill>
              </a:rPr>
              <a:t>Regola aurea di </a:t>
            </a:r>
            <a:r>
              <a:rPr lang="it-IT" sz="3800" b="1" dirty="0" err="1">
                <a:solidFill>
                  <a:srgbClr val="0070C0"/>
                </a:solidFill>
              </a:rPr>
              <a:t>Tinbergen</a:t>
            </a:r>
            <a:r>
              <a:rPr lang="it-IT" sz="3800" dirty="0">
                <a:solidFill>
                  <a:srgbClr val="0070C0"/>
                </a:solidFill>
              </a:rPr>
              <a:t> </a:t>
            </a:r>
            <a:r>
              <a:rPr lang="it-IT" sz="3800" dirty="0"/>
              <a:t>alla critica di </a:t>
            </a:r>
            <a:r>
              <a:rPr lang="it-IT" sz="3800" dirty="0">
                <a:solidFill>
                  <a:srgbClr val="0070C0"/>
                </a:solidFill>
              </a:rPr>
              <a:t>Lucas</a:t>
            </a:r>
          </a:p>
        </p:txBody>
      </p:sp>
      <p:sp>
        <p:nvSpPr>
          <p:cNvPr id="19459" name="Rectangle 3"/>
          <p:cNvSpPr>
            <a:spLocks noGrp="1" noChangeArrowheads="1"/>
          </p:cNvSpPr>
          <p:nvPr>
            <p:ph idx="1"/>
          </p:nvPr>
        </p:nvSpPr>
        <p:spPr>
          <a:xfrm>
            <a:off x="950976" y="2054123"/>
            <a:ext cx="9793224" cy="4054069"/>
          </a:xfrm>
        </p:spPr>
        <p:txBody>
          <a:bodyPr>
            <a:normAutofit/>
          </a:bodyPr>
          <a:lstStyle/>
          <a:p>
            <a:pPr marL="0" indent="0">
              <a:lnSpc>
                <a:spcPct val="90000"/>
              </a:lnSpc>
              <a:buNone/>
            </a:pPr>
            <a:r>
              <a:rPr lang="it-IT" sz="2800" b="1" dirty="0"/>
              <a:t>Lucas</a:t>
            </a:r>
            <a:r>
              <a:rPr lang="it-IT" sz="2800" dirty="0"/>
              <a:t> (Nobel nel 1995) mette in discussione questi assunti (</a:t>
            </a:r>
            <a:r>
              <a:rPr lang="it-IT" sz="2800" dirty="0">
                <a:solidFill>
                  <a:srgbClr val="FF0000"/>
                </a:solidFill>
              </a:rPr>
              <a:t>critica</a:t>
            </a:r>
            <a:r>
              <a:rPr lang="it-IT" sz="2800" dirty="0"/>
              <a:t> di L.), ipotizzando che gli agenti economici formino le </a:t>
            </a:r>
            <a:r>
              <a:rPr lang="it-IT" sz="2800" u="sng" dirty="0"/>
              <a:t>aspettative</a:t>
            </a:r>
            <a:r>
              <a:rPr lang="it-IT" sz="2800" dirty="0"/>
              <a:t> </a:t>
            </a:r>
            <a:r>
              <a:rPr lang="it-IT" sz="2800" dirty="0">
                <a:solidFill>
                  <a:srgbClr val="FF0000"/>
                </a:solidFill>
              </a:rPr>
              <a:t>in modo razionale</a:t>
            </a:r>
            <a:r>
              <a:rPr lang="it-IT" sz="2800" dirty="0"/>
              <a:t>, perciò nel momento in cui la politica economica viene messa in opera, mutano le condizioni in cui operano gli individui e quindi anche i criteri di comportamento degli agenti: i parametri di comportamento variano, perché la strategia ottimale di ognuno dipende da quella degli altri (interdipendenza strategica </a:t>
            </a:r>
            <a:r>
              <a:rPr lang="it-IT" sz="2800" dirty="0">
                <a:cs typeface="Arial" charset="0"/>
              </a:rPr>
              <a:t>→ </a:t>
            </a:r>
            <a:r>
              <a:rPr lang="it-IT" sz="2800" dirty="0">
                <a:solidFill>
                  <a:srgbClr val="FF0000"/>
                </a:solidFill>
                <a:cs typeface="Arial" charset="0"/>
              </a:rPr>
              <a:t>Nuova teoria della Politica Economica</a:t>
            </a:r>
            <a:r>
              <a:rPr lang="it-IT" sz="2800" dirty="0"/>
              <a:t>).</a:t>
            </a:r>
          </a:p>
        </p:txBody>
      </p:sp>
      <p:sp>
        <p:nvSpPr>
          <p:cNvPr id="3" name="Segnaposto numero diapositiva 2"/>
          <p:cNvSpPr>
            <a:spLocks noGrp="1"/>
          </p:cNvSpPr>
          <p:nvPr>
            <p:ph type="sldNum" sz="quarter" idx="12"/>
          </p:nvPr>
        </p:nvSpPr>
        <p:spPr/>
        <p:txBody>
          <a:bodyPr/>
          <a:lstStyle/>
          <a:p>
            <a:fld id="{4D237AA9-4749-465A-B730-E40E9FA360A2}" type="slidenum">
              <a:rPr lang="en-US" smtClean="0"/>
              <a:pPr/>
              <a:t>48</a:t>
            </a:fld>
            <a:endParaRPr lang="en-US"/>
          </a:p>
        </p:txBody>
      </p:sp>
    </p:spTree>
    <p:extLst>
      <p:ext uri="{BB962C8B-B14F-4D97-AF65-F5344CB8AC3E}">
        <p14:creationId xmlns:p14="http://schemas.microsoft.com/office/powerpoint/2010/main" val="911206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 se il problema fossero le istituzioni?</a:t>
            </a:r>
            <a:endParaRPr lang="en-US" dirty="0"/>
          </a:p>
        </p:txBody>
      </p:sp>
      <p:sp>
        <p:nvSpPr>
          <p:cNvPr id="3" name="Segnaposto contenuto 2"/>
          <p:cNvSpPr>
            <a:spLocks noGrp="1"/>
          </p:cNvSpPr>
          <p:nvPr>
            <p:ph idx="1"/>
          </p:nvPr>
        </p:nvSpPr>
        <p:spPr/>
        <p:txBody>
          <a:bodyPr/>
          <a:lstStyle/>
          <a:p>
            <a:r>
              <a:rPr lang="it-IT" dirty="0"/>
              <a:t>Le politiche economiche che mirano a trasformare gli assetti istituzionali si definiscono </a:t>
            </a:r>
            <a:r>
              <a:rPr lang="it-IT" dirty="0">
                <a:solidFill>
                  <a:srgbClr val="FF0000"/>
                </a:solidFill>
              </a:rPr>
              <a:t>riforme strutturali</a:t>
            </a:r>
          </a:p>
          <a:p>
            <a:r>
              <a:rPr lang="it-IT" dirty="0"/>
              <a:t>Osservazione di un problema economico: </a:t>
            </a:r>
          </a:p>
          <a:p>
            <a:pPr lvl="1"/>
            <a:r>
              <a:rPr lang="it-IT" dirty="0"/>
              <a:t>disoccupazione negli USA e in Europa </a:t>
            </a:r>
            <a:r>
              <a:rPr lang="en-US" dirty="0"/>
              <a:t>con una </a:t>
            </a:r>
            <a:r>
              <a:rPr lang="en-US" dirty="0" err="1"/>
              <a:t>durata</a:t>
            </a:r>
            <a:r>
              <a:rPr lang="en-US" dirty="0"/>
              <a:t> molto </a:t>
            </a:r>
            <a:r>
              <a:rPr lang="en-US" dirty="0" err="1"/>
              <a:t>più</a:t>
            </a:r>
            <a:r>
              <a:rPr lang="en-US" dirty="0"/>
              <a:t> </a:t>
            </a:r>
            <a:r>
              <a:rPr lang="en-US" dirty="0" err="1"/>
              <a:t>prolungata</a:t>
            </a:r>
            <a:r>
              <a:rPr lang="en-US" dirty="0"/>
              <a:t> in Europa a causa </a:t>
            </a:r>
            <a:r>
              <a:rPr lang="en-US" dirty="0" err="1"/>
              <a:t>delle</a:t>
            </a:r>
            <a:r>
              <a:rPr lang="en-US" dirty="0"/>
              <a:t> diverse </a:t>
            </a:r>
            <a:r>
              <a:rPr lang="en-US" dirty="0" err="1"/>
              <a:t>istituzioni</a:t>
            </a:r>
            <a:r>
              <a:rPr lang="en-US" dirty="0"/>
              <a:t> del </a:t>
            </a:r>
            <a:r>
              <a:rPr lang="en-US" dirty="0" err="1"/>
              <a:t>mercato</a:t>
            </a:r>
            <a:r>
              <a:rPr lang="en-US" dirty="0"/>
              <a:t> del lavoro: </a:t>
            </a:r>
            <a:r>
              <a:rPr lang="en-US" dirty="0" err="1"/>
              <a:t>occorre</a:t>
            </a:r>
            <a:r>
              <a:rPr lang="en-US" dirty="0"/>
              <a:t> una </a:t>
            </a:r>
            <a:r>
              <a:rPr lang="en-US" dirty="0" err="1"/>
              <a:t>riforma</a:t>
            </a:r>
            <a:r>
              <a:rPr lang="en-US" dirty="0"/>
              <a:t> (</a:t>
            </a:r>
            <a:r>
              <a:rPr lang="en-US" dirty="0" err="1"/>
              <a:t>che</a:t>
            </a:r>
            <a:r>
              <a:rPr lang="en-US" dirty="0"/>
              <a:t> causa </a:t>
            </a:r>
            <a:r>
              <a:rPr lang="en-US" dirty="0" err="1"/>
              <a:t>contratti</a:t>
            </a:r>
            <a:r>
              <a:rPr lang="en-US" dirty="0"/>
              <a:t> di </a:t>
            </a:r>
            <a:r>
              <a:rPr lang="en-US" dirty="0" err="1"/>
              <a:t>lavoro</a:t>
            </a:r>
            <a:r>
              <a:rPr lang="en-US" dirty="0"/>
              <a:t> </a:t>
            </a:r>
            <a:r>
              <a:rPr lang="en-US" dirty="0" err="1"/>
              <a:t>sempre</a:t>
            </a:r>
            <a:r>
              <a:rPr lang="en-US" dirty="0"/>
              <a:t> </a:t>
            </a:r>
            <a:r>
              <a:rPr lang="en-US" dirty="0" err="1"/>
              <a:t>più</a:t>
            </a:r>
            <a:r>
              <a:rPr lang="en-US" dirty="0"/>
              <a:t> </a:t>
            </a:r>
            <a:r>
              <a:rPr lang="en-US" dirty="0" err="1"/>
              <a:t>atipici</a:t>
            </a:r>
            <a:r>
              <a:rPr lang="en-US" dirty="0"/>
              <a:t>)!</a:t>
            </a:r>
          </a:p>
          <a:p>
            <a:pPr lvl="1"/>
            <a:r>
              <a:rPr lang="it-IT" dirty="0"/>
              <a:t>O ancora mercati finanziari troppo rigidi: eliminazione dei controlli sul credito, l’alleggerimento delle regolamentazioni sulla remunerazione dei depositi e la liberalizzazione dei movimenti di capitale.</a:t>
            </a:r>
            <a:r>
              <a:rPr lang="it-IT" dirty="0">
                <a:sym typeface="Symbol" panose="05050102010706020507" pitchFamily="18" charset="2"/>
              </a:rPr>
              <a:t> conseguenze Crollo dei mercati finanziari nel 2007 e profonda trasformazione dei canali di trasmissione della politica monetaria.</a:t>
            </a:r>
            <a:endParaRPr lang="en-US" dirty="0"/>
          </a:p>
        </p:txBody>
      </p:sp>
    </p:spTree>
    <p:extLst>
      <p:ext uri="{BB962C8B-B14F-4D97-AF65-F5344CB8AC3E}">
        <p14:creationId xmlns:p14="http://schemas.microsoft.com/office/powerpoint/2010/main" val="223562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dirty="0"/>
              <a:t>2) Il perseguimento dei fini</a:t>
            </a:r>
          </a:p>
        </p:txBody>
      </p:sp>
      <p:sp>
        <p:nvSpPr>
          <p:cNvPr id="9219" name="Rectangle 3"/>
          <p:cNvSpPr>
            <a:spLocks noGrp="1" noChangeArrowheads="1"/>
          </p:cNvSpPr>
          <p:nvPr>
            <p:ph type="body" idx="1"/>
          </p:nvPr>
        </p:nvSpPr>
        <p:spPr/>
        <p:txBody>
          <a:bodyPr>
            <a:noAutofit/>
          </a:bodyPr>
          <a:lstStyle/>
          <a:p>
            <a:pPr>
              <a:lnSpc>
                <a:spcPct val="80000"/>
              </a:lnSpc>
            </a:pPr>
            <a:r>
              <a:rPr lang="it-IT" sz="2400" dirty="0"/>
              <a:t>Individuati gli </a:t>
            </a:r>
            <a:r>
              <a:rPr lang="it-IT" sz="2400" dirty="0">
                <a:solidFill>
                  <a:srgbClr val="FF0000"/>
                </a:solidFill>
              </a:rPr>
              <a:t>obiettivi</a:t>
            </a:r>
            <a:r>
              <a:rPr lang="it-IT" sz="2400" dirty="0"/>
              <a:t>, la PE deve stabilire i modi per raggiungerli e ci si deve chiedere:</a:t>
            </a:r>
          </a:p>
          <a:p>
            <a:pPr lvl="1">
              <a:lnSpc>
                <a:spcPct val="80000"/>
              </a:lnSpc>
            </a:pPr>
            <a:r>
              <a:rPr lang="it-IT" dirty="0"/>
              <a:t>L’obiettivo è necessario? (</a:t>
            </a:r>
            <a:r>
              <a:rPr lang="it-IT" u="sng" dirty="0">
                <a:solidFill>
                  <a:srgbClr val="00B0F0"/>
                </a:solidFill>
              </a:rPr>
              <a:t>conflitto intervento-non intervento</a:t>
            </a:r>
            <a:r>
              <a:rPr lang="it-IT" dirty="0"/>
              <a:t>)</a:t>
            </a:r>
          </a:p>
          <a:p>
            <a:pPr lvl="1">
              <a:lnSpc>
                <a:spcPct val="80000"/>
              </a:lnSpc>
            </a:pPr>
            <a:r>
              <a:rPr lang="it-IT" dirty="0"/>
              <a:t>Meglio intervenire o lasciare che il libero mercato faccia il suo corso? (dipende da tempi, efficienza, equità)</a:t>
            </a:r>
          </a:p>
          <a:p>
            <a:pPr>
              <a:lnSpc>
                <a:spcPct val="80000"/>
              </a:lnSpc>
            </a:pPr>
            <a:r>
              <a:rPr lang="it-IT" sz="2400" dirty="0"/>
              <a:t>La </a:t>
            </a:r>
            <a:r>
              <a:rPr lang="it-IT" sz="2400" dirty="0">
                <a:solidFill>
                  <a:srgbClr val="FF0000"/>
                </a:solidFill>
              </a:rPr>
              <a:t>teoria della controllabilità</a:t>
            </a:r>
            <a:r>
              <a:rPr lang="it-IT" sz="2400" dirty="0"/>
              <a:t> </a:t>
            </a:r>
            <a:r>
              <a:rPr lang="it-IT" sz="2400" u="sng" dirty="0"/>
              <a:t>studia le condizioni che devono essere soddisfatte</a:t>
            </a:r>
            <a:r>
              <a:rPr lang="it-IT" sz="2400" dirty="0"/>
              <a:t>, data la struttura del sistema economico, affinché i fini (o obiettivi) assegnati siano raggiunti</a:t>
            </a:r>
          </a:p>
          <a:p>
            <a:pPr>
              <a:lnSpc>
                <a:spcPct val="80000"/>
              </a:lnSpc>
            </a:pPr>
            <a:endParaRPr lang="it-IT" sz="2400" dirty="0"/>
          </a:p>
          <a:p>
            <a:pPr algn="ctr">
              <a:lnSpc>
                <a:spcPct val="80000"/>
              </a:lnSpc>
            </a:pPr>
            <a:r>
              <a:rPr lang="it-IT" sz="2400" dirty="0"/>
              <a:t>RICETTA DI POLITICA ECONOMICA</a:t>
            </a:r>
          </a:p>
          <a:p>
            <a:pPr>
              <a:lnSpc>
                <a:spcPct val="80000"/>
              </a:lnSpc>
            </a:pPr>
            <a:r>
              <a:rPr lang="it-IT" sz="2400" dirty="0"/>
              <a:t>Gli </a:t>
            </a:r>
            <a:r>
              <a:rPr lang="it-IT" sz="2400" dirty="0">
                <a:solidFill>
                  <a:srgbClr val="FF0000"/>
                </a:solidFill>
              </a:rPr>
              <a:t>strumenti</a:t>
            </a:r>
            <a:r>
              <a:rPr lang="it-IT" sz="2400" dirty="0"/>
              <a:t> (le ricette) per raggiungere i fini possono essere però molteplici e caratterizzati da </a:t>
            </a:r>
            <a:r>
              <a:rPr lang="it-IT" sz="2400" dirty="0">
                <a:solidFill>
                  <a:srgbClr val="FF0000"/>
                </a:solidFill>
              </a:rPr>
              <a:t>orientamenti ideologici</a:t>
            </a:r>
            <a:r>
              <a:rPr lang="it-IT" sz="2400" dirty="0"/>
              <a:t> diversi</a:t>
            </a:r>
          </a:p>
        </p:txBody>
      </p:sp>
      <p:sp>
        <p:nvSpPr>
          <p:cNvPr id="9220" name="AutoShape 4"/>
          <p:cNvSpPr>
            <a:spLocks noChangeArrowheads="1"/>
          </p:cNvSpPr>
          <p:nvPr/>
        </p:nvSpPr>
        <p:spPr bwMode="auto">
          <a:xfrm>
            <a:off x="5600319" y="4287013"/>
            <a:ext cx="647700" cy="360363"/>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Tree>
    <p:extLst>
      <p:ext uri="{BB962C8B-B14F-4D97-AF65-F5344CB8AC3E}">
        <p14:creationId xmlns:p14="http://schemas.microsoft.com/office/powerpoint/2010/main" val="25999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fade">
                                      <p:cBhvr>
                                        <p:cTn id="39" dur="1000"/>
                                        <p:tgtEl>
                                          <p:spTgt spid="9219">
                                            <p:txEl>
                                              <p:pRg st="3" end="3"/>
                                            </p:txEl>
                                          </p:spTgt>
                                        </p:tgtEl>
                                      </p:cBhvr>
                                    </p:animEffect>
                                    <p:anim calcmode="lin" valueType="num">
                                      <p:cBhvr>
                                        <p:cTn id="4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20"/>
                                        </p:tgtEl>
                                        <p:attrNameLst>
                                          <p:attrName>style.visibility</p:attrName>
                                        </p:attrNameLst>
                                      </p:cBhvr>
                                      <p:to>
                                        <p:strVal val="visible"/>
                                      </p:to>
                                    </p:set>
                                    <p:anim calcmode="lin" valueType="num">
                                      <p:cBhvr additive="base">
                                        <p:cTn id="47" dur="500" fill="hold"/>
                                        <p:tgtEl>
                                          <p:spTgt spid="9220"/>
                                        </p:tgtEl>
                                        <p:attrNameLst>
                                          <p:attrName>ppt_x</p:attrName>
                                        </p:attrNameLst>
                                      </p:cBhvr>
                                      <p:tavLst>
                                        <p:tav tm="0">
                                          <p:val>
                                            <p:strVal val="#ppt_x"/>
                                          </p:val>
                                        </p:tav>
                                        <p:tav tm="100000">
                                          <p:val>
                                            <p:strVal val="#ppt_x"/>
                                          </p:val>
                                        </p:tav>
                                      </p:tavLst>
                                    </p:anim>
                                    <p:anim calcmode="lin" valueType="num">
                                      <p:cBhvr additive="base">
                                        <p:cTn id="4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219">
                                            <p:txEl>
                                              <p:pRg st="5" end="5"/>
                                            </p:txEl>
                                          </p:spTgt>
                                        </p:tgtEl>
                                        <p:attrNameLst>
                                          <p:attrName>style.visibility</p:attrName>
                                        </p:attrNameLst>
                                      </p:cBhvr>
                                      <p:to>
                                        <p:strVal val="visible"/>
                                      </p:to>
                                    </p:set>
                                    <p:animEffect transition="in" filter="fade">
                                      <p:cBhvr>
                                        <p:cTn id="53" dur="1000"/>
                                        <p:tgtEl>
                                          <p:spTgt spid="9219">
                                            <p:txEl>
                                              <p:pRg st="5" end="5"/>
                                            </p:txEl>
                                          </p:spTgt>
                                        </p:tgtEl>
                                      </p:cBhvr>
                                    </p:animEffect>
                                    <p:anim calcmode="lin" valueType="num">
                                      <p:cBhvr>
                                        <p:cTn id="54"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921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921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219">
                                            <p:txEl>
                                              <p:pRg st="6" end="6"/>
                                            </p:txEl>
                                          </p:spTgt>
                                        </p:tgtEl>
                                        <p:attrNameLst>
                                          <p:attrName>style.visibility</p:attrName>
                                        </p:attrNameLst>
                                      </p:cBhvr>
                                      <p:to>
                                        <p:strVal val="visible"/>
                                      </p:to>
                                    </p:set>
                                    <p:animEffect transition="in" filter="fade">
                                      <p:cBhvr>
                                        <p:cTn id="61" dur="1000"/>
                                        <p:tgtEl>
                                          <p:spTgt spid="9219">
                                            <p:txEl>
                                              <p:pRg st="6" end="6"/>
                                            </p:txEl>
                                          </p:spTgt>
                                        </p:tgtEl>
                                      </p:cBhvr>
                                    </p:animEffect>
                                    <p:anim calcmode="lin" valueType="num">
                                      <p:cBhvr>
                                        <p:cTn id="62"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921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921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bldLvl="2"/>
      <p:bldP spid="922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93" y="301752"/>
            <a:ext cx="11844113" cy="6254496"/>
          </a:xfrm>
          <a:prstGeom prst="rect">
            <a:avLst/>
          </a:prstGeom>
        </p:spPr>
      </p:pic>
    </p:spTree>
    <p:extLst>
      <p:ext uri="{BB962C8B-B14F-4D97-AF65-F5344CB8AC3E}">
        <p14:creationId xmlns:p14="http://schemas.microsoft.com/office/powerpoint/2010/main" val="716996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E2435-E254-47C4-8457-ABEA732253BA}"/>
              </a:ext>
            </a:extLst>
          </p:cNvPr>
          <p:cNvSpPr>
            <a:spLocks noGrp="1"/>
          </p:cNvSpPr>
          <p:nvPr>
            <p:ph type="title"/>
          </p:nvPr>
        </p:nvSpPr>
        <p:spPr/>
        <p:txBody>
          <a:bodyPr>
            <a:normAutofit fontScale="90000"/>
          </a:bodyPr>
          <a:lstStyle/>
          <a:p>
            <a:r>
              <a:rPr lang="it-IT" dirty="0"/>
              <a:t>Globalizzazione e sovranità nazionale: un’alternativa per superare il trade-off tra obiettivi</a:t>
            </a:r>
          </a:p>
        </p:txBody>
      </p:sp>
      <p:sp>
        <p:nvSpPr>
          <p:cNvPr id="3" name="Segnaposto contenuto 2">
            <a:extLst>
              <a:ext uri="{FF2B5EF4-FFF2-40B4-BE49-F238E27FC236}">
                <a16:creationId xmlns:a16="http://schemas.microsoft.com/office/drawing/2014/main" id="{EAD9FA8B-1C85-4873-9C45-075D49A14E2A}"/>
              </a:ext>
            </a:extLst>
          </p:cNvPr>
          <p:cNvSpPr>
            <a:spLocks noGrp="1"/>
          </p:cNvSpPr>
          <p:nvPr>
            <p:ph idx="1"/>
          </p:nvPr>
        </p:nvSpPr>
        <p:spPr/>
        <p:txBody>
          <a:bodyPr/>
          <a:lstStyle/>
          <a:p>
            <a:r>
              <a:rPr lang="it-IT" dirty="0"/>
              <a:t>Come raggiungere contemporaneamente una maggiore occupazione e una maggiore produttività? </a:t>
            </a:r>
          </a:p>
          <a:p>
            <a:r>
              <a:rPr lang="it-IT" dirty="0"/>
              <a:t>Cambiando le istituzioni: si affermano sempre più le proposte delle istituzioni internazionali (BM e FMI) che alla fine degli anni ’80 suggeriscono un pacchetto di interventi per favorire lo sviluppo economico dei Paesi in via di sviluppo: </a:t>
            </a:r>
            <a:r>
              <a:rPr lang="it-IT" b="1" dirty="0">
                <a:solidFill>
                  <a:srgbClr val="FF0000"/>
                </a:solidFill>
              </a:rPr>
              <a:t>Il Washington Consensus </a:t>
            </a:r>
          </a:p>
          <a:p>
            <a:r>
              <a:rPr lang="it-IT" dirty="0"/>
              <a:t>Si propongono un insieme di 10 misure:</a:t>
            </a:r>
          </a:p>
          <a:p>
            <a:pPr lvl="1"/>
            <a:endParaRPr lang="it-IT" dirty="0"/>
          </a:p>
          <a:p>
            <a:endParaRPr lang="it-IT" dirty="0"/>
          </a:p>
        </p:txBody>
      </p:sp>
    </p:spTree>
    <p:extLst>
      <p:ext uri="{BB962C8B-B14F-4D97-AF65-F5344CB8AC3E}">
        <p14:creationId xmlns:p14="http://schemas.microsoft.com/office/powerpoint/2010/main" val="1838771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D8207C-A564-4EDC-A7E7-11E242AF660C}"/>
              </a:ext>
            </a:extLst>
          </p:cNvPr>
          <p:cNvSpPr>
            <a:spLocks noGrp="1"/>
          </p:cNvSpPr>
          <p:nvPr>
            <p:ph type="title"/>
          </p:nvPr>
        </p:nvSpPr>
        <p:spPr/>
        <p:txBody>
          <a:bodyPr/>
          <a:lstStyle/>
          <a:p>
            <a:r>
              <a:rPr lang="it-IT" dirty="0"/>
              <a:t>Il Washington Consensus: le misure</a:t>
            </a:r>
          </a:p>
        </p:txBody>
      </p:sp>
      <p:sp>
        <p:nvSpPr>
          <p:cNvPr id="3" name="Segnaposto contenuto 2">
            <a:extLst>
              <a:ext uri="{FF2B5EF4-FFF2-40B4-BE49-F238E27FC236}">
                <a16:creationId xmlns:a16="http://schemas.microsoft.com/office/drawing/2014/main" id="{D88C7987-D5C0-4DD2-8DFA-1EDB834149D1}"/>
              </a:ext>
            </a:extLst>
          </p:cNvPr>
          <p:cNvSpPr>
            <a:spLocks noGrp="1"/>
          </p:cNvSpPr>
          <p:nvPr>
            <p:ph idx="1"/>
          </p:nvPr>
        </p:nvSpPr>
        <p:spPr/>
        <p:txBody>
          <a:bodyPr>
            <a:normAutofit fontScale="85000" lnSpcReduction="20000"/>
          </a:bodyPr>
          <a:lstStyle/>
          <a:p>
            <a:r>
              <a:rPr lang="it-IT" dirty="0"/>
              <a:t>i) riduzione dei deficit di bilancio </a:t>
            </a:r>
          </a:p>
          <a:p>
            <a:r>
              <a:rPr lang="it-IT" dirty="0"/>
              <a:t>ii) effettuare solo investimenti pubblici «ad alti rendimenti» </a:t>
            </a:r>
          </a:p>
          <a:p>
            <a:r>
              <a:rPr lang="it-IT" dirty="0"/>
              <a:t>iii) ridurre le aliquote marginali di tassazione </a:t>
            </a:r>
          </a:p>
          <a:p>
            <a:r>
              <a:rPr lang="it-IT" dirty="0"/>
              <a:t>iv) liberalizzazione finanziaria </a:t>
            </a:r>
          </a:p>
          <a:p>
            <a:r>
              <a:rPr lang="it-IT" dirty="0"/>
              <a:t>v) tassi di cambio fissi </a:t>
            </a:r>
          </a:p>
          <a:p>
            <a:r>
              <a:rPr lang="it-IT" dirty="0"/>
              <a:t>vi) eliminazione restrizioni al commercio estero e abbassamento delle tariffe doganali </a:t>
            </a:r>
          </a:p>
          <a:p>
            <a:r>
              <a:rPr lang="it-IT" dirty="0"/>
              <a:t>vii) abolizione delle barriere agli IDE </a:t>
            </a:r>
          </a:p>
          <a:p>
            <a:r>
              <a:rPr lang="it-IT" dirty="0"/>
              <a:t>viii) privatizzazione delle imprese pubbliche </a:t>
            </a:r>
          </a:p>
          <a:p>
            <a:r>
              <a:rPr lang="it-IT" dirty="0"/>
              <a:t>ix) abolizione delle restrizioni alla nascita di nuove imprese e alla concorrenza </a:t>
            </a:r>
          </a:p>
          <a:p>
            <a:r>
              <a:rPr lang="it-IT" dirty="0"/>
              <a:t>x) assicurare l’esercizio dei diritti di proprietà</a:t>
            </a:r>
          </a:p>
        </p:txBody>
      </p:sp>
    </p:spTree>
    <p:extLst>
      <p:ext uri="{BB962C8B-B14F-4D97-AF65-F5344CB8AC3E}">
        <p14:creationId xmlns:p14="http://schemas.microsoft.com/office/powerpoint/2010/main" val="22275395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Quale risultato ci si attende?</a:t>
            </a:r>
            <a:endParaRPr lang="en-US" dirty="0"/>
          </a:p>
        </p:txBody>
      </p:sp>
      <p:pic>
        <p:nvPicPr>
          <p:cNvPr id="1026" name="Picture 2" descr="https://www.pandoracampus.it/pandora/Packageoperation/getfulltextpreviewimage/BookRelease/Darwin:BOOK_RELEASE:428/docbookId/_26_69/imagePath/images%7Cchapter01%7Cfig_01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047" y="2427729"/>
            <a:ext cx="523875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5843397" y="1964813"/>
            <a:ext cx="5238750" cy="3324225"/>
          </a:xfrm>
          <a:prstGeom prst="rect">
            <a:avLst/>
          </a:prstGeom>
        </p:spPr>
      </p:pic>
      <p:sp>
        <p:nvSpPr>
          <p:cNvPr id="5" name="CasellaDiTesto 4"/>
          <p:cNvSpPr txBox="1"/>
          <p:nvPr/>
        </p:nvSpPr>
        <p:spPr>
          <a:xfrm>
            <a:off x="5082371" y="5197128"/>
            <a:ext cx="2569464" cy="1200329"/>
          </a:xfrm>
          <a:prstGeom prst="rect">
            <a:avLst/>
          </a:prstGeom>
          <a:noFill/>
        </p:spPr>
        <p:txBody>
          <a:bodyPr wrap="square" rtlCol="0">
            <a:spAutoFit/>
          </a:bodyPr>
          <a:lstStyle/>
          <a:p>
            <a:r>
              <a:rPr lang="it-IT" dirty="0">
                <a:solidFill>
                  <a:srgbClr val="FF0000"/>
                </a:solidFill>
              </a:rPr>
              <a:t>Il Washington Consensus: cambiamento delle istituzioni contrattuali, relazioni industriali…..</a:t>
            </a:r>
            <a:endParaRPr lang="en-US" dirty="0">
              <a:solidFill>
                <a:srgbClr val="FF0000"/>
              </a:solidFill>
            </a:endParaRPr>
          </a:p>
        </p:txBody>
      </p:sp>
      <p:cxnSp>
        <p:nvCxnSpPr>
          <p:cNvPr id="6" name="Connettore 2 5">
            <a:extLst>
              <a:ext uri="{FF2B5EF4-FFF2-40B4-BE49-F238E27FC236}">
                <a16:creationId xmlns:a16="http://schemas.microsoft.com/office/drawing/2014/main" id="{6C639114-091D-490E-8F81-1FA5190922C6}"/>
              </a:ext>
            </a:extLst>
          </p:cNvPr>
          <p:cNvCxnSpPr/>
          <p:nvPr/>
        </p:nvCxnSpPr>
        <p:spPr>
          <a:xfrm flipV="1">
            <a:off x="2738362" y="3391505"/>
            <a:ext cx="541867" cy="759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2124BE7F-CD71-4956-AD4C-E48313DDE477}"/>
              </a:ext>
            </a:extLst>
          </p:cNvPr>
          <p:cNvCxnSpPr/>
          <p:nvPr/>
        </p:nvCxnSpPr>
        <p:spPr>
          <a:xfrm>
            <a:off x="1785258" y="3184874"/>
            <a:ext cx="3647923" cy="7192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25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Quali sono le difficoltà che la PE deve affrontare?</a:t>
            </a:r>
            <a:endParaRPr lang="en-US" dirty="0"/>
          </a:p>
        </p:txBody>
      </p:sp>
      <p:sp>
        <p:nvSpPr>
          <p:cNvPr id="3" name="Segnaposto contenuto 2"/>
          <p:cNvSpPr>
            <a:spLocks noGrp="1"/>
          </p:cNvSpPr>
          <p:nvPr>
            <p:ph idx="1"/>
          </p:nvPr>
        </p:nvSpPr>
        <p:spPr/>
        <p:txBody>
          <a:bodyPr/>
          <a:lstStyle/>
          <a:p>
            <a:r>
              <a:rPr lang="it-IT" dirty="0"/>
              <a:t>Abbiamo visto che il primo scoglio è la definizione degli obiettivi di politica pubblica e quindi </a:t>
            </a:r>
            <a:r>
              <a:rPr lang="it-IT" dirty="0">
                <a:solidFill>
                  <a:srgbClr val="FF0000"/>
                </a:solidFill>
              </a:rPr>
              <a:t>la composizione di </a:t>
            </a:r>
            <a:r>
              <a:rPr lang="it-IT" dirty="0" err="1">
                <a:solidFill>
                  <a:srgbClr val="FF0000"/>
                </a:solidFill>
              </a:rPr>
              <a:t>trade</a:t>
            </a:r>
            <a:r>
              <a:rPr lang="it-IT" dirty="0">
                <a:solidFill>
                  <a:srgbClr val="FF0000"/>
                </a:solidFill>
              </a:rPr>
              <a:t>-off tra obiettivi alternativi e tra obiettivi e riforme strutturali</a:t>
            </a:r>
          </a:p>
          <a:p>
            <a:r>
              <a:rPr lang="it-IT" dirty="0"/>
              <a:t>L’</a:t>
            </a:r>
            <a:r>
              <a:rPr lang="it-IT" dirty="0">
                <a:solidFill>
                  <a:srgbClr val="FF0000"/>
                </a:solidFill>
              </a:rPr>
              <a:t>Incertezza</a:t>
            </a:r>
            <a:r>
              <a:rPr lang="it-IT" dirty="0"/>
              <a:t> sulla decisione giusta da prendere è la norma, quando il contesto è quello in cui le </a:t>
            </a:r>
            <a:r>
              <a:rPr lang="it-IT" dirty="0">
                <a:solidFill>
                  <a:srgbClr val="FF0000"/>
                </a:solidFill>
              </a:rPr>
              <a:t>soluzioni</a:t>
            </a:r>
            <a:r>
              <a:rPr lang="it-IT" dirty="0"/>
              <a:t> ottime sono solo quelle di </a:t>
            </a:r>
            <a:r>
              <a:rPr lang="it-IT" dirty="0" err="1">
                <a:solidFill>
                  <a:srgbClr val="FF0000"/>
                </a:solidFill>
              </a:rPr>
              <a:t>second</a:t>
            </a:r>
            <a:r>
              <a:rPr lang="it-IT" dirty="0">
                <a:solidFill>
                  <a:srgbClr val="FF0000"/>
                </a:solidFill>
              </a:rPr>
              <a:t> best</a:t>
            </a:r>
          </a:p>
          <a:p>
            <a:r>
              <a:rPr lang="it-IT" dirty="0"/>
              <a:t>L’informazione non è equamente distribuita: le </a:t>
            </a:r>
            <a:r>
              <a:rPr lang="it-IT" dirty="0">
                <a:solidFill>
                  <a:srgbClr val="FF0000"/>
                </a:solidFill>
              </a:rPr>
              <a:t>Asimmetrie informative </a:t>
            </a:r>
            <a:r>
              <a:rPr lang="it-IT" dirty="0"/>
              <a:t>comportano soluzioni non ottimali</a:t>
            </a:r>
            <a:endParaRPr lang="en-US" dirty="0">
              <a:solidFill>
                <a:srgbClr val="FF0000"/>
              </a:solidFill>
            </a:endParaRPr>
          </a:p>
        </p:txBody>
      </p:sp>
      <p:sp>
        <p:nvSpPr>
          <p:cNvPr id="4" name="Freccia a destra con strisce 3"/>
          <p:cNvSpPr/>
          <p:nvPr/>
        </p:nvSpPr>
        <p:spPr>
          <a:xfrm rot="5400000">
            <a:off x="5111496" y="5340096"/>
            <a:ext cx="649224" cy="43891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CasellaDiTesto 4"/>
          <p:cNvSpPr txBox="1"/>
          <p:nvPr/>
        </p:nvSpPr>
        <p:spPr>
          <a:xfrm>
            <a:off x="1915668" y="5992297"/>
            <a:ext cx="704088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MONDO IMPERFETTO = MODELLI DI PE DI CONCORRENZA IMPERFETTA</a:t>
            </a:r>
            <a:endParaRPr lang="en-US" dirty="0"/>
          </a:p>
        </p:txBody>
      </p:sp>
    </p:spTree>
    <p:extLst>
      <p:ext uri="{BB962C8B-B14F-4D97-AF65-F5344CB8AC3E}">
        <p14:creationId xmlns:p14="http://schemas.microsoft.com/office/powerpoint/2010/main" val="374315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motivazioni dell’intervento pubblico e valutazione dei risultati</a:t>
            </a:r>
            <a:endParaRPr lang="en-US" dirty="0"/>
          </a:p>
        </p:txBody>
      </p:sp>
      <p:sp>
        <p:nvSpPr>
          <p:cNvPr id="5" name="Segnaposto testo 4"/>
          <p:cNvSpPr>
            <a:spLocks noGrp="1"/>
          </p:cNvSpPr>
          <p:nvPr>
            <p:ph type="body" idx="1"/>
          </p:nvPr>
        </p:nvSpPr>
        <p:spPr/>
        <p:txBody>
          <a:bodyPr/>
          <a:lstStyle/>
          <a:p>
            <a:r>
              <a:rPr lang="it-IT" dirty="0"/>
              <a:t>Un approfondimento</a:t>
            </a:r>
            <a:endParaRPr lang="en-US" dirty="0"/>
          </a:p>
        </p:txBody>
      </p:sp>
    </p:spTree>
    <p:extLst>
      <p:ext uri="{BB962C8B-B14F-4D97-AF65-F5344CB8AC3E}">
        <p14:creationId xmlns:p14="http://schemas.microsoft.com/office/powerpoint/2010/main" val="2958745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funzioni della PE</a:t>
            </a:r>
            <a:endParaRPr lang="en-US" dirty="0"/>
          </a:p>
        </p:txBody>
      </p:sp>
      <p:sp>
        <p:nvSpPr>
          <p:cNvPr id="5" name="Segnaposto contenuto 4"/>
          <p:cNvSpPr>
            <a:spLocks noGrp="1"/>
          </p:cNvSpPr>
          <p:nvPr>
            <p:ph idx="1"/>
          </p:nvPr>
        </p:nvSpPr>
        <p:spPr/>
        <p:txBody>
          <a:bodyPr/>
          <a:lstStyle/>
          <a:p>
            <a:r>
              <a:rPr lang="it-IT" dirty="0"/>
              <a:t>Abbiamo già visto nella definizione </a:t>
            </a:r>
            <a:r>
              <a:rPr lang="it-IT" b="1" i="1" dirty="0"/>
              <a:t>di </a:t>
            </a:r>
            <a:r>
              <a:rPr lang="it-IT" b="1" i="1" dirty="0" err="1"/>
              <a:t>Musgrave</a:t>
            </a:r>
            <a:r>
              <a:rPr lang="it-IT" b="1" i="1" dirty="0"/>
              <a:t> che la PE ha tre principali funzion</a:t>
            </a:r>
            <a:r>
              <a:rPr lang="it-IT" dirty="0"/>
              <a:t>i: </a:t>
            </a:r>
            <a:r>
              <a:rPr lang="it-IT" dirty="0">
                <a:highlight>
                  <a:srgbClr val="FFFF00"/>
                </a:highlight>
              </a:rPr>
              <a:t>allocazione</a:t>
            </a:r>
            <a:r>
              <a:rPr lang="it-IT" dirty="0"/>
              <a:t> delle risorse, </a:t>
            </a:r>
            <a:r>
              <a:rPr lang="it-IT" dirty="0">
                <a:highlight>
                  <a:srgbClr val="FFFF00"/>
                </a:highlight>
              </a:rPr>
              <a:t>stabilizzazione</a:t>
            </a:r>
            <a:r>
              <a:rPr lang="it-IT" dirty="0"/>
              <a:t> macroeconomica e </a:t>
            </a:r>
            <a:r>
              <a:rPr lang="it-IT" dirty="0">
                <a:highlight>
                  <a:srgbClr val="FFFF00"/>
                </a:highlight>
              </a:rPr>
              <a:t>redistribuzione</a:t>
            </a:r>
            <a:r>
              <a:rPr lang="it-IT" dirty="0"/>
              <a:t> fra agenti e fra regioni</a:t>
            </a:r>
          </a:p>
          <a:p>
            <a:pPr lvl="1"/>
            <a:r>
              <a:rPr lang="it-IT" dirty="0"/>
              <a:t>La redistribuzione ha come obiettivo una riallocazione delle risorse all’interno della società, mentre gli altri due obiettivi agiscono sui livelli dell’attività economica</a:t>
            </a:r>
          </a:p>
          <a:p>
            <a:pPr lvl="1"/>
            <a:r>
              <a:rPr lang="it-IT" dirty="0"/>
              <a:t>Con le politiche di </a:t>
            </a:r>
            <a:r>
              <a:rPr lang="it-IT" b="1" dirty="0"/>
              <a:t>allocazione</a:t>
            </a:r>
            <a:r>
              <a:rPr lang="it-IT" dirty="0"/>
              <a:t> si tende </a:t>
            </a:r>
            <a:r>
              <a:rPr lang="it-IT" dirty="0">
                <a:solidFill>
                  <a:srgbClr val="FF0000"/>
                </a:solidFill>
              </a:rPr>
              <a:t>ad aumentare l’output </a:t>
            </a:r>
            <a:r>
              <a:rPr lang="it-IT" dirty="0"/>
              <a:t>potenziale senza generare inflazione (politiche per la crescita)</a:t>
            </a:r>
          </a:p>
          <a:p>
            <a:pPr lvl="1"/>
            <a:r>
              <a:rPr lang="it-IT" dirty="0"/>
              <a:t>Le politiche dirette alla </a:t>
            </a:r>
            <a:r>
              <a:rPr lang="it-IT" b="1" dirty="0"/>
              <a:t>stabilizzazione</a:t>
            </a:r>
            <a:r>
              <a:rPr lang="it-IT" dirty="0"/>
              <a:t> del ciclo economico (business </a:t>
            </a:r>
            <a:r>
              <a:rPr lang="it-IT" dirty="0" err="1"/>
              <a:t>cycle</a:t>
            </a:r>
            <a:r>
              <a:rPr lang="it-IT" dirty="0"/>
              <a:t>) tendono </a:t>
            </a:r>
            <a:r>
              <a:rPr lang="it-IT" dirty="0">
                <a:solidFill>
                  <a:srgbClr val="FF0000"/>
                </a:solidFill>
              </a:rPr>
              <a:t>a minimizzare lo scarto tra output effettivo e potenziale</a:t>
            </a:r>
            <a:endParaRPr lang="en-US" dirty="0">
              <a:solidFill>
                <a:srgbClr val="FF0000"/>
              </a:solidFill>
            </a:endParaRPr>
          </a:p>
        </p:txBody>
      </p:sp>
    </p:spTree>
    <p:extLst>
      <p:ext uri="{BB962C8B-B14F-4D97-AF65-F5344CB8AC3E}">
        <p14:creationId xmlns:p14="http://schemas.microsoft.com/office/powerpoint/2010/main" val="23696765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Politiche di stabilizzazione e crescita</a:t>
            </a:r>
            <a:endParaRPr lang="en-US" dirty="0"/>
          </a:p>
        </p:txBody>
      </p:sp>
      <p:pic>
        <p:nvPicPr>
          <p:cNvPr id="1026" name="Picture 2" descr="https://www.pandoracampus.it/pandora/Packageoperation/getfulltextpreviewimage/BookRelease/Darwin:BOOK_RELEASE:428/docbookId/_26_108/imagePath/images%7Cchapter01%7Cfig_03_c1.png/imageX/0/imageY/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982" y="2076614"/>
            <a:ext cx="7315073" cy="446884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ttore 2 7"/>
          <p:cNvCxnSpPr/>
          <p:nvPr/>
        </p:nvCxnSpPr>
        <p:spPr>
          <a:xfrm flipV="1">
            <a:off x="3136392" y="4311037"/>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V="1">
            <a:off x="4119372" y="3805535"/>
            <a:ext cx="283464" cy="6250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3593592" y="5056632"/>
            <a:ext cx="9144" cy="164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4032504" y="5394960"/>
            <a:ext cx="0" cy="1737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8257032" y="1764792"/>
            <a:ext cx="3227832" cy="1477328"/>
          </a:xfrm>
          <a:prstGeom prst="rect">
            <a:avLst/>
          </a:prstGeom>
          <a:noFill/>
        </p:spPr>
        <p:txBody>
          <a:bodyPr wrap="square" rtlCol="0">
            <a:spAutoFit/>
          </a:bodyPr>
          <a:lstStyle/>
          <a:p>
            <a:r>
              <a:rPr lang="it-IT" dirty="0"/>
              <a:t>I periodi negativi del trend devono essere sostenuti con interventi di sostegno alla crescita: R&amp;S, Istruzione, Investimenti</a:t>
            </a:r>
            <a:endParaRPr lang="en-US" dirty="0"/>
          </a:p>
        </p:txBody>
      </p:sp>
      <p:sp>
        <p:nvSpPr>
          <p:cNvPr id="15" name="CasellaDiTesto 14"/>
          <p:cNvSpPr txBox="1"/>
          <p:nvPr/>
        </p:nvSpPr>
        <p:spPr>
          <a:xfrm>
            <a:off x="8330057" y="3568004"/>
            <a:ext cx="2578608" cy="2862322"/>
          </a:xfrm>
          <a:prstGeom prst="rect">
            <a:avLst/>
          </a:prstGeom>
          <a:noFill/>
        </p:spPr>
        <p:txBody>
          <a:bodyPr wrap="square" rtlCol="0">
            <a:spAutoFit/>
          </a:bodyPr>
          <a:lstStyle/>
          <a:p>
            <a:r>
              <a:rPr lang="it-IT" dirty="0"/>
              <a:t>Il ciclo economico può portare con sé riduzione dell’occupazione, del consumo, del reddito o al contrario in fase espansiva si possono utilizzare le entrate per ridurre il peso del debito: </a:t>
            </a:r>
            <a:r>
              <a:rPr lang="it-IT" b="1" dirty="0">
                <a:solidFill>
                  <a:srgbClr val="FF0000"/>
                </a:solidFill>
              </a:rPr>
              <a:t>le oscillazioni destabilizzano</a:t>
            </a:r>
            <a:endParaRPr lang="en-US" b="1" dirty="0">
              <a:solidFill>
                <a:srgbClr val="FF0000"/>
              </a:solidFill>
            </a:endParaRPr>
          </a:p>
        </p:txBody>
      </p:sp>
    </p:spTree>
    <p:extLst>
      <p:ext uri="{BB962C8B-B14F-4D97-AF65-F5344CB8AC3E}">
        <p14:creationId xmlns:p14="http://schemas.microsoft.com/office/powerpoint/2010/main" val="26621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Perché intervenire? </a:t>
            </a:r>
            <a:endParaRPr lang="en-US" dirty="0"/>
          </a:p>
        </p:txBody>
      </p:sp>
      <p:sp>
        <p:nvSpPr>
          <p:cNvPr id="5" name="Segnaposto contenuto 4"/>
          <p:cNvSpPr>
            <a:spLocks noGrp="1"/>
          </p:cNvSpPr>
          <p:nvPr>
            <p:ph idx="1"/>
          </p:nvPr>
        </p:nvSpPr>
        <p:spPr/>
        <p:txBody>
          <a:bodyPr/>
          <a:lstStyle/>
          <a:p>
            <a:r>
              <a:rPr lang="it-IT" dirty="0"/>
              <a:t>Arrow e </a:t>
            </a:r>
            <a:r>
              <a:rPr lang="it-IT" dirty="0" err="1"/>
              <a:t>Debreu</a:t>
            </a:r>
            <a:r>
              <a:rPr lang="it-IT" dirty="0"/>
              <a:t> (1959) nel loro teorema sull’esistenza di un equilibrio economico generale dimostrano come </a:t>
            </a:r>
            <a:r>
              <a:rPr lang="it-IT" dirty="0">
                <a:solidFill>
                  <a:srgbClr val="FF0000"/>
                </a:solidFill>
              </a:rPr>
              <a:t>le condizioni necessarie </a:t>
            </a:r>
            <a:r>
              <a:rPr lang="it-IT" dirty="0"/>
              <a:t>(</a:t>
            </a:r>
            <a:r>
              <a:rPr lang="it-IT" dirty="0">
                <a:highlight>
                  <a:srgbClr val="FFFF00"/>
                </a:highlight>
              </a:rPr>
              <a:t>concorrenza perfetta</a:t>
            </a:r>
            <a:r>
              <a:rPr lang="it-IT" dirty="0"/>
              <a:t>, </a:t>
            </a:r>
            <a:r>
              <a:rPr lang="it-IT" dirty="0">
                <a:highlight>
                  <a:srgbClr val="FFFF00"/>
                </a:highlight>
              </a:rPr>
              <a:t>mercati completi </a:t>
            </a:r>
            <a:r>
              <a:rPr lang="it-IT" dirty="0"/>
              <a:t>e </a:t>
            </a:r>
            <a:r>
              <a:rPr lang="it-IT" dirty="0">
                <a:highlight>
                  <a:srgbClr val="FFFF00"/>
                </a:highlight>
              </a:rPr>
              <a:t>informazione perfetta</a:t>
            </a:r>
            <a:r>
              <a:rPr lang="it-IT" dirty="0"/>
              <a:t>), </a:t>
            </a:r>
            <a:r>
              <a:rPr lang="it-IT" dirty="0">
                <a:solidFill>
                  <a:srgbClr val="FF0000"/>
                </a:solidFill>
              </a:rPr>
              <a:t>perché si raggiunga un unico equilibrio </a:t>
            </a:r>
            <a:r>
              <a:rPr lang="it-IT" dirty="0"/>
              <a:t>siano molto stringenti e quindi </a:t>
            </a:r>
            <a:r>
              <a:rPr lang="it-IT" u="sng" dirty="0"/>
              <a:t>difficilmente applicabili ad un mondo reale</a:t>
            </a:r>
          </a:p>
          <a:p>
            <a:r>
              <a:rPr lang="it-IT" dirty="0"/>
              <a:t>Se una di queste ipotesi viene messa in </a:t>
            </a:r>
            <a:r>
              <a:rPr lang="it-IT" b="1" dirty="0"/>
              <a:t>discussione, l’intervento pubblico è giustificato</a:t>
            </a:r>
            <a:r>
              <a:rPr lang="it-IT" dirty="0"/>
              <a:t>.</a:t>
            </a:r>
          </a:p>
          <a:p>
            <a:r>
              <a:rPr lang="it-IT" dirty="0"/>
              <a:t>Occorre ora capire come si giustifica l’intervento pubblico nei tre ambiti individuati (allocazione, stabilizzazione e redistribuzione)</a:t>
            </a:r>
            <a:endParaRPr lang="en-US" dirty="0"/>
          </a:p>
        </p:txBody>
      </p:sp>
    </p:spTree>
    <p:extLst>
      <p:ext uri="{BB962C8B-B14F-4D97-AF65-F5344CB8AC3E}">
        <p14:creationId xmlns:p14="http://schemas.microsoft.com/office/powerpoint/2010/main" val="4156706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Allocazione</a:t>
            </a:r>
            <a:endParaRPr lang="en-US" dirty="0"/>
          </a:p>
        </p:txBody>
      </p:sp>
      <p:sp>
        <p:nvSpPr>
          <p:cNvPr id="3" name="Segnaposto contenuto 2"/>
          <p:cNvSpPr>
            <a:spLocks noGrp="1"/>
          </p:cNvSpPr>
          <p:nvPr>
            <p:ph idx="1"/>
          </p:nvPr>
        </p:nvSpPr>
        <p:spPr/>
        <p:txBody>
          <a:bodyPr/>
          <a:lstStyle/>
          <a:p>
            <a:r>
              <a:rPr lang="it-IT" dirty="0"/>
              <a:t>Le argomentazioni sono soprattutto microeconomiche e servono a risolvere i problemi di fallimento dei mercati. Motivi:</a:t>
            </a:r>
          </a:p>
          <a:p>
            <a:pPr lvl="1"/>
            <a:r>
              <a:rPr lang="it-IT" dirty="0"/>
              <a:t>Presenza di monopoli</a:t>
            </a:r>
          </a:p>
          <a:p>
            <a:pPr lvl="1"/>
            <a:r>
              <a:rPr lang="it-IT" dirty="0"/>
              <a:t>Esistenza di esternalità positive/negative collegate all’attività produttiva</a:t>
            </a:r>
          </a:p>
          <a:p>
            <a:pPr lvl="1"/>
            <a:r>
              <a:rPr lang="it-IT" dirty="0"/>
              <a:t>Asimmetrie informative</a:t>
            </a:r>
          </a:p>
          <a:p>
            <a:pPr lvl="1"/>
            <a:r>
              <a:rPr lang="it-IT" dirty="0"/>
              <a:t>Mercati incompleti</a:t>
            </a:r>
          </a:p>
          <a:p>
            <a:pPr lvl="1"/>
            <a:r>
              <a:rPr lang="it-IT" dirty="0"/>
              <a:t>Orizzonte temporale degli agenti</a:t>
            </a:r>
          </a:p>
          <a:p>
            <a:pPr lvl="1"/>
            <a:endParaRPr lang="en-US" dirty="0"/>
          </a:p>
        </p:txBody>
      </p:sp>
      <p:sp>
        <p:nvSpPr>
          <p:cNvPr id="4" name="Freccia in giù 3"/>
          <p:cNvSpPr/>
          <p:nvPr/>
        </p:nvSpPr>
        <p:spPr>
          <a:xfrm>
            <a:off x="4855464" y="4837176"/>
            <a:ext cx="740664"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2276856" y="5477256"/>
            <a:ext cx="657453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Interventi pubblici volti alla regolamentazione/alla produzione di beni o all’investimento/ alla determinazione del prezzo di un bene, alla </a:t>
            </a:r>
            <a:r>
              <a:rPr lang="it-IT"/>
              <a:t>diffusione dell’informazione</a:t>
            </a:r>
            <a:endParaRPr lang="en-US" dirty="0"/>
          </a:p>
        </p:txBody>
      </p:sp>
    </p:spTree>
    <p:extLst>
      <p:ext uri="{BB962C8B-B14F-4D97-AF65-F5344CB8AC3E}">
        <p14:creationId xmlns:p14="http://schemas.microsoft.com/office/powerpoint/2010/main" val="548299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sz="3800" dirty="0"/>
              <a:t>3) L’azione della politica economica: i risultati</a:t>
            </a:r>
          </a:p>
        </p:txBody>
      </p:sp>
      <p:sp>
        <p:nvSpPr>
          <p:cNvPr id="10243" name="Rectangle 3"/>
          <p:cNvSpPr>
            <a:spLocks noGrp="1" noChangeArrowheads="1"/>
          </p:cNvSpPr>
          <p:nvPr>
            <p:ph type="body" idx="1"/>
          </p:nvPr>
        </p:nvSpPr>
        <p:spPr>
          <a:xfrm>
            <a:off x="1106424" y="1600200"/>
            <a:ext cx="10247376" cy="4781550"/>
          </a:xfrm>
        </p:spPr>
        <p:txBody>
          <a:bodyPr/>
          <a:lstStyle/>
          <a:p>
            <a:pPr>
              <a:lnSpc>
                <a:spcPct val="90000"/>
              </a:lnSpc>
            </a:pPr>
            <a:r>
              <a:rPr lang="it-IT" dirty="0"/>
              <a:t>Risultati previsti: raggiunti o disattesi? (giudizi di </a:t>
            </a:r>
            <a:r>
              <a:rPr lang="it-IT" dirty="0">
                <a:solidFill>
                  <a:srgbClr val="FF0000"/>
                </a:solidFill>
              </a:rPr>
              <a:t>valore ideologico</a:t>
            </a:r>
            <a:r>
              <a:rPr lang="it-IT" dirty="0"/>
              <a:t> molto importanti) </a:t>
            </a:r>
            <a:r>
              <a:rPr lang="it-IT" dirty="0">
                <a:sym typeface="Symbol" panose="05050102010706020507" pitchFamily="18" charset="2"/>
              </a:rPr>
              <a:t> </a:t>
            </a:r>
            <a:r>
              <a:rPr lang="it-IT" dirty="0">
                <a:solidFill>
                  <a:srgbClr val="FF0000"/>
                </a:solidFill>
                <a:sym typeface="Symbol" panose="05050102010706020507" pitchFamily="18" charset="2"/>
              </a:rPr>
              <a:t>valutazioni delle politiche</a:t>
            </a:r>
            <a:endParaRPr lang="it-IT" dirty="0">
              <a:solidFill>
                <a:srgbClr val="FF0000"/>
              </a:solidFill>
            </a:endParaRPr>
          </a:p>
          <a:p>
            <a:pPr>
              <a:lnSpc>
                <a:spcPct val="90000"/>
              </a:lnSpc>
            </a:pPr>
            <a:r>
              <a:rPr lang="it-IT" dirty="0"/>
              <a:t>Individuazione delle motivazioni del </a:t>
            </a:r>
            <a:r>
              <a:rPr lang="it-IT" b="1" dirty="0"/>
              <a:t>conflitto tra obiettivi previsti e realizzati</a:t>
            </a:r>
            <a:r>
              <a:rPr lang="it-IT" dirty="0"/>
              <a:t>:</a:t>
            </a:r>
          </a:p>
          <a:p>
            <a:pPr lvl="1">
              <a:lnSpc>
                <a:spcPct val="90000"/>
              </a:lnSpc>
            </a:pPr>
            <a:r>
              <a:rPr lang="it-IT" dirty="0"/>
              <a:t>Inadeguatezza delle informazioni di partenza (</a:t>
            </a:r>
            <a:r>
              <a:rPr lang="it-IT" dirty="0">
                <a:solidFill>
                  <a:srgbClr val="FF0000"/>
                </a:solidFill>
              </a:rPr>
              <a:t>informazione asimmetrica</a:t>
            </a:r>
            <a:r>
              <a:rPr lang="it-IT" dirty="0"/>
              <a:t>)</a:t>
            </a:r>
          </a:p>
          <a:p>
            <a:pPr lvl="1">
              <a:lnSpc>
                <a:spcPct val="90000"/>
              </a:lnSpc>
            </a:pPr>
            <a:r>
              <a:rPr lang="it-IT" dirty="0">
                <a:solidFill>
                  <a:srgbClr val="FF0000"/>
                </a:solidFill>
              </a:rPr>
              <a:t>Mancata realizzazione</a:t>
            </a:r>
            <a:r>
              <a:rPr lang="it-IT" dirty="0"/>
              <a:t> degli interventi pianificati</a:t>
            </a:r>
          </a:p>
          <a:p>
            <a:pPr lvl="1">
              <a:lnSpc>
                <a:spcPct val="90000"/>
              </a:lnSpc>
            </a:pPr>
            <a:r>
              <a:rPr lang="it-IT" dirty="0">
                <a:solidFill>
                  <a:srgbClr val="FF0000"/>
                </a:solidFill>
              </a:rPr>
              <a:t>Errori</a:t>
            </a:r>
            <a:r>
              <a:rPr lang="it-IT" dirty="0"/>
              <a:t> nella </a:t>
            </a:r>
            <a:r>
              <a:rPr lang="it-IT" u="sng" dirty="0"/>
              <a:t>tempistica</a:t>
            </a:r>
            <a:r>
              <a:rPr lang="it-IT" dirty="0"/>
              <a:t> o nella </a:t>
            </a:r>
            <a:r>
              <a:rPr lang="it-IT" u="sng" dirty="0"/>
              <a:t>dimensione</a:t>
            </a:r>
            <a:r>
              <a:rPr lang="it-IT" dirty="0"/>
              <a:t> degli interventi</a:t>
            </a:r>
          </a:p>
          <a:p>
            <a:pPr lvl="1">
              <a:lnSpc>
                <a:spcPct val="90000"/>
              </a:lnSpc>
            </a:pPr>
            <a:r>
              <a:rPr lang="it-IT" dirty="0">
                <a:solidFill>
                  <a:srgbClr val="FF0000"/>
                </a:solidFill>
              </a:rPr>
              <a:t>Variazioni</a:t>
            </a:r>
            <a:r>
              <a:rPr lang="it-IT" dirty="0"/>
              <a:t> contemporanee </a:t>
            </a:r>
            <a:r>
              <a:rPr lang="it-IT" dirty="0">
                <a:solidFill>
                  <a:srgbClr val="FF0000"/>
                </a:solidFill>
              </a:rPr>
              <a:t>delle condizioni ambientali</a:t>
            </a:r>
            <a:r>
              <a:rPr lang="it-IT" dirty="0"/>
              <a:t> o dovute </a:t>
            </a:r>
            <a:r>
              <a:rPr lang="it-IT" u="sng" dirty="0"/>
              <a:t>all’azione politica stessa (critica di Lucas)</a:t>
            </a:r>
          </a:p>
        </p:txBody>
      </p:sp>
    </p:spTree>
    <p:extLst>
      <p:ext uri="{BB962C8B-B14F-4D97-AF65-F5344CB8AC3E}">
        <p14:creationId xmlns:p14="http://schemas.microsoft.com/office/powerpoint/2010/main" val="805290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Stabilizzazione</a:t>
            </a:r>
            <a:endParaRPr lang="en-US" dirty="0"/>
          </a:p>
        </p:txBody>
      </p:sp>
      <p:sp>
        <p:nvSpPr>
          <p:cNvPr id="3" name="Segnaposto contenuto 2"/>
          <p:cNvSpPr>
            <a:spLocks noGrp="1"/>
          </p:cNvSpPr>
          <p:nvPr>
            <p:ph idx="1"/>
          </p:nvPr>
        </p:nvSpPr>
        <p:spPr/>
        <p:txBody>
          <a:bodyPr>
            <a:normAutofit fontScale="85000" lnSpcReduction="20000"/>
          </a:bodyPr>
          <a:lstStyle/>
          <a:p>
            <a:r>
              <a:rPr lang="it-IT" dirty="0"/>
              <a:t>Ricerca di </a:t>
            </a:r>
            <a:r>
              <a:rPr lang="it-IT" dirty="0">
                <a:solidFill>
                  <a:srgbClr val="FF0000"/>
                </a:solidFill>
              </a:rPr>
              <a:t>una maggiore efficienza del sistema economico</a:t>
            </a:r>
            <a:r>
              <a:rPr lang="it-IT" dirty="0"/>
              <a:t>, minimizzando le deviazioni dall’equilibrio con politiche volte a controllare quelli che Keynes definiva «</a:t>
            </a:r>
            <a:r>
              <a:rPr lang="it-IT" dirty="0" err="1"/>
              <a:t>Animal</a:t>
            </a:r>
            <a:r>
              <a:rPr lang="it-IT" dirty="0"/>
              <a:t> </a:t>
            </a:r>
            <a:r>
              <a:rPr lang="it-IT" dirty="0" err="1"/>
              <a:t>Spirits</a:t>
            </a:r>
            <a:r>
              <a:rPr lang="it-IT" dirty="0"/>
              <a:t>»: scelte spinte da ottimismo/pessimismo eccessivi portano ad instabilità economica</a:t>
            </a:r>
          </a:p>
          <a:p>
            <a:r>
              <a:rPr lang="it-IT" dirty="0"/>
              <a:t>Inoltre il mercato presenta rigidità nominali di salariali e prezzi</a:t>
            </a:r>
          </a:p>
          <a:p>
            <a:r>
              <a:rPr lang="it-IT" dirty="0"/>
              <a:t>Occorre quindi intervenire con politiche anticicliche per limitare la portata delle fluttuazioni cicliche, soprattutto durante le crisi</a:t>
            </a:r>
          </a:p>
          <a:p>
            <a:r>
              <a:rPr lang="it-IT" b="1" dirty="0"/>
              <a:t>CRITICA</a:t>
            </a:r>
            <a:r>
              <a:rPr lang="it-IT" dirty="0"/>
              <a:t>: attacco della scuola monetarista che ha il sopravvento negli anni ‘70 e ’80 del ‘900 e che continua ancora oggi nell’ambito della teoria del «</a:t>
            </a:r>
            <a:r>
              <a:rPr lang="it-IT" dirty="0" err="1"/>
              <a:t>real</a:t>
            </a:r>
            <a:r>
              <a:rPr lang="it-IT" dirty="0"/>
              <a:t> business </a:t>
            </a:r>
            <a:r>
              <a:rPr lang="it-IT" dirty="0" err="1"/>
              <a:t>cycle</a:t>
            </a:r>
            <a:r>
              <a:rPr lang="it-IT" dirty="0"/>
              <a:t>»: la deviazione dall’ipotesi che gli agenti siano razionali non ha basi teoriche, secondo questa scuola</a:t>
            </a:r>
          </a:p>
          <a:p>
            <a:r>
              <a:rPr lang="it-IT" dirty="0"/>
              <a:t>Più di recente l’economia sperimentale ha messo in luce che vi </a:t>
            </a:r>
            <a:r>
              <a:rPr lang="it-IT" u="sng" dirty="0"/>
              <a:t>sono numerose deviazioni dal comportamento razionale ottimizzante </a:t>
            </a:r>
            <a:r>
              <a:rPr lang="it-IT" dirty="0"/>
              <a:t>e  </a:t>
            </a:r>
            <a:r>
              <a:rPr lang="it-IT" dirty="0" err="1"/>
              <a:t>Akerlof</a:t>
            </a:r>
            <a:r>
              <a:rPr lang="it-IT" dirty="0"/>
              <a:t> e </a:t>
            </a:r>
            <a:r>
              <a:rPr lang="it-IT" dirty="0" err="1"/>
              <a:t>Shiller</a:t>
            </a:r>
            <a:r>
              <a:rPr lang="it-IT" dirty="0"/>
              <a:t> (2009) concludono che in contesti di questo tipo </a:t>
            </a:r>
            <a:r>
              <a:rPr lang="it-IT" b="1" dirty="0"/>
              <a:t>sono possibili equilibri multipli</a:t>
            </a:r>
            <a:r>
              <a:rPr lang="it-IT" dirty="0"/>
              <a:t>.</a:t>
            </a:r>
            <a:endParaRPr lang="en-US" dirty="0"/>
          </a:p>
        </p:txBody>
      </p:sp>
    </p:spTree>
    <p:extLst>
      <p:ext uri="{BB962C8B-B14F-4D97-AF65-F5344CB8AC3E}">
        <p14:creationId xmlns:p14="http://schemas.microsoft.com/office/powerpoint/2010/main" val="29771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dirty="0"/>
              <a:t>I soggetti complessi della politica economica</a:t>
            </a:r>
          </a:p>
        </p:txBody>
      </p:sp>
      <p:sp>
        <p:nvSpPr>
          <p:cNvPr id="11267" name="Rectangle 3"/>
          <p:cNvSpPr>
            <a:spLocks noGrp="1" noChangeArrowheads="1"/>
          </p:cNvSpPr>
          <p:nvPr>
            <p:ph type="body" idx="1"/>
          </p:nvPr>
        </p:nvSpPr>
        <p:spPr>
          <a:xfrm>
            <a:off x="923544" y="1600200"/>
            <a:ext cx="9994392" cy="4781550"/>
          </a:xfrm>
        </p:spPr>
        <p:txBody>
          <a:bodyPr/>
          <a:lstStyle/>
          <a:p>
            <a:pPr marL="0" indent="0">
              <a:lnSpc>
                <a:spcPct val="80000"/>
              </a:lnSpc>
              <a:buNone/>
            </a:pPr>
            <a:r>
              <a:rPr lang="it-IT" sz="2400" dirty="0"/>
              <a:t>Almeno 2 categorie</a:t>
            </a:r>
            <a:r>
              <a:rPr lang="it-IT" sz="2100" dirty="0"/>
              <a:t>:</a:t>
            </a:r>
          </a:p>
          <a:p>
            <a:pPr marL="571500" indent="-571500">
              <a:lnSpc>
                <a:spcPct val="80000"/>
              </a:lnSpc>
              <a:buSzPct val="120000"/>
              <a:buFont typeface="Wingdings" pitchFamily="2" charset="2"/>
              <a:buAutoNum type="arabicPeriod"/>
            </a:pPr>
            <a:r>
              <a:rPr lang="it-IT" sz="2100" b="1" dirty="0"/>
              <a:t>I privati</a:t>
            </a:r>
            <a:r>
              <a:rPr lang="it-IT" sz="2100" dirty="0"/>
              <a:t>: sono gli individui che perseguono i propri obiettivi individuali (consumatori/famiglie, imprese, lavoratori, contribuenti, lobbies, agenti finanziari…)</a:t>
            </a:r>
          </a:p>
          <a:p>
            <a:pPr marL="571500" indent="-571500">
              <a:lnSpc>
                <a:spcPct val="80000"/>
              </a:lnSpc>
              <a:buSzPct val="120000"/>
              <a:buFont typeface="Wingdings" pitchFamily="2" charset="2"/>
              <a:buAutoNum type="arabicPeriod"/>
            </a:pPr>
            <a:r>
              <a:rPr lang="it-IT" sz="2100" b="1" dirty="0"/>
              <a:t>Le autorità di politica economica</a:t>
            </a:r>
            <a:r>
              <a:rPr lang="it-IT" sz="2100" dirty="0"/>
              <a:t>: il </a:t>
            </a:r>
            <a:r>
              <a:rPr lang="it-IT" sz="2100" i="1" dirty="0">
                <a:solidFill>
                  <a:srgbClr val="FF0000"/>
                </a:solidFill>
              </a:rPr>
              <a:t>policy maker</a:t>
            </a:r>
            <a:r>
              <a:rPr lang="it-IT" sz="2100" dirty="0">
                <a:solidFill>
                  <a:srgbClr val="FF0000"/>
                </a:solidFill>
              </a:rPr>
              <a:t> o decisore di politica economica </a:t>
            </a:r>
            <a:r>
              <a:rPr lang="it-IT" sz="2100" dirty="0"/>
              <a:t>è diverso a seconda dell’impostazione teorica seguita:</a:t>
            </a:r>
          </a:p>
          <a:p>
            <a:pPr marL="839788" lvl="1" indent="-495300">
              <a:lnSpc>
                <a:spcPct val="80000"/>
              </a:lnSpc>
              <a:buClr>
                <a:schemeClr val="accent1"/>
              </a:buClr>
              <a:buSzPct val="65000"/>
              <a:buFont typeface="Wingdings" pitchFamily="2" charset="2"/>
              <a:buChar char="n"/>
            </a:pPr>
            <a:r>
              <a:rPr lang="it-IT" dirty="0"/>
              <a:t>Nella teoria tradizionale che deriva </a:t>
            </a:r>
            <a:r>
              <a:rPr lang="it-IT" b="1" i="1" u="sng" dirty="0"/>
              <a:t>dall’economia del benessere</a:t>
            </a:r>
            <a:r>
              <a:rPr lang="it-IT" dirty="0"/>
              <a:t> il policy maker è un ente senza personalità che </a:t>
            </a:r>
            <a:r>
              <a:rPr lang="it-IT" dirty="0">
                <a:solidFill>
                  <a:srgbClr val="FF0000"/>
                </a:solidFill>
              </a:rPr>
              <a:t>aggrega le preferenze individuali</a:t>
            </a:r>
            <a:r>
              <a:rPr lang="it-IT" dirty="0"/>
              <a:t>.</a:t>
            </a:r>
          </a:p>
          <a:p>
            <a:pPr marL="839788" lvl="1" indent="-495300">
              <a:lnSpc>
                <a:spcPct val="80000"/>
              </a:lnSpc>
              <a:buClr>
                <a:schemeClr val="accent1"/>
              </a:buClr>
              <a:buSzPct val="65000"/>
              <a:buFont typeface="Wingdings" pitchFamily="2" charset="2"/>
              <a:buChar char="n"/>
            </a:pPr>
            <a:r>
              <a:rPr lang="it-IT" dirty="0"/>
              <a:t>Esso può essere visto come un </a:t>
            </a:r>
            <a:r>
              <a:rPr lang="it-IT" b="1" dirty="0"/>
              <a:t>insieme di enti </a:t>
            </a:r>
            <a:r>
              <a:rPr lang="it-IT" dirty="0"/>
              <a:t>sotto vari profili:</a:t>
            </a:r>
          </a:p>
          <a:p>
            <a:pPr marL="671513" lvl="2" indent="0">
              <a:lnSpc>
                <a:spcPct val="80000"/>
              </a:lnSpc>
              <a:buNone/>
            </a:pPr>
            <a:r>
              <a:rPr lang="it-IT" sz="2400" dirty="0"/>
              <a:t>A. Secondo </a:t>
            </a:r>
            <a:r>
              <a:rPr lang="it-IT" sz="2400" dirty="0">
                <a:solidFill>
                  <a:srgbClr val="FF0000"/>
                </a:solidFill>
              </a:rPr>
              <a:t>la natura dei </a:t>
            </a:r>
            <a:r>
              <a:rPr lang="it-IT" sz="2400" b="1" dirty="0">
                <a:solidFill>
                  <a:srgbClr val="FF0000"/>
                </a:solidFill>
              </a:rPr>
              <a:t>fini</a:t>
            </a:r>
            <a:r>
              <a:rPr lang="it-IT" sz="2400" dirty="0"/>
              <a:t> perseguiti. Nell’esempio di </a:t>
            </a:r>
            <a:r>
              <a:rPr lang="it-IT" sz="2400" dirty="0" err="1"/>
              <a:t>Musgrave</a:t>
            </a:r>
            <a:r>
              <a:rPr lang="it-IT" sz="2400" dirty="0"/>
              <a:t> esso è costituito da 3 uffici: </a:t>
            </a:r>
          </a:p>
          <a:p>
            <a:pPr marL="1090613" lvl="2" indent="-419100">
              <a:lnSpc>
                <a:spcPct val="80000"/>
              </a:lnSpc>
            </a:pPr>
            <a:r>
              <a:rPr lang="it-IT" dirty="0"/>
              <a:t>L’ufficio/ente allocativo (</a:t>
            </a:r>
            <a:r>
              <a:rPr lang="it-IT" b="1" dirty="0">
                <a:solidFill>
                  <a:srgbClr val="0033CC"/>
                </a:solidFill>
              </a:rPr>
              <a:t>efficienza microeconomica</a:t>
            </a:r>
            <a:r>
              <a:rPr lang="it-IT" dirty="0"/>
              <a:t>),</a:t>
            </a:r>
          </a:p>
          <a:p>
            <a:pPr marL="1090613" lvl="2" indent="-419100">
              <a:lnSpc>
                <a:spcPct val="80000"/>
              </a:lnSpc>
            </a:pPr>
            <a:r>
              <a:rPr lang="it-IT" dirty="0"/>
              <a:t>L’ufficio/ente di stabilizzazione (</a:t>
            </a:r>
            <a:r>
              <a:rPr lang="it-IT" b="1" dirty="0">
                <a:solidFill>
                  <a:srgbClr val="0033CC"/>
                </a:solidFill>
              </a:rPr>
              <a:t>efficienza macroeconomica</a:t>
            </a:r>
            <a:r>
              <a:rPr lang="it-IT" dirty="0"/>
              <a:t>)</a:t>
            </a:r>
          </a:p>
          <a:p>
            <a:pPr marL="1090613" lvl="2" indent="-419100">
              <a:lnSpc>
                <a:spcPct val="80000"/>
              </a:lnSpc>
            </a:pPr>
            <a:r>
              <a:rPr lang="it-IT" dirty="0"/>
              <a:t>L’ufficio/ente redistributivo (</a:t>
            </a:r>
            <a:r>
              <a:rPr lang="it-IT" b="1" dirty="0">
                <a:solidFill>
                  <a:srgbClr val="0033CC"/>
                </a:solidFill>
              </a:rPr>
              <a:t>redistribuzione del reddito</a:t>
            </a:r>
            <a:r>
              <a:rPr lang="it-IT" dirty="0"/>
              <a:t>)</a:t>
            </a:r>
          </a:p>
          <a:p>
            <a:pPr marL="571500" indent="-571500">
              <a:lnSpc>
                <a:spcPct val="80000"/>
              </a:lnSpc>
            </a:pPr>
            <a:endParaRPr lang="it-IT" sz="2100" dirty="0"/>
          </a:p>
        </p:txBody>
      </p:sp>
    </p:spTree>
    <p:extLst>
      <p:ext uri="{BB962C8B-B14F-4D97-AF65-F5344CB8AC3E}">
        <p14:creationId xmlns:p14="http://schemas.microsoft.com/office/powerpoint/2010/main" val="375436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sz="3800"/>
              <a:t>Le 3 categorie principali dell’attività dello Stato secondo Musgrave (1959)</a:t>
            </a:r>
          </a:p>
        </p:txBody>
      </p:sp>
      <p:sp>
        <p:nvSpPr>
          <p:cNvPr id="26627" name="Rectangle 3"/>
          <p:cNvSpPr>
            <a:spLocks noGrp="1" noChangeArrowheads="1"/>
          </p:cNvSpPr>
          <p:nvPr>
            <p:ph type="body" idx="1"/>
          </p:nvPr>
        </p:nvSpPr>
        <p:spPr>
          <a:xfrm>
            <a:off x="804672" y="1621945"/>
            <a:ext cx="10424160" cy="4530725"/>
          </a:xfrm>
        </p:spPr>
        <p:txBody>
          <a:bodyPr>
            <a:noAutofit/>
          </a:bodyPr>
          <a:lstStyle/>
          <a:p>
            <a:pPr>
              <a:lnSpc>
                <a:spcPct val="80000"/>
              </a:lnSpc>
            </a:pPr>
            <a:r>
              <a:rPr lang="it-IT" sz="2000" b="1" dirty="0"/>
              <a:t>1.- Allocazione (efficienza micro)</a:t>
            </a:r>
            <a:r>
              <a:rPr lang="it-IT" sz="2000" dirty="0"/>
              <a:t>- Consiste nello stabilire </a:t>
            </a:r>
            <a:r>
              <a:rPr lang="it-IT" sz="2000" i="1" u="sng" dirty="0">
                <a:solidFill>
                  <a:srgbClr val="FF0000"/>
                </a:solidFill>
              </a:rPr>
              <a:t>quali beni produrre</a:t>
            </a:r>
            <a:r>
              <a:rPr lang="it-IT" sz="2000" dirty="0"/>
              <a:t>. In buona parte lo stato produce </a:t>
            </a:r>
            <a:r>
              <a:rPr lang="it-IT" sz="2000" b="1" dirty="0">
                <a:solidFill>
                  <a:srgbClr val="0033CC"/>
                </a:solidFill>
              </a:rPr>
              <a:t>beni pubblici </a:t>
            </a:r>
            <a:r>
              <a:rPr lang="it-IT" sz="2000" dirty="0"/>
              <a:t>(previdenza, difesa, sanità, istruzione...) ma non necessariamente (possono anche essere </a:t>
            </a:r>
            <a:r>
              <a:rPr lang="it-IT" sz="2000" dirty="0">
                <a:solidFill>
                  <a:srgbClr val="0033CC"/>
                </a:solidFill>
              </a:rPr>
              <a:t>beni privati forniti al pubblico </a:t>
            </a:r>
            <a:r>
              <a:rPr lang="it-IT" sz="2000" dirty="0"/>
              <a:t>da imprese nazionalizzate o da imprese le cui azioni sono possedute direttamente o indirettamente dal governo (per es. ferrovie, telecomunicazioni, poste, acquedotti, energia...).</a:t>
            </a:r>
          </a:p>
          <a:p>
            <a:pPr>
              <a:lnSpc>
                <a:spcPct val="80000"/>
              </a:lnSpc>
            </a:pPr>
            <a:r>
              <a:rPr lang="it-IT" sz="2000" b="1" dirty="0"/>
              <a:t>2. Stabilizzazione (efficienza macro) </a:t>
            </a:r>
            <a:r>
              <a:rPr lang="it-IT" sz="2000" dirty="0"/>
              <a:t>- l'intervento pubblico può avere </a:t>
            </a:r>
            <a:r>
              <a:rPr lang="it-IT" sz="2000" b="1" i="1" u="sng" dirty="0">
                <a:solidFill>
                  <a:srgbClr val="FF0000"/>
                </a:solidFill>
              </a:rPr>
              <a:t>effetti anticiclici</a:t>
            </a:r>
            <a:r>
              <a:rPr lang="it-IT" sz="2000" dirty="0"/>
              <a:t> se espande </a:t>
            </a:r>
            <a:r>
              <a:rPr lang="it-IT" sz="2000" b="1" dirty="0">
                <a:solidFill>
                  <a:srgbClr val="0033CC"/>
                </a:solidFill>
              </a:rPr>
              <a:t>G</a:t>
            </a:r>
            <a:r>
              <a:rPr lang="it-IT" sz="2000" dirty="0"/>
              <a:t> (spesa) in momenti di crisi e aumenta </a:t>
            </a:r>
            <a:r>
              <a:rPr lang="it-IT" sz="2000" b="1" dirty="0">
                <a:solidFill>
                  <a:srgbClr val="0033CC"/>
                </a:solidFill>
              </a:rPr>
              <a:t>T</a:t>
            </a:r>
            <a:r>
              <a:rPr lang="it-IT" sz="2000" dirty="0"/>
              <a:t> (entrate tributarie) nei periodi di forte espansione, ma anche con gli stabilizzatori automatici (imposte, sussidi, assegni erogati a famiglie e imprese, ecc.). Si tratta della </a:t>
            </a:r>
            <a:r>
              <a:rPr lang="it-IT" sz="2000" b="1" dirty="0"/>
              <a:t>spesa sociale</a:t>
            </a:r>
            <a:r>
              <a:rPr lang="it-IT" sz="2000" dirty="0"/>
              <a:t> (già citata sopra) e dei </a:t>
            </a:r>
            <a:r>
              <a:rPr lang="it-IT" sz="2000" b="1" dirty="0"/>
              <a:t>trasferimenti </a:t>
            </a:r>
            <a:r>
              <a:rPr lang="it-IT" sz="2000" dirty="0"/>
              <a:t>in genere (spese senza controprestazione) hanno l'effetto di stabilizzare la domanda aggregata, creando uno "zoccolo duro" di spesa per consumi; ma anche le </a:t>
            </a:r>
            <a:r>
              <a:rPr lang="it-IT" sz="2000" b="1" dirty="0"/>
              <a:t>aliquote fiscali</a:t>
            </a:r>
            <a:r>
              <a:rPr lang="it-IT" sz="2000" dirty="0"/>
              <a:t>, ecc.</a:t>
            </a:r>
          </a:p>
          <a:p>
            <a:pPr>
              <a:lnSpc>
                <a:spcPct val="80000"/>
              </a:lnSpc>
            </a:pPr>
            <a:r>
              <a:rPr lang="it-IT" sz="2000" b="1" dirty="0"/>
              <a:t>3.- Redistribuzione </a:t>
            </a:r>
            <a:r>
              <a:rPr lang="it-IT" sz="2000" dirty="0"/>
              <a:t>- </a:t>
            </a:r>
            <a:r>
              <a:rPr lang="it-IT" sz="2000" b="1" i="1" u="sng" dirty="0"/>
              <a:t>Prelievo fiscale e spesa pubblica</a:t>
            </a:r>
            <a:r>
              <a:rPr lang="it-IT" sz="2000" dirty="0"/>
              <a:t> (vedi tabella) determinano una </a:t>
            </a:r>
            <a:r>
              <a:rPr lang="it-IT" sz="2000" u="sng" dirty="0">
                <a:solidFill>
                  <a:srgbClr val="FF0000"/>
                </a:solidFill>
              </a:rPr>
              <a:t>redistribuzione del reddito</a:t>
            </a:r>
            <a:r>
              <a:rPr lang="it-IT" sz="2000" dirty="0"/>
              <a:t>. C'è chi paga più tasse, e chi beneficia maggiormente della spesa pubblica. Quindi il benessere dei cittadini viene modificato dall'intervento dello Stato. La </a:t>
            </a:r>
            <a:r>
              <a:rPr lang="it-IT" sz="2000" b="1" dirty="0">
                <a:solidFill>
                  <a:srgbClr val="0033CC"/>
                </a:solidFill>
              </a:rPr>
              <a:t>spesa sociale </a:t>
            </a:r>
            <a:r>
              <a:rPr lang="it-IT" sz="2000" dirty="0"/>
              <a:t>ha come compito proprio quello di redistribuire risorse tra coloro che ne hanno in abbondanza a coloro che a causa di qualche avvenimento avverso sono in situazione di difficoltà (vecchiaia, malattia, invalidità, povertà...). Lo stato finanzia anche servizi meritori (l'università, riducendo le tasse da circa 10mila euro di costo pro capite annue ad un importo variabile tra 0 e circa 2.825€ circa per gli studenti di </a:t>
            </a:r>
            <a:r>
              <a:rPr lang="it-IT" sz="2000" dirty="0" err="1"/>
              <a:t>UniTS</a:t>
            </a:r>
            <a:r>
              <a:rPr lang="it-IT" sz="2000" dirty="0"/>
              <a:t>).</a:t>
            </a:r>
          </a:p>
        </p:txBody>
      </p:sp>
    </p:spTree>
    <p:extLst>
      <p:ext uri="{BB962C8B-B14F-4D97-AF65-F5344CB8AC3E}">
        <p14:creationId xmlns:p14="http://schemas.microsoft.com/office/powerpoint/2010/main" val="422239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86438" y="575174"/>
            <a:ext cx="2791968" cy="1325563"/>
          </a:xfrm>
        </p:spPr>
        <p:txBody>
          <a:bodyPr>
            <a:noAutofit/>
          </a:bodyPr>
          <a:lstStyle/>
          <a:p>
            <a:r>
              <a:rPr lang="it-IT" sz="2400" b="1" dirty="0"/>
              <a:t>Composizione della Spesa Pubblica Primaria per Funzione (livello Macro): i fini/obiettivi</a:t>
            </a:r>
          </a:p>
        </p:txBody>
      </p:sp>
      <p:sp>
        <p:nvSpPr>
          <p:cNvPr id="8" name="Rettangolo 7"/>
          <p:cNvSpPr/>
          <p:nvPr/>
        </p:nvSpPr>
        <p:spPr>
          <a:xfrm>
            <a:off x="886264" y="2552973"/>
            <a:ext cx="3804608" cy="646331"/>
          </a:xfrm>
          <a:prstGeom prst="rect">
            <a:avLst/>
          </a:prstGeom>
        </p:spPr>
        <p:txBody>
          <a:bodyPr wrap="square">
            <a:spAutoFit/>
          </a:bodyPr>
          <a:lstStyle/>
          <a:p>
            <a:r>
              <a:rPr lang="en-US" dirty="0">
                <a:hlinkClick r:id="rId2"/>
              </a:rPr>
              <a:t>La </a:t>
            </a:r>
            <a:r>
              <a:rPr lang="en-US" dirty="0" err="1">
                <a:hlinkClick r:id="rId2"/>
              </a:rPr>
              <a:t>Spesa</a:t>
            </a:r>
            <a:r>
              <a:rPr lang="en-US" dirty="0">
                <a:hlinkClick r:id="rId2"/>
              </a:rPr>
              <a:t> </a:t>
            </a:r>
            <a:r>
              <a:rPr lang="en-US" dirty="0" err="1">
                <a:hlinkClick r:id="rId2"/>
              </a:rPr>
              <a:t>Pubblica</a:t>
            </a:r>
            <a:r>
              <a:rPr lang="en-US" dirty="0">
                <a:hlinkClick r:id="rId2"/>
              </a:rPr>
              <a:t> in Europa </a:t>
            </a:r>
            <a:r>
              <a:rPr lang="en-US" dirty="0" err="1">
                <a:hlinkClick r:id="rId2"/>
              </a:rPr>
              <a:t>anni</a:t>
            </a:r>
            <a:r>
              <a:rPr lang="en-US" dirty="0">
                <a:hlinkClick r:id="rId2"/>
              </a:rPr>
              <a:t> 2009-2017</a:t>
            </a:r>
            <a:endParaRPr lang="en-US" dirty="0"/>
          </a:p>
        </p:txBody>
      </p:sp>
      <p:pic>
        <p:nvPicPr>
          <p:cNvPr id="9" name="Immagine 8"/>
          <p:cNvPicPr>
            <a:picLocks noChangeAspect="1"/>
          </p:cNvPicPr>
          <p:nvPr/>
        </p:nvPicPr>
        <p:blipFill>
          <a:blip r:embed="rId3"/>
          <a:stretch>
            <a:fillRect/>
          </a:stretch>
        </p:blipFill>
        <p:spPr>
          <a:xfrm>
            <a:off x="4964843" y="143257"/>
            <a:ext cx="6108541" cy="6540247"/>
          </a:xfrm>
          <a:prstGeom prst="rect">
            <a:avLst/>
          </a:prstGeom>
        </p:spPr>
      </p:pic>
      <p:sp>
        <p:nvSpPr>
          <p:cNvPr id="10" name="Freccia a destra 9"/>
          <p:cNvSpPr/>
          <p:nvPr/>
        </p:nvSpPr>
        <p:spPr>
          <a:xfrm>
            <a:off x="4690872" y="3474720"/>
            <a:ext cx="228600" cy="146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4964843" y="3474720"/>
            <a:ext cx="6108541" cy="2103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9930384" y="3474720"/>
            <a:ext cx="182880" cy="2194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e 13"/>
          <p:cNvSpPr/>
          <p:nvPr/>
        </p:nvSpPr>
        <p:spPr>
          <a:xfrm>
            <a:off x="9930384" y="6492014"/>
            <a:ext cx="182880" cy="21945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9930384" y="5989320"/>
            <a:ext cx="182880" cy="347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999744" y="4489704"/>
            <a:ext cx="3864864"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dirty="0"/>
              <a:t>Dati di contesto per l’Italia al 31.12.2021:</a:t>
            </a:r>
          </a:p>
          <a:p>
            <a:pPr algn="ctr"/>
            <a:r>
              <a:rPr lang="it-IT" dirty="0"/>
              <a:t>PIL 2021= 1.673.852 milioni di €</a:t>
            </a:r>
          </a:p>
          <a:p>
            <a:pPr algn="ctr"/>
            <a:r>
              <a:rPr lang="it-IT" dirty="0"/>
              <a:t>(PIL 2020= 1575 miliardi di €)</a:t>
            </a:r>
          </a:p>
          <a:p>
            <a:pPr algn="ctr"/>
            <a:r>
              <a:rPr lang="it-IT" dirty="0"/>
              <a:t>Debito Pubblico 2021= </a:t>
            </a:r>
            <a:r>
              <a:rPr lang="it-IT" b="1" dirty="0"/>
              <a:t>2.678 </a:t>
            </a:r>
            <a:r>
              <a:rPr lang="it-IT" dirty="0"/>
              <a:t>mil. di €</a:t>
            </a:r>
          </a:p>
          <a:p>
            <a:pPr algn="ctr"/>
            <a:r>
              <a:rPr lang="it-IT" dirty="0"/>
              <a:t>(Debito Pubblico 2020 = 2569 mil. di €)</a:t>
            </a:r>
          </a:p>
          <a:p>
            <a:pPr algn="ctr"/>
            <a:endParaRPr lang="en-US" dirty="0"/>
          </a:p>
        </p:txBody>
      </p:sp>
    </p:spTree>
    <p:extLst>
      <p:ext uri="{BB962C8B-B14F-4D97-AF65-F5344CB8AC3E}">
        <p14:creationId xmlns:p14="http://schemas.microsoft.com/office/powerpoint/2010/main" val="286432089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13210</TotalTime>
  <Words>5474</Words>
  <Application>Microsoft Office PowerPoint</Application>
  <PresentationFormat>Widescreen</PresentationFormat>
  <Paragraphs>365</Paragraphs>
  <Slides>60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60</vt:i4>
      </vt:variant>
    </vt:vector>
  </HeadingPairs>
  <TitlesOfParts>
    <vt:vector size="67" baseType="lpstr">
      <vt:lpstr>Arial</vt:lpstr>
      <vt:lpstr>Calibri</vt:lpstr>
      <vt:lpstr>Calibri Light</vt:lpstr>
      <vt:lpstr>Cambria Math</vt:lpstr>
      <vt:lpstr>Symbol</vt:lpstr>
      <vt:lpstr>Wingdings</vt:lpstr>
      <vt:lpstr>Tema di Office</vt:lpstr>
      <vt:lpstr>Che cos’è la POLITICA ECONOMICA?</vt:lpstr>
      <vt:lpstr>Che cos’è la Politica Economica (Internazionale)?</vt:lpstr>
      <vt:lpstr>Le componenti della politica economica (Cellini, 2010)</vt:lpstr>
      <vt:lpstr>1) I fini del corpo sociale</vt:lpstr>
      <vt:lpstr>2) Il perseguimento dei fini</vt:lpstr>
      <vt:lpstr>3) L’azione della politica economica: i risultati</vt:lpstr>
      <vt:lpstr>I soggetti complessi della politica economica</vt:lpstr>
      <vt:lpstr>Le 3 categorie principali dell’attività dello Stato secondo Musgrave (1959)</vt:lpstr>
      <vt:lpstr>Composizione della Spesa Pubblica Primaria per Funzione (livello Macro): i fini/obiettivi</vt:lpstr>
      <vt:lpstr>Ambiti e motivi di intervento, natura dei compiti </vt:lpstr>
      <vt:lpstr>La separazione tra azioni/enti è possibile?</vt:lpstr>
      <vt:lpstr>La scuola della political economy</vt:lpstr>
      <vt:lpstr>Ideologia e politica economica</vt:lpstr>
      <vt:lpstr>L’economia normativa</vt:lpstr>
      <vt:lpstr>Qual è quindi in sintesi il ruolo della PE?</vt:lpstr>
      <vt:lpstr>I modelli di Politica Economica</vt:lpstr>
      <vt:lpstr>Un modello semplice di PE: Obiettivi, strumenti e istituzioni. Gli obiettivi</vt:lpstr>
      <vt:lpstr>Gli strumenti e le istituzioni</vt:lpstr>
      <vt:lpstr>Una sintesi. Equilibrio macroeconomico e scelte di PE: il trade-off tra obiettivi</vt:lpstr>
      <vt:lpstr>Il modello IS-LM: Modello in forma strutturale</vt:lpstr>
      <vt:lpstr>Ottengo il modello in forma ridotta per la IS </vt:lpstr>
      <vt:lpstr>Esprimo ora nel modello normativo: Forma ridotta inversa</vt:lpstr>
      <vt:lpstr>Il modello IS-LM: Modello in forma strutturale</vt:lpstr>
      <vt:lpstr>… e prima dell’accordo di Maastricht</vt:lpstr>
      <vt:lpstr>La forma ridotta per la politica Monetaria</vt:lpstr>
      <vt:lpstr>Includo i due obiettivi e i due strumenti</vt:lpstr>
      <vt:lpstr>Inserisco nell’equazione LM le determinanti della spesa</vt:lpstr>
      <vt:lpstr>Il modello in forma ridotta finale con due strumenti e due obiettivi</vt:lpstr>
      <vt:lpstr>Il modello normativo: Impiego solo la  spesa pubblica come strumento</vt:lpstr>
      <vt:lpstr>La regola aurea di Tinbergen</vt:lpstr>
      <vt:lpstr>QUALE SARÀ IL SIGNIFICATO ECONOMICO?</vt:lpstr>
      <vt:lpstr>Quali soluzioni se gli strumenti non sono sufficienti (n&lt;m)?</vt:lpstr>
      <vt:lpstr>Come controllare un’appropriata assegnazione degli strumenti agli obiettivi</vt:lpstr>
      <vt:lpstr>Il problema dell’assegnazione</vt:lpstr>
      <vt:lpstr>Il decentramento verticale</vt:lpstr>
      <vt:lpstr>Retta di iso-obiettivo reddito: confronto tra strumenti di PE</vt:lpstr>
      <vt:lpstr>Retta di iso-obiettivo tasso d’interesse</vt:lpstr>
      <vt:lpstr>Il problema dell’assegnazione a) assegnazione corretta e convergenza degli obiettivi</vt:lpstr>
      <vt:lpstr>Il problema dell’assegnazione b) assegnazione errata e divergenza degli obiettivi</vt:lpstr>
      <vt:lpstr>Quale soluzione è corretta?</vt:lpstr>
      <vt:lpstr>Alcune domande a cui rispondere sul motivo per cui ancora oggi non si abbia il controllo dei due strumenti a livello UE</vt:lpstr>
      <vt:lpstr>Gli obiettivi flessibili: la scelta della BC</vt:lpstr>
      <vt:lpstr>La scelta</vt:lpstr>
      <vt:lpstr>La funzione di perdita e i suoi obiettivi</vt:lpstr>
      <vt:lpstr>Soluzione del problema</vt:lpstr>
      <vt:lpstr>Le curve di perdita</vt:lpstr>
      <vt:lpstr>La soluzione analitica</vt:lpstr>
      <vt:lpstr>Dal Teorema della Regola aurea di Tinbergen alla critica di Lucas</vt:lpstr>
      <vt:lpstr>E se il problema fossero le istituzioni?</vt:lpstr>
      <vt:lpstr>Presentazione standard di PowerPoint</vt:lpstr>
      <vt:lpstr>Globalizzazione e sovranità nazionale: un’alternativa per superare il trade-off tra obiettivi</vt:lpstr>
      <vt:lpstr>Il Washington Consensus: le misure</vt:lpstr>
      <vt:lpstr>Quale risultato ci si attende?</vt:lpstr>
      <vt:lpstr>Riassumendo: Quali sono le difficoltà che la PE deve affrontare?</vt:lpstr>
      <vt:lpstr>Le motivazioni dell’intervento pubblico e valutazione dei risultati</vt:lpstr>
      <vt:lpstr>Le funzioni della PE</vt:lpstr>
      <vt:lpstr>Politiche di stabilizzazione e crescita</vt:lpstr>
      <vt:lpstr>Perché intervenire? </vt:lpstr>
      <vt:lpstr>Allocazione</vt:lpstr>
      <vt:lpstr>Stabilizzazione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 Economica Internazionale</dc:title>
  <dc:creator>CHIES LAURA</dc:creator>
  <cp:lastModifiedBy>CHIES LAURA</cp:lastModifiedBy>
  <cp:revision>115</cp:revision>
  <dcterms:created xsi:type="dcterms:W3CDTF">2021-02-26T10:01:47Z</dcterms:created>
  <dcterms:modified xsi:type="dcterms:W3CDTF">2022-03-08T10:34:52Z</dcterms:modified>
</cp:coreProperties>
</file>