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85" r:id="rId5"/>
    <p:sldId id="293" r:id="rId6"/>
    <p:sldId id="271" r:id="rId7"/>
    <p:sldId id="273" r:id="rId8"/>
    <p:sldId id="274" r:id="rId9"/>
    <p:sldId id="270" r:id="rId10"/>
    <p:sldId id="286" r:id="rId11"/>
    <p:sldId id="272" r:id="rId12"/>
    <p:sldId id="275" r:id="rId13"/>
    <p:sldId id="276" r:id="rId14"/>
    <p:sldId id="296" r:id="rId15"/>
    <p:sldId id="297" r:id="rId16"/>
    <p:sldId id="298" r:id="rId17"/>
    <p:sldId id="295" r:id="rId18"/>
    <p:sldId id="294" r:id="rId19"/>
    <p:sldId id="287" r:id="rId20"/>
    <p:sldId id="299" r:id="rId21"/>
    <p:sldId id="300" r:id="rId22"/>
    <p:sldId id="301" r:id="rId23"/>
    <p:sldId id="291" r:id="rId24"/>
    <p:sldId id="292" r:id="rId25"/>
    <p:sldId id="259" r:id="rId26"/>
    <p:sldId id="288" r:id="rId27"/>
    <p:sldId id="289" r:id="rId28"/>
    <p:sldId id="290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5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ABCB-EAF5-47B9-A058-38256154B8F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25F0-B130-4B45-8628-2DF2CE086D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5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ec.europa.eu/info/sites/info/files/economy-finance/ip147_en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ecd.org/Index.aspx?QueryId=5164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File:Public_balance,_2019_and_2020_(%C2%B9)_(Net_borrowing_(-)_or_lending_(%2B)_of_the_general_government_sector,_%25_of_GDP)_Oct_2021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Government_finance_statistics#General_government_surplus.2Fdefici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ilium.europa.eu/it/policies/the-eu-budget/eu-annual-budg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trategy/future-europ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ec.europa.eu/info/strategy/eu-budget/annual-eu-budget/all-annual-budgets/2021_e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c.europa.eu/budget/graphs/revenue_expediture.html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ec.europa.eu/budget/graphs/revenue_expediture.html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gs.mef.gov.it/VERSIONE-I/e_government/amministrazioni_pubbliche/igrue/Attivita/BilancioUE/bilancio_annuale/index.html?Prov=ATTIVIT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f.gov.it/documenti-pubblicazioni/doc-finanza-pubblica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enbdap.mef.gov.it/it/Home/ViaggioNelBilanci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imf.org/regular.aspx?key=6154585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data.imf.org/?sk=388dfa60-1d26-4ade-b505-a05a558d9a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tat.bancaditalia.it/inquiry/home?spyglass/taxo:CUBESET=/PUBBL_00/PUBBL_00_02_01_03&amp;ITEMSELEZ=TUEE0100:true&amp;OPEN=false/&amp;ep:LC=IT&amp;COMM=BANKITALIA&amp;ENV=LIVE&amp;CTX=DIFF&amp;IDX=2&amp;/view:CUBEIDS=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UE Federazione incompiuta e Politiche di Bilancio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Settimana 5 – Lezione XIII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79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3184" y="365125"/>
            <a:ext cx="2043404" cy="2042173"/>
          </a:xfrm>
        </p:spPr>
        <p:txBody>
          <a:bodyPr>
            <a:noAutofit/>
          </a:bodyPr>
          <a:lstStyle/>
          <a:p>
            <a:r>
              <a:rPr lang="it-IT" sz="2800" dirty="0"/>
              <a:t>La spesa pubblica in rapporto al PIL in Europa</a:t>
            </a:r>
            <a:endParaRPr lang="en-US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808" y="564317"/>
            <a:ext cx="8825787" cy="5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3) Saldo effettivo e saldo strutturale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1119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Il gettito dipende dall’andamento dell’attività economica, infatti </a:t>
            </a:r>
            <a:r>
              <a:rPr lang="it-IT" dirty="0">
                <a:solidFill>
                  <a:srgbClr val="FF0000"/>
                </a:solidFill>
              </a:rPr>
              <a:t>un’espansione riduce il deficit </a:t>
            </a:r>
            <a:r>
              <a:rPr lang="it-IT" dirty="0"/>
              <a:t>pubblico a politica invariata, (mentre </a:t>
            </a:r>
            <a:r>
              <a:rPr lang="it-IT" dirty="0">
                <a:solidFill>
                  <a:srgbClr val="0070C0"/>
                </a:solidFill>
              </a:rPr>
              <a:t>con le crisi economiche il deficit aumenta)</a:t>
            </a:r>
            <a:r>
              <a:rPr lang="it-IT" dirty="0"/>
              <a:t> e permette la stabilizzazione del reddito delle famiglie e dei profitti delle imprese </a:t>
            </a:r>
            <a:endParaRPr lang="en-US" dirty="0"/>
          </a:p>
          <a:p>
            <a:r>
              <a:rPr lang="it-IT" dirty="0"/>
              <a:t>Quando il bilancio pubblico è importante e governato dalle regole, come nella maggior parte dei Paesi UE, la variazione del deficit è dovuto soprattutto agli </a:t>
            </a:r>
            <a:r>
              <a:rPr lang="it-IT" dirty="0">
                <a:solidFill>
                  <a:srgbClr val="FF0000"/>
                </a:solidFill>
              </a:rPr>
              <a:t>stabilizzatori automatici </a:t>
            </a:r>
            <a:r>
              <a:rPr lang="it-IT" dirty="0"/>
              <a:t>(Imposte, contributi sociali automatici)</a:t>
            </a:r>
          </a:p>
          <a:p>
            <a:r>
              <a:rPr lang="it-IT" dirty="0"/>
              <a:t>Per depurare il saldo di bilancio dall’andamento congiunturale si corregge il saldo per il ciclo economico e si ottiene il saldo strutturale: l’evoluzione sarà determinata quindi in parte dall’evoluzione congiunturale e in parte dalle scelte discrezionali di PE, questa parte è definita </a:t>
            </a:r>
            <a:r>
              <a:rPr lang="it-IT" b="1" dirty="0"/>
              <a:t>stimolo fiscale </a:t>
            </a:r>
            <a:r>
              <a:rPr lang="it-IT" dirty="0"/>
              <a:t>dal FMI</a:t>
            </a:r>
          </a:p>
          <a:p>
            <a:r>
              <a:rPr lang="it-IT" dirty="0"/>
              <a:t>In generale sarà quindi: </a:t>
            </a:r>
          </a:p>
          <a:p>
            <a:pPr lvl="1"/>
            <a:r>
              <a:rPr lang="it-IT" i="1" dirty="0"/>
              <a:t>saldo finanziario = saldo congiunturale + saldo corretto al ciclo</a:t>
            </a:r>
          </a:p>
          <a:p>
            <a:pPr lvl="1"/>
            <a:r>
              <a:rPr lang="it-IT" dirty="0"/>
              <a:t>Per l’UE si deve tener conto anche delle spese una tantum (es. ricapitalizzazione banche o vendita di aziende pubbliche), quindi avremo: </a:t>
            </a:r>
            <a:r>
              <a:rPr lang="it-IT" i="1" dirty="0"/>
              <a:t>saldo strutturale</a:t>
            </a:r>
            <a:r>
              <a:rPr lang="it-IT" dirty="0"/>
              <a:t>=</a:t>
            </a:r>
            <a:r>
              <a:rPr lang="it-IT" i="1" dirty="0"/>
              <a:t>saldo corretto al ciclo</a:t>
            </a:r>
            <a:r>
              <a:rPr lang="it-IT" dirty="0"/>
              <a:t>−</a:t>
            </a:r>
            <a:r>
              <a:rPr lang="it-IT" i="1" dirty="0"/>
              <a:t>spese eccezionali</a:t>
            </a:r>
          </a:p>
          <a:p>
            <a:r>
              <a:rPr lang="it-IT" dirty="0"/>
              <a:t>Questa scomposizione si può applicare anche al saldo primario: </a:t>
            </a:r>
          </a:p>
          <a:p>
            <a:pPr lvl="1"/>
            <a:r>
              <a:rPr lang="it-IT" i="1" dirty="0"/>
              <a:t>saldo primario</a:t>
            </a:r>
            <a:r>
              <a:rPr lang="it-IT" dirty="0"/>
              <a:t>=</a:t>
            </a:r>
            <a:r>
              <a:rPr lang="it-IT" i="1" dirty="0"/>
              <a:t>saldo congiunturale primario </a:t>
            </a:r>
            <a:r>
              <a:rPr lang="it-IT" dirty="0"/>
              <a:t>+ </a:t>
            </a:r>
            <a:r>
              <a:rPr lang="it-IT" b="1" i="1" dirty="0"/>
              <a:t>saldo strutturale primario</a:t>
            </a:r>
          </a:p>
          <a:p>
            <a:r>
              <a:rPr lang="it-IT" dirty="0"/>
              <a:t>Quest’ultimo saldo è fondamentale per le politiche di stabilizzazione, perché </a:t>
            </a:r>
            <a:r>
              <a:rPr lang="it-IT" dirty="0">
                <a:solidFill>
                  <a:srgbClr val="FF0000"/>
                </a:solidFill>
              </a:rPr>
              <a:t>da esso dipende l’evoluzione del debito a lungo termine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Qualche dato e l’effetto delle crisi: le misure critiche dell’output gap e sensibilità del saldo al ciclo</a:t>
            </a:r>
            <a:endParaRPr lang="en-US" sz="3200" dirty="0"/>
          </a:p>
        </p:txBody>
      </p:sp>
      <p:sp>
        <p:nvSpPr>
          <p:cNvPr id="4" name="Rettangolo 3"/>
          <p:cNvSpPr/>
          <p:nvPr/>
        </p:nvSpPr>
        <p:spPr>
          <a:xfrm>
            <a:off x="6254496" y="6117336"/>
            <a:ext cx="5458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https://ec.europa.eu/info/sites/info/files/economy-finance/ip147_en.pdf</a:t>
            </a:r>
            <a:r>
              <a:rPr lang="en-US" dirty="0"/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66" y="1823730"/>
            <a:ext cx="5028534" cy="42936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57" y="2624518"/>
            <a:ext cx="5351114" cy="349281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8325" y="1946165"/>
            <a:ext cx="4675632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 Fig 3.3 -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Saldo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di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bilancio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nell’Eurozona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, 1980-2013.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Connettore diritto 9"/>
          <p:cNvCxnSpPr/>
          <p:nvPr/>
        </p:nvCxnSpPr>
        <p:spPr>
          <a:xfrm>
            <a:off x="1307592" y="2624518"/>
            <a:ext cx="0" cy="2715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2776728" y="2624518"/>
            <a:ext cx="0" cy="2715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4239768" y="2624518"/>
            <a:ext cx="0" cy="2715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4916424" y="2624518"/>
            <a:ext cx="0" cy="2715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79705" y="2256352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Crisi industriale e inflazione importata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444558" y="2349735"/>
            <a:ext cx="816076" cy="27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Crisi SME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908504" y="2209603"/>
            <a:ext cx="89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Crisi del Golfo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591207" y="2209603"/>
            <a:ext cx="131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Crisi bolla mutui </a:t>
            </a:r>
            <a:r>
              <a:rPr lang="it-IT" sz="1200" dirty="0" err="1">
                <a:solidFill>
                  <a:srgbClr val="0070C0"/>
                </a:solidFill>
              </a:rPr>
              <a:t>subprime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021679" y="1552188"/>
            <a:ext cx="1007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Crisi COVID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approfondimento sulla misura del saldo strutturale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L’output gap </a:t>
                </a:r>
                <a:r>
                  <a:rPr lang="it-IT" dirty="0"/>
                  <a:t>è la deviazione del PIL dal suo trend di lungo periodo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it-IT" dirty="0"/>
                  <a:t>Mentre la </a:t>
                </a:r>
                <a:r>
                  <a:rPr lang="it-IT" dirty="0">
                    <a:solidFill>
                      <a:srgbClr val="FF0000"/>
                    </a:solidFill>
                  </a:rPr>
                  <a:t>sensibilità</a:t>
                </a:r>
                <a:r>
                  <a:rPr lang="it-IT" dirty="0"/>
                  <a:t> è misurata dal rapporto tra la </a:t>
                </a:r>
                <a:r>
                  <a:rPr lang="it-IT" dirty="0">
                    <a:solidFill>
                      <a:srgbClr val="FF0000"/>
                    </a:solidFill>
                  </a:rPr>
                  <a:t>variazione del saldo di bilancio </a:t>
                </a:r>
                <a:r>
                  <a:rPr lang="it-IT" dirty="0"/>
                  <a:t>(</a:t>
                </a:r>
                <a:r>
                  <a:rPr lang="it-IT" dirty="0" err="1"/>
                  <a:t>ds</a:t>
                </a:r>
                <a:r>
                  <a:rPr lang="it-IT" dirty="0"/>
                  <a:t>) e la </a:t>
                </a:r>
                <a:r>
                  <a:rPr lang="it-IT" dirty="0">
                    <a:solidFill>
                      <a:srgbClr val="FF0000"/>
                    </a:solidFill>
                  </a:rPr>
                  <a:t>variazione del gap</a:t>
                </a:r>
                <a:r>
                  <a:rPr lang="it-IT" dirty="0"/>
                  <a:t>: d(</a:t>
                </a:r>
                <a:r>
                  <a:rPr lang="it-IT" dirty="0" err="1"/>
                  <a:t>lnY</a:t>
                </a:r>
                <a:r>
                  <a:rPr lang="it-IT" dirty="0"/>
                  <a:t> – </a:t>
                </a:r>
                <a:r>
                  <a:rPr lang="it-IT" dirty="0" err="1"/>
                  <a:t>lnY</a:t>
                </a:r>
                <a:r>
                  <a:rPr lang="it-IT" baseline="-25000" dirty="0" err="1"/>
                  <a:t>trend</a:t>
                </a:r>
                <a:r>
                  <a:rPr lang="it-IT" dirty="0"/>
                  <a:t>):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it-IT" dirty="0"/>
                  <a:t>Perciò quello che conta è il saldo strutturale s*=s-</a:t>
                </a:r>
                <a:r>
                  <a:rPr lang="it-IT" dirty="0">
                    <a:sym typeface="Symbol" panose="05050102010706020507" pitchFamily="18" charset="2"/>
                  </a:rPr>
                  <a:t>(y-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che</a:t>
                </a:r>
                <a:r>
                  <a:rPr lang="en-US" dirty="0"/>
                  <a:t> </a:t>
                </a:r>
                <a:r>
                  <a:rPr lang="en-US" dirty="0" err="1"/>
                  <a:t>dipende</a:t>
                </a:r>
                <a:r>
                  <a:rPr lang="en-US" dirty="0"/>
                  <a:t> dal </a:t>
                </a:r>
                <a:r>
                  <a:rPr lang="en-US" b="1" dirty="0" err="1"/>
                  <a:t>livello</a:t>
                </a:r>
                <a:r>
                  <a:rPr lang="en-US" b="1" dirty="0"/>
                  <a:t> </a:t>
                </a:r>
                <a:r>
                  <a:rPr lang="en-US" b="1" dirty="0" err="1"/>
                  <a:t>potenziale</a:t>
                </a:r>
                <a:r>
                  <a:rPr lang="en-US" b="1" dirty="0"/>
                  <a:t> del PIL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</m:oMath>
                </a14:m>
                <a:r>
                  <a:rPr lang="en-US" dirty="0"/>
                  <a:t>) e da </a:t>
                </a:r>
                <a:r>
                  <a:rPr lang="en-US" b="1" dirty="0">
                    <a:sym typeface="Symbol" panose="05050102010706020507" pitchFamily="18" charset="2"/>
                  </a:rPr>
                  <a:t></a:t>
                </a:r>
                <a:r>
                  <a:rPr lang="en-US" dirty="0">
                    <a:sym typeface="Symbol" panose="05050102010706020507" pitchFamily="18" charset="2"/>
                  </a:rPr>
                  <a:t>, </a:t>
                </a:r>
                <a:r>
                  <a:rPr lang="en-US" dirty="0" err="1">
                    <a:sym typeface="Symbol" panose="05050102010706020507" pitchFamily="18" charset="2"/>
                  </a:rPr>
                  <a:t>cioè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b="1" dirty="0" err="1">
                    <a:sym typeface="Symbol" panose="05050102010706020507" pitchFamily="18" charset="2"/>
                  </a:rPr>
                  <a:t>l’elasticità</a:t>
                </a:r>
                <a:r>
                  <a:rPr lang="en-US" b="1" dirty="0">
                    <a:sym typeface="Symbol" panose="05050102010706020507" pitchFamily="18" charset="2"/>
                  </a:rPr>
                  <a:t> </a:t>
                </a:r>
                <a:r>
                  <a:rPr lang="en-US" b="1" dirty="0" err="1">
                    <a:sym typeface="Symbol" panose="05050102010706020507" pitchFamily="18" charset="2"/>
                  </a:rPr>
                  <a:t>dei</a:t>
                </a:r>
                <a:r>
                  <a:rPr lang="en-US" b="1" dirty="0">
                    <a:sym typeface="Symbol" panose="05050102010706020507" pitchFamily="18" charset="2"/>
                  </a:rPr>
                  <a:t> </a:t>
                </a:r>
                <a:r>
                  <a:rPr lang="en-US" b="1" dirty="0" err="1">
                    <a:sym typeface="Symbol" panose="05050102010706020507" pitchFamily="18" charset="2"/>
                  </a:rPr>
                  <a:t>gettiti</a:t>
                </a:r>
                <a:r>
                  <a:rPr lang="en-US" b="1" dirty="0">
                    <a:sym typeface="Symbol" panose="05050102010706020507" pitchFamily="18" charset="2"/>
                  </a:rPr>
                  <a:t> </a:t>
                </a:r>
                <a:r>
                  <a:rPr lang="en-US" b="1" dirty="0" err="1">
                    <a:sym typeface="Symbol" panose="05050102010706020507" pitchFamily="18" charset="2"/>
                  </a:rPr>
                  <a:t>fiscali</a:t>
                </a:r>
                <a:r>
                  <a:rPr lang="en-US" b="1" dirty="0">
                    <a:sym typeface="Symbol" panose="05050102010706020507" pitchFamily="18" charset="2"/>
                  </a:rPr>
                  <a:t> al </a:t>
                </a:r>
                <a:r>
                  <a:rPr lang="en-US" b="1" dirty="0" err="1">
                    <a:sym typeface="Symbol" panose="05050102010706020507" pitchFamily="18" charset="2"/>
                  </a:rPr>
                  <a:t>reddito</a:t>
                </a:r>
                <a:r>
                  <a:rPr lang="en-US" b="1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che</a:t>
                </a:r>
                <a:r>
                  <a:rPr lang="en-US" dirty="0">
                    <a:sym typeface="Symbol" panose="05050102010706020507" pitchFamily="18" charset="2"/>
                  </a:rPr>
                  <a:t> per la </a:t>
                </a:r>
                <a:r>
                  <a:rPr lang="en-US" dirty="0" err="1">
                    <a:sym typeface="Symbol" panose="05050102010706020507" pitchFamily="18" charset="2"/>
                  </a:rPr>
                  <a:t>Commissione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Europea</a:t>
                </a:r>
                <a:r>
                  <a:rPr lang="en-US" dirty="0">
                    <a:sym typeface="Symbol" panose="05050102010706020507" pitchFamily="18" charset="2"/>
                  </a:rPr>
                  <a:t> è di </a:t>
                </a:r>
                <a:r>
                  <a:rPr lang="en-US" dirty="0" err="1">
                    <a:sym typeface="Symbol" panose="05050102010706020507" pitchFamily="18" charset="2"/>
                  </a:rPr>
                  <a:t>poco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superiore</a:t>
                </a:r>
                <a:r>
                  <a:rPr lang="en-US" dirty="0">
                    <a:sym typeface="Symbol" panose="05050102010706020507" pitchFamily="18" charset="2"/>
                  </a:rPr>
                  <a:t> a 0,5 (se </a:t>
                </a:r>
                <a:r>
                  <a:rPr lang="en-US" dirty="0" err="1">
                    <a:sym typeface="Symbol" panose="05050102010706020507" pitchFamily="18" charset="2"/>
                  </a:rPr>
                  <a:t>il</a:t>
                </a:r>
                <a:r>
                  <a:rPr lang="en-US" dirty="0">
                    <a:sym typeface="Symbol" panose="05050102010706020507" pitchFamily="18" charset="2"/>
                  </a:rPr>
                  <a:t> PIL </a:t>
                </a:r>
                <a:r>
                  <a:rPr lang="en-US" dirty="0" err="1">
                    <a:sym typeface="Symbol" panose="05050102010706020507" pitchFamily="18" charset="2"/>
                  </a:rPr>
                  <a:t>aumenta</a:t>
                </a:r>
                <a:r>
                  <a:rPr lang="en-US" dirty="0">
                    <a:sym typeface="Symbol" panose="05050102010706020507" pitchFamily="18" charset="2"/>
                  </a:rPr>
                  <a:t> dell’1%, </a:t>
                </a:r>
                <a:r>
                  <a:rPr lang="en-US" dirty="0" err="1">
                    <a:sym typeface="Symbol" panose="05050102010706020507" pitchFamily="18" charset="2"/>
                  </a:rPr>
                  <a:t>il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saldo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strutturale</a:t>
                </a:r>
                <a:r>
                  <a:rPr lang="en-US" dirty="0">
                    <a:sym typeface="Symbol" panose="05050102010706020507" pitchFamily="18" charset="2"/>
                  </a:rPr>
                  <a:t> di </a:t>
                </a:r>
                <a:r>
                  <a:rPr lang="en-US" dirty="0" err="1">
                    <a:sym typeface="Symbol" panose="05050102010706020507" pitchFamily="18" charset="2"/>
                  </a:rPr>
                  <a:t>bilancio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aumenta</a:t>
                </a:r>
                <a:r>
                  <a:rPr lang="en-US" dirty="0">
                    <a:sym typeface="Symbol" panose="05050102010706020507" pitchFamily="18" charset="2"/>
                  </a:rPr>
                  <a:t> del 0,5% del PIL) e </a:t>
                </a:r>
                <a:r>
                  <a:rPr lang="en-US" dirty="0" err="1">
                    <a:sym typeface="Symbol" panose="05050102010706020507" pitchFamily="18" charset="2"/>
                  </a:rPr>
                  <a:t>dipende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dalla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dimensione</a:t>
                </a:r>
                <a:r>
                  <a:rPr lang="en-US" dirty="0">
                    <a:sym typeface="Symbol" panose="05050102010706020507" pitchFamily="18" charset="2"/>
                  </a:rPr>
                  <a:t> del </a:t>
                </a:r>
                <a:r>
                  <a:rPr lang="en-US" dirty="0" err="1">
                    <a:sym typeface="Symbol" panose="05050102010706020507" pitchFamily="18" charset="2"/>
                  </a:rPr>
                  <a:t>settore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pubblico</a:t>
                </a:r>
                <a:r>
                  <a:rPr lang="en-US" dirty="0">
                    <a:sym typeface="Symbol" panose="05050102010706020507" pitchFamily="18" charset="2"/>
                  </a:rPr>
                  <a:t> e </a:t>
                </a:r>
                <a:r>
                  <a:rPr lang="en-US" dirty="0" err="1">
                    <a:sym typeface="Symbol" panose="05050102010706020507" pitchFamily="18" charset="2"/>
                  </a:rPr>
                  <a:t>dalla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struttura</a:t>
                </a:r>
                <a:r>
                  <a:rPr lang="en-US" dirty="0">
                    <a:sym typeface="Symbol" panose="05050102010706020507" pitchFamily="18" charset="2"/>
                  </a:rPr>
                  <a:t> di </a:t>
                </a:r>
                <a:r>
                  <a:rPr lang="en-US" dirty="0" err="1">
                    <a:sym typeface="Symbol" panose="05050102010706020507" pitchFamily="18" charset="2"/>
                  </a:rPr>
                  <a:t>entrate</a:t>
                </a:r>
                <a:r>
                  <a:rPr lang="en-US" dirty="0">
                    <a:sym typeface="Symbol" panose="05050102010706020507" pitchFamily="18" charset="2"/>
                  </a:rPr>
                  <a:t>/</a:t>
                </a:r>
                <a:r>
                  <a:rPr lang="en-US" dirty="0" err="1">
                    <a:sym typeface="Symbol" panose="05050102010706020507" pitchFamily="18" charset="2"/>
                  </a:rPr>
                  <a:t>uscite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r>
                  <a:rPr lang="it-IT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Problemi</a:t>
                </a:r>
                <a:r>
                  <a:rPr lang="it-IT" dirty="0">
                    <a:sym typeface="Symbol" panose="05050102010706020507" pitchFamily="18" charset="2"/>
                  </a:rPr>
                  <a:t>: la modifica della politica di bilancio può indurre a commettere </a:t>
                </a:r>
                <a:r>
                  <a:rPr lang="it-IT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errori nella valutazioni degli effetti reali sul saldo strutturale</a:t>
                </a:r>
                <a:r>
                  <a:rPr lang="it-IT" dirty="0">
                    <a:sym typeface="Symbol" panose="05050102010706020507" pitchFamily="18" charset="2"/>
                  </a:rPr>
                  <a:t>, così come la sua inazione, inoltre </a:t>
                </a:r>
                <a:r>
                  <a:rPr lang="it-IT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l’elasticità del saldo rispetto alla base imponibile è instabile</a:t>
                </a:r>
                <a:r>
                  <a:rPr lang="it-IT" dirty="0">
                    <a:sym typeface="Symbol" panose="05050102010706020507" pitchFamily="18" charset="2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792" t="-2661" b="-19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93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9590E-350F-450B-B8A6-43A2B8CE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regola della spesa dalla Nota metodologica al DEF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ACCDBA-9207-456D-8C97-8E7F36FE0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/>
              <a:t>L’indebitamento netto </a:t>
            </a:r>
            <a:r>
              <a:rPr lang="it-IT" dirty="0"/>
              <a:t>e il </a:t>
            </a:r>
            <a:r>
              <a:rPr lang="it-IT" b="1" dirty="0"/>
              <a:t>rapporto debito/PIL </a:t>
            </a:r>
            <a:r>
              <a:rPr lang="it-IT" dirty="0"/>
              <a:t>rappresentano indicatori rilevanti nell'ambito delle procedure per la definizione e la valutazione delle politiche di convergenza dell'Unione Monetaria Europea.</a:t>
            </a:r>
          </a:p>
          <a:p>
            <a:r>
              <a:rPr lang="it-IT" dirty="0"/>
              <a:t>La revisione del Patto di Stabilità e Crescita operata nel 2011 tramite il cosiddetto </a:t>
            </a:r>
            <a:r>
              <a:rPr lang="it-IT" b="1" dirty="0" err="1"/>
              <a:t>Six</a:t>
            </a:r>
            <a:r>
              <a:rPr lang="it-IT" b="1" dirty="0"/>
              <a:t> Pack </a:t>
            </a:r>
            <a:r>
              <a:rPr lang="it-IT" dirty="0"/>
              <a:t>e la successiva approvazione della L. n. 243/2012 che </a:t>
            </a:r>
            <a:r>
              <a:rPr lang="it-IT" u="sng" dirty="0"/>
              <a:t>ha recepito a livello nazionale la normativa europea </a:t>
            </a:r>
            <a:r>
              <a:rPr lang="it-IT" dirty="0"/>
              <a:t>hanno introdotto </a:t>
            </a:r>
            <a:r>
              <a:rPr lang="it-IT" b="1" dirty="0"/>
              <a:t>l’Obiettivo di Medio Termine (OMT).</a:t>
            </a:r>
          </a:p>
          <a:p>
            <a:r>
              <a:rPr lang="it-IT" dirty="0"/>
              <a:t>L’OMT </a:t>
            </a:r>
            <a:r>
              <a:rPr lang="it-IT" u="sng" dirty="0"/>
              <a:t>è espresso in termini di saldo di bilancio “strutturale” </a:t>
            </a:r>
            <a:r>
              <a:rPr lang="it-IT" dirty="0"/>
              <a:t>cioè al netto delle misure una tantum e degli effetti del ciclo economico. </a:t>
            </a:r>
            <a:r>
              <a:rPr lang="it-IT" b="1" dirty="0"/>
              <a:t>Questo parametro ha assunto una rilevanza cruciale nell’ambito della sorveglianza fiscale europea</a:t>
            </a:r>
            <a:r>
              <a:rPr lang="it-IT" dirty="0"/>
              <a:t>. Ora è sospesa almeno fino a giugno, ma questi rimangono gli indicatori di indirizzo per la spesa pubblica di ogni Paese membro.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9524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8724B-15B1-4E38-AA7D-F18FFDDD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Riassumendo, come si ottiene il saldo strutturale…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94444F6-1FE0-4719-9960-0856AC68AE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it-IT" dirty="0"/>
                  <a:t>La </a:t>
                </a:r>
                <a:r>
                  <a:rPr lang="it-IT" b="1" dirty="0"/>
                  <a:t>componente ciclica </a:t>
                </a:r>
                <a:r>
                  <a:rPr lang="it-IT" dirty="0"/>
                  <a:t>misura l’operare degli </a:t>
                </a:r>
                <a:r>
                  <a:rPr lang="it-IT" dirty="0">
                    <a:solidFill>
                      <a:srgbClr val="FF0000"/>
                    </a:solidFill>
                  </a:rPr>
                  <a:t>stabilizzatori automatici</a:t>
                </a:r>
                <a:r>
                  <a:rPr lang="it-IT" dirty="0"/>
                  <a:t>, vale a dire la variazione delle entrate fiscali e delle spese per </a:t>
                </a:r>
                <a:r>
                  <a:rPr lang="it-IT" u="sng" dirty="0"/>
                  <a:t>ammortizzatori sociali </a:t>
                </a:r>
                <a:r>
                  <a:rPr lang="it-IT" dirty="0"/>
                  <a:t>in seguito a fluttuazioni congiunturali</a:t>
                </a:r>
              </a:p>
              <a:p>
                <a:r>
                  <a:rPr lang="it-IT" dirty="0"/>
                  <a:t>è il risultato del prodotto tra l’output gap e la semi-elasticità del saldo di bilancio al ciclo economico</a:t>
                </a:r>
              </a:p>
              <a:p>
                <a:r>
                  <a:rPr lang="it-IT" b="1" dirty="0"/>
                  <a:t>l’output gap (OG) </a:t>
                </a:r>
                <a:r>
                  <a:rPr lang="it-IT" dirty="0"/>
                  <a:t>è la distanza in termini percentuali tra </a:t>
                </a:r>
                <a:r>
                  <a:rPr lang="it-IT" b="1" dirty="0"/>
                  <a:t>il PIL reale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it-IT" b="1" dirty="0"/>
                  <a:t>) </a:t>
                </a:r>
                <a:r>
                  <a:rPr lang="it-IT" dirty="0"/>
                  <a:t>e il </a:t>
                </a:r>
                <a:r>
                  <a:rPr lang="it-IT" b="1" dirty="0"/>
                  <a:t>prodotto potenziale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it-IT" b="1" dirty="0"/>
                  <a:t>)</a:t>
                </a:r>
                <a:r>
                  <a:rPr lang="it-IT" dirty="0"/>
                  <a:t>, definibile come il livello di PIL massimo che un’economia può raggiungere </a:t>
                </a:r>
                <a:r>
                  <a:rPr lang="it-IT" u="sng" dirty="0"/>
                  <a:t>senza che si generino pressioni inflazionistiche</a:t>
                </a:r>
              </a:p>
              <a:p>
                <a:r>
                  <a:rPr lang="it-IT" dirty="0"/>
                  <a:t>la stima del </a:t>
                </a:r>
                <a:r>
                  <a:rPr lang="it-IT" b="1" dirty="0"/>
                  <a:t>PIL potenziale </a:t>
                </a:r>
                <a:r>
                  <a:rPr lang="it-IT" dirty="0"/>
                  <a:t>è che il prodotto interno lordo sia rappresentabile con una funzione di produzione di tipo </a:t>
                </a:r>
                <a:r>
                  <a:rPr lang="it-IT" dirty="0" err="1"/>
                  <a:t>Cobb</a:t>
                </a:r>
                <a:r>
                  <a:rPr lang="it-IT" dirty="0"/>
                  <a:t>-Douglas a rendimenti di scala costanti dei fattori capitale e lavoro su un arco temporale che inizia nel 1960 e fino all’ultimo dato disponibile</a:t>
                </a: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94444F6-1FE0-4719-9960-0856AC68A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8" b="-8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4C5A1FB1-D0CA-4D35-A18A-093F305A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590" y="4218819"/>
            <a:ext cx="2180896" cy="81410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90882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A708D-DA06-4A10-A80D-74C08DD1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Riassumendo….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F335A50-22E9-4C58-A7DB-42F3082886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/>
                  <a:t>Dall’output gap è possibile derivare il </a:t>
                </a:r>
                <a:r>
                  <a:rPr lang="it-IT" b="1" dirty="0"/>
                  <a:t>saldo di bilancio corretto per il ciclo</a:t>
                </a:r>
                <a:r>
                  <a:rPr lang="it-IT" dirty="0"/>
                  <a:t> (</a:t>
                </a:r>
                <a:r>
                  <a:rPr lang="it-IT" dirty="0" err="1"/>
                  <a:t>Cyclically</a:t>
                </a:r>
                <a:r>
                  <a:rPr lang="it-IT" dirty="0"/>
                  <a:t>-Adjusted Balance, </a:t>
                </a:r>
                <a:r>
                  <a:rPr lang="it-IT" b="1" dirty="0"/>
                  <a:t>CAB</a:t>
                </a:r>
                <a:r>
                  <a:rPr lang="it-IT" dirty="0"/>
                  <a:t>), che misura la posizione dei conti pubblici al netto degli effetti derivanti dalle fluttuazioni congiunturali dell’economia: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𝑪𝑨𝑩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𝑶𝑮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b="1" dirty="0"/>
                  <a:t>, </a:t>
                </a:r>
                <a:r>
                  <a:rPr lang="it-IT" dirty="0"/>
                  <a:t>dove </a:t>
                </a:r>
                <a:r>
                  <a:rPr lang="it-IT" dirty="0" err="1"/>
                  <a:t>b</a:t>
                </a:r>
                <a:r>
                  <a:rPr lang="it-IT" baseline="-25000" dirty="0" err="1"/>
                  <a:t>t</a:t>
                </a:r>
                <a:r>
                  <a:rPr lang="it-IT" baseline="-25000" dirty="0"/>
                  <a:t> </a:t>
                </a:r>
                <a:r>
                  <a:rPr lang="it-IT" dirty="0"/>
                  <a:t>rappresenta il saldo congiunturale di bilancio ed </a:t>
                </a:r>
                <a:r>
                  <a:rPr lang="el-GR" i="1" dirty="0"/>
                  <a:t>ε</a:t>
                </a:r>
                <a:r>
                  <a:rPr lang="it-IT" i="1" dirty="0"/>
                  <a:t> la semi-elasticità del saldo di bilancio al ciclo economico</a:t>
                </a:r>
                <a:r>
                  <a:rPr lang="it-IT" dirty="0"/>
                  <a:t>. Come già sottolineato </a:t>
                </a:r>
                <a:r>
                  <a:rPr lang="el-GR" dirty="0"/>
                  <a:t>ε</a:t>
                </a:r>
                <a:r>
                  <a:rPr lang="it-IT" dirty="0"/>
                  <a:t> deriva dalla differenza tra la </a:t>
                </a:r>
                <a:r>
                  <a:rPr lang="it-IT" u="sng" dirty="0"/>
                  <a:t>sensitività del bilancio delle entrate</a:t>
                </a:r>
                <a:r>
                  <a:rPr lang="it-IT" dirty="0"/>
                  <a:t> (</a:t>
                </a:r>
                <a:r>
                  <a:rPr lang="el-GR" dirty="0"/>
                  <a:t>ε</a:t>
                </a:r>
                <a:r>
                  <a:rPr lang="it-IT" baseline="-25000" dirty="0" err="1"/>
                  <a:t>R</a:t>
                </a:r>
                <a:r>
                  <a:rPr lang="it-IT" dirty="0" err="1"/>
                  <a:t>per</a:t>
                </a:r>
                <a:r>
                  <a:rPr lang="it-IT" dirty="0"/>
                  <a:t> 4 aree: tassazione del reddito personale, contributi sociali, tassazione delle imprese e tassazione indiretta) e </a:t>
                </a:r>
                <a:r>
                  <a:rPr lang="it-IT" u="sng" dirty="0"/>
                  <a:t>della spesa</a:t>
                </a:r>
                <a:r>
                  <a:rPr lang="it-IT" dirty="0"/>
                  <a:t> (</a:t>
                </a:r>
                <a:r>
                  <a:rPr lang="el-GR" dirty="0"/>
                  <a:t>ε</a:t>
                </a:r>
                <a:r>
                  <a:rPr lang="it-IT" baseline="-25000" dirty="0"/>
                  <a:t>G</a:t>
                </a:r>
                <a:r>
                  <a:rPr lang="it-IT" dirty="0"/>
                  <a:t> solo i sussidi per la disoccupazione).</a:t>
                </a:r>
              </a:p>
              <a:p>
                <a:r>
                  <a:rPr lang="it-IT" dirty="0"/>
                  <a:t>Infine al CAB si sottraggono infine le misure temporanee (</a:t>
                </a:r>
                <a:r>
                  <a:rPr lang="it-IT" i="1" dirty="0"/>
                  <a:t>one-off</a:t>
                </a:r>
                <a:r>
                  <a:rPr lang="it-IT" dirty="0"/>
                  <a:t>) e </a:t>
                </a:r>
                <a:r>
                  <a:rPr lang="it-IT" i="1" dirty="0"/>
                  <a:t>una tantum</a:t>
                </a:r>
                <a:r>
                  <a:rPr lang="it-IT" dirty="0"/>
                  <a:t>, espresse in percentuale del PIL: s*=s-(</a:t>
                </a:r>
                <a:r>
                  <a:rPr lang="it-IT" dirty="0">
                    <a:sym typeface="Symbol" panose="05050102010706020507" pitchFamily="18" charset="2"/>
                  </a:rPr>
                  <a:t></a:t>
                </a:r>
                <a:r>
                  <a:rPr lang="it-IT" dirty="0" err="1">
                    <a:sym typeface="Symbol" panose="05050102010706020507" pitchFamily="18" charset="2"/>
                  </a:rPr>
                  <a:t>xOG</a:t>
                </a:r>
                <a:r>
                  <a:rPr lang="it-IT" baseline="-25000" dirty="0" err="1">
                    <a:sym typeface="Symbol" panose="05050102010706020507" pitchFamily="18" charset="2"/>
                  </a:rPr>
                  <a:t>t</a:t>
                </a:r>
                <a:r>
                  <a:rPr lang="en-US" dirty="0"/>
                  <a:t>) – </a:t>
                </a:r>
                <a:r>
                  <a:rPr lang="en-US" i="1" dirty="0" err="1"/>
                  <a:t>oneoffs</a:t>
                </a:r>
                <a:r>
                  <a:rPr lang="en-US" i="1" baseline="-25000" dirty="0" err="1"/>
                  <a:t>t</a:t>
                </a:r>
                <a:endParaRPr lang="en-US" i="1" baseline="-25000" dirty="0"/>
              </a:p>
              <a:p>
                <a:pPr lvl="1"/>
                <a:r>
                  <a:rPr lang="en-US" dirty="0" err="1"/>
                  <a:t>Sono</a:t>
                </a:r>
                <a:r>
                  <a:rPr lang="en-US" i="1" dirty="0"/>
                  <a:t> </a:t>
                </a:r>
                <a:r>
                  <a:rPr lang="en-US" i="1" dirty="0" err="1"/>
                  <a:t>misure</a:t>
                </a:r>
                <a:r>
                  <a:rPr lang="en-US" i="1" dirty="0"/>
                  <a:t> </a:t>
                </a:r>
                <a:r>
                  <a:rPr lang="en-US" i="1" dirty="0" err="1"/>
                  <a:t>temporanee</a:t>
                </a:r>
                <a:r>
                  <a:rPr lang="en-US" i="1" dirty="0"/>
                  <a:t> o una-tantum </a:t>
                </a:r>
                <a:r>
                  <a:rPr lang="en-US" i="1" dirty="0" err="1"/>
                  <a:t>quali</a:t>
                </a:r>
                <a:r>
                  <a:rPr lang="en-US" i="1" dirty="0"/>
                  <a:t> </a:t>
                </a:r>
                <a:r>
                  <a:rPr lang="en-US" i="1" dirty="0" err="1"/>
                  <a:t>modifiche</a:t>
                </a:r>
                <a:r>
                  <a:rPr lang="en-US" i="1" dirty="0"/>
                  <a:t> di </a:t>
                </a:r>
                <a:r>
                  <a:rPr lang="en-US" i="1" dirty="0" err="1"/>
                  <a:t>legge</a:t>
                </a:r>
                <a:r>
                  <a:rPr lang="en-US" i="1" dirty="0"/>
                  <a:t>, condone </a:t>
                </a:r>
                <a:r>
                  <a:rPr lang="en-US" i="1" dirty="0" err="1"/>
                  <a:t>fiscali</a:t>
                </a:r>
                <a:r>
                  <a:rPr lang="en-US" i="1" dirty="0"/>
                  <a:t>, </a:t>
                </a:r>
                <a:r>
                  <a:rPr lang="en-US" i="1" dirty="0" err="1"/>
                  <a:t>vendita</a:t>
                </a:r>
                <a:r>
                  <a:rPr lang="en-US" i="1" dirty="0"/>
                  <a:t> di </a:t>
                </a:r>
                <a:r>
                  <a:rPr lang="en-US" i="1" dirty="0" err="1"/>
                  <a:t>beni</a:t>
                </a:r>
                <a:r>
                  <a:rPr lang="en-US" i="1" dirty="0"/>
                  <a:t> </a:t>
                </a:r>
                <a:r>
                  <a:rPr lang="en-US" i="1" dirty="0" err="1"/>
                  <a:t>immobili</a:t>
                </a:r>
                <a:r>
                  <a:rPr lang="en-US" i="1" dirty="0"/>
                  <a:t> </a:t>
                </a:r>
                <a:r>
                  <a:rPr lang="en-US" i="1" dirty="0" err="1"/>
                  <a:t>pubblici</a:t>
                </a:r>
                <a:r>
                  <a:rPr lang="en-US" i="1" dirty="0"/>
                  <a:t>….</a:t>
                </a:r>
                <a:endParaRPr lang="it-IT" i="1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F335A50-22E9-4C58-A7DB-42F3082886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580" b="-19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14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66B776-6A29-4F2B-9D2F-8C983A31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lettura del DEF come vanno i saldi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7B548D-5061-4B92-AE8C-9C12F5824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45" y="1661580"/>
            <a:ext cx="7134759" cy="4987124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E908964-3C12-4A57-8751-D321ABAE1D81}"/>
              </a:ext>
            </a:extLst>
          </p:cNvPr>
          <p:cNvSpPr/>
          <p:nvPr/>
        </p:nvSpPr>
        <p:spPr>
          <a:xfrm>
            <a:off x="967232" y="2117344"/>
            <a:ext cx="398272" cy="186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DED2849-72F4-493A-90C6-2E4FC51557E0}"/>
              </a:ext>
            </a:extLst>
          </p:cNvPr>
          <p:cNvSpPr/>
          <p:nvPr/>
        </p:nvSpPr>
        <p:spPr>
          <a:xfrm>
            <a:off x="941114" y="3335528"/>
            <a:ext cx="398272" cy="186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00F59E1-E5CC-4D98-8858-7B6D8BDD6193}"/>
              </a:ext>
            </a:extLst>
          </p:cNvPr>
          <p:cNvSpPr/>
          <p:nvPr/>
        </p:nvSpPr>
        <p:spPr>
          <a:xfrm>
            <a:off x="967232" y="4366768"/>
            <a:ext cx="398272" cy="186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0AEAFB-D5E9-451C-9706-D9144CB735A6}"/>
              </a:ext>
            </a:extLst>
          </p:cNvPr>
          <p:cNvSpPr/>
          <p:nvPr/>
        </p:nvSpPr>
        <p:spPr>
          <a:xfrm>
            <a:off x="9197952" y="3119366"/>
            <a:ext cx="212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d(</a:t>
            </a:r>
            <a:r>
              <a:rPr lang="it-IT" dirty="0" err="1"/>
              <a:t>lnY</a:t>
            </a:r>
            <a:r>
              <a:rPr lang="it-IT" dirty="0"/>
              <a:t> – </a:t>
            </a:r>
            <a:r>
              <a:rPr lang="it-IT" dirty="0" err="1"/>
              <a:t>lnY</a:t>
            </a:r>
            <a:r>
              <a:rPr lang="it-IT" baseline="-25000" dirty="0" err="1"/>
              <a:t>trend</a:t>
            </a:r>
            <a:r>
              <a:rPr lang="it-IT" dirty="0"/>
              <a:t>)= </a:t>
            </a:r>
            <a:r>
              <a:rPr lang="it-IT" dirty="0" err="1"/>
              <a:t>OG</a:t>
            </a:r>
            <a:r>
              <a:rPr lang="it-IT" baseline="-25000" dirty="0" err="1"/>
              <a:t>t</a:t>
            </a:r>
            <a:endParaRPr lang="it-IT" baseline="-250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340A65E-BE72-4D3B-BDAC-190D334F0D30}"/>
              </a:ext>
            </a:extLst>
          </p:cNvPr>
          <p:cNvSpPr/>
          <p:nvPr/>
        </p:nvSpPr>
        <p:spPr>
          <a:xfrm>
            <a:off x="1416181" y="2117344"/>
            <a:ext cx="7134759" cy="1869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80262C0-12FE-4F99-A295-80BA1D36536C}"/>
              </a:ext>
            </a:extLst>
          </p:cNvPr>
          <p:cNvSpPr/>
          <p:nvPr/>
        </p:nvSpPr>
        <p:spPr>
          <a:xfrm>
            <a:off x="1416181" y="2326164"/>
            <a:ext cx="7134759" cy="977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2FC9119-2B82-46CD-A86E-4B25FAE757CF}"/>
              </a:ext>
            </a:extLst>
          </p:cNvPr>
          <p:cNvSpPr/>
          <p:nvPr/>
        </p:nvSpPr>
        <p:spPr>
          <a:xfrm>
            <a:off x="1426502" y="3335528"/>
            <a:ext cx="7134759" cy="1869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3F17582-B5FF-4E2F-991F-99E0CA963570}"/>
              </a:ext>
            </a:extLst>
          </p:cNvPr>
          <p:cNvSpPr/>
          <p:nvPr/>
        </p:nvSpPr>
        <p:spPr>
          <a:xfrm>
            <a:off x="1406182" y="4344892"/>
            <a:ext cx="7134759" cy="1869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32513FC-08A8-479B-B59B-9ED3A5225685}"/>
              </a:ext>
            </a:extLst>
          </p:cNvPr>
          <p:cNvSpPr/>
          <p:nvPr/>
        </p:nvSpPr>
        <p:spPr>
          <a:xfrm>
            <a:off x="1365504" y="4576604"/>
            <a:ext cx="7185436" cy="381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BEDCF97-CE28-4ED3-A425-C32F6061FB7D}"/>
              </a:ext>
            </a:extLst>
          </p:cNvPr>
          <p:cNvSpPr/>
          <p:nvPr/>
        </p:nvSpPr>
        <p:spPr>
          <a:xfrm>
            <a:off x="8176768" y="4563808"/>
            <a:ext cx="368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200" i="1" dirty="0"/>
              <a:t>saldo finanziario = saldo congiunturale + saldo corretto al ciclo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B74FF5D-8783-4897-BF7A-1A1122385731}"/>
              </a:ext>
            </a:extLst>
          </p:cNvPr>
          <p:cNvSpPr/>
          <p:nvPr/>
        </p:nvSpPr>
        <p:spPr>
          <a:xfrm>
            <a:off x="8500301" y="5278601"/>
            <a:ext cx="3743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/>
              <a:t>saldo strutturale</a:t>
            </a:r>
            <a:r>
              <a:rPr lang="it-IT" sz="1200" dirty="0"/>
              <a:t>=</a:t>
            </a:r>
            <a:r>
              <a:rPr lang="it-IT" sz="1200" i="1" dirty="0"/>
              <a:t>saldo corretto al ciclo</a:t>
            </a:r>
            <a:r>
              <a:rPr lang="it-IT" sz="1200" dirty="0"/>
              <a:t>−</a:t>
            </a:r>
            <a:r>
              <a:rPr lang="it-IT" sz="1200" i="1" dirty="0"/>
              <a:t>spese eccezionali</a:t>
            </a:r>
            <a:endParaRPr lang="it-IT" sz="12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860069B-EDA0-4191-B49B-6C23D50CD64F}"/>
              </a:ext>
            </a:extLst>
          </p:cNvPr>
          <p:cNvSpPr/>
          <p:nvPr/>
        </p:nvSpPr>
        <p:spPr>
          <a:xfrm>
            <a:off x="1383111" y="5196267"/>
            <a:ext cx="7185436" cy="381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3014D7-51D2-472C-AC62-B3AE487AD27E}"/>
              </a:ext>
            </a:extLst>
          </p:cNvPr>
          <p:cNvSpPr txBox="1"/>
          <p:nvPr/>
        </p:nvSpPr>
        <p:spPr>
          <a:xfrm>
            <a:off x="8786261" y="6063929"/>
            <a:ext cx="294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rgbClr val="FF0000"/>
                </a:solidFill>
              </a:rPr>
              <a:t>DEF 2021, p.84 e nota metodologica al DEF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56FA06A-39E6-4FAA-9737-55302DDFA657}"/>
              </a:ext>
            </a:extLst>
          </p:cNvPr>
          <p:cNvCxnSpPr>
            <a:endCxn id="8" idx="3"/>
          </p:cNvCxnSpPr>
          <p:nvPr/>
        </p:nvCxnSpPr>
        <p:spPr>
          <a:xfrm flipH="1" flipV="1">
            <a:off x="8550940" y="2210816"/>
            <a:ext cx="602266" cy="875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E35D814-8A28-426E-B90F-454841D005E3}"/>
              </a:ext>
            </a:extLst>
          </p:cNvPr>
          <p:cNvCxnSpPr>
            <a:endCxn id="10" idx="3"/>
          </p:cNvCxnSpPr>
          <p:nvPr/>
        </p:nvCxnSpPr>
        <p:spPr>
          <a:xfrm flipH="1">
            <a:off x="8561261" y="3164734"/>
            <a:ext cx="595588" cy="264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9663024-AE42-425C-BFB0-318063B109D6}"/>
              </a:ext>
            </a:extLst>
          </p:cNvPr>
          <p:cNvCxnSpPr>
            <a:stCxn id="7" idx="1"/>
          </p:cNvCxnSpPr>
          <p:nvPr/>
        </p:nvCxnSpPr>
        <p:spPr>
          <a:xfrm flipH="1">
            <a:off x="8638056" y="3304032"/>
            <a:ext cx="559896" cy="1086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6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2F146-8BD5-4EAE-8707-E273832E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L’andamento di deficit e Debito in rapporto al PIL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DF5E7B-F9D1-42F4-AAFD-7FCE7C4B7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9" y="1459887"/>
            <a:ext cx="6293594" cy="393822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D25AD1-9948-42B6-935B-5F09A9745716}"/>
              </a:ext>
            </a:extLst>
          </p:cNvPr>
          <p:cNvSpPr txBox="1"/>
          <p:nvPr/>
        </p:nvSpPr>
        <p:spPr>
          <a:xfrm>
            <a:off x="597408" y="6282944"/>
            <a:ext cx="24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DEF (2021), p.12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99155A8-5200-48C5-B9F5-FAE326F96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78148"/>
            <a:ext cx="5741766" cy="383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1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confronto tra macro-aree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901" y="2236726"/>
            <a:ext cx="6633974" cy="36557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36702" y="5892479"/>
            <a:ext cx="500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Elaborazioni proprie su dati OCSE; </a:t>
            </a:r>
            <a:r>
              <a:rPr lang="it-IT" dirty="0">
                <a:hlinkClick r:id="rId3"/>
              </a:rPr>
              <a:t>https://stats.oecd.org/Index.aspx?QueryId=51643</a:t>
            </a:r>
            <a:r>
              <a:rPr lang="it-IT" dirty="0"/>
              <a:t> </a:t>
            </a:r>
            <a:endParaRPr lang="en-US" dirty="0"/>
          </a:p>
        </p:txBody>
      </p:sp>
      <p:pic>
        <p:nvPicPr>
          <p:cNvPr id="7170" name="Picture 2" descr="https://www.pandoracampus.it/pandora/Packageoperation/getfulltextpreviewimage/BookRelease/Darwin:BOOK_RELEASE:428/docbookId/_27_262/imagePath/images%7Cchapter03%7Cfig_04_c3.png/imageX/0/imageY/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1" y="2337019"/>
            <a:ext cx="5238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/>
          <p:cNvCxnSpPr/>
          <p:nvPr/>
        </p:nvCxnSpPr>
        <p:spPr>
          <a:xfrm flipH="1" flipV="1">
            <a:off x="4273420" y="1690688"/>
            <a:ext cx="18662" cy="292796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6517" y="1690688"/>
            <a:ext cx="5441239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 Fig. 3.4 -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Saldi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primari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di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bilancio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strutturale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: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Stati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Uniti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,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Giappone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ed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Eurozona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31313"/>
                </a:solidFill>
                <a:effectLst/>
                <a:latin typeface="jaf-bernina-sans"/>
              </a:rPr>
              <a:t> (1980-2013).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7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UE: Una federazione incompiuta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55074"/>
            <a:ext cx="10515600" cy="352458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Si tratta di un </a:t>
            </a:r>
            <a:r>
              <a:rPr lang="it-IT" dirty="0">
                <a:solidFill>
                  <a:srgbClr val="FF0000"/>
                </a:solidFill>
              </a:rPr>
              <a:t>modello originale di federazione </a:t>
            </a:r>
            <a:r>
              <a:rPr lang="it-IT" dirty="0"/>
              <a:t>che non è presente in altri accordi regionali (es. NAFTA o MERCOSUR), e ha un livello di integrazione inferiore a quello delle federazioni/confederazioni (mancano un bilancio federale vero – dal 10 al 30% dei RNL nazionali - e un mercato unico del lavoro)</a:t>
            </a:r>
          </a:p>
          <a:p>
            <a:r>
              <a:rPr lang="it-IT" dirty="0"/>
              <a:t>È un </a:t>
            </a:r>
            <a:r>
              <a:rPr lang="it-IT" dirty="0">
                <a:solidFill>
                  <a:srgbClr val="FF0000"/>
                </a:solidFill>
              </a:rPr>
              <a:t>compromesso sia politico che economico</a:t>
            </a:r>
            <a:r>
              <a:rPr lang="it-IT" dirty="0"/>
              <a:t>: i liberali, vedevano nell’integrazione il modo di liberalizzare i mercati dei beni e dei capitali, e i federalisti, vedevano nella integrazione il mezzo per far progredire la costruzione unitaria europea; sul piano economico un mercato unificato è un mezzo per accrescere il benessere e rilanciare la crescita</a:t>
            </a:r>
          </a:p>
          <a:p>
            <a:r>
              <a:rPr lang="it-IT" dirty="0">
                <a:solidFill>
                  <a:srgbClr val="FF0000"/>
                </a:solidFill>
              </a:rPr>
              <a:t>Un’area monetaria comune </a:t>
            </a:r>
            <a:r>
              <a:rPr lang="it-IT" dirty="0"/>
              <a:t>che deriva dall’osservazione del </a:t>
            </a:r>
            <a:r>
              <a:rPr lang="it-IT" b="1" dirty="0"/>
              <a:t>triangolo delle incompatibilità di </a:t>
            </a:r>
            <a:r>
              <a:rPr lang="it-IT" b="1" dirty="0" err="1"/>
              <a:t>Mundell</a:t>
            </a:r>
            <a:r>
              <a:rPr lang="it-IT" b="1" dirty="0"/>
              <a:t> (1961) </a:t>
            </a:r>
            <a:r>
              <a:rPr lang="it-IT" dirty="0"/>
              <a:t>(incompatibilità </a:t>
            </a:r>
            <a:r>
              <a:rPr lang="it-IT" u="sng" dirty="0"/>
              <a:t>fra libertà di circolazione dei capitali</a:t>
            </a:r>
            <a:r>
              <a:rPr lang="it-IT" dirty="0"/>
              <a:t>, </a:t>
            </a:r>
            <a:r>
              <a:rPr lang="it-IT" u="sng" dirty="0"/>
              <a:t>flessibilità del tasso di cambio</a:t>
            </a:r>
            <a:r>
              <a:rPr lang="it-IT" dirty="0"/>
              <a:t> e </a:t>
            </a:r>
            <a:r>
              <a:rPr lang="it-IT" u="sng" dirty="0"/>
              <a:t>autonomia della politica monetaria</a:t>
            </a:r>
            <a:r>
              <a:rPr lang="it-IT" dirty="0"/>
              <a:t>), ma che non rispetta le ipotesi della teoria delle </a:t>
            </a:r>
            <a:r>
              <a:rPr lang="it-IT" dirty="0">
                <a:solidFill>
                  <a:srgbClr val="FF0000"/>
                </a:solidFill>
              </a:rPr>
              <a:t>aree monetarie ottimali </a:t>
            </a:r>
            <a:r>
              <a:rPr lang="it-IT" dirty="0"/>
              <a:t>(</a:t>
            </a:r>
            <a:r>
              <a:rPr lang="it-IT" b="1" dirty="0"/>
              <a:t>3 principali criteri economici</a:t>
            </a:r>
            <a:r>
              <a:rPr lang="it-IT" dirty="0"/>
              <a:t>: </a:t>
            </a:r>
            <a:r>
              <a:rPr lang="it-IT" b="1" dirty="0">
                <a:solidFill>
                  <a:srgbClr val="0070C0"/>
                </a:solidFill>
              </a:rPr>
              <a:t>forte apertura al commercio </a:t>
            </a:r>
            <a:r>
              <a:rPr lang="it-IT" dirty="0"/>
              <a:t>e diversificazione delle esportazioni; </a:t>
            </a:r>
            <a:r>
              <a:rPr lang="it-IT" b="1" dirty="0">
                <a:solidFill>
                  <a:srgbClr val="0070C0"/>
                </a:solidFill>
              </a:rPr>
              <a:t>elevata mobilità e flessibilità</a:t>
            </a:r>
            <a:r>
              <a:rPr lang="it-IT" dirty="0">
                <a:solidFill>
                  <a:srgbClr val="0070C0"/>
                </a:solidFill>
              </a:rPr>
              <a:t> delle remunerazioni del fattore lavoro</a:t>
            </a:r>
            <a:r>
              <a:rPr lang="it-IT" dirty="0"/>
              <a:t>; </a:t>
            </a:r>
            <a:r>
              <a:rPr lang="it-IT" b="1" dirty="0">
                <a:solidFill>
                  <a:srgbClr val="0070C0"/>
                </a:solidFill>
              </a:rPr>
              <a:t>consistenti trasferimenti </a:t>
            </a:r>
            <a:r>
              <a:rPr lang="it-IT" dirty="0"/>
              <a:t>fiscali intra-area).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2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254868" y="5338583"/>
            <a:ext cx="928991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Jürgen</a:t>
            </a:r>
            <a:r>
              <a:rPr lang="it-IT" dirty="0"/>
              <a:t> </a:t>
            </a:r>
            <a:r>
              <a:rPr lang="it-IT" dirty="0" err="1"/>
              <a:t>Habermas</a:t>
            </a:r>
            <a:r>
              <a:rPr lang="it-IT" dirty="0"/>
              <a:t> [2015] «l’Unione europea deve la sua esistenza agli sforzi di </a:t>
            </a:r>
            <a:r>
              <a:rPr lang="it-IT" dirty="0" err="1"/>
              <a:t>un’élite</a:t>
            </a:r>
            <a:r>
              <a:rPr lang="it-IT" dirty="0"/>
              <a:t> politica che ha potuto contare sul consenso passivo delle loro popolazioni più o meno indifferenti, fino a che la gente poteva considerare che l’Unione fosse nel loro interesse economico […]. L’Unione trae, pertanto, la sua legittimità dai risultati, non da un mandato politico conferito dai cittadini».</a:t>
            </a:r>
            <a:endParaRPr lang="en-US" dirty="0"/>
          </a:p>
        </p:txBody>
      </p:sp>
      <p:sp>
        <p:nvSpPr>
          <p:cNvPr id="6" name="Freccia in giù 5"/>
          <p:cNvSpPr/>
          <p:nvPr/>
        </p:nvSpPr>
        <p:spPr>
          <a:xfrm>
            <a:off x="5510719" y="5087385"/>
            <a:ext cx="389106" cy="26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5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954DB1-811C-47D2-BFD1-D8A99783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regola della spesa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5393DA-0443-4AC7-AC98-B5D1A4ED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83046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La regola della spesa indica invece come la spesa dovrebbe evolversi </a:t>
            </a:r>
            <a:r>
              <a:rPr lang="it-IT" u="sng" dirty="0"/>
              <a:t>per mantenere il saldo di bilancio strutturale coerente con l’Obbiettivo di Medio Termine</a:t>
            </a:r>
            <a:r>
              <a:rPr lang="it-IT" dirty="0"/>
              <a:t> (OMT) o nel caso il Paese non sia all’OMT, per effettuare l’aggiustamento strutturale necessario alla convergenza.</a:t>
            </a:r>
          </a:p>
          <a:p>
            <a:r>
              <a:rPr lang="it-IT" b="1" dirty="0"/>
              <a:t>la regola fissa un tetto alla crescita della spesa pubblica </a:t>
            </a:r>
            <a:r>
              <a:rPr lang="it-IT" dirty="0"/>
              <a:t>che, se perseguito, permetterebbe al paese di realizzare un saldo strutturale tale da convergere all’OMT</a:t>
            </a:r>
          </a:p>
          <a:p>
            <a:r>
              <a:rPr lang="it-IT" dirty="0"/>
              <a:t>Occorre calcolare quindi due aggregati di spesa: </a:t>
            </a:r>
          </a:p>
          <a:p>
            <a:pPr lvl="1"/>
            <a:r>
              <a:rPr lang="it-IT" dirty="0">
                <a:highlight>
                  <a:srgbClr val="FFFF00"/>
                </a:highlight>
              </a:rPr>
              <a:t>G</a:t>
            </a:r>
            <a:r>
              <a:rPr lang="it-IT" dirty="0"/>
              <a:t>= Spesa PA-(spesa per </a:t>
            </a:r>
            <a:r>
              <a:rPr lang="it-IT" dirty="0" err="1"/>
              <a:t>interessi+spesa</a:t>
            </a:r>
            <a:r>
              <a:rPr lang="it-IT" dirty="0"/>
              <a:t> programmi </a:t>
            </a:r>
            <a:r>
              <a:rPr lang="it-IT" dirty="0" err="1"/>
              <a:t>UE+media</a:t>
            </a:r>
            <a:r>
              <a:rPr lang="it-IT" dirty="0"/>
              <a:t> su 4 anni della spesa per </a:t>
            </a:r>
            <a:r>
              <a:rPr lang="it-IT" dirty="0" err="1"/>
              <a:t>investimenti+spesa</a:t>
            </a:r>
            <a:r>
              <a:rPr lang="it-IT" dirty="0"/>
              <a:t> per sussidi di disoccupazione)</a:t>
            </a:r>
          </a:p>
          <a:p>
            <a:pPr lvl="1"/>
            <a:r>
              <a:rPr lang="it-IT" dirty="0" err="1">
                <a:highlight>
                  <a:srgbClr val="FFFF00"/>
                </a:highlight>
              </a:rPr>
              <a:t>Gn</a:t>
            </a:r>
            <a:r>
              <a:rPr lang="it-IT" dirty="0"/>
              <a:t>=G-(entrate discrezionali al netto delle una-tantum)</a:t>
            </a:r>
          </a:p>
          <a:p>
            <a:r>
              <a:rPr lang="it-IT" dirty="0"/>
              <a:t>Quindi il tasso di crescita della spesa per </a:t>
            </a:r>
            <a:r>
              <a:rPr lang="it-IT" dirty="0">
                <a:highlight>
                  <a:srgbClr val="FFFF00"/>
                </a:highlight>
              </a:rPr>
              <a:t>l’OMT è: </a:t>
            </a:r>
            <a:r>
              <a:rPr lang="it-IT" dirty="0" err="1">
                <a:highlight>
                  <a:srgbClr val="FFFF00"/>
                </a:highlight>
              </a:rPr>
              <a:t>TS</a:t>
            </a:r>
            <a:r>
              <a:rPr lang="it-IT" baseline="-25000" dirty="0" err="1">
                <a:highlight>
                  <a:srgbClr val="FFFF00"/>
                </a:highlight>
              </a:rPr>
              <a:t>t</a:t>
            </a:r>
            <a:r>
              <a:rPr lang="it-IT" dirty="0">
                <a:highlight>
                  <a:srgbClr val="FFFF00"/>
                </a:highlight>
              </a:rPr>
              <a:t>=Gn</a:t>
            </a:r>
            <a:r>
              <a:rPr lang="it-IT" baseline="-25000" dirty="0">
                <a:highlight>
                  <a:srgbClr val="FFFF00"/>
                </a:highlight>
              </a:rPr>
              <a:t>t</a:t>
            </a:r>
            <a:r>
              <a:rPr lang="it-IT" dirty="0">
                <a:highlight>
                  <a:srgbClr val="FFFF00"/>
                </a:highlight>
              </a:rPr>
              <a:t>-G</a:t>
            </a:r>
            <a:r>
              <a:rPr lang="it-IT" baseline="-25000" dirty="0">
                <a:highlight>
                  <a:srgbClr val="FFFF00"/>
                </a:highlight>
              </a:rPr>
              <a:t>t-1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9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EB9744-B4BD-4EBD-B4EB-B83623A3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regola della spesa (</a:t>
            </a:r>
            <a:r>
              <a:rPr lang="it-IT" dirty="0" err="1"/>
              <a:t>cont</a:t>
            </a:r>
            <a:r>
              <a:rPr lang="it-IT" dirty="0"/>
              <a:t>.)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9A0145-AD57-4DE5-8EDA-93AA379B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94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Per chi non ha raggiunto la regola OMT, fissato un valore di riferimento (</a:t>
            </a:r>
            <a:r>
              <a:rPr lang="it-IT" i="1" dirty="0" err="1"/>
              <a:t>expenditure</a:t>
            </a:r>
            <a:r>
              <a:rPr lang="it-IT" i="1" dirty="0"/>
              <a:t> benchmark o </a:t>
            </a:r>
            <a:r>
              <a:rPr lang="it-IT" i="1" dirty="0" err="1"/>
              <a:t>EB</a:t>
            </a:r>
            <a:r>
              <a:rPr lang="it-IT" i="1" baseline="-25000" dirty="0" err="1"/>
              <a:t>t</a:t>
            </a:r>
            <a:r>
              <a:rPr lang="it-IT" dirty="0"/>
              <a:t>) che indica il tasso di crescita massimo della spesa pubblica corretto per la matrice delle condizioni economiche, per cui occorrono le variabili: </a:t>
            </a:r>
          </a:p>
          <a:p>
            <a:pPr lvl="1"/>
            <a:r>
              <a:rPr lang="it-IT" dirty="0"/>
              <a:t>i) la media della crescita del PIL potenziale su 10 anni (5 anni precedenti e 4 anni successivi all’anno base);</a:t>
            </a:r>
          </a:p>
          <a:p>
            <a:pPr lvl="1"/>
            <a:r>
              <a:rPr lang="it-IT" dirty="0"/>
              <a:t>ii) il margine di convergenza che tiene conto dell’aggiustamento fiscale richiesto ai paesi che non hanno raggiunto l’OMT</a:t>
            </a:r>
          </a:p>
          <a:p>
            <a:r>
              <a:rPr lang="it-IT" dirty="0"/>
              <a:t>Il PSC confronta </a:t>
            </a:r>
            <a:r>
              <a:rPr lang="it-IT" dirty="0" err="1"/>
              <a:t>EB</a:t>
            </a:r>
            <a:r>
              <a:rPr lang="it-IT" baseline="-25000" dirty="0" err="1"/>
              <a:t>t</a:t>
            </a:r>
            <a:r>
              <a:rPr lang="it-IT" dirty="0"/>
              <a:t> e </a:t>
            </a:r>
            <a:r>
              <a:rPr lang="it-IT" dirty="0" err="1"/>
              <a:t>TS</a:t>
            </a:r>
            <a:r>
              <a:rPr lang="it-IT" baseline="-25000" dirty="0" err="1"/>
              <a:t>t</a:t>
            </a:r>
            <a:r>
              <a:rPr lang="it-IT" baseline="-25000" dirty="0"/>
              <a:t>  </a:t>
            </a:r>
            <a:r>
              <a:rPr lang="it-IT" dirty="0"/>
              <a:t>moltiplicando la differenza o deviazione (</a:t>
            </a:r>
            <a:r>
              <a:rPr lang="it-IT" dirty="0" err="1"/>
              <a:t>DB</a:t>
            </a:r>
            <a:r>
              <a:rPr lang="it-IT" baseline="-25000" dirty="0" err="1"/>
              <a:t>t</a:t>
            </a:r>
            <a:r>
              <a:rPr lang="it-IT" dirty="0"/>
              <a:t>) per  la spesa del periodo precedente (G</a:t>
            </a:r>
            <a:r>
              <a:rPr lang="it-IT" baseline="-25000" dirty="0"/>
              <a:t>t-1</a:t>
            </a:r>
            <a:r>
              <a:rPr lang="it-IT" dirty="0"/>
              <a:t>) rapportandolo al PIL: se la deviazione è superiore a 0,5 punti su un anno o a 0,25 su due anni, allora occorrono interventi sulla riduzione della spesa per rispettare l’OMT.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81144FC2-CA04-4F4F-A332-454A73113B40}"/>
              </a:ext>
            </a:extLst>
          </p:cNvPr>
          <p:cNvSpPr/>
          <p:nvPr/>
        </p:nvSpPr>
        <p:spPr>
          <a:xfrm>
            <a:off x="5471886" y="5597034"/>
            <a:ext cx="546705" cy="295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89E33AC-7255-4F4A-B738-C6467FE3DF5C}"/>
              </a:ext>
            </a:extLst>
          </p:cNvPr>
          <p:cNvSpPr/>
          <p:nvPr/>
        </p:nvSpPr>
        <p:spPr>
          <a:xfrm>
            <a:off x="2382762" y="5988278"/>
            <a:ext cx="7017657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latin typeface="TrebuchetMS"/>
              </a:rPr>
              <a:t>La regola della spesa del PSC mira ad allineare la crescita della spesa primaria alla crescita economica di lungo periodo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851516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503DD98-DFD5-45E0-923C-0900F67F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68" y="232229"/>
            <a:ext cx="8480292" cy="6492724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BD02DF6-8110-4961-8182-B36C091082CD}"/>
              </a:ext>
            </a:extLst>
          </p:cNvPr>
          <p:cNvSpPr/>
          <p:nvPr/>
        </p:nvSpPr>
        <p:spPr>
          <a:xfrm>
            <a:off x="6084148" y="154601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72779E5-D1A3-4E42-B39E-35783FC35088}"/>
              </a:ext>
            </a:extLst>
          </p:cNvPr>
          <p:cNvSpPr/>
          <p:nvPr/>
        </p:nvSpPr>
        <p:spPr>
          <a:xfrm>
            <a:off x="745067" y="1591733"/>
            <a:ext cx="8553752" cy="532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5C05F78-E150-41EB-BB0A-F6EED243DB00}"/>
              </a:ext>
            </a:extLst>
          </p:cNvPr>
          <p:cNvSpPr/>
          <p:nvPr/>
        </p:nvSpPr>
        <p:spPr>
          <a:xfrm>
            <a:off x="5128381" y="2123924"/>
            <a:ext cx="420914" cy="222552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6588567-F707-454D-85B2-611AD40189F8}"/>
              </a:ext>
            </a:extLst>
          </p:cNvPr>
          <p:cNvSpPr/>
          <p:nvPr/>
        </p:nvSpPr>
        <p:spPr>
          <a:xfrm>
            <a:off x="8111067" y="2123924"/>
            <a:ext cx="420914" cy="222552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9860334-3CB8-4044-BF01-BD7BF8F1534C}"/>
              </a:ext>
            </a:extLst>
          </p:cNvPr>
          <p:cNvSpPr/>
          <p:nvPr/>
        </p:nvSpPr>
        <p:spPr>
          <a:xfrm>
            <a:off x="8740019" y="2123924"/>
            <a:ext cx="420914" cy="222552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A2C4CA-A925-47CA-A11F-5CC75E483287}"/>
              </a:ext>
            </a:extLst>
          </p:cNvPr>
          <p:cNvSpPr txBox="1"/>
          <p:nvPr/>
        </p:nvSpPr>
        <p:spPr>
          <a:xfrm>
            <a:off x="9681029" y="1889277"/>
            <a:ext cx="12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 1 anno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E3B08C-2DFA-4C04-A848-9FE50B405CB8}"/>
              </a:ext>
            </a:extLst>
          </p:cNvPr>
          <p:cNvSpPr txBox="1"/>
          <p:nvPr/>
        </p:nvSpPr>
        <p:spPr>
          <a:xfrm>
            <a:off x="9681028" y="2515810"/>
            <a:ext cx="127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 2 anni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66B862E-A512-45D9-966A-C45EE11F9741}"/>
              </a:ext>
            </a:extLst>
          </p:cNvPr>
          <p:cNvSpPr/>
          <p:nvPr/>
        </p:nvSpPr>
        <p:spPr>
          <a:xfrm>
            <a:off x="718508" y="2515809"/>
            <a:ext cx="8553752" cy="491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E717D29-28E5-4861-ABE5-D286691E4B4E}"/>
              </a:ext>
            </a:extLst>
          </p:cNvPr>
          <p:cNvSpPr/>
          <p:nvPr/>
        </p:nvSpPr>
        <p:spPr>
          <a:xfrm>
            <a:off x="5695795" y="3006877"/>
            <a:ext cx="420914" cy="222552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066AA9E-A868-4891-8BC1-16CD89BBF93B}"/>
              </a:ext>
            </a:extLst>
          </p:cNvPr>
          <p:cNvSpPr/>
          <p:nvPr/>
        </p:nvSpPr>
        <p:spPr>
          <a:xfrm>
            <a:off x="8740019" y="3006877"/>
            <a:ext cx="420914" cy="239485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AE3CC8B-FD30-4BE3-811F-5A0E08355D4A}"/>
              </a:ext>
            </a:extLst>
          </p:cNvPr>
          <p:cNvSpPr txBox="1"/>
          <p:nvPr/>
        </p:nvSpPr>
        <p:spPr>
          <a:xfrm>
            <a:off x="9458476" y="4315581"/>
            <a:ext cx="5563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/>
              <a:t>EB</a:t>
            </a:r>
            <a:r>
              <a:rPr lang="it-IT" baseline="-25000" dirty="0" err="1"/>
              <a:t>t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3C3E55E-C27C-4581-A462-51C197C45CDD}"/>
              </a:ext>
            </a:extLst>
          </p:cNvPr>
          <p:cNvSpPr/>
          <p:nvPr/>
        </p:nvSpPr>
        <p:spPr>
          <a:xfrm>
            <a:off x="5695795" y="4805439"/>
            <a:ext cx="517676" cy="3435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6592022-B8EE-4B30-89F0-DC4EA55A6C06}"/>
              </a:ext>
            </a:extLst>
          </p:cNvPr>
          <p:cNvSpPr/>
          <p:nvPr/>
        </p:nvSpPr>
        <p:spPr>
          <a:xfrm>
            <a:off x="8062685" y="4805439"/>
            <a:ext cx="1134533" cy="3435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0C27377-3BD8-488B-9C71-1EBF67F1AA38}"/>
              </a:ext>
            </a:extLst>
          </p:cNvPr>
          <p:cNvSpPr/>
          <p:nvPr/>
        </p:nvSpPr>
        <p:spPr>
          <a:xfrm>
            <a:off x="7464119" y="5265058"/>
            <a:ext cx="517676" cy="3435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C322869-DFBC-4F17-9F0C-3D54C2651870}"/>
              </a:ext>
            </a:extLst>
          </p:cNvPr>
          <p:cNvSpPr/>
          <p:nvPr/>
        </p:nvSpPr>
        <p:spPr>
          <a:xfrm>
            <a:off x="8643257" y="5223934"/>
            <a:ext cx="517676" cy="3435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D37BD60-AD0A-4F14-9206-7D95156AF606}"/>
              </a:ext>
            </a:extLst>
          </p:cNvPr>
          <p:cNvSpPr/>
          <p:nvPr/>
        </p:nvSpPr>
        <p:spPr>
          <a:xfrm>
            <a:off x="1461105" y="5718629"/>
            <a:ext cx="7528076" cy="22255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97DC432-056D-4DEF-B8D7-BA248DA70C35}"/>
              </a:ext>
            </a:extLst>
          </p:cNvPr>
          <p:cNvSpPr txBox="1"/>
          <p:nvPr/>
        </p:nvSpPr>
        <p:spPr>
          <a:xfrm>
            <a:off x="9869714" y="5989562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DEF, 2021: p. 86</a:t>
            </a:r>
          </a:p>
        </p:txBody>
      </p:sp>
    </p:spTree>
    <p:extLst>
      <p:ext uri="{BB962C8B-B14F-4D97-AF65-F5344CB8AC3E}">
        <p14:creationId xmlns:p14="http://schemas.microsoft.com/office/powerpoint/2010/main" val="127018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Qual è la situazione dei Paesi UE rispetto alle due regole fondamentali? Deficit </a:t>
            </a:r>
            <a:r>
              <a:rPr lang="it-IT" dirty="0" err="1"/>
              <a:t>max</a:t>
            </a:r>
            <a:r>
              <a:rPr lang="it-IT" dirty="0"/>
              <a:t> 3% del PIL</a:t>
            </a:r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990114" y="3886662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-1,6</a:t>
            </a:r>
            <a:endParaRPr lang="en-US" sz="1400" dirty="0"/>
          </a:p>
        </p:txBody>
      </p:sp>
      <p:pic>
        <p:nvPicPr>
          <p:cNvPr id="1028" name="Picture 4" descr="File:Public balance, 2019 and 2020 (¹) (Net borrowing (-) or lending (+) of the general government sector, % of GDP) Oct 2021.png">
            <a:extLst>
              <a:ext uri="{FF2B5EF4-FFF2-40B4-BE49-F238E27FC236}">
                <a16:creationId xmlns:a16="http://schemas.microsoft.com/office/drawing/2014/main" id="{E7F6EAE4-2647-4680-92F6-07B340C73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61" y="1756229"/>
            <a:ext cx="8183471" cy="45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8297E5-06B0-4D3B-A259-672F11A47E94}"/>
              </a:ext>
            </a:extLst>
          </p:cNvPr>
          <p:cNvSpPr txBox="1"/>
          <p:nvPr/>
        </p:nvSpPr>
        <p:spPr>
          <a:xfrm>
            <a:off x="3788229" y="6318514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Eurostat </a:t>
            </a:r>
            <a:r>
              <a:rPr lang="it-IT" dirty="0" err="1">
                <a:hlinkClick r:id="rId3"/>
              </a:rPr>
              <a:t>Statistics</a:t>
            </a:r>
            <a:r>
              <a:rPr lang="it-IT" dirty="0">
                <a:hlinkClick r:id="rId3"/>
              </a:rPr>
              <a:t> </a:t>
            </a:r>
            <a:r>
              <a:rPr lang="it-IT" dirty="0" err="1">
                <a:hlinkClick r:id="rId3"/>
              </a:rPr>
              <a:t>Explained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84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mentre il debito dovrebbe essere non superiore al 60% del PIL</a:t>
            </a:r>
            <a:endParaRPr lang="en-US" dirty="0"/>
          </a:p>
        </p:txBody>
      </p:sp>
      <p:pic>
        <p:nvPicPr>
          <p:cNvPr id="10" name="Picture 2" descr="File:General government debt, 2019 and 2020 (¹) (General government consolidated gross debt, % of GDP) Oct 2021.png">
            <a:extLst>
              <a:ext uri="{FF2B5EF4-FFF2-40B4-BE49-F238E27FC236}">
                <a16:creationId xmlns:a16="http://schemas.microsoft.com/office/drawing/2014/main" id="{601D9FF0-B57B-435D-B747-93CDEB56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72" y="1690688"/>
            <a:ext cx="9295990" cy="49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CA4C09-BDEE-4866-BAFC-C9D11F93301D}"/>
              </a:ext>
            </a:extLst>
          </p:cNvPr>
          <p:cNvSpPr txBox="1"/>
          <p:nvPr/>
        </p:nvSpPr>
        <p:spPr>
          <a:xfrm>
            <a:off x="3788229" y="6318514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Eurostat </a:t>
            </a:r>
            <a:r>
              <a:rPr lang="it-IT" dirty="0" err="1">
                <a:hlinkClick r:id="rId3"/>
              </a:rPr>
              <a:t>Statistics</a:t>
            </a:r>
            <a:r>
              <a:rPr lang="it-IT" dirty="0">
                <a:hlinkClick r:id="rId3"/>
              </a:rPr>
              <a:t> </a:t>
            </a:r>
            <a:r>
              <a:rPr lang="it-IT" dirty="0" err="1">
                <a:hlinkClick r:id="rId3"/>
              </a:rPr>
              <a:t>Explained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49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Il bilancio annuale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Il Bilancio annuale dell’Unione europea (UE) equivale a circa l’1 % della ricchezza nazionale dell’UE, un importo pro capite per cittadino UE pari all’incirca a 240 euro.</a:t>
            </a:r>
          </a:p>
          <a:p>
            <a:r>
              <a:rPr lang="it-IT" dirty="0"/>
              <a:t>Gli interventi e i progetti finanziati dal bilancio UE rispecchiano le priorità stabilite dall’Unione in un determinato momento. Essi sono raggruppati in grandi categorie di spesa (i cosiddetti «</a:t>
            </a:r>
            <a:r>
              <a:rPr lang="it-IT" dirty="0">
                <a:solidFill>
                  <a:srgbClr val="FF0000"/>
                </a:solidFill>
              </a:rPr>
              <a:t>capitoli</a:t>
            </a:r>
            <a:r>
              <a:rPr lang="it-IT" dirty="0"/>
              <a:t>») e in base a </a:t>
            </a:r>
            <a:r>
              <a:rPr lang="it-IT" b="1" dirty="0"/>
              <a:t>30 </a:t>
            </a:r>
            <a:r>
              <a:rPr lang="en-US" b="1" dirty="0"/>
              <a:t>diverse </a:t>
            </a:r>
            <a:r>
              <a:rPr lang="en-US" b="1" dirty="0" err="1"/>
              <a:t>aree</a:t>
            </a:r>
            <a:r>
              <a:rPr lang="en-US" b="1" dirty="0"/>
              <a:t> </a:t>
            </a:r>
            <a:r>
              <a:rPr lang="en-US" b="1" dirty="0" err="1"/>
              <a:t>d’intervento</a:t>
            </a:r>
            <a:r>
              <a:rPr lang="en-US" dirty="0"/>
              <a:t> (</a:t>
            </a:r>
            <a:r>
              <a:rPr lang="en-US" dirty="0" err="1"/>
              <a:t>analogia</a:t>
            </a:r>
            <a:r>
              <a:rPr lang="en-US" dirty="0"/>
              <a:t> con le </a:t>
            </a:r>
            <a:r>
              <a:rPr lang="en-US" dirty="0" err="1"/>
              <a:t>missioni</a:t>
            </a:r>
            <a:r>
              <a:rPr lang="en-US" dirty="0"/>
              <a:t> del </a:t>
            </a:r>
            <a:r>
              <a:rPr lang="en-US" dirty="0" err="1"/>
              <a:t>bilancio</a:t>
            </a:r>
            <a:r>
              <a:rPr lang="en-US" dirty="0"/>
              <a:t> </a:t>
            </a:r>
            <a:r>
              <a:rPr lang="en-US" dirty="0" err="1"/>
              <a:t>italiano</a:t>
            </a:r>
            <a:r>
              <a:rPr lang="en-US" dirty="0"/>
              <a:t>).</a:t>
            </a:r>
          </a:p>
          <a:p>
            <a:r>
              <a:rPr lang="it-IT" dirty="0"/>
              <a:t>Il bilancio UE finanzia interventi e progetti in settori nei quali tutti gli Stati membri hanno deciso di agire nell’ambito dell’Unione, e questo perché, come abbiamo già sottolineato, in determinati campi, è possibile massimizzare i risultati e ridurre le spese unendo </a:t>
            </a:r>
            <a:r>
              <a:rPr lang="en-US" dirty="0"/>
              <a:t>le </a:t>
            </a:r>
            <a:r>
              <a:rPr lang="en-US" dirty="0" err="1"/>
              <a:t>forze</a:t>
            </a:r>
            <a:r>
              <a:rPr lang="en-US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3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procedure di adozione del B</a:t>
            </a:r>
            <a:r>
              <a:rPr lang="en-US" b="1" dirty="0" err="1"/>
              <a:t>ilancio</a:t>
            </a:r>
            <a:r>
              <a:rPr lang="en-US" b="1" dirty="0"/>
              <a:t> </a:t>
            </a:r>
            <a:r>
              <a:rPr lang="en-US" b="1" dirty="0" err="1"/>
              <a:t>europeo</a:t>
            </a:r>
            <a:r>
              <a:rPr lang="en-US" b="1" dirty="0"/>
              <a:t> e </a:t>
            </a:r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Bilancio</a:t>
            </a:r>
            <a:r>
              <a:rPr lang="en-US" b="1" dirty="0"/>
              <a:t> </a:t>
            </a:r>
            <a:r>
              <a:rPr lang="en-US" b="1" dirty="0" err="1"/>
              <a:t>pluriennale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68" y="1789048"/>
            <a:ext cx="5955792" cy="4712335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La </a:t>
            </a:r>
            <a:r>
              <a:rPr lang="it-IT" b="1" dirty="0"/>
              <a:t>Commissione</a:t>
            </a:r>
            <a:r>
              <a:rPr lang="it-IT" dirty="0"/>
              <a:t>, il </a:t>
            </a:r>
            <a:r>
              <a:rPr lang="it-IT" b="1" dirty="0"/>
              <a:t>Parlamento</a:t>
            </a:r>
            <a:r>
              <a:rPr lang="it-IT" dirty="0"/>
              <a:t> e il </a:t>
            </a:r>
            <a:r>
              <a:rPr lang="it-IT" b="1" dirty="0"/>
              <a:t>Consiglio</a:t>
            </a:r>
            <a:r>
              <a:rPr lang="it-IT" dirty="0"/>
              <a:t> svolgono ruoli diversi e hanno diverse competenze nell’iter decisionale del bilancio.</a:t>
            </a:r>
          </a:p>
          <a:p>
            <a:r>
              <a:rPr lang="it-IT" dirty="0"/>
              <a:t>L’iter comincia con</a:t>
            </a:r>
            <a:r>
              <a:rPr lang="it-IT" dirty="0">
                <a:solidFill>
                  <a:srgbClr val="FF0000"/>
                </a:solidFill>
              </a:rPr>
              <a:t> l’adozione del quadro finanziario pluriennale da parte del Consiglio</a:t>
            </a:r>
            <a:r>
              <a:rPr lang="it-IT" dirty="0"/>
              <a:t>, previo parere favorevole del Parlamento europeo espresso a maggioranza dei parlamentari.</a:t>
            </a:r>
          </a:p>
          <a:p>
            <a:r>
              <a:rPr lang="it-IT" dirty="0"/>
              <a:t>Il quadro finanziario pluriennale, che copre </a:t>
            </a:r>
            <a:r>
              <a:rPr lang="it-IT" dirty="0">
                <a:solidFill>
                  <a:srgbClr val="FF0000"/>
                </a:solidFill>
              </a:rPr>
              <a:t>almeno cinque anni</a:t>
            </a:r>
            <a:r>
              <a:rPr lang="it-IT" dirty="0"/>
              <a:t>, stabilisce per ogni capitolo i limiti massimi annui (noti come «</a:t>
            </a:r>
            <a:r>
              <a:rPr lang="it-IT" dirty="0">
                <a:solidFill>
                  <a:srgbClr val="FF0000"/>
                </a:solidFill>
              </a:rPr>
              <a:t>massimali</a:t>
            </a:r>
            <a:r>
              <a:rPr lang="it-IT" dirty="0"/>
              <a:t>») che i bilanci devono rispettare di anno in anno.</a:t>
            </a:r>
          </a:p>
          <a:p>
            <a:r>
              <a:rPr lang="it-IT" dirty="0"/>
              <a:t>Si tratta pertanto di uno strumento in grado di garantire al tempo stesso una programmazione di spesa di lungo termine e la flessibilità del </a:t>
            </a:r>
            <a:r>
              <a:rPr lang="en-US" dirty="0" err="1"/>
              <a:t>bilancio</a:t>
            </a:r>
            <a:r>
              <a:rPr lang="en-US" dirty="0"/>
              <a:t>.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quadro finanziario pluriennale attualmente in vigore è quello 2021-2027 </a:t>
            </a:r>
            <a:r>
              <a:rPr lang="it-IT" dirty="0"/>
              <a:t>e copre un periodo di sette anni, ma siamo anche nella fase conclusiva del precedente 2014 al 2020, che si chiuderà nel 2023.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199" y="2394028"/>
            <a:ext cx="5959801" cy="32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09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 </a:t>
            </a:r>
            <a:r>
              <a:rPr lang="en-US" b="1" dirty="0" err="1"/>
              <a:t>quadro</a:t>
            </a:r>
            <a:r>
              <a:rPr lang="en-US" b="1" dirty="0"/>
              <a:t> </a:t>
            </a:r>
            <a:r>
              <a:rPr lang="en-US" b="1" dirty="0" err="1"/>
              <a:t>finanziario</a:t>
            </a:r>
            <a:r>
              <a:rPr lang="en-US" b="1" dirty="0"/>
              <a:t> </a:t>
            </a:r>
            <a:r>
              <a:rPr lang="en-US" b="1" dirty="0" err="1"/>
              <a:t>pluriennale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Commissione redige una proposta di partenza che sottopone al Consiglio ed al Parlamento;</a:t>
            </a:r>
          </a:p>
          <a:p>
            <a:r>
              <a:rPr lang="it-IT" dirty="0"/>
              <a:t>Il Consiglio adotta una posizione sulla proposta della Commissione, con eventuali emendamenti, e trasmette il </a:t>
            </a:r>
            <a:r>
              <a:rPr lang="en-US" dirty="0" err="1"/>
              <a:t>testo</a:t>
            </a:r>
            <a:r>
              <a:rPr lang="en-US" dirty="0"/>
              <a:t> al </a:t>
            </a:r>
            <a:r>
              <a:rPr lang="en-US" dirty="0" err="1"/>
              <a:t>Parlamento</a:t>
            </a:r>
            <a:r>
              <a:rPr lang="en-US" dirty="0"/>
              <a:t>;</a:t>
            </a:r>
          </a:p>
          <a:p>
            <a:r>
              <a:rPr lang="it-IT" dirty="0"/>
              <a:t>Il Parlamento può adottare il testo del Consiglio oppure respingerlo con osservazioni e/o emendamenti;</a:t>
            </a:r>
          </a:p>
          <a:p>
            <a:r>
              <a:rPr lang="it-IT" dirty="0"/>
              <a:t>Se il Consiglio non accetta le indicazioni del Parlamento, si adottano le così dette </a:t>
            </a:r>
            <a:r>
              <a:rPr lang="it-IT" dirty="0">
                <a:solidFill>
                  <a:srgbClr val="FF0000"/>
                </a:solidFill>
              </a:rPr>
              <a:t>procedure di conciliazione</a:t>
            </a:r>
            <a:r>
              <a:rPr lang="it-IT" dirty="0"/>
              <a:t>.</a:t>
            </a:r>
          </a:p>
          <a:p>
            <a:r>
              <a:rPr lang="it-IT" dirty="0"/>
              <a:t>L’attuale </a:t>
            </a:r>
            <a:r>
              <a:rPr lang="it-IT" dirty="0">
                <a:solidFill>
                  <a:srgbClr val="FF0000"/>
                </a:solidFill>
              </a:rPr>
              <a:t>fase di negoziazione </a:t>
            </a:r>
            <a:r>
              <a:rPr lang="it-IT" dirty="0"/>
              <a:t>è iniziata con una proposta della Commissione Europea nel </a:t>
            </a:r>
            <a:r>
              <a:rPr lang="it-IT" dirty="0">
                <a:hlinkClick r:id="rId2"/>
              </a:rPr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94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Responsabilità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gestione</a:t>
            </a:r>
            <a:r>
              <a:rPr lang="en-US" b="1" dirty="0"/>
              <a:t> del</a:t>
            </a:r>
            <a:br>
              <a:rPr lang="en-US" b="1" dirty="0"/>
            </a:br>
            <a:r>
              <a:rPr lang="en-US" b="1" dirty="0" err="1"/>
              <a:t>bilancio</a:t>
            </a:r>
            <a:r>
              <a:rPr lang="en-US" b="1" dirty="0"/>
              <a:t> UE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489448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Commissione Europea </a:t>
            </a:r>
            <a:r>
              <a:rPr lang="it-IT" dirty="0"/>
              <a:t>è </a:t>
            </a:r>
            <a:r>
              <a:rPr lang="it-IT" b="1" dirty="0"/>
              <a:t>responsabile in ultima istanza </a:t>
            </a:r>
            <a:r>
              <a:rPr lang="it-IT" dirty="0"/>
              <a:t>dell’esecuzione del bilancio.</a:t>
            </a:r>
          </a:p>
          <a:p>
            <a:r>
              <a:rPr lang="it-IT" dirty="0"/>
              <a:t>Nella pratica, il bilancio UE viene speso in larga parte (74% circa) nell’ambito della cosiddetta </a:t>
            </a:r>
            <a:r>
              <a:rPr lang="it-IT" b="1" dirty="0"/>
              <a:t>gestione concorrente</a:t>
            </a:r>
            <a:r>
              <a:rPr lang="it-IT" dirty="0"/>
              <a:t>, in virtù alla quale sono le autorità degli Stati membri, e non i servizi della Commissione, a gestire le spese.</a:t>
            </a:r>
          </a:p>
          <a:p>
            <a:r>
              <a:rPr lang="it-IT" dirty="0"/>
              <a:t>Il testo del </a:t>
            </a:r>
            <a:r>
              <a:rPr lang="it-IT" b="1" dirty="0"/>
              <a:t>bilancio annuale </a:t>
            </a:r>
            <a:r>
              <a:rPr lang="it-IT" dirty="0"/>
              <a:t>viene quindi </a:t>
            </a:r>
            <a:r>
              <a:rPr lang="it-IT" dirty="0">
                <a:hlinkClick r:id="rId2"/>
              </a:rPr>
              <a:t>adottato</a:t>
            </a:r>
            <a:r>
              <a:rPr lang="it-IT" dirty="0"/>
              <a:t>, in esso si trovano i 30 titoli (o Missioni)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03" y="2449832"/>
            <a:ext cx="5848816" cy="28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5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Spesa dell’UE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6084"/>
          </a:xfrm>
        </p:spPr>
        <p:txBody>
          <a:bodyPr>
            <a:normAutofit/>
          </a:bodyPr>
          <a:lstStyle/>
          <a:p>
            <a:r>
              <a:rPr lang="it-IT" dirty="0"/>
              <a:t>Utilizzando solo l'1% della sua ricchezza globale all'anno, l'UE costruisce il nostro avvenire comune e svolge un ruolo di primo piano sulla scena mondiale. L'obiettivo è quello di far fronte alle sfide che si presentano oggi alla nostra società, per assicurare ai </a:t>
            </a:r>
            <a:r>
              <a:rPr lang="en-US" dirty="0" err="1"/>
              <a:t>cittadini</a:t>
            </a:r>
            <a:r>
              <a:rPr lang="en-US" dirty="0"/>
              <a:t> </a:t>
            </a:r>
            <a:r>
              <a:rPr lang="en-US" dirty="0" err="1"/>
              <a:t>europei</a:t>
            </a:r>
            <a:r>
              <a:rPr lang="en-US" dirty="0"/>
              <a:t> </a:t>
            </a:r>
            <a:r>
              <a:rPr lang="en-US" dirty="0" err="1"/>
              <a:t>un'esistenza</a:t>
            </a:r>
            <a:r>
              <a:rPr lang="en-US" dirty="0"/>
              <a:t> </a:t>
            </a:r>
            <a:r>
              <a:rPr lang="en-US" dirty="0" err="1"/>
              <a:t>migliore</a:t>
            </a:r>
            <a:r>
              <a:rPr lang="en-US" dirty="0"/>
              <a:t>.</a:t>
            </a:r>
          </a:p>
          <a:p>
            <a:r>
              <a:rPr lang="it-IT" dirty="0"/>
              <a:t>Le spese dell'UE sono quindi essenzialmente destinate a ridurre le disparità di reddito e di condizione sociale, a promuovere la mobilità resa possibile dall'apertura delle frontiere interne, a garantire libertà, sicurezza e giustizia all'interno delle frontiere dell'UE e a salvaguardare la </a:t>
            </a:r>
            <a:r>
              <a:rPr lang="en-US" dirty="0" err="1"/>
              <a:t>diversità</a:t>
            </a:r>
            <a:r>
              <a:rPr lang="en-US" dirty="0"/>
              <a:t> </a:t>
            </a:r>
            <a:r>
              <a:rPr lang="en-US" dirty="0" err="1"/>
              <a:t>culturale</a:t>
            </a:r>
            <a:r>
              <a:rPr lang="en-US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2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Bilancio Pubblico: i concetti fondamentali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045"/>
          </a:xfrm>
        </p:spPr>
        <p:txBody>
          <a:bodyPr>
            <a:normAutofit/>
          </a:bodyPr>
          <a:lstStyle/>
          <a:p>
            <a:r>
              <a:rPr lang="it-IT" dirty="0"/>
              <a:t>I governi si impegnano</a:t>
            </a:r>
          </a:p>
          <a:p>
            <a:pPr lvl="1"/>
            <a:r>
              <a:rPr lang="it-IT" dirty="0"/>
              <a:t>Nel </a:t>
            </a:r>
            <a:r>
              <a:rPr lang="it-IT" dirty="0">
                <a:solidFill>
                  <a:srgbClr val="FF0000"/>
                </a:solidFill>
              </a:rPr>
              <a:t>garantire</a:t>
            </a:r>
            <a:r>
              <a:rPr lang="it-IT" dirty="0"/>
              <a:t> alcune </a:t>
            </a:r>
            <a:r>
              <a:rPr lang="it-IT" dirty="0">
                <a:solidFill>
                  <a:srgbClr val="FF0000"/>
                </a:solidFill>
              </a:rPr>
              <a:t>spese pubbliche fondamentali</a:t>
            </a:r>
            <a:r>
              <a:rPr lang="it-IT" dirty="0"/>
              <a:t>: di funzionamento, di investimento, trasferimenti sociali, militari…</a:t>
            </a:r>
          </a:p>
          <a:p>
            <a:pPr lvl="1"/>
            <a:r>
              <a:rPr lang="it-IT" dirty="0"/>
              <a:t>Nel </a:t>
            </a:r>
            <a:r>
              <a:rPr lang="it-IT" dirty="0">
                <a:solidFill>
                  <a:srgbClr val="FF0000"/>
                </a:solidFill>
              </a:rPr>
              <a:t>provvedere al loro finanziamento</a:t>
            </a:r>
            <a:r>
              <a:rPr lang="it-IT" dirty="0"/>
              <a:t>: con prelievi obbligatori (imposte e contributi sociali), con l’indebitamento (emissione del debito pubblico) o con la creazione della moneta (emissione della moneta da parte della BC)</a:t>
            </a:r>
          </a:p>
          <a:p>
            <a:r>
              <a:rPr lang="it-IT" dirty="0"/>
              <a:t>Lo fanno in un </a:t>
            </a:r>
            <a:r>
              <a:rPr lang="it-IT" dirty="0">
                <a:solidFill>
                  <a:srgbClr val="FF0000"/>
                </a:solidFill>
              </a:rPr>
              <a:t>documento di previsione</a:t>
            </a:r>
            <a:r>
              <a:rPr lang="it-IT" dirty="0"/>
              <a:t>: il BILANCIO pubblico</a:t>
            </a:r>
          </a:p>
          <a:p>
            <a:pPr lvl="1"/>
            <a:r>
              <a:rPr lang="it-IT" dirty="0"/>
              <a:t>Lo possono redigere: lo Stato centrale o le PA (*) / gli Stati Federati</a:t>
            </a:r>
          </a:p>
          <a:p>
            <a:pPr lvl="1"/>
            <a:r>
              <a:rPr lang="it-IT" dirty="0"/>
              <a:t>Vi sono iscritte l’origine delle ENTRATE e le modalità d’IMPIEGO della spesa</a:t>
            </a:r>
          </a:p>
          <a:p>
            <a:pPr lvl="1"/>
            <a:r>
              <a:rPr lang="it-IT" dirty="0"/>
              <a:t>Il Bilancio ha una </a:t>
            </a:r>
            <a:r>
              <a:rPr lang="it-IT" dirty="0">
                <a:solidFill>
                  <a:srgbClr val="FF0000"/>
                </a:solidFill>
              </a:rPr>
              <a:t>duplice funzione</a:t>
            </a:r>
            <a:r>
              <a:rPr lang="it-IT" dirty="0"/>
              <a:t>: </a:t>
            </a:r>
            <a:r>
              <a:rPr lang="it-IT" b="1" dirty="0"/>
              <a:t>autorizzativa</a:t>
            </a:r>
            <a:r>
              <a:rPr lang="it-IT" dirty="0"/>
              <a:t> e </a:t>
            </a:r>
            <a:r>
              <a:rPr lang="it-IT" b="1" dirty="0"/>
              <a:t>di contenimento </a:t>
            </a:r>
            <a:endParaRPr lang="en-US" b="1" dirty="0"/>
          </a:p>
        </p:txBody>
      </p:sp>
      <p:sp>
        <p:nvSpPr>
          <p:cNvPr id="4" name="Rettangolo 3"/>
          <p:cNvSpPr/>
          <p:nvPr/>
        </p:nvSpPr>
        <p:spPr>
          <a:xfrm>
            <a:off x="672084" y="5849695"/>
            <a:ext cx="10847832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>
                <a:latin typeface="DejaVuSerifCondensed"/>
              </a:rPr>
              <a:t>(*) È costituita da: a) </a:t>
            </a:r>
            <a:r>
              <a:rPr lang="it-IT" b="1" dirty="0">
                <a:latin typeface="DejaVuSerifCondensed-Bold"/>
              </a:rPr>
              <a:t>ENTI STRUMENTALI</a:t>
            </a:r>
            <a:r>
              <a:rPr lang="it-IT" dirty="0">
                <a:latin typeface="DejaVuSerifCondensed"/>
              </a:rPr>
              <a:t>, con specifici compiti (es. enti previdenziali, quali INPS, INAIL); b) </a:t>
            </a:r>
            <a:r>
              <a:rPr lang="it-IT" b="1" dirty="0">
                <a:latin typeface="DejaVuSerifCondensed-Bold"/>
              </a:rPr>
              <a:t>ENTI AD AUTONOMIA FUNZIONALE</a:t>
            </a:r>
            <a:r>
              <a:rPr lang="it-IT" dirty="0">
                <a:latin typeface="DejaVuSerifCondensed"/>
              </a:rPr>
              <a:t>, (es. Camere di commercio, Università, Enti di ricerca, Ordini professionali, Federazioni sportive); c) </a:t>
            </a:r>
            <a:r>
              <a:rPr lang="it-IT" b="1" dirty="0">
                <a:latin typeface="DejaVuSerifCondensed-Bold"/>
              </a:rPr>
              <a:t>ENTI PUBBLICI IN FORMA SOCIETARIA </a:t>
            </a:r>
            <a:r>
              <a:rPr lang="it-IT" dirty="0">
                <a:latin typeface="DejaVuSerifCondensed"/>
              </a:rPr>
              <a:t>(ANAS,FSI…).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14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L’evoluzione del Bilancio UE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30</a:t>
            </a:fld>
            <a:endParaRPr lang="en-US"/>
          </a:p>
        </p:txBody>
      </p:sp>
      <p:pic>
        <p:nvPicPr>
          <p:cNvPr id="14338" name="Picture 2" descr="Altro che Europa federale: il peso dell'Unione europea è solo l'1% del PIL  (e tende a calare) | Keyne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5" y="1584325"/>
            <a:ext cx="6926003" cy="397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94" y="2622130"/>
            <a:ext cx="6517711" cy="40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Entrate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bilancio dell'UE è finanziato principalmente attraverso tre "</a:t>
            </a:r>
            <a:r>
              <a:rPr lang="it-IT" dirty="0">
                <a:highlight>
                  <a:srgbClr val="FFFF00"/>
                </a:highlight>
              </a:rPr>
              <a:t>risorse proprie</a:t>
            </a:r>
            <a:r>
              <a:rPr lang="it-IT" dirty="0"/>
              <a:t>". Una parte considerevole (quasi tre quarti) delle entrate è costituita da </a:t>
            </a:r>
            <a:r>
              <a:rPr lang="it-IT" u="sng" dirty="0"/>
              <a:t>contributi versati degli Stati membri in funzione della loro prosperità</a:t>
            </a:r>
            <a:r>
              <a:rPr lang="it-IT" dirty="0"/>
              <a:t>, </a:t>
            </a:r>
            <a:r>
              <a:rPr lang="it-IT" u="sng" dirty="0"/>
              <a:t>espressa dal prodotto interno lordo</a:t>
            </a:r>
            <a:r>
              <a:rPr lang="it-IT" dirty="0"/>
              <a:t>. Il principio di base per il calcolo del contributo di ciascuno Stato membro è quello della solidarietà e della capacità di pagamento, con le opportune modifiche nel caso in cui questo principio si traduca in un onere eccessivo </a:t>
            </a:r>
            <a:r>
              <a:rPr lang="en-US" dirty="0"/>
              <a:t>per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.</a:t>
            </a:r>
          </a:p>
          <a:p>
            <a:r>
              <a:rPr lang="it-IT" dirty="0"/>
              <a:t>Le restanti entrate sono costituite dai </a:t>
            </a:r>
            <a:r>
              <a:rPr lang="it-IT" dirty="0">
                <a:highlight>
                  <a:srgbClr val="FFFF00"/>
                </a:highlight>
              </a:rPr>
              <a:t>dazi doganali </a:t>
            </a:r>
            <a:r>
              <a:rPr lang="it-IT" dirty="0"/>
              <a:t>e dai </a:t>
            </a:r>
            <a:r>
              <a:rPr lang="it-IT" dirty="0">
                <a:highlight>
                  <a:srgbClr val="FFFF00"/>
                </a:highlight>
              </a:rPr>
              <a:t>prelievi agricoli</a:t>
            </a:r>
            <a:r>
              <a:rPr lang="it-IT" dirty="0"/>
              <a:t> (una forma di dazio sull'importazione dei prodotti agricoli) nonché da </a:t>
            </a:r>
            <a:r>
              <a:rPr lang="it-IT" dirty="0">
                <a:highlight>
                  <a:srgbClr val="FFFF00"/>
                </a:highlight>
              </a:rPr>
              <a:t>una percentuale fissa delle somme che gli Stati membri percepiscono sotto forma di imposta sul valore aggiunto </a:t>
            </a:r>
            <a:r>
              <a:rPr lang="it-IT" dirty="0"/>
              <a:t>(IVA).</a:t>
            </a:r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69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1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en-US" dirty="0"/>
              <a:t> </a:t>
            </a:r>
            <a:r>
              <a:rPr lang="en-US" dirty="0" err="1"/>
              <a:t>tradizionali</a:t>
            </a:r>
            <a:br>
              <a:rPr lang="en-US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/>
              <a:t>Dazi doganali. </a:t>
            </a:r>
            <a:r>
              <a:rPr lang="it-IT" dirty="0"/>
              <a:t>I </a:t>
            </a:r>
            <a:r>
              <a:rPr lang="it-IT" i="1" dirty="0"/>
              <a:t>dazi doganali </a:t>
            </a:r>
            <a:r>
              <a:rPr lang="it-IT" dirty="0"/>
              <a:t>sono percepiti </a:t>
            </a:r>
            <a:r>
              <a:rPr lang="it-IT" u="sng" dirty="0"/>
              <a:t>sulle importazioni alle frontiere esterne</a:t>
            </a:r>
            <a:r>
              <a:rPr lang="it-IT" dirty="0"/>
              <a:t>. La tariffa doganale è diventata comune nel </a:t>
            </a:r>
            <a:r>
              <a:rPr lang="it-IT" dirty="0">
                <a:solidFill>
                  <a:srgbClr val="FF0000"/>
                </a:solidFill>
              </a:rPr>
              <a:t>1968</a:t>
            </a:r>
            <a:r>
              <a:rPr lang="it-IT" dirty="0"/>
              <a:t>, due anni prima della data </a:t>
            </a:r>
            <a:r>
              <a:rPr lang="en-US" dirty="0" err="1"/>
              <a:t>inizialmente</a:t>
            </a:r>
            <a:r>
              <a:rPr lang="en-US" dirty="0"/>
              <a:t> </a:t>
            </a:r>
            <a:r>
              <a:rPr lang="en-US" dirty="0" err="1"/>
              <a:t>prevista</a:t>
            </a:r>
            <a:r>
              <a:rPr lang="en-US" dirty="0"/>
              <a:t>.</a:t>
            </a:r>
          </a:p>
          <a:p>
            <a:r>
              <a:rPr lang="it-IT" b="1" dirty="0"/>
              <a:t>Risorse di origine agricola. </a:t>
            </a:r>
            <a:r>
              <a:rPr lang="it-IT" dirty="0"/>
              <a:t>Le risorse più importanti di questa categoria sono i diritti agricoli, chiamati, dapprima, prelievi agricoli</a:t>
            </a:r>
            <a:r>
              <a:rPr lang="it-IT" i="1" dirty="0"/>
              <a:t>. </a:t>
            </a:r>
            <a:r>
              <a:rPr lang="it-IT" dirty="0"/>
              <a:t>I diritti agricoli sono diritti d'importazione prelevati sui prodotti agricoli in provenienza dai paesi terzi. Si aggiungono a queste tasse i contributi sulla produzione di zucchero che sono versati dai produttori di </a:t>
            </a:r>
            <a:r>
              <a:rPr lang="en-US" dirty="0" err="1"/>
              <a:t>zucchero</a:t>
            </a:r>
            <a:r>
              <a:rPr lang="en-US" dirty="0"/>
              <a:t> </a:t>
            </a:r>
            <a:r>
              <a:rPr lang="en-US" dirty="0" err="1"/>
              <a:t>all'interno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Comunità</a:t>
            </a:r>
            <a:r>
              <a:rPr lang="en-US" dirty="0"/>
              <a:t>.</a:t>
            </a:r>
          </a:p>
          <a:p>
            <a:r>
              <a:rPr lang="it-IT" b="1" dirty="0"/>
              <a:t>Imposta sul valore aggiunto (IVA). </a:t>
            </a:r>
            <a:r>
              <a:rPr lang="it-IT" dirty="0"/>
              <a:t>Le </a:t>
            </a:r>
            <a:r>
              <a:rPr lang="it-IT" i="1" dirty="0"/>
              <a:t>risorse provenienti dall'IVA </a:t>
            </a:r>
            <a:r>
              <a:rPr lang="it-IT" dirty="0"/>
              <a:t>vengono introdotte dalla decisione del 21 aprile </a:t>
            </a:r>
            <a:r>
              <a:rPr lang="it-IT" dirty="0">
                <a:solidFill>
                  <a:srgbClr val="FF0000"/>
                </a:solidFill>
              </a:rPr>
              <a:t>1970</a:t>
            </a:r>
            <a:r>
              <a:rPr lang="it-IT" dirty="0"/>
              <a:t> per integrare le risorse proprie tradizionali, che più non bastano a finanziare il bilancio comunitario. Questa terza categoria di risorse, assai complessa, viene attuata per la prima volta nel </a:t>
            </a:r>
            <a:r>
              <a:rPr lang="it-IT" dirty="0">
                <a:solidFill>
                  <a:srgbClr val="FF0000"/>
                </a:solidFill>
              </a:rPr>
              <a:t>1980</a:t>
            </a:r>
            <a:r>
              <a:rPr lang="it-IT" dirty="0"/>
              <a:t> e risulta dall'applicazione di un'aliquota a un imponibile uniforme.</a:t>
            </a:r>
          </a:p>
          <a:p>
            <a:r>
              <a:rPr lang="it-IT" b="1" dirty="0"/>
              <a:t>Reddito nazionale lordo (RNL). </a:t>
            </a:r>
            <a:r>
              <a:rPr lang="it-IT" dirty="0"/>
              <a:t>Nel </a:t>
            </a:r>
            <a:r>
              <a:rPr lang="it-IT" dirty="0">
                <a:solidFill>
                  <a:srgbClr val="FF0000"/>
                </a:solidFill>
              </a:rPr>
              <a:t>1988</a:t>
            </a:r>
            <a:r>
              <a:rPr lang="it-IT" dirty="0"/>
              <a:t>, il Consiglio istituisce una quarta risorsa propria, basata allora sul prodotto nazionale lordo (RNL) e destinata a sostituire l'IVA e a garantire l'equilibrio del bilancio. Per mantenere immutato l'importo delle risorse finanziarie messe a disposizione il massimale delle risorse proprie in percentuale del RNL dell'UE è stato adattato ed equivale ora </a:t>
            </a:r>
            <a:r>
              <a:rPr lang="it-IT" dirty="0">
                <a:solidFill>
                  <a:srgbClr val="FF0000"/>
                </a:solidFill>
              </a:rPr>
              <a:t>all'1,24% del RNL </a:t>
            </a:r>
            <a:r>
              <a:rPr lang="it-IT" dirty="0"/>
              <a:t>dell'UE.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36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ed evoluzione delle entrate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7082-10A1-4C54-A578-B5F5D1519421}" type="slidenum">
              <a:rPr lang="en-US" smtClean="0"/>
              <a:t>33</a:t>
            </a:fld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0880"/>
            <a:ext cx="5402189" cy="52105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4428"/>
            <a:ext cx="5930547" cy="36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03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776" y="125003"/>
            <a:ext cx="11334448" cy="1325563"/>
          </a:xfrm>
        </p:spPr>
        <p:txBody>
          <a:bodyPr>
            <a:normAutofit/>
          </a:bodyPr>
          <a:lstStyle/>
          <a:p>
            <a:r>
              <a:rPr lang="it-IT" sz="4000" dirty="0"/>
              <a:t>E nel 2020 il contributo dei Paesi membri al bilancio….</a:t>
            </a:r>
            <a:endParaRPr lang="en-US" sz="4000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08909"/>
              </p:ext>
            </p:extLst>
          </p:nvPr>
        </p:nvGraphicFramePr>
        <p:xfrm>
          <a:off x="420503" y="6143399"/>
          <a:ext cx="10933305" cy="37482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80361">
                  <a:extLst>
                    <a:ext uri="{9D8B030D-6E8A-4147-A177-3AD203B41FA5}">
                      <a16:colId xmlns:a16="http://schemas.microsoft.com/office/drawing/2014/main" val="2149270170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665774005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110664286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1050564339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058448836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1618911620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588372262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143685851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894243640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60940647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2963150791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1951733149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1797498814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794487433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287170464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2556399379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643505611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2568247603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768773623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2949837308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4228646176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185220511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586678756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2827658032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1314531977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612588271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720868014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299289070"/>
                    </a:ext>
                  </a:extLst>
                </a:gridCol>
                <a:gridCol w="369748">
                  <a:extLst>
                    <a:ext uri="{9D8B030D-6E8A-4147-A177-3AD203B41FA5}">
                      <a16:colId xmlns:a16="http://schemas.microsoft.com/office/drawing/2014/main" val="3072085541"/>
                    </a:ext>
                  </a:extLst>
                </a:gridCol>
              </a:tblGrid>
              <a:tr h="131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EU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CZ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DK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FR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LV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LU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HU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RO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FI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47985"/>
                  </a:ext>
                </a:extLst>
              </a:tr>
              <a:tr h="1318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144767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0,4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20,7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15,7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11,6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0,6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2,5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11,8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33" marR="4533" marT="4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78749"/>
                  </a:ext>
                </a:extLst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521061" y="6488668"/>
            <a:ext cx="6189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https://ec.europa.eu/budget/graphs/revenue_expediture.html</a:t>
            </a:r>
            <a:r>
              <a:rPr lang="en-US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D0D5A7-3713-4875-B748-59CA60F7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924" y="1127560"/>
            <a:ext cx="8803991" cy="49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2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19" y="81759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/>
              <a:t>Mentre per quanto riguarda le erogazioni…</a:t>
            </a:r>
            <a:endParaRPr lang="en-US" sz="40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33030"/>
              </p:ext>
            </p:extLst>
          </p:nvPr>
        </p:nvGraphicFramePr>
        <p:xfrm>
          <a:off x="9389770" y="365125"/>
          <a:ext cx="2680311" cy="6023250"/>
        </p:xfrm>
        <a:graphic>
          <a:graphicData uri="http://schemas.openxmlformats.org/drawingml/2006/table">
            <a:tbl>
              <a:tblPr/>
              <a:tblGrid>
                <a:gridCol w="670078">
                  <a:extLst>
                    <a:ext uri="{9D8B030D-6E8A-4147-A177-3AD203B41FA5}">
                      <a16:colId xmlns:a16="http://schemas.microsoft.com/office/drawing/2014/main" val="881278899"/>
                    </a:ext>
                  </a:extLst>
                </a:gridCol>
                <a:gridCol w="670078">
                  <a:extLst>
                    <a:ext uri="{9D8B030D-6E8A-4147-A177-3AD203B41FA5}">
                      <a16:colId xmlns:a16="http://schemas.microsoft.com/office/drawing/2014/main" val="3521164807"/>
                    </a:ext>
                  </a:extLst>
                </a:gridCol>
                <a:gridCol w="576162">
                  <a:extLst>
                    <a:ext uri="{9D8B030D-6E8A-4147-A177-3AD203B41FA5}">
                      <a16:colId xmlns:a16="http://schemas.microsoft.com/office/drawing/2014/main" val="166442293"/>
                    </a:ext>
                  </a:extLst>
                </a:gridCol>
                <a:gridCol w="763993">
                  <a:extLst>
                    <a:ext uri="{9D8B030D-6E8A-4147-A177-3AD203B41FA5}">
                      <a16:colId xmlns:a16="http://schemas.microsoft.com/office/drawing/2014/main" val="545899733"/>
                    </a:ext>
                  </a:extLst>
                </a:gridCol>
              </a:tblGrid>
              <a:tr h="38209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Entrate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Entrate-Spese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461855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134565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144767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227300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434040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109437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470156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DK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30152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DE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885776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41429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165635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380578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255884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31218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487064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85315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606423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750326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344556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86068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86572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286866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NL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20818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129742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PL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84067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303556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45970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896346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72040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FI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749012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105769"/>
                  </a:ext>
                </a:extLst>
              </a:tr>
              <a:tr h="1368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5703" marR="5703" marT="57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5703" marR="5703" marT="57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832291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12501" y="6203709"/>
            <a:ext cx="608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https://ec.europa.eu/budget/graphs/revenue_expediture.html</a:t>
            </a:r>
            <a:r>
              <a:rPr lang="en-US" dirty="0"/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A3AFCD-E8DC-4018-8AC9-F1197F9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" y="1253394"/>
            <a:ext cx="8857709" cy="50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2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Beneficiari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Le spese dell’Unione </a:t>
            </a:r>
            <a:r>
              <a:rPr lang="it-IT" dirty="0"/>
              <a:t>(a differenza delle entrate) non sono formalmente organizzate per paese di destinazione, ma </a:t>
            </a:r>
            <a:r>
              <a:rPr lang="it-IT" dirty="0">
                <a:solidFill>
                  <a:srgbClr val="FF0000"/>
                </a:solidFill>
              </a:rPr>
              <a:t>per obiettivi politici</a:t>
            </a:r>
            <a:r>
              <a:rPr lang="it-IT" dirty="0"/>
              <a:t>. Ogni politica comunitaria ha le sue regole, che determinano chi (e quindi quale paese) beneficia degli interventi.</a:t>
            </a:r>
          </a:p>
          <a:p>
            <a:r>
              <a:rPr lang="it-IT" dirty="0"/>
              <a:t>Tutte le spese dell’Unione, organizzate per politiche, ricadono all’interno del territorio dei diversi Stati membri, che così sono “</a:t>
            </a:r>
            <a:r>
              <a:rPr lang="it-IT" dirty="0">
                <a:solidFill>
                  <a:srgbClr val="FF0000"/>
                </a:solidFill>
              </a:rPr>
              <a:t>beneficiari</a:t>
            </a:r>
            <a:r>
              <a:rPr lang="it-IT" dirty="0"/>
              <a:t>” delle politiche comunitarie. Sulla base delle spese effettivamente realizzate, è possibile verificare chi siano i </a:t>
            </a:r>
            <a:r>
              <a:rPr lang="en-US" dirty="0"/>
              <a:t>“</a:t>
            </a:r>
            <a:r>
              <a:rPr lang="en-US" dirty="0" err="1"/>
              <a:t>beneficiari</a:t>
            </a:r>
            <a:r>
              <a:rPr lang="en-US" dirty="0"/>
              <a:t>”.</a:t>
            </a:r>
          </a:p>
          <a:p>
            <a:r>
              <a:rPr lang="it-IT" dirty="0"/>
              <a:t>I principali beneficiari, in valore assoluto, sono </a:t>
            </a:r>
            <a:r>
              <a:rPr lang="it-IT" dirty="0">
                <a:solidFill>
                  <a:srgbClr val="FF0000"/>
                </a:solidFill>
              </a:rPr>
              <a:t>Polonia, Spagna, Francia, Germania e Italia</a:t>
            </a:r>
            <a:r>
              <a:rPr lang="it-IT" dirty="0"/>
              <a:t>; cioè i paesi più grandi. Sono importanti beneficiari, però, anche paesi come Grecia, Belgio e Ungheria, relativamente grandi e meno avanzati. In termini relativi (rispetto al PIL di ciascun paese) </a:t>
            </a:r>
            <a:r>
              <a:rPr lang="it-IT" dirty="0">
                <a:solidFill>
                  <a:srgbClr val="FF0000"/>
                </a:solidFill>
              </a:rPr>
              <a:t>i principali beneficiari sono i paesi meno </a:t>
            </a:r>
            <a:r>
              <a:rPr lang="en-US" dirty="0" err="1">
                <a:solidFill>
                  <a:srgbClr val="FF0000"/>
                </a:solidFill>
              </a:rPr>
              <a:t>avanzati</a:t>
            </a:r>
            <a:r>
              <a:rPr lang="en-US" dirty="0">
                <a:solidFill>
                  <a:srgbClr val="FF0000"/>
                </a:solidFill>
              </a:rPr>
              <a:t> e </a:t>
            </a:r>
            <a:r>
              <a:rPr lang="en-US" dirty="0" err="1">
                <a:solidFill>
                  <a:srgbClr val="FF0000"/>
                </a:solidFill>
              </a:rPr>
              <a:t>relativamente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piccoli</a:t>
            </a:r>
            <a:r>
              <a:rPr lang="en-US" dirty="0"/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51104" y="6075144"/>
            <a:ext cx="1090269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Cosa </a:t>
            </a:r>
            <a:r>
              <a:rPr lang="en-US" dirty="0" err="1"/>
              <a:t>significa</a:t>
            </a:r>
            <a:r>
              <a:rPr lang="en-US" dirty="0"/>
              <a:t> per </a:t>
            </a:r>
            <a:r>
              <a:rPr lang="en-US" dirty="0" err="1"/>
              <a:t>l’Italia</a:t>
            </a:r>
            <a:r>
              <a:rPr lang="en-US" dirty="0"/>
              <a:t>? 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https://www.rgs.mef.gov.it/VERSIONE-I/e_government/amministrazioni_pubbliche/igrue/Attivita/BilancioUE/bilancio_annuale/index.html?Prov=ATTIVITA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853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bilancio redatto nell’ambito delle regole e dei trattati europei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i="1" dirty="0">
                <a:solidFill>
                  <a:srgbClr val="212529"/>
                </a:solidFill>
              </a:rPr>
              <a:t>[…] La vita del bilancio è essenzialmente caratterizzata dal </a:t>
            </a:r>
            <a:r>
              <a:rPr lang="it-IT" i="1" dirty="0">
                <a:solidFill>
                  <a:srgbClr val="FF0000"/>
                </a:solidFill>
              </a:rPr>
              <a:t>confronto tra l'Italia e le Istituzioni dell'Unione europea</a:t>
            </a:r>
            <a:r>
              <a:rPr lang="it-IT" i="1" dirty="0">
                <a:solidFill>
                  <a:srgbClr val="212529"/>
                </a:solidFill>
              </a:rPr>
              <a:t>, alla ricerca dell'equilibrio tra le esigenze del Paese e il rispetto dei trattati e delle regole di </a:t>
            </a:r>
            <a:r>
              <a:rPr lang="it-IT" i="1" dirty="0" err="1">
                <a:solidFill>
                  <a:srgbClr val="212529"/>
                </a:solidFill>
              </a:rPr>
              <a:t>governance</a:t>
            </a:r>
            <a:r>
              <a:rPr lang="it-IT" i="1" dirty="0">
                <a:solidFill>
                  <a:srgbClr val="212529"/>
                </a:solidFill>
              </a:rPr>
              <a:t> della finanza pubblica europea.</a:t>
            </a:r>
            <a:endParaRPr lang="en-US" dirty="0"/>
          </a:p>
          <a:p>
            <a:r>
              <a:rPr lang="it-IT" dirty="0">
                <a:solidFill>
                  <a:srgbClr val="212529"/>
                </a:solidFill>
              </a:rPr>
              <a:t>È previsto dalla </a:t>
            </a:r>
            <a:r>
              <a:rPr lang="it-IT" u="sng" dirty="0">
                <a:solidFill>
                  <a:srgbClr val="212529"/>
                </a:solidFill>
              </a:rPr>
              <a:t>Costituzione italiana </a:t>
            </a:r>
            <a:r>
              <a:rPr lang="it-IT" dirty="0">
                <a:solidFill>
                  <a:srgbClr val="212529"/>
                </a:solidFill>
              </a:rPr>
              <a:t>“lo Stato assicura l'equilibrio tra le entrate e le spese del proprio bilancio, tenendo conto delle fasi avverse e delle fasi favorevoli del ciclo economico” (</a:t>
            </a:r>
            <a:r>
              <a:rPr lang="it-IT" b="1" dirty="0">
                <a:solidFill>
                  <a:srgbClr val="212529"/>
                </a:solidFill>
              </a:rPr>
              <a:t>articolo 81</a:t>
            </a:r>
            <a:r>
              <a:rPr lang="it-IT" dirty="0">
                <a:solidFill>
                  <a:srgbClr val="212529"/>
                </a:solidFill>
              </a:rPr>
              <a:t>, il cosiddetto </a:t>
            </a:r>
            <a:r>
              <a:rPr lang="it-IT" dirty="0">
                <a:solidFill>
                  <a:srgbClr val="FF0000"/>
                </a:solidFill>
              </a:rPr>
              <a:t>vincolo del pareggio di bilancio</a:t>
            </a:r>
            <a:r>
              <a:rPr lang="it-IT" dirty="0">
                <a:solidFill>
                  <a:srgbClr val="212529"/>
                </a:solidFill>
              </a:rPr>
              <a:t>), e alla </a:t>
            </a:r>
            <a:r>
              <a:rPr lang="it-IT" u="sng" dirty="0">
                <a:solidFill>
                  <a:srgbClr val="212529"/>
                </a:solidFill>
              </a:rPr>
              <a:t>Legge di Contabilità e Finanza pubblica </a:t>
            </a:r>
            <a:r>
              <a:rPr lang="it-IT" dirty="0">
                <a:solidFill>
                  <a:srgbClr val="212529"/>
                </a:solidFill>
              </a:rPr>
              <a:t>(Legge 31 dicembre 2009, n. 196)</a:t>
            </a:r>
            <a:endParaRPr lang="it-IT" dirty="0"/>
          </a:p>
          <a:p>
            <a:r>
              <a:rPr lang="it-IT" dirty="0"/>
              <a:t>I diversi </a:t>
            </a:r>
            <a:r>
              <a:rPr lang="it-IT" u="sng" dirty="0"/>
              <a:t>strumenti per il coordinamento della politica di bilancio con l’UE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il Trattato sul Funzionamento dell’Unione Europea (TFUE) </a:t>
            </a:r>
          </a:p>
          <a:p>
            <a:pPr lvl="1"/>
            <a:r>
              <a:rPr lang="it-IT" dirty="0"/>
              <a:t>assieme ai più stringenti vincoli del cosiddetto </a:t>
            </a:r>
            <a:r>
              <a:rPr lang="it-IT" dirty="0" err="1"/>
              <a:t>Six</a:t>
            </a:r>
            <a:r>
              <a:rPr lang="it-IT" dirty="0"/>
              <a:t> pack (2011), </a:t>
            </a:r>
          </a:p>
          <a:p>
            <a:pPr lvl="1"/>
            <a:r>
              <a:rPr lang="it-IT" dirty="0"/>
              <a:t>Del Two pack (2013) e del </a:t>
            </a:r>
          </a:p>
          <a:p>
            <a:pPr lvl="1"/>
            <a:r>
              <a:rPr lang="it-IT" dirty="0"/>
              <a:t>Fiscal Compact (2012), ovvero il Trattato sulla stabilità, coordinamento e </a:t>
            </a:r>
            <a:r>
              <a:rPr lang="it-IT" dirty="0" err="1"/>
              <a:t>governance</a:t>
            </a:r>
            <a:r>
              <a:rPr lang="it-IT" dirty="0"/>
              <a:t> nell’Unione economica e monetaria.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5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1875B-B530-447C-9EC8-2A2CA01F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crisi da Covid-19 e la clausola di sospensione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D4669B-2660-4FB6-83AE-9FA808B26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Nel 2019 la presidente della CE ha iniziato un periodo di confronto per la modifica delle regole sul PSC</a:t>
            </a:r>
          </a:p>
          <a:p>
            <a:r>
              <a:rPr lang="it-IT" dirty="0"/>
              <a:t>2020 Pandemia. Attivazione della “clausola di salvaguardia generale” (general </a:t>
            </a:r>
            <a:r>
              <a:rPr lang="it-IT" dirty="0" err="1"/>
              <a:t>escape</a:t>
            </a:r>
            <a:r>
              <a:rPr lang="it-IT" dirty="0"/>
              <a:t> </a:t>
            </a:r>
            <a:r>
              <a:rPr lang="it-IT" dirty="0" err="1"/>
              <a:t>clause</a:t>
            </a:r>
            <a:r>
              <a:rPr lang="it-IT" dirty="0"/>
              <a:t>) del Patto di stabilità e crescita il </a:t>
            </a:r>
            <a:r>
              <a:rPr lang="it-IT" b="1" dirty="0"/>
              <a:t>19 marzo 2020 </a:t>
            </a:r>
            <a:endParaRPr lang="it-IT" dirty="0"/>
          </a:p>
          <a:p>
            <a:r>
              <a:rPr lang="it-IT" dirty="0"/>
              <a:t>Il «Temporary framework», adottato dalla Commissione europea e successivamente modificato, integrato e prorogato sino al 30 giugno 2022, in considerazione del protrarsi della pandemia, è volto </a:t>
            </a:r>
            <a:r>
              <a:rPr lang="it-IT" u="sng" dirty="0"/>
              <a:t>a consentire agli Stati membri di approntare misure di sostegno alle imprese</a:t>
            </a:r>
            <a:r>
              <a:rPr lang="it-IT" dirty="0"/>
              <a:t> duramente colpite dalla crisi, sfruttando la flessibilità massima prevista dalle norme sugli aiuti di Stato.</a:t>
            </a:r>
          </a:p>
          <a:p>
            <a:r>
              <a:rPr lang="it-IT" dirty="0"/>
              <a:t>Si è adottato, cioè, un «Quadro temporaneo per gli Aiuti di Stato» a sostegno dell’economia, all’introduzione di misure di emergenza come il </a:t>
            </a:r>
            <a:r>
              <a:rPr lang="it-IT" b="1" dirty="0"/>
              <a:t>SURE</a:t>
            </a:r>
            <a:r>
              <a:rPr lang="it-IT" dirty="0"/>
              <a:t> (</a:t>
            </a:r>
            <a:r>
              <a:rPr lang="it-IT" i="1" dirty="0"/>
              <a:t>Support to mitigate </a:t>
            </a:r>
            <a:r>
              <a:rPr lang="it-IT" i="1" dirty="0" err="1"/>
              <a:t>Unemployment</a:t>
            </a:r>
            <a:r>
              <a:rPr lang="it-IT" i="1" dirty="0"/>
              <a:t> Risks in</a:t>
            </a:r>
            <a:r>
              <a:rPr lang="it-IT" dirty="0"/>
              <a:t> </a:t>
            </a:r>
            <a:r>
              <a:rPr lang="it-IT" i="1" dirty="0"/>
              <a:t>Emergency</a:t>
            </a:r>
            <a:r>
              <a:rPr lang="it-IT" dirty="0"/>
              <a:t>), lo strumento di sostegno temporaneo per mitigare i rischi di disoccupazione, e al varo del programma </a:t>
            </a:r>
            <a:r>
              <a:rPr lang="it-IT" b="1" i="1" dirty="0" err="1"/>
              <a:t>Next</a:t>
            </a:r>
            <a:r>
              <a:rPr lang="it-IT" b="1" i="1" dirty="0"/>
              <a:t> Generation EU</a:t>
            </a:r>
            <a:r>
              <a:rPr lang="it-IT" dirty="0"/>
              <a:t> per finanziarie investimenti e riforme. Si stima che gli interventi di politica fiscale varati dagli Stati membri dell’UE, compresi gli ammortizzatori automatici, ammontino al 19% del PIL nel periodo 2020-2022</a:t>
            </a:r>
          </a:p>
        </p:txBody>
      </p:sp>
    </p:spTree>
    <p:extLst>
      <p:ext uri="{BB962C8B-B14F-4D97-AF65-F5344CB8AC3E}">
        <p14:creationId xmlns:p14="http://schemas.microsoft.com/office/powerpoint/2010/main" val="181257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6948" y="240722"/>
            <a:ext cx="3742944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200" dirty="0"/>
              <a:t>Dalla previsione al Rendiconto: le fasi del </a:t>
            </a:r>
            <a:r>
              <a:rPr lang="it-IT" sz="3200" dirty="0">
                <a:hlinkClick r:id="rId2"/>
              </a:rPr>
              <a:t>Bilancio Pubblico</a:t>
            </a:r>
            <a:endParaRPr lang="en-US" sz="3200" dirty="0"/>
          </a:p>
        </p:txBody>
      </p:sp>
      <p:pic>
        <p:nvPicPr>
          <p:cNvPr id="3074" name="Picture 2" descr="https://openbdap.mef.gov.it/Content/img/1_bilancio_Graf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15" y="298798"/>
            <a:ext cx="7793736" cy="6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313309" y="6335917"/>
            <a:ext cx="554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https://openbdap.mef.gov.it/it/Home/ViaggioNelBilancio</a:t>
            </a:r>
            <a:r>
              <a:rPr lang="en-US" dirty="0"/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894576" y="534171"/>
            <a:ext cx="65836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10/04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4068" y="1772561"/>
            <a:ext cx="4011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DEF</a:t>
            </a:r>
            <a:r>
              <a:rPr lang="it-IT" dirty="0"/>
              <a:t> è composto da 3 sezioni:</a:t>
            </a:r>
          </a:p>
          <a:p>
            <a:pPr marL="342900" indent="-342900" defTabSz="357188">
              <a:buFont typeface="+mj-lt"/>
              <a:buAutoNum type="arabicPeriod"/>
            </a:pPr>
            <a:r>
              <a:rPr lang="it-IT" dirty="0"/>
              <a:t>	Il </a:t>
            </a:r>
            <a:r>
              <a:rPr lang="it-IT" b="1" dirty="0"/>
              <a:t>programma di stabilità dell’Italia</a:t>
            </a:r>
          </a:p>
          <a:p>
            <a:pPr marL="342900" indent="-342900" defTabSz="357188">
              <a:buFont typeface="+mj-lt"/>
              <a:buAutoNum type="arabicPeriod"/>
            </a:pPr>
            <a:r>
              <a:rPr lang="it-IT" b="1" dirty="0"/>
              <a:t>Analisi e tendenze della finanza pubblica</a:t>
            </a:r>
          </a:p>
          <a:p>
            <a:pPr marL="342900" indent="-342900" defTabSz="357188">
              <a:buFont typeface="+mj-lt"/>
              <a:buAutoNum type="arabicPeriod"/>
            </a:pPr>
            <a:r>
              <a:rPr lang="it-IT" dirty="0"/>
              <a:t>PNR o </a:t>
            </a:r>
            <a:r>
              <a:rPr lang="it-IT" b="1" dirty="0"/>
              <a:t>Programma Nazionale di Riforma</a:t>
            </a:r>
          </a:p>
          <a:p>
            <a:pPr defTabSz="357188"/>
            <a:r>
              <a:rPr lang="it-IT" dirty="0"/>
              <a:t>Le sezioni 1 e 3 vengono poi inviate al Consiglio Europeo e alla Commissione UE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460992" y="534171"/>
            <a:ext cx="66141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27/09</a:t>
            </a:r>
            <a:endParaRPr lang="en-US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6260" y="4139581"/>
            <a:ext cx="4081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Documento Programmatico di Bilancio (</a:t>
            </a:r>
            <a:r>
              <a:rPr lang="it-IT" dirty="0">
                <a:solidFill>
                  <a:srgbClr val="FF0000"/>
                </a:solidFill>
              </a:rPr>
              <a:t>DPB</a:t>
            </a:r>
            <a:r>
              <a:rPr lang="it-IT" dirty="0"/>
              <a:t>) o Bilancio di Previsione sottoposto alla CE: entro il 30/11 parere della CE sulla manovra e sul disavanzo eccessivo</a:t>
            </a:r>
            <a:r>
              <a:rPr lang="it-IT" dirty="0">
                <a:sym typeface="Symbol" panose="05050102010706020507" pitchFamily="18" charset="2"/>
              </a:rPr>
              <a:t> Disegno di Legge di Bilancio (</a:t>
            </a:r>
            <a:r>
              <a:rPr lang="it-IT" dirty="0">
                <a:solidFill>
                  <a:srgbClr val="FF0000"/>
                </a:solidFill>
                <a:sym typeface="Symbol" panose="05050102010706020507" pitchFamily="18" charset="2"/>
              </a:rPr>
              <a:t>DLB</a:t>
            </a:r>
            <a:r>
              <a:rPr lang="it-IT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198608" y="200688"/>
            <a:ext cx="62490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15/10</a:t>
            </a:r>
            <a:endParaRPr lang="en-US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0643617" y="552096"/>
            <a:ext cx="64642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20/10</a:t>
            </a:r>
            <a:endParaRPr lang="en-US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488877" y="625911"/>
            <a:ext cx="644745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31/12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56260" y="5616909"/>
            <a:ext cx="388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Bilancio dello Stato entra in vigore il 1/1 suddiviso in 34 </a:t>
            </a:r>
            <a:r>
              <a:rPr lang="it-IT" dirty="0">
                <a:solidFill>
                  <a:srgbClr val="FF0000"/>
                </a:solidFill>
              </a:rPr>
              <a:t>Missioni</a:t>
            </a:r>
            <a:r>
              <a:rPr lang="it-IT" dirty="0"/>
              <a:t> (gli obiettivi della PE)</a:t>
            </a:r>
            <a:r>
              <a:rPr lang="it-IT" dirty="0">
                <a:sym typeface="Symbol" panose="05050102010706020507" pitchFamily="18" charset="2"/>
              </a:rPr>
              <a:t></a:t>
            </a:r>
            <a:r>
              <a:rPr lang="it-IT" dirty="0">
                <a:solidFill>
                  <a:srgbClr val="FF0000"/>
                </a:solidFill>
                <a:sym typeface="Symbol" panose="05050102010706020507" pitchFamily="18" charset="2"/>
              </a:rPr>
              <a:t>Programmi</a:t>
            </a:r>
            <a:r>
              <a:rPr lang="it-IT" dirty="0">
                <a:sym typeface="Symbol" panose="05050102010706020507" pitchFamily="18" charset="2"/>
              </a:rPr>
              <a:t> </a:t>
            </a:r>
            <a:r>
              <a:rPr lang="it-IT" dirty="0">
                <a:solidFill>
                  <a:srgbClr val="FF0000"/>
                </a:solidFill>
                <a:sym typeface="Symbol" panose="05050102010706020507" pitchFamily="18" charset="2"/>
              </a:rPr>
              <a:t>Azioni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999476" y="2113035"/>
            <a:ext cx="65000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30/06</a:t>
            </a:r>
            <a:endParaRPr lang="en-US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682795" y="3547367"/>
            <a:ext cx="63336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31/05</a:t>
            </a:r>
            <a:endParaRPr lang="en-US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554662" y="3855144"/>
            <a:ext cx="61733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30/06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95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saldo di bilancio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Si tratta della differenza tra gettito fiscale (ENTRATE) e spesa pubblica (USCITE) che dà luogo ad </a:t>
            </a:r>
            <a:r>
              <a:rPr lang="it-IT" dirty="0">
                <a:solidFill>
                  <a:srgbClr val="FF0000"/>
                </a:solidFill>
              </a:rPr>
              <a:t>avanzi di bilancio </a:t>
            </a:r>
            <a:r>
              <a:rPr lang="it-IT" dirty="0"/>
              <a:t>(positivi) o a </a:t>
            </a:r>
            <a:r>
              <a:rPr lang="it-IT" dirty="0">
                <a:solidFill>
                  <a:srgbClr val="FF0000"/>
                </a:solidFill>
              </a:rPr>
              <a:t>deficit</a:t>
            </a:r>
            <a:r>
              <a:rPr lang="it-IT" dirty="0"/>
              <a:t> (negativi)</a:t>
            </a:r>
          </a:p>
          <a:p>
            <a:r>
              <a:rPr lang="it-IT" dirty="0"/>
              <a:t>Gli </a:t>
            </a:r>
            <a:r>
              <a:rPr lang="it-IT" dirty="0">
                <a:solidFill>
                  <a:srgbClr val="FF0000"/>
                </a:solidFill>
              </a:rPr>
              <a:t>avanzi primari </a:t>
            </a:r>
            <a:r>
              <a:rPr lang="it-IT" dirty="0"/>
              <a:t>sono usati per rimborsare il debito o per riservarli alle generazioni future (FONDI SOVRANI, pochi paesi: Norvegia, Singapore, Emirati Arabi Uniti).</a:t>
            </a:r>
          </a:p>
          <a:p>
            <a:r>
              <a:rPr lang="it-IT" dirty="0"/>
              <a:t>Il saldo di bilancio è spesso calcolato in funzione del problema che si pone: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b="1" dirty="0"/>
              <a:t>Ammontare da finanziare</a:t>
            </a:r>
            <a:r>
              <a:rPr lang="it-IT" dirty="0"/>
              <a:t> (calcolo: il perimetro della PA)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dirty="0"/>
              <a:t>Sostenibilità della finanza pubblica o </a:t>
            </a:r>
            <a:r>
              <a:rPr lang="it-IT" b="1" dirty="0"/>
              <a:t>saldo finanziario </a:t>
            </a:r>
            <a:r>
              <a:rPr lang="it-IT" dirty="0"/>
              <a:t>se positivo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>
                <a:solidFill>
                  <a:srgbClr val="FF0000"/>
                </a:solidFill>
              </a:rPr>
              <a:t>indebitamento netto </a:t>
            </a:r>
            <a:r>
              <a:rPr lang="it-IT" dirty="0"/>
              <a:t>se negativo): rappresenta una fonte di finanziamento, se negativo è il </a:t>
            </a:r>
            <a:r>
              <a:rPr lang="it-IT" dirty="0">
                <a:solidFill>
                  <a:srgbClr val="FF0000"/>
                </a:solidFill>
              </a:rPr>
              <a:t>fabbisogno</a:t>
            </a:r>
            <a:r>
              <a:rPr lang="it-IT" dirty="0"/>
              <a:t> (calcolo: inclusione o meno degli interessi sul debito)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b="1" dirty="0"/>
              <a:t>Orientamento della politica fiscale </a:t>
            </a:r>
            <a:r>
              <a:rPr lang="it-IT" dirty="0"/>
              <a:t>(calcolo: si considera  o meno il ciclo economico nella determinazione del saldo)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2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1080" y="410845"/>
            <a:ext cx="10515600" cy="1325563"/>
          </a:xfrm>
        </p:spPr>
        <p:txBody>
          <a:bodyPr/>
          <a:lstStyle/>
          <a:p>
            <a:r>
              <a:rPr lang="it-IT" dirty="0"/>
              <a:t>1) Il saldo dello stato centrale e delle PA (fonte FMI)</a:t>
            </a:r>
            <a:endParaRPr lang="en-US" dirty="0"/>
          </a:p>
        </p:txBody>
      </p:sp>
      <p:pic>
        <p:nvPicPr>
          <p:cNvPr id="4098" name="Picture 2" descr="https://www.pandoracampus.it/pandora/Packageoperation/getfulltextpreviewimage/BookRelease/Darwin:BOOK_RELEASE:428/docbookId/_27_27/imagePath/images%7Cchapter03%7Cfig_01_c3.png/imageX/0/imageY/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8" y="2672620"/>
            <a:ext cx="5943473" cy="37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04799" y="18813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131313"/>
                </a:solidFill>
                <a:latin typeface="jaf-bernina-sans"/>
              </a:rPr>
              <a:t>Fig. 3.1 Saldo dello stato centrale e delle amministrazioni pubbliche nel 2010 (% sul PIL).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6425311" y="6488668"/>
            <a:ext cx="2100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Fonte: </a:t>
            </a:r>
            <a:r>
              <a:rPr lang="en-US" dirty="0">
                <a:hlinkClick r:id="rId4"/>
              </a:rPr>
              <a:t>IMF database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391" y="2584752"/>
            <a:ext cx="5486876" cy="33043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565391" y="1881348"/>
            <a:ext cx="3099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Solo stato centrale</a:t>
            </a:r>
            <a:endParaRPr lang="en-US" dirty="0"/>
          </a:p>
        </p:txBody>
      </p:sp>
      <p:sp>
        <p:nvSpPr>
          <p:cNvPr id="9" name="Freccia in giù 8"/>
          <p:cNvSpPr/>
          <p:nvPr/>
        </p:nvSpPr>
        <p:spPr>
          <a:xfrm>
            <a:off x="3573624" y="3536302"/>
            <a:ext cx="158621" cy="345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in giù 9"/>
          <p:cNvSpPr/>
          <p:nvPr/>
        </p:nvSpPr>
        <p:spPr>
          <a:xfrm flipV="1">
            <a:off x="3041780" y="4618653"/>
            <a:ext cx="19594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 flipV="1">
            <a:off x="11340738" y="4308110"/>
            <a:ext cx="19594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7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2) I tipi di spesa e saldo totale e primario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5361" cy="488607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Spese per investimento</a:t>
            </a:r>
            <a:r>
              <a:rPr lang="it-IT" dirty="0"/>
              <a:t>: infrastrutture e R&amp;S</a:t>
            </a:r>
          </a:p>
          <a:p>
            <a:r>
              <a:rPr lang="it-IT" dirty="0">
                <a:solidFill>
                  <a:srgbClr val="FF0000"/>
                </a:solidFill>
              </a:rPr>
              <a:t>Spese correnti</a:t>
            </a:r>
            <a:r>
              <a:rPr lang="it-IT" dirty="0"/>
              <a:t>: </a:t>
            </a:r>
          </a:p>
          <a:p>
            <a:pPr lvl="1"/>
            <a:r>
              <a:rPr lang="it-IT" b="1" dirty="0"/>
              <a:t>spesa primaria </a:t>
            </a:r>
            <a:r>
              <a:rPr lang="it-IT" dirty="0"/>
              <a:t>(valore che dipende dal controllo del governo e che vengono considerate all’atto della concessione dei finanziamenti da parte del FMI o dell’UE, costituendo  il core della politica fiscale) </a:t>
            </a:r>
          </a:p>
          <a:p>
            <a:pPr lvl="1"/>
            <a:r>
              <a:rPr lang="it-IT" b="1" dirty="0"/>
              <a:t>spesa per interessi </a:t>
            </a:r>
            <a:r>
              <a:rPr lang="it-IT" dirty="0"/>
              <a:t>(dipendono dall’ammontare del debito pubblico pregresso e dall’evoluzione dei tassi d’interesse a lungo termine)</a:t>
            </a:r>
          </a:p>
          <a:p>
            <a:pPr lvl="1"/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4583"/>
            <a:ext cx="5748005" cy="359511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96000" y="15024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131313"/>
                </a:solidFill>
                <a:latin typeface="jaf-bernina-sans"/>
              </a:rPr>
              <a:t>Fig. 3.2 - Saldo finanziario e saldo primario in Italia, in % al PIL, 1960-2016.</a:t>
            </a:r>
            <a:endParaRPr lang="en-US" dirty="0"/>
          </a:p>
        </p:txBody>
      </p:sp>
      <p:cxnSp>
        <p:nvCxnSpPr>
          <p:cNvPr id="7" name="Connettore diritto 6"/>
          <p:cNvCxnSpPr/>
          <p:nvPr/>
        </p:nvCxnSpPr>
        <p:spPr>
          <a:xfrm flipV="1">
            <a:off x="6655501" y="3844212"/>
            <a:ext cx="4926564" cy="3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393561" y="59889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Database </a:t>
            </a:r>
            <a:r>
              <a:rPr lang="it-IT" dirty="0" err="1">
                <a:hlinkClick r:id="rId3"/>
              </a:rPr>
              <a:t>BdI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69AB59-0FB9-4117-808F-361E23B5170C}"/>
              </a:ext>
            </a:extLst>
          </p:cNvPr>
          <p:cNvSpPr txBox="1"/>
          <p:nvPr/>
        </p:nvSpPr>
        <p:spPr>
          <a:xfrm>
            <a:off x="10481056" y="4029367"/>
            <a:ext cx="142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2021 </a:t>
            </a:r>
          </a:p>
          <a:p>
            <a:r>
              <a:rPr lang="it-IT" dirty="0">
                <a:solidFill>
                  <a:srgbClr val="FF0000"/>
                </a:solidFill>
              </a:rPr>
              <a:t>deficit 7,2%</a:t>
            </a:r>
          </a:p>
        </p:txBody>
      </p:sp>
    </p:spTree>
    <p:extLst>
      <p:ext uri="{BB962C8B-B14F-4D97-AF65-F5344CB8AC3E}">
        <p14:creationId xmlns:p14="http://schemas.microsoft.com/office/powerpoint/2010/main" val="21982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6128</TotalTime>
  <Words>4041</Words>
  <Application>Microsoft Office PowerPoint</Application>
  <PresentationFormat>Widescreen</PresentationFormat>
  <Paragraphs>361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DejaVuSerifCondensed</vt:lpstr>
      <vt:lpstr>DejaVuSerifCondensed-Bold</vt:lpstr>
      <vt:lpstr>jaf-bernina-sans</vt:lpstr>
      <vt:lpstr>Symbol</vt:lpstr>
      <vt:lpstr>TrebuchetMS</vt:lpstr>
      <vt:lpstr>Tema di Office</vt:lpstr>
      <vt:lpstr>UE Federazione incompiuta e Politiche di Bilancio</vt:lpstr>
      <vt:lpstr>UE: Una federazione incompiuta</vt:lpstr>
      <vt:lpstr>Bilancio Pubblico: i concetti fondamentali</vt:lpstr>
      <vt:lpstr>Un bilancio redatto nell’ambito delle regole e dei trattati europei</vt:lpstr>
      <vt:lpstr>La crisi da Covid-19 e la clausola di sospensione</vt:lpstr>
      <vt:lpstr>Dalla previsione al Rendiconto: le fasi del Bilancio Pubblico</vt:lpstr>
      <vt:lpstr>Il saldo di bilancio</vt:lpstr>
      <vt:lpstr>1) Il saldo dello stato centrale e delle PA (fonte FMI)</vt:lpstr>
      <vt:lpstr>2) I tipi di spesa e saldo totale e primario</vt:lpstr>
      <vt:lpstr>La spesa pubblica in rapporto al PIL in Europa</vt:lpstr>
      <vt:lpstr>3) Saldo effettivo e saldo strutturale</vt:lpstr>
      <vt:lpstr>Qualche dato e l’effetto delle crisi: le misure critiche dell’output gap e sensibilità del saldo al ciclo</vt:lpstr>
      <vt:lpstr>Un approfondimento sulla misura del saldo strutturale</vt:lpstr>
      <vt:lpstr>La regola della spesa dalla Nota metodologica al DEF</vt:lpstr>
      <vt:lpstr>Riassumendo, come si ottiene il saldo strutturale…</vt:lpstr>
      <vt:lpstr>Riassumendo….</vt:lpstr>
      <vt:lpstr>Dalla lettura del DEF come vanno i saldi</vt:lpstr>
      <vt:lpstr>L’andamento di deficit e Debito in rapporto al PIL</vt:lpstr>
      <vt:lpstr>Un confronto tra macro-aree</vt:lpstr>
      <vt:lpstr>La regola della spesa</vt:lpstr>
      <vt:lpstr>La regola della spesa (cont.)</vt:lpstr>
      <vt:lpstr>Presentazione standard di PowerPoint</vt:lpstr>
      <vt:lpstr>Qual è la situazione dei Paesi UE rispetto alle due regole fondamentali? Deficit max 3% del PIL</vt:lpstr>
      <vt:lpstr>… mentre il debito dovrebbe essere non superiore al 60% del PIL</vt:lpstr>
      <vt:lpstr>Il bilancio annuale</vt:lpstr>
      <vt:lpstr>Le procedure di adozione del Bilancio europeo e il Bilancio pluriennale</vt:lpstr>
      <vt:lpstr>Il quadro finanziario pluriennale</vt:lpstr>
      <vt:lpstr>Responsabilità della gestione del bilancio UE</vt:lpstr>
      <vt:lpstr>La Spesa dell’UE</vt:lpstr>
      <vt:lpstr>L’evoluzione del Bilancio UE</vt:lpstr>
      <vt:lpstr>Le Entrate</vt:lpstr>
      <vt:lpstr>Le risorse proprie tradizionali </vt:lpstr>
      <vt:lpstr>Struttura ed evoluzione delle entrate</vt:lpstr>
      <vt:lpstr>E nel 2020 il contributo dei Paesi membri al bilancio….</vt:lpstr>
      <vt:lpstr>Mentre per quanto riguarda le erogazioni…</vt:lpstr>
      <vt:lpstr>Beneficiari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 Federazione incompiuta e Politiche di Bilancio</dc:title>
  <dc:creator>CHIES LAURA</dc:creator>
  <cp:lastModifiedBy>CHIES LAURA</cp:lastModifiedBy>
  <cp:revision>100</cp:revision>
  <dcterms:created xsi:type="dcterms:W3CDTF">2021-03-26T09:42:02Z</dcterms:created>
  <dcterms:modified xsi:type="dcterms:W3CDTF">2022-03-29T10:04:22Z</dcterms:modified>
</cp:coreProperties>
</file>