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31" r:id="rId2"/>
    <p:sldId id="332" r:id="rId3"/>
    <p:sldId id="333" r:id="rId4"/>
    <p:sldId id="258" r:id="rId5"/>
    <p:sldId id="279" r:id="rId6"/>
    <p:sldId id="263" r:id="rId7"/>
    <p:sldId id="264" r:id="rId8"/>
    <p:sldId id="265" r:id="rId9"/>
    <p:sldId id="266" r:id="rId10"/>
    <p:sldId id="267" r:id="rId11"/>
    <p:sldId id="268" r:id="rId12"/>
    <p:sldId id="334" r:id="rId13"/>
    <p:sldId id="270" r:id="rId14"/>
    <p:sldId id="271" r:id="rId15"/>
    <p:sldId id="272" r:id="rId16"/>
    <p:sldId id="273" r:id="rId17"/>
    <p:sldId id="274" r:id="rId18"/>
    <p:sldId id="275" r:id="rId19"/>
    <p:sldId id="278" r:id="rId20"/>
    <p:sldId id="276" r:id="rId21"/>
    <p:sldId id="259" r:id="rId22"/>
    <p:sldId id="260" r:id="rId23"/>
    <p:sldId id="277" r:id="rId24"/>
    <p:sldId id="261" r:id="rId25"/>
    <p:sldId id="280" r:id="rId26"/>
    <p:sldId id="281" r:id="rId27"/>
    <p:sldId id="282" r:id="rId28"/>
    <p:sldId id="283" r:id="rId29"/>
    <p:sldId id="284" r:id="rId30"/>
    <p:sldId id="285" r:id="rId31"/>
    <p:sldId id="286" r:id="rId32"/>
    <p:sldId id="287" r:id="rId33"/>
    <p:sldId id="288" r:id="rId34"/>
    <p:sldId id="289" r:id="rId35"/>
    <p:sldId id="335" r:id="rId36"/>
    <p:sldId id="290" r:id="rId37"/>
    <p:sldId id="291" r:id="rId38"/>
    <p:sldId id="323" r:id="rId39"/>
    <p:sldId id="292" r:id="rId40"/>
    <p:sldId id="293" r:id="rId41"/>
    <p:sldId id="324" r:id="rId42"/>
    <p:sldId id="294" r:id="rId43"/>
    <p:sldId id="295" r:id="rId44"/>
    <p:sldId id="326" r:id="rId45"/>
    <p:sldId id="296" r:id="rId46"/>
    <p:sldId id="298" r:id="rId47"/>
    <p:sldId id="299" r:id="rId48"/>
    <p:sldId id="327" r:id="rId49"/>
    <p:sldId id="300" r:id="rId50"/>
    <p:sldId id="301" r:id="rId51"/>
    <p:sldId id="302" r:id="rId52"/>
    <p:sldId id="303" r:id="rId53"/>
    <p:sldId id="304" r:id="rId54"/>
    <p:sldId id="305" r:id="rId55"/>
    <p:sldId id="306" r:id="rId56"/>
    <p:sldId id="307" r:id="rId57"/>
    <p:sldId id="310" r:id="rId58"/>
    <p:sldId id="311" r:id="rId59"/>
    <p:sldId id="312" r:id="rId60"/>
    <p:sldId id="314" r:id="rId61"/>
    <p:sldId id="328" r:id="rId62"/>
    <p:sldId id="330" r:id="rId63"/>
    <p:sldId id="316" r:id="rId64"/>
    <p:sldId id="317" r:id="rId65"/>
    <p:sldId id="318" r:id="rId66"/>
    <p:sldId id="319" r:id="rId67"/>
    <p:sldId id="320" r:id="rId68"/>
    <p:sldId id="321" r:id="rId69"/>
    <p:sldId id="32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p:scale>
          <a:sx n="77" d="100"/>
          <a:sy n="77" d="100"/>
        </p:scale>
        <p:origin x="53"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E16D9-C6DF-9F49-8E73-549335A4B4B2}" type="doc">
      <dgm:prSet loTypeId="urn:microsoft.com/office/officeart/2005/8/layout/hProcess9" loCatId="" qsTypeId="urn:microsoft.com/office/officeart/2005/8/quickstyle/simple2" qsCatId="simple" csTypeId="urn:microsoft.com/office/officeart/2005/8/colors/accent1_2" csCatId="accent1" phldr="1"/>
      <dgm:spPr/>
      <dgm:t>
        <a:bodyPr/>
        <a:lstStyle/>
        <a:p>
          <a:endParaRPr lang="it-IT"/>
        </a:p>
      </dgm:t>
    </dgm:pt>
    <dgm:pt modelId="{A2480ECA-5860-D543-98A7-F23D6036D5FD}">
      <dgm:prSet phldrT="[Testo]"/>
      <dgm:spPr/>
      <dgm:t>
        <a:bodyPr/>
        <a:lstStyle/>
        <a:p>
          <a:r>
            <a:rPr lang="it-IT" dirty="0"/>
            <a:t>Secondo il Teorema dell’equivalenza </a:t>
          </a:r>
          <a:r>
            <a:rPr lang="it-IT" dirty="0" err="1"/>
            <a:t>ricardiana</a:t>
          </a:r>
          <a:r>
            <a:rPr lang="it-IT" dirty="0"/>
            <a:t> il debito pubblico equivale a spostare l’onere della tassazione nel tempo. </a:t>
          </a:r>
        </a:p>
      </dgm:t>
    </dgm:pt>
    <dgm:pt modelId="{49D2D636-DA0E-164B-8A49-1432B74A1FCB}" type="parTrans" cxnId="{DE62FF1F-BD7A-E44B-97CB-4419708A4E22}">
      <dgm:prSet/>
      <dgm:spPr/>
      <dgm:t>
        <a:bodyPr/>
        <a:lstStyle/>
        <a:p>
          <a:endParaRPr lang="it-IT"/>
        </a:p>
      </dgm:t>
    </dgm:pt>
    <dgm:pt modelId="{1C42DBD8-4721-C140-AB79-E80FD13B258E}" type="sibTrans" cxnId="{DE62FF1F-BD7A-E44B-97CB-4419708A4E22}">
      <dgm:prSet/>
      <dgm:spPr/>
      <dgm:t>
        <a:bodyPr/>
        <a:lstStyle/>
        <a:p>
          <a:endParaRPr lang="it-IT"/>
        </a:p>
      </dgm:t>
    </dgm:pt>
    <dgm:pt modelId="{1BCFE08B-1E58-174B-BF4C-1F78A754F1A3}">
      <dgm:prSet phldrT="[Testo]"/>
      <dgm:spPr/>
      <dgm:t>
        <a:bodyPr/>
        <a:lstStyle/>
        <a:p>
          <a:r>
            <a:rPr lang="it-IT" dirty="0" err="1"/>
            <a:t>Reinhart</a:t>
          </a:r>
          <a:r>
            <a:rPr lang="it-IT" dirty="0"/>
            <a:t> e </a:t>
          </a:r>
          <a:r>
            <a:rPr lang="it-IT" dirty="0" err="1"/>
            <a:t>Rogoff</a:t>
          </a:r>
          <a:r>
            <a:rPr lang="it-IT" dirty="0"/>
            <a:t> (2011) sostengono che un debito superiore al 90% pregiudica la crescita economica di almeno un punto percentuale. </a:t>
          </a:r>
        </a:p>
      </dgm:t>
    </dgm:pt>
    <dgm:pt modelId="{79CA3AD6-2740-CA42-B367-11C979A08649}" type="parTrans" cxnId="{3396A54A-D586-1A41-9BF3-11878D120FF0}">
      <dgm:prSet/>
      <dgm:spPr/>
      <dgm:t>
        <a:bodyPr/>
        <a:lstStyle/>
        <a:p>
          <a:endParaRPr lang="it-IT"/>
        </a:p>
      </dgm:t>
    </dgm:pt>
    <dgm:pt modelId="{B592A753-59B2-0E44-86CE-3126282714A3}" type="sibTrans" cxnId="{3396A54A-D586-1A41-9BF3-11878D120FF0}">
      <dgm:prSet/>
      <dgm:spPr/>
      <dgm:t>
        <a:bodyPr/>
        <a:lstStyle/>
        <a:p>
          <a:endParaRPr lang="it-IT"/>
        </a:p>
      </dgm:t>
    </dgm:pt>
    <dgm:pt modelId="{2FAA744F-C18A-8B49-BBDE-E4E90CDD1C0F}">
      <dgm:prSet phldrT="[Testo]"/>
      <dgm:spPr/>
      <dgm:t>
        <a:bodyPr/>
        <a:lstStyle/>
        <a:p>
          <a:r>
            <a:rPr lang="it-IT" dirty="0"/>
            <a:t>In realtà un debito pubblico elevato può indurre uno spiazzamento degli investimenti  privati, mettendo in pericolo la crescita economica.</a:t>
          </a:r>
        </a:p>
      </dgm:t>
    </dgm:pt>
    <dgm:pt modelId="{2E60A7C5-878A-354F-8E88-D72EB920A3C9}" type="parTrans" cxnId="{AB450261-FBBD-624D-A8D9-F4219BABC0EE}">
      <dgm:prSet/>
      <dgm:spPr/>
      <dgm:t>
        <a:bodyPr/>
        <a:lstStyle/>
        <a:p>
          <a:endParaRPr lang="it-IT"/>
        </a:p>
      </dgm:t>
    </dgm:pt>
    <dgm:pt modelId="{B2641A07-4520-0442-A6A2-6D0CC751D7A8}" type="sibTrans" cxnId="{AB450261-FBBD-624D-A8D9-F4219BABC0EE}">
      <dgm:prSet/>
      <dgm:spPr/>
      <dgm:t>
        <a:bodyPr/>
        <a:lstStyle/>
        <a:p>
          <a:endParaRPr lang="it-IT"/>
        </a:p>
      </dgm:t>
    </dgm:pt>
    <dgm:pt modelId="{E695A26A-70F3-C443-8B83-A8B393D07B1E}" type="pres">
      <dgm:prSet presAssocID="{F1DE16D9-C6DF-9F49-8E73-549335A4B4B2}" presName="CompostProcess" presStyleCnt="0">
        <dgm:presLayoutVars>
          <dgm:dir/>
          <dgm:resizeHandles val="exact"/>
        </dgm:presLayoutVars>
      </dgm:prSet>
      <dgm:spPr/>
    </dgm:pt>
    <dgm:pt modelId="{611C9C4F-1CDE-DA45-9722-B9C1C9339224}" type="pres">
      <dgm:prSet presAssocID="{F1DE16D9-C6DF-9F49-8E73-549335A4B4B2}" presName="arrow" presStyleLbl="bgShp" presStyleIdx="0" presStyleCnt="1"/>
      <dgm:spPr/>
    </dgm:pt>
    <dgm:pt modelId="{E5BE3337-19D7-C440-B913-6F2E3208ECC6}" type="pres">
      <dgm:prSet presAssocID="{F1DE16D9-C6DF-9F49-8E73-549335A4B4B2}" presName="linearProcess" presStyleCnt="0"/>
      <dgm:spPr/>
    </dgm:pt>
    <dgm:pt modelId="{BAD0217F-8C6B-C14F-A85D-6B0FD4B0AC02}" type="pres">
      <dgm:prSet presAssocID="{A2480ECA-5860-D543-98A7-F23D6036D5FD}" presName="textNode" presStyleLbl="node1" presStyleIdx="0" presStyleCnt="3">
        <dgm:presLayoutVars>
          <dgm:bulletEnabled val="1"/>
        </dgm:presLayoutVars>
      </dgm:prSet>
      <dgm:spPr/>
    </dgm:pt>
    <dgm:pt modelId="{0250FE41-442B-3F48-9326-F564B15EB670}" type="pres">
      <dgm:prSet presAssocID="{1C42DBD8-4721-C140-AB79-E80FD13B258E}" presName="sibTrans" presStyleCnt="0"/>
      <dgm:spPr/>
    </dgm:pt>
    <dgm:pt modelId="{3EF1912F-BE0C-EE4B-9345-C2D37ECB5B1A}" type="pres">
      <dgm:prSet presAssocID="{2FAA744F-C18A-8B49-BBDE-E4E90CDD1C0F}" presName="textNode" presStyleLbl="node1" presStyleIdx="1" presStyleCnt="3">
        <dgm:presLayoutVars>
          <dgm:bulletEnabled val="1"/>
        </dgm:presLayoutVars>
      </dgm:prSet>
      <dgm:spPr/>
    </dgm:pt>
    <dgm:pt modelId="{CCC1C20A-399C-1244-8613-DCB323C9E82D}" type="pres">
      <dgm:prSet presAssocID="{B2641A07-4520-0442-A6A2-6D0CC751D7A8}" presName="sibTrans" presStyleCnt="0"/>
      <dgm:spPr/>
    </dgm:pt>
    <dgm:pt modelId="{D7D03BC2-27DE-A74D-A5EC-40282E1C0A3E}" type="pres">
      <dgm:prSet presAssocID="{1BCFE08B-1E58-174B-BF4C-1F78A754F1A3}" presName="textNode" presStyleLbl="node1" presStyleIdx="2" presStyleCnt="3" custScaleY="133379">
        <dgm:presLayoutVars>
          <dgm:bulletEnabled val="1"/>
        </dgm:presLayoutVars>
      </dgm:prSet>
      <dgm:spPr/>
    </dgm:pt>
  </dgm:ptLst>
  <dgm:cxnLst>
    <dgm:cxn modelId="{DE62FF1F-BD7A-E44B-97CB-4419708A4E22}" srcId="{F1DE16D9-C6DF-9F49-8E73-549335A4B4B2}" destId="{A2480ECA-5860-D543-98A7-F23D6036D5FD}" srcOrd="0" destOrd="0" parTransId="{49D2D636-DA0E-164B-8A49-1432B74A1FCB}" sibTransId="{1C42DBD8-4721-C140-AB79-E80FD13B258E}"/>
    <dgm:cxn modelId="{0D3E292A-D2E9-4A6F-8C03-282C82049D50}" type="presOf" srcId="{1BCFE08B-1E58-174B-BF4C-1F78A754F1A3}" destId="{D7D03BC2-27DE-A74D-A5EC-40282E1C0A3E}" srcOrd="0" destOrd="0" presId="urn:microsoft.com/office/officeart/2005/8/layout/hProcess9"/>
    <dgm:cxn modelId="{AB450261-FBBD-624D-A8D9-F4219BABC0EE}" srcId="{F1DE16D9-C6DF-9F49-8E73-549335A4B4B2}" destId="{2FAA744F-C18A-8B49-BBDE-E4E90CDD1C0F}" srcOrd="1" destOrd="0" parTransId="{2E60A7C5-878A-354F-8E88-D72EB920A3C9}" sibTransId="{B2641A07-4520-0442-A6A2-6D0CC751D7A8}"/>
    <dgm:cxn modelId="{3396A54A-D586-1A41-9BF3-11878D120FF0}" srcId="{F1DE16D9-C6DF-9F49-8E73-549335A4B4B2}" destId="{1BCFE08B-1E58-174B-BF4C-1F78A754F1A3}" srcOrd="2" destOrd="0" parTransId="{79CA3AD6-2740-CA42-B367-11C979A08649}" sibTransId="{B592A753-59B2-0E44-86CE-3126282714A3}"/>
    <dgm:cxn modelId="{E15E2C91-6748-41F7-8FE4-50315D4C59DF}" type="presOf" srcId="{2FAA744F-C18A-8B49-BBDE-E4E90CDD1C0F}" destId="{3EF1912F-BE0C-EE4B-9345-C2D37ECB5B1A}" srcOrd="0" destOrd="0" presId="urn:microsoft.com/office/officeart/2005/8/layout/hProcess9"/>
    <dgm:cxn modelId="{4A64EA9A-C975-490E-903F-9E071A6B2DCB}" type="presOf" srcId="{A2480ECA-5860-D543-98A7-F23D6036D5FD}" destId="{BAD0217F-8C6B-C14F-A85D-6B0FD4B0AC02}" srcOrd="0" destOrd="0" presId="urn:microsoft.com/office/officeart/2005/8/layout/hProcess9"/>
    <dgm:cxn modelId="{B861F0CA-80C6-476E-811E-0B56AFE60987}" type="presOf" srcId="{F1DE16D9-C6DF-9F49-8E73-549335A4B4B2}" destId="{E695A26A-70F3-C443-8B83-A8B393D07B1E}" srcOrd="0" destOrd="0" presId="urn:microsoft.com/office/officeart/2005/8/layout/hProcess9"/>
    <dgm:cxn modelId="{B64985B8-792F-4237-A80D-41380D802FCF}" type="presParOf" srcId="{E695A26A-70F3-C443-8B83-A8B393D07B1E}" destId="{611C9C4F-1CDE-DA45-9722-B9C1C9339224}" srcOrd="0" destOrd="0" presId="urn:microsoft.com/office/officeart/2005/8/layout/hProcess9"/>
    <dgm:cxn modelId="{AFAE0B13-FCAD-4CA9-831B-E5168A81D1F5}" type="presParOf" srcId="{E695A26A-70F3-C443-8B83-A8B393D07B1E}" destId="{E5BE3337-19D7-C440-B913-6F2E3208ECC6}" srcOrd="1" destOrd="0" presId="urn:microsoft.com/office/officeart/2005/8/layout/hProcess9"/>
    <dgm:cxn modelId="{DD3A85EB-D0F8-4807-9BB3-B90182928E00}" type="presParOf" srcId="{E5BE3337-19D7-C440-B913-6F2E3208ECC6}" destId="{BAD0217F-8C6B-C14F-A85D-6B0FD4B0AC02}" srcOrd="0" destOrd="0" presId="urn:microsoft.com/office/officeart/2005/8/layout/hProcess9"/>
    <dgm:cxn modelId="{1E8A3D2D-113F-4C69-A9FA-5D752BFDFF46}" type="presParOf" srcId="{E5BE3337-19D7-C440-B913-6F2E3208ECC6}" destId="{0250FE41-442B-3F48-9326-F564B15EB670}" srcOrd="1" destOrd="0" presId="urn:microsoft.com/office/officeart/2005/8/layout/hProcess9"/>
    <dgm:cxn modelId="{5CE78446-245E-4732-9918-A341F93C71EF}" type="presParOf" srcId="{E5BE3337-19D7-C440-B913-6F2E3208ECC6}" destId="{3EF1912F-BE0C-EE4B-9345-C2D37ECB5B1A}" srcOrd="2" destOrd="0" presId="urn:microsoft.com/office/officeart/2005/8/layout/hProcess9"/>
    <dgm:cxn modelId="{C79CF750-DF16-4C38-9B47-0A88F3881A24}" type="presParOf" srcId="{E5BE3337-19D7-C440-B913-6F2E3208ECC6}" destId="{CCC1C20A-399C-1244-8613-DCB323C9E82D}" srcOrd="3" destOrd="0" presId="urn:microsoft.com/office/officeart/2005/8/layout/hProcess9"/>
    <dgm:cxn modelId="{523CF1C3-FEFE-4E88-A418-7C9A146D832A}" type="presParOf" srcId="{E5BE3337-19D7-C440-B913-6F2E3208ECC6}" destId="{D7D03BC2-27DE-A74D-A5EC-40282E1C0A3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1D774-8CC8-D745-BCD5-DC6B99DEF669}" type="doc">
      <dgm:prSet loTypeId="urn:microsoft.com/office/officeart/2005/8/layout/pList2#2" loCatId="" qsTypeId="urn:microsoft.com/office/officeart/2005/8/quickstyle/simple2" qsCatId="simple" csTypeId="urn:microsoft.com/office/officeart/2005/8/colors/accent1_2" csCatId="accent1" phldr="1"/>
      <dgm:spPr/>
    </dgm:pt>
    <dgm:pt modelId="{9C639E1A-3700-264E-BED8-E109FAE0AC3A}">
      <dgm:prSet phldrT="[Testo]"/>
      <dgm:spPr/>
      <dgm:t>
        <a:bodyPr/>
        <a:lstStyle/>
        <a:p>
          <a:r>
            <a:rPr lang="it-IT" dirty="0"/>
            <a:t>g – </a:t>
          </a:r>
          <a:r>
            <a:rPr lang="it-IT" dirty="0" err="1"/>
            <a:t>r</a:t>
          </a:r>
          <a:r>
            <a:rPr lang="it-IT" dirty="0"/>
            <a:t> &gt; 0 </a:t>
          </a:r>
        </a:p>
        <a:p>
          <a:r>
            <a:rPr lang="it-IT" dirty="0"/>
            <a:t>(</a:t>
          </a:r>
          <a:r>
            <a:rPr lang="it-IT" dirty="0" err="1"/>
            <a:t>G</a:t>
          </a:r>
          <a:r>
            <a:rPr lang="it-IT" baseline="-25000" dirty="0" err="1"/>
            <a:t>t</a:t>
          </a:r>
          <a:r>
            <a:rPr lang="it-IT" baseline="-25000" dirty="0"/>
            <a:t> </a:t>
          </a:r>
          <a:r>
            <a:rPr lang="it-IT" baseline="0" dirty="0"/>
            <a:t>– </a:t>
          </a:r>
          <a:r>
            <a:rPr lang="it-IT" baseline="0" dirty="0" err="1"/>
            <a:t>T</a:t>
          </a:r>
          <a:r>
            <a:rPr lang="it-IT" baseline="-25000" dirty="0" err="1"/>
            <a:t>t</a:t>
          </a:r>
          <a:r>
            <a:rPr lang="it-IT" baseline="0" dirty="0"/>
            <a:t>) &lt; 0</a:t>
          </a:r>
        </a:p>
        <a:p>
          <a:r>
            <a:rPr lang="it-IT" baseline="0" dirty="0"/>
            <a:t>Paese estremamente virtuoso, tasso di crescita maggiore del tasso di interesse e bilancio in avanzo primario, il debito non può far altro che scendere. </a:t>
          </a:r>
          <a:endParaRPr lang="it-IT" dirty="0"/>
        </a:p>
      </dgm:t>
    </dgm:pt>
    <dgm:pt modelId="{9D7FA9D3-A8EE-C348-ABA3-1661DDCB9A0A}" type="parTrans" cxnId="{6F8116FC-F409-5142-97D0-7F69B49C98EF}">
      <dgm:prSet/>
      <dgm:spPr/>
      <dgm:t>
        <a:bodyPr/>
        <a:lstStyle/>
        <a:p>
          <a:endParaRPr lang="it-IT"/>
        </a:p>
      </dgm:t>
    </dgm:pt>
    <dgm:pt modelId="{B6FD8449-BC5B-BD42-83F9-E8E1D1BEBF86}" type="sibTrans" cxnId="{6F8116FC-F409-5142-97D0-7F69B49C98EF}">
      <dgm:prSet/>
      <dgm:spPr/>
      <dgm:t>
        <a:bodyPr/>
        <a:lstStyle/>
        <a:p>
          <a:endParaRPr lang="it-IT"/>
        </a:p>
      </dgm:t>
    </dgm:pt>
    <dgm:pt modelId="{084C5813-632E-4C4C-AB22-FCC5A20C37B9}">
      <dgm:prSet phldrT="[Testo]"/>
      <dgm:spPr/>
      <dgm:t>
        <a:bodyPr/>
        <a:lstStyle/>
        <a:p>
          <a:r>
            <a:rPr lang="it-IT" dirty="0"/>
            <a:t>g – </a:t>
          </a:r>
          <a:r>
            <a:rPr lang="it-IT" dirty="0" err="1"/>
            <a:t>r</a:t>
          </a:r>
          <a:r>
            <a:rPr lang="it-IT" dirty="0"/>
            <a:t> &gt; 0</a:t>
          </a:r>
        </a:p>
        <a:p>
          <a:r>
            <a:rPr lang="it-IT" dirty="0"/>
            <a:t>(</a:t>
          </a:r>
          <a:r>
            <a:rPr lang="it-IT" dirty="0" err="1"/>
            <a:t>G</a:t>
          </a:r>
          <a:r>
            <a:rPr lang="it-IT" baseline="-25000" dirty="0" err="1"/>
            <a:t>t</a:t>
          </a:r>
          <a:r>
            <a:rPr lang="it-IT" baseline="0" dirty="0"/>
            <a:t> – </a:t>
          </a:r>
          <a:r>
            <a:rPr lang="it-IT" baseline="0" dirty="0" err="1"/>
            <a:t>T</a:t>
          </a:r>
          <a:r>
            <a:rPr lang="it-IT" baseline="-25000" dirty="0" err="1"/>
            <a:t>t</a:t>
          </a:r>
          <a:r>
            <a:rPr lang="it-IT" baseline="0" dirty="0"/>
            <a:t>) &gt; 0</a:t>
          </a:r>
        </a:p>
        <a:p>
          <a:r>
            <a:rPr lang="it-IT" baseline="0" dirty="0"/>
            <a:t>Tasso di crescita maggiore del tasso di interesse ed il governo opera in disavanzo. Anche in questo caso il valore delle variabili sarà determinante.</a:t>
          </a:r>
          <a:endParaRPr lang="it-IT" dirty="0"/>
        </a:p>
      </dgm:t>
    </dgm:pt>
    <dgm:pt modelId="{52503AE1-49FC-B149-8B98-7DC13B36F821}" type="parTrans" cxnId="{5231BBAF-5D39-A64E-A2D6-3059925CB0CF}">
      <dgm:prSet/>
      <dgm:spPr/>
      <dgm:t>
        <a:bodyPr/>
        <a:lstStyle/>
        <a:p>
          <a:endParaRPr lang="it-IT"/>
        </a:p>
      </dgm:t>
    </dgm:pt>
    <dgm:pt modelId="{10306C25-BB76-B847-B221-861FE2B67E46}" type="sibTrans" cxnId="{5231BBAF-5D39-A64E-A2D6-3059925CB0CF}">
      <dgm:prSet/>
      <dgm:spPr/>
      <dgm:t>
        <a:bodyPr/>
        <a:lstStyle/>
        <a:p>
          <a:endParaRPr lang="it-IT"/>
        </a:p>
      </dgm:t>
    </dgm:pt>
    <dgm:pt modelId="{43F0B04A-2AF6-0540-BD1D-F36670072DEF}">
      <dgm:prSet phldrT="[Testo]"/>
      <dgm:spPr/>
      <dgm:t>
        <a:bodyPr/>
        <a:lstStyle/>
        <a:p>
          <a:r>
            <a:rPr lang="it-IT" dirty="0"/>
            <a:t>g – </a:t>
          </a:r>
          <a:r>
            <a:rPr lang="it-IT" dirty="0" err="1"/>
            <a:t>r</a:t>
          </a:r>
          <a:r>
            <a:rPr lang="it-IT" dirty="0"/>
            <a:t> &lt; 0 </a:t>
          </a:r>
        </a:p>
        <a:p>
          <a:r>
            <a:rPr lang="it-IT" dirty="0"/>
            <a:t>(</a:t>
          </a:r>
          <a:r>
            <a:rPr lang="it-IT" dirty="0" err="1"/>
            <a:t>G</a:t>
          </a:r>
          <a:r>
            <a:rPr lang="it-IT" baseline="-25000" dirty="0" err="1"/>
            <a:t>t</a:t>
          </a:r>
          <a:r>
            <a:rPr lang="it-IT" baseline="-25000" dirty="0"/>
            <a:t> </a:t>
          </a:r>
          <a:r>
            <a:rPr lang="it-IT" baseline="0" dirty="0"/>
            <a:t>– </a:t>
          </a:r>
          <a:r>
            <a:rPr lang="it-IT" baseline="0" dirty="0" err="1"/>
            <a:t>T</a:t>
          </a:r>
          <a:r>
            <a:rPr lang="it-IT" baseline="-25000" dirty="0" err="1"/>
            <a:t>t</a:t>
          </a:r>
          <a:r>
            <a:rPr lang="it-IT" baseline="0" dirty="0"/>
            <a:t>) &gt; 0</a:t>
          </a:r>
        </a:p>
        <a:p>
          <a:r>
            <a:rPr lang="it-IT" baseline="0" dirty="0"/>
            <a:t>Tasso di crescita minore del tasso di interesse sul debito e disavanzi primari. Il debito pubblico tenderà a crescere indefinitamente. </a:t>
          </a:r>
        </a:p>
        <a:p>
          <a:endParaRPr lang="it-IT" dirty="0"/>
        </a:p>
      </dgm:t>
    </dgm:pt>
    <dgm:pt modelId="{7D6B5249-BA3E-5449-9AAE-69C9211E80A2}" type="parTrans" cxnId="{AF748F8A-9739-7347-9705-1BEE89E994BB}">
      <dgm:prSet/>
      <dgm:spPr/>
      <dgm:t>
        <a:bodyPr/>
        <a:lstStyle/>
        <a:p>
          <a:endParaRPr lang="it-IT"/>
        </a:p>
      </dgm:t>
    </dgm:pt>
    <dgm:pt modelId="{BBEE3262-4570-2D4A-9452-C18D72E6C2EB}" type="sibTrans" cxnId="{AF748F8A-9739-7347-9705-1BEE89E994BB}">
      <dgm:prSet/>
      <dgm:spPr/>
      <dgm:t>
        <a:bodyPr/>
        <a:lstStyle/>
        <a:p>
          <a:endParaRPr lang="it-IT"/>
        </a:p>
      </dgm:t>
    </dgm:pt>
    <dgm:pt modelId="{E7967995-CA12-C64C-BAE4-A647B492FA31}">
      <dgm:prSet phldrT="[Testo]"/>
      <dgm:spPr/>
      <dgm:t>
        <a:bodyPr/>
        <a:lstStyle/>
        <a:p>
          <a:r>
            <a:rPr lang="it-IT" dirty="0"/>
            <a:t>g – </a:t>
          </a:r>
          <a:r>
            <a:rPr lang="it-IT" dirty="0" err="1"/>
            <a:t>r</a:t>
          </a:r>
          <a:r>
            <a:rPr lang="it-IT" dirty="0"/>
            <a:t> &lt; 0</a:t>
          </a:r>
        </a:p>
        <a:p>
          <a:r>
            <a:rPr lang="it-IT" dirty="0"/>
            <a:t>(</a:t>
          </a:r>
          <a:r>
            <a:rPr lang="it-IT" dirty="0" err="1"/>
            <a:t>G</a:t>
          </a:r>
          <a:r>
            <a:rPr lang="it-IT" baseline="-25000" dirty="0" err="1"/>
            <a:t>t</a:t>
          </a:r>
          <a:r>
            <a:rPr lang="it-IT" baseline="0" dirty="0"/>
            <a:t> – </a:t>
          </a:r>
          <a:r>
            <a:rPr lang="it-IT" baseline="0" dirty="0" err="1"/>
            <a:t>T</a:t>
          </a:r>
          <a:r>
            <a:rPr lang="it-IT" baseline="-25000" dirty="0" err="1"/>
            <a:t>t</a:t>
          </a:r>
          <a:r>
            <a:rPr lang="it-IT" baseline="0" dirty="0"/>
            <a:t>) &lt; 0</a:t>
          </a:r>
        </a:p>
        <a:p>
          <a:r>
            <a:rPr lang="it-IT" baseline="0" dirty="0"/>
            <a:t>Tasso di crescita inferiore al tasso di interesse ma c’è un avanzo primario di bilancio. La dinamica del debito dipende dal valore assunto dalle variabili.</a:t>
          </a:r>
          <a:endParaRPr lang="it-IT" dirty="0"/>
        </a:p>
      </dgm:t>
    </dgm:pt>
    <dgm:pt modelId="{B86C6527-3FDE-1244-BAB9-9AB638730C7F}" type="parTrans" cxnId="{317C21E3-B4B3-AD48-8DC8-C0C0E53506D9}">
      <dgm:prSet/>
      <dgm:spPr/>
      <dgm:t>
        <a:bodyPr/>
        <a:lstStyle/>
        <a:p>
          <a:endParaRPr lang="it-IT"/>
        </a:p>
      </dgm:t>
    </dgm:pt>
    <dgm:pt modelId="{502BE8D3-1C94-2042-986C-E3D32FACE1CC}" type="sibTrans" cxnId="{317C21E3-B4B3-AD48-8DC8-C0C0E53506D9}">
      <dgm:prSet/>
      <dgm:spPr/>
      <dgm:t>
        <a:bodyPr/>
        <a:lstStyle/>
        <a:p>
          <a:endParaRPr lang="it-IT"/>
        </a:p>
      </dgm:t>
    </dgm:pt>
    <dgm:pt modelId="{E9881E66-67F5-DC46-95A3-7D8DD70A435C}" type="pres">
      <dgm:prSet presAssocID="{D6F1D774-8CC8-D745-BCD5-DC6B99DEF669}" presName="Name0" presStyleCnt="0">
        <dgm:presLayoutVars>
          <dgm:dir/>
          <dgm:resizeHandles val="exact"/>
        </dgm:presLayoutVars>
      </dgm:prSet>
      <dgm:spPr/>
    </dgm:pt>
    <dgm:pt modelId="{7349A3B3-0159-3943-8F3B-B9236F87FF24}" type="pres">
      <dgm:prSet presAssocID="{D6F1D774-8CC8-D745-BCD5-DC6B99DEF669}" presName="bkgdShp" presStyleLbl="alignAccFollowNode1" presStyleIdx="0" presStyleCnt="1"/>
      <dgm:spPr/>
    </dgm:pt>
    <dgm:pt modelId="{4282E186-C907-3B45-9586-EF46B0C2CD03}" type="pres">
      <dgm:prSet presAssocID="{D6F1D774-8CC8-D745-BCD5-DC6B99DEF669}" presName="linComp" presStyleCnt="0"/>
      <dgm:spPr/>
    </dgm:pt>
    <dgm:pt modelId="{9F722BE1-CCA3-B74D-8B7A-9C11837FD8A1}" type="pres">
      <dgm:prSet presAssocID="{9C639E1A-3700-264E-BED8-E109FAE0AC3A}" presName="compNode" presStyleCnt="0"/>
      <dgm:spPr/>
    </dgm:pt>
    <dgm:pt modelId="{03DCBFDE-925B-D746-B3D5-40E6EA90741E}" type="pres">
      <dgm:prSet presAssocID="{9C639E1A-3700-264E-BED8-E109FAE0AC3A}" presName="node" presStyleLbl="node1" presStyleIdx="0" presStyleCnt="4">
        <dgm:presLayoutVars>
          <dgm:bulletEnabled val="1"/>
        </dgm:presLayoutVars>
      </dgm:prSet>
      <dgm:spPr/>
    </dgm:pt>
    <dgm:pt modelId="{CD954C6C-3042-8144-A2E3-ECA57344F3F9}" type="pres">
      <dgm:prSet presAssocID="{9C639E1A-3700-264E-BED8-E109FAE0AC3A}" presName="invisiNode" presStyleLbl="node1" presStyleIdx="0" presStyleCnt="4"/>
      <dgm:spPr/>
    </dgm:pt>
    <dgm:pt modelId="{54D6E203-8C47-F54D-AA0C-23CA65F8825D}" type="pres">
      <dgm:prSet presAssocID="{9C639E1A-3700-264E-BED8-E109FAE0AC3A}" presName="imagNode" presStyleLbl="fgImgPlace1" presStyleIdx="0" presStyleCnt="4"/>
      <dgm:spPr>
        <a:blipFill rotWithShape="1">
          <a:blip xmlns:r="http://schemas.openxmlformats.org/officeDocument/2006/relationships" r:embed="rId1"/>
          <a:stretch>
            <a:fillRect/>
          </a:stretch>
        </a:blipFill>
      </dgm:spPr>
    </dgm:pt>
    <dgm:pt modelId="{2E193384-E1A8-814F-A63D-AE1D9CFEDBEB}" type="pres">
      <dgm:prSet presAssocID="{B6FD8449-BC5B-BD42-83F9-E8E1D1BEBF86}" presName="sibTrans" presStyleLbl="sibTrans2D1" presStyleIdx="0" presStyleCnt="0"/>
      <dgm:spPr/>
    </dgm:pt>
    <dgm:pt modelId="{531755E1-F865-7D45-A2E0-F419D3E78AAD}" type="pres">
      <dgm:prSet presAssocID="{43F0B04A-2AF6-0540-BD1D-F36670072DEF}" presName="compNode" presStyleCnt="0"/>
      <dgm:spPr/>
    </dgm:pt>
    <dgm:pt modelId="{668617AF-4DFA-0A4C-875D-0ECC9C93F24B}" type="pres">
      <dgm:prSet presAssocID="{43F0B04A-2AF6-0540-BD1D-F36670072DEF}" presName="node" presStyleLbl="node1" presStyleIdx="1" presStyleCnt="4">
        <dgm:presLayoutVars>
          <dgm:bulletEnabled val="1"/>
        </dgm:presLayoutVars>
      </dgm:prSet>
      <dgm:spPr/>
    </dgm:pt>
    <dgm:pt modelId="{4ECE0C63-A3EC-3444-9C0C-8A987DCE2D12}" type="pres">
      <dgm:prSet presAssocID="{43F0B04A-2AF6-0540-BD1D-F36670072DEF}" presName="invisiNode" presStyleLbl="node1" presStyleIdx="1" presStyleCnt="4"/>
      <dgm:spPr/>
    </dgm:pt>
    <dgm:pt modelId="{274B2AE9-BC31-7249-A9E2-6D4C08EEF875}" type="pres">
      <dgm:prSet presAssocID="{43F0B04A-2AF6-0540-BD1D-F36670072DEF}" presName="imagNode" presStyleLbl="fgImgPlace1" presStyleIdx="1" presStyleCnt="4"/>
      <dgm:spPr>
        <a:blipFill rotWithShape="1">
          <a:blip xmlns:r="http://schemas.openxmlformats.org/officeDocument/2006/relationships" r:embed="rId2"/>
          <a:stretch>
            <a:fillRect/>
          </a:stretch>
        </a:blipFill>
      </dgm:spPr>
    </dgm:pt>
    <dgm:pt modelId="{9023697C-658B-3345-94F6-E051A8DD7F71}" type="pres">
      <dgm:prSet presAssocID="{BBEE3262-4570-2D4A-9452-C18D72E6C2EB}" presName="sibTrans" presStyleLbl="sibTrans2D1" presStyleIdx="0" presStyleCnt="0"/>
      <dgm:spPr/>
    </dgm:pt>
    <dgm:pt modelId="{7BD1093F-3139-9F43-AF27-82A6D871D45E}" type="pres">
      <dgm:prSet presAssocID="{E7967995-CA12-C64C-BAE4-A647B492FA31}" presName="compNode" presStyleCnt="0"/>
      <dgm:spPr/>
    </dgm:pt>
    <dgm:pt modelId="{92C2EE1A-F2CA-8340-9996-60354BC53162}" type="pres">
      <dgm:prSet presAssocID="{E7967995-CA12-C64C-BAE4-A647B492FA31}" presName="node" presStyleLbl="node1" presStyleIdx="2" presStyleCnt="4">
        <dgm:presLayoutVars>
          <dgm:bulletEnabled val="1"/>
        </dgm:presLayoutVars>
      </dgm:prSet>
      <dgm:spPr/>
    </dgm:pt>
    <dgm:pt modelId="{7E58E797-78E4-B24E-873F-BCE171F21561}" type="pres">
      <dgm:prSet presAssocID="{E7967995-CA12-C64C-BAE4-A647B492FA31}" presName="invisiNode" presStyleLbl="node1" presStyleIdx="2" presStyleCnt="4"/>
      <dgm:spPr/>
    </dgm:pt>
    <dgm:pt modelId="{5936631D-9D9A-8945-88B6-6B24085D95FB}" type="pres">
      <dgm:prSet presAssocID="{E7967995-CA12-C64C-BAE4-A647B492FA31}" presName="imagNode" presStyleLbl="fgImgPlace1" presStyleIdx="2" presStyleCnt="4"/>
      <dgm:spPr>
        <a:blipFill rotWithShape="1">
          <a:blip xmlns:r="http://schemas.openxmlformats.org/officeDocument/2006/relationships" r:embed="rId3"/>
          <a:stretch>
            <a:fillRect/>
          </a:stretch>
        </a:blipFill>
      </dgm:spPr>
    </dgm:pt>
    <dgm:pt modelId="{F2F20C23-D398-1541-9B41-C5E9DE5EB113}" type="pres">
      <dgm:prSet presAssocID="{502BE8D3-1C94-2042-986C-E3D32FACE1CC}" presName="sibTrans" presStyleLbl="sibTrans2D1" presStyleIdx="0" presStyleCnt="0"/>
      <dgm:spPr/>
    </dgm:pt>
    <dgm:pt modelId="{F7E74D82-2FA7-8B49-90D0-118E0C12E3F5}" type="pres">
      <dgm:prSet presAssocID="{084C5813-632E-4C4C-AB22-FCC5A20C37B9}" presName="compNode" presStyleCnt="0"/>
      <dgm:spPr/>
    </dgm:pt>
    <dgm:pt modelId="{74D12696-21D4-7E4C-AC43-83355F2FB08D}" type="pres">
      <dgm:prSet presAssocID="{084C5813-632E-4C4C-AB22-FCC5A20C37B9}" presName="node" presStyleLbl="node1" presStyleIdx="3" presStyleCnt="4">
        <dgm:presLayoutVars>
          <dgm:bulletEnabled val="1"/>
        </dgm:presLayoutVars>
      </dgm:prSet>
      <dgm:spPr/>
    </dgm:pt>
    <dgm:pt modelId="{CD498CDE-0DED-534C-B9F2-32FBD732B402}" type="pres">
      <dgm:prSet presAssocID="{084C5813-632E-4C4C-AB22-FCC5A20C37B9}" presName="invisiNode" presStyleLbl="node1" presStyleIdx="3" presStyleCnt="4"/>
      <dgm:spPr/>
    </dgm:pt>
    <dgm:pt modelId="{3384590D-627F-8244-BAAF-FFC40F99527C}" type="pres">
      <dgm:prSet presAssocID="{084C5813-632E-4C4C-AB22-FCC5A20C37B9}" presName="imagNode" presStyleLbl="fgImgPlace1" presStyleIdx="3" presStyleCnt="4"/>
      <dgm:spPr>
        <a:blipFill rotWithShape="1">
          <a:blip xmlns:r="http://schemas.openxmlformats.org/officeDocument/2006/relationships" r:embed="rId4"/>
          <a:stretch>
            <a:fillRect/>
          </a:stretch>
        </a:blipFill>
      </dgm:spPr>
    </dgm:pt>
  </dgm:ptLst>
  <dgm:cxnLst>
    <dgm:cxn modelId="{3024C804-AE6E-4EC3-884B-9F59FAC7D1CE}" type="presOf" srcId="{BBEE3262-4570-2D4A-9452-C18D72E6C2EB}" destId="{9023697C-658B-3345-94F6-E051A8DD7F71}" srcOrd="0" destOrd="0" presId="urn:microsoft.com/office/officeart/2005/8/layout/pList2#2"/>
    <dgm:cxn modelId="{B82FEE0D-532C-466B-8ADB-80C7ED0DA7B9}" type="presOf" srcId="{9C639E1A-3700-264E-BED8-E109FAE0AC3A}" destId="{03DCBFDE-925B-D746-B3D5-40E6EA90741E}" srcOrd="0" destOrd="0" presId="urn:microsoft.com/office/officeart/2005/8/layout/pList2#2"/>
    <dgm:cxn modelId="{4B671A5F-0D68-417B-B63C-F9568B899E63}" type="presOf" srcId="{B6FD8449-BC5B-BD42-83F9-E8E1D1BEBF86}" destId="{2E193384-E1A8-814F-A63D-AE1D9CFEDBEB}" srcOrd="0" destOrd="0" presId="urn:microsoft.com/office/officeart/2005/8/layout/pList2#2"/>
    <dgm:cxn modelId="{37D05E5A-374B-4A07-95CE-CBD9EA832D32}" type="presOf" srcId="{43F0B04A-2AF6-0540-BD1D-F36670072DEF}" destId="{668617AF-4DFA-0A4C-875D-0ECC9C93F24B}" srcOrd="0" destOrd="0" presId="urn:microsoft.com/office/officeart/2005/8/layout/pList2#2"/>
    <dgm:cxn modelId="{AF748F8A-9739-7347-9705-1BEE89E994BB}" srcId="{D6F1D774-8CC8-D745-BCD5-DC6B99DEF669}" destId="{43F0B04A-2AF6-0540-BD1D-F36670072DEF}" srcOrd="1" destOrd="0" parTransId="{7D6B5249-BA3E-5449-9AAE-69C9211E80A2}" sibTransId="{BBEE3262-4570-2D4A-9452-C18D72E6C2EB}"/>
    <dgm:cxn modelId="{5231BBAF-5D39-A64E-A2D6-3059925CB0CF}" srcId="{D6F1D774-8CC8-D745-BCD5-DC6B99DEF669}" destId="{084C5813-632E-4C4C-AB22-FCC5A20C37B9}" srcOrd="3" destOrd="0" parTransId="{52503AE1-49FC-B149-8B98-7DC13B36F821}" sibTransId="{10306C25-BB76-B847-B221-861FE2B67E46}"/>
    <dgm:cxn modelId="{1C8242B9-6F9F-430B-AF1A-529E3975EBF6}" type="presOf" srcId="{502BE8D3-1C94-2042-986C-E3D32FACE1CC}" destId="{F2F20C23-D398-1541-9B41-C5E9DE5EB113}" srcOrd="0" destOrd="0" presId="urn:microsoft.com/office/officeart/2005/8/layout/pList2#2"/>
    <dgm:cxn modelId="{D742FBC0-73E4-4F6A-B380-3E73644AD6F4}" type="presOf" srcId="{D6F1D774-8CC8-D745-BCD5-DC6B99DEF669}" destId="{E9881E66-67F5-DC46-95A3-7D8DD70A435C}" srcOrd="0" destOrd="0" presId="urn:microsoft.com/office/officeart/2005/8/layout/pList2#2"/>
    <dgm:cxn modelId="{3B1B2AD2-5ACB-488E-A7F5-34CFE8C004D6}" type="presOf" srcId="{E7967995-CA12-C64C-BAE4-A647B492FA31}" destId="{92C2EE1A-F2CA-8340-9996-60354BC53162}" srcOrd="0" destOrd="0" presId="urn:microsoft.com/office/officeart/2005/8/layout/pList2#2"/>
    <dgm:cxn modelId="{2A69FDDE-E8FF-4A95-8D28-44357A7DC17C}" type="presOf" srcId="{084C5813-632E-4C4C-AB22-FCC5A20C37B9}" destId="{74D12696-21D4-7E4C-AC43-83355F2FB08D}" srcOrd="0" destOrd="0" presId="urn:microsoft.com/office/officeart/2005/8/layout/pList2#2"/>
    <dgm:cxn modelId="{317C21E3-B4B3-AD48-8DC8-C0C0E53506D9}" srcId="{D6F1D774-8CC8-D745-BCD5-DC6B99DEF669}" destId="{E7967995-CA12-C64C-BAE4-A647B492FA31}" srcOrd="2" destOrd="0" parTransId="{B86C6527-3FDE-1244-BAB9-9AB638730C7F}" sibTransId="{502BE8D3-1C94-2042-986C-E3D32FACE1CC}"/>
    <dgm:cxn modelId="{6F8116FC-F409-5142-97D0-7F69B49C98EF}" srcId="{D6F1D774-8CC8-D745-BCD5-DC6B99DEF669}" destId="{9C639E1A-3700-264E-BED8-E109FAE0AC3A}" srcOrd="0" destOrd="0" parTransId="{9D7FA9D3-A8EE-C348-ABA3-1661DDCB9A0A}" sibTransId="{B6FD8449-BC5B-BD42-83F9-E8E1D1BEBF86}"/>
    <dgm:cxn modelId="{29D2849D-A205-4368-A5DE-3E9D5DC3DA72}" type="presParOf" srcId="{E9881E66-67F5-DC46-95A3-7D8DD70A435C}" destId="{7349A3B3-0159-3943-8F3B-B9236F87FF24}" srcOrd="0" destOrd="0" presId="urn:microsoft.com/office/officeart/2005/8/layout/pList2#2"/>
    <dgm:cxn modelId="{8FA79D0E-EE0A-4B84-A12D-0240073C2882}" type="presParOf" srcId="{E9881E66-67F5-DC46-95A3-7D8DD70A435C}" destId="{4282E186-C907-3B45-9586-EF46B0C2CD03}" srcOrd="1" destOrd="0" presId="urn:microsoft.com/office/officeart/2005/8/layout/pList2#2"/>
    <dgm:cxn modelId="{8D64540B-9455-4CE4-A28F-1DC9DAD5E7C7}" type="presParOf" srcId="{4282E186-C907-3B45-9586-EF46B0C2CD03}" destId="{9F722BE1-CCA3-B74D-8B7A-9C11837FD8A1}" srcOrd="0" destOrd="0" presId="urn:microsoft.com/office/officeart/2005/8/layout/pList2#2"/>
    <dgm:cxn modelId="{3BD44CA5-CB43-4389-AC14-B8875CD88E24}" type="presParOf" srcId="{9F722BE1-CCA3-B74D-8B7A-9C11837FD8A1}" destId="{03DCBFDE-925B-D746-B3D5-40E6EA90741E}" srcOrd="0" destOrd="0" presId="urn:microsoft.com/office/officeart/2005/8/layout/pList2#2"/>
    <dgm:cxn modelId="{234DCDE9-7553-4BC8-BD3F-FB1DD4218578}" type="presParOf" srcId="{9F722BE1-CCA3-B74D-8B7A-9C11837FD8A1}" destId="{CD954C6C-3042-8144-A2E3-ECA57344F3F9}" srcOrd="1" destOrd="0" presId="urn:microsoft.com/office/officeart/2005/8/layout/pList2#2"/>
    <dgm:cxn modelId="{40F0B334-8720-4D47-A52E-486584A8BCD9}" type="presParOf" srcId="{9F722BE1-CCA3-B74D-8B7A-9C11837FD8A1}" destId="{54D6E203-8C47-F54D-AA0C-23CA65F8825D}" srcOrd="2" destOrd="0" presId="urn:microsoft.com/office/officeart/2005/8/layout/pList2#2"/>
    <dgm:cxn modelId="{3FB5DA8F-7B63-4E0B-A3E3-78A307DF4F2C}" type="presParOf" srcId="{4282E186-C907-3B45-9586-EF46B0C2CD03}" destId="{2E193384-E1A8-814F-A63D-AE1D9CFEDBEB}" srcOrd="1" destOrd="0" presId="urn:microsoft.com/office/officeart/2005/8/layout/pList2#2"/>
    <dgm:cxn modelId="{D1F5D151-E4B9-4882-B0FB-897D824D946D}" type="presParOf" srcId="{4282E186-C907-3B45-9586-EF46B0C2CD03}" destId="{531755E1-F865-7D45-A2E0-F419D3E78AAD}" srcOrd="2" destOrd="0" presId="urn:microsoft.com/office/officeart/2005/8/layout/pList2#2"/>
    <dgm:cxn modelId="{BC21B31B-A21A-4624-99CE-CC1C89BA79A2}" type="presParOf" srcId="{531755E1-F865-7D45-A2E0-F419D3E78AAD}" destId="{668617AF-4DFA-0A4C-875D-0ECC9C93F24B}" srcOrd="0" destOrd="0" presId="urn:microsoft.com/office/officeart/2005/8/layout/pList2#2"/>
    <dgm:cxn modelId="{B5BF6F1E-D615-4FEA-86F8-52F12580764C}" type="presParOf" srcId="{531755E1-F865-7D45-A2E0-F419D3E78AAD}" destId="{4ECE0C63-A3EC-3444-9C0C-8A987DCE2D12}" srcOrd="1" destOrd="0" presId="urn:microsoft.com/office/officeart/2005/8/layout/pList2#2"/>
    <dgm:cxn modelId="{6C080E6A-6123-4186-9E17-14D66D2A0103}" type="presParOf" srcId="{531755E1-F865-7D45-A2E0-F419D3E78AAD}" destId="{274B2AE9-BC31-7249-A9E2-6D4C08EEF875}" srcOrd="2" destOrd="0" presId="urn:microsoft.com/office/officeart/2005/8/layout/pList2#2"/>
    <dgm:cxn modelId="{3A2765ED-84EF-4150-8847-D36DB000741D}" type="presParOf" srcId="{4282E186-C907-3B45-9586-EF46B0C2CD03}" destId="{9023697C-658B-3345-94F6-E051A8DD7F71}" srcOrd="3" destOrd="0" presId="urn:microsoft.com/office/officeart/2005/8/layout/pList2#2"/>
    <dgm:cxn modelId="{AA6DFB78-5A04-405F-BE96-94B13D9A4D5A}" type="presParOf" srcId="{4282E186-C907-3B45-9586-EF46B0C2CD03}" destId="{7BD1093F-3139-9F43-AF27-82A6D871D45E}" srcOrd="4" destOrd="0" presId="urn:microsoft.com/office/officeart/2005/8/layout/pList2#2"/>
    <dgm:cxn modelId="{290D0BC1-72C3-4A25-BF2A-BE2BBCD2D85C}" type="presParOf" srcId="{7BD1093F-3139-9F43-AF27-82A6D871D45E}" destId="{92C2EE1A-F2CA-8340-9996-60354BC53162}" srcOrd="0" destOrd="0" presId="urn:microsoft.com/office/officeart/2005/8/layout/pList2#2"/>
    <dgm:cxn modelId="{D4D530E9-D664-4298-9C99-A6FB598086CE}" type="presParOf" srcId="{7BD1093F-3139-9F43-AF27-82A6D871D45E}" destId="{7E58E797-78E4-B24E-873F-BCE171F21561}" srcOrd="1" destOrd="0" presId="urn:microsoft.com/office/officeart/2005/8/layout/pList2#2"/>
    <dgm:cxn modelId="{D5EB41DA-1060-4085-968E-103C65EE0E34}" type="presParOf" srcId="{7BD1093F-3139-9F43-AF27-82A6D871D45E}" destId="{5936631D-9D9A-8945-88B6-6B24085D95FB}" srcOrd="2" destOrd="0" presId="urn:microsoft.com/office/officeart/2005/8/layout/pList2#2"/>
    <dgm:cxn modelId="{CE22987E-71D2-4A10-B8D3-BEFF1B765D19}" type="presParOf" srcId="{4282E186-C907-3B45-9586-EF46B0C2CD03}" destId="{F2F20C23-D398-1541-9B41-C5E9DE5EB113}" srcOrd="5" destOrd="0" presId="urn:microsoft.com/office/officeart/2005/8/layout/pList2#2"/>
    <dgm:cxn modelId="{68085D6D-75DC-4310-A3FC-3E1C20CEE752}" type="presParOf" srcId="{4282E186-C907-3B45-9586-EF46B0C2CD03}" destId="{F7E74D82-2FA7-8B49-90D0-118E0C12E3F5}" srcOrd="6" destOrd="0" presId="urn:microsoft.com/office/officeart/2005/8/layout/pList2#2"/>
    <dgm:cxn modelId="{E2457083-20C6-44D3-86CA-A087027F8F31}" type="presParOf" srcId="{F7E74D82-2FA7-8B49-90D0-118E0C12E3F5}" destId="{74D12696-21D4-7E4C-AC43-83355F2FB08D}" srcOrd="0" destOrd="0" presId="urn:microsoft.com/office/officeart/2005/8/layout/pList2#2"/>
    <dgm:cxn modelId="{68F58901-0BDB-45D9-9B86-156C1F227107}" type="presParOf" srcId="{F7E74D82-2FA7-8B49-90D0-118E0C12E3F5}" destId="{CD498CDE-0DED-534C-B9F2-32FBD732B402}" srcOrd="1" destOrd="0" presId="urn:microsoft.com/office/officeart/2005/8/layout/pList2#2"/>
    <dgm:cxn modelId="{4CA6CB6F-FB16-4A82-8881-7EF068974D28}" type="presParOf" srcId="{F7E74D82-2FA7-8B49-90D0-118E0C12E3F5}" destId="{3384590D-627F-8244-BAAF-FFC40F99527C}"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2DBB3-307A-EC40-98F2-64281ED417F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EB588589-1CAD-6A4B-A718-0DDA5B436C19}">
      <dgm:prSet phldrT="[Testo]"/>
      <dgm:spPr/>
      <dgm:t>
        <a:bodyPr/>
        <a:lstStyle/>
        <a:p>
          <a:r>
            <a:rPr lang="it-IT" dirty="0"/>
            <a:t>Italia</a:t>
          </a:r>
        </a:p>
      </dgm:t>
    </dgm:pt>
    <dgm:pt modelId="{005C1823-FBBA-A344-9002-BBDEB1AE03F3}" type="parTrans" cxnId="{79FD0385-C70B-324E-A4EC-A3B1FE1A753A}">
      <dgm:prSet/>
      <dgm:spPr/>
      <dgm:t>
        <a:bodyPr/>
        <a:lstStyle/>
        <a:p>
          <a:endParaRPr lang="it-IT"/>
        </a:p>
      </dgm:t>
    </dgm:pt>
    <dgm:pt modelId="{E08F0FB3-B126-4444-ADE4-085239B7857F}" type="sibTrans" cxnId="{79FD0385-C70B-324E-A4EC-A3B1FE1A753A}">
      <dgm:prSet/>
      <dgm:spPr/>
      <dgm:t>
        <a:bodyPr/>
        <a:lstStyle/>
        <a:p>
          <a:endParaRPr lang="it-IT"/>
        </a:p>
      </dgm:t>
    </dgm:pt>
    <dgm:pt modelId="{8BFAD6F2-5139-CD4F-939D-6237D28288FB}">
      <dgm:prSet phldrT="[Testo]"/>
      <dgm:spPr/>
      <dgm:t>
        <a:bodyPr/>
        <a:lstStyle/>
        <a:p>
          <a:r>
            <a:rPr lang="it-IT" dirty="0"/>
            <a:t>Per l’Italia anche con lo scenario positivo, l’avanzo da raggiungere per convergere al 60% del Pil è abbastanza elevato, attorno al 3,5% del Pil (in condizioni normali +1-2%).</a:t>
          </a:r>
        </a:p>
      </dgm:t>
    </dgm:pt>
    <dgm:pt modelId="{0FCFF6BB-1372-784B-92B7-CEFF5C554FBD}" type="parTrans" cxnId="{81084A34-1727-2747-B247-D1170D33BC09}">
      <dgm:prSet/>
      <dgm:spPr/>
      <dgm:t>
        <a:bodyPr/>
        <a:lstStyle/>
        <a:p>
          <a:endParaRPr lang="it-IT"/>
        </a:p>
      </dgm:t>
    </dgm:pt>
    <dgm:pt modelId="{522468FA-0874-984E-AC6C-361010928DE6}" type="sibTrans" cxnId="{81084A34-1727-2747-B247-D1170D33BC09}">
      <dgm:prSet/>
      <dgm:spPr/>
      <dgm:t>
        <a:bodyPr/>
        <a:lstStyle/>
        <a:p>
          <a:endParaRPr lang="it-IT"/>
        </a:p>
      </dgm:t>
    </dgm:pt>
    <dgm:pt modelId="{98870E97-4A22-4C4E-A4E9-85B49A084B12}">
      <dgm:prSet phldrT="[Testo]"/>
      <dgm:spPr/>
      <dgm:t>
        <a:bodyPr/>
        <a:lstStyle/>
        <a:p>
          <a:r>
            <a:rPr lang="it-IT" dirty="0"/>
            <a:t>Sarebbe utile un taglio della base del debito (es. con privatizzazioni).</a:t>
          </a:r>
        </a:p>
      </dgm:t>
    </dgm:pt>
    <dgm:pt modelId="{3700F115-0A0D-5245-A139-30632C71E9AA}" type="parTrans" cxnId="{613CBE9F-1299-9844-991F-742856728075}">
      <dgm:prSet/>
      <dgm:spPr/>
      <dgm:t>
        <a:bodyPr/>
        <a:lstStyle/>
        <a:p>
          <a:endParaRPr lang="it-IT"/>
        </a:p>
      </dgm:t>
    </dgm:pt>
    <dgm:pt modelId="{4484D46F-79DE-2B4F-8071-FEA868B8E413}" type="sibTrans" cxnId="{613CBE9F-1299-9844-991F-742856728075}">
      <dgm:prSet/>
      <dgm:spPr/>
      <dgm:t>
        <a:bodyPr/>
        <a:lstStyle/>
        <a:p>
          <a:endParaRPr lang="it-IT"/>
        </a:p>
      </dgm:t>
    </dgm:pt>
    <dgm:pt modelId="{1B7F666C-431D-C649-BCD5-7AC06F5F8BB9}">
      <dgm:prSet phldrT="[Testo]"/>
      <dgm:spPr/>
      <dgm:t>
        <a:bodyPr/>
        <a:lstStyle/>
        <a:p>
          <a:r>
            <a:rPr lang="it-IT" dirty="0"/>
            <a:t>Germania</a:t>
          </a:r>
        </a:p>
      </dgm:t>
    </dgm:pt>
    <dgm:pt modelId="{ED0F1B06-B3EB-3E4C-AEF8-CDD571D6209C}" type="parTrans" cxnId="{25BC9C0B-3DD1-1648-94A3-7BF32C282E7B}">
      <dgm:prSet/>
      <dgm:spPr/>
      <dgm:t>
        <a:bodyPr/>
        <a:lstStyle/>
        <a:p>
          <a:endParaRPr lang="it-IT"/>
        </a:p>
      </dgm:t>
    </dgm:pt>
    <dgm:pt modelId="{12C71729-D9B5-B647-A5B4-F0421B2D5187}" type="sibTrans" cxnId="{25BC9C0B-3DD1-1648-94A3-7BF32C282E7B}">
      <dgm:prSet/>
      <dgm:spPr/>
      <dgm:t>
        <a:bodyPr/>
        <a:lstStyle/>
        <a:p>
          <a:endParaRPr lang="it-IT"/>
        </a:p>
      </dgm:t>
    </dgm:pt>
    <dgm:pt modelId="{EF8ABFB7-831B-084F-B33E-3ED4740C9D1D}">
      <dgm:prSet phldrT="[Testo]"/>
      <dgm:spPr/>
      <dgm:t>
        <a:bodyPr/>
        <a:lstStyle/>
        <a:p>
          <a:r>
            <a:rPr lang="it-IT" dirty="0"/>
            <a:t>Per la Germania l’avanzo dell’ 1% annuo basterebbe, sempre in uno scenario economico verosimile e positivo a convergere verso il 60% del debito su </a:t>
          </a:r>
          <a:r>
            <a:rPr lang="it-IT" dirty="0" err="1"/>
            <a:t>Pil</a:t>
          </a:r>
          <a:r>
            <a:rPr lang="it-IT" dirty="0"/>
            <a:t>.</a:t>
          </a:r>
        </a:p>
      </dgm:t>
    </dgm:pt>
    <dgm:pt modelId="{E8ADF64B-9728-7347-B9C9-335086298B84}" type="parTrans" cxnId="{2A339593-A34B-4944-A708-3DC140F66D98}">
      <dgm:prSet/>
      <dgm:spPr/>
      <dgm:t>
        <a:bodyPr/>
        <a:lstStyle/>
        <a:p>
          <a:endParaRPr lang="it-IT"/>
        </a:p>
      </dgm:t>
    </dgm:pt>
    <dgm:pt modelId="{68BB27B7-EB9B-B947-9795-8D0C02BC6FFC}" type="sibTrans" cxnId="{2A339593-A34B-4944-A708-3DC140F66D98}">
      <dgm:prSet/>
      <dgm:spPr/>
      <dgm:t>
        <a:bodyPr/>
        <a:lstStyle/>
        <a:p>
          <a:endParaRPr lang="it-IT"/>
        </a:p>
      </dgm:t>
    </dgm:pt>
    <dgm:pt modelId="{AE3665DB-51C6-3042-BB92-CB4013B322B1}">
      <dgm:prSet phldrT="[Testo]"/>
      <dgm:spPr/>
      <dgm:t>
        <a:bodyPr/>
        <a:lstStyle/>
        <a:p>
          <a:r>
            <a:rPr lang="it-IT" dirty="0"/>
            <a:t>Grecia</a:t>
          </a:r>
        </a:p>
      </dgm:t>
    </dgm:pt>
    <dgm:pt modelId="{AA1CC522-FC38-7B40-A205-89B868E74F2E}" type="parTrans" cxnId="{DE5E3775-E629-6643-841D-FD8957A4B991}">
      <dgm:prSet/>
      <dgm:spPr/>
      <dgm:t>
        <a:bodyPr/>
        <a:lstStyle/>
        <a:p>
          <a:endParaRPr lang="it-IT"/>
        </a:p>
      </dgm:t>
    </dgm:pt>
    <dgm:pt modelId="{D66413B5-A339-C44A-AF84-5230B1322BC9}" type="sibTrans" cxnId="{DE5E3775-E629-6643-841D-FD8957A4B991}">
      <dgm:prSet/>
      <dgm:spPr/>
      <dgm:t>
        <a:bodyPr/>
        <a:lstStyle/>
        <a:p>
          <a:endParaRPr lang="it-IT"/>
        </a:p>
      </dgm:t>
    </dgm:pt>
    <dgm:pt modelId="{B5FF8A58-3EAC-EF49-A2E8-3605EED30329}">
      <dgm:prSet phldrT="[Testo]"/>
      <dgm:spPr/>
      <dgm:t>
        <a:bodyPr/>
        <a:lstStyle/>
        <a:p>
          <a:r>
            <a:rPr lang="it-IT" dirty="0"/>
            <a:t>La Grecia anche in uno scenario positivo, attualmente difficilmente ipotizzabile, per convergere al 60% del debito/</a:t>
          </a:r>
          <a:r>
            <a:rPr lang="it-IT" dirty="0" err="1"/>
            <a:t>Pil</a:t>
          </a:r>
          <a:r>
            <a:rPr lang="it-IT" dirty="0"/>
            <a:t> dovrebbe ottenere un avanzo primario costante superiore al 5%, di difficile attuazione.</a:t>
          </a:r>
        </a:p>
      </dgm:t>
    </dgm:pt>
    <dgm:pt modelId="{6FBAC21C-DC20-C944-94D9-A564F055DAB1}" type="parTrans" cxnId="{7228E91B-5230-4A4E-8485-DEF120912FAA}">
      <dgm:prSet/>
      <dgm:spPr/>
      <dgm:t>
        <a:bodyPr/>
        <a:lstStyle/>
        <a:p>
          <a:endParaRPr lang="it-IT"/>
        </a:p>
      </dgm:t>
    </dgm:pt>
    <dgm:pt modelId="{CDF4DD6A-5ED3-E140-B0E8-009727AE886A}" type="sibTrans" cxnId="{7228E91B-5230-4A4E-8485-DEF120912FAA}">
      <dgm:prSet/>
      <dgm:spPr/>
      <dgm:t>
        <a:bodyPr/>
        <a:lstStyle/>
        <a:p>
          <a:endParaRPr lang="it-IT"/>
        </a:p>
      </dgm:t>
    </dgm:pt>
    <dgm:pt modelId="{C2666D5B-1380-2547-84FC-01CFA5726F50}">
      <dgm:prSet phldrT="[Testo]"/>
      <dgm:spPr/>
      <dgm:t>
        <a:bodyPr/>
        <a:lstStyle/>
        <a:p>
          <a:r>
            <a:rPr lang="it-IT" dirty="0"/>
            <a:t>La Grecia senza un sostanzioso </a:t>
          </a:r>
          <a:r>
            <a:rPr lang="it-IT" i="1" dirty="0" err="1"/>
            <a:t>haircut</a:t>
          </a:r>
          <a:r>
            <a:rPr lang="it-IT" dirty="0"/>
            <a:t> del debito e riforme importanti, difficilmente potrebbe rientrare nei parametri.</a:t>
          </a:r>
        </a:p>
      </dgm:t>
    </dgm:pt>
    <dgm:pt modelId="{5F55CFCA-6A74-FE40-B6C1-AC82A3C88AED}" type="parTrans" cxnId="{4EC4A8BE-F28E-9945-8E5C-B8A827918C6F}">
      <dgm:prSet/>
      <dgm:spPr/>
      <dgm:t>
        <a:bodyPr/>
        <a:lstStyle/>
        <a:p>
          <a:endParaRPr lang="it-IT"/>
        </a:p>
      </dgm:t>
    </dgm:pt>
    <dgm:pt modelId="{DDC52570-78AE-2647-9586-92651D7B086C}" type="sibTrans" cxnId="{4EC4A8BE-F28E-9945-8E5C-B8A827918C6F}">
      <dgm:prSet/>
      <dgm:spPr/>
      <dgm:t>
        <a:bodyPr/>
        <a:lstStyle/>
        <a:p>
          <a:endParaRPr lang="it-IT"/>
        </a:p>
      </dgm:t>
    </dgm:pt>
    <dgm:pt modelId="{0D90E260-4167-0F4D-B919-F8BF02097CF8}" type="pres">
      <dgm:prSet presAssocID="{8ED2DBB3-307A-EC40-98F2-64281ED417FF}" presName="linearFlow" presStyleCnt="0">
        <dgm:presLayoutVars>
          <dgm:dir/>
          <dgm:animLvl val="lvl"/>
          <dgm:resizeHandles val="exact"/>
        </dgm:presLayoutVars>
      </dgm:prSet>
      <dgm:spPr/>
    </dgm:pt>
    <dgm:pt modelId="{3126CC98-2227-3A42-8BB7-26F581156A71}" type="pres">
      <dgm:prSet presAssocID="{EB588589-1CAD-6A4B-A718-0DDA5B436C19}" presName="composite" presStyleCnt="0"/>
      <dgm:spPr/>
    </dgm:pt>
    <dgm:pt modelId="{810FE66B-0D41-7A4B-9C69-1AAE4A514C5A}" type="pres">
      <dgm:prSet presAssocID="{EB588589-1CAD-6A4B-A718-0DDA5B436C19}" presName="parentText" presStyleLbl="alignNode1" presStyleIdx="0" presStyleCnt="3">
        <dgm:presLayoutVars>
          <dgm:chMax val="1"/>
          <dgm:bulletEnabled val="1"/>
        </dgm:presLayoutVars>
      </dgm:prSet>
      <dgm:spPr/>
    </dgm:pt>
    <dgm:pt modelId="{D694EFB2-78B5-EF4C-90D3-8D34D5FD222D}" type="pres">
      <dgm:prSet presAssocID="{EB588589-1CAD-6A4B-A718-0DDA5B436C19}" presName="descendantText" presStyleLbl="alignAcc1" presStyleIdx="0" presStyleCnt="3">
        <dgm:presLayoutVars>
          <dgm:bulletEnabled val="1"/>
        </dgm:presLayoutVars>
      </dgm:prSet>
      <dgm:spPr/>
    </dgm:pt>
    <dgm:pt modelId="{78BDB9A4-5222-2340-BF14-916C6FD16453}" type="pres">
      <dgm:prSet presAssocID="{E08F0FB3-B126-4444-ADE4-085239B7857F}" presName="sp" presStyleCnt="0"/>
      <dgm:spPr/>
    </dgm:pt>
    <dgm:pt modelId="{EE6CAD46-18F8-8641-BA91-2AF7F250D48B}" type="pres">
      <dgm:prSet presAssocID="{1B7F666C-431D-C649-BCD5-7AC06F5F8BB9}" presName="composite" presStyleCnt="0"/>
      <dgm:spPr/>
    </dgm:pt>
    <dgm:pt modelId="{8B5B09F2-0F5F-BA41-9FCF-B70E5B9741CD}" type="pres">
      <dgm:prSet presAssocID="{1B7F666C-431D-C649-BCD5-7AC06F5F8BB9}" presName="parentText" presStyleLbl="alignNode1" presStyleIdx="1" presStyleCnt="3">
        <dgm:presLayoutVars>
          <dgm:chMax val="1"/>
          <dgm:bulletEnabled val="1"/>
        </dgm:presLayoutVars>
      </dgm:prSet>
      <dgm:spPr/>
    </dgm:pt>
    <dgm:pt modelId="{8C3A32AB-A604-A24E-9C06-46882FD59450}" type="pres">
      <dgm:prSet presAssocID="{1B7F666C-431D-C649-BCD5-7AC06F5F8BB9}" presName="descendantText" presStyleLbl="alignAcc1" presStyleIdx="1" presStyleCnt="3">
        <dgm:presLayoutVars>
          <dgm:bulletEnabled val="1"/>
        </dgm:presLayoutVars>
      </dgm:prSet>
      <dgm:spPr/>
    </dgm:pt>
    <dgm:pt modelId="{C2E9714D-E0AE-0D43-B082-A3E74AC4525D}" type="pres">
      <dgm:prSet presAssocID="{12C71729-D9B5-B647-A5B4-F0421B2D5187}" presName="sp" presStyleCnt="0"/>
      <dgm:spPr/>
    </dgm:pt>
    <dgm:pt modelId="{F98C1850-1DA6-5A48-8C86-E1D5459B6696}" type="pres">
      <dgm:prSet presAssocID="{AE3665DB-51C6-3042-BB92-CB4013B322B1}" presName="composite" presStyleCnt="0"/>
      <dgm:spPr/>
    </dgm:pt>
    <dgm:pt modelId="{3AB3CC0D-30AF-9D44-9507-C582F16CEA0F}" type="pres">
      <dgm:prSet presAssocID="{AE3665DB-51C6-3042-BB92-CB4013B322B1}" presName="parentText" presStyleLbl="alignNode1" presStyleIdx="2" presStyleCnt="3">
        <dgm:presLayoutVars>
          <dgm:chMax val="1"/>
          <dgm:bulletEnabled val="1"/>
        </dgm:presLayoutVars>
      </dgm:prSet>
      <dgm:spPr/>
    </dgm:pt>
    <dgm:pt modelId="{2DD7379F-824E-BB41-B463-F683EA59FDD1}" type="pres">
      <dgm:prSet presAssocID="{AE3665DB-51C6-3042-BB92-CB4013B322B1}" presName="descendantText" presStyleLbl="alignAcc1" presStyleIdx="2" presStyleCnt="3">
        <dgm:presLayoutVars>
          <dgm:bulletEnabled val="1"/>
        </dgm:presLayoutVars>
      </dgm:prSet>
      <dgm:spPr/>
    </dgm:pt>
  </dgm:ptLst>
  <dgm:cxnLst>
    <dgm:cxn modelId="{25BC9C0B-3DD1-1648-94A3-7BF32C282E7B}" srcId="{8ED2DBB3-307A-EC40-98F2-64281ED417FF}" destId="{1B7F666C-431D-C649-BCD5-7AC06F5F8BB9}" srcOrd="1" destOrd="0" parTransId="{ED0F1B06-B3EB-3E4C-AEF8-CDD571D6209C}" sibTransId="{12C71729-D9B5-B647-A5B4-F0421B2D5187}"/>
    <dgm:cxn modelId="{7228E91B-5230-4A4E-8485-DEF120912FAA}" srcId="{AE3665DB-51C6-3042-BB92-CB4013B322B1}" destId="{B5FF8A58-3EAC-EF49-A2E8-3605EED30329}" srcOrd="0" destOrd="0" parTransId="{6FBAC21C-DC20-C944-94D9-A564F055DAB1}" sibTransId="{CDF4DD6A-5ED3-E140-B0E8-009727AE886A}"/>
    <dgm:cxn modelId="{56E2371C-BEAF-4866-87BE-190A2EC16AA3}" type="presOf" srcId="{C2666D5B-1380-2547-84FC-01CFA5726F50}" destId="{2DD7379F-824E-BB41-B463-F683EA59FDD1}" srcOrd="0" destOrd="1" presId="urn:microsoft.com/office/officeart/2005/8/layout/chevron2"/>
    <dgm:cxn modelId="{81084A34-1727-2747-B247-D1170D33BC09}" srcId="{EB588589-1CAD-6A4B-A718-0DDA5B436C19}" destId="{8BFAD6F2-5139-CD4F-939D-6237D28288FB}" srcOrd="0" destOrd="0" parTransId="{0FCFF6BB-1372-784B-92B7-CEFF5C554FBD}" sibTransId="{522468FA-0874-984E-AC6C-361010928DE6}"/>
    <dgm:cxn modelId="{B841DD3E-9B78-4891-95BC-E072C11374DB}" type="presOf" srcId="{98870E97-4A22-4C4E-A4E9-85B49A084B12}" destId="{D694EFB2-78B5-EF4C-90D3-8D34D5FD222D}" srcOrd="0" destOrd="1" presId="urn:microsoft.com/office/officeart/2005/8/layout/chevron2"/>
    <dgm:cxn modelId="{D1DED365-7871-4EE1-B414-35AC83FDFAAD}" type="presOf" srcId="{AE3665DB-51C6-3042-BB92-CB4013B322B1}" destId="{3AB3CC0D-30AF-9D44-9507-C582F16CEA0F}" srcOrd="0" destOrd="0" presId="urn:microsoft.com/office/officeart/2005/8/layout/chevron2"/>
    <dgm:cxn modelId="{DE5E3775-E629-6643-841D-FD8957A4B991}" srcId="{8ED2DBB3-307A-EC40-98F2-64281ED417FF}" destId="{AE3665DB-51C6-3042-BB92-CB4013B322B1}" srcOrd="2" destOrd="0" parTransId="{AA1CC522-FC38-7B40-A205-89B868E74F2E}" sibTransId="{D66413B5-A339-C44A-AF84-5230B1322BC9}"/>
    <dgm:cxn modelId="{1FF2F558-25BC-413B-B336-9D60DD6644FC}" type="presOf" srcId="{8BFAD6F2-5139-CD4F-939D-6237D28288FB}" destId="{D694EFB2-78B5-EF4C-90D3-8D34D5FD222D}" srcOrd="0" destOrd="0" presId="urn:microsoft.com/office/officeart/2005/8/layout/chevron2"/>
    <dgm:cxn modelId="{CE76E27B-60E9-44C8-864C-A9D4199FB741}" type="presOf" srcId="{1B7F666C-431D-C649-BCD5-7AC06F5F8BB9}" destId="{8B5B09F2-0F5F-BA41-9FCF-B70E5B9741CD}" srcOrd="0" destOrd="0" presId="urn:microsoft.com/office/officeart/2005/8/layout/chevron2"/>
    <dgm:cxn modelId="{79FD0385-C70B-324E-A4EC-A3B1FE1A753A}" srcId="{8ED2DBB3-307A-EC40-98F2-64281ED417FF}" destId="{EB588589-1CAD-6A4B-A718-0DDA5B436C19}" srcOrd="0" destOrd="0" parTransId="{005C1823-FBBA-A344-9002-BBDEB1AE03F3}" sibTransId="{E08F0FB3-B126-4444-ADE4-085239B7857F}"/>
    <dgm:cxn modelId="{4087F490-A973-4B97-A141-AFB1A05D7DDE}" type="presOf" srcId="{EB588589-1CAD-6A4B-A718-0DDA5B436C19}" destId="{810FE66B-0D41-7A4B-9C69-1AAE4A514C5A}" srcOrd="0" destOrd="0" presId="urn:microsoft.com/office/officeart/2005/8/layout/chevron2"/>
    <dgm:cxn modelId="{2A339593-A34B-4944-A708-3DC140F66D98}" srcId="{1B7F666C-431D-C649-BCD5-7AC06F5F8BB9}" destId="{EF8ABFB7-831B-084F-B33E-3ED4740C9D1D}" srcOrd="0" destOrd="0" parTransId="{E8ADF64B-9728-7347-B9C9-335086298B84}" sibTransId="{68BB27B7-EB9B-B947-9795-8D0C02BC6FFC}"/>
    <dgm:cxn modelId="{613CBE9F-1299-9844-991F-742856728075}" srcId="{EB588589-1CAD-6A4B-A718-0DDA5B436C19}" destId="{98870E97-4A22-4C4E-A4E9-85B49A084B12}" srcOrd="1" destOrd="0" parTransId="{3700F115-0A0D-5245-A139-30632C71E9AA}" sibTransId="{4484D46F-79DE-2B4F-8071-FEA868B8E413}"/>
    <dgm:cxn modelId="{4EC4A8BE-F28E-9945-8E5C-B8A827918C6F}" srcId="{AE3665DB-51C6-3042-BB92-CB4013B322B1}" destId="{C2666D5B-1380-2547-84FC-01CFA5726F50}" srcOrd="1" destOrd="0" parTransId="{5F55CFCA-6A74-FE40-B6C1-AC82A3C88AED}" sibTransId="{DDC52570-78AE-2647-9586-92651D7B086C}"/>
    <dgm:cxn modelId="{C0FCA1C2-DA49-4B4F-BA68-1CFD6FDFE8A0}" type="presOf" srcId="{B5FF8A58-3EAC-EF49-A2E8-3605EED30329}" destId="{2DD7379F-824E-BB41-B463-F683EA59FDD1}" srcOrd="0" destOrd="0" presId="urn:microsoft.com/office/officeart/2005/8/layout/chevron2"/>
    <dgm:cxn modelId="{5537B0CC-8A57-4E10-97CE-F78E4EC14F65}" type="presOf" srcId="{EF8ABFB7-831B-084F-B33E-3ED4740C9D1D}" destId="{8C3A32AB-A604-A24E-9C06-46882FD59450}" srcOrd="0" destOrd="0" presId="urn:microsoft.com/office/officeart/2005/8/layout/chevron2"/>
    <dgm:cxn modelId="{D201C9FC-15F6-44A4-9825-E1AD7EC59571}" type="presOf" srcId="{8ED2DBB3-307A-EC40-98F2-64281ED417FF}" destId="{0D90E260-4167-0F4D-B919-F8BF02097CF8}" srcOrd="0" destOrd="0" presId="urn:microsoft.com/office/officeart/2005/8/layout/chevron2"/>
    <dgm:cxn modelId="{77F6ACB8-1C62-4BFF-8835-F92A89748852}" type="presParOf" srcId="{0D90E260-4167-0F4D-B919-F8BF02097CF8}" destId="{3126CC98-2227-3A42-8BB7-26F581156A71}" srcOrd="0" destOrd="0" presId="urn:microsoft.com/office/officeart/2005/8/layout/chevron2"/>
    <dgm:cxn modelId="{20596584-C5D1-4A82-81B2-B4062A215DF2}" type="presParOf" srcId="{3126CC98-2227-3A42-8BB7-26F581156A71}" destId="{810FE66B-0D41-7A4B-9C69-1AAE4A514C5A}" srcOrd="0" destOrd="0" presId="urn:microsoft.com/office/officeart/2005/8/layout/chevron2"/>
    <dgm:cxn modelId="{DD6209FC-6A61-4ECC-A51D-AECDEE8F5354}" type="presParOf" srcId="{3126CC98-2227-3A42-8BB7-26F581156A71}" destId="{D694EFB2-78B5-EF4C-90D3-8D34D5FD222D}" srcOrd="1" destOrd="0" presId="urn:microsoft.com/office/officeart/2005/8/layout/chevron2"/>
    <dgm:cxn modelId="{3F7C100A-9837-4EAF-A84D-68B7CB5F8070}" type="presParOf" srcId="{0D90E260-4167-0F4D-B919-F8BF02097CF8}" destId="{78BDB9A4-5222-2340-BF14-916C6FD16453}" srcOrd="1" destOrd="0" presId="urn:microsoft.com/office/officeart/2005/8/layout/chevron2"/>
    <dgm:cxn modelId="{CA54BEE9-04F5-429B-A0C8-B8E045ED9ACE}" type="presParOf" srcId="{0D90E260-4167-0F4D-B919-F8BF02097CF8}" destId="{EE6CAD46-18F8-8641-BA91-2AF7F250D48B}" srcOrd="2" destOrd="0" presId="urn:microsoft.com/office/officeart/2005/8/layout/chevron2"/>
    <dgm:cxn modelId="{6D7E46BA-2FF9-40BC-9669-28036AE6167B}" type="presParOf" srcId="{EE6CAD46-18F8-8641-BA91-2AF7F250D48B}" destId="{8B5B09F2-0F5F-BA41-9FCF-B70E5B9741CD}" srcOrd="0" destOrd="0" presId="urn:microsoft.com/office/officeart/2005/8/layout/chevron2"/>
    <dgm:cxn modelId="{97F340A0-902D-431C-BFB6-CE8602239EF4}" type="presParOf" srcId="{EE6CAD46-18F8-8641-BA91-2AF7F250D48B}" destId="{8C3A32AB-A604-A24E-9C06-46882FD59450}" srcOrd="1" destOrd="0" presId="urn:microsoft.com/office/officeart/2005/8/layout/chevron2"/>
    <dgm:cxn modelId="{857DB026-0940-4121-AA45-A966C6C773F5}" type="presParOf" srcId="{0D90E260-4167-0F4D-B919-F8BF02097CF8}" destId="{C2E9714D-E0AE-0D43-B082-A3E74AC4525D}" srcOrd="3" destOrd="0" presId="urn:microsoft.com/office/officeart/2005/8/layout/chevron2"/>
    <dgm:cxn modelId="{D9350218-0C64-4679-AFD0-FF129E99C23C}" type="presParOf" srcId="{0D90E260-4167-0F4D-B919-F8BF02097CF8}" destId="{F98C1850-1DA6-5A48-8C86-E1D5459B6696}" srcOrd="4" destOrd="0" presId="urn:microsoft.com/office/officeart/2005/8/layout/chevron2"/>
    <dgm:cxn modelId="{25C6DB68-9E96-47AC-A8E1-FB4306FFC603}" type="presParOf" srcId="{F98C1850-1DA6-5A48-8C86-E1D5459B6696}" destId="{3AB3CC0D-30AF-9D44-9507-C582F16CEA0F}" srcOrd="0" destOrd="0" presId="urn:microsoft.com/office/officeart/2005/8/layout/chevron2"/>
    <dgm:cxn modelId="{39AFE2F2-7A5D-4234-BBC8-169B2896C104}" type="presParOf" srcId="{F98C1850-1DA6-5A48-8C86-E1D5459B6696}" destId="{2DD7379F-824E-BB41-B463-F683EA59FD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55D876-174D-F84A-BA42-284668038E7F}" type="doc">
      <dgm:prSet loTypeId="urn:microsoft.com/office/officeart/2005/8/layout/radial4" loCatId="" qsTypeId="urn:microsoft.com/office/officeart/2005/8/quickstyle/simple2" qsCatId="simple" csTypeId="urn:microsoft.com/office/officeart/2005/8/colors/accent1_2" csCatId="accent1" phldr="1"/>
      <dgm:spPr/>
      <dgm:t>
        <a:bodyPr/>
        <a:lstStyle/>
        <a:p>
          <a:endParaRPr lang="it-IT"/>
        </a:p>
      </dgm:t>
    </dgm:pt>
    <dgm:pt modelId="{F61030F7-F192-7F44-9EB5-EEE37A0F3231}">
      <dgm:prSet phldrT="[Testo]"/>
      <dgm:spPr/>
      <dgm:t>
        <a:bodyPr/>
        <a:lstStyle/>
        <a:p>
          <a:r>
            <a:rPr lang="it-IT" dirty="0"/>
            <a:t>Patto di bilancio o fiscal compact</a:t>
          </a:r>
        </a:p>
      </dgm:t>
    </dgm:pt>
    <dgm:pt modelId="{5386A286-B013-FA46-8FCA-6D50D7F329D3}" type="parTrans" cxnId="{4DEB801B-ED42-7644-A58D-ECC87E029237}">
      <dgm:prSet/>
      <dgm:spPr/>
      <dgm:t>
        <a:bodyPr/>
        <a:lstStyle/>
        <a:p>
          <a:endParaRPr lang="it-IT"/>
        </a:p>
      </dgm:t>
    </dgm:pt>
    <dgm:pt modelId="{47D36B3C-69C2-8342-A018-AC471FB2C546}" type="sibTrans" cxnId="{4DEB801B-ED42-7644-A58D-ECC87E029237}">
      <dgm:prSet/>
      <dgm:spPr/>
      <dgm:t>
        <a:bodyPr/>
        <a:lstStyle/>
        <a:p>
          <a:endParaRPr lang="it-IT"/>
        </a:p>
      </dgm:t>
    </dgm:pt>
    <dgm:pt modelId="{E07DE9E5-BE21-C44E-B375-CFF614C41F29}">
      <dgm:prSet phldrT="[Testo]"/>
      <dgm:spPr/>
      <dgm:t>
        <a:bodyPr/>
        <a:lstStyle/>
        <a:p>
          <a:r>
            <a:rPr lang="it-IT" dirty="0"/>
            <a:t>Elevato tasso di disoccupazione</a:t>
          </a:r>
        </a:p>
      </dgm:t>
    </dgm:pt>
    <dgm:pt modelId="{B6D9AEDB-B70D-E146-9118-F3EA1476BD61}" type="parTrans" cxnId="{6F9D3938-734E-2745-8E6A-BEE5BB512147}">
      <dgm:prSet/>
      <dgm:spPr/>
      <dgm:t>
        <a:bodyPr/>
        <a:lstStyle/>
        <a:p>
          <a:endParaRPr lang="it-IT"/>
        </a:p>
      </dgm:t>
    </dgm:pt>
    <dgm:pt modelId="{68D3C7DC-0104-5147-95E6-26933C38643B}" type="sibTrans" cxnId="{6F9D3938-734E-2745-8E6A-BEE5BB512147}">
      <dgm:prSet/>
      <dgm:spPr/>
      <dgm:t>
        <a:bodyPr/>
        <a:lstStyle/>
        <a:p>
          <a:endParaRPr lang="it-IT"/>
        </a:p>
      </dgm:t>
    </dgm:pt>
    <dgm:pt modelId="{12B49274-65E0-D944-B1E5-0CAF83A18C98}">
      <dgm:prSet phldrT="[Testo]"/>
      <dgm:spPr/>
      <dgm:t>
        <a:bodyPr/>
        <a:lstStyle/>
        <a:p>
          <a:r>
            <a:rPr lang="it-IT" dirty="0"/>
            <a:t>Bilanci pubblici in deficit </a:t>
          </a:r>
        </a:p>
      </dgm:t>
    </dgm:pt>
    <dgm:pt modelId="{8E0ACB7E-8FDF-754A-BD69-B69CB210C253}" type="parTrans" cxnId="{5F1AA2FC-18FA-844E-8B76-0D5831EEEDFF}">
      <dgm:prSet/>
      <dgm:spPr/>
      <dgm:t>
        <a:bodyPr/>
        <a:lstStyle/>
        <a:p>
          <a:endParaRPr lang="it-IT"/>
        </a:p>
      </dgm:t>
    </dgm:pt>
    <dgm:pt modelId="{A2F16EB1-0A87-1C47-9AD1-BBEB4A329BFF}" type="sibTrans" cxnId="{5F1AA2FC-18FA-844E-8B76-0D5831EEEDFF}">
      <dgm:prSet/>
      <dgm:spPr/>
      <dgm:t>
        <a:bodyPr/>
        <a:lstStyle/>
        <a:p>
          <a:endParaRPr lang="it-IT"/>
        </a:p>
      </dgm:t>
    </dgm:pt>
    <dgm:pt modelId="{45CA8E09-C590-CC4F-BF00-62512EA3C594}">
      <dgm:prSet phldrT="[Testo]"/>
      <dgm:spPr/>
      <dgm:t>
        <a:bodyPr/>
        <a:lstStyle/>
        <a:p>
          <a:r>
            <a:rPr lang="it-IT" dirty="0"/>
            <a:t>Scarsa competitività</a:t>
          </a:r>
        </a:p>
      </dgm:t>
    </dgm:pt>
    <dgm:pt modelId="{55B69C69-37A8-AF44-80C2-C6A9103803F4}" type="parTrans" cxnId="{F29A80A5-DA22-A74F-9065-5B73AA4EE9F8}">
      <dgm:prSet/>
      <dgm:spPr/>
      <dgm:t>
        <a:bodyPr/>
        <a:lstStyle/>
        <a:p>
          <a:endParaRPr lang="it-IT"/>
        </a:p>
      </dgm:t>
    </dgm:pt>
    <dgm:pt modelId="{075ECD04-E591-AE4F-B282-DDDEDD32423D}" type="sibTrans" cxnId="{F29A80A5-DA22-A74F-9065-5B73AA4EE9F8}">
      <dgm:prSet/>
      <dgm:spPr/>
      <dgm:t>
        <a:bodyPr/>
        <a:lstStyle/>
        <a:p>
          <a:endParaRPr lang="it-IT"/>
        </a:p>
      </dgm:t>
    </dgm:pt>
    <dgm:pt modelId="{DA7CF4CE-B5FC-4342-A25C-7540A6D8BD7A}">
      <dgm:prSet phldrT="[Testo]"/>
      <dgm:spPr/>
      <dgm:t>
        <a:bodyPr/>
        <a:lstStyle/>
        <a:p>
          <a:r>
            <a:rPr lang="it-IT" dirty="0"/>
            <a:t>Invecchiamento della popolazione</a:t>
          </a:r>
        </a:p>
      </dgm:t>
    </dgm:pt>
    <dgm:pt modelId="{0297FB94-D972-BD4E-857D-7FF94F470FF3}" type="parTrans" cxnId="{3185A791-41D1-BE47-BDC7-33BA0A3041C8}">
      <dgm:prSet/>
      <dgm:spPr/>
      <dgm:t>
        <a:bodyPr/>
        <a:lstStyle/>
        <a:p>
          <a:endParaRPr lang="it-IT"/>
        </a:p>
      </dgm:t>
    </dgm:pt>
    <dgm:pt modelId="{82502778-3032-E34F-B231-93831393BAE0}" type="sibTrans" cxnId="{3185A791-41D1-BE47-BDC7-33BA0A3041C8}">
      <dgm:prSet/>
      <dgm:spPr/>
      <dgm:t>
        <a:bodyPr/>
        <a:lstStyle/>
        <a:p>
          <a:endParaRPr lang="it-IT"/>
        </a:p>
      </dgm:t>
    </dgm:pt>
    <dgm:pt modelId="{E6FA2317-A86A-D34F-A3AA-634269562D69}" type="pres">
      <dgm:prSet presAssocID="{EA55D876-174D-F84A-BA42-284668038E7F}" presName="cycle" presStyleCnt="0">
        <dgm:presLayoutVars>
          <dgm:chMax val="1"/>
          <dgm:dir/>
          <dgm:animLvl val="ctr"/>
          <dgm:resizeHandles val="exact"/>
        </dgm:presLayoutVars>
      </dgm:prSet>
      <dgm:spPr/>
    </dgm:pt>
    <dgm:pt modelId="{613ADC8E-19B2-F443-82C9-61ED07D00ED1}" type="pres">
      <dgm:prSet presAssocID="{F61030F7-F192-7F44-9EB5-EEE37A0F3231}" presName="centerShape" presStyleLbl="node0" presStyleIdx="0" presStyleCnt="1"/>
      <dgm:spPr/>
    </dgm:pt>
    <dgm:pt modelId="{6DD3C692-B9B8-8045-BA96-1B32CCD09289}" type="pres">
      <dgm:prSet presAssocID="{B6D9AEDB-B70D-E146-9118-F3EA1476BD61}" presName="parTrans" presStyleLbl="bgSibTrans2D1" presStyleIdx="0" presStyleCnt="4"/>
      <dgm:spPr/>
    </dgm:pt>
    <dgm:pt modelId="{7FF0594A-699B-3446-A31A-53B7FD62189F}" type="pres">
      <dgm:prSet presAssocID="{E07DE9E5-BE21-C44E-B375-CFF614C41F29}" presName="node" presStyleLbl="node1" presStyleIdx="0" presStyleCnt="4">
        <dgm:presLayoutVars>
          <dgm:bulletEnabled val="1"/>
        </dgm:presLayoutVars>
      </dgm:prSet>
      <dgm:spPr/>
    </dgm:pt>
    <dgm:pt modelId="{4010406D-104B-3149-B3B2-5BD1C129259B}" type="pres">
      <dgm:prSet presAssocID="{8E0ACB7E-8FDF-754A-BD69-B69CB210C253}" presName="parTrans" presStyleLbl="bgSibTrans2D1" presStyleIdx="1" presStyleCnt="4"/>
      <dgm:spPr/>
    </dgm:pt>
    <dgm:pt modelId="{FAB9E303-FB62-F144-BD1F-6A07B086C9DC}" type="pres">
      <dgm:prSet presAssocID="{12B49274-65E0-D944-B1E5-0CAF83A18C98}" presName="node" presStyleLbl="node1" presStyleIdx="1" presStyleCnt="4">
        <dgm:presLayoutVars>
          <dgm:bulletEnabled val="1"/>
        </dgm:presLayoutVars>
      </dgm:prSet>
      <dgm:spPr/>
    </dgm:pt>
    <dgm:pt modelId="{C8ADE13F-DECB-C849-B358-702E55B245AB}" type="pres">
      <dgm:prSet presAssocID="{55B69C69-37A8-AF44-80C2-C6A9103803F4}" presName="parTrans" presStyleLbl="bgSibTrans2D1" presStyleIdx="2" presStyleCnt="4"/>
      <dgm:spPr/>
    </dgm:pt>
    <dgm:pt modelId="{78043BF5-A0AB-E64F-AFBC-7BACFB5215DA}" type="pres">
      <dgm:prSet presAssocID="{45CA8E09-C590-CC4F-BF00-62512EA3C594}" presName="node" presStyleLbl="node1" presStyleIdx="2" presStyleCnt="4">
        <dgm:presLayoutVars>
          <dgm:bulletEnabled val="1"/>
        </dgm:presLayoutVars>
      </dgm:prSet>
      <dgm:spPr/>
    </dgm:pt>
    <dgm:pt modelId="{52DC4859-2F9C-6A41-ACC5-E45A0EC8CD29}" type="pres">
      <dgm:prSet presAssocID="{0297FB94-D972-BD4E-857D-7FF94F470FF3}" presName="parTrans" presStyleLbl="bgSibTrans2D1" presStyleIdx="3" presStyleCnt="4"/>
      <dgm:spPr/>
    </dgm:pt>
    <dgm:pt modelId="{9B53A37B-A25D-A249-9E1F-AB71226B133A}" type="pres">
      <dgm:prSet presAssocID="{DA7CF4CE-B5FC-4342-A25C-7540A6D8BD7A}" presName="node" presStyleLbl="node1" presStyleIdx="3" presStyleCnt="4">
        <dgm:presLayoutVars>
          <dgm:bulletEnabled val="1"/>
        </dgm:presLayoutVars>
      </dgm:prSet>
      <dgm:spPr/>
    </dgm:pt>
  </dgm:ptLst>
  <dgm:cxnLst>
    <dgm:cxn modelId="{22560507-A8BE-454C-8ECD-9F553BE9D1B1}" type="presOf" srcId="{EA55D876-174D-F84A-BA42-284668038E7F}" destId="{E6FA2317-A86A-D34F-A3AA-634269562D69}" srcOrd="0" destOrd="0" presId="urn:microsoft.com/office/officeart/2005/8/layout/radial4"/>
    <dgm:cxn modelId="{BD7EF312-104B-4F01-8866-03C8701E6632}" type="presOf" srcId="{8E0ACB7E-8FDF-754A-BD69-B69CB210C253}" destId="{4010406D-104B-3149-B3B2-5BD1C129259B}" srcOrd="0" destOrd="0" presId="urn:microsoft.com/office/officeart/2005/8/layout/radial4"/>
    <dgm:cxn modelId="{4DEB801B-ED42-7644-A58D-ECC87E029237}" srcId="{EA55D876-174D-F84A-BA42-284668038E7F}" destId="{F61030F7-F192-7F44-9EB5-EEE37A0F3231}" srcOrd="0" destOrd="0" parTransId="{5386A286-B013-FA46-8FCA-6D50D7F329D3}" sibTransId="{47D36B3C-69C2-8342-A018-AC471FB2C546}"/>
    <dgm:cxn modelId="{E9357934-5BB5-4929-9822-CEE544561DC4}" type="presOf" srcId="{B6D9AEDB-B70D-E146-9118-F3EA1476BD61}" destId="{6DD3C692-B9B8-8045-BA96-1B32CCD09289}" srcOrd="0" destOrd="0" presId="urn:microsoft.com/office/officeart/2005/8/layout/radial4"/>
    <dgm:cxn modelId="{6F9D3938-734E-2745-8E6A-BEE5BB512147}" srcId="{F61030F7-F192-7F44-9EB5-EEE37A0F3231}" destId="{E07DE9E5-BE21-C44E-B375-CFF614C41F29}" srcOrd="0" destOrd="0" parTransId="{B6D9AEDB-B70D-E146-9118-F3EA1476BD61}" sibTransId="{68D3C7DC-0104-5147-95E6-26933C38643B}"/>
    <dgm:cxn modelId="{EA2F233C-41F9-463D-8823-7AEC0A47E261}" type="presOf" srcId="{DA7CF4CE-B5FC-4342-A25C-7540A6D8BD7A}" destId="{9B53A37B-A25D-A249-9E1F-AB71226B133A}" srcOrd="0" destOrd="0" presId="urn:microsoft.com/office/officeart/2005/8/layout/radial4"/>
    <dgm:cxn modelId="{3185A791-41D1-BE47-BDC7-33BA0A3041C8}" srcId="{F61030F7-F192-7F44-9EB5-EEE37A0F3231}" destId="{DA7CF4CE-B5FC-4342-A25C-7540A6D8BD7A}" srcOrd="3" destOrd="0" parTransId="{0297FB94-D972-BD4E-857D-7FF94F470FF3}" sibTransId="{82502778-3032-E34F-B231-93831393BAE0}"/>
    <dgm:cxn modelId="{57C6BF93-C026-4075-B98E-9F568B147712}" type="presOf" srcId="{12B49274-65E0-D944-B1E5-0CAF83A18C98}" destId="{FAB9E303-FB62-F144-BD1F-6A07B086C9DC}" srcOrd="0" destOrd="0" presId="urn:microsoft.com/office/officeart/2005/8/layout/radial4"/>
    <dgm:cxn modelId="{F237E49F-E08A-4963-A71A-414995C2206C}" type="presOf" srcId="{55B69C69-37A8-AF44-80C2-C6A9103803F4}" destId="{C8ADE13F-DECB-C849-B358-702E55B245AB}" srcOrd="0" destOrd="0" presId="urn:microsoft.com/office/officeart/2005/8/layout/radial4"/>
    <dgm:cxn modelId="{F29A80A5-DA22-A74F-9065-5B73AA4EE9F8}" srcId="{F61030F7-F192-7F44-9EB5-EEE37A0F3231}" destId="{45CA8E09-C590-CC4F-BF00-62512EA3C594}" srcOrd="2" destOrd="0" parTransId="{55B69C69-37A8-AF44-80C2-C6A9103803F4}" sibTransId="{075ECD04-E591-AE4F-B282-DDDEDD32423D}"/>
    <dgm:cxn modelId="{13A97AAE-01A8-4B11-B462-3B74F0C92D70}" type="presOf" srcId="{0297FB94-D972-BD4E-857D-7FF94F470FF3}" destId="{52DC4859-2F9C-6A41-ACC5-E45A0EC8CD29}" srcOrd="0" destOrd="0" presId="urn:microsoft.com/office/officeart/2005/8/layout/radial4"/>
    <dgm:cxn modelId="{7EF804C8-4C94-45EC-951B-E0ACC02974DD}" type="presOf" srcId="{F61030F7-F192-7F44-9EB5-EEE37A0F3231}" destId="{613ADC8E-19B2-F443-82C9-61ED07D00ED1}" srcOrd="0" destOrd="0" presId="urn:microsoft.com/office/officeart/2005/8/layout/radial4"/>
    <dgm:cxn modelId="{6B6B68F1-DD07-4DA4-872D-7E3490CAD67E}" type="presOf" srcId="{45CA8E09-C590-CC4F-BF00-62512EA3C594}" destId="{78043BF5-A0AB-E64F-AFBC-7BACFB5215DA}" srcOrd="0" destOrd="0" presId="urn:microsoft.com/office/officeart/2005/8/layout/radial4"/>
    <dgm:cxn modelId="{CCA7B9F9-19C6-4612-A353-73294DDA9977}" type="presOf" srcId="{E07DE9E5-BE21-C44E-B375-CFF614C41F29}" destId="{7FF0594A-699B-3446-A31A-53B7FD62189F}" srcOrd="0" destOrd="0" presId="urn:microsoft.com/office/officeart/2005/8/layout/radial4"/>
    <dgm:cxn modelId="{5F1AA2FC-18FA-844E-8B76-0D5831EEEDFF}" srcId="{F61030F7-F192-7F44-9EB5-EEE37A0F3231}" destId="{12B49274-65E0-D944-B1E5-0CAF83A18C98}" srcOrd="1" destOrd="0" parTransId="{8E0ACB7E-8FDF-754A-BD69-B69CB210C253}" sibTransId="{A2F16EB1-0A87-1C47-9AD1-BBEB4A329BFF}"/>
    <dgm:cxn modelId="{D7B881D7-0062-4C9A-8267-E5B6C6BEA473}" type="presParOf" srcId="{E6FA2317-A86A-D34F-A3AA-634269562D69}" destId="{613ADC8E-19B2-F443-82C9-61ED07D00ED1}" srcOrd="0" destOrd="0" presId="urn:microsoft.com/office/officeart/2005/8/layout/radial4"/>
    <dgm:cxn modelId="{0A0EA978-B828-4C28-B304-0BA80F5E4C52}" type="presParOf" srcId="{E6FA2317-A86A-D34F-A3AA-634269562D69}" destId="{6DD3C692-B9B8-8045-BA96-1B32CCD09289}" srcOrd="1" destOrd="0" presId="urn:microsoft.com/office/officeart/2005/8/layout/radial4"/>
    <dgm:cxn modelId="{41A9F36D-5C8F-4B9D-835E-63DA6F98416F}" type="presParOf" srcId="{E6FA2317-A86A-D34F-A3AA-634269562D69}" destId="{7FF0594A-699B-3446-A31A-53B7FD62189F}" srcOrd="2" destOrd="0" presId="urn:microsoft.com/office/officeart/2005/8/layout/radial4"/>
    <dgm:cxn modelId="{22B1A6AB-F7F9-467B-A3A0-8F05FCF3A3EC}" type="presParOf" srcId="{E6FA2317-A86A-D34F-A3AA-634269562D69}" destId="{4010406D-104B-3149-B3B2-5BD1C129259B}" srcOrd="3" destOrd="0" presId="urn:microsoft.com/office/officeart/2005/8/layout/radial4"/>
    <dgm:cxn modelId="{5290D489-E2C6-4C8E-BB37-62808F1B20EB}" type="presParOf" srcId="{E6FA2317-A86A-D34F-A3AA-634269562D69}" destId="{FAB9E303-FB62-F144-BD1F-6A07B086C9DC}" srcOrd="4" destOrd="0" presId="urn:microsoft.com/office/officeart/2005/8/layout/radial4"/>
    <dgm:cxn modelId="{8EBC94E0-1637-48DC-8175-51DF36A3FB21}" type="presParOf" srcId="{E6FA2317-A86A-D34F-A3AA-634269562D69}" destId="{C8ADE13F-DECB-C849-B358-702E55B245AB}" srcOrd="5" destOrd="0" presId="urn:microsoft.com/office/officeart/2005/8/layout/radial4"/>
    <dgm:cxn modelId="{3AFCCB95-66C9-4A65-916A-60E2275DEB12}" type="presParOf" srcId="{E6FA2317-A86A-D34F-A3AA-634269562D69}" destId="{78043BF5-A0AB-E64F-AFBC-7BACFB5215DA}" srcOrd="6" destOrd="0" presId="urn:microsoft.com/office/officeart/2005/8/layout/radial4"/>
    <dgm:cxn modelId="{37540617-ADDF-4880-A51F-12D846FE8102}" type="presParOf" srcId="{E6FA2317-A86A-D34F-A3AA-634269562D69}" destId="{52DC4859-2F9C-6A41-ACC5-E45A0EC8CD29}" srcOrd="7" destOrd="0" presId="urn:microsoft.com/office/officeart/2005/8/layout/radial4"/>
    <dgm:cxn modelId="{6CC821EF-A117-4137-8707-5FA2BF329622}" type="presParOf" srcId="{E6FA2317-A86A-D34F-A3AA-634269562D69}" destId="{9B53A37B-A25D-A249-9E1F-AB71226B133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C9C4F-1CDE-DA45-9722-B9C1C9339224}">
      <dsp:nvSpPr>
        <dsp:cNvPr id="0" name=""/>
        <dsp:cNvSpPr/>
      </dsp:nvSpPr>
      <dsp:spPr>
        <a:xfrm>
          <a:off x="640499" y="0"/>
          <a:ext cx="7258995" cy="49402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0217F-8C6B-C14F-A85D-6B0FD4B0AC02}">
      <dsp:nvSpPr>
        <dsp:cNvPr id="0" name=""/>
        <dsp:cNvSpPr/>
      </dsp:nvSpPr>
      <dsp:spPr>
        <a:xfrm>
          <a:off x="9173"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Secondo il Teorema dell’equivalenza </a:t>
          </a:r>
          <a:r>
            <a:rPr lang="it-IT" sz="1800" kern="1200" dirty="0" err="1"/>
            <a:t>ricardiana</a:t>
          </a:r>
          <a:r>
            <a:rPr lang="it-IT" sz="1800" kern="1200" dirty="0"/>
            <a:t> il debito pubblico equivale a spostare l’onere della tassazione nel tempo. </a:t>
          </a:r>
        </a:p>
      </dsp:txBody>
      <dsp:txXfrm>
        <a:off x="105639" y="1578545"/>
        <a:ext cx="2555878" cy="1783174"/>
      </dsp:txXfrm>
    </dsp:sp>
    <dsp:sp modelId="{3EF1912F-BE0C-EE4B-9345-C2D37ECB5B1A}">
      <dsp:nvSpPr>
        <dsp:cNvPr id="0" name=""/>
        <dsp:cNvSpPr/>
      </dsp:nvSpPr>
      <dsp:spPr>
        <a:xfrm>
          <a:off x="2895592"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 realtà un debito pubblico elevato può indurre uno spiazzamento degli investimenti  privati, mettendo in pericolo la crescita economica.</a:t>
          </a:r>
        </a:p>
      </dsp:txBody>
      <dsp:txXfrm>
        <a:off x="2992058" y="1578545"/>
        <a:ext cx="2555878" cy="1783174"/>
      </dsp:txXfrm>
    </dsp:sp>
    <dsp:sp modelId="{D7D03BC2-27DE-A74D-A5EC-40282E1C0A3E}">
      <dsp:nvSpPr>
        <dsp:cNvPr id="0" name=""/>
        <dsp:cNvSpPr/>
      </dsp:nvSpPr>
      <dsp:spPr>
        <a:xfrm>
          <a:off x="5782010" y="1152277"/>
          <a:ext cx="2748810" cy="2635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t>Reinhart</a:t>
          </a:r>
          <a:r>
            <a:rPr lang="it-IT" sz="1800" kern="1200" dirty="0"/>
            <a:t> e </a:t>
          </a:r>
          <a:r>
            <a:rPr lang="it-IT" sz="1800" kern="1200" dirty="0" err="1"/>
            <a:t>Rogoff</a:t>
          </a:r>
          <a:r>
            <a:rPr lang="it-IT" sz="1800" kern="1200" dirty="0"/>
            <a:t> (2011) sostengono che un debito superiore al 90% pregiudica la crescita economica di almeno un punto percentuale. </a:t>
          </a:r>
        </a:p>
      </dsp:txBody>
      <dsp:txXfrm>
        <a:off x="5910675" y="1280942"/>
        <a:ext cx="2491480" cy="237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A3B3-0159-3943-8F3B-B9236F87FF24}">
      <dsp:nvSpPr>
        <dsp:cNvPr id="0" name=""/>
        <dsp:cNvSpPr/>
      </dsp:nvSpPr>
      <dsp:spPr>
        <a:xfrm>
          <a:off x="0" y="0"/>
          <a:ext cx="8583791" cy="237164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D6E203-8C47-F54D-AA0C-23CA65F8825D}">
      <dsp:nvSpPr>
        <dsp:cNvPr id="0" name=""/>
        <dsp:cNvSpPr/>
      </dsp:nvSpPr>
      <dsp:spPr>
        <a:xfrm>
          <a:off x="259877" y="316219"/>
          <a:ext cx="1875357" cy="1739208"/>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3DCBFDE-925B-D746-B3D5-40E6EA90741E}">
      <dsp:nvSpPr>
        <dsp:cNvPr id="0" name=""/>
        <dsp:cNvSpPr/>
      </dsp:nvSpPr>
      <dsp:spPr>
        <a:xfrm rot="10800000">
          <a:off x="259877"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&gt; 0 </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25000" dirty="0"/>
            <a:t> </a:t>
          </a:r>
          <a:r>
            <a:rPr lang="it-IT" sz="1400" kern="1200" baseline="0" dirty="0"/>
            <a:t>– </a:t>
          </a:r>
          <a:r>
            <a:rPr lang="it-IT" sz="1400" kern="1200" baseline="0" dirty="0" err="1"/>
            <a:t>T</a:t>
          </a:r>
          <a:r>
            <a:rPr lang="it-IT" sz="1400" kern="1200" baseline="-25000" dirty="0" err="1"/>
            <a:t>t</a:t>
          </a:r>
          <a:r>
            <a:rPr lang="it-IT" sz="1400" kern="1200" baseline="0" dirty="0"/>
            <a:t>) &lt; 0</a:t>
          </a:r>
        </a:p>
        <a:p>
          <a:pPr marL="0" lvl="0" indent="0" algn="ctr" defTabSz="622300">
            <a:lnSpc>
              <a:spcPct val="90000"/>
            </a:lnSpc>
            <a:spcBef>
              <a:spcPct val="0"/>
            </a:spcBef>
            <a:spcAft>
              <a:spcPct val="35000"/>
            </a:spcAft>
            <a:buNone/>
          </a:pPr>
          <a:r>
            <a:rPr lang="it-IT" sz="1400" kern="1200" baseline="0" dirty="0"/>
            <a:t>Paese estremamente virtuoso, tasso di crescita maggiore del tasso di interesse e bilancio in avanzo primario, il debito non può far altro che scendere. </a:t>
          </a:r>
          <a:endParaRPr lang="it-IT" sz="1400" kern="1200" dirty="0"/>
        </a:p>
      </dsp:txBody>
      <dsp:txXfrm rot="10800000">
        <a:off x="317551" y="2371648"/>
        <a:ext cx="1760009" cy="2841007"/>
      </dsp:txXfrm>
    </dsp:sp>
    <dsp:sp modelId="{274B2AE9-BC31-7249-A9E2-6D4C08EEF875}">
      <dsp:nvSpPr>
        <dsp:cNvPr id="0" name=""/>
        <dsp:cNvSpPr/>
      </dsp:nvSpPr>
      <dsp:spPr>
        <a:xfrm>
          <a:off x="2322770" y="316219"/>
          <a:ext cx="1875357" cy="1739208"/>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68617AF-4DFA-0A4C-875D-0ECC9C93F24B}">
      <dsp:nvSpPr>
        <dsp:cNvPr id="0" name=""/>
        <dsp:cNvSpPr/>
      </dsp:nvSpPr>
      <dsp:spPr>
        <a:xfrm rot="10800000">
          <a:off x="2322770"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&lt; 0 </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25000" dirty="0"/>
            <a:t> </a:t>
          </a:r>
          <a:r>
            <a:rPr lang="it-IT" sz="1400" kern="1200" baseline="0" dirty="0"/>
            <a:t>– </a:t>
          </a:r>
          <a:r>
            <a:rPr lang="it-IT" sz="1400" kern="1200" baseline="0" dirty="0" err="1"/>
            <a:t>T</a:t>
          </a:r>
          <a:r>
            <a:rPr lang="it-IT" sz="1400" kern="1200" baseline="-25000" dirty="0" err="1"/>
            <a:t>t</a:t>
          </a:r>
          <a:r>
            <a:rPr lang="it-IT" sz="1400" kern="1200" baseline="0" dirty="0"/>
            <a:t>) &gt; 0</a:t>
          </a:r>
        </a:p>
        <a:p>
          <a:pPr marL="0" lvl="0" indent="0" algn="ctr" defTabSz="622300">
            <a:lnSpc>
              <a:spcPct val="90000"/>
            </a:lnSpc>
            <a:spcBef>
              <a:spcPct val="0"/>
            </a:spcBef>
            <a:spcAft>
              <a:spcPct val="35000"/>
            </a:spcAft>
            <a:buNone/>
          </a:pPr>
          <a:r>
            <a:rPr lang="it-IT" sz="1400" kern="1200" baseline="0" dirty="0"/>
            <a:t>Tasso di crescita minore del tasso di interesse sul debito e disavanzi primari. Il debito pubblico tenderà a crescere indefinitamente. </a:t>
          </a:r>
        </a:p>
        <a:p>
          <a:pPr marL="0" lvl="0" indent="0" algn="ctr" defTabSz="622300">
            <a:lnSpc>
              <a:spcPct val="90000"/>
            </a:lnSpc>
            <a:spcBef>
              <a:spcPct val="0"/>
            </a:spcBef>
            <a:spcAft>
              <a:spcPct val="35000"/>
            </a:spcAft>
            <a:buNone/>
          </a:pPr>
          <a:endParaRPr lang="it-IT" sz="1400" kern="1200" dirty="0"/>
        </a:p>
      </dsp:txBody>
      <dsp:txXfrm rot="10800000">
        <a:off x="2380444" y="2371648"/>
        <a:ext cx="1760009" cy="2841007"/>
      </dsp:txXfrm>
    </dsp:sp>
    <dsp:sp modelId="{5936631D-9D9A-8945-88B6-6B24085D95FB}">
      <dsp:nvSpPr>
        <dsp:cNvPr id="0" name=""/>
        <dsp:cNvSpPr/>
      </dsp:nvSpPr>
      <dsp:spPr>
        <a:xfrm>
          <a:off x="4385663" y="316219"/>
          <a:ext cx="1875357" cy="1739208"/>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2C2EE1A-F2CA-8340-9996-60354BC53162}">
      <dsp:nvSpPr>
        <dsp:cNvPr id="0" name=""/>
        <dsp:cNvSpPr/>
      </dsp:nvSpPr>
      <dsp:spPr>
        <a:xfrm rot="10800000">
          <a:off x="4385663"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&lt; 0</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0" dirty="0"/>
            <a:t> – </a:t>
          </a:r>
          <a:r>
            <a:rPr lang="it-IT" sz="1400" kern="1200" baseline="0" dirty="0" err="1"/>
            <a:t>T</a:t>
          </a:r>
          <a:r>
            <a:rPr lang="it-IT" sz="1400" kern="1200" baseline="-25000" dirty="0" err="1"/>
            <a:t>t</a:t>
          </a:r>
          <a:r>
            <a:rPr lang="it-IT" sz="1400" kern="1200" baseline="0" dirty="0"/>
            <a:t>) &lt; 0</a:t>
          </a:r>
        </a:p>
        <a:p>
          <a:pPr marL="0" lvl="0" indent="0" algn="ctr" defTabSz="622300">
            <a:lnSpc>
              <a:spcPct val="90000"/>
            </a:lnSpc>
            <a:spcBef>
              <a:spcPct val="0"/>
            </a:spcBef>
            <a:spcAft>
              <a:spcPct val="35000"/>
            </a:spcAft>
            <a:buNone/>
          </a:pPr>
          <a:r>
            <a:rPr lang="it-IT" sz="1400" kern="1200" baseline="0" dirty="0"/>
            <a:t>Tasso di crescita inferiore al tasso di interesse ma c’è un avanzo primario di bilancio. La dinamica del debito dipende dal valore assunto dalle variabili.</a:t>
          </a:r>
          <a:endParaRPr lang="it-IT" sz="1400" kern="1200" dirty="0"/>
        </a:p>
      </dsp:txBody>
      <dsp:txXfrm rot="10800000">
        <a:off x="4443337" y="2371648"/>
        <a:ext cx="1760009" cy="2841007"/>
      </dsp:txXfrm>
    </dsp:sp>
    <dsp:sp modelId="{3384590D-627F-8244-BAAF-FFC40F99527C}">
      <dsp:nvSpPr>
        <dsp:cNvPr id="0" name=""/>
        <dsp:cNvSpPr/>
      </dsp:nvSpPr>
      <dsp:spPr>
        <a:xfrm>
          <a:off x="6448556" y="316219"/>
          <a:ext cx="1875357" cy="1739208"/>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4D12696-21D4-7E4C-AC43-83355F2FB08D}">
      <dsp:nvSpPr>
        <dsp:cNvPr id="0" name=""/>
        <dsp:cNvSpPr/>
      </dsp:nvSpPr>
      <dsp:spPr>
        <a:xfrm rot="10800000">
          <a:off x="6448556"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&gt; 0</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0" dirty="0"/>
            <a:t> – </a:t>
          </a:r>
          <a:r>
            <a:rPr lang="it-IT" sz="1400" kern="1200" baseline="0" dirty="0" err="1"/>
            <a:t>T</a:t>
          </a:r>
          <a:r>
            <a:rPr lang="it-IT" sz="1400" kern="1200" baseline="-25000" dirty="0" err="1"/>
            <a:t>t</a:t>
          </a:r>
          <a:r>
            <a:rPr lang="it-IT" sz="1400" kern="1200" baseline="0" dirty="0"/>
            <a:t>) &gt; 0</a:t>
          </a:r>
        </a:p>
        <a:p>
          <a:pPr marL="0" lvl="0" indent="0" algn="ctr" defTabSz="622300">
            <a:lnSpc>
              <a:spcPct val="90000"/>
            </a:lnSpc>
            <a:spcBef>
              <a:spcPct val="0"/>
            </a:spcBef>
            <a:spcAft>
              <a:spcPct val="35000"/>
            </a:spcAft>
            <a:buNone/>
          </a:pPr>
          <a:r>
            <a:rPr lang="it-IT" sz="1400" kern="1200" baseline="0" dirty="0"/>
            <a:t>Tasso di crescita maggiore del tasso di interesse ed il governo opera in disavanzo. Anche in questo caso il valore delle variabili sarà determinante.</a:t>
          </a:r>
          <a:endParaRPr lang="it-IT" sz="1400" kern="1200" dirty="0"/>
        </a:p>
      </dsp:txBody>
      <dsp:txXfrm rot="10800000">
        <a:off x="6506230" y="2371648"/>
        <a:ext cx="1760009" cy="2841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FE66B-0D41-7A4B-9C69-1AAE4A514C5A}">
      <dsp:nvSpPr>
        <dsp:cNvPr id="0" name=""/>
        <dsp:cNvSpPr/>
      </dsp:nvSpPr>
      <dsp:spPr>
        <a:xfrm rot="5400000">
          <a:off x="-262376" y="26475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Italia</a:t>
          </a:r>
        </a:p>
      </dsp:txBody>
      <dsp:txXfrm rot="-5400000">
        <a:off x="1" y="614592"/>
        <a:ext cx="1224422" cy="524753"/>
      </dsp:txXfrm>
    </dsp:sp>
    <dsp:sp modelId="{D694EFB2-78B5-EF4C-90D3-8D34D5FD222D}">
      <dsp:nvSpPr>
        <dsp:cNvPr id="0" name=""/>
        <dsp:cNvSpPr/>
      </dsp:nvSpPr>
      <dsp:spPr>
        <a:xfrm rot="5400000">
          <a:off x="4064866" y="-2838062"/>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Per l’Italia anche con lo scenario positivo, l’avanzo da raggiungere per convergere al 60% del Pil è abbastanza elevato, attorno al 3,5% del Pil (in condizioni normali +1-2%).</a:t>
          </a:r>
        </a:p>
        <a:p>
          <a:pPr marL="114300" lvl="1" indent="-114300" algn="l" defTabSz="577850">
            <a:lnSpc>
              <a:spcPct val="90000"/>
            </a:lnSpc>
            <a:spcBef>
              <a:spcPct val="0"/>
            </a:spcBef>
            <a:spcAft>
              <a:spcPct val="15000"/>
            </a:spcAft>
            <a:buChar char="•"/>
          </a:pPr>
          <a:r>
            <a:rPr lang="it-IT" sz="1300" kern="1200" dirty="0"/>
            <a:t>Sarebbe utile un taglio della base del debito (es. con privatizzazioni).</a:t>
          </a:r>
        </a:p>
      </dsp:txBody>
      <dsp:txXfrm rot="-5400000">
        <a:off x="1224422" y="57884"/>
        <a:ext cx="6762350" cy="1025959"/>
      </dsp:txXfrm>
    </dsp:sp>
    <dsp:sp modelId="{8B5B09F2-0F5F-BA41-9FCF-B70E5B9741CD}">
      <dsp:nvSpPr>
        <dsp:cNvPr id="0" name=""/>
        <dsp:cNvSpPr/>
      </dsp:nvSpPr>
      <dsp:spPr>
        <a:xfrm rot="5400000">
          <a:off x="-262376" y="1821423"/>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Germania</a:t>
          </a:r>
        </a:p>
      </dsp:txBody>
      <dsp:txXfrm rot="-5400000">
        <a:off x="1" y="2171257"/>
        <a:ext cx="1224422" cy="524753"/>
      </dsp:txXfrm>
    </dsp:sp>
    <dsp:sp modelId="{8C3A32AB-A604-A24E-9C06-46882FD59450}">
      <dsp:nvSpPr>
        <dsp:cNvPr id="0" name=""/>
        <dsp:cNvSpPr/>
      </dsp:nvSpPr>
      <dsp:spPr>
        <a:xfrm rot="5400000">
          <a:off x="4064866" y="-1281396"/>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Per la Germania l’avanzo dell’ 1% annuo basterebbe, sempre in uno scenario economico verosimile e positivo a convergere verso il 60% del debito su </a:t>
          </a:r>
          <a:r>
            <a:rPr lang="it-IT" sz="1300" kern="1200" dirty="0" err="1"/>
            <a:t>Pil</a:t>
          </a:r>
          <a:r>
            <a:rPr lang="it-IT" sz="1300" kern="1200" dirty="0"/>
            <a:t>.</a:t>
          </a:r>
        </a:p>
      </dsp:txBody>
      <dsp:txXfrm rot="-5400000">
        <a:off x="1224422" y="1614550"/>
        <a:ext cx="6762350" cy="1025959"/>
      </dsp:txXfrm>
    </dsp:sp>
    <dsp:sp modelId="{3AB3CC0D-30AF-9D44-9507-C582F16CEA0F}">
      <dsp:nvSpPr>
        <dsp:cNvPr id="0" name=""/>
        <dsp:cNvSpPr/>
      </dsp:nvSpPr>
      <dsp:spPr>
        <a:xfrm rot="5400000">
          <a:off x="-262376" y="337808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Grecia</a:t>
          </a:r>
        </a:p>
      </dsp:txBody>
      <dsp:txXfrm rot="-5400000">
        <a:off x="1" y="3727922"/>
        <a:ext cx="1224422" cy="524753"/>
      </dsp:txXfrm>
    </dsp:sp>
    <dsp:sp modelId="{2DD7379F-824E-BB41-B463-F683EA59FDD1}">
      <dsp:nvSpPr>
        <dsp:cNvPr id="0" name=""/>
        <dsp:cNvSpPr/>
      </dsp:nvSpPr>
      <dsp:spPr>
        <a:xfrm rot="5400000">
          <a:off x="4064866" y="275268"/>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La Grecia anche in uno scenario positivo, attualmente difficilmente ipotizzabile, per convergere al 60% del debito/</a:t>
          </a:r>
          <a:r>
            <a:rPr lang="it-IT" sz="1300" kern="1200" dirty="0" err="1"/>
            <a:t>Pil</a:t>
          </a:r>
          <a:r>
            <a:rPr lang="it-IT" sz="1300" kern="1200" dirty="0"/>
            <a:t> dovrebbe ottenere un avanzo primario costante superiore al 5%, di difficile attuazione.</a:t>
          </a:r>
        </a:p>
        <a:p>
          <a:pPr marL="114300" lvl="1" indent="-114300" algn="l" defTabSz="577850">
            <a:lnSpc>
              <a:spcPct val="90000"/>
            </a:lnSpc>
            <a:spcBef>
              <a:spcPct val="0"/>
            </a:spcBef>
            <a:spcAft>
              <a:spcPct val="15000"/>
            </a:spcAft>
            <a:buChar char="•"/>
          </a:pPr>
          <a:r>
            <a:rPr lang="it-IT" sz="1300" kern="1200" dirty="0"/>
            <a:t>La Grecia senza un sostanzioso </a:t>
          </a:r>
          <a:r>
            <a:rPr lang="it-IT" sz="1300" i="1" kern="1200" dirty="0" err="1"/>
            <a:t>haircut</a:t>
          </a:r>
          <a:r>
            <a:rPr lang="it-IT" sz="1300" kern="1200" dirty="0"/>
            <a:t> del debito e riforme importanti, difficilmente potrebbe rientrare nei parametri.</a:t>
          </a:r>
        </a:p>
      </dsp:txBody>
      <dsp:txXfrm rot="-5400000">
        <a:off x="1224422" y="3171214"/>
        <a:ext cx="6762350" cy="1025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ADC8E-19B2-F443-82C9-61ED07D00ED1}">
      <dsp:nvSpPr>
        <dsp:cNvPr id="0" name=""/>
        <dsp:cNvSpPr/>
      </dsp:nvSpPr>
      <dsp:spPr>
        <a:xfrm>
          <a:off x="2007078" y="2630383"/>
          <a:ext cx="1484687" cy="148468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Patto di bilancio o fiscal compact</a:t>
          </a:r>
        </a:p>
      </dsp:txBody>
      <dsp:txXfrm>
        <a:off x="2224505" y="2847810"/>
        <a:ext cx="1049833" cy="1049833"/>
      </dsp:txXfrm>
    </dsp:sp>
    <dsp:sp modelId="{6DD3C692-B9B8-8045-BA96-1B32CCD09289}">
      <dsp:nvSpPr>
        <dsp:cNvPr id="0" name=""/>
        <dsp:cNvSpPr/>
      </dsp:nvSpPr>
      <dsp:spPr>
        <a:xfrm rot="11700000">
          <a:off x="684044" y="278157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FF0594A-699B-3446-A31A-53B7FD62189F}">
      <dsp:nvSpPr>
        <dsp:cNvPr id="0" name=""/>
        <dsp:cNvSpPr/>
      </dsp:nvSpPr>
      <dsp:spPr>
        <a:xfrm>
          <a:off x="923" y="2261053"/>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t>Elevato tasso di disoccupazione</a:t>
          </a:r>
        </a:p>
      </dsp:txBody>
      <dsp:txXfrm>
        <a:off x="33972" y="2294102"/>
        <a:ext cx="1344355" cy="1062264"/>
      </dsp:txXfrm>
    </dsp:sp>
    <dsp:sp modelId="{4010406D-104B-3149-B3B2-5BD1C129259B}">
      <dsp:nvSpPr>
        <dsp:cNvPr id="0" name=""/>
        <dsp:cNvSpPr/>
      </dsp:nvSpPr>
      <dsp:spPr>
        <a:xfrm rot="14700000">
          <a:off x="1480862" y="183196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AB9E303-FB62-F144-BD1F-6A07B086C9DC}">
      <dsp:nvSpPr>
        <dsp:cNvPr id="0" name=""/>
        <dsp:cNvSpPr/>
      </dsp:nvSpPr>
      <dsp:spPr>
        <a:xfrm>
          <a:off x="1150209" y="891387"/>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t>Bilanci pubblici in deficit </a:t>
          </a:r>
        </a:p>
      </dsp:txBody>
      <dsp:txXfrm>
        <a:off x="1183258" y="924436"/>
        <a:ext cx="1344355" cy="1062264"/>
      </dsp:txXfrm>
    </dsp:sp>
    <dsp:sp modelId="{C8ADE13F-DECB-C849-B358-702E55B245AB}">
      <dsp:nvSpPr>
        <dsp:cNvPr id="0" name=""/>
        <dsp:cNvSpPr/>
      </dsp:nvSpPr>
      <dsp:spPr>
        <a:xfrm rot="17700000">
          <a:off x="2720490" y="183196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8043BF5-A0AB-E64F-AFBC-7BACFB5215DA}">
      <dsp:nvSpPr>
        <dsp:cNvPr id="0" name=""/>
        <dsp:cNvSpPr/>
      </dsp:nvSpPr>
      <dsp:spPr>
        <a:xfrm>
          <a:off x="2938180" y="891387"/>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t>Scarsa competitività</a:t>
          </a:r>
        </a:p>
      </dsp:txBody>
      <dsp:txXfrm>
        <a:off x="2971229" y="924436"/>
        <a:ext cx="1344355" cy="1062264"/>
      </dsp:txXfrm>
    </dsp:sp>
    <dsp:sp modelId="{52DC4859-2F9C-6A41-ACC5-E45A0EC8CD29}">
      <dsp:nvSpPr>
        <dsp:cNvPr id="0" name=""/>
        <dsp:cNvSpPr/>
      </dsp:nvSpPr>
      <dsp:spPr>
        <a:xfrm rot="20700000">
          <a:off x="3517307" y="278157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53A37B-A25D-A249-9E1F-AB71226B133A}">
      <dsp:nvSpPr>
        <dsp:cNvPr id="0" name=""/>
        <dsp:cNvSpPr/>
      </dsp:nvSpPr>
      <dsp:spPr>
        <a:xfrm>
          <a:off x="4087466" y="2261053"/>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t>Invecchiamento della popolazione</a:t>
          </a:r>
        </a:p>
      </dsp:txBody>
      <dsp:txXfrm>
        <a:off x="4120515" y="2294102"/>
        <a:ext cx="1344355" cy="10622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F6B52-04FC-4139-B537-2003503C42A7}" type="datetimeFigureOut">
              <a:rPr lang="en-US" smtClean="0"/>
              <a:t>5/20/2022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54769-A5EB-48BE-AF2D-F6675ECB4089}" type="slidenum">
              <a:rPr lang="en-US" smtClean="0"/>
              <a:t>‹N›</a:t>
            </a:fld>
            <a:endParaRPr lang="en-US"/>
          </a:p>
        </p:txBody>
      </p:sp>
    </p:spTree>
    <p:extLst>
      <p:ext uri="{BB962C8B-B14F-4D97-AF65-F5344CB8AC3E}">
        <p14:creationId xmlns:p14="http://schemas.microsoft.com/office/powerpoint/2010/main" val="188176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7"/>
          <p:cNvSpPr>
            <a:spLocks noGrp="1" noChangeArrowheads="1"/>
          </p:cNvSpPr>
          <p:nvPr>
            <p:ph type="sldNum" sz="quarter" idx="5"/>
          </p:nvPr>
        </p:nvSpPr>
        <p:spPr>
          <a:noFill/>
        </p:spPr>
        <p:txBody>
          <a:bodyPr/>
          <a:lstStyle/>
          <a:p>
            <a:fld id="{F9962D5D-0E6F-4A7D-B80B-C714E2149D73}" type="slidenum">
              <a:rPr lang="it-IT" smtClean="0"/>
              <a:pPr/>
              <a:t>11</a:t>
            </a:fld>
            <a:endParaRPr lang="it-IT"/>
          </a:p>
        </p:txBody>
      </p:sp>
      <p:sp>
        <p:nvSpPr>
          <p:cNvPr id="1382403" name="Rectangle 2"/>
          <p:cNvSpPr>
            <a:spLocks noGrp="1" noRot="1" noChangeAspect="1" noChangeArrowheads="1" noTextEdit="1"/>
          </p:cNvSpPr>
          <p:nvPr>
            <p:ph type="sldImg"/>
          </p:nvPr>
        </p:nvSpPr>
        <p:spPr>
          <a:ln/>
        </p:spPr>
      </p:sp>
      <p:sp>
        <p:nvSpPr>
          <p:cNvPr id="138240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6377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7"/>
          <p:cNvSpPr>
            <a:spLocks noGrp="1" noChangeArrowheads="1"/>
          </p:cNvSpPr>
          <p:nvPr>
            <p:ph type="sldNum" sz="quarter" idx="5"/>
          </p:nvPr>
        </p:nvSpPr>
        <p:spPr>
          <a:noFill/>
        </p:spPr>
        <p:txBody>
          <a:bodyPr/>
          <a:lstStyle/>
          <a:p>
            <a:fld id="{C8451726-27BF-4810-8038-6CFB96D3A373}" type="slidenum">
              <a:rPr lang="it-IT" smtClean="0"/>
              <a:pPr/>
              <a:t>13</a:t>
            </a:fld>
            <a:endParaRPr lang="it-IT"/>
          </a:p>
        </p:txBody>
      </p:sp>
      <p:sp>
        <p:nvSpPr>
          <p:cNvPr id="1385475" name="Rectangle 2"/>
          <p:cNvSpPr>
            <a:spLocks noGrp="1" noRot="1" noChangeAspect="1" noChangeArrowheads="1" noTextEdit="1"/>
          </p:cNvSpPr>
          <p:nvPr>
            <p:ph type="sldImg"/>
          </p:nvPr>
        </p:nvSpPr>
        <p:spPr>
          <a:ln/>
        </p:spPr>
      </p:sp>
      <p:sp>
        <p:nvSpPr>
          <p:cNvPr id="1385476"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421747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7"/>
          <p:cNvSpPr>
            <a:spLocks noGrp="1" noChangeArrowheads="1"/>
          </p:cNvSpPr>
          <p:nvPr>
            <p:ph type="sldNum" sz="quarter" idx="5"/>
          </p:nvPr>
        </p:nvSpPr>
        <p:spPr>
          <a:noFill/>
        </p:spPr>
        <p:txBody>
          <a:bodyPr/>
          <a:lstStyle/>
          <a:p>
            <a:fld id="{2F51EE52-DAAB-4BF0-A6B3-19800764034A}" type="slidenum">
              <a:rPr lang="it-IT" smtClean="0"/>
              <a:pPr/>
              <a:t>14</a:t>
            </a:fld>
            <a:endParaRPr lang="it-IT"/>
          </a:p>
        </p:txBody>
      </p:sp>
      <p:sp>
        <p:nvSpPr>
          <p:cNvPr id="1386499" name="Rectangle 2"/>
          <p:cNvSpPr>
            <a:spLocks noGrp="1" noRot="1" noChangeAspect="1" noChangeArrowheads="1" noTextEdit="1"/>
          </p:cNvSpPr>
          <p:nvPr>
            <p:ph type="sldImg"/>
          </p:nvPr>
        </p:nvSpPr>
        <p:spPr>
          <a:ln/>
        </p:spPr>
      </p:sp>
      <p:sp>
        <p:nvSpPr>
          <p:cNvPr id="1386500"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00899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7"/>
          <p:cNvSpPr>
            <a:spLocks noGrp="1" noChangeArrowheads="1"/>
          </p:cNvSpPr>
          <p:nvPr>
            <p:ph type="sldNum" sz="quarter" idx="5"/>
          </p:nvPr>
        </p:nvSpPr>
        <p:spPr>
          <a:noFill/>
        </p:spPr>
        <p:txBody>
          <a:bodyPr/>
          <a:lstStyle/>
          <a:p>
            <a:fld id="{55DBE7E2-5137-4257-B67D-406AFB7B452A}" type="slidenum">
              <a:rPr lang="it-IT" smtClean="0"/>
              <a:pPr/>
              <a:t>15</a:t>
            </a:fld>
            <a:endParaRPr lang="it-IT"/>
          </a:p>
        </p:txBody>
      </p:sp>
      <p:sp>
        <p:nvSpPr>
          <p:cNvPr id="1387523" name="Rectangle 2"/>
          <p:cNvSpPr>
            <a:spLocks noGrp="1" noRot="1" noChangeAspect="1" noChangeArrowheads="1" noTextEdit="1"/>
          </p:cNvSpPr>
          <p:nvPr>
            <p:ph type="sldImg"/>
          </p:nvPr>
        </p:nvSpPr>
        <p:spPr>
          <a:ln/>
        </p:spPr>
      </p:sp>
      <p:sp>
        <p:nvSpPr>
          <p:cNvPr id="138752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7343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7"/>
          <p:cNvSpPr>
            <a:spLocks noGrp="1" noChangeArrowheads="1"/>
          </p:cNvSpPr>
          <p:nvPr>
            <p:ph type="sldNum" sz="quarter" idx="5"/>
          </p:nvPr>
        </p:nvSpPr>
        <p:spPr>
          <a:noFill/>
        </p:spPr>
        <p:txBody>
          <a:bodyPr/>
          <a:lstStyle/>
          <a:p>
            <a:fld id="{3911D923-FF12-472C-8347-73B76D1E3F99}" type="slidenum">
              <a:rPr lang="it-IT" smtClean="0"/>
              <a:pPr/>
              <a:t>16</a:t>
            </a:fld>
            <a:endParaRPr lang="it-IT"/>
          </a:p>
        </p:txBody>
      </p:sp>
      <p:sp>
        <p:nvSpPr>
          <p:cNvPr id="1388547" name="Rectangle 2"/>
          <p:cNvSpPr>
            <a:spLocks noGrp="1" noRot="1" noChangeAspect="1" noChangeArrowheads="1" noTextEdit="1"/>
          </p:cNvSpPr>
          <p:nvPr>
            <p:ph type="sldImg"/>
          </p:nvPr>
        </p:nvSpPr>
        <p:spPr>
          <a:ln/>
        </p:spPr>
      </p:sp>
      <p:sp>
        <p:nvSpPr>
          <p:cNvPr id="138854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2677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7"/>
          <p:cNvSpPr>
            <a:spLocks noGrp="1" noChangeArrowheads="1"/>
          </p:cNvSpPr>
          <p:nvPr>
            <p:ph type="sldNum" sz="quarter" idx="5"/>
          </p:nvPr>
        </p:nvSpPr>
        <p:spPr>
          <a:noFill/>
        </p:spPr>
        <p:txBody>
          <a:bodyPr/>
          <a:lstStyle/>
          <a:p>
            <a:fld id="{E90CEC09-BBCB-41E3-AC44-A11C7360FA89}" type="slidenum">
              <a:rPr lang="it-IT" smtClean="0"/>
              <a:pPr/>
              <a:t>17</a:t>
            </a:fld>
            <a:endParaRPr lang="it-IT"/>
          </a:p>
        </p:txBody>
      </p:sp>
      <p:sp>
        <p:nvSpPr>
          <p:cNvPr id="1389571" name="Rectangle 2"/>
          <p:cNvSpPr>
            <a:spLocks noGrp="1" noRot="1" noChangeAspect="1" noChangeArrowheads="1" noTextEdit="1"/>
          </p:cNvSpPr>
          <p:nvPr>
            <p:ph type="sldImg"/>
          </p:nvPr>
        </p:nvSpPr>
        <p:spPr>
          <a:ln/>
        </p:spPr>
      </p:sp>
      <p:sp>
        <p:nvSpPr>
          <p:cNvPr id="1389572"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562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03EBF65-6C56-4637-87EB-23FA14495541}" type="slidenum">
              <a:rPr lang="en-US" smtClean="0"/>
              <a:t>28</a:t>
            </a:fld>
            <a:endParaRPr lang="en-US"/>
          </a:p>
        </p:txBody>
      </p:sp>
    </p:spTree>
    <p:extLst>
      <p:ext uri="{BB962C8B-B14F-4D97-AF65-F5344CB8AC3E}">
        <p14:creationId xmlns:p14="http://schemas.microsoft.com/office/powerpoint/2010/main" val="32746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F4FFAF-0C49-47A3-9659-DC4628E5DAB8}" type="slidenum">
              <a:rPr lang="it-IT" altLang="en-US"/>
              <a:pPr eaLnBrk="1" hangingPunct="1"/>
              <a:t>56</a:t>
            </a:fld>
            <a:endParaRPr lang="it-IT" altLang="en-US"/>
          </a:p>
        </p:txBody>
      </p:sp>
      <p:sp>
        <p:nvSpPr>
          <p:cNvPr id="9"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771830B-1B49-4A79-9435-30A1EC7EA176}" type="slidenum">
              <a:rPr lang="it-IT" altLang="en-US" sz="1200" b="1">
                <a:solidFill>
                  <a:srgbClr val="FFFF00"/>
                </a:solidFill>
                <a:effectLst>
                  <a:outerShdw blurRad="38100" dist="38100" dir="2700000" algn="tl">
                    <a:srgbClr val="C0C0C0"/>
                  </a:outerShdw>
                </a:effectLst>
                <a:latin typeface="Times New Roman" panose="02020603050405020304" pitchFamily="18" charset="0"/>
              </a:rPr>
              <a:pPr algn="r"/>
              <a:t>56</a:t>
            </a:fld>
            <a:endParaRPr lang="it-IT" altLang="en-US" sz="1200" b="1">
              <a:solidFill>
                <a:srgbClr val="FFFF00"/>
              </a:solidFill>
              <a:effectLst>
                <a:outerShdw blurRad="38100" dist="38100" dir="2700000" algn="tl">
                  <a:srgbClr val="C0C0C0"/>
                </a:outerShdw>
              </a:effectLst>
              <a:latin typeface="Times New Roman" panose="02020603050405020304" pitchFamily="18" charset="0"/>
            </a:endParaRPr>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4EFC796-53B2-4F7C-98AA-B923570E7AF5}" type="slidenum">
              <a:rPr lang="it-IT" altLang="en-US" sz="1200" b="1">
                <a:solidFill>
                  <a:srgbClr val="FFFF00"/>
                </a:solidFill>
                <a:effectLst>
                  <a:outerShdw blurRad="38100" dist="38100" dir="2700000" algn="tl">
                    <a:srgbClr val="C0C0C0"/>
                  </a:outerShdw>
                </a:effectLst>
                <a:latin typeface="Times New Roman" panose="02020603050405020304" pitchFamily="18" charset="0"/>
              </a:rPr>
              <a:pPr algn="r"/>
              <a:t>56</a:t>
            </a:fld>
            <a:endParaRPr lang="it-IT" altLang="en-US" sz="1200" b="1">
              <a:solidFill>
                <a:srgbClr val="FFFF00"/>
              </a:solidFill>
              <a:effectLst>
                <a:outerShdw blurRad="38100" dist="38100" dir="2700000" algn="tl">
                  <a:srgbClr val="C0C0C0"/>
                </a:outerShdw>
              </a:effectLst>
              <a:latin typeface="Times New Roman" panose="02020603050405020304" pitchFamily="18" charset="0"/>
            </a:endParaRPr>
          </a:p>
        </p:txBody>
      </p:sp>
      <p:sp>
        <p:nvSpPr>
          <p:cNvPr id="36869" name="Rectangle 2"/>
          <p:cNvSpPr>
            <a:spLocks noGrp="1" noRot="1" noChangeAspect="1" noChangeArrowheads="1" noTextEdit="1"/>
          </p:cNvSpPr>
          <p:nvPr>
            <p:ph type="sldImg"/>
          </p:nvPr>
        </p:nvSpPr>
        <p:spPr>
          <a:solidFill>
            <a:srgbClr val="FFFFFF"/>
          </a:solidFill>
          <a:ln/>
        </p:spPr>
      </p:sp>
      <p:sp>
        <p:nvSpPr>
          <p:cNvPr id="3687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4069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16541D0-C322-427A-92E2-427CE1DDB0AD}" type="datetime1">
              <a:rPr lang="en-US" smtClean="0"/>
              <a:t>5/20/2022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45909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D30AF23E-F6D8-4EC4-AD5B-20B81A935502}" type="datetime1">
              <a:rPr lang="en-US" smtClean="0"/>
              <a:t>5/20/2022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1278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C18BBF26-3EBF-485D-9E09-68B2E23A3A60}" type="datetime1">
              <a:rPr lang="en-US" smtClean="0"/>
              <a:t>5/20/2022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418737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it-IT"/>
              <a:t>Fare clic per modificare stile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Trascinare l'immagine su un segnaposto o fare clic sull'icona per aggiungerla</a:t>
            </a:r>
            <a:endParaRPr noProof="0"/>
          </a:p>
        </p:txBody>
      </p:sp>
      <p:sp>
        <p:nvSpPr>
          <p:cNvPr id="5" name="Date Placeholder 3"/>
          <p:cNvSpPr>
            <a:spLocks noGrp="1"/>
          </p:cNvSpPr>
          <p:nvPr>
            <p:ph type="dt" sz="half" idx="14"/>
          </p:nvPr>
        </p:nvSpPr>
        <p:spPr/>
        <p:txBody>
          <a:bodyPr/>
          <a:lstStyle>
            <a:lvl1pPr>
              <a:defRPr/>
            </a:lvl1pPr>
          </a:lstStyle>
          <a:p>
            <a:pPr>
              <a:defRPr/>
            </a:pPr>
            <a:fld id="{2A527748-8C52-4A46-91FB-ED7BF0E212F7}" type="datetimeFigureOut">
              <a:rPr lang="it-IT"/>
              <a:pPr>
                <a:defRPr/>
              </a:pPr>
              <a:t>20/05/2022</a:t>
            </a:fld>
            <a:endParaRPr lang="it-IT"/>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fld id="{34B03339-3D25-4FE9-9F20-09D7252D32E9}" type="slidenum">
              <a:rPr lang="it-IT" altLang="en-US"/>
              <a:pPr/>
              <a:t>‹N›</a:t>
            </a:fld>
            <a:endParaRPr lang="it-IT" altLang="en-US"/>
          </a:p>
        </p:txBody>
      </p:sp>
    </p:spTree>
    <p:extLst>
      <p:ext uri="{BB962C8B-B14F-4D97-AF65-F5344CB8AC3E}">
        <p14:creationId xmlns:p14="http://schemas.microsoft.com/office/powerpoint/2010/main" val="113807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43A96B86-CDD3-4378-A90B-03327DFE84FC}" type="datetime1">
              <a:rPr lang="en-US" smtClean="0"/>
              <a:t>5/20/2022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5137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7572992A-9124-4412-9CB7-90DB1ECC599B}" type="datetime1">
              <a:rPr lang="en-US" smtClean="0"/>
              <a:t>5/20/2022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09582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60F02C1-6F47-45D5-B2AB-58BF30F4AFBC}" type="datetime1">
              <a:rPr lang="en-US" smtClean="0"/>
              <a:t>5/20/2022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41075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342E21C-0272-4D79-8D30-29F0F67D4B41}" type="datetime1">
              <a:rPr lang="en-US" smtClean="0"/>
              <a:t>5/20/2022</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980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0190CA00-5637-44B9-81EF-1DD839F28A27}" type="datetime1">
              <a:rPr lang="en-US" smtClean="0"/>
              <a:t>5/20/2022</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73155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17B5E0-1659-4BF2-8F58-6C866440735C}" type="datetime1">
              <a:rPr lang="en-US" smtClean="0"/>
              <a:t>5/20/2022</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394918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2CB7E99-B36D-46AF-AB63-7CB887B250AF}" type="datetime1">
              <a:rPr lang="en-US" smtClean="0"/>
              <a:t>5/20/2022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87536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E85404C-3974-4507-9397-4CD576DBBBCE}" type="datetime1">
              <a:rPr lang="en-US" smtClean="0"/>
              <a:t>5/20/2022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330020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1EEF6-0F31-4A2A-837F-C887B066E97E}" type="datetime1">
              <a:rPr lang="en-US" smtClean="0"/>
              <a:t>5/20/2022</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E2B66-C54D-4FE0-ABB5-06EDA5E25CF3}" type="slidenum">
              <a:rPr lang="en-US" smtClean="0"/>
              <a:t>‹N›</a:t>
            </a:fld>
            <a:endParaRPr lang="en-US"/>
          </a:p>
        </p:txBody>
      </p:sp>
    </p:spTree>
    <p:extLst>
      <p:ext uri="{BB962C8B-B14F-4D97-AF65-F5344CB8AC3E}">
        <p14:creationId xmlns:p14="http://schemas.microsoft.com/office/powerpoint/2010/main" val="103527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rgs.mef.gov.it/VERSIONE-I/attivita_istituzionali/formazione_e_gestione_del_bilancio/bilancio_di_previsione/bilancio_semplificato/" TargetMode="External"/><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gs.mef.gov.it/VERSIONE-I/attivita_istituzionali/formazione_e_gestione_del_bilancio/bilancio_di_previsione/bilancio_semplificato/"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openbdap.mef.gov.it/it/BDS/Esplora?fase=2&amp;esercizio=2022&amp;entrate_spese=3&amp;spese_navigazione=1&amp;spese_missioni=0&amp;navigazione_entrate=1&amp;entrate_tipologie=0&amp;spese_ministeri=0&amp;spese_titoli=0&amp;spese_categorie=0&amp;entrate_titoli=0&amp;entrate_categorie=0&amp;navigazione_saldi=1&amp;totale=1"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0.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36.emf"/><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http://www.umanista.info/IMG/distant/gif/Spesa_Primara747.gif" TargetMode="External"/><Relationship Id="rId2" Type="http://schemas.openxmlformats.org/officeDocument/2006/relationships/image" Target="../media/image43.gif"/><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bip.bancaditalia.it/4972unix/homebipentry.htm?dadove=corr&amp;lang=ita"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umanista.info/IMG/jpg/Imposte_Indirette.jpg" TargetMode="External"/><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6.emf"/><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mf"/><Relationship Id="rId1" Type="http://schemas.openxmlformats.org/officeDocument/2006/relationships/slideLayout" Target="../slideLayouts/slideLayout6.xml"/><Relationship Id="rId4" Type="http://schemas.openxmlformats.org/officeDocument/2006/relationships/hyperlink" Target="https://www.dt.mef.gov.it/it/debito_pubblico/"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wmf"/><Relationship Id="rId1" Type="http://schemas.openxmlformats.org/officeDocument/2006/relationships/slideLayout" Target="../slideLayouts/slideLayout6.xml"/><Relationship Id="rId5" Type="http://schemas.openxmlformats.org/officeDocument/2006/relationships/hyperlink" Target="https://www.bancaditalia.it/statistiche/tematiche/finanza-pubblica/index.html" TargetMode="External"/><Relationship Id="rId4" Type="http://schemas.openxmlformats.org/officeDocument/2006/relationships/hyperlink" Target="https://infostat.bancaditalia.it/inquiry/home?spyglass/taxo:CUBESET=/PUBBL_00/PUBBL_00_02_01_01&amp;ITEMSELEZ=TCCE0200:true&amp;OPEN=true/&amp;ep:LC=IT&amp;COMM=BANKITALIA&amp;ENV=LIVE&amp;CTX=DIFF&amp;IDX=2&amp;/view:CUBEIDS=TCCE0200/"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hyperlink" Target="https://www.imf.org/external/datamapper/G_XWDG_G01_GDP_PT@FM/ADVEC/FM_EMG/FM_LIDC" TargetMode="External"/><Relationship Id="rId2" Type="http://schemas.openxmlformats.org/officeDocument/2006/relationships/image" Target="../media/image54.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politica di bilancio e il debito pubblico</a:t>
            </a:r>
            <a:endParaRPr lang="en-US" dirty="0"/>
          </a:p>
        </p:txBody>
      </p:sp>
      <p:sp>
        <p:nvSpPr>
          <p:cNvPr id="5" name="Segnaposto testo 4"/>
          <p:cNvSpPr>
            <a:spLocks noGrp="1"/>
          </p:cNvSpPr>
          <p:nvPr>
            <p:ph type="body" idx="1"/>
          </p:nvPr>
        </p:nvSpPr>
        <p:spPr/>
        <p:txBody>
          <a:bodyPr/>
          <a:lstStyle/>
          <a:p>
            <a:r>
              <a:rPr lang="it-IT" dirty="0"/>
              <a:t>I fondamenti teorici</a:t>
            </a:r>
            <a:endParaRPr lang="en-US" dirty="0"/>
          </a:p>
        </p:txBody>
      </p:sp>
    </p:spTree>
    <p:extLst>
      <p:ext uri="{BB962C8B-B14F-4D97-AF65-F5344CB8AC3E}">
        <p14:creationId xmlns:p14="http://schemas.microsoft.com/office/powerpoint/2010/main" val="63608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vincolo pubblico</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a:t>Sommando i vincoli di bilancio del governo per un numero di periodi s tendente all’infinito, il vincolo di bilancio intertemporale del governo può essere scritto:</a:t>
            </a:r>
          </a:p>
          <a:p>
            <a:endParaRPr lang="it-IT" dirty="0"/>
          </a:p>
          <a:p>
            <a:endParaRPr lang="it-IT" dirty="0"/>
          </a:p>
          <a:p>
            <a:r>
              <a:rPr lang="it-IT" dirty="0"/>
              <a:t>Il valore presente scontato del </a:t>
            </a:r>
            <a:r>
              <a:rPr lang="it-IT" dirty="0">
                <a:solidFill>
                  <a:srgbClr val="FF0000"/>
                </a:solidFill>
              </a:rPr>
              <a:t>gettito fiscale (T) </a:t>
            </a:r>
            <a:r>
              <a:rPr lang="it-IT" dirty="0"/>
              <a:t>in tutti i periodi deve essere uguale al valore presente scontato della </a:t>
            </a:r>
            <a:r>
              <a:rPr lang="it-IT" dirty="0">
                <a:solidFill>
                  <a:srgbClr val="FF0000"/>
                </a:solidFill>
              </a:rPr>
              <a:t>spesa pubblica (G) </a:t>
            </a:r>
            <a:r>
              <a:rPr lang="it-IT" dirty="0"/>
              <a:t>in tutti i periodi più </a:t>
            </a:r>
            <a:r>
              <a:rPr lang="it-IT" dirty="0">
                <a:solidFill>
                  <a:srgbClr val="FF0000"/>
                </a:solidFill>
              </a:rPr>
              <a:t>il pagamento del debito pubblico ereditato nel tempo iniziale (B)</a:t>
            </a:r>
            <a:r>
              <a:rPr lang="it-IT" dirty="0"/>
              <a:t>, aumentato degli </a:t>
            </a:r>
            <a:r>
              <a:rPr lang="it-IT" dirty="0">
                <a:solidFill>
                  <a:srgbClr val="FF0000"/>
                </a:solidFill>
              </a:rPr>
              <a:t>interessi maturati (r)</a:t>
            </a:r>
            <a:r>
              <a:rPr lang="it-IT" dirty="0"/>
              <a:t>.</a:t>
            </a:r>
          </a:p>
          <a:p>
            <a:r>
              <a:rPr lang="it-IT" b="1" dirty="0"/>
              <a:t>Tale risultato assume che il governo non possa avere debiti nel periodo finale </a:t>
            </a:r>
            <a:r>
              <a:rPr lang="it-IT" b="1" dirty="0" err="1"/>
              <a:t>t+s</a:t>
            </a:r>
            <a:r>
              <a:rPr lang="it-IT" dirty="0"/>
              <a:t>.</a:t>
            </a:r>
          </a:p>
          <a:p>
            <a:endParaRPr lang="it-IT" dirty="0"/>
          </a:p>
        </p:txBody>
      </p:sp>
      <p:sp>
        <p:nvSpPr>
          <p:cNvPr id="5" name="Segnaposto numero diapositiva 4"/>
          <p:cNvSpPr>
            <a:spLocks noGrp="1"/>
          </p:cNvSpPr>
          <p:nvPr>
            <p:ph type="sldNum" sz="quarter" idx="12"/>
          </p:nvPr>
        </p:nvSpPr>
        <p:spPr/>
        <p:txBody>
          <a:bodyPr/>
          <a:lstStyle/>
          <a:p>
            <a:fld id="{ECB96A7B-7842-4D4D-BE96-FD32835D6D22}" type="slidenum">
              <a:rPr lang="it-IT" smtClean="0"/>
              <a:pPr/>
              <a:t>10</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4082410" y="2766309"/>
            <a:ext cx="3840163" cy="854075"/>
          </a:xfrm>
          <a:prstGeom prst="rect">
            <a:avLst/>
          </a:prstGeom>
          <a:noFill/>
          <a:ln w="9525">
            <a:noFill/>
            <a:miter lim="800000"/>
            <a:headEnd/>
            <a:tailEnd/>
          </a:ln>
          <a:effectLst/>
        </p:spPr>
      </p:pic>
    </p:spTree>
    <p:extLst>
      <p:ext uri="{BB962C8B-B14F-4D97-AF65-F5344CB8AC3E}">
        <p14:creationId xmlns:p14="http://schemas.microsoft.com/office/powerpoint/2010/main" val="120611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di lungo periodo sui conti pubblici</a:t>
            </a:r>
          </a:p>
        </p:txBody>
      </p:sp>
      <p:sp>
        <p:nvSpPr>
          <p:cNvPr id="907266" name="Rectangle 2"/>
          <p:cNvSpPr>
            <a:spLocks noGrp="1" noChangeArrowheads="1"/>
          </p:cNvSpPr>
          <p:nvPr>
            <p:ph type="body" idx="1"/>
          </p:nvPr>
        </p:nvSpPr>
        <p:spPr>
          <a:xfrm>
            <a:off x="838200" y="1606169"/>
            <a:ext cx="10515600" cy="4351338"/>
          </a:xfrm>
        </p:spPr>
        <p:txBody>
          <a:bodyPr>
            <a:normAutofit fontScale="92500" lnSpcReduction="20000"/>
          </a:bodyPr>
          <a:lstStyle/>
          <a:p>
            <a:r>
              <a:rPr lang="it-IT" dirty="0">
                <a:sym typeface="Symbol" pitchFamily="18" charset="2"/>
              </a:rPr>
              <a:t>Disavanzo mediamente nullo nel lungo periodo  somma delle entrate = somma delle uscite</a:t>
            </a:r>
          </a:p>
          <a:p>
            <a:endParaRPr lang="it-IT" dirty="0">
              <a:sym typeface="Symbol" pitchFamily="18" charset="2"/>
            </a:endParaRPr>
          </a:p>
          <a:p>
            <a:r>
              <a:rPr lang="it-IT" b="1" dirty="0">
                <a:sym typeface="Symbol" pitchFamily="18" charset="2"/>
              </a:rPr>
              <a:t>Vincolo intertemporale </a:t>
            </a:r>
          </a:p>
          <a:p>
            <a:r>
              <a:rPr lang="it-IT" dirty="0">
                <a:sym typeface="Symbol" pitchFamily="18" charset="2"/>
              </a:rPr>
              <a:t>si considera il valore attuale di entrate e uscite  attualizzazione al tasso di sconto i = </a:t>
            </a:r>
            <a:r>
              <a:rPr lang="it-IT" dirty="0">
                <a:solidFill>
                  <a:srgbClr val="FF0000"/>
                </a:solidFill>
                <a:sym typeface="Symbol" pitchFamily="18" charset="2"/>
              </a:rPr>
              <a:t>tasso d’interesse i</a:t>
            </a:r>
          </a:p>
          <a:p>
            <a:r>
              <a:rPr lang="it-IT" dirty="0">
                <a:sym typeface="Symbol" pitchFamily="18" charset="2"/>
              </a:rPr>
              <a:t>lo Stato esiste per un tempo illimitato  si considera un </a:t>
            </a:r>
            <a:r>
              <a:rPr lang="it-IT" dirty="0">
                <a:solidFill>
                  <a:srgbClr val="FF0000"/>
                </a:solidFill>
                <a:sym typeface="Symbol" pitchFamily="18" charset="2"/>
              </a:rPr>
              <a:t>orizzonte infinito</a:t>
            </a:r>
          </a:p>
          <a:p>
            <a:r>
              <a:rPr lang="it-IT" u="sng" dirty="0">
                <a:sym typeface="Symbol" pitchFamily="18" charset="2"/>
              </a:rPr>
              <a:t>spesa di oggi NON deve necessariamente essere finanziata oggi</a:t>
            </a:r>
            <a:r>
              <a:rPr lang="it-IT" dirty="0">
                <a:sym typeface="Symbol" pitchFamily="18" charset="2"/>
              </a:rPr>
              <a:t>, ma deve necessariamente essere finanziata </a:t>
            </a:r>
            <a:r>
              <a:rPr lang="it-IT" dirty="0">
                <a:solidFill>
                  <a:srgbClr val="FF0000"/>
                </a:solidFill>
                <a:sym typeface="Symbol" pitchFamily="18" charset="2"/>
              </a:rPr>
              <a:t>oggi o in futuro</a:t>
            </a:r>
          </a:p>
          <a:p>
            <a:r>
              <a:rPr lang="it-IT" dirty="0">
                <a:sym typeface="Symbol" pitchFamily="18" charset="2"/>
              </a:rPr>
              <a:t>Vincolo intertemporale sui conti pubblici </a:t>
            </a:r>
            <a:r>
              <a:rPr lang="it-IT" dirty="0">
                <a:solidFill>
                  <a:srgbClr val="FF0000"/>
                </a:solidFill>
                <a:sym typeface="Symbol" pitchFamily="18" charset="2"/>
              </a:rPr>
              <a:t>influenza le scelte di consumo dei privati</a:t>
            </a:r>
          </a:p>
          <a:p>
            <a:r>
              <a:rPr lang="it-IT" sz="2400" dirty="0">
                <a:sym typeface="Symbol" pitchFamily="18" charset="2"/>
                <a:hlinkClick r:id="rId5"/>
              </a:rPr>
              <a:t>Bilancio PA semplificato</a:t>
            </a:r>
            <a:r>
              <a:rPr lang="it-IT" sz="2400" dirty="0">
                <a:sym typeface="Symbol" pitchFamily="18" charset="2"/>
              </a:rPr>
              <a:t> in Italia</a:t>
            </a:r>
          </a:p>
          <a:p>
            <a:endParaRPr lang="it-IT"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11</a:t>
            </a:fld>
            <a:endParaRPr lang="it-IT"/>
          </a:p>
        </p:txBody>
      </p:sp>
      <p:sp>
        <p:nvSpPr>
          <p:cNvPr id="52229" name="Rectangle 4"/>
          <p:cNvSpPr>
            <a:spLocks noChangeArrowheads="1"/>
          </p:cNvSpPr>
          <p:nvPr/>
        </p:nvSpPr>
        <p:spPr bwMode="auto">
          <a:xfrm>
            <a:off x="1524001" y="3015734"/>
            <a:ext cx="184731" cy="369332"/>
          </a:xfrm>
          <a:prstGeom prst="rect">
            <a:avLst/>
          </a:prstGeom>
          <a:noFill/>
          <a:ln w="9525">
            <a:noFill/>
            <a:miter lim="800000"/>
            <a:headEnd/>
            <a:tailEnd/>
          </a:ln>
        </p:spPr>
        <p:txBody>
          <a:bodyPr wrap="none" anchor="ctr">
            <a:spAutoFit/>
          </a:bodyPr>
          <a:lstStyle/>
          <a:p>
            <a:endParaRPr lang="it-IT"/>
          </a:p>
        </p:txBody>
      </p:sp>
      <p:graphicFrame>
        <p:nvGraphicFramePr>
          <p:cNvPr id="52226" name="Object 5"/>
          <p:cNvGraphicFramePr>
            <a:graphicFrameLocks noChangeAspect="1"/>
          </p:cNvGraphicFramePr>
          <p:nvPr>
            <p:extLst>
              <p:ext uri="{D42A27DB-BD31-4B8C-83A1-F6EECF244321}">
                <p14:modId xmlns:p14="http://schemas.microsoft.com/office/powerpoint/2010/main" val="3974798767"/>
              </p:ext>
            </p:extLst>
          </p:nvPr>
        </p:nvGraphicFramePr>
        <p:xfrm>
          <a:off x="5582847" y="2016379"/>
          <a:ext cx="3816350" cy="1062038"/>
        </p:xfrm>
        <a:graphic>
          <a:graphicData uri="http://schemas.openxmlformats.org/presentationml/2006/ole">
            <mc:AlternateContent xmlns:mc="http://schemas.openxmlformats.org/markup-compatibility/2006">
              <mc:Choice xmlns:v="urn:schemas-microsoft-com:vml" Requires="v">
                <p:oleObj spid="_x0000_s1062" name="Equation" r:id="rId6" imgW="1828800" imgH="508000" progId="Equation.3">
                  <p:embed/>
                </p:oleObj>
              </mc:Choice>
              <mc:Fallback>
                <p:oleObj name="Equation" r:id="rId6" imgW="1828800" imgH="508000" progId="Equation.3">
                  <p:embed/>
                  <p:pic>
                    <p:nvPicPr>
                      <p:cNvPr id="52226" name="Object 5"/>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5582847" y="2016379"/>
                        <a:ext cx="3816350" cy="1062038"/>
                      </a:xfrm>
                      <a:prstGeom prst="rect">
                        <a:avLst/>
                      </a:prstGeom>
                      <a:solidFill>
                        <a:schemeClr val="accent1">
                          <a:lumMod val="50000"/>
                        </a:schemeClr>
                      </a:solidFill>
                      <a:extLst/>
                    </p:spPr>
                  </p:pic>
                </p:oleObj>
              </mc:Fallback>
            </mc:AlternateContent>
          </a:graphicData>
        </a:graphic>
      </p:graphicFrame>
    </p:spTree>
    <p:custDataLst>
      <p:tags r:id="rId2"/>
    </p:custDataLst>
    <p:extLst>
      <p:ext uri="{BB962C8B-B14F-4D97-AF65-F5344CB8AC3E}">
        <p14:creationId xmlns:p14="http://schemas.microsoft.com/office/powerpoint/2010/main" val="2224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07266">
                                            <p:txEl>
                                              <p:pRg st="0" end="0"/>
                                            </p:txEl>
                                          </p:spTgt>
                                        </p:tgtEl>
                                        <p:attrNameLst>
                                          <p:attrName>style.visibility</p:attrName>
                                        </p:attrNameLst>
                                      </p:cBhvr>
                                      <p:to>
                                        <p:strVal val="visible"/>
                                      </p:to>
                                    </p:set>
                                    <p:animEffect transition="in" filter="checkerboard(across)">
                                      <p:cBhvr>
                                        <p:cTn id="7" dur="500"/>
                                        <p:tgtEl>
                                          <p:spTgt spid="90726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7266">
                                            <p:txEl>
                                              <p:pRg st="2" end="2"/>
                                            </p:txEl>
                                          </p:spTgt>
                                        </p:tgtEl>
                                        <p:attrNameLst>
                                          <p:attrName>style.visibility</p:attrName>
                                        </p:attrNameLst>
                                      </p:cBhvr>
                                      <p:to>
                                        <p:strVal val="visible"/>
                                      </p:to>
                                    </p:set>
                                    <p:animEffect transition="in" filter="checkerboard(across)">
                                      <p:cBhvr>
                                        <p:cTn id="10" dur="500"/>
                                        <p:tgtEl>
                                          <p:spTgt spid="90726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2226"/>
                                        </p:tgtEl>
                                        <p:attrNameLst>
                                          <p:attrName>style.visibility</p:attrName>
                                        </p:attrNameLst>
                                      </p:cBhvr>
                                      <p:to>
                                        <p:strVal val="visible"/>
                                      </p:to>
                                    </p:set>
                                    <p:anim calcmode="lin" valueType="num">
                                      <p:cBhvr additive="base">
                                        <p:cTn id="15" dur="500" fill="hold"/>
                                        <p:tgtEl>
                                          <p:spTgt spid="52226"/>
                                        </p:tgtEl>
                                        <p:attrNameLst>
                                          <p:attrName>ppt_x</p:attrName>
                                        </p:attrNameLst>
                                      </p:cBhvr>
                                      <p:tavLst>
                                        <p:tav tm="0">
                                          <p:val>
                                            <p:strVal val="#ppt_x"/>
                                          </p:val>
                                        </p:tav>
                                        <p:tav tm="100000">
                                          <p:val>
                                            <p:strVal val="#ppt_x"/>
                                          </p:val>
                                        </p:tav>
                                      </p:tavLst>
                                    </p:anim>
                                    <p:anim calcmode="lin" valueType="num">
                                      <p:cBhvr additive="base">
                                        <p:cTn id="16" dur="500" fill="hold"/>
                                        <p:tgtEl>
                                          <p:spTgt spid="52226"/>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907266">
                                            <p:txEl>
                                              <p:pRg st="3" end="3"/>
                                            </p:txEl>
                                          </p:spTgt>
                                        </p:tgtEl>
                                        <p:attrNameLst>
                                          <p:attrName>style.visibility</p:attrName>
                                        </p:attrNameLst>
                                      </p:cBhvr>
                                      <p:to>
                                        <p:strVal val="visible"/>
                                      </p:to>
                                    </p:set>
                                    <p:animEffect transition="in" filter="checkerboard(across)">
                                      <p:cBhvr>
                                        <p:cTn id="19" dur="500"/>
                                        <p:tgtEl>
                                          <p:spTgt spid="907266">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07266">
                                            <p:txEl>
                                              <p:pRg st="4" end="4"/>
                                            </p:txEl>
                                          </p:spTgt>
                                        </p:tgtEl>
                                        <p:attrNameLst>
                                          <p:attrName>style.visibility</p:attrName>
                                        </p:attrNameLst>
                                      </p:cBhvr>
                                      <p:to>
                                        <p:strVal val="visible"/>
                                      </p:to>
                                    </p:set>
                                    <p:animEffect transition="in" filter="checkerboard(across)">
                                      <p:cBhvr>
                                        <p:cTn id="22" dur="500"/>
                                        <p:tgtEl>
                                          <p:spTgt spid="907266">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07266">
                                            <p:txEl>
                                              <p:pRg st="5" end="5"/>
                                            </p:txEl>
                                          </p:spTgt>
                                        </p:tgtEl>
                                        <p:attrNameLst>
                                          <p:attrName>style.visibility</p:attrName>
                                        </p:attrNameLst>
                                      </p:cBhvr>
                                      <p:to>
                                        <p:strVal val="visible"/>
                                      </p:to>
                                    </p:set>
                                    <p:animEffect transition="in" filter="checkerboard(across)">
                                      <p:cBhvr>
                                        <p:cTn id="25" dur="500"/>
                                        <p:tgtEl>
                                          <p:spTgt spid="907266">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907266">
                                            <p:txEl>
                                              <p:pRg st="6" end="6"/>
                                            </p:txEl>
                                          </p:spTgt>
                                        </p:tgtEl>
                                        <p:attrNameLst>
                                          <p:attrName>style.visibility</p:attrName>
                                        </p:attrNameLst>
                                      </p:cBhvr>
                                      <p:to>
                                        <p:strVal val="visible"/>
                                      </p:to>
                                    </p:set>
                                    <p:animEffect transition="in" filter="checkerboard(across)">
                                      <p:cBhvr>
                                        <p:cTn id="28" dur="500"/>
                                        <p:tgtEl>
                                          <p:spTgt spid="907266">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907266">
                                            <p:txEl>
                                              <p:pRg st="7" end="7"/>
                                            </p:txEl>
                                          </p:spTgt>
                                        </p:tgtEl>
                                        <p:attrNameLst>
                                          <p:attrName>style.visibility</p:attrName>
                                        </p:attrNameLst>
                                      </p:cBhvr>
                                      <p:to>
                                        <p:strVal val="visible"/>
                                      </p:to>
                                    </p:set>
                                    <p:animEffect transition="in" filter="checkerboard(across)">
                                      <p:cBhvr>
                                        <p:cTn id="31" dur="500"/>
                                        <p:tgtEl>
                                          <p:spTgt spid="9072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75BF81-DAE3-4297-8F6A-B1FC545EEFD1}"/>
              </a:ext>
            </a:extLst>
          </p:cNvPr>
          <p:cNvSpPr>
            <a:spLocks noGrp="1"/>
          </p:cNvSpPr>
          <p:nvPr>
            <p:ph type="sldNum" sz="quarter" idx="12"/>
          </p:nvPr>
        </p:nvSpPr>
        <p:spPr/>
        <p:txBody>
          <a:bodyPr/>
          <a:lstStyle/>
          <a:p>
            <a:fld id="{C31E2B66-C54D-4FE0-ABB5-06EDA5E25CF3}" type="slidenum">
              <a:rPr lang="en-US" smtClean="0"/>
              <a:t>12</a:t>
            </a:fld>
            <a:endParaRPr lang="en-US"/>
          </a:p>
        </p:txBody>
      </p:sp>
      <p:pic>
        <p:nvPicPr>
          <p:cNvPr id="6" name="Immagine 5">
            <a:extLst>
              <a:ext uri="{FF2B5EF4-FFF2-40B4-BE49-F238E27FC236}">
                <a16:creationId xmlns:a16="http://schemas.microsoft.com/office/drawing/2014/main" id="{7AF9C560-9617-4946-97DD-CEF83853C671}"/>
              </a:ext>
            </a:extLst>
          </p:cNvPr>
          <p:cNvPicPr>
            <a:picLocks noChangeAspect="1"/>
          </p:cNvPicPr>
          <p:nvPr/>
        </p:nvPicPr>
        <p:blipFill>
          <a:blip r:embed="rId2"/>
          <a:stretch>
            <a:fillRect/>
          </a:stretch>
        </p:blipFill>
        <p:spPr>
          <a:xfrm>
            <a:off x="979642" y="0"/>
            <a:ext cx="5811302" cy="6858000"/>
          </a:xfrm>
          <a:prstGeom prst="rect">
            <a:avLst/>
          </a:prstGeom>
        </p:spPr>
      </p:pic>
      <p:sp>
        <p:nvSpPr>
          <p:cNvPr id="7" name="CasellaDiTesto 6">
            <a:extLst>
              <a:ext uri="{FF2B5EF4-FFF2-40B4-BE49-F238E27FC236}">
                <a16:creationId xmlns:a16="http://schemas.microsoft.com/office/drawing/2014/main" id="{48E464CF-B945-4B06-BA8A-757F476B91B0}"/>
              </a:ext>
            </a:extLst>
          </p:cNvPr>
          <p:cNvSpPr txBox="1"/>
          <p:nvPr/>
        </p:nvSpPr>
        <p:spPr>
          <a:xfrm>
            <a:off x="7022592" y="5061584"/>
            <a:ext cx="4933696" cy="923330"/>
          </a:xfrm>
          <a:prstGeom prst="rect">
            <a:avLst/>
          </a:prstGeom>
          <a:noFill/>
        </p:spPr>
        <p:txBody>
          <a:bodyPr wrap="square" rtlCol="0">
            <a:spAutoFit/>
          </a:bodyPr>
          <a:lstStyle/>
          <a:p>
            <a:r>
              <a:rPr lang="it-IT" i="1" dirty="0"/>
              <a:t>Fonte: RGS (2022), </a:t>
            </a:r>
            <a:r>
              <a:rPr lang="it-IT" b="1" i="1" dirty="0">
                <a:hlinkClick r:id="rId3"/>
              </a:rPr>
              <a:t>Bilancio semplificato dello Stato </a:t>
            </a:r>
            <a:r>
              <a:rPr lang="it-IT" b="1" i="1" dirty="0"/>
              <a:t>– Anno 2022 – Quadro generale</a:t>
            </a:r>
          </a:p>
          <a:p>
            <a:r>
              <a:rPr lang="it-IT" dirty="0">
                <a:hlinkClick r:id="rId4"/>
              </a:rPr>
              <a:t>Infografica</a:t>
            </a:r>
            <a:endParaRPr lang="it-IT" dirty="0"/>
          </a:p>
        </p:txBody>
      </p:sp>
      <p:sp>
        <p:nvSpPr>
          <p:cNvPr id="8" name="CasellaDiTesto 7">
            <a:extLst>
              <a:ext uri="{FF2B5EF4-FFF2-40B4-BE49-F238E27FC236}">
                <a16:creationId xmlns:a16="http://schemas.microsoft.com/office/drawing/2014/main" id="{208AAD2F-BCCE-4898-9293-9915121228CC}"/>
              </a:ext>
            </a:extLst>
          </p:cNvPr>
          <p:cNvSpPr txBox="1"/>
          <p:nvPr/>
        </p:nvSpPr>
        <p:spPr>
          <a:xfrm>
            <a:off x="6660787" y="1627632"/>
            <a:ext cx="439021" cy="369824"/>
          </a:xfrm>
          <a:prstGeom prst="rect">
            <a:avLst/>
          </a:prstGeom>
          <a:noFill/>
        </p:spPr>
        <p:txBody>
          <a:bodyPr wrap="square" rtlCol="0">
            <a:spAutoFit/>
          </a:bodyPr>
          <a:lstStyle/>
          <a:p>
            <a:r>
              <a:rPr lang="it-IT" dirty="0" err="1">
                <a:solidFill>
                  <a:srgbClr val="FF0000"/>
                </a:solidFill>
              </a:rPr>
              <a:t>T</a:t>
            </a:r>
            <a:r>
              <a:rPr lang="it-IT" baseline="-25000" dirty="0" err="1">
                <a:solidFill>
                  <a:srgbClr val="FF0000"/>
                </a:solidFill>
              </a:rPr>
              <a:t>t</a:t>
            </a:r>
            <a:endParaRPr lang="it-IT" baseline="-25000" dirty="0">
              <a:solidFill>
                <a:srgbClr val="FF0000"/>
              </a:solidFill>
            </a:endParaRPr>
          </a:p>
        </p:txBody>
      </p:sp>
      <p:sp>
        <p:nvSpPr>
          <p:cNvPr id="9" name="CasellaDiTesto 8">
            <a:extLst>
              <a:ext uri="{FF2B5EF4-FFF2-40B4-BE49-F238E27FC236}">
                <a16:creationId xmlns:a16="http://schemas.microsoft.com/office/drawing/2014/main" id="{8BA7312E-48BF-48D1-A8B8-320A268BA3BF}"/>
              </a:ext>
            </a:extLst>
          </p:cNvPr>
          <p:cNvSpPr txBox="1"/>
          <p:nvPr/>
        </p:nvSpPr>
        <p:spPr>
          <a:xfrm>
            <a:off x="6559296" y="3272782"/>
            <a:ext cx="463296" cy="369332"/>
          </a:xfrm>
          <a:prstGeom prst="rect">
            <a:avLst/>
          </a:prstGeom>
          <a:noFill/>
        </p:spPr>
        <p:txBody>
          <a:bodyPr wrap="square" rtlCol="0">
            <a:spAutoFit/>
          </a:bodyPr>
          <a:lstStyle/>
          <a:p>
            <a:r>
              <a:rPr lang="it-IT" dirty="0" err="1">
                <a:solidFill>
                  <a:srgbClr val="FF0000"/>
                </a:solidFill>
              </a:rPr>
              <a:t>G</a:t>
            </a:r>
            <a:r>
              <a:rPr lang="it-IT" baseline="-25000" dirty="0" err="1">
                <a:solidFill>
                  <a:srgbClr val="FF0000"/>
                </a:solidFill>
              </a:rPr>
              <a:t>t</a:t>
            </a:r>
            <a:endParaRPr lang="it-IT" baseline="-25000" dirty="0">
              <a:solidFill>
                <a:srgbClr val="FF0000"/>
              </a:solidFill>
            </a:endParaRPr>
          </a:p>
        </p:txBody>
      </p:sp>
      <p:sp>
        <p:nvSpPr>
          <p:cNvPr id="10" name="CasellaDiTesto 9">
            <a:extLst>
              <a:ext uri="{FF2B5EF4-FFF2-40B4-BE49-F238E27FC236}">
                <a16:creationId xmlns:a16="http://schemas.microsoft.com/office/drawing/2014/main" id="{CBF9163D-8569-4640-AD80-A764051D44DA}"/>
              </a:ext>
            </a:extLst>
          </p:cNvPr>
          <p:cNvSpPr txBox="1"/>
          <p:nvPr/>
        </p:nvSpPr>
        <p:spPr>
          <a:xfrm>
            <a:off x="6567369" y="3596640"/>
            <a:ext cx="495808" cy="369332"/>
          </a:xfrm>
          <a:prstGeom prst="rect">
            <a:avLst/>
          </a:prstGeom>
          <a:noFill/>
        </p:spPr>
        <p:txBody>
          <a:bodyPr wrap="square" rtlCol="0">
            <a:spAutoFit/>
          </a:bodyPr>
          <a:lstStyle/>
          <a:p>
            <a:r>
              <a:rPr lang="it-IT" dirty="0"/>
              <a:t>i</a:t>
            </a:r>
          </a:p>
        </p:txBody>
      </p:sp>
      <p:sp>
        <p:nvSpPr>
          <p:cNvPr id="11" name="CasellaDiTesto 10">
            <a:extLst>
              <a:ext uri="{FF2B5EF4-FFF2-40B4-BE49-F238E27FC236}">
                <a16:creationId xmlns:a16="http://schemas.microsoft.com/office/drawing/2014/main" id="{1109C496-40C7-4E7B-ABA3-342B7AC7EEF0}"/>
              </a:ext>
            </a:extLst>
          </p:cNvPr>
          <p:cNvSpPr txBox="1"/>
          <p:nvPr/>
        </p:nvSpPr>
        <p:spPr>
          <a:xfrm>
            <a:off x="6536131" y="4483085"/>
            <a:ext cx="509626" cy="369332"/>
          </a:xfrm>
          <a:prstGeom prst="rect">
            <a:avLst/>
          </a:prstGeom>
          <a:noFill/>
        </p:spPr>
        <p:txBody>
          <a:bodyPr wrap="square" rtlCol="0">
            <a:spAutoFit/>
          </a:bodyPr>
          <a:lstStyle/>
          <a:p>
            <a:r>
              <a:rPr lang="it-IT" dirty="0">
                <a:solidFill>
                  <a:srgbClr val="FF0000"/>
                </a:solidFill>
              </a:rPr>
              <a:t>B</a:t>
            </a:r>
            <a:r>
              <a:rPr lang="it-IT" baseline="-25000" dirty="0">
                <a:solidFill>
                  <a:srgbClr val="FF0000"/>
                </a:solidFill>
              </a:rPr>
              <a:t>t-1</a:t>
            </a:r>
          </a:p>
        </p:txBody>
      </p:sp>
      <p:sp>
        <p:nvSpPr>
          <p:cNvPr id="12" name="CasellaDiTesto 11">
            <a:extLst>
              <a:ext uri="{FF2B5EF4-FFF2-40B4-BE49-F238E27FC236}">
                <a16:creationId xmlns:a16="http://schemas.microsoft.com/office/drawing/2014/main" id="{897D165F-AE25-4F16-8E6C-81A46BE73871}"/>
              </a:ext>
            </a:extLst>
          </p:cNvPr>
          <p:cNvSpPr txBox="1"/>
          <p:nvPr/>
        </p:nvSpPr>
        <p:spPr>
          <a:xfrm>
            <a:off x="6560460" y="5703420"/>
            <a:ext cx="509626" cy="369332"/>
          </a:xfrm>
          <a:prstGeom prst="rect">
            <a:avLst/>
          </a:prstGeom>
          <a:noFill/>
        </p:spPr>
        <p:txBody>
          <a:bodyPr wrap="square" rtlCol="0">
            <a:spAutoFit/>
          </a:bodyPr>
          <a:lstStyle/>
          <a:p>
            <a:r>
              <a:rPr lang="it-IT" dirty="0" err="1">
                <a:solidFill>
                  <a:srgbClr val="FF0000"/>
                </a:solidFill>
              </a:rPr>
              <a:t>B</a:t>
            </a:r>
            <a:r>
              <a:rPr lang="it-IT" baseline="-25000" dirty="0" err="1">
                <a:solidFill>
                  <a:srgbClr val="FF0000"/>
                </a:solidFill>
              </a:rPr>
              <a:t>t</a:t>
            </a:r>
            <a:endParaRPr lang="it-IT" baseline="-25000" dirty="0">
              <a:solidFill>
                <a:srgbClr val="FF0000"/>
              </a:solidFill>
            </a:endParaRPr>
          </a:p>
        </p:txBody>
      </p:sp>
    </p:spTree>
    <p:extLst>
      <p:ext uri="{BB962C8B-B14F-4D97-AF65-F5344CB8AC3E}">
        <p14:creationId xmlns:p14="http://schemas.microsoft.com/office/powerpoint/2010/main" val="254803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a:t>Vincoli e decisioni di consumo</a:t>
            </a:r>
            <a:endParaRPr lang="it-IT" dirty="0"/>
          </a:p>
        </p:txBody>
      </p:sp>
      <p:sp>
        <p:nvSpPr>
          <p:cNvPr id="913410" name="Rectangle 2"/>
          <p:cNvSpPr>
            <a:spLocks noGrp="1" noChangeArrowheads="1"/>
          </p:cNvSpPr>
          <p:nvPr>
            <p:ph type="body" idx="1"/>
          </p:nvPr>
        </p:nvSpPr>
        <p:spPr/>
        <p:txBody>
          <a:bodyPr>
            <a:normAutofit fontScale="92500" lnSpcReduction="10000"/>
          </a:bodyPr>
          <a:lstStyle/>
          <a:p>
            <a:r>
              <a:rPr lang="it-IT" dirty="0">
                <a:sym typeface="Symbol" pitchFamily="18" charset="2"/>
              </a:rPr>
              <a:t>Finora abbiamo assunto che</a:t>
            </a:r>
          </a:p>
          <a:p>
            <a:endParaRPr lang="it-IT" dirty="0">
              <a:sym typeface="Symbol" pitchFamily="18" charset="2"/>
            </a:endParaRPr>
          </a:p>
          <a:p>
            <a:r>
              <a:rPr lang="it-IT" dirty="0">
                <a:sym typeface="Symbol" pitchFamily="18" charset="2"/>
              </a:rPr>
              <a:t>    C = C (</a:t>
            </a:r>
            <a:r>
              <a:rPr lang="it-IT" dirty="0" err="1">
                <a:sym typeface="Symbol" pitchFamily="18" charset="2"/>
              </a:rPr>
              <a:t>Y</a:t>
            </a:r>
            <a:r>
              <a:rPr lang="it-IT" sz="2600" baseline="-25000" dirty="0" err="1">
                <a:sym typeface="Symbol" pitchFamily="18" charset="2"/>
              </a:rPr>
              <a:t>d</a:t>
            </a:r>
            <a:r>
              <a:rPr lang="it-IT" dirty="0">
                <a:sym typeface="Symbol" pitchFamily="18" charset="2"/>
              </a:rPr>
              <a:t>) = C</a:t>
            </a:r>
            <a:r>
              <a:rPr lang="it-IT" baseline="-25000" dirty="0">
                <a:sym typeface="Symbol" pitchFamily="18" charset="2"/>
              </a:rPr>
              <a:t>0</a:t>
            </a:r>
            <a:r>
              <a:rPr lang="it-IT" dirty="0">
                <a:sym typeface="Symbol" pitchFamily="18" charset="2"/>
              </a:rPr>
              <a:t> + c</a:t>
            </a:r>
            <a:r>
              <a:rPr lang="it-IT" baseline="-25000" dirty="0">
                <a:sym typeface="Symbol" pitchFamily="18" charset="2"/>
              </a:rPr>
              <a:t>1</a:t>
            </a:r>
            <a:r>
              <a:rPr lang="it-IT" dirty="0">
                <a:sym typeface="Symbol" pitchFamily="18" charset="2"/>
              </a:rPr>
              <a:t>Y</a:t>
            </a:r>
            <a:r>
              <a:rPr lang="it-IT" baseline="-25000" dirty="0">
                <a:sym typeface="Symbol" pitchFamily="18" charset="2"/>
              </a:rPr>
              <a:t>d</a:t>
            </a:r>
          </a:p>
          <a:p>
            <a:endParaRPr lang="it-IT" dirty="0">
              <a:sym typeface="Symbol" pitchFamily="18" charset="2"/>
            </a:endParaRPr>
          </a:p>
          <a:p>
            <a:r>
              <a:rPr lang="it-IT" dirty="0">
                <a:sym typeface="Symbol" pitchFamily="18" charset="2"/>
              </a:rPr>
              <a:t>Consumo di oggi viene determinato sulla base del reddito di oggi (“reddito corrente”) </a:t>
            </a:r>
          </a:p>
          <a:p>
            <a:r>
              <a:rPr lang="it-IT" dirty="0">
                <a:sym typeface="Symbol" pitchFamily="18" charset="2"/>
              </a:rPr>
              <a:t>Teoria alternativa del consumo    “</a:t>
            </a:r>
            <a:r>
              <a:rPr lang="it-IT" dirty="0">
                <a:solidFill>
                  <a:srgbClr val="FF0000"/>
                </a:solidFill>
                <a:sym typeface="Symbol" pitchFamily="18" charset="2"/>
              </a:rPr>
              <a:t>Teoria del reddito permanente</a:t>
            </a:r>
            <a:r>
              <a:rPr lang="it-IT" dirty="0">
                <a:sym typeface="Symbol" pitchFamily="18" charset="2"/>
              </a:rPr>
              <a:t>” o del «ciclo vitale»</a:t>
            </a:r>
          </a:p>
          <a:p>
            <a:r>
              <a:rPr lang="it-IT" dirty="0">
                <a:sym typeface="Symbol" pitchFamily="18" charset="2"/>
              </a:rPr>
              <a:t>Le famiglie pianificano i propri consumi tenendo conto dei redditi correnti e dei redditi futuri</a:t>
            </a: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13</a:t>
            </a:fld>
            <a:endParaRPr lang="it-IT"/>
          </a:p>
        </p:txBody>
      </p:sp>
    </p:spTree>
    <p:custDataLst>
      <p:tags r:id="rId1"/>
    </p:custDataLst>
    <p:extLst>
      <p:ext uri="{BB962C8B-B14F-4D97-AF65-F5344CB8AC3E}">
        <p14:creationId xmlns:p14="http://schemas.microsoft.com/office/powerpoint/2010/main" val="24258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3410">
                                            <p:txEl>
                                              <p:pRg st="0" end="0"/>
                                            </p:txEl>
                                          </p:spTgt>
                                        </p:tgtEl>
                                        <p:attrNameLst>
                                          <p:attrName>style.visibility</p:attrName>
                                        </p:attrNameLst>
                                      </p:cBhvr>
                                      <p:to>
                                        <p:strVal val="visible"/>
                                      </p:to>
                                    </p:set>
                                    <p:animEffect transition="in" filter="checkerboard(across)">
                                      <p:cBhvr>
                                        <p:cTn id="7" dur="500"/>
                                        <p:tgtEl>
                                          <p:spTgt spid="9134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3410">
                                            <p:txEl>
                                              <p:pRg st="2" end="2"/>
                                            </p:txEl>
                                          </p:spTgt>
                                        </p:tgtEl>
                                        <p:attrNameLst>
                                          <p:attrName>style.visibility</p:attrName>
                                        </p:attrNameLst>
                                      </p:cBhvr>
                                      <p:to>
                                        <p:strVal val="visible"/>
                                      </p:to>
                                    </p:set>
                                    <p:animEffect transition="in" filter="checkerboard(across)">
                                      <p:cBhvr>
                                        <p:cTn id="10" dur="500"/>
                                        <p:tgtEl>
                                          <p:spTgt spid="913410">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3410">
                                            <p:txEl>
                                              <p:pRg st="4" end="4"/>
                                            </p:txEl>
                                          </p:spTgt>
                                        </p:tgtEl>
                                        <p:attrNameLst>
                                          <p:attrName>style.visibility</p:attrName>
                                        </p:attrNameLst>
                                      </p:cBhvr>
                                      <p:to>
                                        <p:strVal val="visible"/>
                                      </p:to>
                                    </p:set>
                                    <p:animEffect transition="in" filter="checkerboard(across)">
                                      <p:cBhvr>
                                        <p:cTn id="13" dur="500"/>
                                        <p:tgtEl>
                                          <p:spTgt spid="913410">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3410">
                                            <p:txEl>
                                              <p:pRg st="5" end="5"/>
                                            </p:txEl>
                                          </p:spTgt>
                                        </p:tgtEl>
                                        <p:attrNameLst>
                                          <p:attrName>style.visibility</p:attrName>
                                        </p:attrNameLst>
                                      </p:cBhvr>
                                      <p:to>
                                        <p:strVal val="visible"/>
                                      </p:to>
                                    </p:set>
                                    <p:animEffect transition="in" filter="checkerboard(across)">
                                      <p:cBhvr>
                                        <p:cTn id="16" dur="500"/>
                                        <p:tgtEl>
                                          <p:spTgt spid="913410">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3410">
                                            <p:txEl>
                                              <p:pRg st="6" end="6"/>
                                            </p:txEl>
                                          </p:spTgt>
                                        </p:tgtEl>
                                        <p:attrNameLst>
                                          <p:attrName>style.visibility</p:attrName>
                                        </p:attrNameLst>
                                      </p:cBhvr>
                                      <p:to>
                                        <p:strVal val="visible"/>
                                      </p:to>
                                    </p:set>
                                    <p:animEffect transition="in" filter="checkerboard(across)">
                                      <p:cBhvr>
                                        <p:cTn id="19" dur="500"/>
                                        <p:tgtEl>
                                          <p:spTgt spid="913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a:t>
            </a:r>
            <a:endParaRPr lang="en-US" dirty="0"/>
          </a:p>
        </p:txBody>
      </p:sp>
      <mc:AlternateContent xmlns:mc="http://schemas.openxmlformats.org/markup-compatibility/2006" xmlns:a14="http://schemas.microsoft.com/office/drawing/2010/main">
        <mc:Choice Requires="a14">
          <p:sp>
            <p:nvSpPr>
              <p:cNvPr id="915458" name="Rectangle 2"/>
              <p:cNvSpPr>
                <a:spLocks noGrp="1" noChangeArrowheads="1"/>
              </p:cNvSpPr>
              <p:nvPr>
                <p:ph type="body" idx="1"/>
              </p:nvPr>
            </p:nvSpPr>
            <p:spPr/>
            <p:txBody>
              <a:bodyPr>
                <a:normAutofit fontScale="92500" lnSpcReduction="10000"/>
              </a:bodyPr>
              <a:lstStyle/>
              <a:p>
                <a:r>
                  <a:rPr lang="it-IT" dirty="0">
                    <a:sym typeface="Symbol" pitchFamily="18" charset="2"/>
                  </a:rPr>
                  <a:t>Consumo di oggi viene determinato sulla base della media dei redditi presenti e futuri (reddito medio = “reddito permanente”)</a:t>
                </a:r>
              </a:p>
              <a:p>
                <a:r>
                  <a:rPr lang="it-IT" dirty="0">
                    <a:sym typeface="Symbol" pitchFamily="18" charset="2"/>
                  </a:rPr>
                  <a:t>    C = C (</a:t>
                </a:r>
                <a:r>
                  <a:rPr lang="it-IT" dirty="0" err="1">
                    <a:sym typeface="Symbol" pitchFamily="18" charset="2"/>
                  </a:rPr>
                  <a:t>Y</a:t>
                </a:r>
                <a:r>
                  <a:rPr lang="it-IT" baseline="-25000" dirty="0" err="1">
                    <a:sym typeface="Symbol" pitchFamily="18" charset="2"/>
                  </a:rPr>
                  <a:t>dp</a:t>
                </a:r>
                <a:r>
                  <a:rPr lang="it-IT" dirty="0">
                    <a:sym typeface="Symbol" pitchFamily="18" charset="2"/>
                  </a:rPr>
                  <a:t>)= C</a:t>
                </a:r>
                <a:r>
                  <a:rPr lang="it-IT" baseline="-25000" dirty="0">
                    <a:sym typeface="Symbol" pitchFamily="18" charset="2"/>
                  </a:rPr>
                  <a:t>0</a:t>
                </a:r>
                <a:r>
                  <a:rPr lang="it-IT" dirty="0">
                    <a:sym typeface="Symbol" pitchFamily="18" charset="2"/>
                  </a:rPr>
                  <a:t>+cY</a:t>
                </a:r>
                <a:r>
                  <a:rPr lang="it-IT" baseline="-25000" dirty="0">
                    <a:sym typeface="Symbol" pitchFamily="18" charset="2"/>
                  </a:rPr>
                  <a:t>d</a:t>
                </a:r>
                <a:r>
                  <a:rPr lang="it-IT" dirty="0">
                    <a:sym typeface="Symbol" pitchFamily="18" charset="2"/>
                  </a:rPr>
                  <a:t>+dW espresso come vincolo intertemporale del consumatore sarà invece:</a:t>
                </a:r>
              </a:p>
              <a:p>
                <a14:m>
                  <m:oMath xmlns:m="http://schemas.openxmlformats.org/officeDocument/2006/math">
                    <m:nary>
                      <m:naryPr>
                        <m:chr m:val="∑"/>
                        <m:ctrlPr>
                          <a:rPr lang="it-IT"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i="1" smtClean="0">
                            <a:latin typeface="Cambria Math" panose="02040503050406030204" pitchFamily="18" charset="0"/>
                            <a:ea typeface="Cambria Math" panose="02040503050406030204" pitchFamily="18" charset="0"/>
                            <a:sym typeface="Symbol" pitchFamily="18" charset="2"/>
                          </a:rPr>
                          <m:t>∞</m:t>
                        </m:r>
                      </m:sup>
                      <m:e>
                        <m:f>
                          <m:fPr>
                            <m:ctrlPr>
                              <a:rPr lang="it-IT" i="1" smtClean="0">
                                <a:latin typeface="Cambria Math" panose="02040503050406030204" pitchFamily="18" charset="0"/>
                                <a:sym typeface="Symbol" pitchFamily="18" charset="2"/>
                              </a:rPr>
                            </m:ctrlPr>
                          </m:fPr>
                          <m:num>
                            <m:sSub>
                              <m:sSubPr>
                                <m:ctrlPr>
                                  <a:rPr lang="it-IT"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𝑌</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b="0" i="1" smtClean="0">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𝑇</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smtClean="0">
                                    <a:latin typeface="Cambria Math" panose="02040503050406030204" pitchFamily="18" charset="0"/>
                                    <a:sym typeface="Symbol" pitchFamily="18" charset="2"/>
                                  </a:rPr>
                                </m:ctrlPr>
                              </m:sSupPr>
                              <m:e>
                                <m:d>
                                  <m:dPr>
                                    <m:ctrlPr>
                                      <a:rPr lang="it-IT" i="1" smtClean="0">
                                        <a:latin typeface="Cambria Math" panose="02040503050406030204" pitchFamily="18" charset="0"/>
                                        <a:sym typeface="Symbol" pitchFamily="18" charset="2"/>
                                      </a:rPr>
                                    </m:ctrlPr>
                                  </m:dPr>
                                  <m:e>
                                    <m:r>
                                      <a:rPr lang="it-IT" b="0" i="1" smtClean="0">
                                        <a:latin typeface="Cambria Math" panose="02040503050406030204" pitchFamily="18" charset="0"/>
                                        <a:sym typeface="Symbol" pitchFamily="18" charset="2"/>
                                      </a:rPr>
                                      <m:t>1+</m:t>
                                    </m:r>
                                    <m:r>
                                      <a:rPr lang="it-IT" b="0" i="1" smtClean="0">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r>
                      <a:rPr lang="it-IT" b="0" i="0"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ea typeface="Cambria Math" panose="02040503050406030204" pitchFamily="18" charset="0"/>
                            <a:sym typeface="Symbol" pitchFamily="18" charset="2"/>
                          </a:rPr>
                          <m:t>∞</m:t>
                        </m:r>
                      </m:sup>
                      <m:e>
                        <m:f>
                          <m:fPr>
                            <m:ctrlPr>
                              <a:rPr lang="it-IT" b="0" i="1" smtClean="0">
                                <a:latin typeface="Cambria Math" panose="02040503050406030204" pitchFamily="18" charset="0"/>
                                <a:sym typeface="Symbol" pitchFamily="18" charset="2"/>
                              </a:rPr>
                            </m:ctrlPr>
                          </m:fPr>
                          <m:num>
                            <m:sSub>
                              <m:sSubPr>
                                <m:ctrlPr>
                                  <a:rPr lang="it-IT" b="0"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𝐶</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b="0" i="1" smtClean="0">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oMath>
                </a14:m>
                <a:endParaRPr lang="it-IT" dirty="0">
                  <a:sym typeface="Symbol" pitchFamily="18" charset="2"/>
                </a:endParaRPr>
              </a:p>
              <a:p>
                <a:endParaRPr lang="it-IT" dirty="0">
                  <a:sym typeface="Symbol" pitchFamily="18" charset="2"/>
                </a:endParaRPr>
              </a:p>
              <a:p>
                <a:r>
                  <a:rPr lang="it-IT" dirty="0">
                    <a:sym typeface="Symbol" pitchFamily="18" charset="2"/>
                  </a:rPr>
                  <a:t> dove </a:t>
                </a:r>
                <a:r>
                  <a:rPr lang="it-IT" dirty="0" err="1">
                    <a:solidFill>
                      <a:srgbClr val="FF0000"/>
                    </a:solidFill>
                    <a:sym typeface="Symbol" pitchFamily="18" charset="2"/>
                  </a:rPr>
                  <a:t>Y</a:t>
                </a:r>
                <a:r>
                  <a:rPr lang="it-IT" baseline="-25000" dirty="0" err="1">
                    <a:solidFill>
                      <a:srgbClr val="FF0000"/>
                    </a:solidFill>
                    <a:sym typeface="Symbol" pitchFamily="18" charset="2"/>
                  </a:rPr>
                  <a:t>dp</a:t>
                </a:r>
                <a:r>
                  <a:rPr lang="it-IT" dirty="0">
                    <a:sym typeface="Symbol" pitchFamily="18" charset="2"/>
                  </a:rPr>
                  <a:t> reddito permanente e </a:t>
                </a:r>
                <a:r>
                  <a:rPr lang="it-IT" dirty="0">
                    <a:solidFill>
                      <a:srgbClr val="FF0000"/>
                    </a:solidFill>
                    <a:sym typeface="Symbol" pitchFamily="18" charset="2"/>
                  </a:rPr>
                  <a:t>W</a:t>
                </a:r>
                <a:r>
                  <a:rPr lang="it-IT" dirty="0">
                    <a:sym typeface="Symbol" pitchFamily="18" charset="2"/>
                  </a:rPr>
                  <a:t> rappresenta la ricchezza o i risparmi accumulati dalla famiglia</a:t>
                </a:r>
              </a:p>
              <a:p>
                <a:r>
                  <a:rPr lang="it-IT" dirty="0">
                    <a:sym typeface="Symbol" pitchFamily="18" charset="2"/>
                  </a:rPr>
                  <a:t>Confrontiamo gli effetti della politica fiscale nei due casi (reddito corrente vs reddito permanente)</a:t>
                </a:r>
              </a:p>
            </p:txBody>
          </p:sp>
        </mc:Choice>
        <mc:Fallback xmlns="">
          <p:sp>
            <p:nvSpPr>
              <p:cNvPr id="915458" name="Rectangle 2"/>
              <p:cNvSpPr>
                <a:spLocks noGrp="1" noRot="1" noChangeAspect="1" noMove="1" noResize="1" noEditPoints="1" noAdjustHandles="1" noChangeArrowheads="1" noChangeShapeType="1" noTextEdit="1"/>
              </p:cNvSpPr>
              <p:nvPr>
                <p:ph type="body" idx="1"/>
              </p:nvPr>
            </p:nvSpPr>
            <p:spPr>
              <a:blipFill>
                <a:blip r:embed="rId4"/>
                <a:stretch>
                  <a:fillRect l="-928" t="-2801"/>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14</a:t>
            </a:fld>
            <a:endParaRPr lang="it-IT"/>
          </a:p>
        </p:txBody>
      </p:sp>
      <p:sp>
        <p:nvSpPr>
          <p:cNvPr id="3" name="Ovale 2">
            <a:extLst>
              <a:ext uri="{FF2B5EF4-FFF2-40B4-BE49-F238E27FC236}">
                <a16:creationId xmlns:a16="http://schemas.microsoft.com/office/drawing/2014/main" id="{2D7A7B57-0112-4E6E-BB58-25D8FEB93381}"/>
              </a:ext>
            </a:extLst>
          </p:cNvPr>
          <p:cNvSpPr/>
          <p:nvPr/>
        </p:nvSpPr>
        <p:spPr>
          <a:xfrm>
            <a:off x="2450592" y="3271520"/>
            <a:ext cx="694944" cy="4429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37528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5458">
                                            <p:txEl>
                                              <p:pRg st="0" end="0"/>
                                            </p:txEl>
                                          </p:spTgt>
                                        </p:tgtEl>
                                        <p:attrNameLst>
                                          <p:attrName>style.visibility</p:attrName>
                                        </p:attrNameLst>
                                      </p:cBhvr>
                                      <p:to>
                                        <p:strVal val="visible"/>
                                      </p:to>
                                    </p:set>
                                    <p:animEffect transition="in" filter="checkerboard(across)">
                                      <p:cBhvr>
                                        <p:cTn id="7" dur="500"/>
                                        <p:tgtEl>
                                          <p:spTgt spid="9154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5458">
                                            <p:txEl>
                                              <p:pRg st="1" end="1"/>
                                            </p:txEl>
                                          </p:spTgt>
                                        </p:tgtEl>
                                        <p:attrNameLst>
                                          <p:attrName>style.visibility</p:attrName>
                                        </p:attrNameLst>
                                      </p:cBhvr>
                                      <p:to>
                                        <p:strVal val="visible"/>
                                      </p:to>
                                    </p:set>
                                    <p:animEffect transition="in" filter="checkerboard(across)">
                                      <p:cBhvr>
                                        <p:cTn id="10" dur="500"/>
                                        <p:tgtEl>
                                          <p:spTgt spid="9154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5458">
                                            <p:txEl>
                                              <p:pRg st="2" end="2"/>
                                            </p:txEl>
                                          </p:spTgt>
                                        </p:tgtEl>
                                        <p:attrNameLst>
                                          <p:attrName>style.visibility</p:attrName>
                                        </p:attrNameLst>
                                      </p:cBhvr>
                                      <p:to>
                                        <p:strVal val="visible"/>
                                      </p:to>
                                    </p:set>
                                    <p:animEffect transition="in" filter="checkerboard(across)">
                                      <p:cBhvr>
                                        <p:cTn id="13" dur="500"/>
                                        <p:tgtEl>
                                          <p:spTgt spid="91545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5458">
                                            <p:txEl>
                                              <p:pRg st="4" end="4"/>
                                            </p:txEl>
                                          </p:spTgt>
                                        </p:tgtEl>
                                        <p:attrNameLst>
                                          <p:attrName>style.visibility</p:attrName>
                                        </p:attrNameLst>
                                      </p:cBhvr>
                                      <p:to>
                                        <p:strVal val="visible"/>
                                      </p:to>
                                    </p:set>
                                    <p:animEffect transition="in" filter="checkerboard(across)">
                                      <p:cBhvr>
                                        <p:cTn id="16" dur="500"/>
                                        <p:tgtEl>
                                          <p:spTgt spid="915458">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5458">
                                            <p:txEl>
                                              <p:pRg st="5" end="5"/>
                                            </p:txEl>
                                          </p:spTgt>
                                        </p:tgtEl>
                                        <p:attrNameLst>
                                          <p:attrName>style.visibility</p:attrName>
                                        </p:attrNameLst>
                                      </p:cBhvr>
                                      <p:to>
                                        <p:strVal val="visible"/>
                                      </p:to>
                                    </p:set>
                                    <p:animEffect transition="in" filter="checkerboard(across)">
                                      <p:cBhvr>
                                        <p:cTn id="19" dur="500"/>
                                        <p:tgtEl>
                                          <p:spTgt spid="915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a:t>
            </a:r>
          </a:p>
        </p:txBody>
      </p:sp>
      <p:sp>
        <p:nvSpPr>
          <p:cNvPr id="917506" name="Rectangle 2"/>
          <p:cNvSpPr>
            <a:spLocks noGrp="1" noChangeArrowheads="1"/>
          </p:cNvSpPr>
          <p:nvPr>
            <p:ph type="body" idx="1"/>
          </p:nvPr>
        </p:nvSpPr>
        <p:spPr/>
        <p:txBody>
          <a:bodyPr>
            <a:normAutofit/>
          </a:bodyPr>
          <a:lstStyle/>
          <a:p>
            <a:pPr>
              <a:spcAft>
                <a:spcPts val="600"/>
              </a:spcAft>
            </a:pPr>
            <a:r>
              <a:rPr lang="it-IT" sz="3200" u="sng" dirty="0">
                <a:sym typeface="Symbol" pitchFamily="18" charset="2"/>
              </a:rPr>
              <a:t>Manovra T senza modificare G</a:t>
            </a:r>
          </a:p>
          <a:p>
            <a:pPr>
              <a:spcAft>
                <a:spcPts val="600"/>
              </a:spcAft>
            </a:pPr>
            <a:r>
              <a:rPr lang="it-IT" sz="3200" dirty="0">
                <a:sym typeface="Symbol" pitchFamily="18" charset="2"/>
              </a:rPr>
              <a:t>1) </a:t>
            </a:r>
            <a:r>
              <a:rPr lang="it-IT" sz="3200" b="1" dirty="0">
                <a:sym typeface="Symbol" pitchFamily="18" charset="2"/>
              </a:rPr>
              <a:t>Reddito corrente</a:t>
            </a:r>
            <a:r>
              <a:rPr lang="it-IT" sz="3200" dirty="0">
                <a:sym typeface="Symbol" pitchFamily="18" charset="2"/>
              </a:rPr>
              <a:t>:</a:t>
            </a:r>
          </a:p>
          <a:p>
            <a:pPr>
              <a:spcAft>
                <a:spcPts val="600"/>
              </a:spcAft>
            </a:pPr>
            <a:r>
              <a:rPr lang="it-IT" sz="3200" dirty="0">
                <a:sym typeface="Symbol" pitchFamily="18" charset="2"/>
              </a:rPr>
              <a:t>T oggi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correnteC Y</a:t>
            </a:r>
          </a:p>
          <a:p>
            <a:pPr>
              <a:spcAft>
                <a:spcPts val="600"/>
              </a:spcAft>
            </a:pPr>
            <a:r>
              <a:rPr lang="it-IT" sz="3200" dirty="0">
                <a:sym typeface="Symbol" pitchFamily="18" charset="2"/>
              </a:rPr>
              <a:t>Vincolo intertemporale  in futuro T</a:t>
            </a:r>
          </a:p>
          <a:p>
            <a:pPr>
              <a:spcAft>
                <a:spcPts val="600"/>
              </a:spcAft>
            </a:pPr>
            <a:r>
              <a:rPr lang="it-IT" sz="3200" dirty="0">
                <a:sym typeface="Symbol" pitchFamily="18" charset="2"/>
              </a:rPr>
              <a:t>T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futuri  In futuro effetti restrittivi </a:t>
            </a:r>
          </a:p>
          <a:p>
            <a:pPr>
              <a:spcAft>
                <a:spcPts val="600"/>
              </a:spcAft>
            </a:pPr>
            <a:r>
              <a:rPr lang="it-IT" sz="3200" dirty="0">
                <a:sym typeface="Symbol" pitchFamily="18" charset="2"/>
              </a:rPr>
              <a:t>T futuro </a:t>
            </a:r>
            <a:r>
              <a:rPr lang="it-IT" sz="3200" dirty="0">
                <a:highlight>
                  <a:srgbClr val="FFFF00"/>
                </a:highlight>
                <a:sym typeface="Symbol" pitchFamily="18" charset="2"/>
              </a:rPr>
              <a:t>non influenza Y corrente </a:t>
            </a:r>
            <a:r>
              <a:rPr lang="it-IT" sz="3200" dirty="0">
                <a:sym typeface="Symbol" pitchFamily="18" charset="2"/>
              </a:rPr>
              <a:t> </a:t>
            </a:r>
            <a:r>
              <a:rPr lang="it-IT" sz="3200" dirty="0">
                <a:solidFill>
                  <a:srgbClr val="FF0000"/>
                </a:solidFill>
                <a:sym typeface="Symbol" pitchFamily="18" charset="2"/>
              </a:rPr>
              <a:t>oggi non cambiano gli effetti espansivi della manovra</a:t>
            </a:r>
          </a:p>
          <a:p>
            <a:pPr>
              <a:spcAft>
                <a:spcPts val="600"/>
              </a:spcAft>
            </a:pPr>
            <a:endParaRPr lang="it-IT" sz="3200"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15</a:t>
            </a:fld>
            <a:endParaRPr lang="it-IT"/>
          </a:p>
        </p:txBody>
      </p:sp>
    </p:spTree>
    <p:custDataLst>
      <p:tags r:id="rId1"/>
    </p:custDataLst>
    <p:extLst>
      <p:ext uri="{BB962C8B-B14F-4D97-AF65-F5344CB8AC3E}">
        <p14:creationId xmlns:p14="http://schemas.microsoft.com/office/powerpoint/2010/main" val="32815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7506">
                                            <p:txEl>
                                              <p:pRg st="1" end="1"/>
                                            </p:txEl>
                                          </p:spTgt>
                                        </p:tgtEl>
                                        <p:attrNameLst>
                                          <p:attrName>style.visibility</p:attrName>
                                        </p:attrNameLst>
                                      </p:cBhvr>
                                      <p:to>
                                        <p:strVal val="visible"/>
                                      </p:to>
                                    </p:set>
                                    <p:animEffect transition="in" filter="checkerboard(across)">
                                      <p:cBhvr>
                                        <p:cTn id="7" dur="500"/>
                                        <p:tgtEl>
                                          <p:spTgt spid="917506">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7506">
                                            <p:txEl>
                                              <p:pRg st="0" end="0"/>
                                            </p:txEl>
                                          </p:spTgt>
                                        </p:tgtEl>
                                        <p:attrNameLst>
                                          <p:attrName>style.visibility</p:attrName>
                                        </p:attrNameLst>
                                      </p:cBhvr>
                                      <p:to>
                                        <p:strVal val="visible"/>
                                      </p:to>
                                    </p:set>
                                    <p:animEffect transition="in" filter="checkerboard(across)">
                                      <p:cBhvr>
                                        <p:cTn id="10" dur="500"/>
                                        <p:tgtEl>
                                          <p:spTgt spid="917506">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7506">
                                            <p:txEl>
                                              <p:pRg st="2" end="2"/>
                                            </p:txEl>
                                          </p:spTgt>
                                        </p:tgtEl>
                                        <p:attrNameLst>
                                          <p:attrName>style.visibility</p:attrName>
                                        </p:attrNameLst>
                                      </p:cBhvr>
                                      <p:to>
                                        <p:strVal val="visible"/>
                                      </p:to>
                                    </p:set>
                                    <p:animEffect transition="in" filter="checkerboard(across)">
                                      <p:cBhvr>
                                        <p:cTn id="13" dur="500"/>
                                        <p:tgtEl>
                                          <p:spTgt spid="917506">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7506">
                                            <p:txEl>
                                              <p:pRg st="3" end="3"/>
                                            </p:txEl>
                                          </p:spTgt>
                                        </p:tgtEl>
                                        <p:attrNameLst>
                                          <p:attrName>style.visibility</p:attrName>
                                        </p:attrNameLst>
                                      </p:cBhvr>
                                      <p:to>
                                        <p:strVal val="visible"/>
                                      </p:to>
                                    </p:set>
                                    <p:animEffect transition="in" filter="checkerboard(across)">
                                      <p:cBhvr>
                                        <p:cTn id="16" dur="500"/>
                                        <p:tgtEl>
                                          <p:spTgt spid="917506">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7506">
                                            <p:txEl>
                                              <p:pRg st="4" end="4"/>
                                            </p:txEl>
                                          </p:spTgt>
                                        </p:tgtEl>
                                        <p:attrNameLst>
                                          <p:attrName>style.visibility</p:attrName>
                                        </p:attrNameLst>
                                      </p:cBhvr>
                                      <p:to>
                                        <p:strVal val="visible"/>
                                      </p:to>
                                    </p:set>
                                    <p:animEffect transition="in" filter="checkerboard(across)">
                                      <p:cBhvr>
                                        <p:cTn id="19" dur="500"/>
                                        <p:tgtEl>
                                          <p:spTgt spid="917506">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7506">
                                            <p:txEl>
                                              <p:pRg st="5" end="5"/>
                                            </p:txEl>
                                          </p:spTgt>
                                        </p:tgtEl>
                                        <p:attrNameLst>
                                          <p:attrName>style.visibility</p:attrName>
                                        </p:attrNameLst>
                                      </p:cBhvr>
                                      <p:to>
                                        <p:strVal val="visible"/>
                                      </p:to>
                                    </p:set>
                                    <p:animEffect transition="in" filter="checkerboard(across)">
                                      <p:cBhvr>
                                        <p:cTn id="22" dur="500"/>
                                        <p:tgtEl>
                                          <p:spTgt spid="917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a:t>
            </a:r>
          </a:p>
        </p:txBody>
      </p:sp>
      <mc:AlternateContent xmlns:mc="http://schemas.openxmlformats.org/markup-compatibility/2006" xmlns:a14="http://schemas.microsoft.com/office/drawing/2010/main">
        <mc:Choice Requires="a14">
          <p:sp>
            <p:nvSpPr>
              <p:cNvPr id="919554" name="Rectangle 2"/>
              <p:cNvSpPr>
                <a:spLocks noGrp="1" noChangeArrowheads="1"/>
              </p:cNvSpPr>
              <p:nvPr>
                <p:ph type="body" idx="1"/>
              </p:nvPr>
            </p:nvSpPr>
            <p:spPr/>
            <p:txBody>
              <a:bodyPr>
                <a:normAutofit fontScale="77500" lnSpcReduction="20000"/>
              </a:bodyPr>
              <a:lstStyle/>
              <a:p>
                <a:r>
                  <a:rPr lang="it-IT" dirty="0">
                    <a:sym typeface="Symbol" pitchFamily="18" charset="2"/>
                  </a:rPr>
                  <a:t>2) </a:t>
                </a:r>
                <a:r>
                  <a:rPr lang="it-IT" b="1" dirty="0">
                    <a:sym typeface="Symbol" pitchFamily="18" charset="2"/>
                  </a:rPr>
                  <a:t>Reddito permanente</a:t>
                </a:r>
              </a:p>
              <a:p>
                <a:r>
                  <a:rPr lang="it-IT" dirty="0">
                    <a:sym typeface="Symbol" pitchFamily="18" charset="2"/>
                  </a:rPr>
                  <a:t>T oggi  </a:t>
                </a:r>
                <a:r>
                  <a:rPr lang="it-IT" dirty="0" err="1">
                    <a:sym typeface="Symbol" pitchFamily="18" charset="2"/>
                  </a:rPr>
                  <a:t>Y</a:t>
                </a:r>
                <a:r>
                  <a:rPr lang="it-IT" baseline="-25000" dirty="0" err="1">
                    <a:sym typeface="Symbol" pitchFamily="18" charset="2"/>
                  </a:rPr>
                  <a:t>d</a:t>
                </a:r>
                <a:r>
                  <a:rPr lang="it-IT" dirty="0">
                    <a:sym typeface="Symbol" pitchFamily="18" charset="2"/>
                  </a:rPr>
                  <a:t> corrente  Y permanente (media di reddito corrente e redditi futuri)  C  Y</a:t>
                </a:r>
              </a:p>
              <a:p>
                <a:r>
                  <a:rPr lang="it-IT" dirty="0">
                    <a:sym typeface="Symbol" pitchFamily="18" charset="2"/>
                  </a:rPr>
                  <a:t>Vincolo intertemporale considera solo le imposte  in futuro T</a:t>
                </a:r>
              </a:p>
              <a:p>
                <a:r>
                  <a:rPr lang="it-IT" dirty="0">
                    <a:sym typeface="Symbol" pitchFamily="18" charset="2"/>
                  </a:rPr>
                  <a:t>T   </a:t>
                </a:r>
                <a:r>
                  <a:rPr lang="it-IT" dirty="0" err="1">
                    <a:sym typeface="Symbol" pitchFamily="18" charset="2"/>
                  </a:rPr>
                  <a:t>Y</a:t>
                </a:r>
                <a:r>
                  <a:rPr lang="it-IT" baseline="-25000" dirty="0" err="1">
                    <a:sym typeface="Symbol" pitchFamily="18" charset="2"/>
                  </a:rPr>
                  <a:t>d</a:t>
                </a:r>
                <a:r>
                  <a:rPr lang="it-IT" dirty="0">
                    <a:sym typeface="Symbol" pitchFamily="18" charset="2"/>
                  </a:rPr>
                  <a:t> futuri   Y permanente (media di reddito corrente e redditi futuri)  C  Y</a:t>
                </a:r>
              </a:p>
              <a:p>
                <a:r>
                  <a:rPr lang="it-IT" dirty="0">
                    <a:highlight>
                      <a:srgbClr val="FFFF00"/>
                    </a:highlight>
                    <a:sym typeface="Symbol" pitchFamily="18" charset="2"/>
                  </a:rPr>
                  <a:t>L’effetto espansivo e quello restrittivo si compensano</a:t>
                </a:r>
                <a:r>
                  <a:rPr lang="it-IT" dirty="0">
                    <a:sym typeface="Symbol" pitchFamily="18" charset="2"/>
                  </a:rPr>
                  <a:t> </a:t>
                </a:r>
                <a:r>
                  <a:rPr lang="it-IT" dirty="0">
                    <a:solidFill>
                      <a:srgbClr val="FF0000"/>
                    </a:solidFill>
                    <a:sym typeface="Symbol" pitchFamily="18" charset="2"/>
                  </a:rPr>
                  <a:t>La manovra è inefficace (T oggi  Y invariato)</a:t>
                </a:r>
              </a:p>
              <a:p>
                <a:r>
                  <a:rPr lang="it-IT" dirty="0">
                    <a:sym typeface="Symbol" pitchFamily="18" charset="2"/>
                  </a:rPr>
                  <a:t>Se considerassimo, invece, che una parte del consumo (B) viene risparmiata sottoforma di titoli di stato per un periodo (m), percepirà (</a:t>
                </a:r>
                <a:r>
                  <a:rPr lang="it-IT" dirty="0" err="1">
                    <a:sym typeface="Symbol" pitchFamily="18" charset="2"/>
                  </a:rPr>
                  <a:t>rB</a:t>
                </a:r>
                <a:r>
                  <a:rPr lang="it-IT" dirty="0">
                    <a:sym typeface="Symbol" pitchFamily="18" charset="2"/>
                  </a:rPr>
                  <a:t>) sottoforma di rendimento dei titoli e dovrà pagare contemporaneamente </a:t>
                </a:r>
                <a:r>
                  <a:rPr lang="it-IT" dirty="0" err="1">
                    <a:sym typeface="Symbol" pitchFamily="18" charset="2"/>
                  </a:rPr>
                  <a:t>rB</a:t>
                </a:r>
                <a:r>
                  <a:rPr lang="it-IT" dirty="0">
                    <a:sym typeface="Symbol" pitchFamily="18" charset="2"/>
                  </a:rPr>
                  <a:t> per il costo del servizio del debito. Quindi alla fine verrà restituita la stessa quota B risparmiata all’inizio: </a:t>
                </a:r>
              </a:p>
              <a:p>
                <a14:m>
                  <m:oMath xmlns:m="http://schemas.openxmlformats.org/officeDocument/2006/math">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𝑌</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𝑟</m:t>
                                </m:r>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i="1">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𝑇</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b="0" i="1" smtClean="0">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e>
                    </m:nary>
                    <m:r>
                      <a:rPr lang="it-IT">
                        <a:latin typeface="Cambria Math" panose="02040503050406030204" pitchFamily="18" charset="0"/>
                        <a:sym typeface="Symbol" pitchFamily="18" charset="2"/>
                      </a:rPr>
                      <m:t>=</m:t>
                    </m:r>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𝐶</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oMath>
                </a14:m>
                <a:endParaRPr lang="it-IT" dirty="0">
                  <a:solidFill>
                    <a:srgbClr val="FF0000"/>
                  </a:solidFill>
                  <a:sym typeface="Symbol" pitchFamily="18" charset="2"/>
                </a:endParaRPr>
              </a:p>
            </p:txBody>
          </p:sp>
        </mc:Choice>
        <mc:Fallback xmlns="">
          <p:sp>
            <p:nvSpPr>
              <p:cNvPr id="919554" name="Rectangle 2"/>
              <p:cNvSpPr>
                <a:spLocks noGrp="1" noRot="1" noChangeAspect="1" noMove="1" noResize="1" noEditPoints="1" noAdjustHandles="1" noChangeArrowheads="1" noChangeShapeType="1" noTextEdit="1"/>
              </p:cNvSpPr>
              <p:nvPr>
                <p:ph type="body" idx="1"/>
              </p:nvPr>
            </p:nvSpPr>
            <p:spPr>
              <a:blipFill>
                <a:blip r:embed="rId4"/>
                <a:stretch>
                  <a:fillRect l="-696" t="-2801" r="-1159"/>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16</a:t>
            </a:fld>
            <a:endParaRPr lang="it-IT"/>
          </a:p>
        </p:txBody>
      </p:sp>
      <p:sp>
        <p:nvSpPr>
          <p:cNvPr id="3" name="Rettangolo 2">
            <a:extLst>
              <a:ext uri="{FF2B5EF4-FFF2-40B4-BE49-F238E27FC236}">
                <a16:creationId xmlns:a16="http://schemas.microsoft.com/office/drawing/2014/main" id="{C631C134-8F9E-4918-A573-6C4908CD7AD5}"/>
              </a:ext>
            </a:extLst>
          </p:cNvPr>
          <p:cNvSpPr/>
          <p:nvPr/>
        </p:nvSpPr>
        <p:spPr>
          <a:xfrm>
            <a:off x="918464" y="4295648"/>
            <a:ext cx="10367264" cy="1723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0775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9554">
                                            <p:txEl>
                                              <p:pRg st="0" end="0"/>
                                            </p:txEl>
                                          </p:spTgt>
                                        </p:tgtEl>
                                        <p:attrNameLst>
                                          <p:attrName>style.visibility</p:attrName>
                                        </p:attrNameLst>
                                      </p:cBhvr>
                                      <p:to>
                                        <p:strVal val="visible"/>
                                      </p:to>
                                    </p:set>
                                    <p:animEffect transition="in" filter="checkerboard(across)">
                                      <p:cBhvr>
                                        <p:cTn id="7" dur="500"/>
                                        <p:tgtEl>
                                          <p:spTgt spid="9195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9554">
                                            <p:txEl>
                                              <p:pRg st="1" end="1"/>
                                            </p:txEl>
                                          </p:spTgt>
                                        </p:tgtEl>
                                        <p:attrNameLst>
                                          <p:attrName>style.visibility</p:attrName>
                                        </p:attrNameLst>
                                      </p:cBhvr>
                                      <p:to>
                                        <p:strVal val="visible"/>
                                      </p:to>
                                    </p:set>
                                    <p:animEffect transition="in" filter="checkerboard(across)">
                                      <p:cBhvr>
                                        <p:cTn id="10" dur="500"/>
                                        <p:tgtEl>
                                          <p:spTgt spid="9195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9554">
                                            <p:txEl>
                                              <p:pRg st="2" end="2"/>
                                            </p:txEl>
                                          </p:spTgt>
                                        </p:tgtEl>
                                        <p:attrNameLst>
                                          <p:attrName>style.visibility</p:attrName>
                                        </p:attrNameLst>
                                      </p:cBhvr>
                                      <p:to>
                                        <p:strVal val="visible"/>
                                      </p:to>
                                    </p:set>
                                    <p:animEffect transition="in" filter="checkerboard(across)">
                                      <p:cBhvr>
                                        <p:cTn id="13" dur="500"/>
                                        <p:tgtEl>
                                          <p:spTgt spid="91955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9554">
                                            <p:txEl>
                                              <p:pRg st="3" end="3"/>
                                            </p:txEl>
                                          </p:spTgt>
                                        </p:tgtEl>
                                        <p:attrNameLst>
                                          <p:attrName>style.visibility</p:attrName>
                                        </p:attrNameLst>
                                      </p:cBhvr>
                                      <p:to>
                                        <p:strVal val="visible"/>
                                      </p:to>
                                    </p:set>
                                    <p:animEffect transition="in" filter="checkerboard(across)">
                                      <p:cBhvr>
                                        <p:cTn id="16" dur="500"/>
                                        <p:tgtEl>
                                          <p:spTgt spid="91955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9554">
                                            <p:txEl>
                                              <p:pRg st="4" end="4"/>
                                            </p:txEl>
                                          </p:spTgt>
                                        </p:tgtEl>
                                        <p:attrNameLst>
                                          <p:attrName>style.visibility</p:attrName>
                                        </p:attrNameLst>
                                      </p:cBhvr>
                                      <p:to>
                                        <p:strVal val="visible"/>
                                      </p:to>
                                    </p:set>
                                    <p:animEffect transition="in" filter="checkerboard(across)">
                                      <p:cBhvr>
                                        <p:cTn id="19" dur="500"/>
                                        <p:tgtEl>
                                          <p:spTgt spid="91955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9554">
                                            <p:txEl>
                                              <p:pRg st="5" end="5"/>
                                            </p:txEl>
                                          </p:spTgt>
                                        </p:tgtEl>
                                        <p:attrNameLst>
                                          <p:attrName>style.visibility</p:attrName>
                                        </p:attrNameLst>
                                      </p:cBhvr>
                                      <p:to>
                                        <p:strVal val="visible"/>
                                      </p:to>
                                    </p:set>
                                    <p:animEffect transition="in" filter="checkerboard(across)">
                                      <p:cBhvr>
                                        <p:cTn id="22" dur="500"/>
                                        <p:tgtEl>
                                          <p:spTgt spid="91955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19554">
                                            <p:txEl>
                                              <p:pRg st="6" end="6"/>
                                            </p:txEl>
                                          </p:spTgt>
                                        </p:tgtEl>
                                        <p:attrNameLst>
                                          <p:attrName>style.visibility</p:attrName>
                                        </p:attrNameLst>
                                      </p:cBhvr>
                                      <p:to>
                                        <p:strVal val="visible"/>
                                      </p:to>
                                    </p:set>
                                    <p:animEffect transition="in" filter="checkerboard(across)">
                                      <p:cBhvr>
                                        <p:cTn id="25" dur="500"/>
                                        <p:tgtEl>
                                          <p:spTgt spid="919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dirty="0" err="1"/>
              <a:t>Equivalenza</a:t>
            </a:r>
            <a:r>
              <a:rPr lang="en-US" dirty="0"/>
              <a:t> </a:t>
            </a:r>
            <a:r>
              <a:rPr lang="en-US" dirty="0" err="1"/>
              <a:t>ricardiana</a:t>
            </a:r>
            <a:endParaRPr lang="en-US" dirty="0"/>
          </a:p>
        </p:txBody>
      </p:sp>
      <p:sp>
        <p:nvSpPr>
          <p:cNvPr id="921602" name="Rectangle 2"/>
          <p:cNvSpPr>
            <a:spLocks noGrp="1" noChangeArrowheads="1"/>
          </p:cNvSpPr>
          <p:nvPr>
            <p:ph type="body" idx="1"/>
          </p:nvPr>
        </p:nvSpPr>
        <p:spPr/>
        <p:txBody>
          <a:bodyPr/>
          <a:lstStyle/>
          <a:p>
            <a:r>
              <a:rPr lang="it-IT" dirty="0">
                <a:sym typeface="Symbol" pitchFamily="18" charset="2"/>
              </a:rPr>
              <a:t>La manovra fa aumentare il reddito corrente ma riduce i redditi futuri </a:t>
            </a:r>
          </a:p>
          <a:p>
            <a:r>
              <a:rPr lang="it-IT" dirty="0">
                <a:sym typeface="Symbol" pitchFamily="18" charset="2"/>
              </a:rPr>
              <a:t> il reddito permanente è invariato </a:t>
            </a:r>
          </a:p>
          <a:p>
            <a:r>
              <a:rPr lang="it-IT" dirty="0">
                <a:sym typeface="Symbol" pitchFamily="18" charset="2"/>
              </a:rPr>
              <a:t> il consumo non cambia</a:t>
            </a:r>
          </a:p>
          <a:p>
            <a:endParaRPr lang="it-IT" dirty="0">
              <a:sym typeface="Symbol" pitchFamily="18" charset="2"/>
            </a:endParaRPr>
          </a:p>
          <a:p>
            <a:r>
              <a:rPr lang="it-IT" dirty="0">
                <a:sym typeface="Symbol" pitchFamily="18" charset="2"/>
              </a:rPr>
              <a:t>Conclusione: </a:t>
            </a:r>
            <a:r>
              <a:rPr lang="it-IT" u="sng" dirty="0">
                <a:sym typeface="Symbol" pitchFamily="18" charset="2"/>
              </a:rPr>
              <a:t>Con la teoria del reddito permanente </a:t>
            </a:r>
          </a:p>
          <a:p>
            <a:r>
              <a:rPr lang="it-IT" dirty="0">
                <a:sym typeface="Symbol" pitchFamily="18" charset="2"/>
              </a:rPr>
              <a:t> </a:t>
            </a:r>
            <a:r>
              <a:rPr lang="it-IT" b="1" dirty="0">
                <a:sym typeface="Symbol" pitchFamily="18" charset="2"/>
              </a:rPr>
              <a:t>Politica fiscale inefficace</a:t>
            </a:r>
          </a:p>
          <a:p>
            <a:endParaRPr lang="it-IT" dirty="0">
              <a:sym typeface="Symbol" pitchFamily="18" charset="2"/>
            </a:endParaRPr>
          </a:p>
          <a:p>
            <a:endParaRPr lang="it-IT" dirty="0">
              <a:sym typeface="Symbol" pitchFamily="18" charset="2"/>
            </a:endParaRPr>
          </a:p>
          <a:p>
            <a:endParaRPr lang="it-IT"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17</a:t>
            </a:fld>
            <a:endParaRPr lang="it-IT"/>
          </a:p>
        </p:txBody>
      </p:sp>
    </p:spTree>
    <p:custDataLst>
      <p:tags r:id="rId1"/>
    </p:custDataLst>
    <p:extLst>
      <p:ext uri="{BB962C8B-B14F-4D97-AF65-F5344CB8AC3E}">
        <p14:creationId xmlns:p14="http://schemas.microsoft.com/office/powerpoint/2010/main" val="32689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602">
                                            <p:txEl>
                                              <p:pRg st="4" end="4"/>
                                            </p:txEl>
                                          </p:spTgt>
                                        </p:tgtEl>
                                        <p:attrNameLst>
                                          <p:attrName>style.visibility</p:attrName>
                                        </p:attrNameLst>
                                      </p:cBhvr>
                                      <p:to>
                                        <p:strVal val="visible"/>
                                      </p:to>
                                    </p:set>
                                    <p:animEffect transition="in" filter="checkerboard(across)">
                                      <p:cBhvr>
                                        <p:cTn id="7" dur="500"/>
                                        <p:tgtEl>
                                          <p:spTgt spid="92160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602">
                                            <p:txEl>
                                              <p:pRg st="5" end="5"/>
                                            </p:txEl>
                                          </p:spTgt>
                                        </p:tgtEl>
                                        <p:attrNameLst>
                                          <p:attrName>style.visibility</p:attrName>
                                        </p:attrNameLst>
                                      </p:cBhvr>
                                      <p:to>
                                        <p:strVal val="visible"/>
                                      </p:to>
                                    </p:set>
                                    <p:animEffect transition="in" filter="checkerboard(across)">
                                      <p:cBhvr>
                                        <p:cTn id="10" dur="500"/>
                                        <p:tgtEl>
                                          <p:spTgt spid="921602">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21602">
                                            <p:txEl>
                                              <p:pRg st="0" end="0"/>
                                            </p:txEl>
                                          </p:spTgt>
                                        </p:tgtEl>
                                        <p:attrNameLst>
                                          <p:attrName>style.visibility</p:attrName>
                                        </p:attrNameLst>
                                      </p:cBhvr>
                                      <p:to>
                                        <p:strVal val="visible"/>
                                      </p:to>
                                    </p:set>
                                    <p:animEffect transition="in" filter="checkerboard(across)">
                                      <p:cBhvr>
                                        <p:cTn id="13" dur="500"/>
                                        <p:tgtEl>
                                          <p:spTgt spid="921602">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21602">
                                            <p:txEl>
                                              <p:pRg st="1" end="1"/>
                                            </p:txEl>
                                          </p:spTgt>
                                        </p:tgtEl>
                                        <p:attrNameLst>
                                          <p:attrName>style.visibility</p:attrName>
                                        </p:attrNameLst>
                                      </p:cBhvr>
                                      <p:to>
                                        <p:strVal val="visible"/>
                                      </p:to>
                                    </p:set>
                                    <p:animEffect transition="in" filter="checkerboard(across)">
                                      <p:cBhvr>
                                        <p:cTn id="16" dur="500"/>
                                        <p:tgtEl>
                                          <p:spTgt spid="921602">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21602">
                                            <p:txEl>
                                              <p:pRg st="2" end="2"/>
                                            </p:txEl>
                                          </p:spTgt>
                                        </p:tgtEl>
                                        <p:attrNameLst>
                                          <p:attrName>style.visibility</p:attrName>
                                        </p:attrNameLst>
                                      </p:cBhvr>
                                      <p:to>
                                        <p:strVal val="visible"/>
                                      </p:to>
                                    </p:set>
                                    <p:animEffect transition="in" filter="checkerboard(across)">
                                      <p:cBhvr>
                                        <p:cTn id="19" dur="500"/>
                                        <p:tgtEl>
                                          <p:spTgt spid="921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L’orizzonte temporale</a:t>
            </a: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a:t>Come dovremmo considerare l’equivalenza ricardiana?</a:t>
            </a:r>
          </a:p>
          <a:p>
            <a:r>
              <a:rPr lang="it-IT" dirty="0">
                <a:highlight>
                  <a:srgbClr val="FFFF00"/>
                </a:highlight>
              </a:rPr>
              <a:t>Nella realtà, quanto più lontani nel tempo e incerti sembrano gli aumenti delle imposte future agli occhi dei consumatori, tanto più probabile è che essi li ignorino</a:t>
            </a:r>
            <a:r>
              <a:rPr lang="it-IT" dirty="0"/>
              <a:t>.</a:t>
            </a:r>
          </a:p>
          <a:p>
            <a:r>
              <a:rPr lang="it-IT" dirty="0"/>
              <a:t>In questo caso, il teorema dell’equivalenza ricardiana è destinata a fallire.</a:t>
            </a:r>
          </a:p>
          <a:p>
            <a:r>
              <a:rPr lang="it-IT" dirty="0"/>
              <a:t>In generale il disavanzo pubblico ha effetti rilevanti sull’attività economica.</a:t>
            </a:r>
          </a:p>
          <a:p>
            <a:r>
              <a:rPr lang="it-IT" dirty="0"/>
              <a:t>Nel breve periodo un forte disavanzo può (ma non sempre) aumentare la domanda, mentre una riduzione del deficit può (ma non sempre) produrre un effetto di contrazione sulla stessa</a:t>
            </a:r>
          </a:p>
          <a:p>
            <a:r>
              <a:rPr lang="it-IT" dirty="0"/>
              <a:t>Nel lungo periodo un maggior debito pubblico riduce l’accumulazione di capitale e quindi la produzione.</a:t>
            </a:r>
          </a:p>
          <a:p>
            <a:r>
              <a:rPr lang="it-IT" dirty="0"/>
              <a:t>Tuttavia, l’evidenza empirica nel breve periodo è controversa.</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18</a:t>
            </a:fld>
            <a:endParaRPr lang="it-IT"/>
          </a:p>
        </p:txBody>
      </p:sp>
    </p:spTree>
    <p:extLst>
      <p:ext uri="{BB962C8B-B14F-4D97-AF65-F5344CB8AC3E}">
        <p14:creationId xmlns:p14="http://schemas.microsoft.com/office/powerpoint/2010/main" val="343884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760" y="320675"/>
            <a:ext cx="10515600" cy="1325563"/>
          </a:xfrm>
        </p:spPr>
        <p:txBody>
          <a:bodyPr>
            <a:normAutofit fontScale="90000"/>
          </a:bodyPr>
          <a:lstStyle/>
          <a:p>
            <a:r>
              <a:rPr lang="it-IT" dirty="0"/>
              <a:t>I Limiti del teorema dell’equivalenza ricardiana: cos’è che non funziona nella realtà? </a:t>
            </a:r>
          </a:p>
        </p:txBody>
      </p:sp>
      <p:sp>
        <p:nvSpPr>
          <p:cNvPr id="3" name="Segnaposto contenuto 2"/>
          <p:cNvSpPr>
            <a:spLocks noGrp="1"/>
          </p:cNvSpPr>
          <p:nvPr>
            <p:ph sz="quarter" idx="1"/>
          </p:nvPr>
        </p:nvSpPr>
        <p:spPr/>
        <p:txBody>
          <a:bodyPr>
            <a:normAutofit fontScale="92500" lnSpcReduction="20000"/>
          </a:bodyPr>
          <a:lstStyle/>
          <a:p>
            <a:r>
              <a:rPr lang="it-IT" dirty="0"/>
              <a:t>I limiti del teorema dell’equivalenza ricardiana sono dovuti alle assunzioni di base del modello.</a:t>
            </a:r>
          </a:p>
          <a:p>
            <a:r>
              <a:rPr lang="it-IT" dirty="0"/>
              <a:t>Il risultato dell’irrilevanza della politica finanziaria del governo è ottenuto sulla base delle seguenti </a:t>
            </a:r>
            <a:r>
              <a:rPr lang="it-IT" dirty="0">
                <a:solidFill>
                  <a:srgbClr val="FF0000"/>
                </a:solidFill>
              </a:rPr>
              <a:t>ipotesi</a:t>
            </a:r>
            <a:r>
              <a:rPr lang="it-IT" dirty="0"/>
              <a:t>:</a:t>
            </a:r>
          </a:p>
          <a:p>
            <a:r>
              <a:rPr lang="it-IT" dirty="0"/>
              <a:t>1. gli </a:t>
            </a:r>
            <a:r>
              <a:rPr lang="it-IT" dirty="0">
                <a:solidFill>
                  <a:srgbClr val="FF0000"/>
                </a:solidFill>
              </a:rPr>
              <a:t>agenti</a:t>
            </a:r>
            <a:r>
              <a:rPr lang="it-IT" dirty="0"/>
              <a:t> sono </a:t>
            </a:r>
            <a:r>
              <a:rPr lang="it-IT" dirty="0">
                <a:solidFill>
                  <a:srgbClr val="FF0000"/>
                </a:solidFill>
              </a:rPr>
              <a:t>perfettamente razionali</a:t>
            </a:r>
            <a:r>
              <a:rPr lang="it-IT" dirty="0"/>
              <a:t>;</a:t>
            </a:r>
          </a:p>
          <a:p>
            <a:r>
              <a:rPr lang="it-IT" dirty="0"/>
              <a:t>2. </a:t>
            </a:r>
            <a:r>
              <a:rPr lang="it-IT" dirty="0">
                <a:solidFill>
                  <a:srgbClr val="FF0000"/>
                </a:solidFill>
              </a:rPr>
              <a:t>l’orizzonte temporale </a:t>
            </a:r>
            <a:r>
              <a:rPr lang="it-IT" dirty="0"/>
              <a:t>dei consumatori è uguale a quello del governo (solidarietà intergenerazionale);</a:t>
            </a:r>
          </a:p>
          <a:p>
            <a:r>
              <a:rPr lang="it-IT" dirty="0"/>
              <a:t>3. i consumatori possono prendere e dare a prestito al medesimo </a:t>
            </a:r>
            <a:r>
              <a:rPr lang="it-IT" dirty="0">
                <a:solidFill>
                  <a:srgbClr val="FF0000"/>
                </a:solidFill>
              </a:rPr>
              <a:t>tasso di interesse</a:t>
            </a:r>
            <a:r>
              <a:rPr lang="it-IT" dirty="0"/>
              <a:t>, </a:t>
            </a:r>
            <a:r>
              <a:rPr lang="it-IT" dirty="0">
                <a:solidFill>
                  <a:srgbClr val="FF0000"/>
                </a:solidFill>
              </a:rPr>
              <a:t>senza vincoli nell’accesso al credito</a:t>
            </a:r>
            <a:r>
              <a:rPr lang="it-IT" dirty="0"/>
              <a:t>;</a:t>
            </a:r>
          </a:p>
          <a:p>
            <a:r>
              <a:rPr lang="it-IT" dirty="0"/>
              <a:t>4. le </a:t>
            </a:r>
            <a:r>
              <a:rPr lang="it-IT" dirty="0">
                <a:solidFill>
                  <a:srgbClr val="FF0000"/>
                </a:solidFill>
              </a:rPr>
              <a:t>imposte non sono distorsive</a:t>
            </a:r>
            <a:r>
              <a:rPr lang="it-IT" dirty="0"/>
              <a:t>.</a:t>
            </a:r>
          </a:p>
          <a:p>
            <a:r>
              <a:rPr lang="it-IT" u="sng" dirty="0"/>
              <a:t>Queste assunzioni non trovano sempre una perfetta corrispondenza nella realtà</a:t>
            </a:r>
          </a:p>
        </p:txBody>
      </p:sp>
      <p:sp>
        <p:nvSpPr>
          <p:cNvPr id="4" name="Segnaposto numero diapositiva 3"/>
          <p:cNvSpPr>
            <a:spLocks noGrp="1"/>
          </p:cNvSpPr>
          <p:nvPr>
            <p:ph type="sldNum" sz="quarter" idx="12"/>
          </p:nvPr>
        </p:nvSpPr>
        <p:spPr/>
        <p:txBody>
          <a:bodyPr/>
          <a:lstStyle/>
          <a:p>
            <a:fld id="{ECB96A7B-7842-4D4D-BE96-FD32835D6D22}" type="slidenum">
              <a:rPr lang="it-IT" smtClean="0"/>
              <a:pPr/>
              <a:t>19</a:t>
            </a:fld>
            <a:endParaRPr lang="it-IT"/>
          </a:p>
        </p:txBody>
      </p:sp>
    </p:spTree>
    <p:extLst>
      <p:ext uri="{BB962C8B-B14F-4D97-AF65-F5344CB8AC3E}">
        <p14:creationId xmlns:p14="http://schemas.microsoft.com/office/powerpoint/2010/main" val="53045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usiamo la politica di bilancio per stimolare la domanda aggregata?</a:t>
            </a:r>
            <a:endParaRPr lang="en-US" dirty="0"/>
          </a:p>
        </p:txBody>
      </p:sp>
      <p:sp>
        <p:nvSpPr>
          <p:cNvPr id="3" name="Segnaposto contenuto 2"/>
          <p:cNvSpPr>
            <a:spLocks noGrp="1"/>
          </p:cNvSpPr>
          <p:nvPr>
            <p:ph idx="1"/>
          </p:nvPr>
        </p:nvSpPr>
        <p:spPr/>
        <p:txBody>
          <a:bodyPr/>
          <a:lstStyle/>
          <a:p>
            <a:r>
              <a:rPr lang="it-IT" dirty="0"/>
              <a:t>Dobbiamo a Keynes questa innovazione nella gestione dell’intervento pubblico guardando ai </a:t>
            </a:r>
            <a:r>
              <a:rPr lang="it-IT" b="1" dirty="0"/>
              <a:t>flussi di spesa </a:t>
            </a:r>
            <a:r>
              <a:rPr lang="it-IT" dirty="0"/>
              <a:t>piuttosto che agli </a:t>
            </a:r>
            <a:r>
              <a:rPr lang="it-IT" b="1" dirty="0"/>
              <a:t>stock</a:t>
            </a:r>
            <a:r>
              <a:rPr lang="it-IT" dirty="0"/>
              <a:t> (</a:t>
            </a:r>
            <a:r>
              <a:rPr lang="it-IT" dirty="0">
                <a:solidFill>
                  <a:srgbClr val="FF0000"/>
                </a:solidFill>
              </a:rPr>
              <a:t>di debito</a:t>
            </a:r>
            <a:r>
              <a:rPr lang="it-IT" dirty="0"/>
              <a:t>) e alla </a:t>
            </a:r>
            <a:r>
              <a:rPr lang="it-IT" b="1" dirty="0"/>
              <a:t>solvibilità dello Stato</a:t>
            </a:r>
          </a:p>
          <a:p>
            <a:r>
              <a:rPr lang="it-IT" dirty="0"/>
              <a:t>Certamente le decisioni di intervento possono essere sbagliate, allora queste portano all’accumulo dei deficit, conseguentemente del debito e all’aumento dei problemi di solvibilità del paese….</a:t>
            </a:r>
          </a:p>
          <a:p>
            <a:r>
              <a:rPr lang="it-IT" dirty="0"/>
              <a:t>Sono proprio queste conseguenze che rappresentano un problema per alcuni dei Paesi dell’UE e soprattutto per l’Italia, che vede limitate le sue possibilità di spesa. Vediamo gli aspetti più rilevanti.</a:t>
            </a:r>
            <a:endParaRPr lang="en-US" dirty="0"/>
          </a:p>
        </p:txBody>
      </p:sp>
    </p:spTree>
    <p:extLst>
      <p:ext uri="{BB962C8B-B14F-4D97-AF65-F5344CB8AC3E}">
        <p14:creationId xmlns:p14="http://schemas.microsoft.com/office/powerpoint/2010/main" val="425185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a:t>Evidenza contrastante….</a:t>
            </a:r>
            <a:endParaRPr lang="it-IT" dirty="0"/>
          </a:p>
        </p:txBody>
      </p:sp>
      <p:sp>
        <p:nvSpPr>
          <p:cNvPr id="4" name="Segnaposto numero diapositiva 3"/>
          <p:cNvSpPr>
            <a:spLocks noGrp="1"/>
          </p:cNvSpPr>
          <p:nvPr>
            <p:ph type="sldNum" sz="quarter" idx="11"/>
          </p:nvPr>
        </p:nvSpPr>
        <p:spPr/>
        <p:txBody>
          <a:bodyPr/>
          <a:lstStyle/>
          <a:p>
            <a:fld id="{ECB96A7B-7842-4D4D-BE96-FD32835D6D22}" type="slidenum">
              <a:rPr lang="it-IT" smtClean="0"/>
              <a:pPr/>
              <a:t>20</a:t>
            </a:fld>
            <a:endParaRPr lang="it-IT"/>
          </a:p>
        </p:txBody>
      </p:sp>
      <p:pic>
        <p:nvPicPr>
          <p:cNvPr id="3074" name="Picture 2" descr="http://4.bp.blogspot.com/-8voenfMqNWU/TaIWbRNmOnI/AAAAAAAABdQ/y0eKD5PZGyU/s1600/risparmio%2Be%2Bdebito.JPG"/>
          <p:cNvPicPr>
            <a:picLocks noChangeAspect="1" noChangeArrowheads="1"/>
          </p:cNvPicPr>
          <p:nvPr/>
        </p:nvPicPr>
        <p:blipFill>
          <a:blip r:embed="rId2" cstate="print"/>
          <a:srcRect/>
          <a:stretch>
            <a:fillRect/>
          </a:stretch>
        </p:blipFill>
        <p:spPr bwMode="auto">
          <a:xfrm>
            <a:off x="1524001" y="1916832"/>
            <a:ext cx="9060636" cy="3312368"/>
          </a:xfrm>
          <a:prstGeom prst="rect">
            <a:avLst/>
          </a:prstGeom>
          <a:noFill/>
        </p:spPr>
      </p:pic>
      <p:sp>
        <p:nvSpPr>
          <p:cNvPr id="2" name="CasellaDiTesto 1"/>
          <p:cNvSpPr txBox="1"/>
          <p:nvPr/>
        </p:nvSpPr>
        <p:spPr>
          <a:xfrm>
            <a:off x="2207569" y="5661248"/>
            <a:ext cx="1980799" cy="369332"/>
          </a:xfrm>
          <a:prstGeom prst="rect">
            <a:avLst/>
          </a:prstGeom>
          <a:noFill/>
        </p:spPr>
        <p:txBody>
          <a:bodyPr wrap="none" rtlCol="0">
            <a:spAutoFit/>
          </a:bodyPr>
          <a:lstStyle/>
          <a:p>
            <a:r>
              <a:rPr lang="it-IT" dirty="0"/>
              <a:t>cfr. Manasse, 2012 </a:t>
            </a:r>
          </a:p>
        </p:txBody>
      </p:sp>
    </p:spTree>
    <p:extLst>
      <p:ext uri="{BB962C8B-B14F-4D97-AF65-F5344CB8AC3E}">
        <p14:creationId xmlns:p14="http://schemas.microsoft.com/office/powerpoint/2010/main" val="1214178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ci dicono i dati?</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Le evidenze empiriche suggeriscono con modelli </a:t>
            </a:r>
            <a:r>
              <a:rPr lang="it-IT" dirty="0" err="1"/>
              <a:t>microfondati</a:t>
            </a:r>
            <a:r>
              <a:rPr lang="it-IT" dirty="0"/>
              <a:t>, che vi sono effetti ricardiani parziali che riducono l’efficacia delle politiche fiscali, poiché coesistono due </a:t>
            </a:r>
            <a:r>
              <a:rPr lang="it-IT" b="1" dirty="0"/>
              <a:t>tipologie di famiglie</a:t>
            </a:r>
            <a:r>
              <a:rPr lang="it-IT" dirty="0"/>
              <a:t>:</a:t>
            </a:r>
          </a:p>
          <a:p>
            <a:pPr lvl="1"/>
            <a:r>
              <a:rPr lang="it-IT" dirty="0"/>
              <a:t>Famiglie ottimizzatrici non vincolate dalla liquidità</a:t>
            </a:r>
          </a:p>
          <a:p>
            <a:pPr lvl="1"/>
            <a:r>
              <a:rPr lang="it-IT" dirty="0"/>
              <a:t>Famiglie vincolate (con un reddito limitato e scarsi risparmi)</a:t>
            </a:r>
          </a:p>
          <a:p>
            <a:r>
              <a:rPr lang="it-IT" dirty="0"/>
              <a:t>Se combiniamo queste caratteristiche con il fatto che </a:t>
            </a:r>
            <a:r>
              <a:rPr lang="it-IT" b="1" dirty="0"/>
              <a:t>i prezzi sono rigidi</a:t>
            </a:r>
            <a:r>
              <a:rPr lang="it-IT" dirty="0"/>
              <a:t>, ritorniamo a risultati di tipo (debolmente) keynesiano</a:t>
            </a:r>
          </a:p>
          <a:p>
            <a:r>
              <a:rPr lang="it-IT" dirty="0"/>
              <a:t>Se in alternativa si impiegano </a:t>
            </a:r>
            <a:r>
              <a:rPr lang="it-IT" u="sng" dirty="0"/>
              <a:t>modelli a generazioni sovrapposte </a:t>
            </a:r>
            <a:r>
              <a:rPr lang="it-IT" u="sng" dirty="0">
                <a:highlight>
                  <a:srgbClr val="FFFF00"/>
                </a:highlight>
              </a:rPr>
              <a:t>con orizzonte di vita finito</a:t>
            </a:r>
            <a:r>
              <a:rPr lang="it-IT" dirty="0">
                <a:highlight>
                  <a:srgbClr val="FFFF00"/>
                </a:highlight>
              </a:rPr>
              <a:t> </a:t>
            </a:r>
            <a:r>
              <a:rPr lang="it-IT" dirty="0"/>
              <a:t>e si ipotizza che ogni generazione si disinteressa delle sorti dell’altra, allora </a:t>
            </a:r>
            <a:r>
              <a:rPr lang="it-IT" b="1" dirty="0"/>
              <a:t>la politica fiscale è utile a regolare le fluttuazioni economiche</a:t>
            </a:r>
          </a:p>
          <a:p>
            <a:r>
              <a:rPr lang="it-IT" dirty="0"/>
              <a:t>Anche nelle analisi che applicano il teorema dell’equivalenza ricardiana ci sono delle eccezioni da considerare, ad es. quando un Paese è sottoposto a </a:t>
            </a:r>
            <a:r>
              <a:rPr lang="it-IT" u="sng" dirty="0"/>
              <a:t>pesanti shock negativi </a:t>
            </a:r>
            <a:r>
              <a:rPr lang="it-IT" dirty="0"/>
              <a:t>(crisi speculative, pandemie, guerre…), ma in generale è meglio applicare aliquote fiscali costanti nel tempo (</a:t>
            </a:r>
            <a:r>
              <a:rPr lang="it-IT" i="1" dirty="0" err="1">
                <a:solidFill>
                  <a:srgbClr val="FF0000"/>
                </a:solidFill>
              </a:rPr>
              <a:t>tax</a:t>
            </a:r>
            <a:r>
              <a:rPr lang="it-IT" i="1" dirty="0">
                <a:solidFill>
                  <a:srgbClr val="FF0000"/>
                </a:solidFill>
              </a:rPr>
              <a:t> </a:t>
            </a:r>
            <a:r>
              <a:rPr lang="it-IT" i="1" dirty="0" err="1">
                <a:solidFill>
                  <a:srgbClr val="FF0000"/>
                </a:solidFill>
              </a:rPr>
              <a:t>smoothing</a:t>
            </a:r>
            <a:r>
              <a:rPr lang="it-IT" dirty="0"/>
              <a:t>, </a:t>
            </a:r>
            <a:r>
              <a:rPr lang="it-IT" u="sng" dirty="0"/>
              <a:t>poiché l’instabilità fiscale causa instabilità nella crescita economica</a:t>
            </a:r>
            <a:r>
              <a:rPr lang="it-IT" dirty="0"/>
              <a:t>), limitandosi a far operare gli stabilizzatori automatici</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21</a:t>
            </a:fld>
            <a:endParaRPr lang="en-US"/>
          </a:p>
        </p:txBody>
      </p:sp>
    </p:spTree>
    <p:extLst>
      <p:ext uri="{BB962C8B-B14F-4D97-AF65-F5344CB8AC3E}">
        <p14:creationId xmlns:p14="http://schemas.microsoft.com/office/powerpoint/2010/main" val="203769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Critica neoclassica e moltiplicatore keynesiano</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L’aumento del deficit causa </a:t>
            </a:r>
            <a:r>
              <a:rPr lang="it-IT" dirty="0">
                <a:solidFill>
                  <a:srgbClr val="FF0000"/>
                </a:solidFill>
              </a:rPr>
              <a:t>spiazzamento finanziario </a:t>
            </a:r>
            <a:r>
              <a:rPr lang="it-IT" dirty="0"/>
              <a:t>(riduce la domanda per investimento e il consumo intertemporale, vedi grafici), tuttavia i paesi operano in mercati aperti, per cui i tassi d’interesse non variano molto rispetto al livello internazionale (critica debole)</a:t>
            </a:r>
          </a:p>
          <a:p>
            <a:r>
              <a:rPr lang="it-IT" dirty="0">
                <a:solidFill>
                  <a:srgbClr val="FF0000"/>
                </a:solidFill>
              </a:rPr>
              <a:t>L’offerta è rigida</a:t>
            </a:r>
            <a:r>
              <a:rPr lang="it-IT" dirty="0"/>
              <a:t>: quindi ad un aumento della domanda finanziato con deficit pubblico, l’equilibrio si aggiusta via prezzi (vedi grafico), la domanda privata sarà quindi penalizzata anche dall’aumento dei prezzi. Quello che conta in realtà è l’orizzonte temporale e nel breve periodo l’offerta non è rigida perché i prezzi sono rigidi, anzi l’inclinazione è inferiore a 1 (anche questa critica è debole)</a:t>
            </a:r>
          </a:p>
          <a:p>
            <a:r>
              <a:rPr lang="it-IT" dirty="0">
                <a:solidFill>
                  <a:srgbClr val="FF0000"/>
                </a:solidFill>
              </a:rPr>
              <a:t>Effetti</a:t>
            </a:r>
            <a:r>
              <a:rPr lang="it-IT" dirty="0"/>
              <a:t> conseguenti </a:t>
            </a:r>
            <a:r>
              <a:rPr lang="it-IT" dirty="0">
                <a:solidFill>
                  <a:srgbClr val="FF0000"/>
                </a:solidFill>
              </a:rPr>
              <a:t>dal lato dell’offerta</a:t>
            </a:r>
            <a:r>
              <a:rPr lang="it-IT" dirty="0"/>
              <a:t>: un aumento di G finanziato da un aumento delle imposte (sul reddito o sul capitale) rende più costosi i fattori della produzione e l’offerta può diminuire </a:t>
            </a:r>
            <a:r>
              <a:rPr lang="it-IT" u="sng" dirty="0"/>
              <a:t>nel caso in cui gli aumenti siano percepiti come permanenti</a:t>
            </a:r>
            <a:r>
              <a:rPr lang="it-IT" dirty="0"/>
              <a:t>. Anche in questo caso dipende dalla natura della spesa pubblica (corrente o per investimenti) o se, al contrario la variazione di bilancio sia originata da una riduzione della spesa o da aumento delle imposte (</a:t>
            </a:r>
            <a:r>
              <a:rPr lang="it-IT" dirty="0">
                <a:solidFill>
                  <a:srgbClr val="FF0000"/>
                </a:solidFill>
              </a:rPr>
              <a:t>effetti di composizione</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22</a:t>
            </a:fld>
            <a:endParaRPr lang="en-US"/>
          </a:p>
        </p:txBody>
      </p:sp>
    </p:spTree>
    <p:extLst>
      <p:ext uri="{BB962C8B-B14F-4D97-AF65-F5344CB8AC3E}">
        <p14:creationId xmlns:p14="http://schemas.microsoft.com/office/powerpoint/2010/main" val="420583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Riduzione della spesa ed effetti espansivi?</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dirty="0"/>
              <a:t>Quest’ultima osservazione ha acceso una discussione tra gli economisti: </a:t>
            </a:r>
            <a:r>
              <a:rPr lang="it-IT" u="sng" dirty="0"/>
              <a:t>il punto era se anche in recessione una riduzione della spesa potesse avere effetti espansivi nel breve periodo</a:t>
            </a:r>
            <a:r>
              <a:rPr lang="it-IT" dirty="0"/>
              <a:t>….</a:t>
            </a:r>
          </a:p>
          <a:p>
            <a:r>
              <a:rPr lang="it-IT" dirty="0"/>
              <a:t>L’evidenza empirica relativa ad alcuni episodi di risanamento fiscale realizzati in paesi europei nel corso degli ultimi decenni ha mostrato, contrariamente ai modelli macroeconomici keynesiani, che </a:t>
            </a:r>
            <a:r>
              <a:rPr lang="it-IT" u="sng" dirty="0"/>
              <a:t>in certi casi le politiche di riduzione del disavanzo possono produrre effetti espansivi nel breve periodo</a:t>
            </a:r>
            <a:r>
              <a:rPr lang="it-IT" dirty="0"/>
              <a:t>.(si tratta della teoria sostenuta anche da Giavazzi, Alesina, Perotti e </a:t>
            </a:r>
            <a:r>
              <a:rPr lang="it-IT" dirty="0" err="1"/>
              <a:t>Ardegna</a:t>
            </a:r>
            <a:r>
              <a:rPr lang="it-IT" dirty="0"/>
              <a:t> (2010), ma messa in discussione da FMI (2012) dopo la crisi economica del 2008, oltre ad altri autori)</a:t>
            </a:r>
          </a:p>
          <a:p>
            <a:r>
              <a:rPr lang="it-IT" dirty="0"/>
              <a:t>L’entità di tali effetti positivi dipende in misura determinante dalla:</a:t>
            </a:r>
          </a:p>
          <a:p>
            <a:pPr lvl="1"/>
            <a:r>
              <a:rPr lang="it-IT" dirty="0">
                <a:solidFill>
                  <a:srgbClr val="FF0000"/>
                </a:solidFill>
              </a:rPr>
              <a:t>dimensione</a:t>
            </a:r>
            <a:r>
              <a:rPr lang="it-IT" dirty="0"/>
              <a:t> e dalla </a:t>
            </a:r>
            <a:r>
              <a:rPr lang="it-IT" dirty="0">
                <a:solidFill>
                  <a:srgbClr val="FF0000"/>
                </a:solidFill>
              </a:rPr>
              <a:t>persistenza</a:t>
            </a:r>
            <a:r>
              <a:rPr lang="it-IT" dirty="0"/>
              <a:t> dell’aggiustamento fiscale (misurato in relazione al miglioramento del saldo di bilancio);</a:t>
            </a:r>
          </a:p>
          <a:p>
            <a:pPr lvl="1"/>
            <a:r>
              <a:rPr lang="it-IT" dirty="0">
                <a:solidFill>
                  <a:srgbClr val="FF0000"/>
                </a:solidFill>
              </a:rPr>
              <a:t>composizione</a:t>
            </a:r>
            <a:r>
              <a:rPr lang="it-IT" dirty="0"/>
              <a:t> dell’aggiustamento (la misura in cui esso viene realizzato mediante riduzione della spesa piuttosto che attraverso un aumento delle imposte);</a:t>
            </a:r>
          </a:p>
          <a:p>
            <a:pPr lvl="1"/>
            <a:r>
              <a:rPr lang="it-IT" dirty="0">
                <a:solidFill>
                  <a:srgbClr val="FF0000"/>
                </a:solidFill>
              </a:rPr>
              <a:t>situazione iniziale di finanza pubblica </a:t>
            </a:r>
            <a:r>
              <a:rPr lang="it-IT" dirty="0"/>
              <a:t>(essenzialmente l’entità del rapporto debito/PIL)</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23</a:t>
            </a:fld>
            <a:endParaRPr lang="it-IT"/>
          </a:p>
        </p:txBody>
      </p:sp>
    </p:spTree>
    <p:extLst>
      <p:ext uri="{BB962C8B-B14F-4D97-AF65-F5344CB8AC3E}">
        <p14:creationId xmlns:p14="http://schemas.microsoft.com/office/powerpoint/2010/main" val="123102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Quali sono le dimensioni e le caratteristiche del moltiplicatore nella realtà?</a:t>
            </a:r>
            <a:endParaRPr lang="en-US" dirty="0"/>
          </a:p>
        </p:txBody>
      </p:sp>
      <p:sp>
        <p:nvSpPr>
          <p:cNvPr id="3" name="Segnaposto contenuto 2"/>
          <p:cNvSpPr>
            <a:spLocks noGrp="1"/>
          </p:cNvSpPr>
          <p:nvPr>
            <p:ph idx="1"/>
          </p:nvPr>
        </p:nvSpPr>
        <p:spPr>
          <a:xfrm>
            <a:off x="838200" y="1825624"/>
            <a:ext cx="10515600" cy="4530725"/>
          </a:xfrm>
        </p:spPr>
        <p:txBody>
          <a:bodyPr>
            <a:normAutofit fontScale="70000" lnSpcReduction="20000"/>
          </a:bodyPr>
          <a:lstStyle/>
          <a:p>
            <a:pPr marL="514350" indent="-514350">
              <a:buFont typeface="+mj-lt"/>
              <a:buAutoNum type="arabicPeriod"/>
            </a:pPr>
            <a:r>
              <a:rPr lang="it-IT" dirty="0"/>
              <a:t>Le caratteristiche dell’economia influenzano il </a:t>
            </a:r>
            <a:r>
              <a:rPr lang="it-IT" dirty="0">
                <a:highlight>
                  <a:srgbClr val="FFFF00"/>
                </a:highlight>
              </a:rPr>
              <a:t>moltiplicatore di bilancio</a:t>
            </a:r>
            <a:r>
              <a:rPr lang="it-IT" dirty="0"/>
              <a:t>: </a:t>
            </a:r>
            <a:r>
              <a:rPr lang="it-IT" u="sng" dirty="0"/>
              <a:t>dipende negativamente dal </a:t>
            </a:r>
            <a:r>
              <a:rPr lang="it-IT" u="sng" dirty="0">
                <a:solidFill>
                  <a:srgbClr val="FF0000"/>
                </a:solidFill>
              </a:rPr>
              <a:t>grado di apertura</a:t>
            </a:r>
            <a:r>
              <a:rPr lang="it-IT" dirty="0"/>
              <a:t>, </a:t>
            </a:r>
            <a:r>
              <a:rPr lang="it-IT" u="sng" dirty="0"/>
              <a:t>positivamente</a:t>
            </a:r>
            <a:r>
              <a:rPr lang="it-IT" dirty="0"/>
              <a:t> dalle </a:t>
            </a:r>
            <a:r>
              <a:rPr lang="it-IT" u="sng" dirty="0">
                <a:solidFill>
                  <a:srgbClr val="FF0000"/>
                </a:solidFill>
              </a:rPr>
              <a:t>dimensioni dell’economia </a:t>
            </a:r>
            <a:r>
              <a:rPr lang="it-IT" dirty="0"/>
              <a:t>e </a:t>
            </a:r>
            <a:r>
              <a:rPr lang="it-IT" u="sng" dirty="0"/>
              <a:t>negativamente</a:t>
            </a:r>
            <a:r>
              <a:rPr lang="it-IT" dirty="0"/>
              <a:t> </a:t>
            </a:r>
            <a:r>
              <a:rPr lang="it-IT" dirty="0">
                <a:solidFill>
                  <a:srgbClr val="FF0000"/>
                </a:solidFill>
              </a:rPr>
              <a:t>dall’ampiezza del settore pubblico </a:t>
            </a:r>
            <a:r>
              <a:rPr lang="it-IT" dirty="0"/>
              <a:t>(via pressione fiscale). Dipende positivamente dalla </a:t>
            </a:r>
            <a:r>
              <a:rPr lang="it-IT" dirty="0">
                <a:solidFill>
                  <a:srgbClr val="FF0000"/>
                </a:solidFill>
              </a:rPr>
              <a:t>rigidità del mercato del lavoro</a:t>
            </a:r>
            <a:r>
              <a:rPr lang="it-IT" dirty="0"/>
              <a:t>, ma negativamente dal </a:t>
            </a:r>
            <a:r>
              <a:rPr lang="it-IT" u="sng" dirty="0"/>
              <a:t>livello del debito pubblico</a:t>
            </a:r>
            <a:r>
              <a:rPr lang="it-IT" dirty="0"/>
              <a:t> e dalla </a:t>
            </a:r>
            <a:r>
              <a:rPr lang="it-IT" u="sng" dirty="0"/>
              <a:t>flessibilità del tasso di cambio</a:t>
            </a:r>
            <a:r>
              <a:rPr lang="it-IT" dirty="0"/>
              <a:t>.</a:t>
            </a:r>
          </a:p>
          <a:p>
            <a:pPr marL="514350" indent="-514350">
              <a:buFont typeface="+mj-lt"/>
              <a:buAutoNum type="arabicPeriod"/>
            </a:pPr>
            <a:r>
              <a:rPr lang="it-IT" dirty="0"/>
              <a:t>La </a:t>
            </a:r>
            <a:r>
              <a:rPr lang="it-IT" u="sng" dirty="0"/>
              <a:t>reazione della politica monetaria</a:t>
            </a:r>
            <a:r>
              <a:rPr lang="it-IT" dirty="0"/>
              <a:t> influenza grandemente il moltiplicatore di bilancio.</a:t>
            </a:r>
          </a:p>
          <a:p>
            <a:pPr marL="514350" indent="-514350">
              <a:buFont typeface="+mj-lt"/>
              <a:buAutoNum type="arabicPeriod"/>
            </a:pPr>
            <a:r>
              <a:rPr lang="it-IT" dirty="0"/>
              <a:t>Il moltiplicatore della spesa pubblica è in media pari a 1 nelle grandi economie moderatamente aperte (da 0,9 a 1,3 in USA nel caso degli investimenti pubblici, valori analoghi per i paesi più grandi dell’UE), ma dipendono dal ciclo: </a:t>
            </a:r>
            <a:r>
              <a:rPr lang="it-IT" b="1" dirty="0"/>
              <a:t>valore 0 in espansione</a:t>
            </a:r>
            <a:r>
              <a:rPr lang="it-IT" dirty="0"/>
              <a:t> e fino a </a:t>
            </a:r>
            <a:r>
              <a:rPr lang="it-IT" dirty="0">
                <a:solidFill>
                  <a:srgbClr val="FF0000"/>
                </a:solidFill>
              </a:rPr>
              <a:t>+1,5 in recessione</a:t>
            </a:r>
            <a:r>
              <a:rPr lang="it-IT" dirty="0"/>
              <a:t>.</a:t>
            </a:r>
          </a:p>
          <a:p>
            <a:pPr marL="514350" indent="-514350">
              <a:buFont typeface="+mj-lt"/>
              <a:buAutoNum type="arabicPeriod"/>
            </a:pPr>
            <a:r>
              <a:rPr lang="it-IT" dirty="0"/>
              <a:t>L’impatto di breve periodo di un rilancio temporaneo di bilancio varia significativamente a seconda della </a:t>
            </a:r>
            <a:r>
              <a:rPr lang="it-IT" u="sng" dirty="0"/>
              <a:t>scelta dello strumento fiscale </a:t>
            </a:r>
            <a:r>
              <a:rPr lang="it-IT" dirty="0"/>
              <a:t>(</a:t>
            </a:r>
            <a:r>
              <a:rPr lang="it-IT" b="1" dirty="0"/>
              <a:t>maggiore per la spesa</a:t>
            </a:r>
            <a:r>
              <a:rPr lang="it-IT" dirty="0"/>
              <a:t> in beni e servizi che non per trasferimenti se temporanee).</a:t>
            </a:r>
          </a:p>
          <a:p>
            <a:pPr marL="514350" indent="-514350">
              <a:buFont typeface="+mj-lt"/>
              <a:buAutoNum type="arabicPeriod"/>
            </a:pPr>
            <a:r>
              <a:rPr lang="it-IT" dirty="0"/>
              <a:t>I </a:t>
            </a:r>
            <a:r>
              <a:rPr lang="it-IT" b="1" dirty="0"/>
              <a:t>consolidamenti</a:t>
            </a:r>
            <a:r>
              <a:rPr lang="it-IT" dirty="0"/>
              <a:t> di bilancio basati sulla riduzione delle spese tendono ad avere </a:t>
            </a:r>
            <a:r>
              <a:rPr lang="it-IT" dirty="0">
                <a:solidFill>
                  <a:srgbClr val="FF0000"/>
                </a:solidFill>
              </a:rPr>
              <a:t>effetti negativi sul PIL meno marcati </a:t>
            </a:r>
            <a:r>
              <a:rPr lang="it-IT" u="sng" dirty="0"/>
              <a:t>di quelli basati sull’aumento delle imposte</a:t>
            </a:r>
            <a:r>
              <a:rPr lang="it-IT" dirty="0"/>
              <a:t>, ma è da evitare in tempi di crisi (vedi punto 3).</a:t>
            </a:r>
          </a:p>
          <a:p>
            <a:pPr marL="514350" indent="-514350">
              <a:buFont typeface="+mj-lt"/>
              <a:buAutoNum type="arabicPeriod"/>
            </a:pPr>
            <a:r>
              <a:rPr lang="it-IT" dirty="0"/>
              <a:t>Il </a:t>
            </a:r>
            <a:r>
              <a:rPr lang="it-IT" u="sng" dirty="0"/>
              <a:t>moltiplicatore del bilancio </a:t>
            </a:r>
            <a:r>
              <a:rPr lang="it-IT" dirty="0"/>
              <a:t>è significativamente </a:t>
            </a:r>
            <a:r>
              <a:rPr lang="it-IT" dirty="0">
                <a:solidFill>
                  <a:srgbClr val="FF0000"/>
                </a:solidFill>
              </a:rPr>
              <a:t>più debole</a:t>
            </a:r>
            <a:r>
              <a:rPr lang="it-IT" dirty="0"/>
              <a:t> quando la situazione della finanza pubblica è fragile, per un </a:t>
            </a:r>
            <a:r>
              <a:rPr lang="it-IT" dirty="0">
                <a:solidFill>
                  <a:srgbClr val="FF0000"/>
                </a:solidFill>
              </a:rPr>
              <a:t>eccesso di debito pubblico</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24</a:t>
            </a:fld>
            <a:endParaRPr lang="en-US"/>
          </a:p>
        </p:txBody>
      </p:sp>
    </p:spTree>
    <p:extLst>
      <p:ext uri="{BB962C8B-B14F-4D97-AF65-F5344CB8AC3E}">
        <p14:creationId xmlns:p14="http://schemas.microsoft.com/office/powerpoint/2010/main" val="1505223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dirty="0"/>
              <a:t>Le vicende del debito pubblico nel caso italiano</a:t>
            </a:r>
            <a:endParaRPr lang="en-US" sz="6600" dirty="0"/>
          </a:p>
        </p:txBody>
      </p:sp>
      <p:sp>
        <p:nvSpPr>
          <p:cNvPr id="3" name="Sottotitolo 2"/>
          <p:cNvSpPr>
            <a:spLocks noGrp="1"/>
          </p:cNvSpPr>
          <p:nvPr>
            <p:ph type="body" idx="1"/>
          </p:nvPr>
        </p:nvSpPr>
        <p:spPr/>
        <p:txBody>
          <a:bodyPr/>
          <a:lstStyle/>
          <a:p>
            <a:r>
              <a:rPr lang="it-IT" dirty="0"/>
              <a:t>L’autoalimentazione del debito</a:t>
            </a:r>
          </a:p>
          <a:p>
            <a:r>
              <a:rPr lang="it-IT" dirty="0"/>
              <a:t>Lezione XVI</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299756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Dal «divorzio» della Banca d’Italia all’</a:t>
            </a:r>
            <a:r>
              <a:rPr lang="it-IT" dirty="0" err="1"/>
              <a:t>Ume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Da dove nasce la necessità di finanziare il deficit pubblico esclusivamente con debito?</a:t>
            </a:r>
          </a:p>
          <a:p>
            <a:r>
              <a:rPr lang="it-IT" dirty="0"/>
              <a:t>Nel 1981 la Banca d’Italia si sgancia dall’obbligo di collocare le emissioni dei titoli dello Stato: il motivo deriva dall’elevata inflazione (quasi al 21%)</a:t>
            </a:r>
          </a:p>
          <a:p>
            <a:r>
              <a:rPr lang="it-IT" dirty="0"/>
              <a:t>Nel 1993 il trattato di Maastricht prevede che, in vista della nascita dell’UME, </a:t>
            </a:r>
            <a:r>
              <a:rPr lang="it-IT" dirty="0">
                <a:solidFill>
                  <a:srgbClr val="FF0000"/>
                </a:solidFill>
              </a:rPr>
              <a:t>sia vietato alla nascente BCE il finanziamento monetario dei deficit pubblici</a:t>
            </a:r>
            <a:r>
              <a:rPr lang="it-IT" dirty="0"/>
              <a:t>, per cui </a:t>
            </a:r>
            <a:r>
              <a:rPr lang="it-IT" b="1" dirty="0"/>
              <a:t>il deficit sarà finanziabile con soli titoli</a:t>
            </a:r>
            <a:r>
              <a:rPr lang="it-IT" dirty="0"/>
              <a:t>:</a:t>
            </a:r>
          </a:p>
          <a:p>
            <a:endParaRPr lang="it-IT" dirty="0"/>
          </a:p>
          <a:p>
            <a:endParaRPr lang="it-IT" dirty="0"/>
          </a:p>
          <a:p>
            <a:r>
              <a:rPr lang="it-IT" dirty="0"/>
              <a:t>D</a:t>
            </a:r>
            <a:r>
              <a:rPr lang="it-IT" baseline="-25000" dirty="0"/>
              <a:t>0 </a:t>
            </a:r>
            <a:r>
              <a:rPr lang="it-IT" dirty="0"/>
              <a:t>è il deficit al tempo 0, che deriva dalla spesa pubblica (G</a:t>
            </a:r>
            <a:r>
              <a:rPr lang="it-IT" baseline="-25000" dirty="0"/>
              <a:t>0</a:t>
            </a:r>
            <a:r>
              <a:rPr lang="it-IT" dirty="0"/>
              <a:t>), dagli interessi sul debito pregresso maturati in 0, al netto delle imposte e delle entrate derivante dal reddito e dalla rendita dei titoli detenuti dalle famiglie e dalle imprese; </a:t>
            </a:r>
            <a:r>
              <a:rPr lang="el-GR" dirty="0"/>
              <a:t>Δ</a:t>
            </a:r>
            <a:r>
              <a:rPr lang="it-IT" dirty="0"/>
              <a:t>B rappresenta la variazione necessaria di titoli del debito pubblico per finanziare il deficit. </a:t>
            </a:r>
            <a:endParaRPr lang="en-US" dirty="0"/>
          </a:p>
        </p:txBody>
      </p:sp>
      <p:pic>
        <p:nvPicPr>
          <p:cNvPr id="4" name="Immagine 3"/>
          <p:cNvPicPr>
            <a:picLocks noChangeAspect="1"/>
          </p:cNvPicPr>
          <p:nvPr/>
        </p:nvPicPr>
        <p:blipFill>
          <a:blip r:embed="rId2"/>
          <a:stretch>
            <a:fillRect/>
          </a:stretch>
        </p:blipFill>
        <p:spPr>
          <a:xfrm>
            <a:off x="3922461" y="3882422"/>
            <a:ext cx="5773542" cy="847429"/>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456299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Dal pareggio di bilancio al deficit</a:t>
            </a:r>
            <a:endParaRPr lang="en-US" dirty="0"/>
          </a:p>
        </p:txBody>
      </p:sp>
      <p:sp>
        <p:nvSpPr>
          <p:cNvPr id="3" name="Segnaposto contenuto 2"/>
          <p:cNvSpPr>
            <a:spLocks noGrp="1"/>
          </p:cNvSpPr>
          <p:nvPr>
            <p:ph idx="1"/>
          </p:nvPr>
        </p:nvSpPr>
        <p:spPr/>
        <p:txBody>
          <a:bodyPr>
            <a:normAutofit fontScale="92500" lnSpcReduction="10000"/>
          </a:bodyPr>
          <a:lstStyle/>
          <a:p>
            <a:r>
              <a:rPr lang="it-IT" dirty="0"/>
              <a:t>Abbiamo già sottolineato i problemi derivanti dal finanziamento del deficit con titoli pubblici: </a:t>
            </a:r>
            <a:r>
              <a:rPr lang="it-IT" b="1" dirty="0"/>
              <a:t>parziale spiazzamento degli investimenti </a:t>
            </a:r>
            <a:r>
              <a:rPr lang="it-IT" dirty="0"/>
              <a:t>(via tasso d’interesse) e problematicità degli </a:t>
            </a:r>
            <a:r>
              <a:rPr lang="it-IT" b="1" dirty="0"/>
              <a:t>effetti sul consumo</a:t>
            </a:r>
            <a:r>
              <a:rPr lang="it-IT" dirty="0"/>
              <a:t>, quando le decisioni siano basate sul </a:t>
            </a:r>
            <a:r>
              <a:rPr lang="it-IT" b="1" dirty="0"/>
              <a:t>reddito permanente </a:t>
            </a:r>
            <a:r>
              <a:rPr lang="it-IT" dirty="0"/>
              <a:t>e non su quello corrente</a:t>
            </a:r>
          </a:p>
          <a:p>
            <a:r>
              <a:rPr lang="it-IT" dirty="0"/>
              <a:t>Immaginiamo di considerare la situazione iniziale di pareggio:</a:t>
            </a:r>
          </a:p>
          <a:p>
            <a:endParaRPr lang="it-IT" dirty="0"/>
          </a:p>
          <a:p>
            <a:endParaRPr lang="it-IT" dirty="0"/>
          </a:p>
          <a:p>
            <a:r>
              <a:rPr lang="it-IT" dirty="0"/>
              <a:t>Se si aumenta la spesa pubblica in deficit, significa che il maggior livello di imposte derivante dall’aumento della domanda aggregata e della produzione non sarà sufficiente a coprire la maggiore spesa pubblica, per cui avremo: </a:t>
            </a:r>
            <a:endParaRPr lang="en-US" dirty="0"/>
          </a:p>
        </p:txBody>
      </p:sp>
      <p:pic>
        <p:nvPicPr>
          <p:cNvPr id="4" name="Immagine 3"/>
          <p:cNvPicPr>
            <a:picLocks noChangeAspect="1"/>
          </p:cNvPicPr>
          <p:nvPr/>
        </p:nvPicPr>
        <p:blipFill>
          <a:blip r:embed="rId2"/>
          <a:stretch>
            <a:fillRect/>
          </a:stretch>
        </p:blipFill>
        <p:spPr>
          <a:xfrm>
            <a:off x="3559931" y="3630359"/>
            <a:ext cx="4011403" cy="741870"/>
          </a:xfrm>
          <a:prstGeom prst="rect">
            <a:avLst/>
          </a:prstGeom>
        </p:spPr>
      </p:pic>
      <p:pic>
        <p:nvPicPr>
          <p:cNvPr id="5" name="Immagine 4"/>
          <p:cNvPicPr>
            <a:picLocks noChangeAspect="1"/>
          </p:cNvPicPr>
          <p:nvPr/>
        </p:nvPicPr>
        <p:blipFill>
          <a:blip r:embed="rId3"/>
          <a:stretch>
            <a:fillRect/>
          </a:stretch>
        </p:blipFill>
        <p:spPr>
          <a:xfrm>
            <a:off x="4129321" y="5704896"/>
            <a:ext cx="3204691" cy="859806"/>
          </a:xfrm>
          <a:prstGeom prst="rect">
            <a:avLst/>
          </a:prstGeom>
        </p:spPr>
      </p:pic>
      <p:sp>
        <p:nvSpPr>
          <p:cNvPr id="6" name="Callout 1 5"/>
          <p:cNvSpPr/>
          <p:nvPr/>
        </p:nvSpPr>
        <p:spPr>
          <a:xfrm>
            <a:off x="7873258" y="5704896"/>
            <a:ext cx="1796953" cy="1000387"/>
          </a:xfrm>
          <a:prstGeom prst="borderCallout1">
            <a:avLst>
              <a:gd name="adj1" fmla="val 18750"/>
              <a:gd name="adj2" fmla="val -8333"/>
              <a:gd name="adj3" fmla="val 46102"/>
              <a:gd name="adj4" fmla="val -3833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Variazione positiva dello stock del debito</a:t>
            </a:r>
            <a:endParaRPr lang="en-US"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4073136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meccanismo di incremento del debito</a:t>
            </a:r>
            <a:endParaRPr lang="en-US" dirty="0"/>
          </a:p>
        </p:txBody>
      </p:sp>
      <p:sp>
        <p:nvSpPr>
          <p:cNvPr id="3" name="Segnaposto contenuto 2"/>
          <p:cNvSpPr>
            <a:spLocks noGrp="1"/>
          </p:cNvSpPr>
          <p:nvPr>
            <p:ph idx="1"/>
          </p:nvPr>
        </p:nvSpPr>
        <p:spPr/>
        <p:txBody>
          <a:bodyPr/>
          <a:lstStyle/>
          <a:p>
            <a:r>
              <a:rPr lang="it-IT" dirty="0"/>
              <a:t>La spesa pubblica è aumentata una sola volta, ma permane l’obbligo di rifinanziare gli interessi che maturano sui titoli fino al rimborso del debito. Tali interessi vanno ad aumentare il reddito disponibile del settore privato: </a:t>
            </a:r>
          </a:p>
          <a:p>
            <a:endParaRPr lang="it-IT" dirty="0"/>
          </a:p>
          <a:p>
            <a:endParaRPr lang="it-IT" dirty="0"/>
          </a:p>
          <a:p>
            <a:r>
              <a:rPr lang="it-IT" dirty="0"/>
              <a:t>L’effetto sul nostro sistema macroeconomico è quello di causare uno spostamento della IS verso l’alto con un contemporaneo e continuo spiazzamento degli investimenti privati</a:t>
            </a:r>
            <a:endParaRPr lang="en-US" dirty="0"/>
          </a:p>
        </p:txBody>
      </p:sp>
      <p:pic>
        <p:nvPicPr>
          <p:cNvPr id="4" name="Immagine 3"/>
          <p:cNvPicPr>
            <a:picLocks noChangeAspect="1"/>
          </p:cNvPicPr>
          <p:nvPr/>
        </p:nvPicPr>
        <p:blipFill>
          <a:blip r:embed="rId3"/>
          <a:stretch>
            <a:fillRect/>
          </a:stretch>
        </p:blipFill>
        <p:spPr>
          <a:xfrm>
            <a:off x="3491192" y="3623094"/>
            <a:ext cx="6296778" cy="651181"/>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47855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Effetti di medio periodo di una politica fiscale pura</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29</a:t>
            </a:fld>
            <a:endParaRPr lang="en-US" dirty="0"/>
          </a:p>
        </p:txBody>
      </p:sp>
      <p:pic>
        <p:nvPicPr>
          <p:cNvPr id="5" name="Immagine 4"/>
          <p:cNvPicPr>
            <a:picLocks noChangeAspect="1"/>
          </p:cNvPicPr>
          <p:nvPr/>
        </p:nvPicPr>
        <p:blipFill>
          <a:blip r:embed="rId2"/>
          <a:stretch>
            <a:fillRect/>
          </a:stretch>
        </p:blipFill>
        <p:spPr>
          <a:xfrm>
            <a:off x="4675516" y="991516"/>
            <a:ext cx="4779034" cy="5866484"/>
          </a:xfrm>
          <a:prstGeom prst="rect">
            <a:avLst/>
          </a:prstGeom>
        </p:spPr>
      </p:pic>
    </p:spTree>
    <p:extLst>
      <p:ext uri="{BB962C8B-B14F-4D97-AF65-F5344CB8AC3E}">
        <p14:creationId xmlns:p14="http://schemas.microsoft.com/office/powerpoint/2010/main" val="24802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moltiplicatore keynesiano e l’effetto spiazzamento</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Le ipotesi di base su cui si fonda il </a:t>
            </a:r>
            <a:r>
              <a:rPr lang="it-IT" dirty="0">
                <a:solidFill>
                  <a:srgbClr val="FF0000"/>
                </a:solidFill>
              </a:rPr>
              <a:t>modello macroeconomico nel breve periodo </a:t>
            </a:r>
            <a:r>
              <a:rPr lang="it-IT" dirty="0"/>
              <a:t>sono:</a:t>
            </a:r>
          </a:p>
          <a:p>
            <a:pPr lvl="1"/>
            <a:r>
              <a:rPr lang="it-IT" b="1" dirty="0"/>
              <a:t>Rigidità dei prezzi</a:t>
            </a:r>
          </a:p>
          <a:p>
            <a:pPr lvl="1"/>
            <a:r>
              <a:rPr lang="it-IT" b="1" dirty="0"/>
              <a:t>Elasticità dell’offerta</a:t>
            </a:r>
          </a:p>
          <a:p>
            <a:pPr lvl="1"/>
            <a:r>
              <a:rPr lang="it-IT" b="1" dirty="0"/>
              <a:t>Dipendenza del consumo dal solo reddito corrente</a:t>
            </a:r>
          </a:p>
          <a:p>
            <a:r>
              <a:rPr lang="it-IT" dirty="0"/>
              <a:t>A differenza del modello neoclassico, quindi non sono i prezzi ad aggiustarsi per riportare in equilibrio domanda e offerta, </a:t>
            </a:r>
            <a:r>
              <a:rPr lang="it-IT" u="sng" dirty="0"/>
              <a:t>ma la domanda che si adegua all’offerta</a:t>
            </a:r>
          </a:p>
          <a:p>
            <a:r>
              <a:rPr lang="it-IT" dirty="0"/>
              <a:t>Se quindi uno shock positivo colpisce la domanda, che aumenta, questa causa un </a:t>
            </a:r>
            <a:r>
              <a:rPr lang="it-IT" b="1" dirty="0"/>
              <a:t>effetto moltiplicatore della spesa </a:t>
            </a:r>
            <a:r>
              <a:rPr lang="it-IT" dirty="0"/>
              <a:t>sul sistema economico (HP: spesa autonoma esogena [I, G, T, C], mentre il risparmio dipende dal reddito)</a:t>
            </a:r>
          </a:p>
          <a:p>
            <a:r>
              <a:rPr lang="it-IT" dirty="0">
                <a:solidFill>
                  <a:srgbClr val="FF0000"/>
                </a:solidFill>
              </a:rPr>
              <a:t>Il moltiplicatore sarà tanto più elevato</a:t>
            </a:r>
            <a:r>
              <a:rPr lang="it-IT" dirty="0"/>
              <a:t>, quanto più il paese è </a:t>
            </a:r>
            <a:r>
              <a:rPr lang="it-IT" dirty="0">
                <a:solidFill>
                  <a:srgbClr val="FF0000"/>
                </a:solidFill>
              </a:rPr>
              <a:t>chiuso al commercio</a:t>
            </a:r>
            <a:r>
              <a:rPr lang="it-IT" dirty="0"/>
              <a:t>, se vi è l’</a:t>
            </a:r>
            <a:r>
              <a:rPr lang="it-IT" dirty="0">
                <a:solidFill>
                  <a:srgbClr val="FF0000"/>
                </a:solidFill>
              </a:rPr>
              <a:t>assenza di effetti speculativi nel mercato della moneta </a:t>
            </a:r>
            <a:r>
              <a:rPr lang="it-IT" dirty="0"/>
              <a:t>e quando più la </a:t>
            </a:r>
            <a:r>
              <a:rPr lang="it-IT" dirty="0">
                <a:solidFill>
                  <a:srgbClr val="FF0000"/>
                </a:solidFill>
              </a:rPr>
              <a:t>tassazione sia attuata in forma fissa </a:t>
            </a:r>
            <a:r>
              <a:rPr lang="it-IT" dirty="0"/>
              <a:t>e non legata al reddito (ricordiamo la formula del moltiplicatore, già vista nelle prime lezioni), in caso contrario si avrà un effetto </a:t>
            </a:r>
            <a:r>
              <a:rPr lang="it-IT" b="1" dirty="0">
                <a:solidFill>
                  <a:srgbClr val="FF0000"/>
                </a:solidFill>
              </a:rPr>
              <a:t>spiazzamento</a:t>
            </a:r>
            <a:r>
              <a:rPr lang="it-IT" dirty="0"/>
              <a:t> dell’investimento privato a causa dell’aumentato costo dello stesso (il prezzo dell’investimento è il tasso d’interesse)</a:t>
            </a:r>
            <a:endParaRPr lang="en-US" dirty="0"/>
          </a:p>
        </p:txBody>
      </p:sp>
    </p:spTree>
    <p:extLst>
      <p:ext uri="{BB962C8B-B14F-4D97-AF65-F5344CB8AC3E}">
        <p14:creationId xmlns:p14="http://schemas.microsoft.com/office/powerpoint/2010/main" val="324059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questione della crescita</a:t>
            </a:r>
            <a:endParaRPr lang="en-US" dirty="0"/>
          </a:p>
        </p:txBody>
      </p:sp>
      <p:sp>
        <p:nvSpPr>
          <p:cNvPr id="3" name="Segnaposto contenuto 2"/>
          <p:cNvSpPr>
            <a:spLocks noGrp="1"/>
          </p:cNvSpPr>
          <p:nvPr>
            <p:ph idx="1"/>
          </p:nvPr>
        </p:nvSpPr>
        <p:spPr/>
        <p:txBody>
          <a:bodyPr/>
          <a:lstStyle/>
          <a:p>
            <a:r>
              <a:rPr lang="it-IT" dirty="0"/>
              <a:t>Se il reddito non cresce a sufficienza nei periodi successivi, il deficit si propagherà e si accumulerà nel tempo</a:t>
            </a:r>
          </a:p>
          <a:p>
            <a:r>
              <a:rPr lang="it-IT" dirty="0"/>
              <a:t>Come abbiamo già evidenziato con il teorema dell’equivalenza ricardiana dobbiamo considerare il vincolo intertemporale del bilancio pubblico. Data la condizione iniziale:</a:t>
            </a:r>
          </a:p>
          <a:p>
            <a:endParaRPr lang="it-IT" dirty="0"/>
          </a:p>
          <a:p>
            <a:endParaRPr lang="it-IT" dirty="0"/>
          </a:p>
          <a:p>
            <a:r>
              <a:rPr lang="it-IT" dirty="0"/>
              <a:t>quindi il reddito iniziale compatibile con D=0 sarà:</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30</a:t>
            </a:fld>
            <a:endParaRPr lang="en-US" dirty="0"/>
          </a:p>
        </p:txBody>
      </p:sp>
      <p:pic>
        <p:nvPicPr>
          <p:cNvPr id="5" name="Immagine 4"/>
          <p:cNvPicPr>
            <a:picLocks noChangeAspect="1"/>
          </p:cNvPicPr>
          <p:nvPr/>
        </p:nvPicPr>
        <p:blipFill>
          <a:blip r:embed="rId2"/>
          <a:stretch>
            <a:fillRect/>
          </a:stretch>
        </p:blipFill>
        <p:spPr>
          <a:xfrm>
            <a:off x="4219747" y="4034703"/>
            <a:ext cx="4034305" cy="688971"/>
          </a:xfrm>
          <a:prstGeom prst="rect">
            <a:avLst/>
          </a:prstGeom>
        </p:spPr>
      </p:pic>
      <p:pic>
        <p:nvPicPr>
          <p:cNvPr id="6" name="Immagine 5"/>
          <p:cNvPicPr>
            <a:picLocks noChangeAspect="1"/>
          </p:cNvPicPr>
          <p:nvPr/>
        </p:nvPicPr>
        <p:blipFill>
          <a:blip r:embed="rId3"/>
          <a:stretch>
            <a:fillRect/>
          </a:stretch>
        </p:blipFill>
        <p:spPr>
          <a:xfrm>
            <a:off x="4262876" y="5602192"/>
            <a:ext cx="3948045" cy="867610"/>
          </a:xfrm>
          <a:prstGeom prst="rect">
            <a:avLst/>
          </a:prstGeom>
        </p:spPr>
      </p:pic>
    </p:spTree>
    <p:extLst>
      <p:ext uri="{BB962C8B-B14F-4D97-AF65-F5344CB8AC3E}">
        <p14:creationId xmlns:p14="http://schemas.microsoft.com/office/powerpoint/2010/main" val="2318720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questione della crescita</a:t>
            </a:r>
            <a:endParaRPr lang="en-US" dirty="0"/>
          </a:p>
        </p:txBody>
      </p:sp>
      <p:sp>
        <p:nvSpPr>
          <p:cNvPr id="3" name="Segnaposto contenuto 2"/>
          <p:cNvSpPr>
            <a:spLocks noGrp="1"/>
          </p:cNvSpPr>
          <p:nvPr>
            <p:ph idx="1"/>
          </p:nvPr>
        </p:nvSpPr>
        <p:spPr/>
        <p:txBody>
          <a:bodyPr/>
          <a:lstStyle/>
          <a:p>
            <a:r>
              <a:rPr lang="it-IT" dirty="0"/>
              <a:t>La variazione necessaria del reddito dovrà tener conto di entrambi gli effetti: aumento della spesa e aumento degli interessi sul debito</a:t>
            </a:r>
          </a:p>
          <a:p>
            <a:endParaRPr lang="it-IT" dirty="0"/>
          </a:p>
          <a:p>
            <a:endParaRPr lang="it-IT" dirty="0"/>
          </a:p>
          <a:p>
            <a:r>
              <a:rPr lang="it-IT" dirty="0"/>
              <a:t>E nulla ci garantisce che questo valore ottimale si realizzi, perché questo avvenga occorre che l’equilibrio finale sia:</a:t>
            </a:r>
          </a:p>
          <a:p>
            <a:endParaRPr lang="it-IT" dirty="0"/>
          </a:p>
          <a:p>
            <a:endParaRPr lang="it-IT" dirty="0"/>
          </a:p>
          <a:p>
            <a:r>
              <a:rPr lang="it-IT" dirty="0"/>
              <a:t>In caso contrario si otterrebbe una autoalimentazione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31</a:t>
            </a:fld>
            <a:endParaRPr lang="en-US" dirty="0"/>
          </a:p>
        </p:txBody>
      </p:sp>
      <p:pic>
        <p:nvPicPr>
          <p:cNvPr id="5" name="Immagine 4"/>
          <p:cNvPicPr>
            <a:picLocks noChangeAspect="1"/>
          </p:cNvPicPr>
          <p:nvPr/>
        </p:nvPicPr>
        <p:blipFill>
          <a:blip r:embed="rId2"/>
          <a:stretch>
            <a:fillRect/>
          </a:stretch>
        </p:blipFill>
        <p:spPr>
          <a:xfrm>
            <a:off x="3596520" y="2743200"/>
            <a:ext cx="4066701" cy="1035170"/>
          </a:xfrm>
          <a:prstGeom prst="rect">
            <a:avLst/>
          </a:prstGeom>
        </p:spPr>
      </p:pic>
      <p:pic>
        <p:nvPicPr>
          <p:cNvPr id="6" name="Immagine 5"/>
          <p:cNvPicPr>
            <a:picLocks noChangeAspect="1"/>
          </p:cNvPicPr>
          <p:nvPr/>
        </p:nvPicPr>
        <p:blipFill>
          <a:blip r:embed="rId3"/>
          <a:stretch>
            <a:fillRect/>
          </a:stretch>
        </p:blipFill>
        <p:spPr>
          <a:xfrm>
            <a:off x="3657600" y="4612232"/>
            <a:ext cx="4132053" cy="745825"/>
          </a:xfrm>
          <a:prstGeom prst="rect">
            <a:avLst/>
          </a:prstGeom>
        </p:spPr>
      </p:pic>
    </p:spTree>
    <p:extLst>
      <p:ext uri="{BB962C8B-B14F-4D97-AF65-F5344CB8AC3E}">
        <p14:creationId xmlns:p14="http://schemas.microsoft.com/office/powerpoint/2010/main" val="31604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L’autoalimentazione del debito</a:t>
            </a:r>
            <a:endParaRPr lang="en-US" dirty="0"/>
          </a:p>
        </p:txBody>
      </p:sp>
      <p:sp>
        <p:nvSpPr>
          <p:cNvPr id="3" name="Segnaposto contenuto 2"/>
          <p:cNvSpPr>
            <a:spLocks noGrp="1"/>
          </p:cNvSpPr>
          <p:nvPr>
            <p:ph idx="1"/>
          </p:nvPr>
        </p:nvSpPr>
        <p:spPr/>
        <p:txBody>
          <a:bodyPr>
            <a:normAutofit lnSpcReduction="10000"/>
          </a:bodyPr>
          <a:lstStyle/>
          <a:p>
            <a:r>
              <a:rPr lang="it-IT" dirty="0"/>
              <a:t>L’alimentazione del debito deriva quindi da </a:t>
            </a:r>
            <a:r>
              <a:rPr lang="it-IT" dirty="0">
                <a:solidFill>
                  <a:srgbClr val="FF0000"/>
                </a:solidFill>
              </a:rPr>
              <a:t>2 cause</a:t>
            </a:r>
            <a:r>
              <a:rPr lang="it-IT" dirty="0"/>
              <a:t>: </a:t>
            </a:r>
            <a:r>
              <a:rPr lang="it-IT" u="sng" dirty="0"/>
              <a:t>l’aumento del disavanzo primario </a:t>
            </a:r>
            <a:r>
              <a:rPr lang="it-IT" dirty="0"/>
              <a:t>(</a:t>
            </a:r>
            <a:r>
              <a:rPr lang="it-IT" dirty="0">
                <a:solidFill>
                  <a:srgbClr val="FF0000"/>
                </a:solidFill>
              </a:rPr>
              <a:t>T-G</a:t>
            </a:r>
            <a:r>
              <a:rPr lang="it-IT" dirty="0"/>
              <a:t>) e/o </a:t>
            </a:r>
            <a:r>
              <a:rPr lang="it-IT" u="sng" dirty="0"/>
              <a:t>l’aumento degli interessi sul debito </a:t>
            </a:r>
            <a:r>
              <a:rPr lang="it-IT" dirty="0"/>
              <a:t>non ancora rimborsato; introducendo la notazione temporale (t):</a:t>
            </a:r>
          </a:p>
          <a:p>
            <a:r>
              <a:rPr lang="it-IT" dirty="0"/>
              <a:t>                                           risolvendo per </a:t>
            </a:r>
            <a:r>
              <a:rPr lang="it-IT" dirty="0" err="1"/>
              <a:t>B</a:t>
            </a:r>
            <a:r>
              <a:rPr lang="it-IT" baseline="-25000" dirty="0" err="1"/>
              <a:t>t</a:t>
            </a:r>
            <a:r>
              <a:rPr lang="it-IT" dirty="0"/>
              <a:t>:</a:t>
            </a:r>
          </a:p>
          <a:p>
            <a:endParaRPr lang="it-IT" dirty="0"/>
          </a:p>
          <a:p>
            <a:r>
              <a:rPr lang="it-IT" dirty="0"/>
              <a:t>Il che significa, che anche se </a:t>
            </a:r>
            <a:r>
              <a:rPr lang="it-IT" dirty="0" err="1"/>
              <a:t>G</a:t>
            </a:r>
            <a:r>
              <a:rPr lang="it-IT" baseline="-25000" dirty="0" err="1"/>
              <a:t>t</a:t>
            </a:r>
            <a:r>
              <a:rPr lang="it-IT" dirty="0"/>
              <a:t>=</a:t>
            </a:r>
            <a:r>
              <a:rPr lang="it-IT" dirty="0" err="1"/>
              <a:t>T</a:t>
            </a:r>
            <a:r>
              <a:rPr lang="it-IT" baseline="-25000" dirty="0" err="1"/>
              <a:t>t</a:t>
            </a:r>
            <a:r>
              <a:rPr lang="it-IT" dirty="0"/>
              <a:t> in ogni periodo, il disavanzo sarà positivo e crescente:  B</a:t>
            </a:r>
            <a:r>
              <a:rPr lang="it-IT" baseline="-25000" dirty="0"/>
              <a:t>1</a:t>
            </a:r>
            <a:r>
              <a:rPr lang="it-IT" dirty="0"/>
              <a:t>=D</a:t>
            </a:r>
            <a:r>
              <a:rPr lang="it-IT" baseline="-25000" dirty="0"/>
              <a:t>0</a:t>
            </a:r>
          </a:p>
          <a:p>
            <a:pPr lvl="1"/>
            <a:r>
              <a:rPr lang="it-IT" dirty="0"/>
              <a:t>1. </a:t>
            </a:r>
          </a:p>
          <a:p>
            <a:pPr lvl="1"/>
            <a:r>
              <a:rPr lang="it-IT" dirty="0"/>
              <a:t>2.                                               e   </a:t>
            </a:r>
          </a:p>
          <a:p>
            <a:pPr lvl="1"/>
            <a:r>
              <a:rPr lang="it-IT" dirty="0"/>
              <a:t>3. </a:t>
            </a:r>
          </a:p>
          <a:p>
            <a:pPr lvl="1"/>
            <a:r>
              <a:rPr lang="it-IT" dirty="0"/>
              <a:t>…</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32</a:t>
            </a:fld>
            <a:endParaRPr lang="en-US" dirty="0"/>
          </a:p>
        </p:txBody>
      </p:sp>
      <p:pic>
        <p:nvPicPr>
          <p:cNvPr id="5" name="Immagine 4"/>
          <p:cNvPicPr>
            <a:picLocks noChangeAspect="1"/>
          </p:cNvPicPr>
          <p:nvPr/>
        </p:nvPicPr>
        <p:blipFill>
          <a:blip r:embed="rId2"/>
          <a:stretch>
            <a:fillRect/>
          </a:stretch>
        </p:blipFill>
        <p:spPr>
          <a:xfrm>
            <a:off x="1121626" y="2831829"/>
            <a:ext cx="3487273" cy="726282"/>
          </a:xfrm>
          <a:prstGeom prst="rect">
            <a:avLst/>
          </a:prstGeom>
        </p:spPr>
      </p:pic>
      <p:pic>
        <p:nvPicPr>
          <p:cNvPr id="6" name="Immagine 5"/>
          <p:cNvPicPr>
            <a:picLocks noChangeAspect="1"/>
          </p:cNvPicPr>
          <p:nvPr/>
        </p:nvPicPr>
        <p:blipFill>
          <a:blip r:embed="rId3"/>
          <a:stretch>
            <a:fillRect/>
          </a:stretch>
        </p:blipFill>
        <p:spPr>
          <a:xfrm>
            <a:off x="7274791" y="2890600"/>
            <a:ext cx="3580762" cy="666415"/>
          </a:xfrm>
          <a:prstGeom prst="rect">
            <a:avLst/>
          </a:prstGeom>
        </p:spPr>
      </p:pic>
      <p:pic>
        <p:nvPicPr>
          <p:cNvPr id="7" name="Immagine 6"/>
          <p:cNvPicPr>
            <a:picLocks noChangeAspect="1"/>
          </p:cNvPicPr>
          <p:nvPr/>
        </p:nvPicPr>
        <p:blipFill>
          <a:blip r:embed="rId4"/>
          <a:stretch>
            <a:fillRect/>
          </a:stretch>
        </p:blipFill>
        <p:spPr>
          <a:xfrm>
            <a:off x="2460074" y="4648561"/>
            <a:ext cx="3000187" cy="426359"/>
          </a:xfrm>
          <a:prstGeom prst="rect">
            <a:avLst/>
          </a:prstGeom>
        </p:spPr>
      </p:pic>
      <p:pic>
        <p:nvPicPr>
          <p:cNvPr id="8" name="Immagine 7"/>
          <p:cNvPicPr>
            <a:picLocks noChangeAspect="1"/>
          </p:cNvPicPr>
          <p:nvPr/>
        </p:nvPicPr>
        <p:blipFill>
          <a:blip r:embed="rId5"/>
          <a:stretch>
            <a:fillRect/>
          </a:stretch>
        </p:blipFill>
        <p:spPr>
          <a:xfrm>
            <a:off x="2460074" y="5010494"/>
            <a:ext cx="2470795" cy="323934"/>
          </a:xfrm>
          <a:prstGeom prst="rect">
            <a:avLst/>
          </a:prstGeom>
        </p:spPr>
      </p:pic>
      <p:pic>
        <p:nvPicPr>
          <p:cNvPr id="9" name="Immagine 8"/>
          <p:cNvPicPr>
            <a:picLocks noChangeAspect="1"/>
          </p:cNvPicPr>
          <p:nvPr/>
        </p:nvPicPr>
        <p:blipFill>
          <a:blip r:embed="rId6"/>
          <a:stretch>
            <a:fillRect/>
          </a:stretch>
        </p:blipFill>
        <p:spPr>
          <a:xfrm>
            <a:off x="5234513" y="4979773"/>
            <a:ext cx="3092349" cy="458872"/>
          </a:xfrm>
          <a:prstGeom prst="rect">
            <a:avLst/>
          </a:prstGeom>
        </p:spPr>
      </p:pic>
      <p:pic>
        <p:nvPicPr>
          <p:cNvPr id="10" name="Immagine 9"/>
          <p:cNvPicPr>
            <a:picLocks noChangeAspect="1"/>
          </p:cNvPicPr>
          <p:nvPr/>
        </p:nvPicPr>
        <p:blipFill>
          <a:blip r:embed="rId7"/>
          <a:stretch>
            <a:fillRect/>
          </a:stretch>
        </p:blipFill>
        <p:spPr>
          <a:xfrm>
            <a:off x="2460073" y="5438645"/>
            <a:ext cx="3060127" cy="341053"/>
          </a:xfrm>
          <a:prstGeom prst="rect">
            <a:avLst/>
          </a:prstGeom>
        </p:spPr>
      </p:pic>
      <p:pic>
        <p:nvPicPr>
          <p:cNvPr id="11" name="Immagine 10"/>
          <p:cNvPicPr>
            <a:picLocks noChangeAspect="1"/>
          </p:cNvPicPr>
          <p:nvPr/>
        </p:nvPicPr>
        <p:blipFill>
          <a:blip r:embed="rId8"/>
          <a:stretch>
            <a:fillRect/>
          </a:stretch>
        </p:blipFill>
        <p:spPr>
          <a:xfrm>
            <a:off x="5321919" y="5438645"/>
            <a:ext cx="2917536" cy="341053"/>
          </a:xfrm>
          <a:prstGeom prst="rect">
            <a:avLst/>
          </a:prstGeom>
        </p:spPr>
      </p:pic>
    </p:spTree>
    <p:extLst>
      <p:ext uri="{BB962C8B-B14F-4D97-AF65-F5344CB8AC3E}">
        <p14:creationId xmlns:p14="http://schemas.microsoft.com/office/powerpoint/2010/main" val="218196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crescita del debito</a:t>
            </a:r>
            <a:endParaRPr lang="en-US" dirty="0"/>
          </a:p>
        </p:txBody>
      </p:sp>
      <p:sp>
        <p:nvSpPr>
          <p:cNvPr id="3" name="Segnaposto contenuto 2"/>
          <p:cNvSpPr>
            <a:spLocks noGrp="1"/>
          </p:cNvSpPr>
          <p:nvPr>
            <p:ph idx="1"/>
          </p:nvPr>
        </p:nvSpPr>
        <p:spPr/>
        <p:txBody>
          <a:bodyPr>
            <a:normAutofit/>
          </a:bodyPr>
          <a:lstStyle/>
          <a:p>
            <a:r>
              <a:rPr lang="it-IT" dirty="0"/>
              <a:t>Generalizzando, la crescita del debito è misurata dal tasso d’interesse e tanto più questo sarà elevato, tanto più il debito aumenterà:</a:t>
            </a:r>
          </a:p>
          <a:p>
            <a:endParaRPr lang="it-IT" dirty="0"/>
          </a:p>
          <a:p>
            <a:r>
              <a:rPr lang="it-IT" dirty="0"/>
              <a:t>Se ad un certo punto il Governo decide di produrre un maggiore avanzo primario per coprire gli interessi sul debito, il bilancio torna in pareggio e non è necessario emettere nuovi titoli…ma</a:t>
            </a:r>
          </a:p>
          <a:p>
            <a:r>
              <a:rPr lang="it-IT" dirty="0"/>
              <a:t>L’esperienza dimostra che </a:t>
            </a:r>
            <a:r>
              <a:rPr lang="it-IT" dirty="0">
                <a:solidFill>
                  <a:srgbClr val="FF0000"/>
                </a:solidFill>
              </a:rPr>
              <a:t>il tasso d’interesse non è costante </a:t>
            </a:r>
            <a:r>
              <a:rPr lang="it-IT" dirty="0"/>
              <a:t>e tanto più il debito è elevato, tanto maggiore sarà il tasso d’interesse che deve incorporare il </a:t>
            </a:r>
            <a:r>
              <a:rPr lang="it-IT" dirty="0">
                <a:solidFill>
                  <a:srgbClr val="FF0000"/>
                </a:solidFill>
              </a:rPr>
              <a:t>premio per il rischio di insolvenza </a:t>
            </a:r>
            <a:r>
              <a:rPr lang="it-IT" dirty="0"/>
              <a:t>(crescente al crescere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33</a:t>
            </a:fld>
            <a:endParaRPr lang="en-US" dirty="0"/>
          </a:p>
        </p:txBody>
      </p:sp>
      <p:pic>
        <p:nvPicPr>
          <p:cNvPr id="5" name="Immagine 4"/>
          <p:cNvPicPr>
            <a:picLocks noChangeAspect="1"/>
          </p:cNvPicPr>
          <p:nvPr/>
        </p:nvPicPr>
        <p:blipFill>
          <a:blip r:embed="rId2"/>
          <a:stretch>
            <a:fillRect/>
          </a:stretch>
        </p:blipFill>
        <p:spPr>
          <a:xfrm>
            <a:off x="3700449" y="2651760"/>
            <a:ext cx="4302351" cy="687655"/>
          </a:xfrm>
          <a:prstGeom prst="rect">
            <a:avLst/>
          </a:prstGeom>
        </p:spPr>
      </p:pic>
    </p:spTree>
    <p:extLst>
      <p:ext uri="{BB962C8B-B14F-4D97-AF65-F5344CB8AC3E}">
        <p14:creationId xmlns:p14="http://schemas.microsoft.com/office/powerpoint/2010/main" val="734501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sostenibilità del debito: 1) il debito/PIL</a:t>
            </a:r>
            <a:endParaRPr lang="en-US" dirty="0"/>
          </a:p>
        </p:txBody>
      </p:sp>
      <p:sp>
        <p:nvSpPr>
          <p:cNvPr id="3" name="Segnaposto contenuto 2"/>
          <p:cNvSpPr>
            <a:spLocks noGrp="1"/>
          </p:cNvSpPr>
          <p:nvPr>
            <p:ph idx="1"/>
          </p:nvPr>
        </p:nvSpPr>
        <p:spPr>
          <a:xfrm>
            <a:off x="1120000" y="1825625"/>
            <a:ext cx="10508408" cy="4351338"/>
          </a:xfrm>
        </p:spPr>
        <p:txBody>
          <a:bodyPr>
            <a:normAutofit/>
          </a:bodyPr>
          <a:lstStyle/>
          <a:p>
            <a:r>
              <a:rPr lang="it-IT" dirty="0"/>
              <a:t>Quanto sia importante il debito per un Paese lo si ricava dal rapporto tra debito e prodotto nazionale nominale, per cui ora oltre al tempo (continuo) dobbiamo tener conto anche del livello dei prezzi</a:t>
            </a:r>
          </a:p>
          <a:p>
            <a:r>
              <a:rPr lang="it-IT" dirty="0"/>
              <a:t>                                           </a:t>
            </a:r>
          </a:p>
          <a:p>
            <a:r>
              <a:rPr lang="it-IT" dirty="0"/>
              <a:t>                                          dove  </a:t>
            </a:r>
          </a:p>
          <a:p>
            <a:endParaRPr lang="it-IT" dirty="0"/>
          </a:p>
          <a:p>
            <a:r>
              <a:rPr lang="it-IT" dirty="0"/>
              <a:t>Semplificando possiamo ottenere da </a:t>
            </a:r>
            <a:r>
              <a:rPr lang="it-IT" dirty="0" err="1"/>
              <a:t>sx</a:t>
            </a:r>
            <a:r>
              <a:rPr lang="it-IT" dirty="0"/>
              <a:t>:</a:t>
            </a:r>
          </a:p>
          <a:p>
            <a:pPr marL="0" indent="0">
              <a:buNone/>
            </a:pPr>
            <a:endParaRPr lang="it-IT" dirty="0"/>
          </a:p>
          <a:p>
            <a:pPr marL="0" indent="0">
              <a:buNone/>
            </a:pPr>
            <a:endParaRPr lang="it-IT"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34</a:t>
            </a:fld>
            <a:endParaRPr lang="en-US" dirty="0"/>
          </a:p>
        </p:txBody>
      </p:sp>
      <p:pic>
        <p:nvPicPr>
          <p:cNvPr id="5" name="Immagine 4"/>
          <p:cNvPicPr>
            <a:picLocks noChangeAspect="1"/>
          </p:cNvPicPr>
          <p:nvPr/>
        </p:nvPicPr>
        <p:blipFill>
          <a:blip r:embed="rId2"/>
          <a:stretch>
            <a:fillRect/>
          </a:stretch>
        </p:blipFill>
        <p:spPr>
          <a:xfrm>
            <a:off x="1434700" y="3104627"/>
            <a:ext cx="3403149" cy="1176241"/>
          </a:xfrm>
          <a:prstGeom prst="rect">
            <a:avLst/>
          </a:prstGeom>
        </p:spPr>
      </p:pic>
      <p:pic>
        <p:nvPicPr>
          <p:cNvPr id="6" name="Immagine 5"/>
          <p:cNvPicPr>
            <a:picLocks noChangeAspect="1"/>
          </p:cNvPicPr>
          <p:nvPr/>
        </p:nvPicPr>
        <p:blipFill>
          <a:blip r:embed="rId3"/>
          <a:stretch>
            <a:fillRect/>
          </a:stretch>
        </p:blipFill>
        <p:spPr>
          <a:xfrm>
            <a:off x="5968548" y="3279006"/>
            <a:ext cx="1237933" cy="792794"/>
          </a:xfrm>
          <a:prstGeom prst="rect">
            <a:avLst/>
          </a:prstGeom>
        </p:spPr>
      </p:pic>
      <p:pic>
        <p:nvPicPr>
          <p:cNvPr id="7" name="Immagine 6"/>
          <p:cNvPicPr>
            <a:picLocks noChangeAspect="1"/>
          </p:cNvPicPr>
          <p:nvPr/>
        </p:nvPicPr>
        <p:blipFill>
          <a:blip r:embed="rId4"/>
          <a:stretch>
            <a:fillRect/>
          </a:stretch>
        </p:blipFill>
        <p:spPr>
          <a:xfrm>
            <a:off x="1582599" y="5267936"/>
            <a:ext cx="1855367" cy="998721"/>
          </a:xfrm>
          <a:prstGeom prst="rect">
            <a:avLst/>
          </a:prstGeom>
        </p:spPr>
      </p:pic>
      <p:pic>
        <p:nvPicPr>
          <p:cNvPr id="8" name="Immagine 7"/>
          <p:cNvPicPr>
            <a:picLocks noChangeAspect="1"/>
          </p:cNvPicPr>
          <p:nvPr/>
        </p:nvPicPr>
        <p:blipFill>
          <a:blip r:embed="rId5"/>
          <a:stretch>
            <a:fillRect/>
          </a:stretch>
        </p:blipFill>
        <p:spPr>
          <a:xfrm>
            <a:off x="4021330" y="5216623"/>
            <a:ext cx="1176569" cy="968626"/>
          </a:xfrm>
          <a:prstGeom prst="rect">
            <a:avLst/>
          </a:prstGeom>
        </p:spPr>
      </p:pic>
      <p:pic>
        <p:nvPicPr>
          <p:cNvPr id="10" name="Immagine 9"/>
          <p:cNvPicPr>
            <a:picLocks noChangeAspect="1"/>
          </p:cNvPicPr>
          <p:nvPr/>
        </p:nvPicPr>
        <p:blipFill>
          <a:blip r:embed="rId6"/>
          <a:stretch>
            <a:fillRect/>
          </a:stretch>
        </p:blipFill>
        <p:spPr>
          <a:xfrm>
            <a:off x="7991977" y="5196961"/>
            <a:ext cx="1983295" cy="1071275"/>
          </a:xfrm>
          <a:prstGeom prst="rect">
            <a:avLst/>
          </a:prstGeom>
        </p:spPr>
      </p:pic>
      <p:sp>
        <p:nvSpPr>
          <p:cNvPr id="11" name="Freccia a destra 10"/>
          <p:cNvSpPr/>
          <p:nvPr/>
        </p:nvSpPr>
        <p:spPr>
          <a:xfrm>
            <a:off x="6096000" y="5447281"/>
            <a:ext cx="1278292" cy="458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a:extLst>
              <a:ext uri="{FF2B5EF4-FFF2-40B4-BE49-F238E27FC236}">
                <a16:creationId xmlns:a16="http://schemas.microsoft.com/office/drawing/2014/main" id="{71172BD4-1BBD-48D9-ADAD-CA3DE49951CE}"/>
              </a:ext>
            </a:extLst>
          </p:cNvPr>
          <p:cNvSpPr/>
          <p:nvPr/>
        </p:nvSpPr>
        <p:spPr>
          <a:xfrm>
            <a:off x="8261706" y="5205818"/>
            <a:ext cx="465147" cy="479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409E77EE-59F2-435C-BA18-8674A50C772C}"/>
              </a:ext>
            </a:extLst>
          </p:cNvPr>
          <p:cNvSpPr/>
          <p:nvPr/>
        </p:nvSpPr>
        <p:spPr>
          <a:xfrm>
            <a:off x="1605855" y="3233192"/>
            <a:ext cx="650240" cy="4826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curvo 17">
            <a:extLst>
              <a:ext uri="{FF2B5EF4-FFF2-40B4-BE49-F238E27FC236}">
                <a16:creationId xmlns:a16="http://schemas.microsoft.com/office/drawing/2014/main" id="{E66C85F4-9BB3-4BAC-B09A-3A06AF585138}"/>
              </a:ext>
            </a:extLst>
          </p:cNvPr>
          <p:cNvCxnSpPr>
            <a:cxnSpLocks/>
          </p:cNvCxnSpPr>
          <p:nvPr/>
        </p:nvCxnSpPr>
        <p:spPr>
          <a:xfrm>
            <a:off x="2312984" y="3275593"/>
            <a:ext cx="3708222" cy="187521"/>
          </a:xfrm>
          <a:prstGeom prst="curvedConnector3">
            <a:avLst>
              <a:gd name="adj1" fmla="val 8882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1E931782-4BC3-4B85-A26E-AD044446CD89}"/>
              </a:ext>
            </a:extLst>
          </p:cNvPr>
          <p:cNvSpPr/>
          <p:nvPr/>
        </p:nvSpPr>
        <p:spPr>
          <a:xfrm>
            <a:off x="5798817" y="3339420"/>
            <a:ext cx="650240" cy="5940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33" name="CasellaDiTesto 32">
                <a:extLst>
                  <a:ext uri="{FF2B5EF4-FFF2-40B4-BE49-F238E27FC236}">
                    <a16:creationId xmlns:a16="http://schemas.microsoft.com/office/drawing/2014/main" id="{BD60B978-ADD4-4D9D-B23A-F1C8E5DC62CD}"/>
                  </a:ext>
                </a:extLst>
              </p:cNvPr>
              <p:cNvSpPr txBox="1"/>
              <p:nvPr/>
            </p:nvSpPr>
            <p:spPr>
              <a:xfrm>
                <a:off x="7390018" y="3429000"/>
                <a:ext cx="601959" cy="536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it-IT" sz="2800" i="1" dirty="0" smtClean="0">
                              <a:latin typeface="Cambria Math" panose="02040503050406030204" pitchFamily="18" charset="0"/>
                            </a:rPr>
                          </m:ctrlPr>
                        </m:sSubPr>
                        <m:e>
                          <m:acc>
                            <m:accPr>
                              <m:chr m:val="̇"/>
                              <m:ctrlPr>
                                <a:rPr lang="it-IT" sz="2800" i="1" dirty="0">
                                  <a:latin typeface="Cambria Math" panose="02040503050406030204" pitchFamily="18" charset="0"/>
                                </a:rPr>
                              </m:ctrlPr>
                            </m:accPr>
                            <m:e>
                              <m:r>
                                <a:rPr lang="it-IT" sz="2800" i="1" dirty="0">
                                  <a:latin typeface="Cambria Math" panose="02040503050406030204" pitchFamily="18" charset="0"/>
                                </a:rPr>
                                <m:t>𝐵</m:t>
                              </m:r>
                            </m:e>
                          </m:acc>
                        </m:e>
                        <m:sub>
                          <m:r>
                            <a:rPr lang="it-IT" sz="2800" b="0" i="1" dirty="0" smtClean="0">
                              <a:latin typeface="Cambria Math" panose="02040503050406030204" pitchFamily="18" charset="0"/>
                            </a:rPr>
                            <m:t>𝑡</m:t>
                          </m:r>
                        </m:sub>
                      </m:sSub>
                    </m:oMath>
                  </m:oMathPara>
                </a14:m>
                <a:endParaRPr lang="it-IT" sz="2800" dirty="0"/>
              </a:p>
            </p:txBody>
          </p:sp>
        </mc:Choice>
        <mc:Fallback>
          <p:sp>
            <p:nvSpPr>
              <p:cNvPr id="33" name="CasellaDiTesto 32">
                <a:extLst>
                  <a:ext uri="{FF2B5EF4-FFF2-40B4-BE49-F238E27FC236}">
                    <a16:creationId xmlns:a16="http://schemas.microsoft.com/office/drawing/2014/main" id="{BD60B978-ADD4-4D9D-B23A-F1C8E5DC62CD}"/>
                  </a:ext>
                </a:extLst>
              </p:cNvPr>
              <p:cNvSpPr txBox="1">
                <a:spLocks noRot="1" noChangeAspect="1" noMove="1" noResize="1" noEditPoints="1" noAdjustHandles="1" noChangeArrowheads="1" noChangeShapeType="1" noTextEdit="1"/>
              </p:cNvSpPr>
              <p:nvPr/>
            </p:nvSpPr>
            <p:spPr>
              <a:xfrm>
                <a:off x="7390018" y="3429000"/>
                <a:ext cx="601959" cy="536750"/>
              </a:xfrm>
              <a:prstGeom prst="rect">
                <a:avLst/>
              </a:prstGeom>
              <a:blipFill>
                <a:blip r:embed="rId7"/>
                <a:stretch>
                  <a:fillRect/>
                </a:stretch>
              </a:blipFill>
            </p:spPr>
            <p:txBody>
              <a:bodyPr/>
              <a:lstStyle/>
              <a:p>
                <a:r>
                  <a:rPr lang="it-IT">
                    <a:noFill/>
                  </a:rPr>
                  <a:t> </a:t>
                </a:r>
              </a:p>
            </p:txBody>
          </p:sp>
        </mc:Fallback>
      </mc:AlternateContent>
      <p:sp>
        <p:nvSpPr>
          <p:cNvPr id="34" name="CasellaDiTesto 33">
            <a:extLst>
              <a:ext uri="{FF2B5EF4-FFF2-40B4-BE49-F238E27FC236}">
                <a16:creationId xmlns:a16="http://schemas.microsoft.com/office/drawing/2014/main" id="{5255EF90-A616-437D-93C1-46A26BF1ED5C}"/>
              </a:ext>
            </a:extLst>
          </p:cNvPr>
          <p:cNvSpPr txBox="1"/>
          <p:nvPr/>
        </p:nvSpPr>
        <p:spPr>
          <a:xfrm>
            <a:off x="8083092" y="3214774"/>
            <a:ext cx="3569567" cy="1200329"/>
          </a:xfrm>
          <a:prstGeom prst="rect">
            <a:avLst/>
          </a:prstGeom>
          <a:noFill/>
        </p:spPr>
        <p:txBody>
          <a:bodyPr wrap="square" rtlCol="0">
            <a:spAutoFit/>
          </a:bodyPr>
          <a:lstStyle/>
          <a:p>
            <a:r>
              <a:rPr lang="it-IT" i="1" dirty="0"/>
              <a:t>Indica la variazione del debito nel tempo t, o come riportato nella parte dx dell’identità è la derivata del debito al variare del tempo </a:t>
            </a:r>
          </a:p>
        </p:txBody>
      </p:sp>
      <p:cxnSp>
        <p:nvCxnSpPr>
          <p:cNvPr id="36" name="Connettore 2 35">
            <a:extLst>
              <a:ext uri="{FF2B5EF4-FFF2-40B4-BE49-F238E27FC236}">
                <a16:creationId xmlns:a16="http://schemas.microsoft.com/office/drawing/2014/main" id="{2D0A1EF9-AB56-40BF-93B5-266BA7611C95}"/>
              </a:ext>
            </a:extLst>
          </p:cNvPr>
          <p:cNvCxnSpPr>
            <a:cxnSpLocks/>
            <a:stCxn id="33" idx="2"/>
          </p:cNvCxnSpPr>
          <p:nvPr/>
        </p:nvCxnSpPr>
        <p:spPr>
          <a:xfrm>
            <a:off x="7690998" y="3965750"/>
            <a:ext cx="570708" cy="9561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8143D005-68FF-45D0-800C-B85A80238D49}"/>
              </a:ext>
            </a:extLst>
          </p:cNvPr>
          <p:cNvSpPr txBox="1"/>
          <p:nvPr/>
        </p:nvSpPr>
        <p:spPr>
          <a:xfrm>
            <a:off x="6221773" y="5503248"/>
            <a:ext cx="1341074" cy="369332"/>
          </a:xfrm>
          <a:prstGeom prst="rect">
            <a:avLst/>
          </a:prstGeom>
          <a:noFill/>
        </p:spPr>
        <p:txBody>
          <a:bodyPr wrap="square" rtlCol="0">
            <a:spAutoFit/>
          </a:bodyPr>
          <a:lstStyle/>
          <a:p>
            <a:r>
              <a:rPr lang="it-IT" dirty="0">
                <a:solidFill>
                  <a:schemeClr val="bg1"/>
                </a:solidFill>
              </a:rPr>
              <a:t>quindi</a:t>
            </a:r>
          </a:p>
        </p:txBody>
      </p:sp>
      <p:sp>
        <p:nvSpPr>
          <p:cNvPr id="41" name="Ovale 40">
            <a:extLst>
              <a:ext uri="{FF2B5EF4-FFF2-40B4-BE49-F238E27FC236}">
                <a16:creationId xmlns:a16="http://schemas.microsoft.com/office/drawing/2014/main" id="{F85D3281-11BE-4C1A-97D6-E8CD4C32F5A5}"/>
              </a:ext>
            </a:extLst>
          </p:cNvPr>
          <p:cNvSpPr/>
          <p:nvPr/>
        </p:nvSpPr>
        <p:spPr>
          <a:xfrm>
            <a:off x="2500696" y="3121812"/>
            <a:ext cx="1070661" cy="10847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a:extLst>
              <a:ext uri="{FF2B5EF4-FFF2-40B4-BE49-F238E27FC236}">
                <a16:creationId xmlns:a16="http://schemas.microsoft.com/office/drawing/2014/main" id="{D9F25A80-C960-41AE-8E76-8B51393BA41E}"/>
              </a:ext>
            </a:extLst>
          </p:cNvPr>
          <p:cNvSpPr/>
          <p:nvPr/>
        </p:nvSpPr>
        <p:spPr>
          <a:xfrm>
            <a:off x="1582600" y="5150537"/>
            <a:ext cx="1370468" cy="1071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2 43">
            <a:extLst>
              <a:ext uri="{FF2B5EF4-FFF2-40B4-BE49-F238E27FC236}">
                <a16:creationId xmlns:a16="http://schemas.microsoft.com/office/drawing/2014/main" id="{03FA87FE-218E-4D07-940D-FC19109EF097}"/>
              </a:ext>
            </a:extLst>
          </p:cNvPr>
          <p:cNvCxnSpPr>
            <a:cxnSpLocks/>
          </p:cNvCxnSpPr>
          <p:nvPr/>
        </p:nvCxnSpPr>
        <p:spPr>
          <a:xfrm flipH="1">
            <a:off x="2720788" y="3839938"/>
            <a:ext cx="183777" cy="138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vale 44">
            <a:extLst>
              <a:ext uri="{FF2B5EF4-FFF2-40B4-BE49-F238E27FC236}">
                <a16:creationId xmlns:a16="http://schemas.microsoft.com/office/drawing/2014/main" id="{DD8150CC-A2EC-4711-8DB9-1426FECA801A}"/>
              </a:ext>
            </a:extLst>
          </p:cNvPr>
          <p:cNvSpPr/>
          <p:nvPr/>
        </p:nvSpPr>
        <p:spPr>
          <a:xfrm>
            <a:off x="3971342" y="3250226"/>
            <a:ext cx="601692" cy="956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2 45">
            <a:extLst>
              <a:ext uri="{FF2B5EF4-FFF2-40B4-BE49-F238E27FC236}">
                <a16:creationId xmlns:a16="http://schemas.microsoft.com/office/drawing/2014/main" id="{595095C6-4BF5-4065-A667-BCC6376D05E4}"/>
              </a:ext>
            </a:extLst>
          </p:cNvPr>
          <p:cNvCxnSpPr>
            <a:cxnSpLocks/>
          </p:cNvCxnSpPr>
          <p:nvPr/>
        </p:nvCxnSpPr>
        <p:spPr>
          <a:xfrm>
            <a:off x="4296439" y="4038885"/>
            <a:ext cx="280235" cy="1086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Ovale 53">
            <a:extLst>
              <a:ext uri="{FF2B5EF4-FFF2-40B4-BE49-F238E27FC236}">
                <a16:creationId xmlns:a16="http://schemas.microsoft.com/office/drawing/2014/main" id="{E6775A12-CB80-4892-B393-308096715743}"/>
              </a:ext>
            </a:extLst>
          </p:cNvPr>
          <p:cNvSpPr/>
          <p:nvPr/>
        </p:nvSpPr>
        <p:spPr>
          <a:xfrm>
            <a:off x="4035221" y="5152525"/>
            <a:ext cx="729520" cy="10692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a:extLst>
              <a:ext uri="{FF2B5EF4-FFF2-40B4-BE49-F238E27FC236}">
                <a16:creationId xmlns:a16="http://schemas.microsoft.com/office/drawing/2014/main" id="{8EEFDBC8-EAF3-435A-9669-48F522454C23}"/>
              </a:ext>
            </a:extLst>
          </p:cNvPr>
          <p:cNvSpPr/>
          <p:nvPr/>
        </p:nvSpPr>
        <p:spPr>
          <a:xfrm>
            <a:off x="7991977" y="5267936"/>
            <a:ext cx="810379" cy="83793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58" name="CasellaDiTesto 57">
                <a:extLst>
                  <a:ext uri="{FF2B5EF4-FFF2-40B4-BE49-F238E27FC236}">
                    <a16:creationId xmlns:a16="http://schemas.microsoft.com/office/drawing/2014/main" id="{A5CFC272-4F1A-4591-B8DD-A3DDE367D77B}"/>
                  </a:ext>
                </a:extLst>
              </p:cNvPr>
              <p:cNvSpPr txBox="1"/>
              <p:nvPr/>
            </p:nvSpPr>
            <p:spPr>
              <a:xfrm>
                <a:off x="8899622" y="6251366"/>
                <a:ext cx="521078" cy="48301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sSub>
                            <m:sSubPr>
                              <m:ctrlPr>
                                <a:rPr lang="it-IT" sz="2400" i="1" smtClean="0">
                                  <a:latin typeface="Cambria Math" panose="02040503050406030204" pitchFamily="18" charset="0"/>
                                </a:rPr>
                              </m:ctrlPr>
                            </m:sSubPr>
                            <m:e>
                              <m:r>
                                <a:rPr lang="it-IT" sz="2400" i="1">
                                  <a:latin typeface="Cambria Math" panose="02040503050406030204" pitchFamily="18" charset="0"/>
                                </a:rPr>
                                <m:t>𝑏</m:t>
                              </m:r>
                            </m:e>
                            <m:sub>
                              <m:r>
                                <a:rPr lang="it-IT" sz="2400" b="0" i="1" smtClean="0">
                                  <a:latin typeface="Cambria Math" panose="02040503050406030204" pitchFamily="18" charset="0"/>
                                </a:rPr>
                                <m:t>𝑡</m:t>
                              </m:r>
                            </m:sub>
                          </m:sSub>
                        </m:e>
                      </m:acc>
                    </m:oMath>
                  </m:oMathPara>
                </a14:m>
                <a:endParaRPr lang="it-IT" sz="2400" dirty="0"/>
              </a:p>
            </p:txBody>
          </p:sp>
        </mc:Choice>
        <mc:Fallback>
          <p:sp>
            <p:nvSpPr>
              <p:cNvPr id="58" name="CasellaDiTesto 57">
                <a:extLst>
                  <a:ext uri="{FF2B5EF4-FFF2-40B4-BE49-F238E27FC236}">
                    <a16:creationId xmlns:a16="http://schemas.microsoft.com/office/drawing/2014/main" id="{A5CFC272-4F1A-4591-B8DD-A3DDE367D77B}"/>
                  </a:ext>
                </a:extLst>
              </p:cNvPr>
              <p:cNvSpPr txBox="1">
                <a:spLocks noRot="1" noChangeAspect="1" noMove="1" noResize="1" noEditPoints="1" noAdjustHandles="1" noChangeArrowheads="1" noChangeShapeType="1" noTextEdit="1"/>
              </p:cNvSpPr>
              <p:nvPr/>
            </p:nvSpPr>
            <p:spPr>
              <a:xfrm>
                <a:off x="8899622" y="6251366"/>
                <a:ext cx="521078" cy="483017"/>
              </a:xfrm>
              <a:prstGeom prst="rect">
                <a:avLst/>
              </a:prstGeom>
              <a:blipFill>
                <a:blip r:embed="rId8"/>
                <a:stretch>
                  <a:fillRect/>
                </a:stretch>
              </a:blipFill>
            </p:spPr>
            <p:txBody>
              <a:bodyPr/>
              <a:lstStyle/>
              <a:p>
                <a:r>
                  <a:rPr lang="it-IT">
                    <a:noFill/>
                  </a:rPr>
                  <a:t> </a:t>
                </a:r>
              </a:p>
            </p:txBody>
          </p:sp>
        </mc:Fallback>
      </mc:AlternateContent>
      <p:cxnSp>
        <p:nvCxnSpPr>
          <p:cNvPr id="60" name="Connettore 2 59">
            <a:extLst>
              <a:ext uri="{FF2B5EF4-FFF2-40B4-BE49-F238E27FC236}">
                <a16:creationId xmlns:a16="http://schemas.microsoft.com/office/drawing/2014/main" id="{ACF0812E-309C-4882-91FE-9DD9B0395EDF}"/>
              </a:ext>
            </a:extLst>
          </p:cNvPr>
          <p:cNvCxnSpPr>
            <a:cxnSpLocks/>
          </p:cNvCxnSpPr>
          <p:nvPr/>
        </p:nvCxnSpPr>
        <p:spPr>
          <a:xfrm>
            <a:off x="8586349" y="6105875"/>
            <a:ext cx="397275" cy="2949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3" name="CasellaDiTesto 62">
            <a:extLst>
              <a:ext uri="{FF2B5EF4-FFF2-40B4-BE49-F238E27FC236}">
                <a16:creationId xmlns:a16="http://schemas.microsoft.com/office/drawing/2014/main" id="{B738B134-3DB9-4811-A1FE-5FFA938E1B42}"/>
              </a:ext>
            </a:extLst>
          </p:cNvPr>
          <p:cNvSpPr txBox="1"/>
          <p:nvPr/>
        </p:nvSpPr>
        <p:spPr>
          <a:xfrm>
            <a:off x="161830" y="5105199"/>
            <a:ext cx="1444025" cy="1200329"/>
          </a:xfrm>
          <a:prstGeom prst="rect">
            <a:avLst/>
          </a:prstGeom>
          <a:noFill/>
          <a:ln>
            <a:solidFill>
              <a:srgbClr val="0070C0"/>
            </a:solidFill>
          </a:ln>
        </p:spPr>
        <p:txBody>
          <a:bodyPr wrap="square" rtlCol="0">
            <a:spAutoFit/>
          </a:bodyPr>
          <a:lstStyle/>
          <a:p>
            <a:r>
              <a:rPr lang="it-IT" dirty="0"/>
              <a:t>Deficit primario in % del PIL nominale</a:t>
            </a:r>
          </a:p>
        </p:txBody>
      </p:sp>
      <p:sp>
        <p:nvSpPr>
          <p:cNvPr id="64" name="CasellaDiTesto 63">
            <a:extLst>
              <a:ext uri="{FF2B5EF4-FFF2-40B4-BE49-F238E27FC236}">
                <a16:creationId xmlns:a16="http://schemas.microsoft.com/office/drawing/2014/main" id="{4A5FB8DA-4FF2-4F31-8E27-774EF9F85BF4}"/>
              </a:ext>
            </a:extLst>
          </p:cNvPr>
          <p:cNvSpPr txBox="1"/>
          <p:nvPr/>
        </p:nvSpPr>
        <p:spPr>
          <a:xfrm>
            <a:off x="6180304" y="5905440"/>
            <a:ext cx="1968969" cy="923330"/>
          </a:xfrm>
          <a:prstGeom prst="rect">
            <a:avLst/>
          </a:prstGeom>
          <a:noFill/>
          <a:ln>
            <a:solidFill>
              <a:srgbClr val="0070C0"/>
            </a:solidFill>
          </a:ln>
        </p:spPr>
        <p:txBody>
          <a:bodyPr wrap="square" rtlCol="0">
            <a:spAutoFit/>
          </a:bodyPr>
          <a:lstStyle/>
          <a:p>
            <a:r>
              <a:rPr lang="it-IT" dirty="0"/>
              <a:t>Variazione del Debito in % del PIL nominale</a:t>
            </a:r>
          </a:p>
        </p:txBody>
      </p:sp>
    </p:spTree>
    <p:extLst>
      <p:ext uri="{BB962C8B-B14F-4D97-AF65-F5344CB8AC3E}">
        <p14:creationId xmlns:p14="http://schemas.microsoft.com/office/powerpoint/2010/main" val="288630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D1D55-953F-45A4-8093-86E5AF2EA7BA}"/>
              </a:ext>
            </a:extLst>
          </p:cNvPr>
          <p:cNvSpPr>
            <a:spLocks noGrp="1"/>
          </p:cNvSpPr>
          <p:nvPr>
            <p:ph type="title"/>
          </p:nvPr>
        </p:nvSpPr>
        <p:spPr/>
        <p:txBody>
          <a:bodyPr/>
          <a:lstStyle/>
          <a:p>
            <a:r>
              <a:rPr lang="it-IT" dirty="0"/>
              <a:t>La sostenibilità del debito: 2) da cosa è determinata la variazione del debito/PIL</a:t>
            </a:r>
          </a:p>
        </p:txBody>
      </p:sp>
      <p:sp>
        <p:nvSpPr>
          <p:cNvPr id="3" name="Segnaposto contenuto 2">
            <a:extLst>
              <a:ext uri="{FF2B5EF4-FFF2-40B4-BE49-F238E27FC236}">
                <a16:creationId xmlns:a16="http://schemas.microsoft.com/office/drawing/2014/main" id="{376EBE2F-08B3-4CBA-84FF-A18EF0C03C76}"/>
              </a:ext>
            </a:extLst>
          </p:cNvPr>
          <p:cNvSpPr>
            <a:spLocks noGrp="1"/>
          </p:cNvSpPr>
          <p:nvPr>
            <p:ph idx="1"/>
          </p:nvPr>
        </p:nvSpPr>
        <p:spPr/>
        <p:txBody>
          <a:bodyPr/>
          <a:lstStyle/>
          <a:p>
            <a:r>
              <a:rPr lang="it-IT" dirty="0"/>
              <a:t>Esprimendo la variazione del debito nel tempo           rapportato al PIL nominale (</a:t>
            </a:r>
            <a:r>
              <a:rPr lang="it-IT" dirty="0" err="1"/>
              <a:t>P</a:t>
            </a:r>
            <a:r>
              <a:rPr lang="it-IT" baseline="-25000" dirty="0" err="1"/>
              <a:t>t</a:t>
            </a:r>
            <a:r>
              <a:rPr lang="it-IT" dirty="0" err="1"/>
              <a:t>Y</a:t>
            </a:r>
            <a:r>
              <a:rPr lang="it-IT" baseline="-25000" dirty="0" err="1"/>
              <a:t>t</a:t>
            </a:r>
            <a:r>
              <a:rPr lang="it-IT" dirty="0"/>
              <a:t>) nei termini delle variazioni delle sue componenti, cioè: 1) la variazione del debito in rapporto al PIL nominale (    ) + 2) la componente del debito/Pil nominale determinata dalla variazione del PIL o tasso di crescita economica (</a:t>
            </a:r>
            <a:r>
              <a:rPr lang="it-IT" dirty="0" err="1"/>
              <a:t>g</a:t>
            </a:r>
            <a:r>
              <a:rPr lang="it-IT" baseline="-25000" dirty="0" err="1"/>
              <a:t>t</a:t>
            </a:r>
            <a:r>
              <a:rPr lang="it-IT" dirty="0"/>
              <a:t>) e + 3) la componente del debito/Pil nominale determinata dalla variazione dei prezzi o inflazione (</a:t>
            </a:r>
            <a:r>
              <a:rPr lang="el-GR" dirty="0"/>
              <a:t>π</a:t>
            </a:r>
            <a:r>
              <a:rPr lang="it-IT" baseline="-25000" dirty="0"/>
              <a:t>t</a:t>
            </a:r>
            <a:r>
              <a:rPr lang="it-IT" dirty="0"/>
              <a:t>), otteniamo il tasso di crescita del debito nel tempo:</a:t>
            </a:r>
            <a:endParaRPr lang="en-US" dirty="0"/>
          </a:p>
          <a:p>
            <a:endParaRPr lang="it-IT" dirty="0"/>
          </a:p>
        </p:txBody>
      </p:sp>
      <p:sp>
        <p:nvSpPr>
          <p:cNvPr id="4" name="Segnaposto numero diapositiva 3">
            <a:extLst>
              <a:ext uri="{FF2B5EF4-FFF2-40B4-BE49-F238E27FC236}">
                <a16:creationId xmlns:a16="http://schemas.microsoft.com/office/drawing/2014/main" id="{717AD3DF-E310-4B88-9232-6EA3246FC3B9}"/>
              </a:ext>
            </a:extLst>
          </p:cNvPr>
          <p:cNvSpPr>
            <a:spLocks noGrp="1"/>
          </p:cNvSpPr>
          <p:nvPr>
            <p:ph type="sldNum" sz="quarter" idx="12"/>
          </p:nvPr>
        </p:nvSpPr>
        <p:spPr/>
        <p:txBody>
          <a:bodyPr/>
          <a:lstStyle/>
          <a:p>
            <a:fld id="{C31E2B66-C54D-4FE0-ABB5-06EDA5E25CF3}" type="slidenum">
              <a:rPr lang="en-US" smtClean="0"/>
              <a:t>35</a:t>
            </a:fld>
            <a:endParaRPr lang="en-US"/>
          </a:p>
        </p:txBody>
      </p:sp>
      <p:pic>
        <p:nvPicPr>
          <p:cNvPr id="5" name="Immagine 4">
            <a:extLst>
              <a:ext uri="{FF2B5EF4-FFF2-40B4-BE49-F238E27FC236}">
                <a16:creationId xmlns:a16="http://schemas.microsoft.com/office/drawing/2014/main" id="{44B222D9-A60D-423D-B1D8-E537842029D3}"/>
              </a:ext>
            </a:extLst>
          </p:cNvPr>
          <p:cNvPicPr>
            <a:picLocks noChangeAspect="1"/>
          </p:cNvPicPr>
          <p:nvPr/>
        </p:nvPicPr>
        <p:blipFill>
          <a:blip r:embed="rId2"/>
          <a:stretch>
            <a:fillRect/>
          </a:stretch>
        </p:blipFill>
        <p:spPr>
          <a:xfrm>
            <a:off x="1634684" y="5028291"/>
            <a:ext cx="2965999" cy="1086033"/>
          </a:xfrm>
          <a:prstGeom prst="rect">
            <a:avLst/>
          </a:prstGeom>
        </p:spPr>
      </p:pic>
      <p:sp>
        <p:nvSpPr>
          <p:cNvPr id="6" name="CasellaDiTesto 5">
            <a:extLst>
              <a:ext uri="{FF2B5EF4-FFF2-40B4-BE49-F238E27FC236}">
                <a16:creationId xmlns:a16="http://schemas.microsoft.com/office/drawing/2014/main" id="{913A1595-7E47-4FDD-9567-81E37BB6BC30}"/>
              </a:ext>
            </a:extLst>
          </p:cNvPr>
          <p:cNvSpPr txBox="1"/>
          <p:nvPr/>
        </p:nvSpPr>
        <p:spPr>
          <a:xfrm>
            <a:off x="4942051" y="4764796"/>
            <a:ext cx="4267264" cy="1569660"/>
          </a:xfrm>
          <a:prstGeom prst="rect">
            <a:avLst/>
          </a:prstGeom>
          <a:noFill/>
        </p:spPr>
        <p:txBody>
          <a:bodyPr wrap="square" rtlCol="0">
            <a:spAutoFit/>
          </a:bodyPr>
          <a:lstStyle/>
          <a:p>
            <a:r>
              <a:rPr lang="it-IT" sz="2400" dirty="0">
                <a:solidFill>
                  <a:srgbClr val="FF0000"/>
                </a:solidFill>
              </a:rPr>
              <a:t>Riprendiamo ora la definizione della variazione del debito determinata da deficit primario e interessi, otteniamo…..</a:t>
            </a:r>
          </a:p>
        </p:txBody>
      </p:sp>
      <p:sp>
        <p:nvSpPr>
          <p:cNvPr id="7" name="Freccia a destra 6">
            <a:extLst>
              <a:ext uri="{FF2B5EF4-FFF2-40B4-BE49-F238E27FC236}">
                <a16:creationId xmlns:a16="http://schemas.microsoft.com/office/drawing/2014/main" id="{C16812B2-6181-4F71-8975-49BAB188DB46}"/>
              </a:ext>
            </a:extLst>
          </p:cNvPr>
          <p:cNvSpPr/>
          <p:nvPr/>
        </p:nvSpPr>
        <p:spPr>
          <a:xfrm>
            <a:off x="9670739" y="5475378"/>
            <a:ext cx="841248" cy="31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5D51A3CD-B06B-4298-BD6C-9B3B892EA2CC}"/>
                  </a:ext>
                </a:extLst>
              </p:cNvPr>
              <p:cNvSpPr txBox="1"/>
              <p:nvPr/>
            </p:nvSpPr>
            <p:spPr>
              <a:xfrm>
                <a:off x="8004924" y="1690688"/>
                <a:ext cx="601959" cy="536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it-IT" sz="2800" i="1" dirty="0" smtClean="0">
                              <a:latin typeface="Cambria Math" panose="02040503050406030204" pitchFamily="18" charset="0"/>
                            </a:rPr>
                          </m:ctrlPr>
                        </m:sSubPr>
                        <m:e>
                          <m:acc>
                            <m:accPr>
                              <m:chr m:val="̇"/>
                              <m:ctrlPr>
                                <a:rPr lang="it-IT" sz="2800" i="1" dirty="0">
                                  <a:latin typeface="Cambria Math" panose="02040503050406030204" pitchFamily="18" charset="0"/>
                                </a:rPr>
                              </m:ctrlPr>
                            </m:accPr>
                            <m:e>
                              <m:r>
                                <a:rPr lang="it-IT" sz="2800" i="1" dirty="0">
                                  <a:latin typeface="Cambria Math" panose="02040503050406030204" pitchFamily="18" charset="0"/>
                                </a:rPr>
                                <m:t>𝐵</m:t>
                              </m:r>
                            </m:e>
                          </m:acc>
                        </m:e>
                        <m:sub>
                          <m:r>
                            <a:rPr lang="it-IT" sz="2800" b="0" i="1" dirty="0" smtClean="0">
                              <a:latin typeface="Cambria Math" panose="02040503050406030204" pitchFamily="18" charset="0"/>
                            </a:rPr>
                            <m:t>𝑡</m:t>
                          </m:r>
                        </m:sub>
                      </m:sSub>
                    </m:oMath>
                  </m:oMathPara>
                </a14:m>
                <a:endParaRPr lang="it-IT" sz="2800" dirty="0"/>
              </a:p>
            </p:txBody>
          </p:sp>
        </mc:Choice>
        <mc:Fallback>
          <p:sp>
            <p:nvSpPr>
              <p:cNvPr id="8" name="CasellaDiTesto 7">
                <a:extLst>
                  <a:ext uri="{FF2B5EF4-FFF2-40B4-BE49-F238E27FC236}">
                    <a16:creationId xmlns:a16="http://schemas.microsoft.com/office/drawing/2014/main" id="{5D51A3CD-B06B-4298-BD6C-9B3B892EA2CC}"/>
                  </a:ext>
                </a:extLst>
              </p:cNvPr>
              <p:cNvSpPr txBox="1">
                <a:spLocks noRot="1" noChangeAspect="1" noMove="1" noResize="1" noEditPoints="1" noAdjustHandles="1" noChangeArrowheads="1" noChangeShapeType="1" noTextEdit="1"/>
              </p:cNvSpPr>
              <p:nvPr/>
            </p:nvSpPr>
            <p:spPr>
              <a:xfrm>
                <a:off x="8004924" y="1690688"/>
                <a:ext cx="601959" cy="53675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1" name="CasellaDiTesto 10">
                <a:extLst>
                  <a:ext uri="{FF2B5EF4-FFF2-40B4-BE49-F238E27FC236}">
                    <a16:creationId xmlns:a16="http://schemas.microsoft.com/office/drawing/2014/main" id="{CD3DE1AD-8EFA-460F-B551-6CAD9C050FB2}"/>
                  </a:ext>
                </a:extLst>
              </p:cNvPr>
              <p:cNvSpPr txBox="1"/>
              <p:nvPr/>
            </p:nvSpPr>
            <p:spPr>
              <a:xfrm>
                <a:off x="9721661" y="2528451"/>
                <a:ext cx="521078" cy="48301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sSub>
                            <m:sSubPr>
                              <m:ctrlPr>
                                <a:rPr lang="it-IT" sz="2400" i="1" smtClean="0">
                                  <a:latin typeface="Cambria Math" panose="02040503050406030204" pitchFamily="18" charset="0"/>
                                </a:rPr>
                              </m:ctrlPr>
                            </m:sSubPr>
                            <m:e>
                              <m:r>
                                <a:rPr lang="it-IT" sz="2400" i="1">
                                  <a:latin typeface="Cambria Math" panose="02040503050406030204" pitchFamily="18" charset="0"/>
                                </a:rPr>
                                <m:t>𝑏</m:t>
                              </m:r>
                            </m:e>
                            <m:sub>
                              <m:r>
                                <a:rPr lang="it-IT" sz="2400" b="0" i="1" smtClean="0">
                                  <a:latin typeface="Cambria Math" panose="02040503050406030204" pitchFamily="18" charset="0"/>
                                </a:rPr>
                                <m:t>𝑡</m:t>
                              </m:r>
                            </m:sub>
                          </m:sSub>
                        </m:e>
                      </m:acc>
                    </m:oMath>
                  </m:oMathPara>
                </a14:m>
                <a:endParaRPr lang="it-IT" sz="2400" dirty="0"/>
              </a:p>
            </p:txBody>
          </p:sp>
        </mc:Choice>
        <mc:Fallback>
          <p:sp>
            <p:nvSpPr>
              <p:cNvPr id="11" name="CasellaDiTesto 10">
                <a:extLst>
                  <a:ext uri="{FF2B5EF4-FFF2-40B4-BE49-F238E27FC236}">
                    <a16:creationId xmlns:a16="http://schemas.microsoft.com/office/drawing/2014/main" id="{CD3DE1AD-8EFA-460F-B551-6CAD9C050FB2}"/>
                  </a:ext>
                </a:extLst>
              </p:cNvPr>
              <p:cNvSpPr txBox="1">
                <a:spLocks noRot="1" noChangeAspect="1" noMove="1" noResize="1" noEditPoints="1" noAdjustHandles="1" noChangeArrowheads="1" noChangeShapeType="1" noTextEdit="1"/>
              </p:cNvSpPr>
              <p:nvPr/>
            </p:nvSpPr>
            <p:spPr>
              <a:xfrm>
                <a:off x="9721661" y="2528451"/>
                <a:ext cx="521078" cy="483017"/>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996792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2910386" y="4646067"/>
            <a:ext cx="6371227" cy="842979"/>
          </a:xfrm>
          <a:prstGeom prst="rect">
            <a:avLst/>
          </a:prstGeom>
        </p:spPr>
      </p:pic>
      <p:sp>
        <p:nvSpPr>
          <p:cNvPr id="2" name="Titolo 1"/>
          <p:cNvSpPr>
            <a:spLocks noGrp="1"/>
          </p:cNvSpPr>
          <p:nvPr>
            <p:ph type="title"/>
          </p:nvPr>
        </p:nvSpPr>
        <p:spPr/>
        <p:txBody>
          <a:bodyPr/>
          <a:lstStyle/>
          <a:p>
            <a:r>
              <a:rPr lang="it-IT" dirty="0"/>
              <a:t>Il problema dei tassi di crescita</a:t>
            </a:r>
            <a:endParaRPr lang="en-US" dirty="0"/>
          </a:p>
        </p:txBody>
      </p:sp>
      <p:sp>
        <p:nvSpPr>
          <p:cNvPr id="3" name="Segnaposto contenuto 2"/>
          <p:cNvSpPr>
            <a:spLocks noGrp="1"/>
          </p:cNvSpPr>
          <p:nvPr>
            <p:ph idx="1"/>
          </p:nvPr>
        </p:nvSpPr>
        <p:spPr>
          <a:xfrm>
            <a:off x="932911" y="1690688"/>
            <a:ext cx="10515600" cy="4838315"/>
          </a:xfrm>
        </p:spPr>
        <p:txBody>
          <a:bodyPr>
            <a:normAutofit fontScale="92500" lnSpcReduction="10000"/>
          </a:bodyPr>
          <a:lstStyle/>
          <a:p>
            <a:r>
              <a:rPr lang="it-IT" dirty="0"/>
              <a:t>Sostituendo l’ultima relazione nella precedente otteniamo:</a:t>
            </a:r>
          </a:p>
          <a:p>
            <a:endParaRPr lang="it-IT" dirty="0"/>
          </a:p>
          <a:p>
            <a:endParaRPr lang="it-IT" dirty="0"/>
          </a:p>
          <a:p>
            <a:endParaRPr lang="it-IT" dirty="0"/>
          </a:p>
          <a:p>
            <a:r>
              <a:rPr lang="it-IT" dirty="0"/>
              <a:t>Sapendo inoltre che il tasso di interesse reale è dato da: </a:t>
            </a:r>
          </a:p>
          <a:p>
            <a:r>
              <a:rPr lang="it-IT" dirty="0"/>
              <a:t>Otteniamo la relazione tra i diversi tassi di crescita:</a:t>
            </a:r>
          </a:p>
          <a:p>
            <a:r>
              <a:rPr lang="it-IT" dirty="0"/>
              <a:t>Affinché il debito non cresca deve essere quindi:</a:t>
            </a:r>
          </a:p>
          <a:p>
            <a:endParaRPr lang="it-IT" dirty="0"/>
          </a:p>
          <a:p>
            <a:r>
              <a:rPr lang="it-IT" dirty="0"/>
              <a:t>Questa è la </a:t>
            </a:r>
            <a:r>
              <a:rPr lang="it-IT" dirty="0">
                <a:solidFill>
                  <a:srgbClr val="FF0000"/>
                </a:solidFill>
              </a:rPr>
              <a:t>condizione di trasversalità</a:t>
            </a:r>
            <a:r>
              <a:rPr lang="it-IT" dirty="0"/>
              <a:t>, cioè il valore attuale al tempo 0 dell’indebitamento attualizzato dal periodo t tende a zero quando t tende all’infinito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36</a:t>
            </a:fld>
            <a:endParaRPr lang="en-US" dirty="0"/>
          </a:p>
        </p:txBody>
      </p:sp>
      <p:pic>
        <p:nvPicPr>
          <p:cNvPr id="5" name="Immagine 4"/>
          <p:cNvPicPr>
            <a:picLocks noChangeAspect="1"/>
          </p:cNvPicPr>
          <p:nvPr/>
        </p:nvPicPr>
        <p:blipFill>
          <a:blip r:embed="rId3"/>
          <a:stretch>
            <a:fillRect/>
          </a:stretch>
        </p:blipFill>
        <p:spPr>
          <a:xfrm>
            <a:off x="7592751" y="2309504"/>
            <a:ext cx="3243684" cy="845906"/>
          </a:xfrm>
          <a:prstGeom prst="rect">
            <a:avLst/>
          </a:prstGeom>
        </p:spPr>
      </p:pic>
      <p:pic>
        <p:nvPicPr>
          <p:cNvPr id="6" name="Immagine 5"/>
          <p:cNvPicPr>
            <a:picLocks noChangeAspect="1"/>
          </p:cNvPicPr>
          <p:nvPr/>
        </p:nvPicPr>
        <p:blipFill>
          <a:blip r:embed="rId4"/>
          <a:stretch>
            <a:fillRect/>
          </a:stretch>
        </p:blipFill>
        <p:spPr>
          <a:xfrm>
            <a:off x="8884837" y="3357012"/>
            <a:ext cx="1661813" cy="586333"/>
          </a:xfrm>
          <a:prstGeom prst="rect">
            <a:avLst/>
          </a:prstGeom>
        </p:spPr>
      </p:pic>
      <p:pic>
        <p:nvPicPr>
          <p:cNvPr id="7" name="Immagine 6"/>
          <p:cNvPicPr>
            <a:picLocks noChangeAspect="1"/>
          </p:cNvPicPr>
          <p:nvPr/>
        </p:nvPicPr>
        <p:blipFill>
          <a:blip r:embed="rId5"/>
          <a:stretch>
            <a:fillRect/>
          </a:stretch>
        </p:blipFill>
        <p:spPr>
          <a:xfrm>
            <a:off x="8088796" y="3875357"/>
            <a:ext cx="2924601" cy="790179"/>
          </a:xfrm>
          <a:prstGeom prst="rect">
            <a:avLst/>
          </a:prstGeom>
        </p:spPr>
      </p:pic>
      <p:pic>
        <p:nvPicPr>
          <p:cNvPr id="9" name="Immagine 8">
            <a:extLst>
              <a:ext uri="{FF2B5EF4-FFF2-40B4-BE49-F238E27FC236}">
                <a16:creationId xmlns:a16="http://schemas.microsoft.com/office/drawing/2014/main" id="{40F78CAD-CCD9-49A1-827D-9EA5AA39C2F6}"/>
              </a:ext>
            </a:extLst>
          </p:cNvPr>
          <p:cNvPicPr>
            <a:picLocks noChangeAspect="1"/>
          </p:cNvPicPr>
          <p:nvPr/>
        </p:nvPicPr>
        <p:blipFill>
          <a:blip r:embed="rId6"/>
          <a:stretch>
            <a:fillRect/>
          </a:stretch>
        </p:blipFill>
        <p:spPr>
          <a:xfrm>
            <a:off x="4615797" y="2382994"/>
            <a:ext cx="1983295" cy="1071275"/>
          </a:xfrm>
          <a:prstGeom prst="rect">
            <a:avLst/>
          </a:prstGeom>
        </p:spPr>
      </p:pic>
      <p:pic>
        <p:nvPicPr>
          <p:cNvPr id="10" name="Immagine 9">
            <a:extLst>
              <a:ext uri="{FF2B5EF4-FFF2-40B4-BE49-F238E27FC236}">
                <a16:creationId xmlns:a16="http://schemas.microsoft.com/office/drawing/2014/main" id="{5BE1BB4F-E86B-48C6-A11C-AA59C873F2A7}"/>
              </a:ext>
            </a:extLst>
          </p:cNvPr>
          <p:cNvPicPr>
            <a:picLocks noChangeAspect="1"/>
          </p:cNvPicPr>
          <p:nvPr/>
        </p:nvPicPr>
        <p:blipFill>
          <a:blip r:embed="rId7"/>
          <a:stretch>
            <a:fillRect/>
          </a:stretch>
        </p:blipFill>
        <p:spPr>
          <a:xfrm>
            <a:off x="1115129" y="2393410"/>
            <a:ext cx="2965999" cy="1086033"/>
          </a:xfrm>
          <a:prstGeom prst="rect">
            <a:avLst/>
          </a:prstGeom>
        </p:spPr>
      </p:pic>
      <p:sp>
        <p:nvSpPr>
          <p:cNvPr id="11" name="Freccia a destra 10">
            <a:extLst>
              <a:ext uri="{FF2B5EF4-FFF2-40B4-BE49-F238E27FC236}">
                <a16:creationId xmlns:a16="http://schemas.microsoft.com/office/drawing/2014/main" id="{9941267D-E068-4B39-8404-C7AF110A860E}"/>
              </a:ext>
            </a:extLst>
          </p:cNvPr>
          <p:cNvSpPr/>
          <p:nvPr/>
        </p:nvSpPr>
        <p:spPr>
          <a:xfrm>
            <a:off x="6793361" y="2573961"/>
            <a:ext cx="841248" cy="31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7AC45527-5DC8-4FC8-B654-3B5DCC21000E}"/>
              </a:ext>
            </a:extLst>
          </p:cNvPr>
          <p:cNvSpPr/>
          <p:nvPr/>
        </p:nvSpPr>
        <p:spPr>
          <a:xfrm>
            <a:off x="4693204" y="2429920"/>
            <a:ext cx="841235" cy="90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circolare in giù 13">
            <a:extLst>
              <a:ext uri="{FF2B5EF4-FFF2-40B4-BE49-F238E27FC236}">
                <a16:creationId xmlns:a16="http://schemas.microsoft.com/office/drawing/2014/main" id="{EC096E35-A381-4280-9998-6BF49BC203A6}"/>
              </a:ext>
            </a:extLst>
          </p:cNvPr>
          <p:cNvSpPr/>
          <p:nvPr/>
        </p:nvSpPr>
        <p:spPr>
          <a:xfrm>
            <a:off x="3713422" y="2104699"/>
            <a:ext cx="1358471" cy="2887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Rettangolo 14">
            <a:extLst>
              <a:ext uri="{FF2B5EF4-FFF2-40B4-BE49-F238E27FC236}">
                <a16:creationId xmlns:a16="http://schemas.microsoft.com/office/drawing/2014/main" id="{1F42DB14-208C-43E5-A52F-2463B283AFEC}"/>
              </a:ext>
            </a:extLst>
          </p:cNvPr>
          <p:cNvSpPr/>
          <p:nvPr/>
        </p:nvSpPr>
        <p:spPr>
          <a:xfrm>
            <a:off x="2072309" y="2429920"/>
            <a:ext cx="2146852" cy="90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6656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Sostenibilità del debito pubblico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37</a:t>
            </a:fld>
            <a:endParaRPr lang="en-US" dirty="0"/>
          </a:p>
        </p:txBody>
      </p:sp>
      <p:sp>
        <p:nvSpPr>
          <p:cNvPr id="5" name="Segnaposto contenuto 4"/>
          <p:cNvSpPr txBox="1">
            <a:spLocks noGrp="1"/>
          </p:cNvSpPr>
          <p:nvPr>
            <p:ph idx="1"/>
          </p:nvPr>
        </p:nvSpPr>
        <p:spPr>
          <a:xfrm>
            <a:off x="1120000" y="1837279"/>
            <a:ext cx="10233800" cy="4372479"/>
          </a:xfrm>
          <a:prstGeom prst="rect">
            <a:avLst/>
          </a:prstGeom>
          <a:noFill/>
        </p:spPr>
        <p:txBody>
          <a:bodyPr>
            <a:spAutoFit/>
          </a:bodyPr>
          <a:lstStyle/>
          <a:p>
            <a:pPr>
              <a:defRPr/>
            </a:pPr>
            <a:r>
              <a:rPr lang="it-IT" sz="2400" dirty="0">
                <a:solidFill>
                  <a:schemeClr val="tx1"/>
                </a:solidFill>
                <a:latin typeface="Arial" charset="0"/>
              </a:rPr>
              <a:t>Due sono le differenze determinanti per capire l’evoluzione del rapporto debito/</a:t>
            </a:r>
            <a:r>
              <a:rPr lang="it-IT" sz="2400" dirty="0" err="1">
                <a:solidFill>
                  <a:schemeClr val="tx1"/>
                </a:solidFill>
                <a:latin typeface="Arial" charset="0"/>
              </a:rPr>
              <a:t>Pil</a:t>
            </a:r>
            <a:r>
              <a:rPr lang="it-IT" sz="2400" dirty="0">
                <a:solidFill>
                  <a:schemeClr val="tx1"/>
                </a:solidFill>
                <a:latin typeface="Arial" charset="0"/>
              </a:rPr>
              <a:t>.</a:t>
            </a:r>
          </a:p>
          <a:p>
            <a:pPr>
              <a:defRPr/>
            </a:pPr>
            <a:endParaRPr lang="it-IT" sz="2400" dirty="0">
              <a:solidFill>
                <a:schemeClr val="tx1"/>
              </a:solidFill>
              <a:latin typeface="Arial" charset="0"/>
            </a:endParaRPr>
          </a:p>
          <a:p>
            <a:pPr marL="342900" indent="-342900">
              <a:buFontTx/>
              <a:buAutoNum type="arabicPeriod"/>
              <a:defRPr/>
            </a:pPr>
            <a:r>
              <a:rPr lang="it-IT" sz="2400" dirty="0">
                <a:solidFill>
                  <a:schemeClr val="tx1"/>
                </a:solidFill>
                <a:latin typeface="Arial" charset="0"/>
              </a:rPr>
              <a:t>(</a:t>
            </a:r>
            <a:r>
              <a:rPr lang="it-IT" sz="2400" dirty="0">
                <a:solidFill>
                  <a:srgbClr val="FF0000"/>
                </a:solidFill>
                <a:latin typeface="Arial" charset="0"/>
              </a:rPr>
              <a:t>g – r</a:t>
            </a:r>
            <a:r>
              <a:rPr lang="it-IT" sz="2400" dirty="0">
                <a:solidFill>
                  <a:schemeClr val="tx1"/>
                </a:solidFill>
                <a:latin typeface="Arial" charset="0"/>
              </a:rPr>
              <a:t>) differenza tra tasso di interesse reale sul debito (</a:t>
            </a:r>
            <a:r>
              <a:rPr lang="it-IT" sz="2400" b="1" dirty="0">
                <a:solidFill>
                  <a:schemeClr val="tx1"/>
                </a:solidFill>
                <a:latin typeface="Arial" charset="0"/>
              </a:rPr>
              <a:t>r</a:t>
            </a:r>
            <a:r>
              <a:rPr lang="it-IT" sz="2400" dirty="0">
                <a:solidFill>
                  <a:schemeClr val="tx1"/>
                </a:solidFill>
                <a:latin typeface="Arial" charset="0"/>
              </a:rPr>
              <a:t>) e tasso di crescita economica (</a:t>
            </a:r>
            <a:r>
              <a:rPr lang="it-IT" sz="2400" b="1" dirty="0">
                <a:solidFill>
                  <a:schemeClr val="tx1"/>
                </a:solidFill>
                <a:latin typeface="Arial" charset="0"/>
              </a:rPr>
              <a:t>g</a:t>
            </a:r>
            <a:r>
              <a:rPr lang="it-IT" sz="2400" dirty="0">
                <a:solidFill>
                  <a:schemeClr val="tx1"/>
                </a:solidFill>
                <a:latin typeface="Arial" charset="0"/>
              </a:rPr>
              <a:t>), ossia spesa per interessi corretta per il tasso di crescita della produzione: </a:t>
            </a:r>
            <a:r>
              <a:rPr lang="it-IT" sz="2400" b="1" dirty="0">
                <a:solidFill>
                  <a:schemeClr val="tx1"/>
                </a:solidFill>
                <a:latin typeface="Arial" charset="0"/>
              </a:rPr>
              <a:t>se positivo il debito diminuisce</a:t>
            </a:r>
            <a:r>
              <a:rPr lang="it-IT" sz="2400" dirty="0">
                <a:solidFill>
                  <a:schemeClr val="tx1"/>
                </a:solidFill>
                <a:latin typeface="Arial" charset="0"/>
              </a:rPr>
              <a:t>. </a:t>
            </a:r>
          </a:p>
          <a:p>
            <a:pPr marL="342900" indent="-342900">
              <a:buFontTx/>
              <a:buAutoNum type="arabicPeriod"/>
              <a:defRPr/>
            </a:pPr>
            <a:r>
              <a:rPr lang="it-IT" sz="2400" dirty="0">
                <a:solidFill>
                  <a:schemeClr val="tx1"/>
                </a:solidFill>
                <a:latin typeface="Arial" charset="0"/>
              </a:rPr>
              <a:t>(</a:t>
            </a:r>
            <a:r>
              <a:rPr lang="it-IT" sz="2400" dirty="0" err="1">
                <a:solidFill>
                  <a:srgbClr val="FF0000"/>
                </a:solidFill>
                <a:latin typeface="Arial" charset="0"/>
              </a:rPr>
              <a:t>G</a:t>
            </a:r>
            <a:r>
              <a:rPr lang="it-IT" sz="2400" baseline="-25000" dirty="0" err="1">
                <a:solidFill>
                  <a:srgbClr val="FF0000"/>
                </a:solidFill>
                <a:latin typeface="Arial" charset="0"/>
              </a:rPr>
              <a:t>t</a:t>
            </a:r>
            <a:r>
              <a:rPr lang="it-IT" sz="2400" dirty="0">
                <a:solidFill>
                  <a:srgbClr val="FF0000"/>
                </a:solidFill>
                <a:latin typeface="Arial" charset="0"/>
              </a:rPr>
              <a:t> – </a:t>
            </a:r>
            <a:r>
              <a:rPr lang="it-IT" sz="2400" dirty="0" err="1">
                <a:solidFill>
                  <a:srgbClr val="FF0000"/>
                </a:solidFill>
                <a:latin typeface="Arial" charset="0"/>
              </a:rPr>
              <a:t>T</a:t>
            </a:r>
            <a:r>
              <a:rPr lang="it-IT" sz="2400" baseline="-25000" dirty="0" err="1">
                <a:solidFill>
                  <a:srgbClr val="FF0000"/>
                </a:solidFill>
                <a:latin typeface="Arial" charset="0"/>
              </a:rPr>
              <a:t>t</a:t>
            </a:r>
            <a:r>
              <a:rPr lang="it-IT" sz="2400" dirty="0">
                <a:solidFill>
                  <a:schemeClr val="tx1"/>
                </a:solidFill>
                <a:latin typeface="Arial" charset="0"/>
              </a:rPr>
              <a:t>) avanzo/disavanzo primario, ossia saldo di bilancio dello Stato al netto degli interessi sul debito: </a:t>
            </a:r>
            <a:r>
              <a:rPr lang="it-IT" sz="2400" b="1" dirty="0">
                <a:solidFill>
                  <a:schemeClr val="tx1"/>
                </a:solidFill>
                <a:latin typeface="Arial" charset="0"/>
              </a:rPr>
              <a:t>se avanzo il debito diminuisce</a:t>
            </a:r>
            <a:r>
              <a:rPr lang="it-IT" sz="2400" dirty="0">
                <a:solidFill>
                  <a:schemeClr val="tx1"/>
                </a:solidFill>
                <a:latin typeface="Arial" charset="0"/>
              </a:rPr>
              <a:t>. </a:t>
            </a:r>
          </a:p>
          <a:p>
            <a:pPr marL="342900" indent="-342900">
              <a:buFontTx/>
              <a:buAutoNum type="arabicPeriod"/>
              <a:defRPr/>
            </a:pPr>
            <a:r>
              <a:rPr lang="it-IT" sz="2400" dirty="0">
                <a:solidFill>
                  <a:schemeClr val="tx1"/>
                </a:solidFill>
                <a:latin typeface="Arial" charset="0"/>
              </a:rPr>
              <a:t>Ma vi sono anche altri fattori che possono </a:t>
            </a:r>
            <a:r>
              <a:rPr lang="it-IT" sz="2400" b="1" dirty="0">
                <a:solidFill>
                  <a:schemeClr val="tx1"/>
                </a:solidFill>
                <a:latin typeface="Arial" charset="0"/>
              </a:rPr>
              <a:t>intervenire sul debito</a:t>
            </a:r>
            <a:r>
              <a:rPr lang="it-IT" sz="2400" dirty="0">
                <a:solidFill>
                  <a:schemeClr val="tx1"/>
                </a:solidFill>
                <a:latin typeface="Arial" charset="0"/>
              </a:rPr>
              <a:t>, quali gli </a:t>
            </a:r>
            <a:r>
              <a:rPr lang="it-IT" altLang="en-US" dirty="0">
                <a:solidFill>
                  <a:schemeClr val="tx1"/>
                </a:solidFill>
              </a:rPr>
              <a:t>incassi delle </a:t>
            </a:r>
            <a:r>
              <a:rPr lang="it-IT" altLang="en-US" dirty="0">
                <a:solidFill>
                  <a:srgbClr val="FF0000"/>
                </a:solidFill>
              </a:rPr>
              <a:t>privatizzazioni</a:t>
            </a:r>
            <a:r>
              <a:rPr lang="it-IT" altLang="en-US" dirty="0">
                <a:solidFill>
                  <a:schemeClr val="tx1"/>
                </a:solidFill>
              </a:rPr>
              <a:t> (e altre operazioni con effetti sul fabbisogno o sul debito, </a:t>
            </a:r>
            <a:r>
              <a:rPr lang="it-IT" altLang="en-US" b="1" dirty="0">
                <a:solidFill>
                  <a:schemeClr val="tx1"/>
                </a:solidFill>
              </a:rPr>
              <a:t>ma non sul disavanzo</a:t>
            </a:r>
            <a:r>
              <a:rPr lang="it-IT" altLang="en-US" dirty="0">
                <a:solidFill>
                  <a:schemeClr val="tx1"/>
                </a:solidFill>
              </a:rPr>
              <a:t>)</a:t>
            </a:r>
          </a:p>
        </p:txBody>
      </p:sp>
    </p:spTree>
    <p:extLst>
      <p:ext uri="{BB962C8B-B14F-4D97-AF65-F5344CB8AC3E}">
        <p14:creationId xmlns:p14="http://schemas.microsoft.com/office/powerpoint/2010/main" val="3027789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L’aliquota di imposizione sostenibile</a:t>
            </a:r>
            <a:endParaRPr lang="en-US" dirty="0"/>
          </a:p>
        </p:txBody>
      </p:sp>
      <p:sp>
        <p:nvSpPr>
          <p:cNvPr id="3" name="Segnaposto contenuto 2"/>
          <p:cNvSpPr>
            <a:spLocks noGrp="1"/>
          </p:cNvSpPr>
          <p:nvPr>
            <p:ph idx="1"/>
          </p:nvPr>
        </p:nvSpPr>
        <p:spPr/>
        <p:txBody>
          <a:bodyPr/>
          <a:lstStyle/>
          <a:p>
            <a:r>
              <a:rPr lang="it-IT" dirty="0"/>
              <a:t>Nell’approccio intertemporale, la </a:t>
            </a:r>
            <a:r>
              <a:rPr lang="it-IT" dirty="0">
                <a:solidFill>
                  <a:srgbClr val="FF0000"/>
                </a:solidFill>
              </a:rPr>
              <a:t>sostenibilità delle finanze pubbliche </a:t>
            </a:r>
            <a:r>
              <a:rPr lang="it-IT" dirty="0"/>
              <a:t>può essere valutata comparando la pressione fiscale globale </a:t>
            </a:r>
            <a:r>
              <a:rPr lang="it-IT" u="sng" dirty="0"/>
              <a:t>all’aliquota d’imposta sostenibile</a:t>
            </a:r>
            <a:r>
              <a:rPr lang="it-IT" dirty="0"/>
              <a:t>, che è quella che assicura la sostenibilità del debito, ipotizzando determinate proiezioni di spesa pubblica, tasso d’interesse e tasso di crescita economica, come appena sottolineato</a:t>
            </a:r>
          </a:p>
          <a:p>
            <a:r>
              <a:rPr lang="it-IT" dirty="0">
                <a:highlight>
                  <a:srgbClr val="FFFF00"/>
                </a:highlight>
              </a:rPr>
              <a:t>Tale approccio è utilizzato dall’Unione europea per valutare la sostenibilità di bilancio dei paesi membri</a:t>
            </a:r>
            <a:r>
              <a:rPr lang="it-IT" dirty="0"/>
              <a:t>, a complemento dell’analisi del debito e del deficit condotta per sorvegliare la posizione dei paesi membri nel quadro del Patto di stabilità e crescita.</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38</a:t>
            </a:fld>
            <a:endParaRPr lang="en-US"/>
          </a:p>
        </p:txBody>
      </p:sp>
    </p:spTree>
    <p:extLst>
      <p:ext uri="{BB962C8B-B14F-4D97-AF65-F5344CB8AC3E}">
        <p14:creationId xmlns:p14="http://schemas.microsoft.com/office/powerpoint/2010/main" val="2699934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t-IT" altLang="en-US"/>
              <a:t>Sostenibilità del debito: le relazioni</a:t>
            </a:r>
          </a:p>
        </p:txBody>
      </p:sp>
      <p:sp>
        <p:nvSpPr>
          <p:cNvPr id="11267" name="Rectangle 3"/>
          <p:cNvSpPr>
            <a:spLocks noGrp="1" noChangeArrowheads="1"/>
          </p:cNvSpPr>
          <p:nvPr>
            <p:ph type="body" idx="1"/>
          </p:nvPr>
        </p:nvSpPr>
        <p:spPr>
          <a:xfrm>
            <a:off x="740664" y="1618488"/>
            <a:ext cx="10613136" cy="4558475"/>
          </a:xfrm>
        </p:spPr>
        <p:txBody>
          <a:bodyPr>
            <a:noAutofit/>
          </a:bodyPr>
          <a:lstStyle/>
          <a:p>
            <a:pPr>
              <a:lnSpc>
                <a:spcPct val="80000"/>
              </a:lnSpc>
            </a:pPr>
            <a:r>
              <a:rPr lang="it-IT" altLang="en-US" sz="2400" i="1" dirty="0"/>
              <a:t>Lettura descrittiva della relazione</a:t>
            </a:r>
            <a:r>
              <a:rPr lang="it-IT" altLang="en-US" sz="2400" dirty="0"/>
              <a:t>: </a:t>
            </a:r>
          </a:p>
          <a:p>
            <a:pPr lvl="1" eaLnBrk="1" hangingPunct="1">
              <a:lnSpc>
                <a:spcPct val="80000"/>
              </a:lnSpc>
            </a:pPr>
            <a:r>
              <a:rPr lang="it-IT" altLang="en-US" dirty="0"/>
              <a:t>la variazione percentuale del rapporto tra debito pubblico e PIL è pari al </a:t>
            </a:r>
            <a:r>
              <a:rPr lang="it-IT" altLang="en-US" dirty="0">
                <a:solidFill>
                  <a:srgbClr val="FF0000"/>
                </a:solidFill>
              </a:rPr>
              <a:t>deficit primario strutturale</a:t>
            </a:r>
            <a:r>
              <a:rPr lang="it-IT" altLang="en-US" dirty="0"/>
              <a:t> in un orizzonte di 5 anni (non finanziato con base monetaria), più il tasso d’interesse reale, meno il tasso percentuale di crescita del PIL reale. </a:t>
            </a:r>
          </a:p>
          <a:p>
            <a:pPr lvl="1" eaLnBrk="1" hangingPunct="1">
              <a:lnSpc>
                <a:spcPct val="80000"/>
              </a:lnSpc>
            </a:pPr>
            <a:r>
              <a:rPr lang="it-IT" altLang="en-US" dirty="0"/>
              <a:t>Le regole del Patto di Stabilità e Crescita sono: 3% </a:t>
            </a:r>
            <a:r>
              <a:rPr lang="it-IT" altLang="en-US" dirty="0" err="1"/>
              <a:t>max</a:t>
            </a:r>
            <a:r>
              <a:rPr lang="it-IT" altLang="en-US" dirty="0"/>
              <a:t> aumento annuo del deficit e 60% B/PIL (regole a medio termine).</a:t>
            </a:r>
          </a:p>
          <a:p>
            <a:pPr lvl="1" eaLnBrk="1" hangingPunct="1">
              <a:lnSpc>
                <a:spcPct val="80000"/>
              </a:lnSpc>
            </a:pPr>
            <a:r>
              <a:rPr lang="it-IT" altLang="en-US" dirty="0"/>
              <a:t>il rapporto tra debito pubblico e PIL cresce nei periodi nei quali è elevato il deficit primario non finanziato con emissione di base monetaria;</a:t>
            </a:r>
          </a:p>
          <a:p>
            <a:pPr lvl="1" eaLnBrk="1" hangingPunct="1">
              <a:lnSpc>
                <a:spcPct val="80000"/>
              </a:lnSpc>
            </a:pPr>
            <a:r>
              <a:rPr lang="it-IT" altLang="en-US" dirty="0"/>
              <a:t>l’indicatore di sostenibilità del debito pubblico viene fatto crescere da tassi d’interesse reali elevati;</a:t>
            </a:r>
          </a:p>
          <a:p>
            <a:pPr lvl="1" eaLnBrk="1" hangingPunct="1">
              <a:lnSpc>
                <a:spcPct val="80000"/>
              </a:lnSpc>
            </a:pPr>
            <a:r>
              <a:rPr lang="it-IT" altLang="en-US" dirty="0"/>
              <a:t>un basso tasso di crescita del PIL reale contribuisce a elevare il rapporto debito pubblico/PIL;</a:t>
            </a:r>
          </a:p>
          <a:p>
            <a:pPr lvl="1" eaLnBrk="1" hangingPunct="1">
              <a:lnSpc>
                <a:spcPct val="80000"/>
              </a:lnSpc>
            </a:pPr>
            <a:r>
              <a:rPr lang="it-IT" altLang="en-US" dirty="0"/>
              <a:t>nel caso particolare di un saldo primario in pareggio (x=0), il rapporto tra debito pubblico e PIL cresce se il tasso reale d’interesse è superiore al tasso di crescita del PIL reale.</a:t>
            </a:r>
          </a:p>
        </p:txBody>
      </p:sp>
    </p:spTree>
    <p:extLst>
      <p:ext uri="{BB962C8B-B14F-4D97-AF65-F5344CB8AC3E}">
        <p14:creationId xmlns:p14="http://schemas.microsoft.com/office/powerpoint/2010/main" val="308188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Oltre il breve periodo: l’ottimizzazione intertemporale</a:t>
            </a:r>
            <a:endParaRPr lang="en-US" dirty="0"/>
          </a:p>
        </p:txBody>
      </p:sp>
      <p:sp>
        <p:nvSpPr>
          <p:cNvPr id="3" name="Segnaposto contenuto 2"/>
          <p:cNvSpPr>
            <a:spLocks noGrp="1"/>
          </p:cNvSpPr>
          <p:nvPr>
            <p:ph idx="1"/>
          </p:nvPr>
        </p:nvSpPr>
        <p:spPr>
          <a:xfrm>
            <a:off x="838200" y="1825624"/>
            <a:ext cx="10515600" cy="4767200"/>
          </a:xfrm>
        </p:spPr>
        <p:txBody>
          <a:bodyPr>
            <a:normAutofit fontScale="77500" lnSpcReduction="20000"/>
          </a:bodyPr>
          <a:lstStyle/>
          <a:p>
            <a:r>
              <a:rPr lang="it-IT" dirty="0"/>
              <a:t>L’ipotesi ad hoc del modello keynesiano sul consumo sembra essere poco veritiera rispetto al comportamento odierno dei consumatori che ricevono facilmente prestiti al consumo dal sistema bancario e finanziario</a:t>
            </a:r>
          </a:p>
          <a:p>
            <a:r>
              <a:rPr lang="it-IT" dirty="0"/>
              <a:t>Si può quindi ipotizzare all’opposto che le famiglie possano ricevere un credito illimitato dal sistema bancario, riuscendo così a costruirsi un profilo di consumo costante nel tempo con l’unico vincolo di rimborsare gli eventuali prestiti nel ciclo vitale</a:t>
            </a:r>
          </a:p>
          <a:p>
            <a:r>
              <a:rPr lang="it-IT" dirty="0"/>
              <a:t>Questa osservazione è importante ai fini della politica economica, poiché il consumo dipende ora non solo dal reddito corrente, ma dal valore presente scontato dei redditi futuri attesi.</a:t>
            </a:r>
          </a:p>
          <a:p>
            <a:r>
              <a:rPr lang="it-IT" dirty="0"/>
              <a:t>Occorre fare un’ultima osservazione, un </a:t>
            </a:r>
            <a:r>
              <a:rPr lang="it-IT" dirty="0">
                <a:highlight>
                  <a:srgbClr val="FFFF00"/>
                </a:highlight>
              </a:rPr>
              <a:t>evento temporaneo </a:t>
            </a:r>
            <a:r>
              <a:rPr lang="it-IT" dirty="0"/>
              <a:t>(shock) che riduce il reddito, non fa cambiare le preferenze di consumo delle famiglie, invece uno </a:t>
            </a:r>
            <a:r>
              <a:rPr lang="it-IT" dirty="0">
                <a:highlight>
                  <a:srgbClr val="FFFF00"/>
                </a:highlight>
              </a:rPr>
              <a:t>shock permanente </a:t>
            </a:r>
            <a:r>
              <a:rPr lang="it-IT" dirty="0"/>
              <a:t>causa un cambiamento nelle scelte di consumo, conseguentemente finanziare la spesa in deficit, contando sull’aumento temporaneo del consumo dei privati non otterrà il risultato sperato: </a:t>
            </a:r>
            <a:r>
              <a:rPr lang="it-IT" b="1" dirty="0"/>
              <a:t>la politica fiscale espansiva è quindi neutrale</a:t>
            </a:r>
            <a:r>
              <a:rPr lang="it-IT" dirty="0"/>
              <a:t>. Questa neutralità viene definita </a:t>
            </a:r>
            <a:r>
              <a:rPr lang="it-IT" dirty="0">
                <a:solidFill>
                  <a:srgbClr val="FF0000"/>
                </a:solidFill>
              </a:rPr>
              <a:t>Equivalenza Ricardiana</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4</a:t>
            </a:fld>
            <a:endParaRPr lang="en-US"/>
          </a:p>
        </p:txBody>
      </p:sp>
    </p:spTree>
    <p:extLst>
      <p:ext uri="{BB962C8B-B14F-4D97-AF65-F5344CB8AC3E}">
        <p14:creationId xmlns:p14="http://schemas.microsoft.com/office/powerpoint/2010/main" val="1055316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dello spread sui titoli del debito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it-IT" dirty="0"/>
                  <a:t>Il rapporto debito pubblico/</a:t>
                </a:r>
                <a:r>
                  <a:rPr lang="it-IT" dirty="0" err="1"/>
                  <a:t>Pil</a:t>
                </a:r>
                <a:r>
                  <a:rPr lang="it-IT" dirty="0"/>
                  <a:t> troppo elevato mette a rischio la credibilità dello Stato nel rimborsare il debito (</a:t>
                </a:r>
                <a:r>
                  <a:rPr lang="it-IT" dirty="0">
                    <a:solidFill>
                      <a:srgbClr val="FF0000"/>
                    </a:solidFill>
                  </a:rPr>
                  <a:t>default</a:t>
                </a:r>
                <a:r>
                  <a:rPr lang="it-IT" dirty="0"/>
                  <a:t>)</a:t>
                </a:r>
              </a:p>
              <a:p>
                <a:r>
                  <a:rPr lang="it-IT" u="sng" dirty="0"/>
                  <a:t>Se la sfiducia aumenta, allora gli investitori saranno disponibili a rischiare solo a tassi sul debito crescenti</a:t>
                </a:r>
                <a:r>
                  <a:rPr lang="it-IT" dirty="0"/>
                  <a:t>, destabilizzando la crescita del debito</a:t>
                </a:r>
              </a:p>
              <a:p>
                <a:r>
                  <a:rPr lang="it-IT" dirty="0"/>
                  <a:t>La valutazione sarà quindi effettuata rispetto alla probabilità di default (0&lt;p&lt;1) del titolo rispetto ad uno con </a:t>
                </a:r>
                <a:r>
                  <a:rPr lang="it-IT" dirty="0">
                    <a:highlight>
                      <a:srgbClr val="FFFF00"/>
                    </a:highlight>
                  </a:rPr>
                  <a:t>rischio</a:t>
                </a:r>
                <a:r>
                  <a:rPr lang="it-IT" dirty="0"/>
                  <a:t> 0 (</a:t>
                </a:r>
                <a:r>
                  <a:rPr lang="it-IT" dirty="0">
                    <a:highlight>
                      <a:srgbClr val="FFFF00"/>
                    </a:highlight>
                  </a:rPr>
                  <a:t>s</a:t>
                </a:r>
                <a:r>
                  <a:rPr lang="it-IT" dirty="0"/>
                  <a:t>):</a:t>
                </a:r>
              </a:p>
              <a:p>
                <a:r>
                  <a:rPr lang="it-IT" dirty="0"/>
                  <a:t>(1-p)(1+i)=(1+s) e quindi i=</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r>
                          <a:rPr lang="it-IT" b="0" i="1" smtClean="0">
                            <a:latin typeface="Cambria Math" panose="02040503050406030204" pitchFamily="18" charset="0"/>
                          </a:rPr>
                          <m:t>𝑠</m:t>
                        </m:r>
                      </m:num>
                      <m:den>
                        <m:r>
                          <a:rPr lang="it-IT" b="0" i="1" smtClean="0">
                            <a:latin typeface="Cambria Math" panose="02040503050406030204" pitchFamily="18" charset="0"/>
                          </a:rPr>
                          <m:t>1−</m:t>
                        </m:r>
                        <m:r>
                          <a:rPr lang="it-IT" b="0" i="1" smtClean="0">
                            <a:latin typeface="Cambria Math" panose="02040503050406030204" pitchFamily="18" charset="0"/>
                          </a:rPr>
                          <m:t>𝑝</m:t>
                        </m:r>
                      </m:den>
                    </m:f>
                    <m:r>
                      <a:rPr lang="it-IT" b="0" i="1" smtClean="0">
                        <a:latin typeface="Cambria Math" panose="02040503050406030204" pitchFamily="18" charset="0"/>
                      </a:rPr>
                      <m:t> −1=</m:t>
                    </m:r>
                    <m:f>
                      <m:fPr>
                        <m:ctrlPr>
                          <a:rPr lang="it-IT" b="0" i="1" smtClean="0">
                            <a:latin typeface="Cambria Math" panose="02040503050406030204" pitchFamily="18" charset="0"/>
                          </a:rPr>
                        </m:ctrlPr>
                      </m:fPr>
                      <m:num>
                        <m:r>
                          <a:rPr lang="it-IT" b="0" i="1" smtClean="0">
                            <a:latin typeface="Cambria Math" panose="02040503050406030204" pitchFamily="18" charset="0"/>
                          </a:rPr>
                          <m:t>𝑠</m:t>
                        </m:r>
                        <m:r>
                          <a:rPr lang="it-IT" b="0" i="1" smtClean="0">
                            <a:latin typeface="Cambria Math" panose="02040503050406030204" pitchFamily="18" charset="0"/>
                          </a:rPr>
                          <m:t>+</m:t>
                        </m:r>
                        <m:r>
                          <a:rPr lang="it-IT" b="0" i="1" smtClean="0">
                            <a:latin typeface="Cambria Math" panose="02040503050406030204" pitchFamily="18" charset="0"/>
                          </a:rPr>
                          <m:t>𝑝</m:t>
                        </m:r>
                      </m:num>
                      <m:den>
                        <m:r>
                          <a:rPr lang="it-IT" b="0" i="1" smtClean="0">
                            <a:latin typeface="Cambria Math" panose="02040503050406030204" pitchFamily="18" charset="0"/>
                          </a:rPr>
                          <m:t>1−</m:t>
                        </m:r>
                        <m:r>
                          <a:rPr lang="it-IT" b="0" i="1" smtClean="0">
                            <a:latin typeface="Cambria Math" panose="02040503050406030204" pitchFamily="18" charset="0"/>
                          </a:rPr>
                          <m:t>𝑝</m:t>
                        </m:r>
                      </m:den>
                    </m:f>
                    <m:r>
                      <a:rPr lang="it-IT" b="0" i="1" smtClean="0">
                        <a:latin typeface="Cambria Math" panose="02040503050406030204" pitchFamily="18" charset="0"/>
                      </a:rPr>
                      <m:t>&gt;1</m:t>
                    </m:r>
                  </m:oMath>
                </a14:m>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847911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spazio di Bilancio</a:t>
            </a:r>
            <a:endParaRPr lang="en-US" dirty="0"/>
          </a:p>
        </p:txBody>
      </p:sp>
      <p:pic>
        <p:nvPicPr>
          <p:cNvPr id="4" name="Immagine 3"/>
          <p:cNvPicPr>
            <a:picLocks noChangeAspect="1"/>
          </p:cNvPicPr>
          <p:nvPr/>
        </p:nvPicPr>
        <p:blipFill>
          <a:blip r:embed="rId2"/>
          <a:stretch>
            <a:fillRect/>
          </a:stretch>
        </p:blipFill>
        <p:spPr>
          <a:xfrm>
            <a:off x="2242184" y="2078066"/>
            <a:ext cx="6005703" cy="4487898"/>
          </a:xfrm>
          <a:prstGeom prst="rect">
            <a:avLst/>
          </a:prstGeom>
        </p:spPr>
      </p:pic>
      <p:sp>
        <p:nvSpPr>
          <p:cNvPr id="5" name="Segnaposto numero diapositiva 4"/>
          <p:cNvSpPr>
            <a:spLocks noGrp="1"/>
          </p:cNvSpPr>
          <p:nvPr>
            <p:ph type="sldNum" sz="quarter" idx="12"/>
          </p:nvPr>
        </p:nvSpPr>
        <p:spPr/>
        <p:txBody>
          <a:bodyPr/>
          <a:lstStyle/>
          <a:p>
            <a:fld id="{C31E2B66-C54D-4FE0-ABB5-06EDA5E25CF3}" type="slidenum">
              <a:rPr lang="en-US" smtClean="0"/>
              <a:t>41</a:t>
            </a:fld>
            <a:endParaRPr lang="en-US"/>
          </a:p>
        </p:txBody>
      </p:sp>
    </p:spTree>
    <p:extLst>
      <p:ext uri="{BB962C8B-B14F-4D97-AF65-F5344CB8AC3E}">
        <p14:creationId xmlns:p14="http://schemas.microsoft.com/office/powerpoint/2010/main" val="1731663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6464" y="296102"/>
            <a:ext cx="9409176" cy="847725"/>
          </a:xfrm>
        </p:spPr>
        <p:txBody>
          <a:bodyPr>
            <a:normAutofit fontScale="90000"/>
          </a:bodyPr>
          <a:lstStyle/>
          <a:p>
            <a:pPr eaLnBrk="1" hangingPunct="1"/>
            <a:r>
              <a:rPr lang="it-IT" altLang="en-US" dirty="0"/>
              <a:t>Lettura normativa della relazione del debito</a:t>
            </a:r>
          </a:p>
        </p:txBody>
      </p:sp>
      <p:sp>
        <p:nvSpPr>
          <p:cNvPr id="12291" name="Rectangle 3"/>
          <p:cNvSpPr>
            <a:spLocks noGrp="1" noChangeArrowheads="1"/>
          </p:cNvSpPr>
          <p:nvPr>
            <p:ph type="body" idx="1"/>
          </p:nvPr>
        </p:nvSpPr>
        <p:spPr>
          <a:xfrm>
            <a:off x="1207008" y="1341439"/>
            <a:ext cx="10113264" cy="4849049"/>
          </a:xfrm>
        </p:spPr>
        <p:txBody>
          <a:bodyPr>
            <a:noAutofit/>
          </a:bodyPr>
          <a:lstStyle/>
          <a:p>
            <a:pPr eaLnBrk="1" hangingPunct="1">
              <a:lnSpc>
                <a:spcPct val="80000"/>
              </a:lnSpc>
            </a:pPr>
            <a:r>
              <a:rPr lang="it-IT" altLang="en-US" sz="2400" dirty="0"/>
              <a:t>Le </a:t>
            </a:r>
            <a:r>
              <a:rPr lang="it-IT" altLang="en-US" sz="2400" i="1" dirty="0">
                <a:solidFill>
                  <a:srgbClr val="FF0000"/>
                </a:solidFill>
              </a:rPr>
              <a:t>politiche del rientro dal debito pubblico</a:t>
            </a:r>
            <a:r>
              <a:rPr lang="it-IT" altLang="en-US" sz="2400" dirty="0">
                <a:solidFill>
                  <a:srgbClr val="FF0000"/>
                </a:solidFill>
              </a:rPr>
              <a:t> </a:t>
            </a:r>
            <a:r>
              <a:rPr lang="it-IT" altLang="en-US" sz="2400" dirty="0"/>
              <a:t>sono (tutte le misure messe in atto dai policy-maker al fine di ridurre la crescita del rapporto fra debito pubblico e PIL): </a:t>
            </a:r>
          </a:p>
          <a:p>
            <a:pPr eaLnBrk="1" hangingPunct="1">
              <a:lnSpc>
                <a:spcPct val="80000"/>
              </a:lnSpc>
            </a:pPr>
            <a:r>
              <a:rPr lang="it-IT" altLang="en-US" sz="2400" i="1" dirty="0">
                <a:solidFill>
                  <a:srgbClr val="FF0000"/>
                </a:solidFill>
              </a:rPr>
              <a:t>Politiche di contenimento del deficit pubblico primario</a:t>
            </a:r>
            <a:r>
              <a:rPr lang="it-IT" altLang="en-US" sz="2400" dirty="0"/>
              <a:t>, queste misure hanno puntato a contenere la spesa e a incrementare le entrate, tuttavia, questa manovra non è né sufficiente né necessaria in quanto il debito cresce anche per altre cause;</a:t>
            </a:r>
          </a:p>
          <a:p>
            <a:pPr eaLnBrk="1" hangingPunct="1">
              <a:lnSpc>
                <a:spcPct val="80000"/>
              </a:lnSpc>
            </a:pPr>
            <a:r>
              <a:rPr lang="it-IT" altLang="en-US" sz="2400" i="1" dirty="0">
                <a:solidFill>
                  <a:srgbClr val="FF0000"/>
                </a:solidFill>
              </a:rPr>
              <a:t>Politiche monetarie accomodanti</a:t>
            </a:r>
            <a:r>
              <a:rPr lang="it-IT" altLang="en-US" sz="2400" dirty="0"/>
              <a:t>, una tale politica genera però inflazione se il sistema non è in recessione;</a:t>
            </a:r>
          </a:p>
          <a:p>
            <a:pPr eaLnBrk="1" hangingPunct="1">
              <a:lnSpc>
                <a:spcPct val="80000"/>
              </a:lnSpc>
            </a:pPr>
            <a:r>
              <a:rPr lang="it-IT" altLang="en-US" sz="2400" i="1" dirty="0">
                <a:solidFill>
                  <a:srgbClr val="FF0000"/>
                </a:solidFill>
              </a:rPr>
              <a:t>Politiche di controllo dei tassi d’interesse</a:t>
            </a:r>
            <a:r>
              <a:rPr lang="it-IT" altLang="en-US" sz="2400" dirty="0"/>
              <a:t>, il tasso d’interesse reale è difficilmente configurabile come uno strumento di politica economica in quanto esso è poco controllabile dalle Autorità di politica economica;</a:t>
            </a:r>
          </a:p>
          <a:p>
            <a:pPr eaLnBrk="1" hangingPunct="1">
              <a:lnSpc>
                <a:spcPct val="80000"/>
              </a:lnSpc>
            </a:pPr>
            <a:r>
              <a:rPr lang="it-IT" altLang="en-US" sz="2400" i="1" dirty="0">
                <a:solidFill>
                  <a:srgbClr val="FF0000"/>
                </a:solidFill>
              </a:rPr>
              <a:t>Politiche di crescita del reddito</a:t>
            </a:r>
            <a:r>
              <a:rPr lang="it-IT" altLang="en-US" sz="2400" dirty="0"/>
              <a:t>, hanno come obiettivo quello di sostenere la crescita economica, stimolando consumo e investimento.</a:t>
            </a:r>
          </a:p>
          <a:p>
            <a:pPr eaLnBrk="1" hangingPunct="1">
              <a:lnSpc>
                <a:spcPct val="80000"/>
              </a:lnSpc>
            </a:pPr>
            <a:r>
              <a:rPr lang="it-IT" altLang="en-US" sz="2400" dirty="0"/>
              <a:t>Estrema ratio: </a:t>
            </a:r>
            <a:r>
              <a:rPr lang="it-IT" altLang="en-US" sz="2400" i="1" dirty="0">
                <a:solidFill>
                  <a:srgbClr val="FF0000"/>
                </a:solidFill>
              </a:rPr>
              <a:t>ripudio del debito</a:t>
            </a:r>
            <a:r>
              <a:rPr lang="it-IT" altLang="en-US" sz="2400" dirty="0">
                <a:solidFill>
                  <a:srgbClr val="FF0000"/>
                </a:solidFill>
              </a:rPr>
              <a:t> </a:t>
            </a:r>
            <a:r>
              <a:rPr lang="it-IT" altLang="en-US" sz="2400" dirty="0"/>
              <a:t>(default) o parziale ripudio del debito (ne seguono problemi di credibilità e di rifinanziamento)</a:t>
            </a:r>
          </a:p>
        </p:txBody>
      </p:sp>
    </p:spTree>
    <p:extLst>
      <p:ext uri="{BB962C8B-B14F-4D97-AF65-F5344CB8AC3E}">
        <p14:creationId xmlns:p14="http://schemas.microsoft.com/office/powerpoint/2010/main" val="4176219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natura del debito e PE</a:t>
            </a:r>
          </a:p>
        </p:txBody>
      </p:sp>
      <p:sp>
        <p:nvSpPr>
          <p:cNvPr id="3" name="Segnaposto contenuto 2"/>
          <p:cNvSpPr>
            <a:spLocks noGrp="1"/>
          </p:cNvSpPr>
          <p:nvPr>
            <p:ph idx="1"/>
          </p:nvPr>
        </p:nvSpPr>
        <p:spPr/>
        <p:txBody>
          <a:bodyPr>
            <a:normAutofit/>
          </a:bodyPr>
          <a:lstStyle/>
          <a:p>
            <a:r>
              <a:rPr lang="it-IT" dirty="0"/>
              <a:t>Tutto ciò non può essere indipendente dalla </a:t>
            </a:r>
            <a:r>
              <a:rPr lang="it-IT" dirty="0">
                <a:solidFill>
                  <a:srgbClr val="FF0000"/>
                </a:solidFill>
              </a:rPr>
              <a:t>natura del debito</a:t>
            </a:r>
            <a:r>
              <a:rPr lang="it-IT" dirty="0"/>
              <a:t> e dalla sua </a:t>
            </a:r>
            <a:r>
              <a:rPr lang="it-IT" dirty="0">
                <a:solidFill>
                  <a:srgbClr val="FF0000"/>
                </a:solidFill>
              </a:rPr>
              <a:t>controllabilità</a:t>
            </a:r>
          </a:p>
          <a:p>
            <a:r>
              <a:rPr lang="it-IT" dirty="0"/>
              <a:t>Il </a:t>
            </a:r>
            <a:r>
              <a:rPr lang="it-IT" dirty="0">
                <a:solidFill>
                  <a:srgbClr val="FF0000"/>
                </a:solidFill>
              </a:rPr>
              <a:t>settore di riferimento </a:t>
            </a:r>
            <a:r>
              <a:rPr lang="it-IT" dirty="0"/>
              <a:t>si articola, come visto,  in Amministrazione centrale, Amministrazioni locali ed enti di previdenza e assistenza sociale.</a:t>
            </a:r>
          </a:p>
          <a:p>
            <a:r>
              <a:rPr lang="it-IT" dirty="0"/>
              <a:t>Le </a:t>
            </a:r>
            <a:r>
              <a:rPr lang="it-IT" dirty="0">
                <a:solidFill>
                  <a:srgbClr val="FF0000"/>
                </a:solidFill>
              </a:rPr>
              <a:t>passività finanziarie </a:t>
            </a:r>
            <a:r>
              <a:rPr lang="it-IT" dirty="0"/>
              <a:t>incluse nell’aggregato sono in sintesi :</a:t>
            </a:r>
          </a:p>
          <a:p>
            <a:pPr lvl="1"/>
            <a:r>
              <a:rPr lang="it-IT" dirty="0"/>
              <a:t>depositi e monete;</a:t>
            </a:r>
          </a:p>
          <a:p>
            <a:pPr lvl="1"/>
            <a:r>
              <a:rPr lang="it-IT" dirty="0"/>
              <a:t>titoli obbligazionari;</a:t>
            </a:r>
          </a:p>
          <a:p>
            <a:pPr lvl="1"/>
            <a:r>
              <a:rPr lang="it-IT" dirty="0"/>
              <a:t>prestiti.</a:t>
            </a:r>
          </a:p>
          <a:p>
            <a:r>
              <a:rPr lang="it-IT" dirty="0"/>
              <a:t>(vedi Banca d’Italia per il dettaglio)</a:t>
            </a:r>
          </a:p>
        </p:txBody>
      </p:sp>
      <p:sp>
        <p:nvSpPr>
          <p:cNvPr id="4" name="Segnaposto numero diapositiva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724792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spazio di Bilancio</a:t>
            </a:r>
            <a:endParaRPr lang="en-US" dirty="0"/>
          </a:p>
        </p:txBody>
      </p:sp>
      <p:pic>
        <p:nvPicPr>
          <p:cNvPr id="4" name="Immagine 3"/>
          <p:cNvPicPr>
            <a:picLocks noChangeAspect="1"/>
          </p:cNvPicPr>
          <p:nvPr/>
        </p:nvPicPr>
        <p:blipFill>
          <a:blip r:embed="rId2"/>
          <a:stretch>
            <a:fillRect/>
          </a:stretch>
        </p:blipFill>
        <p:spPr>
          <a:xfrm>
            <a:off x="2242184" y="2078066"/>
            <a:ext cx="6005703" cy="4487898"/>
          </a:xfrm>
          <a:prstGeom prst="rect">
            <a:avLst/>
          </a:prstGeom>
        </p:spPr>
      </p:pic>
      <p:sp>
        <p:nvSpPr>
          <p:cNvPr id="5" name="Segnaposto numero diapositiva 4"/>
          <p:cNvSpPr>
            <a:spLocks noGrp="1"/>
          </p:cNvSpPr>
          <p:nvPr>
            <p:ph type="sldNum" sz="quarter" idx="12"/>
          </p:nvPr>
        </p:nvSpPr>
        <p:spPr/>
        <p:txBody>
          <a:bodyPr/>
          <a:lstStyle/>
          <a:p>
            <a:fld id="{C31E2B66-C54D-4FE0-ABB5-06EDA5E25CF3}" type="slidenum">
              <a:rPr lang="en-US" smtClean="0"/>
              <a:t>44</a:t>
            </a:fld>
            <a:endParaRPr lang="en-US"/>
          </a:p>
        </p:txBody>
      </p:sp>
      <p:cxnSp>
        <p:nvCxnSpPr>
          <p:cNvPr id="6" name="Connettore 2 5"/>
          <p:cNvCxnSpPr/>
          <p:nvPr/>
        </p:nvCxnSpPr>
        <p:spPr>
          <a:xfrm>
            <a:off x="4453128" y="4334256"/>
            <a:ext cx="1837944" cy="25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291072" y="4267122"/>
            <a:ext cx="211226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dirty="0"/>
              <a:t>Rapporto debito/Pil costante</a:t>
            </a:r>
            <a:endParaRPr lang="en-US" dirty="0"/>
          </a:p>
        </p:txBody>
      </p:sp>
      <p:cxnSp>
        <p:nvCxnSpPr>
          <p:cNvPr id="9" name="Connettore 2 8"/>
          <p:cNvCxnSpPr/>
          <p:nvPr/>
        </p:nvCxnSpPr>
        <p:spPr>
          <a:xfrm>
            <a:off x="4663440" y="3154680"/>
            <a:ext cx="182880" cy="2743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852928" y="2508349"/>
            <a:ext cx="246888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a:t>Shock negativo, crisi =disavanzi primari</a:t>
            </a:r>
            <a:endParaRPr lang="en-US" dirty="0"/>
          </a:p>
        </p:txBody>
      </p:sp>
      <p:cxnSp>
        <p:nvCxnSpPr>
          <p:cNvPr id="12" name="Connettore 2 11"/>
          <p:cNvCxnSpPr/>
          <p:nvPr/>
        </p:nvCxnSpPr>
        <p:spPr>
          <a:xfrm>
            <a:off x="6766560" y="1947672"/>
            <a:ext cx="73152" cy="7223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5358385" y="2670048"/>
            <a:ext cx="1481327" cy="17373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957316" y="1035049"/>
            <a:ext cx="2779776"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dirty="0"/>
              <a:t>Tendenza del debito/PIL in presenza di shock negativi: limite esterno all’equilibrio</a:t>
            </a:r>
            <a:endParaRPr lang="en-US" dirty="0"/>
          </a:p>
        </p:txBody>
      </p:sp>
      <p:cxnSp>
        <p:nvCxnSpPr>
          <p:cNvPr id="17" name="Connettore diritto 16"/>
          <p:cNvCxnSpPr/>
          <p:nvPr/>
        </p:nvCxnSpPr>
        <p:spPr>
          <a:xfrm>
            <a:off x="6839712" y="2055278"/>
            <a:ext cx="0" cy="116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7706105" y="2363501"/>
            <a:ext cx="2999232" cy="646331"/>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t>Limite da non superare: oltre E</a:t>
            </a:r>
            <a:r>
              <a:rPr lang="it-IT" baseline="-25000" dirty="0"/>
              <a:t>1 </a:t>
            </a:r>
            <a:r>
              <a:rPr lang="it-IT" dirty="0"/>
              <a:t>il rapporto B/Y diverge</a:t>
            </a:r>
            <a:endParaRPr lang="en-US" dirty="0"/>
          </a:p>
        </p:txBody>
      </p:sp>
      <p:cxnSp>
        <p:nvCxnSpPr>
          <p:cNvPr id="20" name="Connettore 2 19"/>
          <p:cNvCxnSpPr/>
          <p:nvPr/>
        </p:nvCxnSpPr>
        <p:spPr>
          <a:xfrm flipH="1">
            <a:off x="6929628" y="2360612"/>
            <a:ext cx="767333" cy="267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3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44752" y="204912"/>
            <a:ext cx="9717595" cy="6544503"/>
          </a:xfrm>
          <a:prstGeom prst="rect">
            <a:avLst/>
          </a:prstGeom>
        </p:spPr>
      </p:pic>
      <p:cxnSp>
        <p:nvCxnSpPr>
          <p:cNvPr id="4" name="Connettore diritto 3"/>
          <p:cNvCxnSpPr/>
          <p:nvPr/>
        </p:nvCxnSpPr>
        <p:spPr>
          <a:xfrm flipH="1" flipV="1">
            <a:off x="1755648" y="4946904"/>
            <a:ext cx="8476488" cy="914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301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314" name="Picture 4" descr="grafic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0350"/>
            <a:ext cx="407193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5808663" y="5534025"/>
            <a:ext cx="49323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1" dirty="0"/>
              <a:t>Fonte:</a:t>
            </a:r>
          </a:p>
          <a:p>
            <a:pPr eaLnBrk="1" hangingPunct="1"/>
            <a:r>
              <a:rPr lang="it-IT" altLang="en-US" sz="1600" b="1" dirty="0"/>
              <a:t>Modigliani, Baldassarri, Castiglionesi (1996) </a:t>
            </a:r>
            <a:r>
              <a:rPr lang="it-IT" altLang="en-US" sz="1600" b="1" i="1" dirty="0"/>
              <a:t>Il miracolo possibile, </a:t>
            </a:r>
            <a:r>
              <a:rPr lang="it-IT" altLang="en-US" sz="1600" b="1" dirty="0"/>
              <a:t>Ed. Laterza</a:t>
            </a:r>
          </a:p>
        </p:txBody>
      </p:sp>
      <p:sp>
        <p:nvSpPr>
          <p:cNvPr id="13316" name="Text Box 6"/>
          <p:cNvSpPr txBox="1">
            <a:spLocks noChangeArrowheads="1"/>
          </p:cNvSpPr>
          <p:nvPr/>
        </p:nvSpPr>
        <p:spPr bwMode="auto">
          <a:xfrm>
            <a:off x="5808663" y="1557338"/>
            <a:ext cx="45910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u="sng" dirty="0">
                <a:solidFill>
                  <a:srgbClr val="FF0000"/>
                </a:solidFill>
              </a:rPr>
              <a:t>I deficit pubblici in Italia</a:t>
            </a:r>
            <a:r>
              <a:rPr lang="it-IT" altLang="en-US" dirty="0"/>
              <a:t>: all’inizio degli </a:t>
            </a:r>
          </a:p>
          <a:p>
            <a:pPr eaLnBrk="1" hangingPunct="1"/>
            <a:r>
              <a:rPr lang="it-IT" altLang="en-US" dirty="0"/>
              <a:t>Anni ’80 il deficit italiano elevato (8% del </a:t>
            </a:r>
          </a:p>
          <a:p>
            <a:pPr eaLnBrk="1" hangingPunct="1"/>
            <a:r>
              <a:rPr lang="it-IT" altLang="en-US" dirty="0"/>
              <a:t>PIL) aumenta ulteriormente fino a </a:t>
            </a:r>
          </a:p>
          <a:p>
            <a:pPr eaLnBrk="1" hangingPunct="1"/>
            <a:r>
              <a:rPr lang="it-IT" altLang="en-US" dirty="0"/>
              <a:t>Raggiungere il 12,5%.</a:t>
            </a:r>
          </a:p>
          <a:p>
            <a:pPr eaLnBrk="1" hangingPunct="1"/>
            <a:r>
              <a:rPr lang="it-IT" altLang="en-US" dirty="0"/>
              <a:t>Il “divorzio” tra Tesoro e Banca d’Italia</a:t>
            </a:r>
          </a:p>
          <a:p>
            <a:pPr eaLnBrk="1" hangingPunct="1"/>
            <a:r>
              <a:rPr lang="it-IT" altLang="en-US" dirty="0"/>
              <a:t>del 1981 induce accumulo di debito </a:t>
            </a:r>
          </a:p>
          <a:p>
            <a:pPr eaLnBrk="1" hangingPunct="1"/>
            <a:r>
              <a:rPr lang="it-IT" altLang="en-US" dirty="0"/>
              <a:t>pubblico per l’impossibilità di finanziare</a:t>
            </a:r>
          </a:p>
          <a:p>
            <a:pPr eaLnBrk="1" hangingPunct="1"/>
            <a:r>
              <a:rPr lang="it-IT" altLang="en-US" dirty="0"/>
              <a:t>la spesa pubblica crescente completa-</a:t>
            </a:r>
          </a:p>
          <a:p>
            <a:pPr eaLnBrk="1" hangingPunct="1"/>
            <a:r>
              <a:rPr lang="it-IT" altLang="en-US" dirty="0"/>
              <a:t>mente con tassazione.</a:t>
            </a:r>
          </a:p>
          <a:p>
            <a:pPr eaLnBrk="1" hangingPunct="1"/>
            <a:r>
              <a:rPr lang="it-IT" altLang="en-US" dirty="0"/>
              <a:t>Fino al 1991 il maggior debito deriva </a:t>
            </a:r>
          </a:p>
          <a:p>
            <a:pPr eaLnBrk="1" hangingPunct="1"/>
            <a:r>
              <a:rPr lang="it-IT" altLang="en-US" dirty="0"/>
              <a:t>dalla necessità di pagare una massa </a:t>
            </a:r>
          </a:p>
          <a:p>
            <a:pPr eaLnBrk="1" hangingPunct="1"/>
            <a:r>
              <a:rPr lang="it-IT" altLang="en-US" dirty="0"/>
              <a:t>consistente di interessi sul debito i cui tassi</a:t>
            </a:r>
          </a:p>
          <a:p>
            <a:pPr eaLnBrk="1" hangingPunct="1"/>
            <a:r>
              <a:rPr lang="it-IT" altLang="en-US" dirty="0"/>
              <a:t>di rendimento erano elevati.</a:t>
            </a:r>
          </a:p>
        </p:txBody>
      </p:sp>
      <p:sp>
        <p:nvSpPr>
          <p:cNvPr id="13317" name="Rectangle 7"/>
          <p:cNvSpPr>
            <a:spLocks noChangeArrowheads="1"/>
          </p:cNvSpPr>
          <p:nvPr/>
        </p:nvSpPr>
        <p:spPr bwMode="auto">
          <a:xfrm>
            <a:off x="5519738" y="188913"/>
            <a:ext cx="483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b="1">
                <a:solidFill>
                  <a:schemeClr val="tx2"/>
                </a:solidFill>
              </a:rPr>
              <a:t>Perché il controllo della crescita del debito</a:t>
            </a:r>
          </a:p>
          <a:p>
            <a:pPr eaLnBrk="1" hangingPunct="1"/>
            <a:r>
              <a:rPr lang="it-IT" altLang="en-US" b="1">
                <a:solidFill>
                  <a:schemeClr val="tx2"/>
                </a:solidFill>
              </a:rPr>
              <a:t>non ha funzionato in Italia?</a:t>
            </a:r>
          </a:p>
        </p:txBody>
      </p:sp>
    </p:spTree>
    <p:extLst>
      <p:ext uri="{BB962C8B-B14F-4D97-AF65-F5344CB8AC3E}">
        <p14:creationId xmlns:p14="http://schemas.microsoft.com/office/powerpoint/2010/main" val="159514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6240463" y="277813"/>
            <a:ext cx="4032250" cy="3511550"/>
          </a:xfrm>
        </p:spPr>
        <p:txBody>
          <a:bodyPr>
            <a:normAutofit fontScale="90000"/>
          </a:bodyPr>
          <a:lstStyle/>
          <a:p>
            <a:pPr eaLnBrk="1" hangingPunct="1"/>
            <a:r>
              <a:rPr lang="it-IT" altLang="en-US" sz="2400" b="1" dirty="0">
                <a:solidFill>
                  <a:schemeClr val="tx1"/>
                </a:solidFill>
              </a:rPr>
              <a:t>L’elevato accumulo di interessi è stato determinato dalla necessità di pagare rendimenti più elevati, data </a:t>
            </a:r>
            <a:r>
              <a:rPr lang="it-IT" altLang="en-US" sz="2400" b="1" dirty="0">
                <a:solidFill>
                  <a:srgbClr val="FF0000"/>
                </a:solidFill>
              </a:rPr>
              <a:t>l’elevata instabilità monetaria </a:t>
            </a:r>
            <a:r>
              <a:rPr lang="it-IT" altLang="en-US" sz="2400" b="1" dirty="0">
                <a:solidFill>
                  <a:schemeClr val="tx1"/>
                </a:solidFill>
              </a:rPr>
              <a:t>del Paese con tassi d’inflazione che all’inizio degli anni ’80 hanno raggiunto e superato il 20%. Il differenziale con la Germania (Graf. 2.1c) mette in luce questa situazione.</a:t>
            </a:r>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60350"/>
            <a:ext cx="4144962"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8"/>
          <p:cNvSpPr>
            <a:spLocks noChangeArrowheads="1"/>
          </p:cNvSpPr>
          <p:nvPr/>
        </p:nvSpPr>
        <p:spPr bwMode="auto">
          <a:xfrm>
            <a:off x="6167438" y="6075918"/>
            <a:ext cx="4716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b="1"/>
              <a:t>Fonte:</a:t>
            </a:r>
          </a:p>
          <a:p>
            <a:pPr eaLnBrk="1" hangingPunct="1"/>
            <a:r>
              <a:rPr lang="it-IT" altLang="en-US" sz="1400" b="1"/>
              <a:t>Modigliani, Baldassarri, Castiglionesi (1996) </a:t>
            </a:r>
            <a:r>
              <a:rPr lang="it-IT" altLang="en-US" sz="1400" b="1" i="1"/>
              <a:t>Il miracolo possibile, </a:t>
            </a:r>
            <a:r>
              <a:rPr lang="it-IT" altLang="en-US" sz="1400" b="1"/>
              <a:t>Ed. Laterza</a:t>
            </a:r>
          </a:p>
        </p:txBody>
      </p:sp>
    </p:spTree>
    <p:extLst>
      <p:ext uri="{BB962C8B-B14F-4D97-AF65-F5344CB8AC3E}">
        <p14:creationId xmlns:p14="http://schemas.microsoft.com/office/powerpoint/2010/main" val="68804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Dalle vicende italiane del debito al coordinamento europeo</a:t>
            </a:r>
            <a:endParaRPr lang="en-US" dirty="0"/>
          </a:p>
        </p:txBody>
      </p:sp>
      <p:sp>
        <p:nvSpPr>
          <p:cNvPr id="5" name="Segnaposto testo 4"/>
          <p:cNvSpPr>
            <a:spLocks noGrp="1"/>
          </p:cNvSpPr>
          <p:nvPr>
            <p:ph type="body" idx="1"/>
          </p:nvPr>
        </p:nvSpPr>
        <p:spPr/>
        <p:txBody>
          <a:bodyPr/>
          <a:lstStyle/>
          <a:p>
            <a:r>
              <a:rPr lang="it-IT" dirty="0"/>
              <a:t>Lezione XVII</a:t>
            </a:r>
            <a:endParaRPr lang="en-US" dirty="0"/>
          </a:p>
        </p:txBody>
      </p:sp>
      <p:sp>
        <p:nvSpPr>
          <p:cNvPr id="3" name="Segnaposto numero diapositiva 2"/>
          <p:cNvSpPr>
            <a:spLocks noGrp="1"/>
          </p:cNvSpPr>
          <p:nvPr>
            <p:ph type="sldNum" sz="quarter" idx="12"/>
          </p:nvPr>
        </p:nvSpPr>
        <p:spPr/>
        <p:txBody>
          <a:bodyPr/>
          <a:lstStyle/>
          <a:p>
            <a:fld id="{C31E2B66-C54D-4FE0-ABB5-06EDA5E25CF3}" type="slidenum">
              <a:rPr lang="en-US" smtClean="0"/>
              <a:t>48</a:t>
            </a:fld>
            <a:endParaRPr lang="en-US"/>
          </a:p>
        </p:txBody>
      </p:sp>
    </p:spTree>
    <p:extLst>
      <p:ext uri="{BB962C8B-B14F-4D97-AF65-F5344CB8AC3E}">
        <p14:creationId xmlns:p14="http://schemas.microsoft.com/office/powerpoint/2010/main" val="2602648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it-IT" altLang="en-US" sz="2800"/>
              <a:t>Il Tasso d’interesse ufficiale (TUS) e i tassi collegati hanno iniziato a scendere solo dopo il 1992</a:t>
            </a:r>
          </a:p>
        </p:txBody>
      </p:sp>
      <p:pic>
        <p:nvPicPr>
          <p:cNvPr id="15363" name="Picture 5" descr="tas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762" y="1623569"/>
            <a:ext cx="597693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15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55904" y="85854"/>
            <a:ext cx="10515600" cy="1325563"/>
          </a:xfrm>
        </p:spPr>
        <p:txBody>
          <a:bodyPr/>
          <a:lstStyle/>
          <a:p>
            <a:r>
              <a:rPr lang="it-IT" dirty="0"/>
              <a:t>Perché siamo interessati soprattutto al consumo, quanto conta in Italia?</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5</a:t>
            </a:fld>
            <a:endParaRPr lang="en-US"/>
          </a:p>
        </p:txBody>
      </p:sp>
      <p:graphicFrame>
        <p:nvGraphicFramePr>
          <p:cNvPr id="9" name="Tabella 8"/>
          <p:cNvGraphicFramePr>
            <a:graphicFrameLocks noGrp="1"/>
          </p:cNvGraphicFramePr>
          <p:nvPr>
            <p:extLst>
              <p:ext uri="{D42A27DB-BD31-4B8C-83A1-F6EECF244321}">
                <p14:modId xmlns:p14="http://schemas.microsoft.com/office/powerpoint/2010/main" val="1957930398"/>
              </p:ext>
            </p:extLst>
          </p:nvPr>
        </p:nvGraphicFramePr>
        <p:xfrm>
          <a:off x="8009127" y="1957009"/>
          <a:ext cx="3759201" cy="640080"/>
        </p:xfrm>
        <a:graphic>
          <a:graphicData uri="http://schemas.openxmlformats.org/drawingml/2006/table">
            <a:tbl>
              <a:tblPr/>
              <a:tblGrid>
                <a:gridCol w="609321">
                  <a:extLst>
                    <a:ext uri="{9D8B030D-6E8A-4147-A177-3AD203B41FA5}">
                      <a16:colId xmlns:a16="http://schemas.microsoft.com/office/drawing/2014/main" val="3173884102"/>
                    </a:ext>
                  </a:extLst>
                </a:gridCol>
                <a:gridCol w="629976">
                  <a:extLst>
                    <a:ext uri="{9D8B030D-6E8A-4147-A177-3AD203B41FA5}">
                      <a16:colId xmlns:a16="http://schemas.microsoft.com/office/drawing/2014/main" val="1950948316"/>
                    </a:ext>
                  </a:extLst>
                </a:gridCol>
                <a:gridCol w="629976">
                  <a:extLst>
                    <a:ext uri="{9D8B030D-6E8A-4147-A177-3AD203B41FA5}">
                      <a16:colId xmlns:a16="http://schemas.microsoft.com/office/drawing/2014/main" val="1057015477"/>
                    </a:ext>
                  </a:extLst>
                </a:gridCol>
                <a:gridCol w="629976">
                  <a:extLst>
                    <a:ext uri="{9D8B030D-6E8A-4147-A177-3AD203B41FA5}">
                      <a16:colId xmlns:a16="http://schemas.microsoft.com/office/drawing/2014/main" val="3091304271"/>
                    </a:ext>
                  </a:extLst>
                </a:gridCol>
                <a:gridCol w="629976">
                  <a:extLst>
                    <a:ext uri="{9D8B030D-6E8A-4147-A177-3AD203B41FA5}">
                      <a16:colId xmlns:a16="http://schemas.microsoft.com/office/drawing/2014/main" val="2484796978"/>
                    </a:ext>
                  </a:extLst>
                </a:gridCol>
                <a:gridCol w="629976">
                  <a:extLst>
                    <a:ext uri="{9D8B030D-6E8A-4147-A177-3AD203B41FA5}">
                      <a16:colId xmlns:a16="http://schemas.microsoft.com/office/drawing/2014/main" val="2411186718"/>
                    </a:ext>
                  </a:extLst>
                </a:gridCol>
              </a:tblGrid>
              <a:tr h="167640">
                <a:tc>
                  <a:txBody>
                    <a:bodyPr/>
                    <a:lstStyle/>
                    <a:p>
                      <a:pPr algn="ctr" fontAlgn="b"/>
                      <a:endParaRPr lang="en-US" sz="1400" b="0" i="0" u="none" strike="noStrike" dirty="0">
                        <a:effectLst/>
                        <a:latin typeface="Arial" panose="020B0604020202020204" pitchFamily="34" charset="0"/>
                      </a:endParaRPr>
                    </a:p>
                  </a:txBody>
                  <a:tcPr marL="0" marR="0" marT="0" marB="0" anchor="ctr">
                    <a:lnL>
                      <a:noFill/>
                    </a:lnL>
                    <a:lnR>
                      <a:noFill/>
                    </a:lnR>
                    <a:lnT>
                      <a:noFill/>
                    </a:lnT>
                    <a:lnB>
                      <a:noFill/>
                    </a:lnB>
                    <a:solidFill>
                      <a:schemeClr val="accent4">
                        <a:lumMod val="20000"/>
                        <a:lumOff val="80000"/>
                      </a:schemeClr>
                    </a:solidFill>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2018</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2019</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2020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79349427"/>
                  </a:ext>
                </a:extLst>
              </a:tr>
              <a:tr h="167640">
                <a:tc gridSpan="2">
                  <a:txBody>
                    <a:bodyPr/>
                    <a:lstStyle/>
                    <a:p>
                      <a:pPr algn="ctr" fontAlgn="b"/>
                      <a:r>
                        <a:rPr lang="en-US" sz="1400" b="0" i="0" u="none" strike="noStrike" dirty="0" err="1">
                          <a:effectLst/>
                          <a:latin typeface="Arial" panose="020B0604020202020204" pitchFamily="34" charset="0"/>
                        </a:rPr>
                        <a:t>Variazione</a:t>
                      </a:r>
                      <a:r>
                        <a:rPr lang="en-US" sz="1400" b="0" i="0" u="none" strike="noStrike" dirty="0">
                          <a:effectLst/>
                          <a:latin typeface="Arial" panose="020B0604020202020204" pitchFamily="34" charset="0"/>
                        </a:rPr>
                        <a:t> del PIL</a:t>
                      </a:r>
                    </a:p>
                  </a:txBody>
                  <a:tcPr marL="0" marR="0" marT="0" marB="0" anchor="ctr">
                    <a:lnL>
                      <a:noFill/>
                    </a:lnL>
                    <a:lnR>
                      <a:noFill/>
                    </a:lnR>
                    <a:lnT>
                      <a:noFill/>
                    </a:lnT>
                    <a:lnB>
                      <a:noFill/>
                    </a:lnB>
                    <a:solidFill>
                      <a:schemeClr val="accent4">
                        <a:lumMod val="20000"/>
                        <a:lumOff val="80000"/>
                      </a:schemeClr>
                    </a:solidFill>
                  </a:tcPr>
                </a:tc>
                <a:tc hMerge="1">
                  <a:txBody>
                    <a:bodyPr/>
                    <a:lstStyle/>
                    <a:p>
                      <a:endParaRPr lang="en-US"/>
                    </a:p>
                  </a:txBody>
                  <a:tcPr/>
                </a:tc>
                <a:tc>
                  <a:txBody>
                    <a:bodyPr/>
                    <a:lstStyle/>
                    <a:p>
                      <a:pPr algn="r" fontAlgn="b"/>
                      <a:r>
                        <a:rPr lang="en-US" sz="1400" b="0" i="0" u="none" strike="noStrike" dirty="0">
                          <a:effectLst/>
                          <a:latin typeface="Arial" panose="020B0604020202020204" pitchFamily="34" charset="0"/>
                        </a:rPr>
                        <a:t>2,4</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a:effectLst/>
                          <a:latin typeface="Arial" panose="020B0604020202020204" pitchFamily="34" charset="0"/>
                        </a:rPr>
                        <a:t>1,1</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1" i="0" u="none" strike="noStrike" dirty="0">
                          <a:solidFill>
                            <a:srgbClr val="FF0000"/>
                          </a:solidFill>
                          <a:effectLst/>
                          <a:latin typeface="Arial" panose="020B0604020202020204" pitchFamily="34" charset="0"/>
                        </a:rPr>
                        <a:t>-7,8</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58660401"/>
                  </a:ext>
                </a:extLst>
              </a:tr>
            </a:tbl>
          </a:graphicData>
        </a:graphic>
      </p:graphicFrame>
      <p:pic>
        <p:nvPicPr>
          <p:cNvPr id="11" name="Immagine 10"/>
          <p:cNvPicPr>
            <a:picLocks noChangeAspect="1"/>
          </p:cNvPicPr>
          <p:nvPr/>
        </p:nvPicPr>
        <p:blipFill>
          <a:blip r:embed="rId2"/>
          <a:stretch>
            <a:fillRect/>
          </a:stretch>
        </p:blipFill>
        <p:spPr>
          <a:xfrm>
            <a:off x="216073" y="1442214"/>
            <a:ext cx="7718205" cy="5096698"/>
          </a:xfrm>
          <a:prstGeom prst="rect">
            <a:avLst/>
          </a:prstGeom>
        </p:spPr>
      </p:pic>
    </p:spTree>
    <p:extLst>
      <p:ext uri="{BB962C8B-B14F-4D97-AF65-F5344CB8AC3E}">
        <p14:creationId xmlns:p14="http://schemas.microsoft.com/office/powerpoint/2010/main" val="4118295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it-IT" altLang="en-US" sz="2000"/>
              <a:t>Il debito pubblico aumentava anche perché il PIL non cresceva a sufficienza, poiché era venuta meno la spinta della produzione industriale (grafico) e il settore terziario non era sufficientemente sviluppato.</a:t>
            </a:r>
          </a:p>
        </p:txBody>
      </p:sp>
      <p:pic>
        <p:nvPicPr>
          <p:cNvPr id="16387" name="Picture 5" descr="grafico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484314"/>
            <a:ext cx="57261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51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it-IT" altLang="en-US" sz="3200"/>
              <a:t>Per quanto riguarda la spesa pubblica, invece, l’Italia non differisce molto dal resto d’Europa</a:t>
            </a:r>
          </a:p>
        </p:txBody>
      </p:sp>
      <p:sp>
        <p:nvSpPr>
          <p:cNvPr id="17411" name="Rectangle 6"/>
          <p:cNvSpPr>
            <a:spLocks noChangeArrowheads="1"/>
          </p:cNvSpPr>
          <p:nvPr/>
        </p:nvSpPr>
        <p:spPr bwMode="auto">
          <a:xfrm>
            <a:off x="1524001" y="19441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7412" name="Picture 5" descr="Spesa al netto degli interessi"/>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00376" y="1557338"/>
            <a:ext cx="5795963"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a:latin typeface="Verdana" panose="020B0604030504040204" pitchFamily="34" charset="0"/>
                <a:cs typeface="Times New Roman" panose="02020603050405020304" pitchFamily="18" charset="0"/>
              </a:rPr>
              <a:t>Fonte:</a:t>
            </a:r>
            <a:r>
              <a:rPr lang="it-IT" altLang="en-US" sz="1400">
                <a:latin typeface="Verdana" panose="020B0604030504040204" pitchFamily="34" charset="0"/>
                <a:cs typeface="Times New Roman" panose="02020603050405020304" pitchFamily="18" charset="0"/>
              </a:rPr>
              <a:t> </a:t>
            </a:r>
            <a:r>
              <a:rPr lang="it-IT" altLang="en-US" sz="1400" b="1">
                <a:solidFill>
                  <a:srgbClr val="467AA7"/>
                </a:solidFill>
                <a:latin typeface="Verdana" panose="020B0604030504040204" pitchFamily="34" charset="0"/>
                <a:cs typeface="Times New Roman" panose="02020603050405020304" pitchFamily="18" charset="0"/>
                <a:hlinkClick r:id="rId4"/>
              </a:rPr>
              <a:t>Base informativa pubblica della Banca d’Italia</a:t>
            </a:r>
            <a:r>
              <a:rPr lang="it-IT" altLang="en-US" sz="1400"/>
              <a:t> </a:t>
            </a:r>
          </a:p>
        </p:txBody>
      </p:sp>
    </p:spTree>
    <p:extLst>
      <p:ext uri="{BB962C8B-B14F-4D97-AF65-F5344CB8AC3E}">
        <p14:creationId xmlns:p14="http://schemas.microsoft.com/office/powerpoint/2010/main" val="353804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it-IT" altLang="en-US" sz="3800"/>
              <a:t>Sono le entrate ad essere insufficienti, sia derivanti da imposizione diretta</a:t>
            </a:r>
          </a:p>
        </p:txBody>
      </p:sp>
      <p:pic>
        <p:nvPicPr>
          <p:cNvPr id="18435" name="Picture 5" descr="Entrate in percentuale del P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112" y="1524000"/>
            <a:ext cx="5867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6"/>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latin typeface="Verdana" panose="020B0604030504040204" pitchFamily="34" charset="0"/>
                <a:cs typeface="Times New Roman" panose="02020603050405020304" pitchFamily="18" charset="0"/>
              </a:rPr>
              <a:t>Fonte:</a:t>
            </a:r>
            <a:r>
              <a:rPr lang="it-IT" altLang="en-US" sz="1400" dirty="0">
                <a:latin typeface="Verdana" panose="020B0604030504040204" pitchFamily="34" charset="0"/>
                <a:cs typeface="Times New Roman" panose="02020603050405020304" pitchFamily="18" charset="0"/>
              </a:rPr>
              <a:t> </a:t>
            </a:r>
            <a:r>
              <a:rPr lang="it-IT" altLang="en-US" sz="1400" b="1" dirty="0">
                <a:solidFill>
                  <a:srgbClr val="467AA7"/>
                </a:solidFill>
                <a:latin typeface="Verdana" panose="020B0604030504040204" pitchFamily="34" charset="0"/>
                <a:cs typeface="Times New Roman" panose="02020603050405020304" pitchFamily="18" charset="0"/>
                <a:hlinkClick r:id="rId3"/>
              </a:rPr>
              <a:t>Base informativa pubblica della Banca d’Italia</a:t>
            </a:r>
            <a:r>
              <a:rPr lang="it-IT" altLang="en-US" sz="1400" dirty="0"/>
              <a:t> </a:t>
            </a:r>
          </a:p>
        </p:txBody>
      </p:sp>
    </p:spTree>
    <p:extLst>
      <p:ext uri="{BB962C8B-B14F-4D97-AF65-F5344CB8AC3E}">
        <p14:creationId xmlns:p14="http://schemas.microsoft.com/office/powerpoint/2010/main" val="2383979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64079" y="89080"/>
            <a:ext cx="10515600" cy="1325563"/>
          </a:xfrm>
        </p:spPr>
        <p:txBody>
          <a:bodyPr/>
          <a:lstStyle/>
          <a:p>
            <a:pPr eaLnBrk="1" hangingPunct="1"/>
            <a:r>
              <a:rPr lang="it-IT" altLang="en-US" dirty="0"/>
              <a:t>Che dalle Imposte indirette</a:t>
            </a:r>
          </a:p>
        </p:txBody>
      </p:sp>
      <p:pic>
        <p:nvPicPr>
          <p:cNvPr id="19459" name="Picture 3" descr="Imposte indirette in rapporto al P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4" y="1196975"/>
            <a:ext cx="59769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1703388" y="6308726"/>
            <a:ext cx="586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en-US" i="1"/>
              <a:t>Fonte:</a:t>
            </a:r>
            <a:r>
              <a:rPr lang="it-IT" altLang="en-US"/>
              <a:t> </a:t>
            </a:r>
            <a:r>
              <a:rPr lang="it-IT" altLang="en-US" b="1">
                <a:hlinkClick r:id="rId4"/>
              </a:rPr>
              <a:t>Base informativa pubblica della Banca d’Italia</a:t>
            </a:r>
            <a:endParaRPr lang="it-IT" altLang="en-US" b="1"/>
          </a:p>
        </p:txBody>
      </p:sp>
    </p:spTree>
    <p:extLst>
      <p:ext uri="{BB962C8B-B14F-4D97-AF65-F5344CB8AC3E}">
        <p14:creationId xmlns:p14="http://schemas.microsoft.com/office/powerpoint/2010/main" val="1495731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sz="2800"/>
              <a:t>L’evasione e l’elusione fiscale sono il problema principale che ha accompagnato la riforma fiscale degli anni ’70…</a:t>
            </a:r>
          </a:p>
        </p:txBody>
      </p:sp>
      <p:sp>
        <p:nvSpPr>
          <p:cNvPr id="20483" name="Rectangle 3"/>
          <p:cNvSpPr>
            <a:spLocks noGrp="1" noChangeArrowheads="1"/>
          </p:cNvSpPr>
          <p:nvPr>
            <p:ph type="body" idx="1"/>
          </p:nvPr>
        </p:nvSpPr>
        <p:spPr/>
        <p:txBody>
          <a:bodyPr>
            <a:noAutofit/>
          </a:bodyPr>
          <a:lstStyle/>
          <a:p>
            <a:pPr eaLnBrk="1" hangingPunct="1">
              <a:lnSpc>
                <a:spcPct val="80000"/>
              </a:lnSpc>
            </a:pPr>
            <a:r>
              <a:rPr lang="it-IT" altLang="en-US" sz="2400" dirty="0"/>
              <a:t>A partire dal </a:t>
            </a:r>
            <a:r>
              <a:rPr lang="it-IT" altLang="en-US" sz="2400" dirty="0">
                <a:solidFill>
                  <a:srgbClr val="FF0000"/>
                </a:solidFill>
              </a:rPr>
              <a:t>1981</a:t>
            </a:r>
            <a:r>
              <a:rPr lang="it-IT" altLang="en-US" sz="2400" dirty="0"/>
              <a:t> si creò in Italia una </a:t>
            </a:r>
            <a:r>
              <a:rPr lang="it-IT" altLang="en-US" sz="2400" dirty="0">
                <a:solidFill>
                  <a:srgbClr val="FF0000"/>
                </a:solidFill>
              </a:rPr>
              <a:t>rendita finanziaria enorme</a:t>
            </a:r>
            <a:r>
              <a:rPr lang="it-IT" altLang="en-US" sz="2400" dirty="0"/>
              <a:t>, a lungo totalmente esente da imposizione. Si coniò una nuova espressione (</a:t>
            </a:r>
            <a:r>
              <a:rPr lang="it-IT" altLang="en-US" sz="2400" i="1" dirty="0"/>
              <a:t>BOT </a:t>
            </a:r>
            <a:r>
              <a:rPr lang="it-IT" altLang="en-US" sz="2400" i="1" dirty="0" err="1"/>
              <a:t>people</a:t>
            </a:r>
            <a:r>
              <a:rPr lang="it-IT" altLang="en-US" sz="2400" dirty="0"/>
              <a:t>) al fine di intrattenere l’illusione secondo la quale i titoli di Stato sarebbero stati nelle mani di una miriade di piccoli risparmiatori. </a:t>
            </a:r>
          </a:p>
          <a:p>
            <a:pPr eaLnBrk="1" hangingPunct="1">
              <a:lnSpc>
                <a:spcPct val="80000"/>
              </a:lnSpc>
            </a:pPr>
            <a:r>
              <a:rPr lang="it-IT" altLang="en-US" sz="2400" u="sng" dirty="0"/>
              <a:t>La realtà era ben diversa</a:t>
            </a:r>
            <a:r>
              <a:rPr lang="it-IT" altLang="en-US" sz="2400" dirty="0"/>
              <a:t>: nel </a:t>
            </a:r>
            <a:r>
              <a:rPr lang="it-IT" altLang="en-US" sz="2400" dirty="0">
                <a:solidFill>
                  <a:srgbClr val="FF0000"/>
                </a:solidFill>
              </a:rPr>
              <a:t>1985</a:t>
            </a:r>
            <a:r>
              <a:rPr lang="it-IT" altLang="en-US" sz="2400" dirty="0"/>
              <a:t> oltre il </a:t>
            </a:r>
            <a:r>
              <a:rPr lang="it-IT" altLang="en-US" sz="2400" dirty="0">
                <a:solidFill>
                  <a:srgbClr val="FF0000"/>
                </a:solidFill>
              </a:rPr>
              <a:t>40%</a:t>
            </a:r>
            <a:r>
              <a:rPr lang="it-IT" altLang="en-US" sz="2400" dirty="0"/>
              <a:t> dei titoli in circolazione erano posseduti da </a:t>
            </a:r>
            <a:r>
              <a:rPr lang="it-IT" altLang="en-US" sz="2400" dirty="0">
                <a:solidFill>
                  <a:srgbClr val="FF0000"/>
                </a:solidFill>
              </a:rPr>
              <a:t>banche e istituti di credito</a:t>
            </a:r>
            <a:r>
              <a:rPr lang="it-IT" altLang="en-US" sz="2400" dirty="0"/>
              <a:t>, </a:t>
            </a:r>
          </a:p>
          <a:p>
            <a:pPr eaLnBrk="1" hangingPunct="1">
              <a:lnSpc>
                <a:spcPct val="80000"/>
              </a:lnSpc>
            </a:pPr>
            <a:r>
              <a:rPr lang="it-IT" altLang="en-US" sz="2400" dirty="0"/>
              <a:t>mentre secondo Napoleone </a:t>
            </a:r>
            <a:r>
              <a:rPr lang="it-IT" altLang="en-US" sz="2400" dirty="0" err="1"/>
              <a:t>Colajanni</a:t>
            </a:r>
            <a:r>
              <a:rPr lang="it-IT" altLang="en-US" sz="2400" dirty="0"/>
              <a:t> il 57% degli utili FIAT e il 62% degli utili Olivetti per il 1984 provenivano da interessi su titoli. </a:t>
            </a:r>
            <a:r>
              <a:rPr lang="it-IT" altLang="en-US" sz="2400" dirty="0" err="1"/>
              <a:t>Perchè</a:t>
            </a:r>
            <a:r>
              <a:rPr lang="it-IT" altLang="en-US" sz="2400" dirty="0"/>
              <a:t>? </a:t>
            </a:r>
          </a:p>
          <a:p>
            <a:pPr eaLnBrk="1" hangingPunct="1">
              <a:lnSpc>
                <a:spcPct val="80000"/>
              </a:lnSpc>
            </a:pPr>
            <a:r>
              <a:rPr lang="it-IT" altLang="en-US" sz="2400" dirty="0"/>
              <a:t>L’esenzione fiscale dei titoli di Stato permetteva alle imprese di </a:t>
            </a:r>
            <a:r>
              <a:rPr lang="it-IT" altLang="en-US" sz="2400" b="1" dirty="0"/>
              <a:t>eludere il fisco</a:t>
            </a:r>
            <a:r>
              <a:rPr lang="it-IT" altLang="en-US" sz="2400" dirty="0"/>
              <a:t> in modo alquanto elegante: </a:t>
            </a:r>
          </a:p>
          <a:p>
            <a:pPr eaLnBrk="1" hangingPunct="1">
              <a:lnSpc>
                <a:spcPct val="80000"/>
              </a:lnSpc>
            </a:pPr>
            <a:r>
              <a:rPr lang="it-IT" altLang="en-US" sz="2400" dirty="0"/>
              <a:t>bastava ottenere un prestito da una banca al solo fine di acquistare BOT e CCT e, alla fine dell’anno, si sarebbero potuti iscrivere in bilancio interessi passivi (dovuti al prestito bancario) che andavano a ridurre l’utile imponibile e interessi attivi (dei titoli di Stato) esenti da imposte. </a:t>
            </a:r>
          </a:p>
        </p:txBody>
      </p:sp>
    </p:spTree>
    <p:extLst>
      <p:ext uri="{BB962C8B-B14F-4D97-AF65-F5344CB8AC3E}">
        <p14:creationId xmlns:p14="http://schemas.microsoft.com/office/powerpoint/2010/main" val="2313114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alpha val="1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59992" y="314135"/>
            <a:ext cx="9677400" cy="914400"/>
          </a:xfrm>
        </p:spPr>
        <p:txBody>
          <a:bodyPr anchor="ctr">
            <a:noAutofit/>
          </a:bodyPr>
          <a:lstStyle/>
          <a:p>
            <a:pPr eaLnBrk="1" hangingPunct="1"/>
            <a:r>
              <a:rPr lang="it-IT" altLang="en-US" sz="4000" dirty="0"/>
              <a:t>Cause dell’andamento del rapporto B/PIL</a:t>
            </a:r>
          </a:p>
        </p:txBody>
      </p:sp>
      <p:sp>
        <p:nvSpPr>
          <p:cNvPr id="315395" name="Rectangle 3"/>
          <p:cNvSpPr>
            <a:spLocks noGrp="1" noChangeArrowheads="1"/>
          </p:cNvSpPr>
          <p:nvPr>
            <p:ph type="body" idx="4294967295"/>
          </p:nvPr>
        </p:nvSpPr>
        <p:spPr>
          <a:xfrm>
            <a:off x="1346708" y="1575626"/>
            <a:ext cx="10223500" cy="4608512"/>
          </a:xfrm>
        </p:spPr>
        <p:txBody>
          <a:bodyPr>
            <a:normAutofit/>
          </a:bodyPr>
          <a:lstStyle/>
          <a:p>
            <a:pPr eaLnBrk="1" hangingPunct="1">
              <a:buClr>
                <a:srgbClr val="FF9900"/>
              </a:buClr>
              <a:buFont typeface="Wingdings" panose="05000000000000000000" pitchFamily="2" charset="2"/>
              <a:buChar char="q"/>
            </a:pPr>
            <a:r>
              <a:rPr lang="it-IT" altLang="en-US" dirty="0"/>
              <a:t> anni 70 - metà 80: elevati disavanzi primari</a:t>
            </a:r>
          </a:p>
          <a:p>
            <a:pPr eaLnBrk="1" hangingPunct="1">
              <a:buClr>
                <a:srgbClr val="FF9900"/>
              </a:buClr>
              <a:buFont typeface="Wingdings" panose="05000000000000000000" pitchFamily="2" charset="2"/>
              <a:buChar char="q"/>
            </a:pPr>
            <a:r>
              <a:rPr lang="it-IT" altLang="en-US" dirty="0"/>
              <a:t> da seconda metà anni 80 a seconda metà anni 90: divario costo del debito (elevato) e tasso di crescita (basso)</a:t>
            </a:r>
          </a:p>
          <a:p>
            <a:pPr eaLnBrk="1" hangingPunct="1">
              <a:buClr>
                <a:srgbClr val="FF9900"/>
              </a:buClr>
              <a:buFont typeface="Wingdings" panose="05000000000000000000" pitchFamily="2" charset="2"/>
              <a:buChar char="q"/>
            </a:pPr>
            <a:r>
              <a:rPr lang="it-IT" altLang="en-US" dirty="0"/>
              <a:t> gli avanzi primari dal 1992 al 1995 non sono stati sufficienti, dato l’elevato divario tra tassi di interesse e di crescita, a stabilizzare il rapporto </a:t>
            </a:r>
          </a:p>
          <a:p>
            <a:pPr eaLnBrk="1" hangingPunct="1">
              <a:buClr>
                <a:srgbClr val="FF9900"/>
              </a:buClr>
              <a:buFont typeface="Wingdings" panose="05000000000000000000" pitchFamily="2" charset="2"/>
              <a:buChar char="q"/>
            </a:pPr>
            <a:r>
              <a:rPr lang="it-IT" altLang="en-US" dirty="0"/>
              <a:t> il rapporto debito/</a:t>
            </a:r>
            <a:r>
              <a:rPr lang="it-IT" altLang="en-US" dirty="0" err="1"/>
              <a:t>pil</a:t>
            </a:r>
            <a:r>
              <a:rPr lang="it-IT" altLang="en-US" dirty="0"/>
              <a:t> cala solo dal 1995</a:t>
            </a:r>
          </a:p>
          <a:p>
            <a:pPr eaLnBrk="1" hangingPunct="1">
              <a:buClr>
                <a:srgbClr val="FF9900"/>
              </a:buClr>
              <a:buFont typeface="Wingdings" panose="05000000000000000000" pitchFamily="2" charset="2"/>
              <a:buChar char="q"/>
            </a:pPr>
            <a:r>
              <a:rPr lang="it-IT" altLang="en-US" dirty="0"/>
              <a:t> Il rapporto debito/</a:t>
            </a:r>
            <a:r>
              <a:rPr lang="it-IT" altLang="en-US" dirty="0" err="1"/>
              <a:t>pil</a:t>
            </a:r>
            <a:r>
              <a:rPr lang="it-IT" altLang="en-US" dirty="0"/>
              <a:t> è tornato ad aumentare decisamente dal 2009 a causa della crisi mondiale e dal 2020 a causa della crisi pandemica</a:t>
            </a:r>
          </a:p>
        </p:txBody>
      </p:sp>
      <p:sp>
        <p:nvSpPr>
          <p:cNvPr id="21508" name="Line 4"/>
          <p:cNvSpPr>
            <a:spLocks noChangeShapeType="1"/>
          </p:cNvSpPr>
          <p:nvPr/>
        </p:nvSpPr>
        <p:spPr bwMode="auto">
          <a:xfrm>
            <a:off x="1459992" y="1402080"/>
            <a:ext cx="7924800" cy="0"/>
          </a:xfrm>
          <a:prstGeom prst="line">
            <a:avLst/>
          </a:prstGeom>
          <a:noFill/>
          <a:ln w="57150" cmpd="thinThick">
            <a:solidFill>
              <a:srgbClr val="FF9933"/>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61726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wipe(left)">
                                      <p:cBhvr>
                                        <p:cTn id="7" dur="500"/>
                                        <p:tgtEl>
                                          <p:spTgt spid="315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Effect transition="in" filter="wipe(left)">
                                      <p:cBhvr>
                                        <p:cTn id="12" dur="500"/>
                                        <p:tgtEl>
                                          <p:spTgt spid="315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wipe(left)">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5395">
                                            <p:txEl>
                                              <p:pRg st="3" end="3"/>
                                            </p:txEl>
                                          </p:spTgt>
                                        </p:tgtEl>
                                        <p:attrNameLst>
                                          <p:attrName>style.visibility</p:attrName>
                                        </p:attrNameLst>
                                      </p:cBhvr>
                                      <p:to>
                                        <p:strVal val="visible"/>
                                      </p:to>
                                    </p:set>
                                    <p:animEffect transition="in" filter="wipe(left)">
                                      <p:cBhvr>
                                        <p:cTn id="22" dur="500"/>
                                        <p:tgtEl>
                                          <p:spTgt spid="315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5395">
                                            <p:txEl>
                                              <p:pRg st="4" end="4"/>
                                            </p:txEl>
                                          </p:spTgt>
                                        </p:tgtEl>
                                        <p:attrNameLst>
                                          <p:attrName>style.visibility</p:attrName>
                                        </p:attrNameLst>
                                      </p:cBhvr>
                                      <p:to>
                                        <p:strVal val="visible"/>
                                      </p:to>
                                    </p:set>
                                    <p:animEffect transition="in" filter="wipe(left)">
                                      <p:cBhvr>
                                        <p:cTn id="27" dur="500"/>
                                        <p:tgtEl>
                                          <p:spTgt spid="31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7"/>
          <p:cNvGraphicFramePr>
            <a:graphicFrameLocks noChangeAspect="1"/>
          </p:cNvGraphicFramePr>
          <p:nvPr>
            <p:extLst/>
          </p:nvPr>
        </p:nvGraphicFramePr>
        <p:xfrm>
          <a:off x="1593849" y="239428"/>
          <a:ext cx="9655175" cy="6335997"/>
        </p:xfrm>
        <a:graphic>
          <a:graphicData uri="http://schemas.openxmlformats.org/presentationml/2006/ole">
            <mc:AlternateContent xmlns:mc="http://schemas.openxmlformats.org/markup-compatibility/2006">
              <mc:Choice xmlns:v="urn:schemas-microsoft-com:vml" Requires="v">
                <p:oleObj spid="_x0000_s5147" name="Grafico" r:id="rId4" imgW="3981602" imgH="2247900" progId="Excel.Chart.8">
                  <p:embed/>
                </p:oleObj>
              </mc:Choice>
              <mc:Fallback>
                <p:oleObj name="Grafico" r:id="rId4" imgW="3981602" imgH="2247900" progId="Excel.Chart.8">
                  <p:embed/>
                  <p:pic>
                    <p:nvPicPr>
                      <p:cNvPr id="205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49" y="239428"/>
                        <a:ext cx="9655175" cy="633599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95304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1992313" y="188913"/>
            <a:ext cx="8229600" cy="588962"/>
          </a:xfrm>
        </p:spPr>
        <p:txBody>
          <a:bodyPr>
            <a:normAutofit fontScale="90000"/>
          </a:bodyPr>
          <a:lstStyle/>
          <a:p>
            <a:pPr eaLnBrk="1" hangingPunct="1"/>
            <a:r>
              <a:rPr lang="it-IT" altLang="en-US" sz="3800"/>
              <a:t>La crisi</a:t>
            </a:r>
          </a:p>
        </p:txBody>
      </p:sp>
      <p:sp>
        <p:nvSpPr>
          <p:cNvPr id="22531" name="Rectangle 4"/>
          <p:cNvSpPr>
            <a:spLocks noChangeArrowheads="1"/>
          </p:cNvSpPr>
          <p:nvPr/>
        </p:nvSpPr>
        <p:spPr bwMode="auto">
          <a:xfrm>
            <a:off x="1847850" y="6491288"/>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en-US"/>
              <a:t>Tratto da: DEF 10 aprile 2013 (il tratteggio indica valori di previsione)</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87475"/>
            <a:ext cx="91440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6040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898" decel="100000" fill="hold"/>
                                        <p:tgtEl>
                                          <p:spTgt spid="3789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78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en-US"/>
              <a:t>Qual è il peso degli interessi?</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11" y="1774762"/>
            <a:ext cx="8532305" cy="419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1703389" y="6143625"/>
            <a:ext cx="856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t>Tratto da: Ministero dell’Economia e delle Finanze, Dipartimento del Tesoro, Linee Guida della Gestione del Debito – Analisi 2009</a:t>
            </a:r>
          </a:p>
        </p:txBody>
      </p:sp>
      <p:sp>
        <p:nvSpPr>
          <p:cNvPr id="3" name="CasellaDiTesto 2"/>
          <p:cNvSpPr txBox="1"/>
          <p:nvPr/>
        </p:nvSpPr>
        <p:spPr>
          <a:xfrm>
            <a:off x="10551271" y="4256835"/>
            <a:ext cx="142646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Tasso medio sul debito nel 2021: 2,35%</a:t>
            </a:r>
            <a:endParaRPr lang="en-US" dirty="0"/>
          </a:p>
        </p:txBody>
      </p:sp>
      <p:pic>
        <p:nvPicPr>
          <p:cNvPr id="7170" name="Picture 2" descr="[COSTI MEDI ALL'EMISSIONE DEI TITOLI DI ST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196" y="1269733"/>
            <a:ext cx="8522756" cy="597420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B0D3C1BF-0DAE-418D-902C-F42F89E20E0E}"/>
              </a:ext>
            </a:extLst>
          </p:cNvPr>
          <p:cNvSpPr/>
          <p:nvPr/>
        </p:nvSpPr>
        <p:spPr>
          <a:xfrm>
            <a:off x="7600462" y="6422818"/>
            <a:ext cx="4604979" cy="369332"/>
          </a:xfrm>
          <a:prstGeom prst="rect">
            <a:avLst/>
          </a:prstGeom>
        </p:spPr>
        <p:txBody>
          <a:bodyPr wrap="none">
            <a:spAutoFit/>
          </a:bodyPr>
          <a:lstStyle/>
          <a:p>
            <a:r>
              <a:rPr lang="it-IT" dirty="0">
                <a:hlinkClick r:id="rId4"/>
              </a:rPr>
              <a:t>https://www.dt.mef.gov.it/it/debito_pubblico/</a:t>
            </a:r>
            <a:r>
              <a:rPr lang="it-IT" dirty="0"/>
              <a:t> </a:t>
            </a:r>
          </a:p>
        </p:txBody>
      </p:sp>
    </p:spTree>
    <p:extLst>
      <p:ext uri="{BB962C8B-B14F-4D97-AF65-F5344CB8AC3E}">
        <p14:creationId xmlns:p14="http://schemas.microsoft.com/office/powerpoint/2010/main" val="27744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D22F896-40B5-4ADD-8801-0D06FADFA095}" type="slidenum">
              <a:rPr lang="en-US" smtClean="0"/>
              <a:t>59</a:t>
            </a:fld>
            <a:endParaRPr lang="en-US" dirty="0"/>
          </a:p>
        </p:txBody>
      </p:sp>
      <p:pic>
        <p:nvPicPr>
          <p:cNvPr id="8194" name="Picture 2" descr="[EVOLUZIONE DELLA STRUTTURA DEL DEBITO E VITA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264" y="352207"/>
            <a:ext cx="8837896" cy="650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7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neutralità della Politica Fiscale: Il Teorema dell’Equivalenza ricardiana</a:t>
            </a:r>
          </a:p>
        </p:txBody>
      </p:sp>
      <p:sp>
        <p:nvSpPr>
          <p:cNvPr id="3" name="Segnaposto contenuto 2"/>
          <p:cNvSpPr>
            <a:spLocks noGrp="1"/>
          </p:cNvSpPr>
          <p:nvPr>
            <p:ph sz="quarter" idx="1"/>
          </p:nvPr>
        </p:nvSpPr>
        <p:spPr/>
        <p:txBody>
          <a:bodyPr>
            <a:normAutofit fontScale="85000" lnSpcReduction="10000"/>
          </a:bodyPr>
          <a:lstStyle/>
          <a:p>
            <a:r>
              <a:rPr lang="it-IT" dirty="0"/>
              <a:t>Robert Barro, sviluppando un ragionamento inizialmente proposto da David Ricardo (1817), sostiene sulla base della teoria delle aspettative razionali la tesi dell’integrale capitalizzazione presente dell’onere futuro del debito pubblico.</a:t>
            </a:r>
          </a:p>
          <a:p>
            <a:r>
              <a:rPr lang="it-IT" dirty="0"/>
              <a:t>In un articolo del 1974, dal titolo «</a:t>
            </a:r>
            <a:r>
              <a:rPr lang="it-IT" i="1" dirty="0"/>
              <a:t>Are </a:t>
            </a:r>
            <a:r>
              <a:rPr lang="it-IT" i="1" dirty="0" err="1"/>
              <a:t>Government</a:t>
            </a:r>
            <a:r>
              <a:rPr lang="it-IT" i="1" dirty="0"/>
              <a:t> Bonds Net </a:t>
            </a:r>
            <a:r>
              <a:rPr lang="it-IT" i="1" dirty="0" err="1"/>
              <a:t>Wealth</a:t>
            </a:r>
            <a:r>
              <a:rPr lang="it-IT" i="1" dirty="0"/>
              <a:t>?»</a:t>
            </a:r>
            <a:r>
              <a:rPr lang="it-IT" dirty="0"/>
              <a:t> , Barro dimostra che:</a:t>
            </a:r>
          </a:p>
          <a:p>
            <a:r>
              <a:rPr lang="it-IT" dirty="0"/>
              <a:t>I titoli del debito pubblico non costituiscono ricchezza per i loro possessori (quindi non generano alcun effetto ricchezza sul livello dei consumi), poiché gli agenti razionali </a:t>
            </a:r>
            <a:r>
              <a:rPr lang="it-IT" dirty="0">
                <a:solidFill>
                  <a:srgbClr val="FF0000"/>
                </a:solidFill>
              </a:rPr>
              <a:t>anticipano il futuro incremento delle imposte necessario per ripagare l’onere del debito</a:t>
            </a:r>
          </a:p>
          <a:p>
            <a:r>
              <a:rPr lang="it-IT" dirty="0"/>
              <a:t>Un’espansione della spesa pubblica, attuata mediante un aumento del </a:t>
            </a:r>
            <a:r>
              <a:rPr lang="it-IT"/>
              <a:t>disavanzo (con </a:t>
            </a:r>
            <a:r>
              <a:rPr lang="it-IT" dirty="0"/>
              <a:t>l’emissione di debito pubblico) produce gli stessi effetti di un espansione della spesa, finanziata attraverso un incremento delle imposte</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6</a:t>
            </a:fld>
            <a:endParaRPr lang="it-IT"/>
          </a:p>
        </p:txBody>
      </p:sp>
    </p:spTree>
    <p:extLst>
      <p:ext uri="{BB962C8B-B14F-4D97-AF65-F5344CB8AC3E}">
        <p14:creationId xmlns:p14="http://schemas.microsoft.com/office/powerpoint/2010/main" val="1881172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7814"/>
            <a:ext cx="8229600" cy="631825"/>
          </a:xfrm>
        </p:spPr>
        <p:txBody>
          <a:bodyPr/>
          <a:lstStyle/>
          <a:p>
            <a:pPr eaLnBrk="1" hangingPunct="1"/>
            <a:r>
              <a:rPr lang="it-IT" altLang="en-US" sz="3800" dirty="0"/>
              <a:t>Chi detiene il debito pubblico?</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08050"/>
            <a:ext cx="88931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774826" y="6340475"/>
            <a:ext cx="856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t>Tratto da: Ministero dell’Economia e delle Finanze, Dipartimento del Tesoro, Linee Guida della Gestione del Debito – Analisi 2009</a:t>
            </a:r>
          </a:p>
        </p:txBody>
      </p:sp>
      <p:pic>
        <p:nvPicPr>
          <p:cNvPr id="4" name="Immagine 3"/>
          <p:cNvPicPr>
            <a:picLocks noChangeAspect="1"/>
          </p:cNvPicPr>
          <p:nvPr/>
        </p:nvPicPr>
        <p:blipFill>
          <a:blip r:embed="rId3"/>
          <a:stretch>
            <a:fillRect/>
          </a:stretch>
        </p:blipFill>
        <p:spPr>
          <a:xfrm>
            <a:off x="1524001" y="767563"/>
            <a:ext cx="6940296" cy="5934972"/>
          </a:xfrm>
          <a:prstGeom prst="rect">
            <a:avLst/>
          </a:prstGeom>
        </p:spPr>
      </p:pic>
      <p:sp>
        <p:nvSpPr>
          <p:cNvPr id="5" name="Rettangolo 4"/>
          <p:cNvSpPr/>
          <p:nvPr/>
        </p:nvSpPr>
        <p:spPr>
          <a:xfrm>
            <a:off x="8747296" y="130621"/>
            <a:ext cx="3339760" cy="369332"/>
          </a:xfrm>
          <a:prstGeom prst="rect">
            <a:avLst/>
          </a:prstGeom>
        </p:spPr>
        <p:txBody>
          <a:bodyPr wrap="none">
            <a:spAutoFit/>
          </a:bodyPr>
          <a:lstStyle/>
          <a:p>
            <a:r>
              <a:rPr lang="it-IT" dirty="0">
                <a:hlinkClick r:id="rId4"/>
              </a:rPr>
              <a:t>Banca d'Italia - Base dati statistica</a:t>
            </a:r>
            <a:endParaRPr lang="en-US" dirty="0"/>
          </a:p>
        </p:txBody>
      </p:sp>
      <p:sp>
        <p:nvSpPr>
          <p:cNvPr id="6" name="CasellaDiTesto 5"/>
          <p:cNvSpPr txBox="1"/>
          <p:nvPr/>
        </p:nvSpPr>
        <p:spPr>
          <a:xfrm>
            <a:off x="1981200" y="2202024"/>
            <a:ext cx="578499" cy="307777"/>
          </a:xfrm>
          <a:prstGeom prst="rect">
            <a:avLst/>
          </a:prstGeom>
          <a:noFill/>
        </p:spPr>
        <p:txBody>
          <a:bodyPr wrap="square" rtlCol="0">
            <a:spAutoFit/>
          </a:bodyPr>
          <a:lstStyle/>
          <a:p>
            <a:r>
              <a:rPr lang="it-IT" sz="1400" b="1" dirty="0"/>
              <a:t>40,6</a:t>
            </a:r>
            <a:endParaRPr lang="en-US" sz="1400" b="1" dirty="0"/>
          </a:p>
        </p:txBody>
      </p:sp>
      <p:sp>
        <p:nvSpPr>
          <p:cNvPr id="10" name="CasellaDiTesto 9"/>
          <p:cNvSpPr txBox="1"/>
          <p:nvPr/>
        </p:nvSpPr>
        <p:spPr>
          <a:xfrm>
            <a:off x="6920204" y="2048135"/>
            <a:ext cx="578499" cy="307777"/>
          </a:xfrm>
          <a:prstGeom prst="rect">
            <a:avLst/>
          </a:prstGeom>
          <a:noFill/>
        </p:spPr>
        <p:txBody>
          <a:bodyPr wrap="square" rtlCol="0">
            <a:spAutoFit/>
          </a:bodyPr>
          <a:lstStyle/>
          <a:p>
            <a:r>
              <a:rPr lang="it-IT" sz="1400" b="1" dirty="0"/>
              <a:t>29,8</a:t>
            </a:r>
            <a:endParaRPr lang="en-US" sz="1400" b="1" dirty="0"/>
          </a:p>
        </p:txBody>
      </p:sp>
      <p:sp>
        <p:nvSpPr>
          <p:cNvPr id="7" name="Rettangolo 6"/>
          <p:cNvSpPr/>
          <p:nvPr/>
        </p:nvSpPr>
        <p:spPr>
          <a:xfrm>
            <a:off x="8757466" y="462480"/>
            <a:ext cx="3173369" cy="369332"/>
          </a:xfrm>
          <a:prstGeom prst="rect">
            <a:avLst/>
          </a:prstGeom>
        </p:spPr>
        <p:txBody>
          <a:bodyPr wrap="none">
            <a:spAutoFit/>
          </a:bodyPr>
          <a:lstStyle/>
          <a:p>
            <a:r>
              <a:rPr lang="en-US">
                <a:hlinkClick r:id="rId5"/>
              </a:rPr>
              <a:t>Banca </a:t>
            </a:r>
            <a:r>
              <a:rPr lang="en-US" dirty="0" err="1">
                <a:hlinkClick r:id="rId5"/>
              </a:rPr>
              <a:t>d'Italia</a:t>
            </a:r>
            <a:r>
              <a:rPr lang="en-US" dirty="0">
                <a:hlinkClick r:id="rId5"/>
              </a:rPr>
              <a:t> - </a:t>
            </a:r>
            <a:r>
              <a:rPr lang="en-US" dirty="0" err="1">
                <a:hlinkClick r:id="rId5"/>
              </a:rPr>
              <a:t>Finanza</a:t>
            </a:r>
            <a:r>
              <a:rPr lang="en-US" dirty="0">
                <a:hlinkClick r:id="rId5"/>
              </a:rPr>
              <a:t> </a:t>
            </a:r>
            <a:r>
              <a:rPr lang="en-US" dirty="0" err="1">
                <a:hlinkClick r:id="rId5"/>
              </a:rPr>
              <a:t>pubblica</a:t>
            </a:r>
            <a:endParaRPr lang="en-US" dirty="0"/>
          </a:p>
        </p:txBody>
      </p:sp>
    </p:spTree>
    <p:extLst>
      <p:ext uri="{BB962C8B-B14F-4D97-AF65-F5344CB8AC3E}">
        <p14:creationId xmlns:p14="http://schemas.microsoft.com/office/powerpoint/2010/main" val="10688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57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5" grpId="0"/>
      <p:bldP spid="6" grpId="0"/>
      <p:bldP spid="10"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838200" y="365125"/>
            <a:ext cx="10515600" cy="988187"/>
          </a:xfrm>
        </p:spPr>
        <p:txBody>
          <a:bodyPr>
            <a:normAutofit/>
          </a:bodyPr>
          <a:lstStyle/>
          <a:p>
            <a:r>
              <a:rPr lang="it-IT" sz="3600" dirty="0"/>
              <a:t>In Europa chi detiene il debito dei paesi più indebitati?</a:t>
            </a:r>
            <a:endParaRPr lang="en-US" sz="3600" dirty="0"/>
          </a:p>
        </p:txBody>
      </p:sp>
      <p:sp>
        <p:nvSpPr>
          <p:cNvPr id="5" name="Segnaposto numero diapositiva 4"/>
          <p:cNvSpPr>
            <a:spLocks noGrp="1"/>
          </p:cNvSpPr>
          <p:nvPr>
            <p:ph type="sldNum" sz="quarter" idx="12"/>
          </p:nvPr>
        </p:nvSpPr>
        <p:spPr/>
        <p:txBody>
          <a:bodyPr/>
          <a:lstStyle/>
          <a:p>
            <a:r>
              <a:rPr lang="it-IT" altLang="en-US" dirty="0"/>
              <a:t> </a:t>
            </a:r>
            <a:fld id="{34B03339-3D25-4FE9-9F20-09D7252D32E9}" type="slidenum">
              <a:rPr lang="it-IT" altLang="en-US" smtClean="0"/>
              <a:pPr/>
              <a:t>61</a:t>
            </a:fld>
            <a:endParaRPr lang="it-IT" altLang="en-US" dirty="0"/>
          </a:p>
        </p:txBody>
      </p:sp>
      <p:pic>
        <p:nvPicPr>
          <p:cNvPr id="6148" name="Picture 4" descr="File:General government gross debt by sector of debt holder, 2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33488"/>
            <a:ext cx="10966293" cy="5030787"/>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981045" y="6356350"/>
            <a:ext cx="10823448" cy="369332"/>
          </a:xfrm>
          <a:prstGeom prst="rect">
            <a:avLst/>
          </a:prstGeom>
        </p:spPr>
        <p:txBody>
          <a:bodyPr wrap="square">
            <a:spAutoFit/>
          </a:bodyPr>
          <a:lstStyle/>
          <a:p>
            <a:r>
              <a:rPr lang="en-US" dirty="0"/>
              <a:t>https://www.agi.it/data-journalism/debito_pubblico_infrazione_italia-5604850/news/2019-06-06/</a:t>
            </a:r>
          </a:p>
        </p:txBody>
      </p:sp>
      <p:sp>
        <p:nvSpPr>
          <p:cNvPr id="2" name="Freccia in su 1">
            <a:extLst>
              <a:ext uri="{FF2B5EF4-FFF2-40B4-BE49-F238E27FC236}">
                <a16:creationId xmlns:a16="http://schemas.microsoft.com/office/drawing/2014/main" id="{1FEEDE67-EC10-4CCF-BDAF-B68B6A86545B}"/>
              </a:ext>
            </a:extLst>
          </p:cNvPr>
          <p:cNvSpPr/>
          <p:nvPr/>
        </p:nvSpPr>
        <p:spPr>
          <a:xfrm>
            <a:off x="5043424" y="4414901"/>
            <a:ext cx="251968" cy="386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85000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regole europee di rifinanziamento</a:t>
            </a:r>
            <a:endParaRPr lang="en-US" dirty="0"/>
          </a:p>
        </p:txBody>
      </p:sp>
      <p:sp>
        <p:nvSpPr>
          <p:cNvPr id="5" name="Segnaposto contenuto 4"/>
          <p:cNvSpPr>
            <a:spLocks noGrp="1"/>
          </p:cNvSpPr>
          <p:nvPr>
            <p:ph idx="1"/>
          </p:nvPr>
        </p:nvSpPr>
        <p:spPr/>
        <p:txBody>
          <a:bodyPr>
            <a:normAutofit fontScale="92500" lnSpcReduction="10000"/>
          </a:bodyPr>
          <a:lstStyle/>
          <a:p>
            <a:r>
              <a:rPr lang="it-IT" dirty="0"/>
              <a:t>Il rischi di insolvibilità del Paese potrebbe essere controllato dalla BCE, impedendo l’aumento dei tassi d’interesse, tuttavia nell’Eurozona, in particolare, i finanziamenti diretti dei governi da parte della BCE o delle banche centrali nazionali è interdetta dai trattati; anche se l’acquisto di obbligazioni sovrane sul mercato secondario è ammesso, un intervento massiccio della banca centrale su un mercato particolare delle obbligazioni (di uno stato in difficoltà) ha delle conseguenze redistributive tra gli stati che potrebbero mettere in discussione il trattato.</a:t>
            </a:r>
          </a:p>
          <a:p>
            <a:r>
              <a:rPr lang="it-IT" dirty="0"/>
              <a:t>Per evitare che questo avvenga, sono state </a:t>
            </a:r>
            <a:r>
              <a:rPr lang="it-IT"/>
              <a:t>innanzitutto create delle </a:t>
            </a:r>
            <a:r>
              <a:rPr lang="it-IT" dirty="0"/>
              <a:t>operazioni monetarie sui titoli (</a:t>
            </a:r>
            <a:r>
              <a:rPr lang="it-IT" i="1" dirty="0" err="1"/>
              <a:t>Outright</a:t>
            </a:r>
            <a:r>
              <a:rPr lang="it-IT" i="1" dirty="0"/>
              <a:t> </a:t>
            </a:r>
            <a:r>
              <a:rPr lang="it-IT" i="1" dirty="0" err="1"/>
              <a:t>Monetary</a:t>
            </a:r>
            <a:r>
              <a:rPr lang="it-IT" i="1" dirty="0"/>
              <a:t> </a:t>
            </a:r>
            <a:r>
              <a:rPr lang="it-IT" i="1" dirty="0" err="1"/>
              <a:t>Transactions</a:t>
            </a:r>
            <a:r>
              <a:rPr lang="it-IT" dirty="0"/>
              <a:t>, OMT), un programma di cui l’accesso è condizionato a un aggiustamento budgetario e a riforme economiche negoziate dal governo in oggetto con le istituzioni europee.</a:t>
            </a:r>
            <a:endParaRPr lang="en-US" dirty="0"/>
          </a:p>
        </p:txBody>
      </p:sp>
      <p:sp>
        <p:nvSpPr>
          <p:cNvPr id="3" name="Segnaposto numero diapositiva 2"/>
          <p:cNvSpPr>
            <a:spLocks noGrp="1"/>
          </p:cNvSpPr>
          <p:nvPr>
            <p:ph type="sldNum" sz="quarter" idx="12"/>
          </p:nvPr>
        </p:nvSpPr>
        <p:spPr/>
        <p:txBody>
          <a:bodyPr/>
          <a:lstStyle/>
          <a:p>
            <a:fld id="{C31E2B66-C54D-4FE0-ABB5-06EDA5E25CF3}" type="slidenum">
              <a:rPr lang="en-US" smtClean="0"/>
              <a:t>62</a:t>
            </a:fld>
            <a:endParaRPr lang="en-US"/>
          </a:p>
        </p:txBody>
      </p:sp>
    </p:spTree>
    <p:extLst>
      <p:ext uri="{BB962C8B-B14F-4D97-AF65-F5344CB8AC3E}">
        <p14:creationId xmlns:p14="http://schemas.microsoft.com/office/powerpoint/2010/main" val="1255377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2073276" y="254001"/>
            <a:ext cx="8042275" cy="1336675"/>
          </a:xfrm>
        </p:spPr>
        <p:txBody>
          <a:bodyPr>
            <a:normAutofit fontScale="90000"/>
          </a:bodyPr>
          <a:lstStyle/>
          <a:p>
            <a:pPr eaLnBrk="1" hangingPunct="1"/>
            <a:r>
              <a:rPr lang="it-IT" altLang="en-US" dirty="0"/>
              <a:t>Debito pubblico elevato, perché preoccuparsi? Qual è il limite da non superare?</a:t>
            </a:r>
          </a:p>
        </p:txBody>
      </p:sp>
      <p:graphicFrame>
        <p:nvGraphicFramePr>
          <p:cNvPr id="4" name="Segnaposto contenuto 3"/>
          <p:cNvGraphicFramePr>
            <a:graphicFrameLocks noGrp="1"/>
          </p:cNvGraphicFramePr>
          <p:nvPr>
            <p:ph idx="1"/>
          </p:nvPr>
        </p:nvGraphicFramePr>
        <p:xfrm>
          <a:off x="1845163" y="1600201"/>
          <a:ext cx="8539995" cy="494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688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5"/>
          <p:cNvSpPr>
            <a:spLocks noGrp="1"/>
          </p:cNvSpPr>
          <p:nvPr>
            <p:ph type="ctrTitle"/>
          </p:nvPr>
        </p:nvSpPr>
        <p:spPr>
          <a:xfrm>
            <a:off x="1887539" y="255588"/>
            <a:ext cx="8416925" cy="1154112"/>
          </a:xfrm>
        </p:spPr>
        <p:txBody>
          <a:bodyPr/>
          <a:lstStyle/>
          <a:p>
            <a:pPr eaLnBrk="1" hangingPunct="1"/>
            <a:r>
              <a:rPr lang="it-IT" altLang="en-US" sz="3600"/>
              <a:t>Debito pubblico, </a:t>
            </a:r>
            <a:br>
              <a:rPr lang="it-IT" altLang="en-US" sz="3600"/>
            </a:br>
            <a:r>
              <a:rPr lang="it-IT" altLang="en-US" sz="3600"/>
              <a:t>un problema mondiale</a:t>
            </a:r>
            <a:r>
              <a:rPr lang="it-IT" altLang="en-US" sz="2400"/>
              <a:t>.</a:t>
            </a:r>
          </a:p>
        </p:txBody>
      </p:sp>
      <p:sp>
        <p:nvSpPr>
          <p:cNvPr id="27651" name="Segnaposto testo 7"/>
          <p:cNvSpPr>
            <a:spLocks noGrp="1"/>
          </p:cNvSpPr>
          <p:nvPr>
            <p:ph type="subTitle" idx="1"/>
          </p:nvPr>
        </p:nvSpPr>
        <p:spPr>
          <a:xfrm>
            <a:off x="1887539" y="5033964"/>
            <a:ext cx="9341293" cy="1520825"/>
          </a:xfrm>
        </p:spPr>
        <p:txBody>
          <a:bodyPr/>
          <a:lstStyle/>
          <a:p>
            <a:pPr marL="342900" indent="-342900" algn="l">
              <a:buFont typeface="Wingdings" panose="05000000000000000000" pitchFamily="2" charset="2"/>
              <a:buChar char="§"/>
            </a:pPr>
            <a:r>
              <a:rPr lang="it-IT" altLang="en-US" sz="2000" dirty="0">
                <a:solidFill>
                  <a:schemeClr val="tx1"/>
                </a:solidFill>
              </a:rPr>
              <a:t>Crisi del 2007, la più grave dal secondo dopoguerra. </a:t>
            </a:r>
          </a:p>
          <a:p>
            <a:pPr marL="342900" indent="-342900" algn="l">
              <a:buFont typeface="Wingdings" panose="05000000000000000000" pitchFamily="2" charset="2"/>
              <a:buChar char="§"/>
            </a:pPr>
            <a:r>
              <a:rPr lang="it-IT" altLang="en-US" sz="2000" dirty="0">
                <a:solidFill>
                  <a:schemeClr val="tx1"/>
                </a:solidFill>
              </a:rPr>
              <a:t>Molte sono le questioni ancora da risolvere.</a:t>
            </a:r>
          </a:p>
          <a:p>
            <a:pPr marL="342900" indent="-342900" algn="l">
              <a:buFont typeface="Wingdings" panose="05000000000000000000" pitchFamily="2" charset="2"/>
              <a:buChar char="§"/>
            </a:pPr>
            <a:r>
              <a:rPr lang="it-IT" altLang="en-US" sz="2000" dirty="0">
                <a:solidFill>
                  <a:schemeClr val="tx1"/>
                </a:solidFill>
              </a:rPr>
              <a:t>Notevole aumento del debito pubblico nelle economie avanzate (si veda la mappa del FMI).</a:t>
            </a:r>
          </a:p>
        </p:txBody>
      </p:sp>
      <p:pic>
        <p:nvPicPr>
          <p:cNvPr id="9" name="Segnaposto contenuto 8"/>
          <p:cNvPicPr>
            <a:picLocks noGrp="1"/>
          </p:cNvPicPr>
          <p:nvPr>
            <p:ph type="pic" idx="13"/>
          </p:nvPr>
        </p:nvPicPr>
        <p:blipFill rotWithShape="1">
          <a:blip r:embed="rId2"/>
          <a:srcRect l="-37448" r="-37448"/>
          <a:stretch/>
        </p:blipFill>
        <p:spPr>
          <a:xfrm>
            <a:off x="1641475" y="1574801"/>
            <a:ext cx="8655050" cy="3198813"/>
          </a:xfrm>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887539" y="6260515"/>
            <a:ext cx="10127677" cy="369332"/>
          </a:xfrm>
          <a:prstGeom prst="rect">
            <a:avLst/>
          </a:prstGeom>
        </p:spPr>
        <p:txBody>
          <a:bodyPr wrap="square">
            <a:spAutoFit/>
          </a:bodyPr>
          <a:lstStyle/>
          <a:p>
            <a:r>
              <a:rPr lang="en-US" dirty="0">
                <a:hlinkClick r:id="rId3"/>
              </a:rPr>
              <a:t>https://www.imf.org/external/datamapper/G_XWDG_G01_GDP_PT@FM/ADVEC/FM_EMG/FM_LIDC</a:t>
            </a:r>
            <a:r>
              <a:rPr lang="en-US" dirty="0"/>
              <a:t> </a:t>
            </a:r>
          </a:p>
        </p:txBody>
      </p:sp>
    </p:spTree>
    <p:extLst>
      <p:ext uri="{BB962C8B-B14F-4D97-AF65-F5344CB8AC3E}">
        <p14:creationId xmlns:p14="http://schemas.microsoft.com/office/powerpoint/2010/main" val="99822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1389888" y="107951"/>
            <a:ext cx="9300591" cy="957263"/>
          </a:xfrm>
        </p:spPr>
        <p:txBody>
          <a:bodyPr>
            <a:noAutofit/>
          </a:bodyPr>
          <a:lstStyle/>
          <a:p>
            <a:pPr eaLnBrk="1" hangingPunct="1"/>
            <a:r>
              <a:rPr lang="it-IT" altLang="en-US" sz="3600" dirty="0">
                <a:latin typeface="+mn-lt"/>
              </a:rPr>
              <a:t>I quattro casi possibili di evoluzione del debito: le premesse</a:t>
            </a:r>
          </a:p>
        </p:txBody>
      </p:sp>
      <p:sp>
        <p:nvSpPr>
          <p:cNvPr id="3" name="Segnaposto contenuto 2"/>
          <p:cNvSpPr>
            <a:spLocks noGrp="1"/>
          </p:cNvSpPr>
          <p:nvPr>
            <p:ph idx="1"/>
          </p:nvPr>
        </p:nvSpPr>
        <p:spPr>
          <a:xfrm>
            <a:off x="1498347" y="1504126"/>
            <a:ext cx="9192132" cy="5081587"/>
          </a:xfrm>
        </p:spPr>
        <p:txBody>
          <a:bodyPr>
            <a:normAutofit/>
          </a:bodyPr>
          <a:lstStyle/>
          <a:p>
            <a:pPr eaLnBrk="1" hangingPunct="1">
              <a:defRPr/>
            </a:pPr>
            <a:r>
              <a:rPr lang="it-IT" dirty="0"/>
              <a:t>È importante che un governo operi in </a:t>
            </a:r>
            <a:r>
              <a:rPr lang="it-IT" dirty="0">
                <a:solidFill>
                  <a:srgbClr val="FF0000"/>
                </a:solidFill>
              </a:rPr>
              <a:t>pareggio o avanzo </a:t>
            </a:r>
            <a:r>
              <a:rPr lang="it-IT" dirty="0"/>
              <a:t>di bilancio, </a:t>
            </a:r>
            <a:r>
              <a:rPr lang="it-IT" dirty="0">
                <a:solidFill>
                  <a:srgbClr val="FF0000"/>
                </a:solidFill>
              </a:rPr>
              <a:t>ma </a:t>
            </a:r>
            <a:r>
              <a:rPr lang="it-IT" dirty="0"/>
              <a:t>è altrettanto importante avere una </a:t>
            </a:r>
            <a:r>
              <a:rPr lang="it-IT" dirty="0">
                <a:solidFill>
                  <a:srgbClr val="FF0000"/>
                </a:solidFill>
              </a:rPr>
              <a:t>crescita economica </a:t>
            </a:r>
            <a:r>
              <a:rPr lang="it-IT" dirty="0"/>
              <a:t>sostenuta.</a:t>
            </a:r>
          </a:p>
          <a:p>
            <a:pPr eaLnBrk="1" hangingPunct="1">
              <a:defRPr/>
            </a:pPr>
            <a:r>
              <a:rPr lang="it-IT" dirty="0"/>
              <a:t>Saldo di bilancio importante, ma occorre fare </a:t>
            </a:r>
            <a:r>
              <a:rPr lang="it-IT" dirty="0">
                <a:solidFill>
                  <a:srgbClr val="FF0000"/>
                </a:solidFill>
              </a:rPr>
              <a:t>attenzione</a:t>
            </a:r>
            <a:r>
              <a:rPr lang="it-IT" dirty="0"/>
              <a:t> nel proporre </a:t>
            </a:r>
            <a:r>
              <a:rPr lang="it-IT" dirty="0">
                <a:solidFill>
                  <a:srgbClr val="FF0000"/>
                </a:solidFill>
              </a:rPr>
              <a:t>politiche fiscali eccessivamente restrittive</a:t>
            </a:r>
            <a:r>
              <a:rPr lang="it-IT" dirty="0"/>
              <a:t>, in quanto possono danneggiare in modo significativo la crescita economica. </a:t>
            </a:r>
          </a:p>
          <a:p>
            <a:pPr eaLnBrk="1" hangingPunct="1">
              <a:defRPr/>
            </a:pPr>
            <a:r>
              <a:rPr lang="it-IT" dirty="0"/>
              <a:t>L’atteggiamento dei governi è determinante: la loro </a:t>
            </a:r>
            <a:r>
              <a:rPr lang="it-IT" dirty="0">
                <a:solidFill>
                  <a:srgbClr val="FF0000"/>
                </a:solidFill>
              </a:rPr>
              <a:t>credibilità </a:t>
            </a:r>
            <a:r>
              <a:rPr lang="it-IT" dirty="0"/>
              <a:t>(vedi Barro e Gordon, 1983) nella riduzione o </a:t>
            </a:r>
            <a:r>
              <a:rPr lang="it-IT" dirty="0">
                <a:solidFill>
                  <a:srgbClr val="FF0000"/>
                </a:solidFill>
              </a:rPr>
              <a:t>stabilizzazione del debito e del deficit è determinante </a:t>
            </a:r>
            <a:r>
              <a:rPr lang="it-IT" dirty="0"/>
              <a:t>per la stabilità dei tassi di interesse sui titoli del debito. </a:t>
            </a:r>
          </a:p>
        </p:txBody>
      </p:sp>
    </p:spTree>
    <p:extLst>
      <p:ext uri="{BB962C8B-B14F-4D97-AF65-F5344CB8AC3E}">
        <p14:creationId xmlns:p14="http://schemas.microsoft.com/office/powerpoint/2010/main" val="2327481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2073276" y="107951"/>
            <a:ext cx="8042275" cy="987425"/>
          </a:xfrm>
        </p:spPr>
        <p:txBody>
          <a:bodyPr/>
          <a:lstStyle/>
          <a:p>
            <a:pPr eaLnBrk="1" hangingPunct="1"/>
            <a:r>
              <a:rPr lang="it-IT" altLang="en-US"/>
              <a:t>I quattro casi possibili</a:t>
            </a:r>
          </a:p>
        </p:txBody>
      </p:sp>
      <p:graphicFrame>
        <p:nvGraphicFramePr>
          <p:cNvPr id="4" name="Segnaposto contenuto 3"/>
          <p:cNvGraphicFramePr>
            <a:graphicFrameLocks noGrp="1"/>
          </p:cNvGraphicFramePr>
          <p:nvPr>
            <p:ph idx="1"/>
          </p:nvPr>
        </p:nvGraphicFramePr>
        <p:xfrm>
          <a:off x="1815967" y="1255537"/>
          <a:ext cx="8583791" cy="527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9089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normAutofit/>
          </a:bodyPr>
          <a:lstStyle/>
          <a:p>
            <a:pPr eaLnBrk="1" hangingPunct="1"/>
            <a:r>
              <a:rPr lang="it-IT" altLang="en-US"/>
              <a:t>Analisi empirica sul debito di Italia, Germania e Grecia. </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936102753"/>
              </p:ext>
            </p:extLst>
          </p:nvPr>
        </p:nvGraphicFramePr>
        <p:xfrm>
          <a:off x="2073276" y="1600200"/>
          <a:ext cx="8042275" cy="4867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8272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6"/>
          <p:cNvSpPr>
            <a:spLocks noGrp="1"/>
          </p:cNvSpPr>
          <p:nvPr>
            <p:ph type="title"/>
          </p:nvPr>
        </p:nvSpPr>
        <p:spPr/>
        <p:txBody>
          <a:bodyPr>
            <a:normAutofit/>
          </a:bodyPr>
          <a:lstStyle/>
          <a:p>
            <a:pPr eaLnBrk="1" hangingPunct="1"/>
            <a:r>
              <a:rPr lang="it-IT" altLang="en-US"/>
              <a:t>Cosa si sta facendo nel dettaglio? L’Unione Europea</a:t>
            </a:r>
          </a:p>
        </p:txBody>
      </p:sp>
      <p:graphicFrame>
        <p:nvGraphicFramePr>
          <p:cNvPr id="9" name="Segnaposto contenuto 8"/>
          <p:cNvGraphicFramePr>
            <a:graphicFrameLocks noGrp="1"/>
          </p:cNvGraphicFramePr>
          <p:nvPr>
            <p:ph idx="1"/>
          </p:nvPr>
        </p:nvGraphicFramePr>
        <p:xfrm>
          <a:off x="2073275" y="1600201"/>
          <a:ext cx="5498844" cy="500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CasellaDiTesto 9"/>
          <p:cNvSpPr txBox="1">
            <a:spLocks noChangeArrowheads="1"/>
          </p:cNvSpPr>
          <p:nvPr/>
        </p:nvSpPr>
        <p:spPr bwMode="auto">
          <a:xfrm>
            <a:off x="7843839" y="2584450"/>
            <a:ext cx="25558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dirty="0"/>
              <a:t>Nel progetto dell’Unione Europea restano ancora molte questioni da risolvere. Per risolvere questi problemi gli stati aderenti hanno stipulato il “Patto di bilancio”.</a:t>
            </a:r>
          </a:p>
        </p:txBody>
      </p:sp>
    </p:spTree>
    <p:extLst>
      <p:ext uri="{BB962C8B-B14F-4D97-AF65-F5344CB8AC3E}">
        <p14:creationId xmlns:p14="http://schemas.microsoft.com/office/powerpoint/2010/main" val="2000780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it-IT" altLang="en-US"/>
              <a:t>Quali strumenti rimangono a disposizione per mantenere costante il rapporto debito/Pil, ma soprattutto per ridurre B/PIL? </a:t>
            </a:r>
          </a:p>
        </p:txBody>
      </p:sp>
      <p:sp>
        <p:nvSpPr>
          <p:cNvPr id="33795" name="Rectangle 3"/>
          <p:cNvSpPr>
            <a:spLocks noGrp="1" noChangeArrowheads="1"/>
          </p:cNvSpPr>
          <p:nvPr>
            <p:ph type="body" idx="1"/>
          </p:nvPr>
        </p:nvSpPr>
        <p:spPr/>
        <p:txBody>
          <a:bodyPr>
            <a:normAutofit fontScale="70000" lnSpcReduction="20000"/>
          </a:bodyPr>
          <a:lstStyle/>
          <a:p>
            <a:r>
              <a:rPr lang="it-IT" altLang="en-US" dirty="0">
                <a:solidFill>
                  <a:srgbClr val="FF0000"/>
                </a:solidFill>
              </a:rPr>
              <a:t>Garantire avanzi primari</a:t>
            </a:r>
            <a:r>
              <a:rPr lang="it-IT" altLang="en-US" dirty="0"/>
              <a:t>, ovviamente possibile solo in periodi non di crisi</a:t>
            </a:r>
          </a:p>
          <a:p>
            <a:r>
              <a:rPr lang="it-IT" altLang="en-US" dirty="0">
                <a:solidFill>
                  <a:srgbClr val="FF0000"/>
                </a:solidFill>
              </a:rPr>
              <a:t>Variazione della base monetaria</a:t>
            </a:r>
            <a:r>
              <a:rPr lang="it-IT" altLang="en-US" dirty="0"/>
              <a:t> è ora preclusa dall’esistenza di una Banca Centrale Europea (ma Quantitative </a:t>
            </a:r>
            <a:r>
              <a:rPr lang="it-IT" altLang="en-US" dirty="0" err="1"/>
              <a:t>Easing</a:t>
            </a:r>
            <a:r>
              <a:rPr lang="it-IT" altLang="en-US" dirty="0"/>
              <a:t> e politiche non convenzionali)</a:t>
            </a:r>
          </a:p>
          <a:p>
            <a:r>
              <a:rPr lang="it-IT" altLang="en-US" dirty="0">
                <a:solidFill>
                  <a:srgbClr val="FF0000"/>
                </a:solidFill>
              </a:rPr>
              <a:t>Controllo dei tassi d’interesse </a:t>
            </a:r>
            <a:r>
              <a:rPr lang="it-IT" altLang="en-US" dirty="0"/>
              <a:t>è indispensabile per evitare incrementi della spesa per interessi</a:t>
            </a:r>
          </a:p>
          <a:p>
            <a:r>
              <a:rPr lang="it-IT" altLang="en-US" dirty="0"/>
              <a:t>L’unico modo per ridurre l’incidenza del debito è stimolare la crescita economica, come?</a:t>
            </a:r>
          </a:p>
          <a:p>
            <a:pPr lvl="1"/>
            <a:r>
              <a:rPr lang="it-IT" altLang="en-US" sz="2900" dirty="0"/>
              <a:t>Spesa per grandi opere (Investimenti)? Limiti del debito e poco praticabili in Italia (negli ultimi 15 anni per le infrastrutture di trasporto sono stati impegnati 21 miliardi, ma l’ammontare in opere completate è stato di 1,7 miliardi – Fonte Il Sole24ore, 30 marzo 2021).</a:t>
            </a:r>
          </a:p>
          <a:p>
            <a:pPr lvl="1"/>
            <a:r>
              <a:rPr lang="it-IT" altLang="en-US" sz="2900" dirty="0"/>
              <a:t>Investimenti in Formazione e R&amp;S? Limiti del debito: la spesa è stata tagliata (8 miliardi)</a:t>
            </a:r>
          </a:p>
          <a:p>
            <a:pPr lvl="1"/>
            <a:r>
              <a:rPr lang="it-IT" altLang="en-US" sz="2900" dirty="0"/>
              <a:t>Quindi occorre riformare: le regole = minor burocrazia? Tempi lunghi…</a:t>
            </a:r>
          </a:p>
          <a:p>
            <a:pPr lvl="1"/>
            <a:r>
              <a:rPr lang="it-IT" altLang="en-US" sz="2900" dirty="0"/>
              <a:t>La struttura dimensionale delle imprese: imprese + grandi= maggiori investimenti in R&amp;S, perché maggiore produttività (+30% rispetto alle piccole con meno di 50 addetti e maggiori profitti), in Italia però le imprese sono piccole (1 impresa con + di 250 addetti  ogni 350 piccole con meno di 50 addetti, tale rapporto scende a 1/40 in Germania!)….</a:t>
            </a:r>
          </a:p>
          <a:p>
            <a:pPr lvl="1"/>
            <a:r>
              <a:rPr lang="it-IT" altLang="en-US" sz="2900" dirty="0"/>
              <a:t>…. Occorre interrompere il circolo vizioso specializzazione “italiana” – piccola impresa – scarsi investimenti-settori tradizionali.</a:t>
            </a:r>
          </a:p>
          <a:p>
            <a:endParaRPr lang="it-IT" altLang="en-US" dirty="0"/>
          </a:p>
          <a:p>
            <a:endParaRPr lang="it-IT" altLang="en-US" dirty="0"/>
          </a:p>
        </p:txBody>
      </p:sp>
    </p:spTree>
    <p:extLst>
      <p:ext uri="{BB962C8B-B14F-4D97-AF65-F5344CB8AC3E}">
        <p14:creationId xmlns:p14="http://schemas.microsoft.com/office/powerpoint/2010/main" val="348609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taglio delle imposte è solo un’illusione</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a:t>Un ragionamento simile può essere applicato ad altre ipotesi di politica fiscale espansiva, come la riduzione delle imposte.</a:t>
            </a:r>
          </a:p>
          <a:p>
            <a:r>
              <a:rPr lang="it-IT"/>
              <a:t>Supponiamo che, a parità di spesa pubblica, quest’ anno il governo riduca le imposte, finanziandosi con un emissione di debito.</a:t>
            </a:r>
          </a:p>
          <a:p>
            <a:r>
              <a:rPr lang="it-IT"/>
              <a:t>Qual è l’effetto sul consumo del taglio delle imposte? Nessuno</a:t>
            </a:r>
          </a:p>
          <a:p>
            <a:r>
              <a:rPr lang="it-IT"/>
              <a:t>Per quale motivo? Perché i consumatori si rendono conto che minori imposte quest’anno verranno compensate da maggiori imposte l’anno prossimo.</a:t>
            </a:r>
          </a:p>
          <a:p>
            <a:r>
              <a:rPr lang="it-IT"/>
              <a:t>Gli individui razionali anticipano, anche in mancanza di uno specifico annuncio, che l’anno prossimo o negli anni successivi il governo aumenterà le imposte in misura corrispondente per rimborsare il debito.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7</a:t>
            </a:fld>
            <a:endParaRPr lang="it-IT"/>
          </a:p>
        </p:txBody>
      </p:sp>
    </p:spTree>
    <p:extLst>
      <p:ext uri="{BB962C8B-B14F-4D97-AF65-F5344CB8AC3E}">
        <p14:creationId xmlns:p14="http://schemas.microsoft.com/office/powerpoint/2010/main" val="234331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Sostituzione di risparmio privato a risparmio pubblico</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a:t>In entrambi i casi, il valore presente scontato del reddito da lavoro, e dunque il reddito permanente, rimane invariato, anche se avvengono variazioni del reddito transitorio.</a:t>
            </a:r>
          </a:p>
          <a:p>
            <a:r>
              <a:rPr lang="it-IT" dirty="0"/>
              <a:t>Il consumatore lungimirante, nella propria scelta di consumo intertemporale, </a:t>
            </a:r>
            <a:r>
              <a:rPr lang="it-IT" dirty="0">
                <a:solidFill>
                  <a:srgbClr val="FF0000"/>
                </a:solidFill>
              </a:rPr>
              <a:t>preferisce mantenere un profilo costante di consumo </a:t>
            </a:r>
            <a:r>
              <a:rPr lang="it-IT" dirty="0"/>
              <a:t>nel corso del tempo. Tale attitudine viene chiamata </a:t>
            </a:r>
            <a:r>
              <a:rPr lang="it-IT" i="1" dirty="0" err="1">
                <a:solidFill>
                  <a:srgbClr val="FF0000"/>
                </a:solidFill>
              </a:rPr>
              <a:t>consumption</a:t>
            </a:r>
            <a:r>
              <a:rPr lang="it-IT" i="1" dirty="0">
                <a:solidFill>
                  <a:srgbClr val="FF0000"/>
                </a:solidFill>
              </a:rPr>
              <a:t> </a:t>
            </a:r>
            <a:r>
              <a:rPr lang="it-IT" i="1" dirty="0" err="1">
                <a:solidFill>
                  <a:srgbClr val="FF0000"/>
                </a:solidFill>
              </a:rPr>
              <a:t>smoothing</a:t>
            </a:r>
            <a:r>
              <a:rPr lang="it-IT" i="1" dirty="0">
                <a:solidFill>
                  <a:srgbClr val="FF0000"/>
                </a:solidFill>
              </a:rPr>
              <a:t> </a:t>
            </a:r>
            <a:r>
              <a:rPr lang="it-IT" dirty="0"/>
              <a:t>, poiché l’individuo vuole smussare l’impatto di variazioni temporanee del reddito sui consumi.</a:t>
            </a:r>
          </a:p>
          <a:p>
            <a:r>
              <a:rPr lang="it-IT" dirty="0"/>
              <a:t>A tal fine, i consumatori </a:t>
            </a:r>
            <a:r>
              <a:rPr lang="it-IT" b="1" dirty="0"/>
              <a:t>modificano il livello dei propri risparmi</a:t>
            </a:r>
            <a:r>
              <a:rPr lang="it-IT" dirty="0"/>
              <a:t>. Di conseguenza, il </a:t>
            </a:r>
            <a:r>
              <a:rPr lang="it-IT" dirty="0">
                <a:solidFill>
                  <a:srgbClr val="FF0000"/>
                </a:solidFill>
              </a:rPr>
              <a:t>risparmio privato</a:t>
            </a:r>
            <a:r>
              <a:rPr lang="it-IT" dirty="0"/>
              <a:t> </a:t>
            </a:r>
            <a:r>
              <a:rPr lang="it-IT" b="1" dirty="0"/>
              <a:t>aumenta</a:t>
            </a:r>
            <a:r>
              <a:rPr lang="it-IT" dirty="0"/>
              <a:t> esattamente di quanto è cresciuto il disavanzo pubblico (riduzione del risparmio pubblico).</a:t>
            </a:r>
          </a:p>
          <a:p>
            <a:r>
              <a:rPr lang="it-IT" dirty="0"/>
              <a:t>Secondo l’equivalenza ricardiana, se il governo finanzia una data spesa pubblica col debito, il risparmio privato aumenta in misura pari alla riduzione del risparmio pubblico.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8</a:t>
            </a:fld>
            <a:endParaRPr lang="it-IT"/>
          </a:p>
        </p:txBody>
      </p:sp>
    </p:spTree>
    <p:extLst>
      <p:ext uri="{BB962C8B-B14F-4D97-AF65-F5344CB8AC3E}">
        <p14:creationId xmlns:p14="http://schemas.microsoft.com/office/powerpoint/2010/main" val="58670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L’informazione sul vincolo di bilancio</a:t>
            </a: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a:t>L’ipotesi centrale del teorema di equivalenza ricardiana è che i consumatori si rendano perfettamente conto del vincolo di bilancio cui è soggetto il governo. Infatti in un dato tempo t:</a:t>
            </a:r>
          </a:p>
          <a:p>
            <a:endParaRPr lang="it-IT" dirty="0"/>
          </a:p>
          <a:p>
            <a:r>
              <a:rPr lang="it-IT" dirty="0" err="1"/>
              <a:t>T</a:t>
            </a:r>
            <a:r>
              <a:rPr lang="it-IT" baseline="-25000" dirty="0" err="1"/>
              <a:t>t</a:t>
            </a:r>
            <a:r>
              <a:rPr lang="it-IT" dirty="0"/>
              <a:t> + </a:t>
            </a:r>
            <a:r>
              <a:rPr lang="it-IT" dirty="0" err="1"/>
              <a:t>B</a:t>
            </a:r>
            <a:r>
              <a:rPr lang="it-IT" baseline="-25000" dirty="0" err="1"/>
              <a:t>t</a:t>
            </a:r>
            <a:r>
              <a:rPr lang="it-IT" dirty="0"/>
              <a:t> = (1 + r) B</a:t>
            </a:r>
            <a:r>
              <a:rPr lang="it-IT" baseline="-25000" dirty="0"/>
              <a:t>t-1</a:t>
            </a:r>
            <a:r>
              <a:rPr lang="it-IT" dirty="0"/>
              <a:t> + </a:t>
            </a:r>
            <a:r>
              <a:rPr lang="it-IT" dirty="0" err="1"/>
              <a:t>G</a:t>
            </a:r>
            <a:r>
              <a:rPr lang="it-IT" baseline="-25000" dirty="0" err="1"/>
              <a:t>t</a:t>
            </a:r>
            <a:endParaRPr lang="it-IT" baseline="-25000" dirty="0"/>
          </a:p>
          <a:p>
            <a:r>
              <a:rPr lang="it-IT" dirty="0"/>
              <a:t>dove </a:t>
            </a:r>
            <a:r>
              <a:rPr lang="it-IT" dirty="0" err="1"/>
              <a:t>T</a:t>
            </a:r>
            <a:r>
              <a:rPr lang="it-IT" baseline="-25000" dirty="0" err="1"/>
              <a:t>t</a:t>
            </a:r>
            <a:r>
              <a:rPr lang="it-IT" dirty="0"/>
              <a:t> è il gettito fiscale, </a:t>
            </a:r>
            <a:r>
              <a:rPr lang="it-IT" dirty="0" err="1"/>
              <a:t>B</a:t>
            </a:r>
            <a:r>
              <a:rPr lang="it-IT" baseline="-25000" dirty="0" err="1"/>
              <a:t>t</a:t>
            </a:r>
            <a:r>
              <a:rPr lang="it-IT" dirty="0"/>
              <a:t> è l’ammontare del debito pubblico emesso per finanziare il disavanzo, B</a:t>
            </a:r>
            <a:r>
              <a:rPr lang="it-IT" baseline="-25000" dirty="0"/>
              <a:t>t-1</a:t>
            </a:r>
            <a:r>
              <a:rPr lang="it-IT" dirty="0"/>
              <a:t> è lo stock di debito pubblico residuo dal periodo precedente (su cui pagare il capitale da rimborsare e gli interessi per il residuo), </a:t>
            </a:r>
            <a:r>
              <a:rPr lang="it-IT" dirty="0" err="1"/>
              <a:t>G</a:t>
            </a:r>
            <a:r>
              <a:rPr lang="it-IT" baseline="-25000" dirty="0" err="1"/>
              <a:t>t</a:t>
            </a:r>
            <a:r>
              <a:rPr lang="it-IT" dirty="0"/>
              <a:t> è la spesa pubblica</a:t>
            </a:r>
          </a:p>
          <a:p>
            <a:r>
              <a:rPr lang="it-IT" dirty="0"/>
              <a:t>Il lato sinistro dell’equazione indica le entrate del bilancio, mentre il lato destro denota le spese del bilancio pubblico. Tale vincolo di bilancio deve essere soddisfatto dal governo in ogni periodo di tempo.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9</a:t>
            </a:fld>
            <a:endParaRPr lang="it-IT"/>
          </a:p>
        </p:txBody>
      </p:sp>
      <p:sp>
        <p:nvSpPr>
          <p:cNvPr id="8" name="Parentesi graffa aperta 7"/>
          <p:cNvSpPr/>
          <p:nvPr/>
        </p:nvSpPr>
        <p:spPr>
          <a:xfrm rot="5400000">
            <a:off x="1451610" y="2753217"/>
            <a:ext cx="210312" cy="76352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arentesi graffa aperta 8"/>
          <p:cNvSpPr/>
          <p:nvPr/>
        </p:nvSpPr>
        <p:spPr>
          <a:xfrm rot="5400000">
            <a:off x="3908488" y="2924310"/>
            <a:ext cx="210312" cy="4739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Parentesi graffa aperta 9"/>
          <p:cNvSpPr/>
          <p:nvPr/>
        </p:nvSpPr>
        <p:spPr>
          <a:xfrm rot="5400000">
            <a:off x="2779014" y="2580501"/>
            <a:ext cx="219456" cy="10835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p:cNvSpPr txBox="1"/>
          <p:nvPr/>
        </p:nvSpPr>
        <p:spPr>
          <a:xfrm>
            <a:off x="1175004" y="2708736"/>
            <a:ext cx="8641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Entrate</a:t>
            </a:r>
            <a:endParaRPr lang="en-US" dirty="0"/>
          </a:p>
        </p:txBody>
      </p:sp>
      <p:sp>
        <p:nvSpPr>
          <p:cNvPr id="12" name="CasellaDiTesto 11"/>
          <p:cNvSpPr txBox="1"/>
          <p:nvPr/>
        </p:nvSpPr>
        <p:spPr>
          <a:xfrm>
            <a:off x="2393823" y="2702266"/>
            <a:ext cx="1091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Interessi</a:t>
            </a:r>
            <a:endParaRPr lang="en-US" dirty="0"/>
          </a:p>
        </p:txBody>
      </p:sp>
      <p:sp>
        <p:nvSpPr>
          <p:cNvPr id="13" name="CasellaDiTesto 12"/>
          <p:cNvSpPr txBox="1"/>
          <p:nvPr/>
        </p:nvSpPr>
        <p:spPr>
          <a:xfrm>
            <a:off x="3451098" y="2702266"/>
            <a:ext cx="156514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Spesa primaria</a:t>
            </a:r>
            <a:endParaRPr lang="en-US" dirty="0"/>
          </a:p>
        </p:txBody>
      </p:sp>
    </p:spTree>
    <p:extLst>
      <p:ext uri="{BB962C8B-B14F-4D97-AF65-F5344CB8AC3E}">
        <p14:creationId xmlns:p14="http://schemas.microsoft.com/office/powerpoint/2010/main" val="3821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1|100.1"/>
</p:tagLst>
</file>

<file path=ppt/tags/tag2.xml><?xml version="1.0" encoding="utf-8"?>
<p:tagLst xmlns:a="http://schemas.openxmlformats.org/drawingml/2006/main" xmlns:r="http://schemas.openxmlformats.org/officeDocument/2006/relationships" xmlns:p="http://schemas.openxmlformats.org/presentationml/2006/main">
  <p:tag name="TIMING" val="|30.1|100.1"/>
</p:tagLst>
</file>

<file path=ppt/tags/tag3.xml><?xml version="1.0" encoding="utf-8"?>
<p:tagLst xmlns:a="http://schemas.openxmlformats.org/drawingml/2006/main" xmlns:r="http://schemas.openxmlformats.org/officeDocument/2006/relationships" xmlns:p="http://schemas.openxmlformats.org/presentationml/2006/main">
  <p:tag name="TIMING" val="|30.1|100.1"/>
</p:tagLst>
</file>

<file path=ppt/tags/tag4.xml><?xml version="1.0" encoding="utf-8"?>
<p:tagLst xmlns:a="http://schemas.openxmlformats.org/drawingml/2006/main" xmlns:r="http://schemas.openxmlformats.org/officeDocument/2006/relationships" xmlns:p="http://schemas.openxmlformats.org/presentationml/2006/main">
  <p:tag name="TIMING" val="|30.1|100.1"/>
</p:tagLst>
</file>

<file path=ppt/tags/tag5.xml><?xml version="1.0" encoding="utf-8"?>
<p:tagLst xmlns:a="http://schemas.openxmlformats.org/drawingml/2006/main" xmlns:r="http://schemas.openxmlformats.org/officeDocument/2006/relationships" xmlns:p="http://schemas.openxmlformats.org/presentationml/2006/main">
  <p:tag name="TIMING" val="|30.1|100.1"/>
</p:tagLst>
</file>

<file path=ppt/tags/tag6.xml><?xml version="1.0" encoding="utf-8"?>
<p:tagLst xmlns:a="http://schemas.openxmlformats.org/drawingml/2006/main" xmlns:r="http://schemas.openxmlformats.org/officeDocument/2006/relationships" xmlns:p="http://schemas.openxmlformats.org/presentationml/2006/main">
  <p:tag name="TIMING" val="|30.1|100.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4215</TotalTime>
  <Words>6218</Words>
  <Application>Microsoft Office PowerPoint</Application>
  <PresentationFormat>Widescreen</PresentationFormat>
  <Paragraphs>442</Paragraphs>
  <Slides>69</Slides>
  <Notes>8</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2</vt:i4>
      </vt:variant>
      <vt:variant>
        <vt:lpstr>Titoli diapositive</vt:lpstr>
      </vt:variant>
      <vt:variant>
        <vt:i4>69</vt:i4>
      </vt:variant>
    </vt:vector>
  </HeadingPairs>
  <TitlesOfParts>
    <vt:vector size="80" baseType="lpstr">
      <vt:lpstr>Arial</vt:lpstr>
      <vt:lpstr>Calibri</vt:lpstr>
      <vt:lpstr>Calibri Light</vt:lpstr>
      <vt:lpstr>Cambria Math</vt:lpstr>
      <vt:lpstr>Symbol</vt:lpstr>
      <vt:lpstr>Times New Roman</vt:lpstr>
      <vt:lpstr>Verdana</vt:lpstr>
      <vt:lpstr>Wingdings</vt:lpstr>
      <vt:lpstr>Tema di Office</vt:lpstr>
      <vt:lpstr>Equation</vt:lpstr>
      <vt:lpstr>Grafico</vt:lpstr>
      <vt:lpstr>La politica di bilancio e il debito pubblico</vt:lpstr>
      <vt:lpstr>Perché usiamo la politica di bilancio per stimolare la domanda aggregata?</vt:lpstr>
      <vt:lpstr>Il moltiplicatore keynesiano e l’effetto spiazzamento</vt:lpstr>
      <vt:lpstr>Oltre il breve periodo: l’ottimizzazione intertemporale</vt:lpstr>
      <vt:lpstr>Perché siamo interessati soprattutto al consumo, quanto conta in Italia?</vt:lpstr>
      <vt:lpstr>La neutralità della Politica Fiscale: Il Teorema dell’Equivalenza ricardiana</vt:lpstr>
      <vt:lpstr>Il taglio delle imposte è solo un’illusione</vt:lpstr>
      <vt:lpstr>Sostituzione di risparmio privato a risparmio pubblico</vt:lpstr>
      <vt:lpstr>L’informazione sul vincolo di bilancio</vt:lpstr>
      <vt:lpstr>Il vincolo pubblico</vt:lpstr>
      <vt:lpstr>Vincoli di lungo periodo sui conti pubblici</vt:lpstr>
      <vt:lpstr>Presentazione standard di PowerPoint</vt:lpstr>
      <vt:lpstr>Vincoli e decisioni di consumo</vt:lpstr>
      <vt:lpstr>Vincoli e decisioni di consumo</vt:lpstr>
      <vt:lpstr>Vincoli e decisioni di consumo</vt:lpstr>
      <vt:lpstr>Vincoli e decisioni di consumo</vt:lpstr>
      <vt:lpstr>Equivalenza ricardiana</vt:lpstr>
      <vt:lpstr>L’orizzonte temporale</vt:lpstr>
      <vt:lpstr>I Limiti del teorema dell’equivalenza ricardiana: cos’è che non funziona nella realtà? </vt:lpstr>
      <vt:lpstr>Evidenza contrastante….</vt:lpstr>
      <vt:lpstr>Cosa ci dicono i dati?</vt:lpstr>
      <vt:lpstr>Critica neoclassica e moltiplicatore keynesiano</vt:lpstr>
      <vt:lpstr>Riduzione della spesa ed effetti espansivi?</vt:lpstr>
      <vt:lpstr>Quali sono le dimensioni e le caratteristiche del moltiplicatore nella realtà?</vt:lpstr>
      <vt:lpstr>Le vicende del debito pubblico nel caso italiano</vt:lpstr>
      <vt:lpstr>Dal «divorzio» della Banca d’Italia all’Ume</vt:lpstr>
      <vt:lpstr>Dal pareggio di bilancio al deficit</vt:lpstr>
      <vt:lpstr>Il meccanismo di incremento del debito</vt:lpstr>
      <vt:lpstr>Effetti di medio periodo di una politica fiscale pura</vt:lpstr>
      <vt:lpstr>La questione della crescita</vt:lpstr>
      <vt:lpstr>La questione della crescita</vt:lpstr>
      <vt:lpstr>L’autoalimentazione del debito</vt:lpstr>
      <vt:lpstr>La crescita del debito</vt:lpstr>
      <vt:lpstr>La sostenibilità del debito: 1) il debito/PIL</vt:lpstr>
      <vt:lpstr>La sostenibilità del debito: 2) da cosa è determinata la variazione del debito/PIL</vt:lpstr>
      <vt:lpstr>Il problema dei tassi di crescita</vt:lpstr>
      <vt:lpstr>Sostenibilità del debito pubblico</vt:lpstr>
      <vt:lpstr>L’aliquota di imposizione sostenibile</vt:lpstr>
      <vt:lpstr>Sostenibilità del debito: le relazioni</vt:lpstr>
      <vt:lpstr>Il problema dello spread sui titoli del debito</vt:lpstr>
      <vt:lpstr>Lo spazio di Bilancio</vt:lpstr>
      <vt:lpstr>Lettura normativa della relazione del debito</vt:lpstr>
      <vt:lpstr>La natura del debito e PE</vt:lpstr>
      <vt:lpstr>Lo spazio di Bilancio</vt:lpstr>
      <vt:lpstr>Presentazione standard di PowerPoint</vt:lpstr>
      <vt:lpstr>Presentazione standard di PowerPoint</vt:lpstr>
      <vt:lpstr>L’elevato accumulo di interessi è stato determinato dalla necessità di pagare rendimenti più elevati, data l’elevata instabilità monetaria del Paese con tassi d’inflazione che all’inizio degli anni ’80 hanno raggiunto e superato il 20%. Il differenziale con la Germania (Graf. 2.1c) mette in luce questa situazione.</vt:lpstr>
      <vt:lpstr>Dalle vicende italiane del debito al coordinamento europeo</vt:lpstr>
      <vt:lpstr>Il Tasso d’interesse ufficiale (TUS) e i tassi collegati hanno iniziato a scendere solo dopo il 1992</vt:lpstr>
      <vt:lpstr>Il debito pubblico aumentava anche perché il PIL non cresceva a sufficienza, poiché era venuta meno la spinta della produzione industriale (grafico) e il settore terziario non era sufficientemente sviluppato.</vt:lpstr>
      <vt:lpstr>Per quanto riguarda la spesa pubblica, invece, l’Italia non differisce molto dal resto d’Europa</vt:lpstr>
      <vt:lpstr>Sono le entrate ad essere insufficienti, sia derivanti da imposizione diretta</vt:lpstr>
      <vt:lpstr>Che dalle Imposte indirette</vt:lpstr>
      <vt:lpstr>L’evasione e l’elusione fiscale sono il problema principale che ha accompagnato la riforma fiscale degli anni ’70…</vt:lpstr>
      <vt:lpstr>Cause dell’andamento del rapporto B/PIL</vt:lpstr>
      <vt:lpstr>Presentazione standard di PowerPoint</vt:lpstr>
      <vt:lpstr>La crisi</vt:lpstr>
      <vt:lpstr>Qual è il peso degli interessi?</vt:lpstr>
      <vt:lpstr>Presentazione standard di PowerPoint</vt:lpstr>
      <vt:lpstr>Chi detiene il debito pubblico?</vt:lpstr>
      <vt:lpstr>In Europa chi detiene il debito dei paesi più indebitati?</vt:lpstr>
      <vt:lpstr>Le regole europee di rifinanziamento</vt:lpstr>
      <vt:lpstr>Debito pubblico elevato, perché preoccuparsi? Qual è il limite da non superare?</vt:lpstr>
      <vt:lpstr>Debito pubblico,  un problema mondiale.</vt:lpstr>
      <vt:lpstr>I quattro casi possibili di evoluzione del debito: le premesse</vt:lpstr>
      <vt:lpstr>I quattro casi possibili</vt:lpstr>
      <vt:lpstr>Analisi empirica sul debito di Italia, Germania e Grecia. </vt:lpstr>
      <vt:lpstr>Cosa si sta facendo nel dettaglio? L’Unione Europea</vt:lpstr>
      <vt:lpstr>Quali strumenti rimangono a disposizione per mantenere costante il rapporto debito/Pil, ma soprattutto per ridurre B/PIL?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Politiche di Bilancio e il debito pubblico</dc:title>
  <dc:creator>CHIES LAURA</dc:creator>
  <cp:lastModifiedBy>CHIES LAURA</cp:lastModifiedBy>
  <cp:revision>84</cp:revision>
  <dcterms:created xsi:type="dcterms:W3CDTF">2021-04-06T07:18:40Z</dcterms:created>
  <dcterms:modified xsi:type="dcterms:W3CDTF">2022-05-20T11:31:12Z</dcterms:modified>
</cp:coreProperties>
</file>