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73" r:id="rId4"/>
    <p:sldId id="259" r:id="rId5"/>
    <p:sldId id="260" r:id="rId6"/>
    <p:sldId id="281" r:id="rId7"/>
    <p:sldId id="284" r:id="rId8"/>
    <p:sldId id="261" r:id="rId9"/>
    <p:sldId id="262" r:id="rId10"/>
    <p:sldId id="263" r:id="rId11"/>
    <p:sldId id="274" r:id="rId12"/>
    <p:sldId id="275" r:id="rId13"/>
    <p:sldId id="276" r:id="rId14"/>
    <p:sldId id="277" r:id="rId15"/>
    <p:sldId id="278" r:id="rId16"/>
    <p:sldId id="264" r:id="rId17"/>
    <p:sldId id="265" r:id="rId18"/>
    <p:sldId id="282" r:id="rId19"/>
    <p:sldId id="266" r:id="rId20"/>
    <p:sldId id="26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94" d="100"/>
          <a:sy n="94" d="100"/>
        </p:scale>
        <p:origin x="199" y="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p:cNvSpPr>
            <a:spLocks noGrp="1"/>
          </p:cNvSpPr>
          <p:nvPr>
            <p:ph type="dt" sz="half" idx="10"/>
          </p:nvPr>
        </p:nvSpPr>
        <p:spPr/>
        <p:txBody>
          <a:bodyPr/>
          <a:lstStyle/>
          <a:p>
            <a:fld id="{F4E0DD75-7B2F-4724-981A-0E2ACB4A387C}" type="datetimeFigureOut">
              <a:rPr lang="en-US" smtClean="0"/>
              <a:t>4/4/2022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100848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F4E0DD75-7B2F-4724-981A-0E2ACB4A387C}" type="datetimeFigureOut">
              <a:rPr lang="en-US" smtClean="0"/>
              <a:t>4/4/2022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641183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F4E0DD75-7B2F-4724-981A-0E2ACB4A387C}" type="datetimeFigureOut">
              <a:rPr lang="en-US" smtClean="0"/>
              <a:t>4/4/2022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418355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F4E0DD75-7B2F-4724-981A-0E2ACB4A387C}" type="datetimeFigureOut">
              <a:rPr lang="en-US" smtClean="0"/>
              <a:t>4/4/2022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3184057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F4E0DD75-7B2F-4724-981A-0E2ACB4A387C}" type="datetimeFigureOut">
              <a:rPr lang="en-US" smtClean="0"/>
              <a:t>4/4/2022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2911418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p>
            <a:fld id="{F4E0DD75-7B2F-4724-981A-0E2ACB4A387C}" type="datetimeFigureOut">
              <a:rPr lang="en-US" smtClean="0"/>
              <a:t>4/4/2022</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80971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p:cNvSpPr>
            <a:spLocks noGrp="1"/>
          </p:cNvSpPr>
          <p:nvPr>
            <p:ph type="dt" sz="half" idx="10"/>
          </p:nvPr>
        </p:nvSpPr>
        <p:spPr/>
        <p:txBody>
          <a:bodyPr/>
          <a:lstStyle/>
          <a:p>
            <a:fld id="{F4E0DD75-7B2F-4724-981A-0E2ACB4A387C}" type="datetimeFigureOut">
              <a:rPr lang="en-US" smtClean="0"/>
              <a:t>4/4/2022</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3680960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
          <p:cNvSpPr>
            <a:spLocks noGrp="1"/>
          </p:cNvSpPr>
          <p:nvPr>
            <p:ph type="dt" sz="half" idx="10"/>
          </p:nvPr>
        </p:nvSpPr>
        <p:spPr/>
        <p:txBody>
          <a:bodyPr/>
          <a:lstStyle/>
          <a:p>
            <a:fld id="{F4E0DD75-7B2F-4724-981A-0E2ACB4A387C}" type="datetimeFigureOut">
              <a:rPr lang="en-US" smtClean="0"/>
              <a:t>4/4/2022</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3901408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4E0DD75-7B2F-4724-981A-0E2ACB4A387C}" type="datetimeFigureOut">
              <a:rPr lang="en-US" smtClean="0"/>
              <a:t>4/4/2022</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1672295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F4E0DD75-7B2F-4724-981A-0E2ACB4A387C}" type="datetimeFigureOut">
              <a:rPr lang="en-US" smtClean="0"/>
              <a:t>4/4/2022</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3119808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F4E0DD75-7B2F-4724-981A-0E2ACB4A387C}" type="datetimeFigureOut">
              <a:rPr lang="en-US" smtClean="0"/>
              <a:t>4/4/2022</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C3F732C9-2E58-4F8A-9CA5-EA35F1DC8397}" type="slidenum">
              <a:rPr lang="en-US" smtClean="0"/>
              <a:t>‹N›</a:t>
            </a:fld>
            <a:endParaRPr lang="en-US"/>
          </a:p>
        </p:txBody>
      </p:sp>
    </p:spTree>
    <p:extLst>
      <p:ext uri="{BB962C8B-B14F-4D97-AF65-F5344CB8AC3E}">
        <p14:creationId xmlns:p14="http://schemas.microsoft.com/office/powerpoint/2010/main" val="1120953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0DD75-7B2F-4724-981A-0E2ACB4A387C}" type="datetimeFigureOut">
              <a:rPr lang="en-US" smtClean="0"/>
              <a:t>4/4/2022</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732C9-2E58-4F8A-9CA5-EA35F1DC8397}" type="slidenum">
              <a:rPr lang="en-US" smtClean="0"/>
              <a:t>‹N›</a:t>
            </a:fld>
            <a:endParaRPr lang="en-US"/>
          </a:p>
        </p:txBody>
      </p:sp>
    </p:spTree>
    <p:extLst>
      <p:ext uri="{BB962C8B-B14F-4D97-AF65-F5344CB8AC3E}">
        <p14:creationId xmlns:p14="http://schemas.microsoft.com/office/powerpoint/2010/main" val="130442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dt.mef.gov.it/modules/documenti_it/analisi_progammazione/documenti_programmatici/def_2020/DEF_2020_Sez-I-Programma_di_Stabilitx.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dt.mef.gov.it/modules/documenti_it/analisi_progammazione/documenti_programmatici/nadef_2020/NADEF_2020_Pub.pdf" TargetMode="External"/><Relationship Id="rId2" Type="http://schemas.openxmlformats.org/officeDocument/2006/relationships/hyperlink" Target="http://www.dt.mef.gov.it/modules/documenti_it/analisi_progammazione/documenti_programmatici/def_2020/DEF_2020_Sez-I-Programma_di_Stabilitx.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dt.mef.gov.it/modules/documenti_it/analisi_progammazione/documenti_programmatici/def_2020/DEF_2020_Sez-I-Programma_di_Stabilitx.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upbilancio.it/" TargetMode="External"/><Relationship Id="rId2" Type="http://schemas.openxmlformats.org/officeDocument/2006/relationships/hyperlink" Target="https://www.imf.org/external/np/fad/council/#:~:text=Fiscal%20councils%20are%20independent,of%20macroeconomic%20and%20budgetary%20forecasts." TargetMode="External"/><Relationship Id="rId1" Type="http://schemas.openxmlformats.org/officeDocument/2006/relationships/slideLayout" Target="../slideLayouts/slideLayout2.xml"/><Relationship Id="rId5" Type="http://schemas.openxmlformats.org/officeDocument/2006/relationships/hyperlink" Target="http://revisionedellaspesa.gov.it/documenti.html" TargetMode="External"/><Relationship Id="rId4" Type="http://schemas.openxmlformats.org/officeDocument/2006/relationships/hyperlink" Target="https://www.promopa.it/images/documenti/rapporto_giarda.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esm.europa.eu/assistance/programme-database/conditionality" TargetMode="External"/><Relationship Id="rId2" Type="http://schemas.openxmlformats.org/officeDocument/2006/relationships/hyperlink" Target="https://www.esm.europa.eu/assistance/programme-database/programme-overview" TargetMode="External"/><Relationship Id="rId1" Type="http://schemas.openxmlformats.org/officeDocument/2006/relationships/slideLayout" Target="../slideLayouts/slideLayout2.xml"/><Relationship Id="rId4" Type="http://schemas.openxmlformats.org/officeDocument/2006/relationships/hyperlink" Target="http://documenti.camera.it/leg18/dossier/pdf/AS015.pdf?_1580213301138"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www.consilium.europa.eu/it/press/press-releases/2021/01/27/statement-by-the-eurogroup-president-paschal-donohoe-on-the-signature-of-esm-treaty-and-the-single-resolution-fund-amending-agreemen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andoracampus.it/doi/10.978.8815/353825/_27__cap_03_box3.13_5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imf.org/external/datamapper/fiscalrules/map/map.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a:t>Politiche di Bilancio, qualche conclusione </a:t>
            </a:r>
            <a:endParaRPr lang="en-US" dirty="0"/>
          </a:p>
        </p:txBody>
      </p:sp>
      <p:sp>
        <p:nvSpPr>
          <p:cNvPr id="3" name="Sottotitolo 2"/>
          <p:cNvSpPr>
            <a:spLocks noGrp="1"/>
          </p:cNvSpPr>
          <p:nvPr>
            <p:ph type="subTitle" idx="1"/>
          </p:nvPr>
        </p:nvSpPr>
        <p:spPr/>
        <p:txBody>
          <a:bodyPr/>
          <a:lstStyle/>
          <a:p>
            <a:r>
              <a:rPr lang="it-IT" dirty="0"/>
              <a:t>La situazione  in economia aperta</a:t>
            </a:r>
            <a:endParaRPr lang="en-US" dirty="0"/>
          </a:p>
        </p:txBody>
      </p:sp>
    </p:spTree>
    <p:extLst>
      <p:ext uri="{BB962C8B-B14F-4D97-AF65-F5344CB8AC3E}">
        <p14:creationId xmlns:p14="http://schemas.microsoft.com/office/powerpoint/2010/main" val="718487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35736" y="-65659"/>
            <a:ext cx="10515600" cy="1325563"/>
          </a:xfrm>
        </p:spPr>
        <p:txBody>
          <a:bodyPr/>
          <a:lstStyle/>
          <a:p>
            <a:r>
              <a:rPr lang="it-IT" dirty="0"/>
              <a:t>Le regole e il PSC</a:t>
            </a:r>
            <a:endParaRPr lang="en-US" dirty="0"/>
          </a:p>
        </p:txBody>
      </p:sp>
      <p:sp>
        <p:nvSpPr>
          <p:cNvPr id="3" name="Segnaposto contenuto 2"/>
          <p:cNvSpPr>
            <a:spLocks noGrp="1"/>
          </p:cNvSpPr>
          <p:nvPr>
            <p:ph idx="1"/>
          </p:nvPr>
        </p:nvSpPr>
        <p:spPr>
          <a:xfrm>
            <a:off x="740664" y="972185"/>
            <a:ext cx="10515600" cy="4351338"/>
          </a:xfrm>
        </p:spPr>
        <p:txBody>
          <a:bodyPr>
            <a:noAutofit/>
          </a:bodyPr>
          <a:lstStyle/>
          <a:p>
            <a:r>
              <a:rPr lang="it-IT" sz="2200" dirty="0"/>
              <a:t>L’Europa e l’Eurozona in particolare ha disegnato delle </a:t>
            </a:r>
            <a:r>
              <a:rPr lang="it-IT" sz="2200" b="1" dirty="0"/>
              <a:t>regole iniziali semplici</a:t>
            </a:r>
            <a:r>
              <a:rPr lang="it-IT" sz="2200" dirty="0"/>
              <a:t>, che guardavano essenzialmente </a:t>
            </a:r>
            <a:r>
              <a:rPr lang="it-IT" sz="2200" dirty="0">
                <a:solidFill>
                  <a:srgbClr val="FF0000"/>
                </a:solidFill>
              </a:rPr>
              <a:t>all’equilibrio di bilancio</a:t>
            </a:r>
            <a:r>
              <a:rPr lang="it-IT" sz="2200" dirty="0"/>
              <a:t>, senza tener conto del ciclo economico e quindi disinteressandosi della bontà dei contenuti e dei criteri delle regole di bilancio – </a:t>
            </a:r>
            <a:r>
              <a:rPr lang="it-IT" sz="2200" dirty="0">
                <a:solidFill>
                  <a:srgbClr val="FF0000"/>
                </a:solidFill>
              </a:rPr>
              <a:t>sorveglianza ex-post</a:t>
            </a:r>
            <a:r>
              <a:rPr lang="it-IT" sz="2200" dirty="0"/>
              <a:t>. </a:t>
            </a:r>
          </a:p>
          <a:p>
            <a:r>
              <a:rPr lang="it-IT" sz="2200" dirty="0"/>
              <a:t>Con il PSC si fissa </a:t>
            </a:r>
            <a:r>
              <a:rPr lang="it-IT" sz="2200" dirty="0">
                <a:solidFill>
                  <a:srgbClr val="FF0000"/>
                </a:solidFill>
              </a:rPr>
              <a:t>l’obiettivo di medio termine (OMT) </a:t>
            </a:r>
            <a:r>
              <a:rPr lang="it-IT" sz="2200" dirty="0"/>
              <a:t>del saldo di bilancio (obbligo della redazione di un </a:t>
            </a:r>
            <a:r>
              <a:rPr lang="it-IT" sz="2200" u="sng" dirty="0"/>
              <a:t>Programma di Stabilità</a:t>
            </a:r>
            <a:r>
              <a:rPr lang="it-IT" sz="2200" dirty="0"/>
              <a:t>) e sanzioni se non rispettato. Solo dieci anni più tardi se ne è tenuto conto (il già evocato </a:t>
            </a:r>
            <a:r>
              <a:rPr lang="it-IT" sz="2200" dirty="0" err="1"/>
              <a:t>six</a:t>
            </a:r>
            <a:r>
              <a:rPr lang="it-IT" sz="2200" dirty="0"/>
              <a:t>-pack del 2011 e il Trattato sulla stabilità, il coordinamento e la </a:t>
            </a:r>
            <a:r>
              <a:rPr lang="it-IT" sz="2200" dirty="0" err="1"/>
              <a:t>governance</a:t>
            </a:r>
            <a:r>
              <a:rPr lang="it-IT" sz="2200" dirty="0"/>
              <a:t> – TSCG - del 2012, nonché per l’Eurozona il </a:t>
            </a:r>
            <a:r>
              <a:rPr lang="it-IT" sz="2200" dirty="0" err="1"/>
              <a:t>two</a:t>
            </a:r>
            <a:r>
              <a:rPr lang="it-IT" sz="2200" dirty="0"/>
              <a:t>-pack): realizzazione della </a:t>
            </a:r>
            <a:r>
              <a:rPr lang="it-IT" sz="2200" dirty="0">
                <a:solidFill>
                  <a:srgbClr val="FF0000"/>
                </a:solidFill>
              </a:rPr>
              <a:t>sorveglianza ex-ante</a:t>
            </a:r>
            <a:r>
              <a:rPr lang="it-IT" sz="2200" dirty="0"/>
              <a:t>.</a:t>
            </a:r>
          </a:p>
          <a:p>
            <a:r>
              <a:rPr lang="it-IT" sz="2200" dirty="0"/>
              <a:t>ma anche altre variabili sono importanti, anche se non osservate, come il </a:t>
            </a:r>
            <a:r>
              <a:rPr lang="it-IT" sz="2200" dirty="0">
                <a:solidFill>
                  <a:srgbClr val="FF0000"/>
                </a:solidFill>
              </a:rPr>
              <a:t>PIL potenziale </a:t>
            </a:r>
            <a:r>
              <a:rPr lang="it-IT" sz="2200" dirty="0"/>
              <a:t>(quello di lungo periodo) e il </a:t>
            </a:r>
            <a:r>
              <a:rPr lang="it-IT" sz="2200" dirty="0">
                <a:solidFill>
                  <a:srgbClr val="FF0000"/>
                </a:solidFill>
              </a:rPr>
              <a:t>deficit strutturale </a:t>
            </a:r>
            <a:r>
              <a:rPr lang="it-IT" sz="2200" dirty="0"/>
              <a:t>(che considera gli effetti della struttura istituzionale) contenute nella </a:t>
            </a:r>
            <a:r>
              <a:rPr lang="it-IT" sz="2200" b="1" dirty="0"/>
              <a:t>raccomandazione della CE del 2015</a:t>
            </a:r>
            <a:r>
              <a:rPr lang="it-IT" sz="2200" dirty="0"/>
              <a:t>, nonché il </a:t>
            </a:r>
            <a:r>
              <a:rPr lang="it-IT" sz="2200" dirty="0">
                <a:solidFill>
                  <a:srgbClr val="FF0000"/>
                </a:solidFill>
              </a:rPr>
              <a:t>coordinamento con le amministrazioni decentrate </a:t>
            </a:r>
            <a:r>
              <a:rPr lang="it-IT" sz="2200" dirty="0"/>
              <a:t>(dal 2016 in Italia è in vigore il «</a:t>
            </a:r>
            <a:r>
              <a:rPr lang="it-IT" sz="2200" b="1" dirty="0"/>
              <a:t>Patto di stabilità interno</a:t>
            </a:r>
            <a:r>
              <a:rPr lang="it-IT" sz="2200" dirty="0"/>
              <a:t>»)</a:t>
            </a:r>
          </a:p>
          <a:p>
            <a:r>
              <a:rPr lang="it-IT" sz="2200" dirty="0"/>
              <a:t>Come già osservato, la </a:t>
            </a:r>
            <a:r>
              <a:rPr lang="it-IT" sz="2200" u="sng" dirty="0"/>
              <a:t>regola che viene maggiormente considerata </a:t>
            </a:r>
            <a:r>
              <a:rPr lang="it-IT" sz="2200" dirty="0"/>
              <a:t>per il controllo è quella del </a:t>
            </a:r>
            <a:r>
              <a:rPr lang="it-IT" sz="2200" dirty="0">
                <a:solidFill>
                  <a:srgbClr val="FF0000"/>
                </a:solidFill>
              </a:rPr>
              <a:t>saldo primario</a:t>
            </a:r>
            <a:r>
              <a:rPr lang="it-IT" sz="2200" dirty="0"/>
              <a:t>: la dinamica della spesa pubblica nominale o reale appare più importante del saldo o del debito, perché è quella che li determina (</a:t>
            </a:r>
            <a:r>
              <a:rPr lang="it-IT" sz="2200" dirty="0">
                <a:solidFill>
                  <a:srgbClr val="FF0000"/>
                </a:solidFill>
              </a:rPr>
              <a:t>regola della spesa</a:t>
            </a:r>
            <a:r>
              <a:rPr lang="it-IT" sz="2200" dirty="0"/>
              <a:t>).</a:t>
            </a:r>
            <a:endParaRPr lang="en-US" sz="2200" dirty="0"/>
          </a:p>
        </p:txBody>
      </p:sp>
    </p:spTree>
    <p:extLst>
      <p:ext uri="{BB962C8B-B14F-4D97-AF65-F5344CB8AC3E}">
        <p14:creationId xmlns:p14="http://schemas.microsoft.com/office/powerpoint/2010/main" val="3776592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Come hanno funzionato le regole nell’Eurozona nel post crisi</a:t>
            </a:r>
            <a:endParaRPr lang="en-US" dirty="0"/>
          </a:p>
        </p:txBody>
      </p:sp>
      <p:sp>
        <p:nvSpPr>
          <p:cNvPr id="3" name="Segnaposto contenuto 2"/>
          <p:cNvSpPr>
            <a:spLocks noGrp="1"/>
          </p:cNvSpPr>
          <p:nvPr>
            <p:ph idx="1"/>
          </p:nvPr>
        </p:nvSpPr>
        <p:spPr/>
        <p:txBody>
          <a:bodyPr>
            <a:normAutofit fontScale="85000" lnSpcReduction="20000"/>
          </a:bodyPr>
          <a:lstStyle/>
          <a:p>
            <a:r>
              <a:rPr lang="it-IT" dirty="0"/>
              <a:t>Nel 2012 il deficit su PIL nell’Eurozona era del 3,8%, con 18 stati che superavano il limite del 3% fissato dal Trattato di Maastricht mentre in USA era quasi del 9% e in Giappone dell’8%. </a:t>
            </a:r>
          </a:p>
          <a:p>
            <a:r>
              <a:rPr lang="it-IT" dirty="0"/>
              <a:t>Nel 2019 il deficit su PIL scende nell’Eurozona all’0,6%, con un solo stato che devia dalla regola di Maastricht, mentre in USA è ancora sopra il -6,6% e in Giappone -2,3%. </a:t>
            </a:r>
          </a:p>
          <a:p>
            <a:r>
              <a:rPr lang="it-IT" dirty="0"/>
              <a:t>Non così efficaci invece gli effetti delle regole sull’andamento del debito su PIL nell’Eurozona: nei 19 paesi, era quasi al 92% nel 2012 e nel 2019 si attesta all’84% (8 punti di PIL in meno), con 5 paesi sopra il 120% e 4 sopra l’80%. Su questo andamento ha influito certamente il ciclo dell’economia. </a:t>
            </a:r>
          </a:p>
          <a:p>
            <a:r>
              <a:rPr lang="it-IT" dirty="0"/>
              <a:t>Negli stessi anni l’Eurozona passa da una recessione nel 2012 (−0,9% il PIL) a un’espansione nel 2019 (+1,3% il PIL, espansione </a:t>
            </a:r>
            <a:r>
              <a:rPr lang="it-IT" dirty="0" err="1"/>
              <a:t>max</a:t>
            </a:r>
            <a:r>
              <a:rPr lang="it-IT" dirty="0"/>
              <a:t> a fine 2017 con +3,06%), mentre USA (2012 +2,65% - 2019 +1,96%) e Giappone (2012 +2,82% - 2019 +0,45%, ma -1,05% nel 2014).</a:t>
            </a:r>
            <a:endParaRPr lang="en-US" dirty="0"/>
          </a:p>
        </p:txBody>
      </p:sp>
    </p:spTree>
    <p:extLst>
      <p:ext uri="{BB962C8B-B14F-4D97-AF65-F5344CB8AC3E}">
        <p14:creationId xmlns:p14="http://schemas.microsoft.com/office/powerpoint/2010/main" val="2061927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 gli obiettivi di medio termine (OMT) – un riassunto</a:t>
            </a:r>
            <a:endParaRPr lang="en-US" dirty="0"/>
          </a:p>
        </p:txBody>
      </p:sp>
      <p:sp>
        <p:nvSpPr>
          <p:cNvPr id="3" name="Segnaposto contenuto 2"/>
          <p:cNvSpPr>
            <a:spLocks noGrp="1"/>
          </p:cNvSpPr>
          <p:nvPr>
            <p:ph idx="1"/>
          </p:nvPr>
        </p:nvSpPr>
        <p:spPr>
          <a:xfrm>
            <a:off x="838200" y="1825624"/>
            <a:ext cx="10515600" cy="4684903"/>
          </a:xfrm>
        </p:spPr>
        <p:txBody>
          <a:bodyPr>
            <a:normAutofit fontScale="77500" lnSpcReduction="20000"/>
          </a:bodyPr>
          <a:lstStyle/>
          <a:p>
            <a:r>
              <a:rPr lang="it-IT" dirty="0"/>
              <a:t>Si trova questo valore nei Programmi di Stabilità dei singoli Stati Membri, si tratta </a:t>
            </a:r>
            <a:r>
              <a:rPr lang="it-IT" dirty="0">
                <a:solidFill>
                  <a:srgbClr val="FF0000"/>
                </a:solidFill>
              </a:rPr>
              <a:t>dell’indebitamento netto strutturale </a:t>
            </a:r>
            <a:r>
              <a:rPr lang="it-IT" dirty="0"/>
              <a:t>(saldo consolidato della PA – indebitamento/accreditamento netto – a cui si sottrae </a:t>
            </a:r>
            <a:r>
              <a:rPr lang="it-IT" i="1" dirty="0"/>
              <a:t>l’output gap=PIL reale-PIL potenziale </a:t>
            </a:r>
            <a:r>
              <a:rPr lang="it-IT" dirty="0"/>
              <a:t>e le misure </a:t>
            </a:r>
            <a:r>
              <a:rPr lang="it-IT" i="1" dirty="0"/>
              <a:t>una tantum</a:t>
            </a:r>
            <a:r>
              <a:rPr lang="it-IT" dirty="0"/>
              <a:t>) che per l’Italia dovrebbe essere oggi +0.50 (DEF, </a:t>
            </a:r>
            <a:r>
              <a:rPr lang="it-IT" dirty="0">
                <a:hlinkClick r:id="rId2"/>
              </a:rPr>
              <a:t>Programma di Stabilità </a:t>
            </a:r>
            <a:r>
              <a:rPr lang="it-IT" dirty="0"/>
              <a:t>2020, p. 84). L’obiettivo si calcola considerando 3 elementi:</a:t>
            </a:r>
          </a:p>
          <a:p>
            <a:pPr lvl="1"/>
            <a:r>
              <a:rPr lang="it-IT" dirty="0">
                <a:solidFill>
                  <a:srgbClr val="FF0000"/>
                </a:solidFill>
              </a:rPr>
              <a:t>Saldo di bilancio </a:t>
            </a:r>
            <a:r>
              <a:rPr lang="it-IT" dirty="0"/>
              <a:t>che consente di </a:t>
            </a:r>
            <a:r>
              <a:rPr lang="it-IT" dirty="0">
                <a:solidFill>
                  <a:srgbClr val="FF0000"/>
                </a:solidFill>
              </a:rPr>
              <a:t>stabilizzare il debito al 60% del PIL</a:t>
            </a:r>
          </a:p>
          <a:p>
            <a:pPr lvl="1"/>
            <a:r>
              <a:rPr lang="it-IT" dirty="0"/>
              <a:t>Per i paesi con un </a:t>
            </a:r>
            <a:r>
              <a:rPr lang="it-IT" dirty="0">
                <a:solidFill>
                  <a:srgbClr val="FF0000"/>
                </a:solidFill>
              </a:rPr>
              <a:t>debito elevato </a:t>
            </a:r>
            <a:r>
              <a:rPr lang="it-IT" dirty="0"/>
              <a:t>come l’Italia, lo </a:t>
            </a:r>
            <a:r>
              <a:rPr lang="it-IT" dirty="0">
                <a:solidFill>
                  <a:srgbClr val="FF0000"/>
                </a:solidFill>
              </a:rPr>
              <a:t>sforzo fiscale supplementare</a:t>
            </a:r>
          </a:p>
          <a:p>
            <a:pPr lvl="1"/>
            <a:r>
              <a:rPr lang="it-IT" dirty="0"/>
              <a:t>La presenza di costi in relazione al valore attuale degli incrementi di spesa dovuti </a:t>
            </a:r>
            <a:r>
              <a:rPr lang="it-IT" dirty="0">
                <a:solidFill>
                  <a:srgbClr val="FF0000"/>
                </a:solidFill>
              </a:rPr>
              <a:t>all’evoluzione demografica</a:t>
            </a:r>
          </a:p>
          <a:p>
            <a:r>
              <a:rPr lang="it-IT" dirty="0"/>
              <a:t>Se la deviazione dell’aggiustamento strutturale realizzato è nulla o positiva la regola è rispettata, se negativa ma compresa tra 0 e -0,5, la deviazione è non significativa</a:t>
            </a:r>
          </a:p>
          <a:p>
            <a:r>
              <a:rPr lang="it-IT" dirty="0"/>
              <a:t>Per quanto riguarda il debito, invece, deve essere rispettato il percorso di convergenza pari a 1/20 dell’eccesso nella media dei 3 esercizi precedenti rispetto all’obiettivo del 60% (</a:t>
            </a:r>
            <a:r>
              <a:rPr lang="it-IT" dirty="0">
                <a:solidFill>
                  <a:srgbClr val="FF0000"/>
                </a:solidFill>
              </a:rPr>
              <a:t>regola </a:t>
            </a:r>
            <a:r>
              <a:rPr lang="it-IT" dirty="0" err="1">
                <a:solidFill>
                  <a:srgbClr val="FF0000"/>
                </a:solidFill>
              </a:rPr>
              <a:t>backward-looking</a:t>
            </a:r>
            <a:r>
              <a:rPr lang="it-IT" dirty="0"/>
              <a:t>) ed è soddisfatta se tale riduzione è raggiunta nei tre anni successivi (</a:t>
            </a:r>
            <a:r>
              <a:rPr lang="it-IT" dirty="0" err="1">
                <a:solidFill>
                  <a:srgbClr val="FF0000"/>
                </a:solidFill>
              </a:rPr>
              <a:t>forward-looking</a:t>
            </a:r>
            <a:r>
              <a:rPr lang="it-IT" dirty="0"/>
              <a:t>), tenendo conto dell’andamento del </a:t>
            </a:r>
            <a:r>
              <a:rPr lang="it-IT" dirty="0">
                <a:solidFill>
                  <a:srgbClr val="FF0000"/>
                </a:solidFill>
              </a:rPr>
              <a:t>ciclo economico</a:t>
            </a:r>
            <a:r>
              <a:rPr lang="it-IT" dirty="0"/>
              <a:t>. Se non rispettata la CE redige un rapporto sulle indicazioni di intervento.</a:t>
            </a:r>
            <a:endParaRPr lang="en-US" dirty="0"/>
          </a:p>
        </p:txBody>
      </p:sp>
    </p:spTree>
    <p:extLst>
      <p:ext uri="{BB962C8B-B14F-4D97-AF65-F5344CB8AC3E}">
        <p14:creationId xmlns:p14="http://schemas.microsoft.com/office/powerpoint/2010/main" val="1439961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regola della spesa - riassunto</a:t>
            </a:r>
            <a:endParaRPr lang="en-US" dirty="0"/>
          </a:p>
        </p:txBody>
      </p:sp>
      <p:sp>
        <p:nvSpPr>
          <p:cNvPr id="3" name="Segnaposto contenuto 2"/>
          <p:cNvSpPr>
            <a:spLocks noGrp="1"/>
          </p:cNvSpPr>
          <p:nvPr>
            <p:ph idx="1"/>
          </p:nvPr>
        </p:nvSpPr>
        <p:spPr/>
        <p:txBody>
          <a:bodyPr>
            <a:normAutofit fontScale="92500" lnSpcReduction="10000"/>
          </a:bodyPr>
          <a:lstStyle/>
          <a:p>
            <a:r>
              <a:rPr lang="it-IT" dirty="0"/>
              <a:t>Nel braccio preventivo del PSC si è introdotto un </a:t>
            </a:r>
            <a:r>
              <a:rPr lang="it-IT" dirty="0">
                <a:solidFill>
                  <a:srgbClr val="FF0000"/>
                </a:solidFill>
              </a:rPr>
              <a:t>benchmark o limite della crescita della spesa</a:t>
            </a:r>
            <a:r>
              <a:rPr lang="it-IT" dirty="0"/>
              <a:t>, diretto a conseguire l’OMT: L’andamento della spesa deve essere stabile al netto del ciclo economico; le entrate straordinarie devono essere portate in riduzione del deficit e del debito.</a:t>
            </a:r>
          </a:p>
          <a:p>
            <a:r>
              <a:rPr lang="it-IT" dirty="0"/>
              <a:t>In questo senso l’evoluzione della spesa è valutata dalla CE e dal Consiglio in base al tasso di crescita medio del periodo del PIL potenziale (media dei 5 esercizi precedenti, stima esercizio corrente e dei 4 esercizi successivi) (DEF, </a:t>
            </a:r>
            <a:r>
              <a:rPr lang="it-IT" dirty="0">
                <a:hlinkClick r:id="rId2"/>
              </a:rPr>
              <a:t>Programma di Stabilità </a:t>
            </a:r>
            <a:r>
              <a:rPr lang="it-IT" dirty="0"/>
              <a:t>2020, p. 84; guardare anche alle modifiche contenute nella nota di aggiornamento </a:t>
            </a:r>
            <a:r>
              <a:rPr lang="it-IT" dirty="0">
                <a:hlinkClick r:id="rId3"/>
              </a:rPr>
              <a:t>NADEF</a:t>
            </a:r>
            <a:r>
              <a:rPr lang="it-IT" dirty="0"/>
              <a:t>, pag. 69)</a:t>
            </a:r>
          </a:p>
          <a:p>
            <a:r>
              <a:rPr lang="it-IT" dirty="0"/>
              <a:t>Critiche a questa regola prevedono che si possa tenere adeguatamente conto dell’effetto degli investimento (</a:t>
            </a:r>
            <a:r>
              <a:rPr lang="it-IT" dirty="0" err="1">
                <a:solidFill>
                  <a:srgbClr val="FF0000"/>
                </a:solidFill>
              </a:rPr>
              <a:t>golden</a:t>
            </a:r>
            <a:r>
              <a:rPr lang="it-IT" dirty="0">
                <a:solidFill>
                  <a:srgbClr val="FF0000"/>
                </a:solidFill>
              </a:rPr>
              <a:t> rule</a:t>
            </a:r>
            <a:r>
              <a:rPr lang="it-IT" dirty="0"/>
              <a:t>) come proposto da </a:t>
            </a:r>
            <a:r>
              <a:rPr lang="it-IT" dirty="0" err="1"/>
              <a:t>Musgrave</a:t>
            </a:r>
            <a:endParaRPr lang="en-US" dirty="0"/>
          </a:p>
        </p:txBody>
      </p:sp>
    </p:spTree>
    <p:extLst>
      <p:ext uri="{BB962C8B-B14F-4D97-AF65-F5344CB8AC3E}">
        <p14:creationId xmlns:p14="http://schemas.microsoft.com/office/powerpoint/2010/main" val="1661363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problema del rispetto delle regole di coordinamento per il debito in Italia</a:t>
            </a:r>
            <a:endParaRPr lang="en-US" dirty="0"/>
          </a:p>
        </p:txBody>
      </p:sp>
      <p:sp>
        <p:nvSpPr>
          <p:cNvPr id="3" name="Segnaposto contenuto 2"/>
          <p:cNvSpPr>
            <a:spLocks noGrp="1"/>
          </p:cNvSpPr>
          <p:nvPr>
            <p:ph idx="1"/>
          </p:nvPr>
        </p:nvSpPr>
        <p:spPr/>
        <p:txBody>
          <a:bodyPr>
            <a:normAutofit fontScale="92500" lnSpcReduction="20000"/>
          </a:bodyPr>
          <a:lstStyle/>
          <a:p>
            <a:r>
              <a:rPr lang="it-IT" dirty="0"/>
              <a:t>La </a:t>
            </a:r>
            <a:r>
              <a:rPr lang="it-IT" dirty="0">
                <a:solidFill>
                  <a:srgbClr val="FF0000"/>
                </a:solidFill>
              </a:rPr>
              <a:t>riduzione del debito </a:t>
            </a:r>
            <a:r>
              <a:rPr lang="it-IT" dirty="0"/>
              <a:t>ad un ritmo adeguato presuppone:</a:t>
            </a:r>
          </a:p>
          <a:p>
            <a:pPr lvl="1"/>
            <a:r>
              <a:rPr lang="it-IT" i="1" dirty="0"/>
              <a:t>a</a:t>
            </a:r>
            <a:r>
              <a:rPr lang="it-IT" dirty="0"/>
              <a:t>) le operazioni di aggiustamento stock-flusso del debito; </a:t>
            </a:r>
          </a:p>
          <a:p>
            <a:pPr lvl="1"/>
            <a:r>
              <a:rPr lang="it-IT" i="1" dirty="0"/>
              <a:t>b</a:t>
            </a:r>
            <a:r>
              <a:rPr lang="it-IT" dirty="0"/>
              <a:t>) le riserve accantonate e le altre voci dell’attivo del bilancio pubblico; </a:t>
            </a:r>
          </a:p>
          <a:p>
            <a:pPr lvl="1"/>
            <a:r>
              <a:rPr lang="it-IT" i="1" dirty="0"/>
              <a:t>c</a:t>
            </a:r>
            <a:r>
              <a:rPr lang="it-IT" dirty="0"/>
              <a:t>) le garanzie, specie quelle legate al settore finanziario; </a:t>
            </a:r>
          </a:p>
          <a:p>
            <a:pPr lvl="1"/>
            <a:r>
              <a:rPr lang="it-IT" i="1" dirty="0"/>
              <a:t>d</a:t>
            </a:r>
            <a:r>
              <a:rPr lang="it-IT" dirty="0"/>
              <a:t>) le passività, sia esplicite che implicite, connesse all’invecchiamento della popolazione; </a:t>
            </a:r>
          </a:p>
          <a:p>
            <a:pPr lvl="1"/>
            <a:r>
              <a:rPr lang="it-IT" i="1" dirty="0"/>
              <a:t>e</a:t>
            </a:r>
            <a:r>
              <a:rPr lang="it-IT" dirty="0"/>
              <a:t>) il livello del debito privato, nella misura in cui rappresenti una passività implicita potenziale per il settore pubblico.</a:t>
            </a:r>
          </a:p>
          <a:p>
            <a:r>
              <a:rPr lang="it-IT" dirty="0"/>
              <a:t>Inoltre c’è un periodo di transizione di 3 anni per l’applicazione della regola e devono essere rispettate alcune condizioni:</a:t>
            </a:r>
          </a:p>
          <a:p>
            <a:pPr lvl="1"/>
            <a:r>
              <a:rPr lang="it-IT" dirty="0">
                <a:solidFill>
                  <a:srgbClr val="FF0000"/>
                </a:solidFill>
              </a:rPr>
              <a:t>L’aggiustamento strutturale annuo </a:t>
            </a:r>
            <a:r>
              <a:rPr lang="it-IT" dirty="0"/>
              <a:t>non si deve discostare più dello </a:t>
            </a:r>
            <a:r>
              <a:rPr lang="it-IT" dirty="0">
                <a:solidFill>
                  <a:srgbClr val="FF0000"/>
                </a:solidFill>
              </a:rPr>
              <a:t>0,25% del PIL </a:t>
            </a:r>
            <a:r>
              <a:rPr lang="it-IT" dirty="0"/>
              <a:t>da quello richiesto</a:t>
            </a:r>
          </a:p>
          <a:p>
            <a:pPr lvl="1"/>
            <a:r>
              <a:rPr lang="it-IT" dirty="0"/>
              <a:t>L’aggiustamento rimanente non deve essere superiore allo 0,75% del PIL (DEF, </a:t>
            </a:r>
            <a:r>
              <a:rPr lang="it-IT" dirty="0">
                <a:hlinkClick r:id="rId2"/>
              </a:rPr>
              <a:t>Programma di Stabilità </a:t>
            </a:r>
            <a:r>
              <a:rPr lang="it-IT" dirty="0"/>
              <a:t>2020, p. 95)</a:t>
            </a:r>
            <a:endParaRPr lang="en-US" dirty="0"/>
          </a:p>
        </p:txBody>
      </p:sp>
    </p:spTree>
    <p:extLst>
      <p:ext uri="{BB962C8B-B14F-4D97-AF65-F5344CB8AC3E}">
        <p14:creationId xmlns:p14="http://schemas.microsoft.com/office/powerpoint/2010/main" val="58150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Fiscal </a:t>
            </a:r>
            <a:r>
              <a:rPr lang="it-IT" i="1" dirty="0" err="1"/>
              <a:t>stance</a:t>
            </a:r>
            <a:r>
              <a:rPr lang="it-IT" dirty="0"/>
              <a:t> (Orientamento fiscale) e risultati per l’Italia</a:t>
            </a:r>
            <a:endParaRPr lang="en-US" dirty="0"/>
          </a:p>
        </p:txBody>
      </p:sp>
      <mc:AlternateContent xmlns:mc="http://schemas.openxmlformats.org/markup-compatibility/2006" xmlns:a14="http://schemas.microsoft.com/office/drawing/2010/main">
        <mc:Choice Requires="a14">
          <p:sp>
            <p:nvSpPr>
              <p:cNvPr id="3" name="Segnaposto contenuto 2"/>
              <p:cNvSpPr>
                <a:spLocks noGrp="1"/>
              </p:cNvSpPr>
              <p:nvPr>
                <p:ph idx="1"/>
              </p:nvPr>
            </p:nvSpPr>
            <p:spPr/>
            <p:txBody>
              <a:bodyPr/>
              <a:lstStyle/>
              <a:p>
                <a:r>
                  <a:rPr lang="it-IT" dirty="0"/>
                  <a:t>Si tratta dell’andamento della politica fiscale rispetto all’andamento dell’economia e si riassume in due rapporti: SSP=</a:t>
                </a:r>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𝑉𝑎𝑟𝑖𝑎𝑧𝑖𝑜𝑛𝑒</m:t>
                        </m:r>
                        <m:r>
                          <a:rPr lang="it-IT" b="0" i="1" smtClean="0">
                            <a:latin typeface="Cambria Math" panose="02040503050406030204" pitchFamily="18" charset="0"/>
                          </a:rPr>
                          <m:t> </m:t>
                        </m:r>
                        <m:r>
                          <a:rPr lang="it-IT" b="0" i="1" smtClean="0">
                            <a:latin typeface="Cambria Math" panose="02040503050406030204" pitchFamily="18" charset="0"/>
                          </a:rPr>
                          <m:t>𝑑𝑒𝑙</m:t>
                        </m:r>
                        <m:r>
                          <a:rPr lang="it-IT" b="0" i="1" smtClean="0">
                            <a:latin typeface="Cambria Math" panose="02040503050406030204" pitchFamily="18" charset="0"/>
                          </a:rPr>
                          <m:t> </m:t>
                        </m:r>
                        <m:r>
                          <a:rPr lang="it-IT" b="0" i="1" smtClean="0">
                            <a:latin typeface="Cambria Math" panose="02040503050406030204" pitchFamily="18" charset="0"/>
                          </a:rPr>
                          <m:t>𝑠𝑎𝑙𝑑𝑜</m:t>
                        </m:r>
                        <m:r>
                          <a:rPr lang="it-IT" b="0" i="1" smtClean="0">
                            <a:latin typeface="Cambria Math" panose="02040503050406030204" pitchFamily="18" charset="0"/>
                          </a:rPr>
                          <m:t> </m:t>
                        </m:r>
                        <m:r>
                          <a:rPr lang="it-IT" b="0" i="1" smtClean="0">
                            <a:latin typeface="Cambria Math" panose="02040503050406030204" pitchFamily="18" charset="0"/>
                          </a:rPr>
                          <m:t>𝑝𝑟𝑖𝑚𝑎𝑟𝑖𝑜</m:t>
                        </m:r>
                        <m:r>
                          <a:rPr lang="it-IT" b="0" i="1" smtClean="0">
                            <a:latin typeface="Cambria Math" panose="02040503050406030204" pitchFamily="18" charset="0"/>
                          </a:rPr>
                          <m:t> </m:t>
                        </m:r>
                        <m:r>
                          <a:rPr lang="it-IT" b="0" i="1" smtClean="0">
                            <a:latin typeface="Cambria Math" panose="02040503050406030204" pitchFamily="18" charset="0"/>
                          </a:rPr>
                          <m:t>𝑠𝑡𝑟𝑢𝑡𝑡𝑢𝑟𝑎𝑙𝑒</m:t>
                        </m:r>
                      </m:num>
                      <m:den>
                        <m:r>
                          <a:rPr lang="it-IT" b="0" i="1" smtClean="0">
                            <a:latin typeface="Cambria Math" panose="02040503050406030204" pitchFamily="18" charset="0"/>
                          </a:rPr>
                          <m:t>𝑃𝐼𝐿</m:t>
                        </m:r>
                        <m:r>
                          <a:rPr lang="it-IT" b="0" i="1" smtClean="0">
                            <a:latin typeface="Cambria Math" panose="02040503050406030204" pitchFamily="18" charset="0"/>
                          </a:rPr>
                          <m:t> </m:t>
                        </m:r>
                        <m:r>
                          <a:rPr lang="it-IT" b="0" i="1" smtClean="0">
                            <a:latin typeface="Cambria Math" panose="02040503050406030204" pitchFamily="18" charset="0"/>
                          </a:rPr>
                          <m:t>𝑝𝑜𝑡𝑒𝑛𝑧𝑖𝑎𝑙𝑒</m:t>
                        </m:r>
                      </m:den>
                    </m:f>
                  </m:oMath>
                </a14:m>
                <a:r>
                  <a:rPr lang="it-IT" dirty="0"/>
                  <a:t> e OG=</a:t>
                </a:r>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𝑜𝑢𝑡𝑝𝑢𝑡</m:t>
                        </m:r>
                        <m:r>
                          <a:rPr lang="it-IT" b="0" i="1" smtClean="0">
                            <a:latin typeface="Cambria Math" panose="02040503050406030204" pitchFamily="18" charset="0"/>
                          </a:rPr>
                          <m:t> </m:t>
                        </m:r>
                        <m:r>
                          <a:rPr lang="it-IT" b="0" i="1" smtClean="0">
                            <a:latin typeface="Cambria Math" panose="02040503050406030204" pitchFamily="18" charset="0"/>
                          </a:rPr>
                          <m:t>𝑔𝑎𝑝</m:t>
                        </m:r>
                      </m:num>
                      <m:den>
                        <m:r>
                          <a:rPr lang="it-IT" b="0" i="1" smtClean="0">
                            <a:latin typeface="Cambria Math" panose="02040503050406030204" pitchFamily="18" charset="0"/>
                          </a:rPr>
                          <m:t>𝑃𝐼𝐿</m:t>
                        </m:r>
                        <m:r>
                          <a:rPr lang="it-IT" b="0" i="1" smtClean="0">
                            <a:latin typeface="Cambria Math" panose="02040503050406030204" pitchFamily="18" charset="0"/>
                          </a:rPr>
                          <m:t> </m:t>
                        </m:r>
                        <m:r>
                          <a:rPr lang="it-IT" b="0" i="1" smtClean="0">
                            <a:latin typeface="Cambria Math" panose="02040503050406030204" pitchFamily="18" charset="0"/>
                          </a:rPr>
                          <m:t>𝑝𝑜𝑡𝑒𝑛𝑧𝑖𝑎𝑙𝑒</m:t>
                        </m:r>
                      </m:den>
                    </m:f>
                  </m:oMath>
                </a14:m>
                <a:endParaRPr lang="it-IT" dirty="0"/>
              </a:p>
              <a:p>
                <a:endParaRPr lang="it-IT" dirty="0"/>
              </a:p>
              <a:p>
                <a:endParaRPr lang="en-US" dirty="0"/>
              </a:p>
            </p:txBody>
          </p:sp>
        </mc:Choice>
        <mc:Fallback xmlns="">
          <p:sp>
            <p:nvSpPr>
              <p:cNvPr id="3" name="Segnaposto contenuto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graphicFrame>
        <p:nvGraphicFramePr>
          <p:cNvPr id="4" name="Tabella 3"/>
          <p:cNvGraphicFramePr>
            <a:graphicFrameLocks noGrp="1"/>
          </p:cNvGraphicFramePr>
          <p:nvPr/>
        </p:nvGraphicFramePr>
        <p:xfrm>
          <a:off x="600456" y="3306949"/>
          <a:ext cx="8223504" cy="3562965"/>
        </p:xfrm>
        <a:graphic>
          <a:graphicData uri="http://schemas.openxmlformats.org/drawingml/2006/table">
            <a:tbl>
              <a:tblPr/>
              <a:tblGrid>
                <a:gridCol w="904586">
                  <a:extLst>
                    <a:ext uri="{9D8B030D-6E8A-4147-A177-3AD203B41FA5}">
                      <a16:colId xmlns:a16="http://schemas.microsoft.com/office/drawing/2014/main" val="2698791834"/>
                    </a:ext>
                  </a:extLst>
                </a:gridCol>
                <a:gridCol w="1644701">
                  <a:extLst>
                    <a:ext uri="{9D8B030D-6E8A-4147-A177-3AD203B41FA5}">
                      <a16:colId xmlns:a16="http://schemas.microsoft.com/office/drawing/2014/main" val="1774888420"/>
                    </a:ext>
                  </a:extLst>
                </a:gridCol>
                <a:gridCol w="411175">
                  <a:extLst>
                    <a:ext uri="{9D8B030D-6E8A-4147-A177-3AD203B41FA5}">
                      <a16:colId xmlns:a16="http://schemas.microsoft.com/office/drawing/2014/main" val="823985866"/>
                    </a:ext>
                  </a:extLst>
                </a:gridCol>
                <a:gridCol w="1973641">
                  <a:extLst>
                    <a:ext uri="{9D8B030D-6E8A-4147-A177-3AD203B41FA5}">
                      <a16:colId xmlns:a16="http://schemas.microsoft.com/office/drawing/2014/main" val="3411546110"/>
                    </a:ext>
                  </a:extLst>
                </a:gridCol>
                <a:gridCol w="411175">
                  <a:extLst>
                    <a:ext uri="{9D8B030D-6E8A-4147-A177-3AD203B41FA5}">
                      <a16:colId xmlns:a16="http://schemas.microsoft.com/office/drawing/2014/main" val="3321960794"/>
                    </a:ext>
                  </a:extLst>
                </a:gridCol>
                <a:gridCol w="1480230">
                  <a:extLst>
                    <a:ext uri="{9D8B030D-6E8A-4147-A177-3AD203B41FA5}">
                      <a16:colId xmlns:a16="http://schemas.microsoft.com/office/drawing/2014/main" val="4230322831"/>
                    </a:ext>
                  </a:extLst>
                </a:gridCol>
                <a:gridCol w="1397996">
                  <a:extLst>
                    <a:ext uri="{9D8B030D-6E8A-4147-A177-3AD203B41FA5}">
                      <a16:colId xmlns:a16="http://schemas.microsoft.com/office/drawing/2014/main" val="1164620990"/>
                    </a:ext>
                  </a:extLst>
                </a:gridCol>
              </a:tblGrid>
              <a:tr h="290655">
                <a:tc>
                  <a:txBody>
                    <a:bodyPr/>
                    <a:lstStyle/>
                    <a:p>
                      <a:pPr algn="l" fontAlgn="t"/>
                      <a:r>
                        <a:rPr lang="en-US" sz="1400" b="1">
                          <a:solidFill>
                            <a:srgbClr val="131313"/>
                          </a:solidFill>
                          <a:effectLst/>
                        </a:rPr>
                        <a:t>Anni</a:t>
                      </a:r>
                    </a:p>
                  </a:txBody>
                  <a:tcPr marL="76200" marR="38100" marT="38100" marB="22860">
                    <a:lnL>
                      <a:noFill/>
                    </a:lnL>
                    <a:lnR>
                      <a:noFill/>
                    </a:lnR>
                    <a:lnT>
                      <a:noFill/>
                    </a:lnT>
                    <a:lnB w="7620" cap="flat" cmpd="sng" algn="ctr">
                      <a:solidFill>
                        <a:srgbClr val="000000"/>
                      </a:solidFill>
                      <a:prstDash val="solid"/>
                      <a:round/>
                      <a:headEnd type="none" w="med" len="med"/>
                      <a:tailEnd type="none" w="med" len="med"/>
                    </a:lnB>
                    <a:solidFill>
                      <a:srgbClr val="3299A2"/>
                    </a:solidFill>
                  </a:tcPr>
                </a:tc>
                <a:tc>
                  <a:txBody>
                    <a:bodyPr/>
                    <a:lstStyle/>
                    <a:p>
                      <a:pPr algn="ctr" fontAlgn="t"/>
                      <a:r>
                        <a:rPr lang="en-US" sz="1400" b="1" dirty="0" err="1">
                          <a:solidFill>
                            <a:srgbClr val="131313"/>
                          </a:solidFill>
                          <a:effectLst/>
                        </a:rPr>
                        <a:t>Indicatori</a:t>
                      </a:r>
                      <a:endParaRPr lang="en-US" sz="1400" b="1" dirty="0">
                        <a:solidFill>
                          <a:srgbClr val="131313"/>
                        </a:solidFill>
                        <a:effectLst/>
                      </a:endParaRPr>
                    </a:p>
                  </a:txBody>
                  <a:tcPr marL="76200" marR="38100" marT="38100" marB="22860">
                    <a:lnL>
                      <a:noFill/>
                    </a:lnL>
                    <a:lnR>
                      <a:noFill/>
                    </a:lnR>
                    <a:lnT>
                      <a:noFill/>
                    </a:lnT>
                    <a:lnB w="7620" cap="flat" cmpd="sng" algn="ctr">
                      <a:solidFill>
                        <a:srgbClr val="000000"/>
                      </a:solidFill>
                      <a:prstDash val="solid"/>
                      <a:round/>
                      <a:headEnd type="none" w="med" len="med"/>
                      <a:tailEnd type="none" w="med" len="med"/>
                    </a:lnB>
                    <a:solidFill>
                      <a:srgbClr val="3299A2"/>
                    </a:solidFill>
                  </a:tcPr>
                </a:tc>
                <a:tc>
                  <a:txBody>
                    <a:bodyPr/>
                    <a:lstStyle/>
                    <a:p>
                      <a:pPr algn="ctr" fontAlgn="t"/>
                      <a:endParaRPr lang="en-US" sz="1400">
                        <a:effectLst/>
                      </a:endParaRPr>
                    </a:p>
                  </a:txBody>
                  <a:tcPr marR="38100" marT="38100" marB="38100">
                    <a:lnL>
                      <a:noFill/>
                    </a:lnL>
                    <a:lnR>
                      <a:noFill/>
                    </a:lnR>
                    <a:lnT>
                      <a:noFill/>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b="1">
                          <a:solidFill>
                            <a:srgbClr val="131313"/>
                          </a:solidFill>
                          <a:effectLst/>
                        </a:rPr>
                        <a:t>Effetti</a:t>
                      </a:r>
                    </a:p>
                  </a:txBody>
                  <a:tcPr marL="76200" marR="38100" marT="38100" marB="22860">
                    <a:lnL>
                      <a:noFill/>
                    </a:lnL>
                    <a:lnR>
                      <a:noFill/>
                    </a:lnR>
                    <a:lnT>
                      <a:noFill/>
                    </a:lnT>
                    <a:lnB w="7620" cap="flat" cmpd="sng" algn="ctr">
                      <a:solidFill>
                        <a:srgbClr val="000000"/>
                      </a:solidFill>
                      <a:prstDash val="solid"/>
                      <a:round/>
                      <a:headEnd type="none" w="med" len="med"/>
                      <a:tailEnd type="none" w="med" len="med"/>
                    </a:lnB>
                    <a:solidFill>
                      <a:srgbClr val="3299A2"/>
                    </a:solidFill>
                  </a:tcPr>
                </a:tc>
                <a:tc>
                  <a:txBody>
                    <a:bodyPr/>
                    <a:lstStyle/>
                    <a:p>
                      <a:pPr algn="ctr" fontAlgn="t"/>
                      <a:endParaRPr lang="en-US" sz="1400">
                        <a:effectLst/>
                      </a:endParaRPr>
                    </a:p>
                  </a:txBody>
                  <a:tcPr marR="38100" marT="38100" marB="38100">
                    <a:lnL>
                      <a:noFill/>
                    </a:lnL>
                    <a:lnR>
                      <a:noFill/>
                    </a:lnR>
                    <a:lnT>
                      <a:noFill/>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b="1">
                          <a:solidFill>
                            <a:srgbClr val="131313"/>
                          </a:solidFill>
                          <a:effectLst/>
                        </a:rPr>
                        <a:t>Debito/</a:t>
                      </a:r>
                      <a:r>
                        <a:rPr lang="en-US" sz="1400" b="1" cap="all">
                          <a:solidFill>
                            <a:srgbClr val="131313"/>
                          </a:solidFill>
                          <a:effectLst/>
                        </a:rPr>
                        <a:t>PIL</a:t>
                      </a:r>
                      <a:endParaRPr lang="en-US" sz="1400" b="1">
                        <a:solidFill>
                          <a:srgbClr val="131313"/>
                        </a:solidFill>
                        <a:effectLst/>
                      </a:endParaRPr>
                    </a:p>
                  </a:txBody>
                  <a:tcPr marL="76200" marR="38100" marT="38100" marB="22860">
                    <a:lnL>
                      <a:noFill/>
                    </a:lnL>
                    <a:lnR>
                      <a:noFill/>
                    </a:lnR>
                    <a:lnT>
                      <a:noFill/>
                    </a:lnT>
                    <a:lnB w="7620" cap="flat" cmpd="sng" algn="ctr">
                      <a:solidFill>
                        <a:srgbClr val="000000"/>
                      </a:solidFill>
                      <a:prstDash val="solid"/>
                      <a:round/>
                      <a:headEnd type="none" w="med" len="med"/>
                      <a:tailEnd type="none" w="med" len="med"/>
                    </a:lnB>
                    <a:solidFill>
                      <a:srgbClr val="3299A2"/>
                    </a:solidFill>
                  </a:tcPr>
                </a:tc>
                <a:tc>
                  <a:txBody>
                    <a:bodyPr/>
                    <a:lstStyle/>
                    <a:p>
                      <a:pPr algn="ctr" fontAlgn="t"/>
                      <a:r>
                        <a:rPr lang="en-US" sz="1400" b="1">
                          <a:solidFill>
                            <a:srgbClr val="131313"/>
                          </a:solidFill>
                          <a:effectLst/>
                        </a:rPr>
                        <a:t>∆</a:t>
                      </a:r>
                      <a:r>
                        <a:rPr lang="en-US" sz="1400" b="1" cap="all">
                          <a:solidFill>
                            <a:srgbClr val="131313"/>
                          </a:solidFill>
                          <a:effectLst/>
                        </a:rPr>
                        <a:t>PIL</a:t>
                      </a:r>
                      <a:r>
                        <a:rPr lang="en-US" sz="1400" b="1">
                          <a:solidFill>
                            <a:srgbClr val="131313"/>
                          </a:solidFill>
                          <a:effectLst/>
                        </a:rPr>
                        <a:t> reale</a:t>
                      </a:r>
                    </a:p>
                  </a:txBody>
                  <a:tcPr marL="76200" marR="38100" marT="38100" marB="22860">
                    <a:lnL>
                      <a:noFill/>
                    </a:lnL>
                    <a:lnR>
                      <a:noFill/>
                    </a:lnR>
                    <a:lnT>
                      <a:noFill/>
                    </a:lnT>
                    <a:lnB w="7620" cap="flat" cmpd="sng" algn="ctr">
                      <a:solidFill>
                        <a:srgbClr val="000000"/>
                      </a:solidFill>
                      <a:prstDash val="solid"/>
                      <a:round/>
                      <a:headEnd type="none" w="med" len="med"/>
                      <a:tailEnd type="none" w="med" len="med"/>
                    </a:lnB>
                    <a:solidFill>
                      <a:srgbClr val="3299A2"/>
                    </a:solidFill>
                  </a:tcPr>
                </a:tc>
                <a:extLst>
                  <a:ext uri="{0D108BD9-81ED-4DB2-BD59-A6C34878D82A}">
                    <a16:rowId xmlns:a16="http://schemas.microsoft.com/office/drawing/2014/main" val="47170847"/>
                  </a:ext>
                </a:extLst>
              </a:tr>
              <a:tr h="290655">
                <a:tc>
                  <a:txBody>
                    <a:bodyPr/>
                    <a:lstStyle/>
                    <a:p>
                      <a:pPr algn="l" fontAlgn="t"/>
                      <a:r>
                        <a:rPr lang="en-US" sz="1400">
                          <a:solidFill>
                            <a:srgbClr val="131313"/>
                          </a:solidFill>
                          <a:effectLst/>
                        </a:rPr>
                        <a:t>2007</a:t>
                      </a:r>
                    </a:p>
                  </a:txBody>
                  <a:tcPr marR="38100" marT="38100" marB="38100">
                    <a:lnL>
                      <a:noFill/>
                    </a:lnL>
                    <a:lnR>
                      <a:noFill/>
                    </a:lnR>
                    <a:lnT w="7620" cap="flat" cmpd="sng" algn="ctr">
                      <a:solidFill>
                        <a:srgbClr val="000000"/>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&gt; 0 e </a:t>
                      </a:r>
                      <a:r>
                        <a:rPr lang="en-US" sz="1400" i="1">
                          <a:solidFill>
                            <a:srgbClr val="131313"/>
                          </a:solidFill>
                          <a:effectLst/>
                          <a:latin typeface="freight-text-pro"/>
                        </a:rPr>
                        <a:t>OG</a:t>
                      </a:r>
                      <a:r>
                        <a:rPr lang="en-US" sz="1400">
                          <a:solidFill>
                            <a:srgbClr val="131313"/>
                          </a:solidFill>
                          <a:effectLst/>
                        </a:rPr>
                        <a:t> &gt; 0</a:t>
                      </a:r>
                    </a:p>
                  </a:txBody>
                  <a:tcPr marR="38100" marT="38100" marB="38100">
                    <a:lnL>
                      <a:noFill/>
                    </a:lnL>
                    <a:lnR>
                      <a:noFill/>
                    </a:lnR>
                    <a:lnT w="7620" cap="flat" cmpd="sng" algn="ctr">
                      <a:solidFill>
                        <a:srgbClr val="000000"/>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Contrazione anticiclica</a:t>
                      </a:r>
                    </a:p>
                  </a:txBody>
                  <a:tcPr marR="38100" marT="38100" marB="38100">
                    <a:lnL>
                      <a:noFill/>
                    </a:lnL>
                    <a:lnR>
                      <a:noFill/>
                    </a:lnR>
                    <a:lnT w="7620" cap="flat" cmpd="sng" algn="ctr">
                      <a:solidFill>
                        <a:srgbClr val="000000"/>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99,8</a:t>
                      </a:r>
                    </a:p>
                  </a:txBody>
                  <a:tcPr marR="38100" marT="38100" marB="38100">
                    <a:lnL>
                      <a:noFill/>
                    </a:lnL>
                    <a:lnR>
                      <a:noFill/>
                    </a:lnR>
                    <a:lnT w="7620" cap="flat" cmpd="sng" algn="ctr">
                      <a:solidFill>
                        <a:srgbClr val="000000"/>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dirty="0">
                          <a:solidFill>
                            <a:srgbClr val="131313"/>
                          </a:solidFill>
                          <a:effectLst/>
                        </a:rPr>
                        <a:t>1,5</a:t>
                      </a:r>
                    </a:p>
                  </a:txBody>
                  <a:tcPr marR="38100" marT="38100" marB="38100">
                    <a:lnL>
                      <a:noFill/>
                    </a:lnL>
                    <a:lnR>
                      <a:noFill/>
                    </a:lnR>
                    <a:lnT w="7620" cap="flat" cmpd="sng" algn="ctr">
                      <a:solidFill>
                        <a:srgbClr val="000000"/>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458067735"/>
                  </a:ext>
                </a:extLst>
              </a:tr>
              <a:tr h="290655">
                <a:tc>
                  <a:txBody>
                    <a:bodyPr/>
                    <a:lstStyle/>
                    <a:p>
                      <a:pPr algn="l" fontAlgn="t"/>
                      <a:r>
                        <a:rPr lang="en-US" sz="1400">
                          <a:solidFill>
                            <a:srgbClr val="131313"/>
                          </a:solidFill>
                          <a:effectLst/>
                        </a:rPr>
                        <a:t>2008</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&lt; 0 e </a:t>
                      </a:r>
                      <a:r>
                        <a:rPr lang="en-US" sz="1400" i="1">
                          <a:solidFill>
                            <a:srgbClr val="131313"/>
                          </a:solidFill>
                          <a:effectLst/>
                          <a:latin typeface="freight-text-pro"/>
                        </a:rPr>
                        <a:t>OG</a:t>
                      </a:r>
                      <a:r>
                        <a:rPr lang="en-US" sz="1400">
                          <a:solidFill>
                            <a:srgbClr val="131313"/>
                          </a:solidFill>
                          <a:effectLst/>
                        </a:rPr>
                        <a:t> &gt; 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Espansione prociclica</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102,4</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−1,1</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2159923124"/>
                  </a:ext>
                </a:extLst>
              </a:tr>
              <a:tr h="290655">
                <a:tc>
                  <a:txBody>
                    <a:bodyPr/>
                    <a:lstStyle/>
                    <a:p>
                      <a:pPr algn="l" fontAlgn="t"/>
                      <a:r>
                        <a:rPr lang="en-US" sz="1400">
                          <a:solidFill>
                            <a:srgbClr val="131313"/>
                          </a:solidFill>
                          <a:effectLst/>
                        </a:rPr>
                        <a:t>2009</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&lt; 0 e </a:t>
                      </a:r>
                      <a:r>
                        <a:rPr lang="en-US" sz="1400" i="1">
                          <a:solidFill>
                            <a:srgbClr val="131313"/>
                          </a:solidFill>
                          <a:effectLst/>
                          <a:latin typeface="freight-text-pro"/>
                        </a:rPr>
                        <a:t>OG</a:t>
                      </a:r>
                      <a:r>
                        <a:rPr lang="en-US" sz="1400">
                          <a:solidFill>
                            <a:srgbClr val="131313"/>
                          </a:solidFill>
                          <a:effectLst/>
                        </a:rPr>
                        <a:t> &lt; 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Espansione anticiclica</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112,5</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−5,5</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17575871"/>
                  </a:ext>
                </a:extLst>
              </a:tr>
              <a:tr h="290655">
                <a:tc>
                  <a:txBody>
                    <a:bodyPr/>
                    <a:lstStyle/>
                    <a:p>
                      <a:pPr algn="l" fontAlgn="t"/>
                      <a:r>
                        <a:rPr lang="en-US" sz="1400">
                          <a:solidFill>
                            <a:srgbClr val="131313"/>
                          </a:solidFill>
                          <a:effectLst/>
                        </a:rPr>
                        <a:t>2010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&gt; 0 e </a:t>
                      </a:r>
                      <a:r>
                        <a:rPr lang="en-US" sz="1400" i="1">
                          <a:solidFill>
                            <a:srgbClr val="131313"/>
                          </a:solidFill>
                          <a:effectLst/>
                          <a:latin typeface="freight-text-pro"/>
                        </a:rPr>
                        <a:t>OG</a:t>
                      </a:r>
                      <a:r>
                        <a:rPr lang="en-US" sz="1400">
                          <a:solidFill>
                            <a:srgbClr val="131313"/>
                          </a:solidFill>
                          <a:effectLst/>
                        </a:rPr>
                        <a:t> &lt; 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Contrazione prociclica</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dirty="0">
                          <a:solidFill>
                            <a:srgbClr val="131313"/>
                          </a:solidFill>
                          <a:effectLst/>
                        </a:rPr>
                        <a:t>115,4</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1,7</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2709780933"/>
                  </a:ext>
                </a:extLst>
              </a:tr>
              <a:tr h="290655">
                <a:tc>
                  <a:txBody>
                    <a:bodyPr/>
                    <a:lstStyle/>
                    <a:p>
                      <a:pPr algn="l" fontAlgn="t"/>
                      <a:r>
                        <a:rPr lang="en-US" sz="1400">
                          <a:solidFill>
                            <a:srgbClr val="131313"/>
                          </a:solidFill>
                          <a:effectLst/>
                        </a:rPr>
                        <a:t>2011</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&gt; 0 e </a:t>
                      </a:r>
                      <a:r>
                        <a:rPr lang="en-US" sz="1400" i="1">
                          <a:solidFill>
                            <a:srgbClr val="131313"/>
                          </a:solidFill>
                          <a:effectLst/>
                          <a:latin typeface="freight-text-pro"/>
                        </a:rPr>
                        <a:t>OG</a:t>
                      </a:r>
                      <a:r>
                        <a:rPr lang="en-US" sz="1400">
                          <a:solidFill>
                            <a:srgbClr val="131313"/>
                          </a:solidFill>
                          <a:effectLst/>
                        </a:rPr>
                        <a:t> &lt; 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Contrazione prociclica</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dirty="0">
                          <a:solidFill>
                            <a:srgbClr val="131313"/>
                          </a:solidFill>
                          <a:effectLst/>
                        </a:rPr>
                        <a:t>116,5</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0,6</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225289789"/>
                  </a:ext>
                </a:extLst>
              </a:tr>
              <a:tr h="290655">
                <a:tc>
                  <a:txBody>
                    <a:bodyPr/>
                    <a:lstStyle/>
                    <a:p>
                      <a:pPr algn="l" fontAlgn="t"/>
                      <a:r>
                        <a:rPr lang="en-US" sz="1400">
                          <a:solidFill>
                            <a:srgbClr val="131313"/>
                          </a:solidFill>
                          <a:effectLst/>
                        </a:rPr>
                        <a:t>2012</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&gt; 0 e </a:t>
                      </a:r>
                      <a:r>
                        <a:rPr lang="en-US" sz="1400" i="1">
                          <a:solidFill>
                            <a:srgbClr val="131313"/>
                          </a:solidFill>
                          <a:effectLst/>
                          <a:latin typeface="freight-text-pro"/>
                        </a:rPr>
                        <a:t>OG</a:t>
                      </a:r>
                      <a:r>
                        <a:rPr lang="en-US" sz="1400">
                          <a:solidFill>
                            <a:srgbClr val="131313"/>
                          </a:solidFill>
                          <a:effectLst/>
                        </a:rPr>
                        <a:t> &lt; 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Contrazione prociclica</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dirty="0">
                          <a:solidFill>
                            <a:srgbClr val="131313"/>
                          </a:solidFill>
                          <a:effectLst/>
                        </a:rPr>
                        <a:t>123,4</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−2,8</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1618543568"/>
                  </a:ext>
                </a:extLst>
              </a:tr>
              <a:tr h="290655">
                <a:tc>
                  <a:txBody>
                    <a:bodyPr/>
                    <a:lstStyle/>
                    <a:p>
                      <a:pPr algn="l" fontAlgn="t"/>
                      <a:r>
                        <a:rPr lang="en-US" sz="1400">
                          <a:solidFill>
                            <a:srgbClr val="131313"/>
                          </a:solidFill>
                          <a:effectLst/>
                        </a:rPr>
                        <a:t>2013</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&gt; 0 e </a:t>
                      </a:r>
                      <a:r>
                        <a:rPr lang="en-US" sz="1400" i="1">
                          <a:solidFill>
                            <a:srgbClr val="131313"/>
                          </a:solidFill>
                          <a:effectLst/>
                          <a:latin typeface="freight-text-pro"/>
                        </a:rPr>
                        <a:t>OG</a:t>
                      </a:r>
                      <a:r>
                        <a:rPr lang="en-US" sz="1400">
                          <a:solidFill>
                            <a:srgbClr val="131313"/>
                          </a:solidFill>
                          <a:effectLst/>
                        </a:rPr>
                        <a:t> &lt; 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Contrazione prociclica</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129,0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dirty="0">
                          <a:solidFill>
                            <a:srgbClr val="131313"/>
                          </a:solidFill>
                          <a:effectLst/>
                        </a:rPr>
                        <a:t>−1,7</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2004146854"/>
                  </a:ext>
                </a:extLst>
              </a:tr>
              <a:tr h="290655">
                <a:tc>
                  <a:txBody>
                    <a:bodyPr/>
                    <a:lstStyle/>
                    <a:p>
                      <a:pPr algn="l" fontAlgn="t"/>
                      <a:r>
                        <a:rPr lang="en-US" sz="1400">
                          <a:solidFill>
                            <a:srgbClr val="131313"/>
                          </a:solidFill>
                          <a:effectLst/>
                        </a:rPr>
                        <a:t>2014</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&lt; 0 e </a:t>
                      </a:r>
                      <a:r>
                        <a:rPr lang="en-US" sz="1400" i="1">
                          <a:solidFill>
                            <a:srgbClr val="131313"/>
                          </a:solidFill>
                          <a:effectLst/>
                          <a:latin typeface="freight-text-pro"/>
                        </a:rPr>
                        <a:t>OG</a:t>
                      </a:r>
                      <a:r>
                        <a:rPr lang="en-US" sz="1400">
                          <a:solidFill>
                            <a:srgbClr val="131313"/>
                          </a:solidFill>
                          <a:effectLst/>
                        </a:rPr>
                        <a:t> &lt; 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Espansione anticiclica</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131,8</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dirty="0">
                          <a:solidFill>
                            <a:srgbClr val="131313"/>
                          </a:solidFill>
                          <a:effectLst/>
                        </a:rPr>
                        <a:t>0,1</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3815920381"/>
                  </a:ext>
                </a:extLst>
              </a:tr>
              <a:tr h="290655">
                <a:tc>
                  <a:txBody>
                    <a:bodyPr/>
                    <a:lstStyle/>
                    <a:p>
                      <a:pPr algn="l" fontAlgn="t"/>
                      <a:r>
                        <a:rPr lang="en-US" sz="1400">
                          <a:solidFill>
                            <a:srgbClr val="131313"/>
                          </a:solidFill>
                          <a:effectLst/>
                        </a:rPr>
                        <a:t>2015</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&lt; 0 e </a:t>
                      </a:r>
                      <a:r>
                        <a:rPr lang="en-US" sz="1400" i="1">
                          <a:solidFill>
                            <a:srgbClr val="131313"/>
                          </a:solidFill>
                          <a:effectLst/>
                          <a:latin typeface="freight-text-pro"/>
                        </a:rPr>
                        <a:t>OG</a:t>
                      </a:r>
                      <a:r>
                        <a:rPr lang="en-US" sz="1400">
                          <a:solidFill>
                            <a:srgbClr val="131313"/>
                          </a:solidFill>
                          <a:effectLst/>
                        </a:rPr>
                        <a:t> &lt; 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Espansione anticiclica</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dirty="0">
                          <a:solidFill>
                            <a:srgbClr val="131313"/>
                          </a:solidFill>
                          <a:effectLst/>
                        </a:rPr>
                        <a:t>131,5</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dirty="0">
                          <a:solidFill>
                            <a:srgbClr val="131313"/>
                          </a:solidFill>
                          <a:effectLst/>
                        </a:rPr>
                        <a:t>1,0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582797103"/>
                  </a:ext>
                </a:extLst>
              </a:tr>
              <a:tr h="290655">
                <a:tc>
                  <a:txBody>
                    <a:bodyPr/>
                    <a:lstStyle/>
                    <a:p>
                      <a:pPr algn="l" fontAlgn="t"/>
                      <a:r>
                        <a:rPr lang="en-US" sz="1400">
                          <a:solidFill>
                            <a:srgbClr val="131313"/>
                          </a:solidFill>
                          <a:effectLst/>
                        </a:rPr>
                        <a:t>2016</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&lt; 0 e </a:t>
                      </a:r>
                      <a:r>
                        <a:rPr lang="en-US" sz="1400" i="1">
                          <a:solidFill>
                            <a:srgbClr val="131313"/>
                          </a:solidFill>
                          <a:effectLst/>
                          <a:latin typeface="freight-text-pro"/>
                        </a:rPr>
                        <a:t>OG</a:t>
                      </a:r>
                      <a:r>
                        <a:rPr lang="en-US" sz="1400">
                          <a:solidFill>
                            <a:srgbClr val="131313"/>
                          </a:solidFill>
                          <a:effectLst/>
                        </a:rPr>
                        <a:t> &lt; 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Espansione anticiclica</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132,0</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0,9</a:t>
                      </a:r>
                    </a:p>
                  </a:txBody>
                  <a:tcPr marR="38100" marT="38100" marB="38100">
                    <a:lnL>
                      <a:noFill/>
                    </a:lnL>
                    <a:lnR>
                      <a:noFill/>
                    </a:lnR>
                    <a:lnT w="7620" cap="flat" cmpd="sng" algn="ctr">
                      <a:solidFill>
                        <a:srgbClr val="A2D0D6"/>
                      </a:solidFill>
                      <a:prstDash val="solid"/>
                      <a:round/>
                      <a:headEnd type="none" w="med" len="med"/>
                      <a:tailEnd type="none" w="med" len="med"/>
                    </a:lnT>
                    <a:lnB w="7620" cap="flat" cmpd="sng" algn="ctr">
                      <a:solidFill>
                        <a:srgbClr val="A2D0D6"/>
                      </a:solidFill>
                      <a:prstDash val="solid"/>
                      <a:round/>
                      <a:headEnd type="none" w="med" len="med"/>
                      <a:tailEnd type="none" w="med" len="med"/>
                    </a:lnB>
                    <a:solidFill>
                      <a:srgbClr val="FFFFFF"/>
                    </a:solidFill>
                  </a:tcPr>
                </a:tc>
                <a:extLst>
                  <a:ext uri="{0D108BD9-81ED-4DB2-BD59-A6C34878D82A}">
                    <a16:rowId xmlns:a16="http://schemas.microsoft.com/office/drawing/2014/main" val="1812827046"/>
                  </a:ext>
                </a:extLst>
              </a:tr>
              <a:tr h="353841">
                <a:tc>
                  <a:txBody>
                    <a:bodyPr/>
                    <a:lstStyle/>
                    <a:p>
                      <a:pPr algn="l" fontAlgn="t"/>
                      <a:r>
                        <a:rPr lang="en-US" sz="1400">
                          <a:solidFill>
                            <a:srgbClr val="131313"/>
                          </a:solidFill>
                          <a:effectLst/>
                        </a:rPr>
                        <a:t>2017</a:t>
                      </a:r>
                    </a:p>
                  </a:txBody>
                  <a:tcPr marR="38100" marT="38100" marB="114300">
                    <a:lnL>
                      <a:noFill/>
                    </a:lnL>
                    <a:lnR>
                      <a:noFill/>
                    </a:lnR>
                    <a:lnT w="7620" cap="flat" cmpd="sng" algn="ctr">
                      <a:solidFill>
                        <a:srgbClr val="A2D0D6"/>
                      </a:solidFill>
                      <a:prstDash val="solid"/>
                      <a:round/>
                      <a:headEnd type="none" w="med" len="med"/>
                      <a:tailEnd type="none" w="med" len="med"/>
                    </a:lnT>
                    <a:lnB w="22860" cap="flat" cmpd="sng" algn="ctr">
                      <a:solidFill>
                        <a:srgbClr val="3299A2"/>
                      </a:solidFill>
                      <a:prstDash val="solid"/>
                      <a:round/>
                      <a:headEnd type="none" w="med" len="med"/>
                      <a:tailEnd type="none" w="med" len="med"/>
                    </a:lnB>
                    <a:solidFill>
                      <a:srgbClr val="FFFFFF"/>
                    </a:solidFill>
                  </a:tcPr>
                </a:tc>
                <a:tc>
                  <a:txBody>
                    <a:bodyPr/>
                    <a:lstStyle/>
                    <a:p>
                      <a:pPr algn="l" fontAlgn="t"/>
                      <a:r>
                        <a:rPr lang="en-US" sz="1400" i="1">
                          <a:solidFill>
                            <a:srgbClr val="131313"/>
                          </a:solidFill>
                          <a:effectLst/>
                          <a:latin typeface="freight-text-pro"/>
                        </a:rPr>
                        <a:t>SSP</a:t>
                      </a:r>
                      <a:r>
                        <a:rPr lang="en-US" sz="1400">
                          <a:solidFill>
                            <a:srgbClr val="131313"/>
                          </a:solidFill>
                          <a:effectLst/>
                        </a:rPr>
                        <a:t> &lt; 0 e </a:t>
                      </a:r>
                      <a:r>
                        <a:rPr lang="en-US" sz="1400" i="1">
                          <a:solidFill>
                            <a:srgbClr val="131313"/>
                          </a:solidFill>
                          <a:effectLst/>
                          <a:latin typeface="freight-text-pro"/>
                        </a:rPr>
                        <a:t>OG</a:t>
                      </a:r>
                      <a:r>
                        <a:rPr lang="en-US" sz="1400">
                          <a:solidFill>
                            <a:srgbClr val="131313"/>
                          </a:solidFill>
                          <a:effectLst/>
                        </a:rPr>
                        <a:t> &lt; 0</a:t>
                      </a:r>
                    </a:p>
                  </a:txBody>
                  <a:tcPr marR="38100" marT="38100" marB="114300">
                    <a:lnL>
                      <a:noFill/>
                    </a:lnL>
                    <a:lnR>
                      <a:noFill/>
                    </a:lnR>
                    <a:lnT w="7620" cap="flat" cmpd="sng" algn="ctr">
                      <a:solidFill>
                        <a:srgbClr val="A2D0D6"/>
                      </a:solidFill>
                      <a:prstDash val="solid"/>
                      <a:round/>
                      <a:headEnd type="none" w="med" len="med"/>
                      <a:tailEnd type="none" w="med" len="med"/>
                    </a:lnT>
                    <a:lnB w="22860" cap="flat" cmpd="sng" algn="ctr">
                      <a:solidFill>
                        <a:srgbClr val="3299A2"/>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114300">
                    <a:lnL>
                      <a:noFill/>
                    </a:lnL>
                    <a:lnR>
                      <a:noFill/>
                    </a:lnR>
                    <a:lnT w="7620" cap="flat" cmpd="sng" algn="ctr">
                      <a:solidFill>
                        <a:srgbClr val="A2D0D6"/>
                      </a:solidFill>
                      <a:prstDash val="solid"/>
                      <a:round/>
                      <a:headEnd type="none" w="med" len="med"/>
                      <a:tailEnd type="none" w="med" len="med"/>
                    </a:lnT>
                    <a:lnB w="22860" cap="flat" cmpd="sng" algn="ctr">
                      <a:solidFill>
                        <a:srgbClr val="3299A2"/>
                      </a:solidFill>
                      <a:prstDash val="solid"/>
                      <a:round/>
                      <a:headEnd type="none" w="med" len="med"/>
                      <a:tailEnd type="none" w="med" len="med"/>
                    </a:lnB>
                    <a:solidFill>
                      <a:srgbClr val="FFFFFF"/>
                    </a:solidFill>
                  </a:tcPr>
                </a:tc>
                <a:tc>
                  <a:txBody>
                    <a:bodyPr/>
                    <a:lstStyle/>
                    <a:p>
                      <a:pPr algn="l" fontAlgn="t"/>
                      <a:r>
                        <a:rPr lang="en-US" sz="1400">
                          <a:solidFill>
                            <a:srgbClr val="131313"/>
                          </a:solidFill>
                          <a:effectLst/>
                        </a:rPr>
                        <a:t>Espansione anticiclica</a:t>
                      </a:r>
                    </a:p>
                  </a:txBody>
                  <a:tcPr marR="38100" marT="38100" marB="114300">
                    <a:lnL>
                      <a:noFill/>
                    </a:lnL>
                    <a:lnR>
                      <a:noFill/>
                    </a:lnR>
                    <a:lnT w="7620" cap="flat" cmpd="sng" algn="ctr">
                      <a:solidFill>
                        <a:srgbClr val="A2D0D6"/>
                      </a:solidFill>
                      <a:prstDash val="solid"/>
                      <a:round/>
                      <a:headEnd type="none" w="med" len="med"/>
                      <a:tailEnd type="none" w="med" len="med"/>
                    </a:lnT>
                    <a:lnB w="22860" cap="flat" cmpd="sng" algn="ctr">
                      <a:solidFill>
                        <a:srgbClr val="3299A2"/>
                      </a:solidFill>
                      <a:prstDash val="solid"/>
                      <a:round/>
                      <a:headEnd type="none" w="med" len="med"/>
                      <a:tailEnd type="none" w="med" len="med"/>
                    </a:lnB>
                    <a:solidFill>
                      <a:srgbClr val="FFFFFF"/>
                    </a:solidFill>
                  </a:tcPr>
                </a:tc>
                <a:tc>
                  <a:txBody>
                    <a:bodyPr/>
                    <a:lstStyle/>
                    <a:p>
                      <a:pPr algn="ctr" fontAlgn="t"/>
                      <a:endParaRPr lang="en-US" sz="1400">
                        <a:effectLst/>
                      </a:endParaRPr>
                    </a:p>
                  </a:txBody>
                  <a:tcPr marR="38100" marT="38100" marB="114300">
                    <a:lnL>
                      <a:noFill/>
                    </a:lnL>
                    <a:lnR>
                      <a:noFill/>
                    </a:lnR>
                    <a:lnT w="7620" cap="flat" cmpd="sng" algn="ctr">
                      <a:solidFill>
                        <a:srgbClr val="A2D0D6"/>
                      </a:solidFill>
                      <a:prstDash val="solid"/>
                      <a:round/>
                      <a:headEnd type="none" w="med" len="med"/>
                      <a:tailEnd type="none" w="med" len="med"/>
                    </a:lnT>
                    <a:lnB w="22860" cap="flat" cmpd="sng" algn="ctr">
                      <a:solidFill>
                        <a:srgbClr val="3299A2"/>
                      </a:solidFill>
                      <a:prstDash val="solid"/>
                      <a:round/>
                      <a:headEnd type="none" w="med" len="med"/>
                      <a:tailEnd type="none" w="med" len="med"/>
                    </a:lnB>
                    <a:solidFill>
                      <a:srgbClr val="FFFFFF"/>
                    </a:solidFill>
                  </a:tcPr>
                </a:tc>
                <a:tc>
                  <a:txBody>
                    <a:bodyPr/>
                    <a:lstStyle/>
                    <a:p>
                      <a:pPr algn="ctr" fontAlgn="t"/>
                      <a:r>
                        <a:rPr lang="en-US" sz="1400">
                          <a:solidFill>
                            <a:srgbClr val="131313"/>
                          </a:solidFill>
                          <a:effectLst/>
                        </a:rPr>
                        <a:t>131,8</a:t>
                      </a:r>
                    </a:p>
                  </a:txBody>
                  <a:tcPr marR="38100" marT="38100" marB="114300">
                    <a:lnL>
                      <a:noFill/>
                    </a:lnL>
                    <a:lnR>
                      <a:noFill/>
                    </a:lnR>
                    <a:lnT w="7620" cap="flat" cmpd="sng" algn="ctr">
                      <a:solidFill>
                        <a:srgbClr val="A2D0D6"/>
                      </a:solidFill>
                      <a:prstDash val="solid"/>
                      <a:round/>
                      <a:headEnd type="none" w="med" len="med"/>
                      <a:tailEnd type="none" w="med" len="med"/>
                    </a:lnT>
                    <a:lnB w="22860" cap="flat" cmpd="sng" algn="ctr">
                      <a:solidFill>
                        <a:srgbClr val="3299A2"/>
                      </a:solidFill>
                      <a:prstDash val="solid"/>
                      <a:round/>
                      <a:headEnd type="none" w="med" len="med"/>
                      <a:tailEnd type="none" w="med" len="med"/>
                    </a:lnB>
                    <a:solidFill>
                      <a:srgbClr val="FFFFFF"/>
                    </a:solidFill>
                  </a:tcPr>
                </a:tc>
                <a:tc>
                  <a:txBody>
                    <a:bodyPr/>
                    <a:lstStyle/>
                    <a:p>
                      <a:pPr algn="ctr" fontAlgn="t"/>
                      <a:r>
                        <a:rPr lang="en-US" sz="1400" dirty="0">
                          <a:solidFill>
                            <a:srgbClr val="131313"/>
                          </a:solidFill>
                          <a:effectLst/>
                        </a:rPr>
                        <a:t>1,5</a:t>
                      </a:r>
                    </a:p>
                  </a:txBody>
                  <a:tcPr marR="38100" marT="38100" marB="114300">
                    <a:lnL>
                      <a:noFill/>
                    </a:lnL>
                    <a:lnR>
                      <a:noFill/>
                    </a:lnR>
                    <a:lnT w="7620" cap="flat" cmpd="sng" algn="ctr">
                      <a:solidFill>
                        <a:srgbClr val="A2D0D6"/>
                      </a:solidFill>
                      <a:prstDash val="solid"/>
                      <a:round/>
                      <a:headEnd type="none" w="med" len="med"/>
                      <a:tailEnd type="none" w="med" len="med"/>
                    </a:lnT>
                    <a:lnB w="22860" cap="flat" cmpd="sng" algn="ctr">
                      <a:solidFill>
                        <a:srgbClr val="3299A2"/>
                      </a:solidFill>
                      <a:prstDash val="solid"/>
                      <a:round/>
                      <a:headEnd type="none" w="med" len="med"/>
                      <a:tailEnd type="none" w="med" len="med"/>
                    </a:lnB>
                    <a:solidFill>
                      <a:srgbClr val="FFFFFF"/>
                    </a:solidFill>
                  </a:tcPr>
                </a:tc>
                <a:extLst>
                  <a:ext uri="{0D108BD9-81ED-4DB2-BD59-A6C34878D82A}">
                    <a16:rowId xmlns:a16="http://schemas.microsoft.com/office/drawing/2014/main" val="1306238180"/>
                  </a:ext>
                </a:extLst>
              </a:tr>
            </a:tbl>
          </a:graphicData>
        </a:graphic>
      </p:graphicFrame>
      <p:sp>
        <p:nvSpPr>
          <p:cNvPr id="5" name="Rectangle 2"/>
          <p:cNvSpPr>
            <a:spLocks noChangeArrowheads="1"/>
          </p:cNvSpPr>
          <p:nvPr/>
        </p:nvSpPr>
        <p:spPr bwMode="auto">
          <a:xfrm>
            <a:off x="9061704" y="3530811"/>
            <a:ext cx="2741520" cy="163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3174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131313"/>
                </a:solidFill>
                <a:effectLst/>
                <a:latin typeface="jaf-bernina-sans"/>
              </a:rPr>
              <a:t>TAB. 3.12.1.</a:t>
            </a:r>
            <a:endParaRPr kumimoji="0" lang="en-US" altLang="en-US" sz="1200" b="1" i="0" u="none" strike="noStrike" cap="none" normalizeH="0" baseline="0" dirty="0">
              <a:ln>
                <a:noFill/>
              </a:ln>
              <a:solidFill>
                <a:srgbClr val="131313"/>
              </a:solidFill>
              <a:effectLst/>
              <a:latin typeface="jaf-bernina-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rPr>
              <a:t> </a:t>
            </a:r>
            <a:endParaRPr kumimoji="0" lang="en-US" altLang="en-US" sz="1600" b="1" i="0" u="none" strike="noStrike" cap="none" normalizeH="0" baseline="0" dirty="0">
              <a:ln>
                <a:noFill/>
              </a:ln>
              <a:solidFill>
                <a:srgbClr val="131313"/>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rgbClr val="131313"/>
                </a:solidFill>
                <a:effectLst/>
                <a:latin typeface="Arial" panose="020B0604020202020204" pitchFamily="34" charset="0"/>
                <a:cs typeface="Arial" panose="020B0604020202020204" pitchFamily="34" charset="0"/>
              </a:rPr>
              <a:t>Disciplina</a:t>
            </a:r>
            <a:r>
              <a:rPr kumimoji="0" lang="en-US" altLang="en-US" sz="1600" b="1" i="0" u="none" strike="noStrike" cap="none" normalizeH="0" baseline="0" dirty="0">
                <a:ln>
                  <a:noFill/>
                </a:ln>
                <a:solidFill>
                  <a:srgbClr val="131313"/>
                </a:solidFill>
                <a:effectLst/>
                <a:latin typeface="Arial" panose="020B0604020202020204" pitchFamily="34" charset="0"/>
                <a:cs typeface="Arial" panose="020B0604020202020204" pitchFamily="34" charset="0"/>
              </a:rPr>
              <a:t> </a:t>
            </a:r>
            <a:r>
              <a:rPr kumimoji="0" lang="en-US" altLang="en-US" sz="1600" b="1" i="0" u="none" strike="noStrike" cap="none" normalizeH="0" baseline="0" dirty="0" err="1">
                <a:ln>
                  <a:noFill/>
                </a:ln>
                <a:solidFill>
                  <a:srgbClr val="131313"/>
                </a:solidFill>
                <a:effectLst/>
                <a:latin typeface="Arial" panose="020B0604020202020204" pitchFamily="34" charset="0"/>
                <a:cs typeface="Arial" panose="020B0604020202020204" pitchFamily="34" charset="0"/>
              </a:rPr>
              <a:t>fiscale</a:t>
            </a:r>
            <a:r>
              <a:rPr kumimoji="0" lang="en-US" altLang="en-US" sz="1600" b="1" i="0" u="none" strike="noStrike" cap="none" normalizeH="0" baseline="0" dirty="0">
                <a:ln>
                  <a:noFill/>
                </a:ln>
                <a:solidFill>
                  <a:srgbClr val="131313"/>
                </a:solidFill>
                <a:effectLst/>
                <a:latin typeface="Arial" panose="020B0604020202020204" pitchFamily="34" charset="0"/>
                <a:cs typeface="Arial" panose="020B0604020202020204" pitchFamily="34" charset="0"/>
              </a:rPr>
              <a:t> e </a:t>
            </a:r>
            <a:r>
              <a:rPr kumimoji="0" lang="en-US" altLang="en-US" sz="1600" b="1" i="0" u="none" strike="noStrike" cap="none" normalizeH="0" baseline="0" dirty="0" err="1">
                <a:ln>
                  <a:noFill/>
                </a:ln>
                <a:solidFill>
                  <a:srgbClr val="131313"/>
                </a:solidFill>
                <a:effectLst/>
                <a:latin typeface="Arial" panose="020B0604020202020204" pitchFamily="34" charset="0"/>
                <a:cs typeface="Arial" panose="020B0604020202020204" pitchFamily="34" charset="0"/>
              </a:rPr>
              <a:t>andamento</a:t>
            </a:r>
            <a:r>
              <a:rPr kumimoji="0" lang="en-US" altLang="en-US" sz="1600" b="1" i="0" u="none" strike="noStrike" cap="none" normalizeH="0" baseline="0" dirty="0">
                <a:ln>
                  <a:noFill/>
                </a:ln>
                <a:solidFill>
                  <a:srgbClr val="131313"/>
                </a:solidFill>
                <a:effectLst/>
                <a:latin typeface="Arial" panose="020B0604020202020204" pitchFamily="34" charset="0"/>
                <a:cs typeface="Arial" panose="020B0604020202020204" pitchFamily="34" charset="0"/>
              </a:rPr>
              <a:t> </a:t>
            </a:r>
            <a:r>
              <a:rPr kumimoji="0" lang="en-US" altLang="en-US" sz="1600" b="1" i="0" u="none" strike="noStrike" cap="none" normalizeH="0" baseline="0" dirty="0" err="1">
                <a:ln>
                  <a:noFill/>
                </a:ln>
                <a:solidFill>
                  <a:srgbClr val="131313"/>
                </a:solidFill>
                <a:effectLst/>
                <a:latin typeface="Arial" panose="020B0604020202020204" pitchFamily="34" charset="0"/>
                <a:cs typeface="Arial" panose="020B0604020202020204" pitchFamily="34" charset="0"/>
              </a:rPr>
              <a:t>dell’economia</a:t>
            </a:r>
            <a:r>
              <a:rPr kumimoji="0" lang="en-US" altLang="en-US" sz="1600" b="1" i="0" u="none" strike="noStrike" cap="none" normalizeH="0" baseline="0" dirty="0">
                <a:ln>
                  <a:noFill/>
                </a:ln>
                <a:solidFill>
                  <a:srgbClr val="131313"/>
                </a:solidFill>
                <a:effectLst/>
                <a:latin typeface="Arial" panose="020B0604020202020204" pitchFamily="34" charset="0"/>
                <a:cs typeface="Arial" panose="020B0604020202020204" pitchFamily="34" charset="0"/>
              </a:rPr>
              <a:t> </a:t>
            </a:r>
            <a:r>
              <a:rPr kumimoji="0" lang="en-US" altLang="en-US" sz="1600" b="1" i="0" u="none" strike="noStrike" cap="none" normalizeH="0" baseline="0" dirty="0" err="1">
                <a:ln>
                  <a:noFill/>
                </a:ln>
                <a:solidFill>
                  <a:srgbClr val="131313"/>
                </a:solidFill>
                <a:effectLst/>
                <a:latin typeface="Arial" panose="020B0604020202020204" pitchFamily="34" charset="0"/>
                <a:cs typeface="Arial" panose="020B0604020202020204" pitchFamily="34" charset="0"/>
              </a:rPr>
              <a:t>italiana</a:t>
            </a:r>
            <a:r>
              <a:rPr kumimoji="0" lang="en-US" altLang="en-US" sz="1600" b="1" i="0" u="none" strike="noStrike" cap="none" normalizeH="0" baseline="0" dirty="0">
                <a:ln>
                  <a:noFill/>
                </a:ln>
                <a:solidFill>
                  <a:srgbClr val="131313"/>
                </a:solidFill>
                <a:effectLst/>
                <a:latin typeface="Arial" panose="020B0604020202020204" pitchFamily="34" charset="0"/>
                <a:cs typeface="Arial" panose="020B0604020202020204" pitchFamily="34" charset="0"/>
              </a:rPr>
              <a:t>: «Fiscal stance» </a:t>
            </a:r>
            <a:r>
              <a:rPr kumimoji="0" lang="en-US" altLang="en-US" sz="1600" b="1" i="0" u="none" strike="noStrike" cap="none" normalizeH="0" baseline="0" dirty="0" err="1">
                <a:ln>
                  <a:noFill/>
                </a:ln>
                <a:solidFill>
                  <a:srgbClr val="131313"/>
                </a:solidFill>
                <a:effectLst/>
                <a:latin typeface="Arial" panose="020B0604020202020204" pitchFamily="34" charset="0"/>
                <a:cs typeface="Arial" panose="020B0604020202020204" pitchFamily="34" charset="0"/>
              </a:rPr>
              <a:t>anni</a:t>
            </a:r>
            <a:r>
              <a:rPr kumimoji="0" lang="en-US" altLang="en-US" sz="1600" b="1" i="0" u="none" strike="noStrike" cap="none" normalizeH="0" baseline="0" dirty="0">
                <a:ln>
                  <a:noFill/>
                </a:ln>
                <a:solidFill>
                  <a:srgbClr val="131313"/>
                </a:solidFill>
                <a:effectLst/>
                <a:latin typeface="Arial" panose="020B0604020202020204" pitchFamily="34" charset="0"/>
                <a:cs typeface="Arial" panose="020B0604020202020204" pitchFamily="34" charset="0"/>
              </a:rPr>
              <a:t> 2007-2017</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CasellaDiTesto 5"/>
          <p:cNvSpPr txBox="1"/>
          <p:nvPr/>
        </p:nvSpPr>
        <p:spPr>
          <a:xfrm>
            <a:off x="9153144" y="5367528"/>
            <a:ext cx="2761488"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it-IT" dirty="0"/>
              <a:t>Per gli anni successivi vedi P. di Stabilità, </a:t>
            </a:r>
            <a:r>
              <a:rPr lang="it-IT" b="1" dirty="0"/>
              <a:t>SSP</a:t>
            </a:r>
            <a:r>
              <a:rPr lang="it-IT" dirty="0"/>
              <a:t> rigo 13/rigo5 e </a:t>
            </a:r>
            <a:r>
              <a:rPr lang="it-IT" b="1" dirty="0"/>
              <a:t>OG</a:t>
            </a:r>
            <a:r>
              <a:rPr lang="it-IT" dirty="0"/>
              <a:t> rigo 6/rigo5 (pag. 84)</a:t>
            </a:r>
            <a:endParaRPr lang="en-US" dirty="0"/>
          </a:p>
        </p:txBody>
      </p:sp>
      <p:sp>
        <p:nvSpPr>
          <p:cNvPr id="7" name="Parentesi graffa aperta 6"/>
          <p:cNvSpPr/>
          <p:nvPr/>
        </p:nvSpPr>
        <p:spPr>
          <a:xfrm>
            <a:off x="484632" y="4524641"/>
            <a:ext cx="182880" cy="1089775"/>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CasellaDiTesto 7"/>
          <p:cNvSpPr txBox="1"/>
          <p:nvPr/>
        </p:nvSpPr>
        <p:spPr>
          <a:xfrm>
            <a:off x="39624" y="4524641"/>
            <a:ext cx="461665" cy="919611"/>
          </a:xfrm>
          <a:prstGeom prst="rect">
            <a:avLst/>
          </a:prstGeom>
          <a:noFill/>
        </p:spPr>
        <p:txBody>
          <a:bodyPr vert="vert270" wrap="none" rtlCol="0">
            <a:spAutoFit/>
          </a:bodyPr>
          <a:lstStyle/>
          <a:p>
            <a:r>
              <a:rPr lang="it-IT" dirty="0">
                <a:solidFill>
                  <a:srgbClr val="FF0000"/>
                </a:solidFill>
              </a:rPr>
              <a:t>austerità</a:t>
            </a:r>
            <a:endParaRPr lang="en-US" dirty="0">
              <a:solidFill>
                <a:srgbClr val="FF0000"/>
              </a:solidFill>
            </a:endParaRPr>
          </a:p>
        </p:txBody>
      </p:sp>
      <p:sp>
        <p:nvSpPr>
          <p:cNvPr id="9" name="Rettangolo 8"/>
          <p:cNvSpPr/>
          <p:nvPr/>
        </p:nvSpPr>
        <p:spPr>
          <a:xfrm>
            <a:off x="3474720" y="4453128"/>
            <a:ext cx="1856232" cy="119786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ccia in giù 9"/>
          <p:cNvSpPr/>
          <p:nvPr/>
        </p:nvSpPr>
        <p:spPr>
          <a:xfrm>
            <a:off x="3474720" y="5779008"/>
            <a:ext cx="146304" cy="10789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sellaDiTesto 10"/>
          <p:cNvSpPr txBox="1"/>
          <p:nvPr/>
        </p:nvSpPr>
        <p:spPr>
          <a:xfrm>
            <a:off x="2885408" y="5588560"/>
            <a:ext cx="738664" cy="1261872"/>
          </a:xfrm>
          <a:prstGeom prst="rect">
            <a:avLst/>
          </a:prstGeom>
          <a:noFill/>
        </p:spPr>
        <p:txBody>
          <a:bodyPr vert="vert270" wrap="square" rtlCol="0">
            <a:spAutoFit/>
          </a:bodyPr>
          <a:lstStyle/>
          <a:p>
            <a:pPr algn="ctr"/>
            <a:r>
              <a:rPr lang="it-IT" dirty="0">
                <a:solidFill>
                  <a:srgbClr val="FF0000"/>
                </a:solidFill>
              </a:rPr>
              <a:t>Flessibilità e QE</a:t>
            </a:r>
            <a:endParaRPr lang="en-US" dirty="0">
              <a:solidFill>
                <a:srgbClr val="FF0000"/>
              </a:solidFill>
            </a:endParaRPr>
          </a:p>
        </p:txBody>
      </p:sp>
    </p:spTree>
    <p:extLst>
      <p:ext uri="{BB962C8B-B14F-4D97-AF65-F5344CB8AC3E}">
        <p14:creationId xmlns:p14="http://schemas.microsoft.com/office/powerpoint/2010/main" val="153281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p:bldP spid="9" grpId="0" animBg="1"/>
      <p:bldP spid="10" grpId="0" animBg="1"/>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istituzioni di bilancio</a:t>
            </a:r>
            <a:endParaRPr lang="en-US" dirty="0"/>
          </a:p>
        </p:txBody>
      </p:sp>
      <p:sp>
        <p:nvSpPr>
          <p:cNvPr id="3" name="Segnaposto contenuto 2"/>
          <p:cNvSpPr>
            <a:spLocks noGrp="1"/>
          </p:cNvSpPr>
          <p:nvPr>
            <p:ph idx="1"/>
          </p:nvPr>
        </p:nvSpPr>
        <p:spPr/>
        <p:txBody>
          <a:bodyPr>
            <a:normAutofit fontScale="85000" lnSpcReduction="20000"/>
          </a:bodyPr>
          <a:lstStyle/>
          <a:p>
            <a:r>
              <a:rPr lang="it-IT" dirty="0"/>
              <a:t>La </a:t>
            </a:r>
            <a:r>
              <a:rPr lang="it-IT" dirty="0">
                <a:solidFill>
                  <a:srgbClr val="FF0000"/>
                </a:solidFill>
              </a:rPr>
              <a:t>qualità</a:t>
            </a:r>
            <a:r>
              <a:rPr lang="it-IT" dirty="0"/>
              <a:t> </a:t>
            </a:r>
            <a:r>
              <a:rPr lang="it-IT" u="sng" dirty="0"/>
              <a:t>delle istituzioni </a:t>
            </a:r>
            <a:r>
              <a:rPr lang="it-IT" dirty="0"/>
              <a:t>e </a:t>
            </a:r>
            <a:r>
              <a:rPr lang="it-IT" u="sng" dirty="0"/>
              <a:t>delle procedure di bilancio </a:t>
            </a:r>
            <a:r>
              <a:rPr lang="it-IT" dirty="0"/>
              <a:t>sono fondamentali per garantire la sostenibilità della spesa pubblica: </a:t>
            </a:r>
            <a:r>
              <a:rPr lang="it-IT" dirty="0">
                <a:solidFill>
                  <a:srgbClr val="FF0000"/>
                </a:solidFill>
              </a:rPr>
              <a:t>occorre quindi un’autorità unica che controlli la preparazione del bilancio</a:t>
            </a:r>
            <a:r>
              <a:rPr lang="it-IT" dirty="0"/>
              <a:t> e il grado di centralizzazione della politica fiscale determina le differenze nell’andamento di deficit e debito tra i Paesi dell’Eurozona e dell’UE</a:t>
            </a:r>
          </a:p>
          <a:p>
            <a:r>
              <a:rPr lang="it-IT" dirty="0"/>
              <a:t>Occorre rilevare però che è necessario il ruolo della politica (quindi dei Parlamenti) nelle decisioni di bilancio, tuttavia in molti paesi si sono attivate </a:t>
            </a:r>
            <a:r>
              <a:rPr lang="it-IT" b="1" dirty="0"/>
              <a:t>commissioni o consigli indipendenti </a:t>
            </a:r>
            <a:r>
              <a:rPr lang="it-IT" dirty="0"/>
              <a:t>incaricati di informare e sorvegliare il potere politico:</a:t>
            </a:r>
          </a:p>
          <a:p>
            <a:pPr lvl="1"/>
            <a:r>
              <a:rPr lang="it-IT" dirty="0"/>
              <a:t>In USA (il </a:t>
            </a:r>
            <a:r>
              <a:rPr lang="it-IT" i="1" dirty="0"/>
              <a:t>Budget </a:t>
            </a:r>
            <a:r>
              <a:rPr lang="it-IT" i="1" dirty="0" err="1"/>
              <a:t>Congressional</a:t>
            </a:r>
            <a:r>
              <a:rPr lang="it-IT" i="1" dirty="0"/>
              <a:t> Office</a:t>
            </a:r>
            <a:r>
              <a:rPr lang="it-IT" dirty="0"/>
              <a:t>), così come in UK, NL, F e D e secondo il </a:t>
            </a:r>
            <a:r>
              <a:rPr lang="it-IT" dirty="0">
                <a:hlinkClick r:id="rId2"/>
              </a:rPr>
              <a:t>FMI</a:t>
            </a:r>
            <a:r>
              <a:rPr lang="it-IT" dirty="0"/>
              <a:t> sono ad oggi 49 i paesi dotati di questa istituzione (dal 2017 anche in Brasile)</a:t>
            </a:r>
          </a:p>
          <a:p>
            <a:pPr lvl="1"/>
            <a:r>
              <a:rPr lang="it-IT" dirty="0"/>
              <a:t>In Italia è stato istituito nel 2014 </a:t>
            </a:r>
            <a:r>
              <a:rPr lang="it-IT" dirty="0">
                <a:solidFill>
                  <a:srgbClr val="FF0000"/>
                </a:solidFill>
              </a:rPr>
              <a:t>l’Ufficio Parlamentare del Bilancio </a:t>
            </a:r>
            <a:r>
              <a:rPr lang="it-IT" dirty="0"/>
              <a:t>(</a:t>
            </a:r>
            <a:r>
              <a:rPr lang="it-IT" dirty="0">
                <a:hlinkClick r:id="rId3"/>
              </a:rPr>
              <a:t>UPB</a:t>
            </a:r>
            <a:r>
              <a:rPr lang="it-IT" dirty="0"/>
              <a:t>), mentre ex-post il controllo è effettuato dalla Corte dei Conti, necessari per il rispetto del Fiscal Compact</a:t>
            </a:r>
          </a:p>
          <a:p>
            <a:pPr lvl="1"/>
            <a:r>
              <a:rPr lang="it-IT" dirty="0"/>
              <a:t>Tra il 2014 e il 2016 sono stati incaricati due economisti (Commissari) di redigere dei rapporti sullo studio delle modalità di revisione della spesa: </a:t>
            </a:r>
            <a:r>
              <a:rPr lang="it-IT" dirty="0">
                <a:hlinkClick r:id="rId4"/>
              </a:rPr>
              <a:t>Giarda</a:t>
            </a:r>
            <a:r>
              <a:rPr lang="it-IT" dirty="0"/>
              <a:t> e </a:t>
            </a:r>
            <a:r>
              <a:rPr lang="it-IT" dirty="0">
                <a:hlinkClick r:id="rId5"/>
              </a:rPr>
              <a:t>Cottarelli</a:t>
            </a:r>
            <a:endParaRPr lang="en-US" dirty="0"/>
          </a:p>
        </p:txBody>
      </p:sp>
    </p:spTree>
    <p:extLst>
      <p:ext uri="{BB962C8B-B14F-4D97-AF65-F5344CB8AC3E}">
        <p14:creationId xmlns:p14="http://schemas.microsoft.com/office/powerpoint/2010/main" val="235869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e per evitare le crisi derivanti dal debito sovrano in mancanza della BCE</a:t>
            </a:r>
            <a:endParaRPr lang="en-US" dirty="0"/>
          </a:p>
        </p:txBody>
      </p:sp>
      <p:sp>
        <p:nvSpPr>
          <p:cNvPr id="3" name="Segnaposto contenuto 2"/>
          <p:cNvSpPr>
            <a:spLocks noGrp="1"/>
          </p:cNvSpPr>
          <p:nvPr>
            <p:ph idx="1"/>
          </p:nvPr>
        </p:nvSpPr>
        <p:spPr>
          <a:xfrm>
            <a:off x="838200" y="1690688"/>
            <a:ext cx="10515600" cy="4657471"/>
          </a:xfrm>
        </p:spPr>
        <p:txBody>
          <a:bodyPr>
            <a:normAutofit fontScale="85000" lnSpcReduction="10000"/>
          </a:bodyPr>
          <a:lstStyle/>
          <a:p>
            <a:r>
              <a:rPr lang="it-IT" dirty="0"/>
              <a:t>Dopo la seconda guerra mondiale solo i paesi in via di sviluppo (PVS) hanno avuto problemi di insolvenza, ma dal 2008 anche l’Eurozona ha registrato problemi di questo tipo:</a:t>
            </a:r>
          </a:p>
          <a:p>
            <a:pPr lvl="1"/>
            <a:r>
              <a:rPr lang="it-IT" dirty="0"/>
              <a:t>2010 accordo sulla ristrutturazione del debito greco (cancellati circa 100mrl.€) a cui seguì un accordo F-D (</a:t>
            </a:r>
            <a:r>
              <a:rPr lang="it-IT" dirty="0" err="1"/>
              <a:t>Sarkozy-Merkel</a:t>
            </a:r>
            <a:r>
              <a:rPr lang="it-IT" dirty="0"/>
              <a:t> a fine 2010) per il coinvolgimento anche degli investitori privati</a:t>
            </a:r>
            <a:endParaRPr lang="en-US" dirty="0"/>
          </a:p>
          <a:p>
            <a:pPr lvl="1"/>
            <a:r>
              <a:rPr lang="it-IT" dirty="0"/>
              <a:t>Creò problemi ai paesi più deboli tra il 2010-2016 (Irlanda, Portogallo e Cipro) che si riversarono anche su Italia e Spagna (effetto sullo spread, più che sull’accesso al mercato, anche se la Spagna ha fatto ricorso al MES)</a:t>
            </a:r>
          </a:p>
          <a:p>
            <a:r>
              <a:rPr lang="it-IT" dirty="0"/>
              <a:t>Il Trattato istitutivo del </a:t>
            </a:r>
            <a:r>
              <a:rPr lang="it-IT" dirty="0">
                <a:solidFill>
                  <a:srgbClr val="FF0000"/>
                </a:solidFill>
              </a:rPr>
              <a:t>MES</a:t>
            </a:r>
            <a:r>
              <a:rPr lang="it-IT" dirty="0"/>
              <a:t> (</a:t>
            </a:r>
            <a:r>
              <a:rPr lang="it-IT" b="1" dirty="0"/>
              <a:t>Meccanismo Europeo di Stabilità</a:t>
            </a:r>
            <a:r>
              <a:rPr lang="it-IT" dirty="0"/>
              <a:t>) è stato firmato a febbraio 2012 ed è entrato in vigore nell’ottobre dello stesso anno con la ratifica dei 17 Stati membri dell’Eurozona (art. 140 par.2 del TFUE). </a:t>
            </a:r>
          </a:p>
          <a:p>
            <a:r>
              <a:rPr lang="it-IT" dirty="0"/>
              <a:t>Sostituisce il Fondo europeo di stabilità finanziaria (FESF) e il Meccanismo europeo di stabilizzazione finanziaria (MESF), nati per salvare dall'insolvenza gli stati di Portogallo e Irlanda, investiti dalla crisi economico-finanziaria del 2008.</a:t>
            </a:r>
          </a:p>
        </p:txBody>
      </p:sp>
    </p:spTree>
    <p:extLst>
      <p:ext uri="{BB962C8B-B14F-4D97-AF65-F5344CB8AC3E}">
        <p14:creationId xmlns:p14="http://schemas.microsoft.com/office/powerpoint/2010/main" val="1942556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a:t>
            </a:r>
            <a:r>
              <a:rPr lang="it-IT" b="1" dirty="0"/>
              <a:t>Meccanismo Europeo di Stabilità</a:t>
            </a:r>
            <a:r>
              <a:rPr lang="it-IT" dirty="0"/>
              <a:t> </a:t>
            </a:r>
            <a:endParaRPr lang="en-US" dirty="0"/>
          </a:p>
        </p:txBody>
      </p:sp>
      <p:sp>
        <p:nvSpPr>
          <p:cNvPr id="3" name="Segnaposto contenuto 2"/>
          <p:cNvSpPr>
            <a:spLocks noGrp="1"/>
          </p:cNvSpPr>
          <p:nvPr>
            <p:ph idx="1"/>
          </p:nvPr>
        </p:nvSpPr>
        <p:spPr/>
        <p:txBody>
          <a:bodyPr>
            <a:normAutofit fontScale="92500" lnSpcReduction="10000"/>
          </a:bodyPr>
          <a:lstStyle/>
          <a:p>
            <a:r>
              <a:rPr lang="it-IT" dirty="0"/>
              <a:t>Il </a:t>
            </a:r>
            <a:r>
              <a:rPr lang="it-IT" dirty="0">
                <a:hlinkClick r:id="rId2"/>
              </a:rPr>
              <a:t>MES</a:t>
            </a:r>
            <a:r>
              <a:rPr lang="it-IT" dirty="0"/>
              <a:t> è costituito quale </a:t>
            </a:r>
            <a:r>
              <a:rPr lang="it-IT" dirty="0">
                <a:solidFill>
                  <a:srgbClr val="FF0000"/>
                </a:solidFill>
              </a:rPr>
              <a:t>organizzazione intergovernativa </a:t>
            </a:r>
            <a:r>
              <a:rPr lang="it-IT" dirty="0"/>
              <a:t>nel quadro del diritto pubblico internazionale con sede in Lussemburgo (oggi 19 Stati membri dell’Eurozona)*. Il MES pone rimedio ad un’anomalia della Costituzione europea, vale a dire la </a:t>
            </a:r>
            <a:r>
              <a:rPr lang="it-IT" dirty="0">
                <a:solidFill>
                  <a:srgbClr val="FF0000"/>
                </a:solidFill>
              </a:rPr>
              <a:t>mancanza di un «prestatore di ultima istanza» </a:t>
            </a:r>
            <a:r>
              <a:rPr lang="it-IT" dirty="0"/>
              <a:t>(o </a:t>
            </a:r>
            <a:r>
              <a:rPr lang="it-IT" i="1" dirty="0" err="1"/>
              <a:t>backstop</a:t>
            </a:r>
            <a:r>
              <a:rPr lang="it-IT" dirty="0"/>
              <a:t> nella terminologia inglese) che non può essere la BCE.</a:t>
            </a:r>
          </a:p>
          <a:p>
            <a:r>
              <a:rPr lang="it-IT" dirty="0"/>
              <a:t>Le </a:t>
            </a:r>
            <a:r>
              <a:rPr lang="it-IT" b="1" dirty="0"/>
              <a:t>clausole di azione collettiva </a:t>
            </a:r>
            <a:r>
              <a:rPr lang="it-IT" dirty="0"/>
              <a:t>(</a:t>
            </a:r>
            <a:r>
              <a:rPr lang="it-IT" dirty="0" err="1"/>
              <a:t>Collective</a:t>
            </a:r>
            <a:r>
              <a:rPr lang="it-IT" dirty="0"/>
              <a:t> Action </a:t>
            </a:r>
            <a:r>
              <a:rPr lang="it-IT" dirty="0" err="1"/>
              <a:t>Clauses</a:t>
            </a:r>
            <a:r>
              <a:rPr lang="it-IT" dirty="0"/>
              <a:t>), previste nei titoli di Stato: consentono di cambiare le condizioni contrattuali a maggioranza, rendendo i cambiamenti efficaci per tutti i titoli, non solo per quelli detenuti da coloro che hanno acconsentito ad una ristrutturazione.</a:t>
            </a:r>
          </a:p>
          <a:p>
            <a:r>
              <a:rPr lang="it-IT" dirty="0"/>
              <a:t>La </a:t>
            </a:r>
            <a:r>
              <a:rPr lang="it-IT" dirty="0">
                <a:solidFill>
                  <a:srgbClr val="FF0000"/>
                </a:solidFill>
              </a:rPr>
              <a:t>valutazione della sostenibilità del debito </a:t>
            </a:r>
            <a:r>
              <a:rPr lang="it-IT" dirty="0"/>
              <a:t>di un paese che chiede aiuto si rifà alle procedure del FMI per la concessione dei prestiti ai PVS e la concessione dei finanziamenti è soggetta alla </a:t>
            </a:r>
            <a:r>
              <a:rPr lang="it-IT" dirty="0">
                <a:hlinkClick r:id="rId3"/>
              </a:rPr>
              <a:t>condizionalità</a:t>
            </a:r>
            <a:r>
              <a:rPr lang="it-IT" dirty="0"/>
              <a:t>.</a:t>
            </a:r>
            <a:endParaRPr lang="en-US" dirty="0"/>
          </a:p>
        </p:txBody>
      </p:sp>
      <p:sp>
        <p:nvSpPr>
          <p:cNvPr id="4" name="Rettangolo 3"/>
          <p:cNvSpPr/>
          <p:nvPr/>
        </p:nvSpPr>
        <p:spPr>
          <a:xfrm>
            <a:off x="615696" y="6087523"/>
            <a:ext cx="10960608" cy="73866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it-IT" sz="1400" dirty="0"/>
              <a:t>Fonte: documenti della Camera (</a:t>
            </a:r>
            <a:r>
              <a:rPr lang="it-IT" sz="1400" dirty="0">
                <a:hlinkClick r:id="rId4"/>
              </a:rPr>
              <a:t>http://documenti.camera.it/leg18/dossier/pdf/AS015.pdf?_1580213301138</a:t>
            </a:r>
            <a:r>
              <a:rPr lang="it-IT" sz="1400" dirty="0"/>
              <a:t> )</a:t>
            </a:r>
          </a:p>
          <a:p>
            <a:r>
              <a:rPr lang="it-IT" sz="1400" dirty="0"/>
              <a:t>(*) Austria, Belgio, Cipro, Estonia, Finlandia, Francia, Germania, Grecia, Irlanda, Italia, Lettonia, Lituania, Lussemburgo, Malta, Paesi Bassi, Portogallo, Slovacchia, Slovenia, Spagna.</a:t>
            </a:r>
            <a:endParaRPr lang="en-US" sz="1400" dirty="0"/>
          </a:p>
        </p:txBody>
      </p:sp>
    </p:spTree>
    <p:extLst>
      <p:ext uri="{BB962C8B-B14F-4D97-AF65-F5344CB8AC3E}">
        <p14:creationId xmlns:p14="http://schemas.microsoft.com/office/powerpoint/2010/main" val="612512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necessità di un accordo MES più efficace </a:t>
            </a:r>
            <a:endParaRPr lang="en-US" dirty="0"/>
          </a:p>
        </p:txBody>
      </p:sp>
      <p:sp>
        <p:nvSpPr>
          <p:cNvPr id="3" name="Segnaposto contenuto 2"/>
          <p:cNvSpPr>
            <a:spLocks noGrp="1"/>
          </p:cNvSpPr>
          <p:nvPr>
            <p:ph idx="1"/>
          </p:nvPr>
        </p:nvSpPr>
        <p:spPr>
          <a:xfrm>
            <a:off x="838200" y="1536192"/>
            <a:ext cx="10515600" cy="5056632"/>
          </a:xfrm>
        </p:spPr>
        <p:txBody>
          <a:bodyPr>
            <a:normAutofit fontScale="70000" lnSpcReduction="20000"/>
          </a:bodyPr>
          <a:lstStyle/>
          <a:p>
            <a:r>
              <a:rPr lang="it-IT" dirty="0"/>
              <a:t>Il </a:t>
            </a:r>
            <a:r>
              <a:rPr lang="it-IT" dirty="0">
                <a:hlinkClick r:id="rId2"/>
              </a:rPr>
              <a:t>27 gennaio 2021</a:t>
            </a:r>
            <a:r>
              <a:rPr lang="it-IT" dirty="0"/>
              <a:t> si è giunti alla firma di una riforma del Trattato che ha istituito il MES e alla modifica dell’accordo sul Fondo di risoluzione unico che è stato costituito dal sistema bancario europeo per «risolvere» le banche fallite. Questa riforma dovrebbe garantire all’Eurozona uno scudo contro gli attacchi speculativi ed entrare in vigore dopo la ratifica degli Stati membri nel gennaio del 2022 (ad oggi mancano Italia e Germania).</a:t>
            </a:r>
          </a:p>
          <a:p>
            <a:r>
              <a:rPr lang="it-IT" dirty="0"/>
              <a:t>LINEE DI CREDITO AGLI STATI - Il </a:t>
            </a:r>
            <a:r>
              <a:rPr lang="it-IT" dirty="0" err="1"/>
              <a:t>Mes</a:t>
            </a:r>
            <a:r>
              <a:rPr lang="it-IT" dirty="0"/>
              <a:t> ne ha a disposizione di due tipi, le </a:t>
            </a:r>
            <a:r>
              <a:rPr lang="it-IT" dirty="0" err="1">
                <a:solidFill>
                  <a:srgbClr val="FF0000"/>
                </a:solidFill>
              </a:rPr>
              <a:t>Precautionary</a:t>
            </a:r>
            <a:r>
              <a:rPr lang="it-IT" dirty="0">
                <a:solidFill>
                  <a:srgbClr val="FF0000"/>
                </a:solidFill>
              </a:rPr>
              <a:t> </a:t>
            </a:r>
            <a:r>
              <a:rPr lang="it-IT" dirty="0" err="1">
                <a:solidFill>
                  <a:srgbClr val="FF0000"/>
                </a:solidFill>
              </a:rPr>
              <a:t>Conditioned</a:t>
            </a:r>
            <a:r>
              <a:rPr lang="it-IT" dirty="0">
                <a:solidFill>
                  <a:srgbClr val="FF0000"/>
                </a:solidFill>
              </a:rPr>
              <a:t> Credit Lines </a:t>
            </a:r>
            <a:r>
              <a:rPr lang="it-IT" dirty="0"/>
              <a:t>(</a:t>
            </a:r>
            <a:r>
              <a:rPr lang="it-IT" dirty="0" err="1"/>
              <a:t>Pccl</a:t>
            </a:r>
            <a:r>
              <a:rPr lang="it-IT" dirty="0"/>
              <a:t>) e le </a:t>
            </a:r>
            <a:r>
              <a:rPr lang="it-IT" dirty="0" err="1">
                <a:solidFill>
                  <a:srgbClr val="FF0000"/>
                </a:solidFill>
              </a:rPr>
              <a:t>Enhanced</a:t>
            </a:r>
            <a:r>
              <a:rPr lang="it-IT" dirty="0">
                <a:solidFill>
                  <a:srgbClr val="FF0000"/>
                </a:solidFill>
              </a:rPr>
              <a:t> </a:t>
            </a:r>
            <a:r>
              <a:rPr lang="it-IT" dirty="0" err="1">
                <a:solidFill>
                  <a:srgbClr val="FF0000"/>
                </a:solidFill>
              </a:rPr>
              <a:t>Conditions</a:t>
            </a:r>
            <a:r>
              <a:rPr lang="it-IT" dirty="0">
                <a:solidFill>
                  <a:srgbClr val="FF0000"/>
                </a:solidFill>
              </a:rPr>
              <a:t> Credit Line </a:t>
            </a:r>
            <a:r>
              <a:rPr lang="it-IT" dirty="0"/>
              <a:t>(</a:t>
            </a:r>
            <a:r>
              <a:rPr lang="it-IT" dirty="0" err="1"/>
              <a:t>Eccl</a:t>
            </a:r>
            <a:r>
              <a:rPr lang="it-IT" dirty="0"/>
              <a:t>); la riforma punta a rendere le prime più "efficaci".</a:t>
            </a:r>
          </a:p>
          <a:p>
            <a:r>
              <a:rPr lang="it-IT" dirty="0"/>
              <a:t>Le linee del </a:t>
            </a:r>
            <a:r>
              <a:rPr lang="it-IT" dirty="0" err="1"/>
              <a:t>Pandemic</a:t>
            </a:r>
            <a:r>
              <a:rPr lang="it-IT" dirty="0"/>
              <a:t> </a:t>
            </a:r>
            <a:r>
              <a:rPr lang="it-IT" dirty="0" err="1"/>
              <a:t>Crisis</a:t>
            </a:r>
            <a:r>
              <a:rPr lang="it-IT" dirty="0"/>
              <a:t> Support creato nella prima metà del 2020 per aiutare gli Stati a combattere la pandemia di Covid-19, e finora inutilizzate, non fanno parte della riforma.</a:t>
            </a:r>
          </a:p>
          <a:p>
            <a:r>
              <a:rPr lang="it-IT" dirty="0"/>
              <a:t>Occorre rilevare quali siano infine i principali problemi connessi con l’emissione di fondi sovrani:</a:t>
            </a:r>
          </a:p>
          <a:p>
            <a:pPr marL="914400" lvl="1" indent="-457200">
              <a:buFont typeface="+mj-lt"/>
              <a:buAutoNum type="arabicPeriod"/>
            </a:pPr>
            <a:r>
              <a:rPr lang="it-IT" sz="2900" dirty="0"/>
              <a:t>Occorrono incentivi efficaci per le parti (non tardivi, non troppo costosi e non violare i diritti dei creditori)</a:t>
            </a:r>
          </a:p>
          <a:p>
            <a:pPr marL="914400" lvl="1" indent="-457200">
              <a:buFont typeface="+mj-lt"/>
              <a:buAutoNum type="arabicPeriod"/>
            </a:pPr>
            <a:r>
              <a:rPr lang="it-IT" sz="2900" dirty="0"/>
              <a:t>Le clausole di azione collettiva moltiplica la platea dei creditori (occorre estenderla come previsto nella riforma del MES, altrimenti la sua validità è limitata ad una sola emissione di titoli)</a:t>
            </a:r>
          </a:p>
          <a:p>
            <a:pPr marL="914400" lvl="1" indent="-457200">
              <a:buFont typeface="+mj-lt"/>
              <a:buAutoNum type="arabicPeriod"/>
            </a:pPr>
            <a:r>
              <a:rPr lang="it-IT" sz="2900" dirty="0"/>
              <a:t>Il debito sovrano è particolare: i creditori non possono pignorare i collaterali, perché le attività sono interni alle frontiere nazionali  e quindi lo Stato può fare default subendo solo un danno alla reputazione. Di contro il Paese ha vita infinita e quindi deve chiudere un accordo con i creditori.</a:t>
            </a:r>
            <a:endParaRPr lang="en-US" sz="2900" dirty="0"/>
          </a:p>
        </p:txBody>
      </p:sp>
    </p:spTree>
    <p:extLst>
      <p:ext uri="{BB962C8B-B14F-4D97-AF65-F5344CB8AC3E}">
        <p14:creationId xmlns:p14="http://schemas.microsoft.com/office/powerpoint/2010/main" val="242383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ECD147-977A-480F-A23D-9EB71951A056}"/>
              </a:ext>
            </a:extLst>
          </p:cNvPr>
          <p:cNvSpPr>
            <a:spLocks noGrp="1"/>
          </p:cNvSpPr>
          <p:nvPr>
            <p:ph type="title"/>
          </p:nvPr>
        </p:nvSpPr>
        <p:spPr/>
        <p:txBody>
          <a:bodyPr/>
          <a:lstStyle/>
          <a:p>
            <a:r>
              <a:rPr lang="it-IT" dirty="0"/>
              <a:t>Politiche di bilancio, debito e funzioni della PE</a:t>
            </a:r>
          </a:p>
        </p:txBody>
      </p:sp>
      <p:sp>
        <p:nvSpPr>
          <p:cNvPr id="3" name="Segnaposto contenuto 2">
            <a:extLst>
              <a:ext uri="{FF2B5EF4-FFF2-40B4-BE49-F238E27FC236}">
                <a16:creationId xmlns:a16="http://schemas.microsoft.com/office/drawing/2014/main" id="{C0E5A445-911D-4406-8766-FBA00A0C2E99}"/>
              </a:ext>
            </a:extLst>
          </p:cNvPr>
          <p:cNvSpPr>
            <a:spLocks noGrp="1"/>
          </p:cNvSpPr>
          <p:nvPr>
            <p:ph idx="1"/>
          </p:nvPr>
        </p:nvSpPr>
        <p:spPr>
          <a:xfrm>
            <a:off x="801624" y="1402969"/>
            <a:ext cx="10515600" cy="4351338"/>
          </a:xfrm>
        </p:spPr>
        <p:txBody>
          <a:bodyPr/>
          <a:lstStyle/>
          <a:p>
            <a:r>
              <a:rPr lang="it-IT" dirty="0"/>
              <a:t>In economia chiusa la modalità con cui si finanzia la spesa pubblica è importante anche per le funzioni della PE:</a:t>
            </a:r>
          </a:p>
        </p:txBody>
      </p:sp>
      <p:graphicFrame>
        <p:nvGraphicFramePr>
          <p:cNvPr id="4" name="Tabella 3">
            <a:extLst>
              <a:ext uri="{FF2B5EF4-FFF2-40B4-BE49-F238E27FC236}">
                <a16:creationId xmlns:a16="http://schemas.microsoft.com/office/drawing/2014/main" id="{E70DDFAD-C339-4096-8B68-1C3EC1430ECB}"/>
              </a:ext>
            </a:extLst>
          </p:cNvPr>
          <p:cNvGraphicFramePr>
            <a:graphicFrameLocks noGrp="1"/>
          </p:cNvGraphicFramePr>
          <p:nvPr>
            <p:extLst>
              <p:ext uri="{D42A27DB-BD31-4B8C-83A1-F6EECF244321}">
                <p14:modId xmlns:p14="http://schemas.microsoft.com/office/powerpoint/2010/main" val="997400571"/>
              </p:ext>
            </p:extLst>
          </p:nvPr>
        </p:nvGraphicFramePr>
        <p:xfrm>
          <a:off x="719328" y="2542032"/>
          <a:ext cx="10753344" cy="4028440"/>
        </p:xfrm>
        <a:graphic>
          <a:graphicData uri="http://schemas.openxmlformats.org/drawingml/2006/table">
            <a:tbl>
              <a:tblPr firstRow="1" bandRow="1">
                <a:tableStyleId>{5C22544A-7EE6-4342-B048-85BDC9FD1C3A}</a:tableStyleId>
              </a:tblPr>
              <a:tblGrid>
                <a:gridCol w="3584448">
                  <a:extLst>
                    <a:ext uri="{9D8B030D-6E8A-4147-A177-3AD203B41FA5}">
                      <a16:colId xmlns:a16="http://schemas.microsoft.com/office/drawing/2014/main" val="4153229223"/>
                    </a:ext>
                  </a:extLst>
                </a:gridCol>
                <a:gridCol w="3584448">
                  <a:extLst>
                    <a:ext uri="{9D8B030D-6E8A-4147-A177-3AD203B41FA5}">
                      <a16:colId xmlns:a16="http://schemas.microsoft.com/office/drawing/2014/main" val="567295621"/>
                    </a:ext>
                  </a:extLst>
                </a:gridCol>
                <a:gridCol w="3584448">
                  <a:extLst>
                    <a:ext uri="{9D8B030D-6E8A-4147-A177-3AD203B41FA5}">
                      <a16:colId xmlns:a16="http://schemas.microsoft.com/office/drawing/2014/main" val="3221665930"/>
                    </a:ext>
                  </a:extLst>
                </a:gridCol>
              </a:tblGrid>
              <a:tr h="370840">
                <a:tc>
                  <a:txBody>
                    <a:bodyPr/>
                    <a:lstStyle/>
                    <a:p>
                      <a:r>
                        <a:rPr lang="it-IT" dirty="0"/>
                        <a:t>Allocazione</a:t>
                      </a:r>
                    </a:p>
                  </a:txBody>
                  <a:tcPr/>
                </a:tc>
                <a:tc>
                  <a:txBody>
                    <a:bodyPr/>
                    <a:lstStyle/>
                    <a:p>
                      <a:r>
                        <a:rPr lang="it-IT" dirty="0"/>
                        <a:t>Redistribuzione</a:t>
                      </a:r>
                    </a:p>
                  </a:txBody>
                  <a:tcPr/>
                </a:tc>
                <a:tc>
                  <a:txBody>
                    <a:bodyPr/>
                    <a:lstStyle/>
                    <a:p>
                      <a:r>
                        <a:rPr lang="it-IT" dirty="0"/>
                        <a:t>Stabilizzazione</a:t>
                      </a:r>
                    </a:p>
                  </a:txBody>
                  <a:tcPr/>
                </a:tc>
                <a:extLst>
                  <a:ext uri="{0D108BD9-81ED-4DB2-BD59-A6C34878D82A}">
                    <a16:rowId xmlns:a16="http://schemas.microsoft.com/office/drawing/2014/main" val="2477950074"/>
                  </a:ext>
                </a:extLst>
              </a:tr>
              <a:tr h="370840">
                <a:tc>
                  <a:txBody>
                    <a:bodyPr/>
                    <a:lstStyle/>
                    <a:p>
                      <a:pPr algn="ctr"/>
                      <a:r>
                        <a:rPr lang="it-IT" dirty="0"/>
                        <a:t>Vale circa 350 miliardi di €/anno per produzione di servizi pubblici e relativi investimenti. Qui per il ricorso al debito si fa riferimento alla </a:t>
                      </a:r>
                      <a:r>
                        <a:rPr lang="it-IT" b="1" dirty="0"/>
                        <a:t>Regola Aurea di </a:t>
                      </a:r>
                      <a:r>
                        <a:rPr lang="it-IT" b="1" dirty="0" err="1"/>
                        <a:t>Musgrave</a:t>
                      </a:r>
                      <a:r>
                        <a:rPr lang="it-IT" b="1" dirty="0"/>
                        <a:t> </a:t>
                      </a:r>
                      <a:r>
                        <a:rPr lang="it-IT" dirty="0"/>
                        <a:t>secondo la quale gli investimenti pubblici con debito sono ammessi solo se il loro rendimento in termini di entrate tributarie intertemporali è superiore alla spesa</a:t>
                      </a:r>
                    </a:p>
                  </a:txBody>
                  <a:tcPr/>
                </a:tc>
                <a:tc>
                  <a:txBody>
                    <a:bodyPr/>
                    <a:lstStyle/>
                    <a:p>
                      <a:r>
                        <a:rPr lang="it-IT" dirty="0"/>
                        <a:t>Vale circa 400 miliardi di €/anno per pensioni, assistenza, sollievi in condizioni particolari, interessi. Avviene principalmente con strumenti tributari, anche se la progressività delle imposte è molto imperfetta in Italia. Qui il finanziamento con debito porterebbe ad effetti incerti e a instabilità finanziaria.</a:t>
                      </a:r>
                    </a:p>
                  </a:txBody>
                  <a:tcPr/>
                </a:tc>
                <a:tc>
                  <a:txBody>
                    <a:bodyPr/>
                    <a:lstStyle/>
                    <a:p>
                      <a:r>
                        <a:rPr lang="it-IT" dirty="0"/>
                        <a:t>Si tratta di un mix di interventi discrezionali a supporto degli stabilizzatori automatici principalmente con riduzione di imposte e aumento della spesa pubblica per servizi e investimenti. Se finanziato con debito porta a instabilità futura a causa dell’accumulo degli interessi. Se si ottiene però un accumulo di capitale pubblico tale da contrastare il peso degli interessi, il debito va bene.</a:t>
                      </a:r>
                    </a:p>
                  </a:txBody>
                  <a:tcPr/>
                </a:tc>
                <a:extLst>
                  <a:ext uri="{0D108BD9-81ED-4DB2-BD59-A6C34878D82A}">
                    <a16:rowId xmlns:a16="http://schemas.microsoft.com/office/drawing/2014/main" val="202124574"/>
                  </a:ext>
                </a:extLst>
              </a:tr>
            </a:tbl>
          </a:graphicData>
        </a:graphic>
      </p:graphicFrame>
    </p:spTree>
    <p:extLst>
      <p:ext uri="{BB962C8B-B14F-4D97-AF65-F5344CB8AC3E}">
        <p14:creationId xmlns:p14="http://schemas.microsoft.com/office/powerpoint/2010/main" val="1284858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a:t>L’UE e la mancanza di un congruente bilancio federale</a:t>
            </a:r>
            <a:endParaRPr lang="en-US" dirty="0"/>
          </a:p>
        </p:txBody>
      </p:sp>
      <p:sp>
        <p:nvSpPr>
          <p:cNvPr id="5" name="Rectangle 2"/>
          <p:cNvSpPr>
            <a:spLocks noGrp="1" noChangeArrowheads="1"/>
          </p:cNvSpPr>
          <p:nvPr>
            <p:ph idx="1"/>
          </p:nvPr>
        </p:nvSpPr>
        <p:spPr/>
        <p:txBody>
          <a:bodyPr/>
          <a:lstStyle/>
          <a:p>
            <a:pPr lvl="0"/>
            <a:r>
              <a:rPr lang="en-US" altLang="en-US" dirty="0" err="1"/>
              <a:t>L’unificazione</a:t>
            </a:r>
            <a:r>
              <a:rPr lang="en-US" altLang="en-US" dirty="0"/>
              <a:t> </a:t>
            </a:r>
            <a:r>
              <a:rPr lang="en-US" altLang="en-US" dirty="0" err="1"/>
              <a:t>monetaria</a:t>
            </a:r>
            <a:r>
              <a:rPr lang="en-US" altLang="en-US" dirty="0"/>
              <a:t> pone </a:t>
            </a:r>
            <a:r>
              <a:rPr lang="en-US" altLang="en-US" dirty="0" err="1"/>
              <a:t>numerose</a:t>
            </a:r>
            <a:r>
              <a:rPr lang="en-US" altLang="en-US" dirty="0"/>
              <a:t> </a:t>
            </a:r>
            <a:r>
              <a:rPr lang="en-US" altLang="en-US" dirty="0" err="1"/>
              <a:t>questioni</a:t>
            </a:r>
            <a:r>
              <a:rPr lang="en-US" altLang="en-US" dirty="0"/>
              <a:t> di </a:t>
            </a:r>
            <a:r>
              <a:rPr lang="en-US" altLang="en-US" dirty="0" err="1"/>
              <a:t>politica</a:t>
            </a:r>
            <a:r>
              <a:rPr lang="en-US" altLang="en-US" dirty="0"/>
              <a:t> </a:t>
            </a:r>
            <a:r>
              <a:rPr lang="en-US" altLang="en-US" dirty="0" err="1"/>
              <a:t>fiscale</a:t>
            </a:r>
            <a:r>
              <a:rPr lang="en-US" altLang="en-US" dirty="0"/>
              <a:t>. Le </a:t>
            </a:r>
            <a:r>
              <a:rPr lang="en-US" altLang="en-US" dirty="0" err="1">
                <a:solidFill>
                  <a:srgbClr val="FF0000"/>
                </a:solidFill>
              </a:rPr>
              <a:t>tre</a:t>
            </a:r>
            <a:r>
              <a:rPr lang="en-US" altLang="en-US" dirty="0">
                <a:solidFill>
                  <a:srgbClr val="FF0000"/>
                </a:solidFill>
              </a:rPr>
              <a:t> </a:t>
            </a:r>
            <a:r>
              <a:rPr lang="en-US" altLang="en-US" dirty="0" err="1">
                <a:solidFill>
                  <a:srgbClr val="FF0000"/>
                </a:solidFill>
              </a:rPr>
              <a:t>principali</a:t>
            </a:r>
            <a:r>
              <a:rPr lang="en-US" altLang="en-US" dirty="0">
                <a:solidFill>
                  <a:srgbClr val="FF0000"/>
                </a:solidFill>
              </a:rPr>
              <a:t> </a:t>
            </a:r>
            <a:r>
              <a:rPr lang="en-US" altLang="en-US" dirty="0" err="1"/>
              <a:t>si</a:t>
            </a:r>
            <a:r>
              <a:rPr lang="en-US" altLang="en-US" dirty="0"/>
              <a:t> </a:t>
            </a:r>
            <a:r>
              <a:rPr lang="en-US" altLang="en-US" dirty="0" err="1"/>
              <a:t>riferiscono</a:t>
            </a:r>
            <a:r>
              <a:rPr lang="en-US" altLang="en-US" dirty="0"/>
              <a:t>:</a:t>
            </a:r>
          </a:p>
          <a:p>
            <a:pPr lvl="1"/>
            <a:r>
              <a:rPr lang="en-US" altLang="en-US" dirty="0" err="1"/>
              <a:t>alla</a:t>
            </a:r>
            <a:r>
              <a:rPr lang="en-US" altLang="en-US" dirty="0"/>
              <a:t> </a:t>
            </a:r>
            <a:r>
              <a:rPr lang="en-US" altLang="en-US" dirty="0" err="1">
                <a:solidFill>
                  <a:srgbClr val="FF0000"/>
                </a:solidFill>
              </a:rPr>
              <a:t>disciplina</a:t>
            </a:r>
            <a:r>
              <a:rPr lang="en-US" altLang="en-US" dirty="0">
                <a:solidFill>
                  <a:srgbClr val="FF0000"/>
                </a:solidFill>
              </a:rPr>
              <a:t> di </a:t>
            </a:r>
            <a:r>
              <a:rPr lang="en-US" altLang="en-US" dirty="0" err="1">
                <a:solidFill>
                  <a:srgbClr val="FF0000"/>
                </a:solidFill>
              </a:rPr>
              <a:t>bilancio</a:t>
            </a:r>
            <a:r>
              <a:rPr lang="en-US" altLang="en-US" dirty="0"/>
              <a:t> </a:t>
            </a:r>
            <a:r>
              <a:rPr lang="en-US" altLang="en-US" dirty="0" err="1"/>
              <a:t>dei</a:t>
            </a:r>
            <a:r>
              <a:rPr lang="en-US" altLang="en-US" dirty="0"/>
              <a:t> </a:t>
            </a:r>
            <a:r>
              <a:rPr lang="en-US" altLang="en-US" dirty="0" err="1"/>
              <a:t>paesi</a:t>
            </a:r>
            <a:r>
              <a:rPr lang="en-US" altLang="en-US" dirty="0"/>
              <a:t> </a:t>
            </a:r>
            <a:r>
              <a:rPr lang="en-US" altLang="en-US" dirty="0" err="1"/>
              <a:t>partecipanti</a:t>
            </a:r>
            <a:r>
              <a:rPr lang="en-US" altLang="en-US" dirty="0"/>
              <a:t>, </a:t>
            </a:r>
            <a:r>
              <a:rPr lang="en-US" altLang="en-US" dirty="0" err="1"/>
              <a:t>ossia</a:t>
            </a:r>
            <a:r>
              <a:rPr lang="en-US" altLang="en-US" dirty="0"/>
              <a:t> al </a:t>
            </a:r>
            <a:r>
              <a:rPr lang="en-US" altLang="en-US" dirty="0" err="1"/>
              <a:t>rischio</a:t>
            </a:r>
            <a:r>
              <a:rPr lang="en-US" altLang="en-US" dirty="0"/>
              <a:t> </a:t>
            </a:r>
            <a:r>
              <a:rPr lang="en-US" altLang="en-US" dirty="0" err="1"/>
              <a:t>che</a:t>
            </a:r>
            <a:r>
              <a:rPr lang="en-US" altLang="en-US" dirty="0"/>
              <a:t> </a:t>
            </a:r>
            <a:r>
              <a:rPr lang="en-US" altLang="en-US" dirty="0" err="1"/>
              <a:t>politiche</a:t>
            </a:r>
            <a:r>
              <a:rPr lang="en-US" altLang="en-US" dirty="0"/>
              <a:t> </a:t>
            </a:r>
            <a:r>
              <a:rPr lang="en-US" altLang="en-US" dirty="0" err="1"/>
              <a:t>fiscali</a:t>
            </a:r>
            <a:r>
              <a:rPr lang="en-US" altLang="en-US" dirty="0"/>
              <a:t> </a:t>
            </a:r>
            <a:r>
              <a:rPr lang="en-US" altLang="en-US" dirty="0" err="1"/>
              <a:t>lassiste</a:t>
            </a:r>
            <a:r>
              <a:rPr lang="en-US" altLang="en-US" dirty="0"/>
              <a:t> o </a:t>
            </a:r>
            <a:r>
              <a:rPr lang="en-US" altLang="en-US" dirty="0" err="1"/>
              <a:t>un’evoluzione</a:t>
            </a:r>
            <a:r>
              <a:rPr lang="en-US" altLang="en-US" dirty="0"/>
              <a:t> </a:t>
            </a:r>
            <a:r>
              <a:rPr lang="en-US" altLang="en-US" dirty="0" err="1"/>
              <a:t>insostenibile</a:t>
            </a:r>
            <a:r>
              <a:rPr lang="en-US" altLang="en-US" dirty="0"/>
              <a:t> </a:t>
            </a:r>
            <a:r>
              <a:rPr lang="en-US" altLang="en-US" dirty="0" err="1"/>
              <a:t>dei</a:t>
            </a:r>
            <a:r>
              <a:rPr lang="en-US" altLang="en-US" dirty="0"/>
              <a:t> </a:t>
            </a:r>
            <a:r>
              <a:rPr lang="en-US" altLang="en-US" dirty="0" err="1"/>
              <a:t>debiti</a:t>
            </a:r>
            <a:r>
              <a:rPr lang="en-US" altLang="en-US" dirty="0"/>
              <a:t> </a:t>
            </a:r>
            <a:r>
              <a:rPr lang="en-US" altLang="en-US" dirty="0" err="1"/>
              <a:t>pubblici</a:t>
            </a:r>
            <a:r>
              <a:rPr lang="en-US" altLang="en-US" dirty="0"/>
              <a:t> </a:t>
            </a:r>
            <a:r>
              <a:rPr lang="en-US" altLang="en-US" dirty="0" err="1"/>
              <a:t>possano</a:t>
            </a:r>
            <a:r>
              <a:rPr lang="en-US" altLang="en-US" dirty="0"/>
              <a:t> far </a:t>
            </a:r>
            <a:r>
              <a:rPr lang="en-US" altLang="en-US" dirty="0" err="1"/>
              <a:t>correre</a:t>
            </a:r>
            <a:r>
              <a:rPr lang="en-US" altLang="en-US" dirty="0"/>
              <a:t> </a:t>
            </a:r>
            <a:r>
              <a:rPr lang="en-US" altLang="en-US" dirty="0" err="1"/>
              <a:t>alla</a:t>
            </a:r>
            <a:r>
              <a:rPr lang="en-US" altLang="en-US" dirty="0"/>
              <a:t> </a:t>
            </a:r>
            <a:r>
              <a:rPr lang="en-US" altLang="en-US" dirty="0" err="1"/>
              <a:t>stabilità</a:t>
            </a:r>
            <a:r>
              <a:rPr lang="en-US" altLang="en-US" dirty="0"/>
              <a:t> </a:t>
            </a:r>
            <a:r>
              <a:rPr lang="en-US" altLang="en-US" dirty="0" err="1"/>
              <a:t>monetaria</a:t>
            </a:r>
            <a:r>
              <a:rPr lang="en-US" altLang="en-US" dirty="0"/>
              <a:t> (come </a:t>
            </a:r>
            <a:r>
              <a:rPr lang="en-US" altLang="en-US" dirty="0" err="1"/>
              <a:t>visto</a:t>
            </a:r>
            <a:r>
              <a:rPr lang="en-US" altLang="en-US" dirty="0"/>
              <a:t> prima);</a:t>
            </a:r>
          </a:p>
          <a:p>
            <a:pPr lvl="1"/>
            <a:r>
              <a:rPr lang="en-US" altLang="en-US" dirty="0"/>
              <a:t>al </a:t>
            </a:r>
            <a:r>
              <a:rPr lang="en-US" altLang="en-US" dirty="0" err="1">
                <a:solidFill>
                  <a:srgbClr val="FF0000"/>
                </a:solidFill>
              </a:rPr>
              <a:t>federalismo</a:t>
            </a:r>
            <a:r>
              <a:rPr lang="en-US" altLang="en-US" dirty="0">
                <a:solidFill>
                  <a:srgbClr val="FF0000"/>
                </a:solidFill>
              </a:rPr>
              <a:t> </a:t>
            </a:r>
            <a:r>
              <a:rPr lang="en-US" altLang="en-US" dirty="0" err="1">
                <a:solidFill>
                  <a:srgbClr val="FF0000"/>
                </a:solidFill>
              </a:rPr>
              <a:t>fiscale</a:t>
            </a:r>
            <a:r>
              <a:rPr lang="en-US" altLang="en-US" dirty="0"/>
              <a:t>, vale a dire </a:t>
            </a:r>
            <a:r>
              <a:rPr lang="en-US" altLang="en-US" dirty="0" err="1"/>
              <a:t>alla</a:t>
            </a:r>
            <a:r>
              <a:rPr lang="en-US" altLang="en-US" dirty="0"/>
              <a:t> </a:t>
            </a:r>
            <a:r>
              <a:rPr lang="en-US" altLang="en-US" dirty="0" err="1"/>
              <a:t>necessità</a:t>
            </a:r>
            <a:r>
              <a:rPr lang="en-US" altLang="en-US" dirty="0"/>
              <a:t> o </a:t>
            </a:r>
            <a:r>
              <a:rPr lang="en-US" altLang="en-US" dirty="0" err="1"/>
              <a:t>all’opportunità</a:t>
            </a:r>
            <a:r>
              <a:rPr lang="en-US" altLang="en-US" dirty="0"/>
              <a:t> di </a:t>
            </a:r>
            <a:r>
              <a:rPr lang="en-US" altLang="en-US" dirty="0" err="1"/>
              <a:t>accompagnare</a:t>
            </a:r>
            <a:r>
              <a:rPr lang="en-US" altLang="en-US" dirty="0"/>
              <a:t> la </a:t>
            </a:r>
            <a:r>
              <a:rPr lang="en-US" altLang="en-US" dirty="0" err="1"/>
              <a:t>gestione</a:t>
            </a:r>
            <a:r>
              <a:rPr lang="en-US" altLang="en-US" dirty="0"/>
              <a:t> a </a:t>
            </a:r>
            <a:r>
              <a:rPr lang="en-US" altLang="en-US" dirty="0" err="1"/>
              <a:t>livello</a:t>
            </a:r>
            <a:r>
              <a:rPr lang="en-US" altLang="en-US" dirty="0"/>
              <a:t> </a:t>
            </a:r>
            <a:r>
              <a:rPr lang="en-US" altLang="en-US" dirty="0" err="1"/>
              <a:t>federale</a:t>
            </a:r>
            <a:r>
              <a:rPr lang="en-US" altLang="en-US" dirty="0"/>
              <a:t> </a:t>
            </a:r>
            <a:r>
              <a:rPr lang="en-US" altLang="en-US" dirty="0" err="1"/>
              <a:t>della</a:t>
            </a:r>
            <a:r>
              <a:rPr lang="en-US" altLang="en-US" dirty="0"/>
              <a:t> </a:t>
            </a:r>
            <a:r>
              <a:rPr lang="en-US" altLang="en-US" dirty="0" err="1"/>
              <a:t>politica</a:t>
            </a:r>
            <a:r>
              <a:rPr lang="en-US" altLang="en-US" dirty="0"/>
              <a:t> </a:t>
            </a:r>
            <a:r>
              <a:rPr lang="en-US" altLang="en-US" dirty="0" err="1"/>
              <a:t>monetaria</a:t>
            </a:r>
            <a:r>
              <a:rPr lang="en-US" altLang="en-US" dirty="0"/>
              <a:t> con </a:t>
            </a:r>
            <a:r>
              <a:rPr lang="en-US" altLang="en-US" dirty="0" err="1"/>
              <a:t>una</a:t>
            </a:r>
            <a:r>
              <a:rPr lang="en-US" altLang="en-US" dirty="0"/>
              <a:t> </a:t>
            </a:r>
            <a:r>
              <a:rPr lang="en-US" altLang="en-US" dirty="0" err="1"/>
              <a:t>federalizzazione</a:t>
            </a:r>
            <a:r>
              <a:rPr lang="en-US" altLang="en-US" dirty="0"/>
              <a:t> </a:t>
            </a:r>
            <a:r>
              <a:rPr lang="en-US" altLang="en-US" dirty="0" err="1"/>
              <a:t>parziale</a:t>
            </a:r>
            <a:r>
              <a:rPr lang="en-US" altLang="en-US" dirty="0"/>
              <a:t> </a:t>
            </a:r>
            <a:r>
              <a:rPr lang="en-US" altLang="en-US" dirty="0" err="1"/>
              <a:t>anche</a:t>
            </a:r>
            <a:r>
              <a:rPr lang="en-US" altLang="en-US" dirty="0"/>
              <a:t> </a:t>
            </a:r>
            <a:r>
              <a:rPr lang="en-US" altLang="en-US" dirty="0" err="1"/>
              <a:t>della</a:t>
            </a:r>
            <a:r>
              <a:rPr lang="en-US" altLang="en-US" dirty="0"/>
              <a:t> </a:t>
            </a:r>
            <a:r>
              <a:rPr lang="en-US" altLang="en-US" dirty="0" err="1"/>
              <a:t>politica</a:t>
            </a:r>
            <a:r>
              <a:rPr lang="en-US" altLang="en-US" dirty="0"/>
              <a:t> </a:t>
            </a:r>
            <a:r>
              <a:rPr lang="en-US" altLang="en-US" dirty="0" err="1"/>
              <a:t>fiscale</a:t>
            </a:r>
            <a:r>
              <a:rPr lang="en-US" altLang="en-US" dirty="0"/>
              <a:t>;</a:t>
            </a:r>
          </a:p>
          <a:p>
            <a:pPr lvl="1"/>
            <a:r>
              <a:rPr lang="en-US" altLang="en-US" dirty="0"/>
              <a:t>al </a:t>
            </a:r>
            <a:r>
              <a:rPr lang="en-US" altLang="en-US" dirty="0" err="1">
                <a:solidFill>
                  <a:srgbClr val="FF0000"/>
                </a:solidFill>
              </a:rPr>
              <a:t>coordinamento</a:t>
            </a:r>
            <a:r>
              <a:rPr lang="en-US" altLang="en-US" dirty="0">
                <a:solidFill>
                  <a:srgbClr val="FF0000"/>
                </a:solidFill>
              </a:rPr>
              <a:t> </a:t>
            </a:r>
            <a:r>
              <a:rPr lang="en-US" altLang="en-US" dirty="0" err="1">
                <a:solidFill>
                  <a:srgbClr val="FF0000"/>
                </a:solidFill>
              </a:rPr>
              <a:t>tra</a:t>
            </a:r>
            <a:r>
              <a:rPr lang="en-US" altLang="en-US" dirty="0">
                <a:solidFill>
                  <a:srgbClr val="FF0000"/>
                </a:solidFill>
              </a:rPr>
              <a:t> le </a:t>
            </a:r>
            <a:r>
              <a:rPr lang="en-US" altLang="en-US" dirty="0" err="1">
                <a:solidFill>
                  <a:srgbClr val="FF0000"/>
                </a:solidFill>
              </a:rPr>
              <a:t>politiche</a:t>
            </a:r>
            <a:r>
              <a:rPr lang="en-US" altLang="en-US" dirty="0">
                <a:solidFill>
                  <a:srgbClr val="FF0000"/>
                </a:solidFill>
              </a:rPr>
              <a:t> di </a:t>
            </a:r>
            <a:r>
              <a:rPr lang="en-US" altLang="en-US" dirty="0" err="1">
                <a:solidFill>
                  <a:srgbClr val="FF0000"/>
                </a:solidFill>
              </a:rPr>
              <a:t>bilancio</a:t>
            </a:r>
            <a:r>
              <a:rPr lang="en-US" altLang="en-US" dirty="0"/>
              <a:t> e </a:t>
            </a:r>
            <a:r>
              <a:rPr lang="en-US" altLang="en-US" dirty="0" err="1"/>
              <a:t>all’eventuale</a:t>
            </a:r>
            <a:r>
              <a:rPr lang="en-US" altLang="en-US" dirty="0"/>
              <a:t> </a:t>
            </a:r>
            <a:r>
              <a:rPr lang="en-US" altLang="en-US" dirty="0" err="1"/>
              <a:t>coordinamento</a:t>
            </a:r>
            <a:r>
              <a:rPr lang="en-US" altLang="en-US" dirty="0"/>
              <a:t> di </a:t>
            </a:r>
            <a:r>
              <a:rPr lang="en-US" altLang="en-US" dirty="0" err="1"/>
              <a:t>queste</a:t>
            </a:r>
            <a:r>
              <a:rPr lang="en-US" altLang="en-US" dirty="0"/>
              <a:t> con la </a:t>
            </a:r>
            <a:r>
              <a:rPr lang="en-US" altLang="en-US" dirty="0" err="1"/>
              <a:t>politica</a:t>
            </a:r>
            <a:r>
              <a:rPr lang="en-US" altLang="en-US" dirty="0"/>
              <a:t> </a:t>
            </a:r>
            <a:r>
              <a:rPr lang="en-US" altLang="en-US" dirty="0" err="1"/>
              <a:t>monetaria</a:t>
            </a:r>
            <a:r>
              <a:rPr lang="en-US" altLang="en-US" dirty="0"/>
              <a:t> </a:t>
            </a:r>
            <a:r>
              <a:rPr lang="en-US" altLang="en-US" dirty="0" err="1"/>
              <a:t>d’insieme</a:t>
            </a:r>
            <a:r>
              <a:rPr lang="en-US" altLang="en-US" dirty="0"/>
              <a:t>, </a:t>
            </a:r>
            <a:r>
              <a:rPr lang="en-US" altLang="en-US" dirty="0" err="1"/>
              <a:t>che</a:t>
            </a:r>
            <a:r>
              <a:rPr lang="en-US" altLang="en-US" dirty="0"/>
              <a:t> come </a:t>
            </a:r>
            <a:r>
              <a:rPr lang="en-US" altLang="en-US" dirty="0" err="1"/>
              <a:t>vedremo</a:t>
            </a:r>
            <a:r>
              <a:rPr lang="en-US" altLang="en-US" dirty="0"/>
              <a:t> è </a:t>
            </a:r>
            <a:r>
              <a:rPr lang="en-US" altLang="en-US" dirty="0" err="1"/>
              <a:t>stata</a:t>
            </a:r>
            <a:r>
              <a:rPr lang="en-US" altLang="en-US" dirty="0"/>
              <a:t> </a:t>
            </a:r>
            <a:r>
              <a:rPr lang="en-US" altLang="en-US" dirty="0" err="1"/>
              <a:t>condotta</a:t>
            </a:r>
            <a:r>
              <a:rPr lang="en-US" altLang="en-US" dirty="0"/>
              <a:t> con </a:t>
            </a:r>
            <a:r>
              <a:rPr lang="en-US" altLang="en-US" dirty="0" err="1"/>
              <a:t>l’uso</a:t>
            </a:r>
            <a:r>
              <a:rPr lang="en-US" altLang="en-US" dirty="0"/>
              <a:t> di </a:t>
            </a:r>
            <a:r>
              <a:rPr lang="en-US" altLang="en-US" dirty="0" err="1"/>
              <a:t>misure</a:t>
            </a:r>
            <a:r>
              <a:rPr lang="en-US" altLang="en-US" dirty="0"/>
              <a:t> </a:t>
            </a:r>
            <a:r>
              <a:rPr lang="en-US" altLang="en-US" dirty="0" err="1"/>
              <a:t>straordinarie</a:t>
            </a:r>
            <a:r>
              <a:rPr lang="en-US" altLang="en-US" dirty="0"/>
              <a:t>, </a:t>
            </a:r>
            <a:r>
              <a:rPr lang="en-US" altLang="en-US" dirty="0" err="1"/>
              <a:t>oltre</a:t>
            </a:r>
            <a:r>
              <a:rPr lang="en-US" altLang="en-US" dirty="0"/>
              <a:t> al MES.</a:t>
            </a:r>
          </a:p>
          <a:p>
            <a:pPr lvl="0"/>
            <a:endParaRPr lang="en-US" altLang="en-US" dirty="0"/>
          </a:p>
        </p:txBody>
      </p:sp>
    </p:spTree>
    <p:extLst>
      <p:ext uri="{BB962C8B-B14F-4D97-AF65-F5344CB8AC3E}">
        <p14:creationId xmlns:p14="http://schemas.microsoft.com/office/powerpoint/2010/main" val="3779674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Coordinamento internazionale</a:t>
            </a:r>
            <a:endParaRPr lang="en-US" dirty="0"/>
          </a:p>
        </p:txBody>
      </p:sp>
      <p:sp>
        <p:nvSpPr>
          <p:cNvPr id="5" name="Segnaposto testo 4"/>
          <p:cNvSpPr>
            <a:spLocks noGrp="1"/>
          </p:cNvSpPr>
          <p:nvPr>
            <p:ph type="body" idx="1"/>
          </p:nvPr>
        </p:nvSpPr>
        <p:spPr/>
        <p:txBody>
          <a:bodyPr/>
          <a:lstStyle/>
          <a:p>
            <a:r>
              <a:rPr lang="it-IT" dirty="0"/>
              <a:t>Gli effetti macroeconomici di politiche fiscali espansive in economie aperte</a:t>
            </a:r>
            <a:endParaRPr lang="en-US" dirty="0"/>
          </a:p>
        </p:txBody>
      </p:sp>
    </p:spTree>
    <p:extLst>
      <p:ext uri="{BB962C8B-B14F-4D97-AF65-F5344CB8AC3E}">
        <p14:creationId xmlns:p14="http://schemas.microsoft.com/office/powerpoint/2010/main" val="1452489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La Politica di Bilancio in economia aperta: Cambi fissi e flessibili e Politica fiscale in una piccola economia e in un’area vasta</a:t>
            </a:r>
            <a:endParaRPr lang="en-US" sz="3200" dirty="0"/>
          </a:p>
        </p:txBody>
      </p:sp>
      <p:sp>
        <p:nvSpPr>
          <p:cNvPr id="3" name="Segnaposto contenuto 2"/>
          <p:cNvSpPr>
            <a:spLocks noGrp="1"/>
          </p:cNvSpPr>
          <p:nvPr>
            <p:ph idx="1"/>
          </p:nvPr>
        </p:nvSpPr>
        <p:spPr>
          <a:xfrm>
            <a:off x="838200" y="1801368"/>
            <a:ext cx="10515600" cy="3119759"/>
          </a:xfrm>
        </p:spPr>
        <p:txBody>
          <a:bodyPr>
            <a:normAutofit fontScale="92500" lnSpcReduction="10000"/>
          </a:bodyPr>
          <a:lstStyle/>
          <a:p>
            <a:r>
              <a:rPr lang="it-IT" dirty="0"/>
              <a:t>L’approccio keynesiano viene seguito nel modello </a:t>
            </a:r>
            <a:r>
              <a:rPr lang="it-IT" dirty="0" err="1"/>
              <a:t>Mundell</a:t>
            </a:r>
            <a:r>
              <a:rPr lang="it-IT" dirty="0"/>
              <a:t>-Fleming e spiega quali siano le conseguenze di una politica di bilancio in economia aperta (modello IS-LM con scambi commerciali e finanziari) con mobilità perfetta di capitali e K perfettamente elastici al differenziale di interesse (</a:t>
            </a:r>
            <a:r>
              <a:rPr lang="el-GR" dirty="0">
                <a:latin typeface="Arial" panose="020B0604020202020204" pitchFamily="34" charset="0"/>
                <a:cs typeface="Arial" panose="020B0604020202020204" pitchFamily="34" charset="0"/>
              </a:rPr>
              <a:t>Δ</a:t>
            </a:r>
            <a:r>
              <a:rPr lang="it-IT" dirty="0"/>
              <a:t>i) tra il Paese e i mondiale. Dopo l’intervento pubblico espansivo il tasso d’interesse sarà pari al tasso mondiale (</a:t>
            </a:r>
            <a:r>
              <a:rPr lang="it-IT" dirty="0">
                <a:solidFill>
                  <a:srgbClr val="FF0000"/>
                </a:solidFill>
              </a:rPr>
              <a:t>condizione di arbitraggio</a:t>
            </a:r>
            <a:r>
              <a:rPr lang="it-IT" dirty="0"/>
              <a:t>)</a:t>
            </a:r>
          </a:p>
          <a:p>
            <a:r>
              <a:rPr lang="it-IT" dirty="0"/>
              <a:t>Occorre però distinguere gli effetti, tenendo conto anche del regime di cambio (vedi grafici). In generale possiamo avere le quattro situazioni riportate nella tabella sottostante.</a:t>
            </a:r>
          </a:p>
        </p:txBody>
      </p:sp>
      <p:sp>
        <p:nvSpPr>
          <p:cNvPr id="4" name="Segnaposto numero diapositiva 3"/>
          <p:cNvSpPr>
            <a:spLocks noGrp="1"/>
          </p:cNvSpPr>
          <p:nvPr>
            <p:ph type="sldNum" sz="quarter" idx="12"/>
          </p:nvPr>
        </p:nvSpPr>
        <p:spPr/>
        <p:txBody>
          <a:bodyPr/>
          <a:lstStyle/>
          <a:p>
            <a:fld id="{C31E2B66-C54D-4FE0-ABB5-06EDA5E25CF3}" type="slidenum">
              <a:rPr lang="en-US" smtClean="0"/>
              <a:t>4</a:t>
            </a:fld>
            <a:endParaRPr lang="en-US"/>
          </a:p>
        </p:txBody>
      </p:sp>
      <p:pic>
        <p:nvPicPr>
          <p:cNvPr id="6146" name="Picture 2" descr="https://www.pandoracampus.it/pandora/Packageoperation/getfulltextpreviewimage/BookRelease/Darwin:BOOK_RELEASE:428/docbookId/_27__cap_03_tab3.3_41/imagePath/images%7Cchapter03%7Cpreview_tab3_3.png/imageX/0/imageY/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8200" y="4921127"/>
            <a:ext cx="8914000" cy="168555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3263001" y="5942560"/>
            <a:ext cx="1346479" cy="39188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ccia bidirezionale orizzontale 5"/>
          <p:cNvSpPr/>
          <p:nvPr/>
        </p:nvSpPr>
        <p:spPr>
          <a:xfrm>
            <a:off x="5264331" y="5658398"/>
            <a:ext cx="964642" cy="211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sellaDiTesto 6">
            <a:extLst>
              <a:ext uri="{FF2B5EF4-FFF2-40B4-BE49-F238E27FC236}">
                <a16:creationId xmlns:a16="http://schemas.microsoft.com/office/drawing/2014/main" id="{956FF826-FE93-4CD4-80F6-26D36B2CFB5A}"/>
              </a:ext>
            </a:extLst>
          </p:cNvPr>
          <p:cNvSpPr txBox="1"/>
          <p:nvPr/>
        </p:nvSpPr>
        <p:spPr>
          <a:xfrm>
            <a:off x="2133680" y="6421322"/>
            <a:ext cx="3856656" cy="369332"/>
          </a:xfrm>
          <a:prstGeom prst="rect">
            <a:avLst/>
          </a:prstGeom>
          <a:solidFill>
            <a:srgbClr val="FF0000"/>
          </a:solidFill>
        </p:spPr>
        <p:style>
          <a:lnRef idx="3">
            <a:schemeClr val="lt1"/>
          </a:lnRef>
          <a:fillRef idx="1">
            <a:schemeClr val="accent2"/>
          </a:fillRef>
          <a:effectRef idx="1">
            <a:schemeClr val="accent2"/>
          </a:effectRef>
          <a:fontRef idx="minor">
            <a:schemeClr val="lt1"/>
          </a:fontRef>
        </p:style>
        <p:txBody>
          <a:bodyPr wrap="square" rtlCol="0">
            <a:spAutoFit/>
          </a:bodyPr>
          <a:lstStyle/>
          <a:p>
            <a:r>
              <a:rPr lang="it-IT" dirty="0"/>
              <a:t>Caso UME – Tra Paesi dell’area</a:t>
            </a:r>
          </a:p>
        </p:txBody>
      </p:sp>
      <p:sp>
        <p:nvSpPr>
          <p:cNvPr id="9" name="CasellaDiTesto 8">
            <a:extLst>
              <a:ext uri="{FF2B5EF4-FFF2-40B4-BE49-F238E27FC236}">
                <a16:creationId xmlns:a16="http://schemas.microsoft.com/office/drawing/2014/main" id="{9E0F2C02-13B7-48BB-8A87-A40645A68E84}"/>
              </a:ext>
            </a:extLst>
          </p:cNvPr>
          <p:cNvSpPr txBox="1"/>
          <p:nvPr/>
        </p:nvSpPr>
        <p:spPr>
          <a:xfrm>
            <a:off x="8316437" y="5573228"/>
            <a:ext cx="3037363"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it-IT" dirty="0"/>
              <a:t>Caso UME – resto del Mondo</a:t>
            </a:r>
          </a:p>
        </p:txBody>
      </p:sp>
      <p:sp>
        <p:nvSpPr>
          <p:cNvPr id="8" name="Rettangolo 7">
            <a:extLst>
              <a:ext uri="{FF2B5EF4-FFF2-40B4-BE49-F238E27FC236}">
                <a16:creationId xmlns:a16="http://schemas.microsoft.com/office/drawing/2014/main" id="{A4AD1FB9-6568-490F-9CDE-5BC90087AC0E}"/>
              </a:ext>
            </a:extLst>
          </p:cNvPr>
          <p:cNvSpPr/>
          <p:nvPr/>
        </p:nvSpPr>
        <p:spPr>
          <a:xfrm>
            <a:off x="6490208" y="5608320"/>
            <a:ext cx="1170432" cy="334240"/>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5066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caso dell’Eurozona: un riassunto</a:t>
            </a:r>
            <a:endParaRPr lang="en-US" dirty="0"/>
          </a:p>
        </p:txBody>
      </p:sp>
      <p:sp>
        <p:nvSpPr>
          <p:cNvPr id="3" name="Segnaposto contenuto 2"/>
          <p:cNvSpPr>
            <a:spLocks noGrp="1"/>
          </p:cNvSpPr>
          <p:nvPr>
            <p:ph idx="1"/>
          </p:nvPr>
        </p:nvSpPr>
        <p:spPr/>
        <p:txBody>
          <a:bodyPr>
            <a:normAutofit fontScale="92500" lnSpcReduction="10000"/>
          </a:bodyPr>
          <a:lstStyle/>
          <a:p>
            <a:r>
              <a:rPr lang="it-IT" dirty="0"/>
              <a:t>Gli scambi interni all’Eurozona avvengono in regime di cambi fissi per cui gli effetti della politica fiscale sono particolarmente efficaci e sono diversi da quelli esterni alla stessa in cui vigono i cambi flessibili e lo stimolo fiscale causa un apprezzamento dell’Euro.</a:t>
            </a:r>
          </a:p>
          <a:p>
            <a:r>
              <a:rPr lang="it-IT" dirty="0"/>
              <a:t>In questo caso però, la mobilità dei capitali non è perfetta e quindi lo spiazzamento della domanda estera non è completo.</a:t>
            </a:r>
          </a:p>
          <a:p>
            <a:r>
              <a:rPr lang="it-IT" dirty="0"/>
              <a:t>… tuttavia </a:t>
            </a:r>
            <a:r>
              <a:rPr lang="it-IT" u="sng" dirty="0"/>
              <a:t>le economie dell’area Euro sono di grandi dimensioni </a:t>
            </a:r>
            <a:r>
              <a:rPr lang="it-IT" dirty="0"/>
              <a:t>(D, I, F) e occorre abbandonare l’idea che si tratti di una piccola economia aperta come nel modello </a:t>
            </a:r>
            <a:r>
              <a:rPr lang="it-IT" dirty="0" err="1"/>
              <a:t>Mundell</a:t>
            </a:r>
            <a:r>
              <a:rPr lang="it-IT" dirty="0"/>
              <a:t>-Fleming prevede, quindi sono interdipendenti, come vediamo con l’aiuto dei </a:t>
            </a:r>
            <a:r>
              <a:rPr lang="it-IT" dirty="0">
                <a:solidFill>
                  <a:srgbClr val="FF0000"/>
                </a:solidFill>
              </a:rPr>
              <a:t>grafici riferiti a due paesi</a:t>
            </a:r>
            <a:r>
              <a:rPr lang="it-IT" dirty="0"/>
              <a:t>. </a:t>
            </a:r>
            <a:r>
              <a:rPr lang="it-IT" b="1" dirty="0"/>
              <a:t>L’efficacia dell’espansione fiscale dipende dai regimi di cambio</a:t>
            </a:r>
            <a:r>
              <a:rPr lang="it-IT" dirty="0"/>
              <a:t> (vedi tabella precedente).</a:t>
            </a:r>
            <a:endParaRPr lang="en-US" dirty="0"/>
          </a:p>
        </p:txBody>
      </p:sp>
    </p:spTree>
    <p:extLst>
      <p:ext uri="{BB962C8B-B14F-4D97-AF65-F5344CB8AC3E}">
        <p14:creationId xmlns:p14="http://schemas.microsoft.com/office/powerpoint/2010/main" val="3622089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Come si trasmette uno shock negativo all’interno dell’Eurozona?</a:t>
            </a:r>
            <a:endParaRPr lang="en-US" dirty="0"/>
          </a:p>
        </p:txBody>
      </p:sp>
      <p:sp>
        <p:nvSpPr>
          <p:cNvPr id="8" name="Rectangle 8"/>
          <p:cNvSpPr>
            <a:spLocks noChangeArrowheads="1"/>
          </p:cNvSpPr>
          <p:nvPr/>
        </p:nvSpPr>
        <p:spPr bwMode="auto">
          <a:xfrm>
            <a:off x="619125" y="1630251"/>
            <a:ext cx="10616240" cy="4816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err="1">
                <a:ln>
                  <a:noFill/>
                </a:ln>
                <a:solidFill>
                  <a:schemeClr val="tx1"/>
                </a:solidFill>
                <a:effectLst/>
                <a:latin typeface="jaf-bernina-sans"/>
              </a:rPr>
              <a:t>Figura</a:t>
            </a:r>
            <a:r>
              <a:rPr kumimoji="0" lang="en-US" altLang="en-US" sz="1200" b="1" i="0" u="none" strike="noStrike" cap="none" normalizeH="0" baseline="0" dirty="0">
                <a:ln>
                  <a:noFill/>
                </a:ln>
                <a:solidFill>
                  <a:schemeClr val="tx1"/>
                </a:solidFill>
                <a:effectLst/>
                <a:latin typeface="jaf-bernina-sans"/>
              </a:rPr>
              <a:t> 3.13.1.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Gli</a:t>
            </a: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6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effetti</a:t>
            </a: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6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esterni</a:t>
            </a: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6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della</a:t>
            </a: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6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politica</a:t>
            </a: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6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fiscale</a:t>
            </a: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in un </a:t>
            </a:r>
            <a:r>
              <a:rPr kumimoji="0" lang="en-US" altLang="en-US" sz="16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modello</a:t>
            </a:r>
            <a:r>
              <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IS-LM.</a:t>
            </a:r>
          </a:p>
          <a:p>
            <a:pPr marL="0" marR="0" lvl="0" indent="0" algn="l" defTabSz="914400" rtl="0" eaLnBrk="0" fontAlgn="base" latinLnBrk="0" hangingPunct="0">
              <a:lnSpc>
                <a:spcPct val="100000"/>
              </a:lnSpc>
              <a:spcBef>
                <a:spcPct val="0"/>
              </a:spcBef>
              <a:spcAft>
                <a:spcPct val="0"/>
              </a:spcAft>
              <a:buClrTx/>
              <a:buSzTx/>
              <a:buFontTx/>
              <a:buNone/>
              <a:tabLst/>
            </a:pPr>
            <a:endParaRPr lang="it-IT" altLang="en-US" sz="1600" b="1"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en-US" sz="1600" b="1"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en-US" sz="1600" b="1"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en-US" sz="1600" b="1"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31313"/>
                </a:solidFill>
                <a:effectLst/>
                <a:latin typeface="freight-text-pro"/>
              </a:rPr>
              <a:t>  </a:t>
            </a:r>
            <a:r>
              <a:rPr kumimoji="0" lang="en-US" altLang="en-US" sz="13300" b="0" i="0" u="none" strike="noStrike" cap="none" normalizeH="0" baseline="0" dirty="0">
                <a:ln>
                  <a:noFill/>
                </a:ln>
                <a:solidFill>
                  <a:srgbClr val="131313"/>
                </a:solidFill>
                <a:effectLst/>
                <a:latin typeface="freight-text-pro"/>
              </a:rPr>
              <a:t> </a:t>
            </a:r>
            <a:r>
              <a:rPr kumimoji="0" lang="en-US" altLang="en-US" sz="1600" b="0" i="0" u="none" strike="noStrike" cap="none" normalizeH="0" baseline="0" dirty="0">
                <a:ln>
                  <a:noFill/>
                </a:ln>
                <a:solidFill>
                  <a:srgbClr val="131313"/>
                </a:solidFill>
                <a:effectLst/>
                <a:latin typeface="freight-text-pro"/>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Quando</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i</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tassi</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di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interesse</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nominali</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arrivano</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 zero (</a:t>
            </a:r>
            <a:r>
              <a:rPr kumimoji="0" lang="en-US" altLang="en-US" sz="1200" b="0" i="0" u="none" strike="noStrike" cap="none" normalizeH="0" baseline="0" dirty="0" err="1">
                <a:ln>
                  <a:noFill/>
                </a:ln>
                <a:solidFill>
                  <a:srgbClr val="0033FF"/>
                </a:solidFill>
                <a:effectLst/>
                <a:latin typeface="Arial" panose="020B0604020202020204" pitchFamily="34" charset="0"/>
                <a:cs typeface="Arial" panose="020B0604020202020204" pitchFamily="34" charset="0"/>
                <a:hlinkClick r:id="rId2"/>
              </a:rPr>
              <a:t>cfr</a:t>
            </a:r>
            <a:r>
              <a:rPr kumimoji="0" lang="en-US" altLang="en-US" sz="1200" b="0" i="0" u="none" strike="noStrike" cap="none" normalizeH="0" baseline="0" dirty="0">
                <a:ln>
                  <a:noFill/>
                </a:ln>
                <a:solidFill>
                  <a:srgbClr val="0033FF"/>
                </a:solidFill>
                <a:effectLst/>
                <a:latin typeface="Arial" panose="020B0604020202020204" pitchFamily="34" charset="0"/>
                <a:cs typeface="Arial" panose="020B0604020202020204" pitchFamily="34" charset="0"/>
                <a:hlinkClick r:id="rId2"/>
              </a:rPr>
              <a:t>. cap. 4</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la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curva</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LM è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orizzontale</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e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l’esternalità</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negativa</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della</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stabilizzazione</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budgetaria</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è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bloccata</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In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questo</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caso</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ogni</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paese</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ha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interesse</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ad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attendere</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di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intraprendere</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una</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stabilizzazione</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budgetaria</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per cui un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coordinamento</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è </a:t>
            </a:r>
            <a:r>
              <a:rPr kumimoji="0" lang="en-US" altLang="en-US" sz="12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indispensabile</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endParaRPr kumimoji="0" lang="en-US" altLang="en-US" sz="1600" b="0" i="0" u="none" strike="noStrike" cap="none" normalizeH="0" baseline="0" dirty="0">
              <a:ln>
                <a:noFill/>
              </a:ln>
              <a:solidFill>
                <a:srgbClr val="131313"/>
              </a:solidFill>
              <a:effectLst/>
              <a:latin typeface="freight-text-pro"/>
            </a:endParaRPr>
          </a:p>
        </p:txBody>
      </p:sp>
      <p:pic>
        <p:nvPicPr>
          <p:cNvPr id="1033" name="Picture 9" descr=" Figura 3.13.1. Gli effetti esterni della politica fiscale in un modello IS-L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0300" y="2440551"/>
            <a:ext cx="8528050" cy="3442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9162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2FFC85F-2774-44BD-B37B-944CC5389C1D}"/>
              </a:ext>
            </a:extLst>
          </p:cNvPr>
          <p:cNvSpPr>
            <a:spLocks noGrp="1"/>
          </p:cNvSpPr>
          <p:nvPr>
            <p:ph type="title"/>
          </p:nvPr>
        </p:nvSpPr>
        <p:spPr/>
        <p:txBody>
          <a:bodyPr/>
          <a:lstStyle/>
          <a:p>
            <a:r>
              <a:rPr lang="it-IT" dirty="0"/>
              <a:t>Regole e Istituzioni per il governo della politica di bilancio </a:t>
            </a:r>
          </a:p>
        </p:txBody>
      </p:sp>
      <p:sp>
        <p:nvSpPr>
          <p:cNvPr id="5" name="Segnaposto testo 4">
            <a:extLst>
              <a:ext uri="{FF2B5EF4-FFF2-40B4-BE49-F238E27FC236}">
                <a16:creationId xmlns:a16="http://schemas.microsoft.com/office/drawing/2014/main" id="{6E26312A-BB28-4A14-8227-40D72E64DC18}"/>
              </a:ext>
            </a:extLst>
          </p:cNvPr>
          <p:cNvSpPr>
            <a:spLocks noGrp="1"/>
          </p:cNvSpPr>
          <p:nvPr>
            <p:ph type="body" idx="1"/>
          </p:nvPr>
        </p:nvSpPr>
        <p:spPr/>
        <p:txBody>
          <a:bodyPr/>
          <a:lstStyle/>
          <a:p>
            <a:r>
              <a:rPr lang="it-IT" dirty="0"/>
              <a:t>La situazione nell’UE e nel mondo</a:t>
            </a:r>
          </a:p>
        </p:txBody>
      </p:sp>
    </p:spTree>
    <p:extLst>
      <p:ext uri="{BB962C8B-B14F-4D97-AF65-F5344CB8AC3E}">
        <p14:creationId xmlns:p14="http://schemas.microsoft.com/office/powerpoint/2010/main" val="3038413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politiche di bilancio in ambito internazionale</a:t>
            </a:r>
            <a:endParaRPr lang="en-US" dirty="0"/>
          </a:p>
        </p:txBody>
      </p:sp>
      <p:sp>
        <p:nvSpPr>
          <p:cNvPr id="3" name="Segnaposto contenuto 2"/>
          <p:cNvSpPr>
            <a:spLocks noGrp="1"/>
          </p:cNvSpPr>
          <p:nvPr>
            <p:ph idx="1"/>
          </p:nvPr>
        </p:nvSpPr>
        <p:spPr/>
        <p:txBody>
          <a:bodyPr>
            <a:normAutofit fontScale="77500" lnSpcReduction="20000"/>
          </a:bodyPr>
          <a:lstStyle/>
          <a:p>
            <a:r>
              <a:rPr lang="it-IT" dirty="0"/>
              <a:t>Abbiamo già trattato il tema dell’importanza che le politiche di bilancio hanno riacquistato dopo la crisi del 2008 e quelle nell’attuale contesto, tuttavia si è acuito un ulteriore problema, quello dei </a:t>
            </a:r>
            <a:r>
              <a:rPr lang="it-IT" dirty="0">
                <a:solidFill>
                  <a:srgbClr val="FF0000"/>
                </a:solidFill>
              </a:rPr>
              <a:t>debiti sovrani </a:t>
            </a:r>
            <a:r>
              <a:rPr lang="it-IT" dirty="0"/>
              <a:t>che possono destabilizzare un paese e la </a:t>
            </a:r>
            <a:r>
              <a:rPr lang="it-IT" dirty="0">
                <a:solidFill>
                  <a:srgbClr val="FF0000"/>
                </a:solidFill>
              </a:rPr>
              <a:t>necessità che le politiche si basino sulle regole</a:t>
            </a:r>
            <a:r>
              <a:rPr lang="it-IT" dirty="0"/>
              <a:t> </a:t>
            </a:r>
          </a:p>
          <a:p>
            <a:r>
              <a:rPr lang="it-IT" dirty="0"/>
              <a:t>Le </a:t>
            </a:r>
            <a:r>
              <a:rPr lang="it-IT" u="sng" dirty="0"/>
              <a:t>regole possono essere collegate </a:t>
            </a:r>
            <a:r>
              <a:rPr lang="it-IT" dirty="0"/>
              <a:t>al </a:t>
            </a:r>
            <a:r>
              <a:rPr lang="it-IT" dirty="0">
                <a:solidFill>
                  <a:srgbClr val="FF0000"/>
                </a:solidFill>
              </a:rPr>
              <a:t>deficit di bilancio</a:t>
            </a:r>
            <a:r>
              <a:rPr lang="it-IT" dirty="0"/>
              <a:t>, alle </a:t>
            </a:r>
            <a:r>
              <a:rPr lang="it-IT" dirty="0">
                <a:solidFill>
                  <a:srgbClr val="FF0000"/>
                </a:solidFill>
              </a:rPr>
              <a:t>spese</a:t>
            </a:r>
            <a:r>
              <a:rPr lang="it-IT" dirty="0"/>
              <a:t>, alle </a:t>
            </a:r>
            <a:r>
              <a:rPr lang="it-IT" dirty="0">
                <a:solidFill>
                  <a:srgbClr val="FF0000"/>
                </a:solidFill>
              </a:rPr>
              <a:t>entrate</a:t>
            </a:r>
            <a:r>
              <a:rPr lang="it-IT" dirty="0"/>
              <a:t> o ad </a:t>
            </a:r>
            <a:r>
              <a:rPr lang="it-IT" dirty="0">
                <a:solidFill>
                  <a:srgbClr val="FF0000"/>
                </a:solidFill>
              </a:rPr>
              <a:t>debito pubblico </a:t>
            </a:r>
            <a:r>
              <a:rPr lang="it-IT" dirty="0"/>
              <a:t>e fissate </a:t>
            </a:r>
            <a:r>
              <a:rPr lang="it-IT" u="sng" dirty="0"/>
              <a:t>in termini nominali</a:t>
            </a:r>
            <a:r>
              <a:rPr lang="it-IT" dirty="0"/>
              <a:t>, </a:t>
            </a:r>
            <a:r>
              <a:rPr lang="it-IT" u="sng" dirty="0"/>
              <a:t>reali</a:t>
            </a:r>
            <a:r>
              <a:rPr lang="it-IT" dirty="0"/>
              <a:t> o </a:t>
            </a:r>
            <a:r>
              <a:rPr lang="it-IT" u="sng" dirty="0"/>
              <a:t>strutturali</a:t>
            </a:r>
            <a:r>
              <a:rPr lang="it-IT" dirty="0"/>
              <a:t>, in </a:t>
            </a:r>
            <a:r>
              <a:rPr lang="it-IT" i="1" dirty="0"/>
              <a:t>valore assoluto</a:t>
            </a:r>
            <a:r>
              <a:rPr lang="it-IT" dirty="0"/>
              <a:t> o </a:t>
            </a:r>
            <a:r>
              <a:rPr lang="it-IT" i="1" dirty="0"/>
              <a:t>pro quota</a:t>
            </a:r>
            <a:r>
              <a:rPr lang="it-IT" dirty="0"/>
              <a:t> e applicate </a:t>
            </a:r>
            <a:r>
              <a:rPr lang="it-IT" dirty="0">
                <a:solidFill>
                  <a:srgbClr val="FF0000"/>
                </a:solidFill>
              </a:rPr>
              <a:t>ex-ante</a:t>
            </a:r>
            <a:r>
              <a:rPr lang="it-IT" dirty="0"/>
              <a:t> (se il bilancio è sottoposto al voto) o </a:t>
            </a:r>
            <a:r>
              <a:rPr lang="it-IT" dirty="0">
                <a:solidFill>
                  <a:srgbClr val="FF0000"/>
                </a:solidFill>
              </a:rPr>
              <a:t>ex-post</a:t>
            </a:r>
            <a:r>
              <a:rPr lang="it-IT" dirty="0"/>
              <a:t>; possono essere </a:t>
            </a:r>
            <a:r>
              <a:rPr lang="it-IT" u="sng" dirty="0"/>
              <a:t>applicate a più livelli </a:t>
            </a:r>
            <a:r>
              <a:rPr lang="it-IT" dirty="0"/>
              <a:t>(dalla PA, dai governi, dalle amministrazioni locali, dai trattati internazionali) e </a:t>
            </a:r>
            <a:r>
              <a:rPr lang="it-IT" dirty="0">
                <a:solidFill>
                  <a:srgbClr val="FF0000"/>
                </a:solidFill>
              </a:rPr>
              <a:t>con legge ordinaria </a:t>
            </a:r>
            <a:r>
              <a:rPr lang="it-IT" dirty="0"/>
              <a:t>o </a:t>
            </a:r>
            <a:r>
              <a:rPr lang="it-IT" dirty="0">
                <a:solidFill>
                  <a:srgbClr val="FF0000"/>
                </a:solidFill>
              </a:rPr>
              <a:t>costituzionale</a:t>
            </a:r>
            <a:r>
              <a:rPr lang="it-IT" dirty="0"/>
              <a:t>. Sono più frequenti nei Paesi avanzati con democrazie consolidate e aperti al commercio e alla finanza internazionale (</a:t>
            </a:r>
            <a:r>
              <a:rPr lang="it-IT" b="1" dirty="0"/>
              <a:t>vedi </a:t>
            </a:r>
            <a:r>
              <a:rPr lang="it-IT" b="1" dirty="0">
                <a:hlinkClick r:id="rId2"/>
              </a:rPr>
              <a:t>FMI</a:t>
            </a:r>
            <a:r>
              <a:rPr lang="it-IT" dirty="0"/>
              <a:t>)</a:t>
            </a:r>
          </a:p>
          <a:p>
            <a:r>
              <a:rPr lang="it-IT" dirty="0"/>
              <a:t>La </a:t>
            </a:r>
            <a:r>
              <a:rPr lang="it-IT" u="sng" dirty="0"/>
              <a:t>presenza di regole </a:t>
            </a:r>
            <a:r>
              <a:rPr lang="it-IT" dirty="0">
                <a:solidFill>
                  <a:srgbClr val="FF0000"/>
                </a:solidFill>
              </a:rPr>
              <a:t>interrompe il ciclo politico-economico </a:t>
            </a:r>
            <a:r>
              <a:rPr lang="it-IT" dirty="0"/>
              <a:t>che induce i politici al governo ad aumentare le spese prima delle elezioni o a spingere a spendere maggiormente per politiche in linea con le priorità del partito al governo; le regole inducono ad </a:t>
            </a:r>
            <a:r>
              <a:rPr lang="it-IT" dirty="0">
                <a:solidFill>
                  <a:srgbClr val="FF0000"/>
                </a:solidFill>
              </a:rPr>
              <a:t>aumentare il coordinamento tra Paesi </a:t>
            </a:r>
            <a:r>
              <a:rPr lang="it-IT" dirty="0"/>
              <a:t>e a </a:t>
            </a:r>
            <a:r>
              <a:rPr lang="it-IT" dirty="0">
                <a:solidFill>
                  <a:srgbClr val="FF0000"/>
                </a:solidFill>
              </a:rPr>
              <a:t>ridurre la tendenza a trasferire sulle generazioni future parte delle spese</a:t>
            </a:r>
            <a:r>
              <a:rPr lang="it-IT" dirty="0"/>
              <a:t> </a:t>
            </a:r>
          </a:p>
          <a:p>
            <a:endParaRPr lang="en-US" dirty="0"/>
          </a:p>
        </p:txBody>
      </p:sp>
    </p:spTree>
    <p:extLst>
      <p:ext uri="{BB962C8B-B14F-4D97-AF65-F5344CB8AC3E}">
        <p14:creationId xmlns:p14="http://schemas.microsoft.com/office/powerpoint/2010/main" val="1535026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criteri delle regole di bilancio</a:t>
            </a:r>
            <a:endParaRPr lang="en-US" dirty="0"/>
          </a:p>
        </p:txBody>
      </p:sp>
      <p:sp>
        <p:nvSpPr>
          <p:cNvPr id="3" name="Segnaposto contenuto 2"/>
          <p:cNvSpPr>
            <a:spLocks noGrp="1"/>
          </p:cNvSpPr>
          <p:nvPr>
            <p:ph idx="1"/>
          </p:nvPr>
        </p:nvSpPr>
        <p:spPr/>
        <p:txBody>
          <a:bodyPr>
            <a:normAutofit/>
          </a:bodyPr>
          <a:lstStyle/>
          <a:p>
            <a:r>
              <a:rPr lang="it-IT" dirty="0"/>
              <a:t>Quali sono i criteri che mantengono la </a:t>
            </a:r>
            <a:r>
              <a:rPr lang="it-IT" b="1" dirty="0"/>
              <a:t>sostenibilità dei bilanci</a:t>
            </a:r>
            <a:r>
              <a:rPr lang="it-IT" dirty="0"/>
              <a:t>, pur favorendo la </a:t>
            </a:r>
            <a:r>
              <a:rPr lang="it-IT" dirty="0">
                <a:solidFill>
                  <a:srgbClr val="FF0000"/>
                </a:solidFill>
              </a:rPr>
              <a:t>stabilizzazione anticiclica</a:t>
            </a:r>
            <a:r>
              <a:rPr lang="it-IT" dirty="0"/>
              <a:t>?</a:t>
            </a:r>
          </a:p>
          <a:p>
            <a:pPr lvl="1"/>
            <a:r>
              <a:rPr lang="it-IT" dirty="0"/>
              <a:t>la </a:t>
            </a:r>
            <a:r>
              <a:rPr lang="it-IT" dirty="0">
                <a:solidFill>
                  <a:srgbClr val="0070C0"/>
                </a:solidFill>
              </a:rPr>
              <a:t>definizione chiara (trade-off)</a:t>
            </a:r>
            <a:r>
              <a:rPr lang="it-IT" dirty="0"/>
              <a:t>, basata su conti pubblici trasparenti;</a:t>
            </a:r>
          </a:p>
          <a:p>
            <a:pPr lvl="1"/>
            <a:r>
              <a:rPr lang="it-IT" dirty="0"/>
              <a:t>la </a:t>
            </a:r>
            <a:r>
              <a:rPr lang="it-IT" dirty="0">
                <a:solidFill>
                  <a:srgbClr val="FF0000"/>
                </a:solidFill>
              </a:rPr>
              <a:t>semplicità (trade-off)</a:t>
            </a:r>
            <a:r>
              <a:rPr lang="it-IT" dirty="0"/>
              <a:t>;</a:t>
            </a:r>
          </a:p>
          <a:p>
            <a:pPr lvl="1"/>
            <a:r>
              <a:rPr lang="it-IT" dirty="0"/>
              <a:t>la </a:t>
            </a:r>
            <a:r>
              <a:rPr lang="it-IT" dirty="0">
                <a:solidFill>
                  <a:srgbClr val="0070C0"/>
                </a:solidFill>
              </a:rPr>
              <a:t>flessibilità (</a:t>
            </a:r>
            <a:r>
              <a:rPr lang="it-IT" dirty="0" err="1">
                <a:solidFill>
                  <a:srgbClr val="0070C0"/>
                </a:solidFill>
              </a:rPr>
              <a:t>trade</a:t>
            </a:r>
            <a:r>
              <a:rPr lang="it-IT" dirty="0">
                <a:solidFill>
                  <a:srgbClr val="0070C0"/>
                </a:solidFill>
              </a:rPr>
              <a:t>-off)</a:t>
            </a:r>
            <a:r>
              <a:rPr lang="it-IT" dirty="0"/>
              <a:t>, in particolare per reagire agli shock esogeni;</a:t>
            </a:r>
          </a:p>
          <a:p>
            <a:pPr lvl="1"/>
            <a:r>
              <a:rPr lang="it-IT" dirty="0"/>
              <a:t>la </a:t>
            </a:r>
            <a:r>
              <a:rPr lang="it-IT" dirty="0">
                <a:solidFill>
                  <a:srgbClr val="FF0000"/>
                </a:solidFill>
              </a:rPr>
              <a:t>pertinenza (</a:t>
            </a:r>
            <a:r>
              <a:rPr lang="it-IT" dirty="0" err="1">
                <a:solidFill>
                  <a:srgbClr val="FF0000"/>
                </a:solidFill>
              </a:rPr>
              <a:t>trade</a:t>
            </a:r>
            <a:r>
              <a:rPr lang="it-IT" dirty="0">
                <a:solidFill>
                  <a:srgbClr val="FF0000"/>
                </a:solidFill>
              </a:rPr>
              <a:t>-off)</a:t>
            </a:r>
            <a:r>
              <a:rPr lang="it-IT" dirty="0"/>
              <a:t> in relazione agli obiettivi perseguiti;</a:t>
            </a:r>
          </a:p>
          <a:p>
            <a:pPr lvl="1"/>
            <a:r>
              <a:rPr lang="it-IT" dirty="0"/>
              <a:t>la </a:t>
            </a:r>
            <a:r>
              <a:rPr lang="it-IT" u="sng" dirty="0"/>
              <a:t>facilità di applicazione </a:t>
            </a:r>
            <a:r>
              <a:rPr lang="it-IT" dirty="0"/>
              <a:t>e la possibilità di sanzionare le deviazioni;</a:t>
            </a:r>
          </a:p>
          <a:p>
            <a:pPr lvl="1"/>
            <a:r>
              <a:rPr lang="it-IT" dirty="0"/>
              <a:t>la </a:t>
            </a:r>
            <a:r>
              <a:rPr lang="it-IT" u="sng" dirty="0"/>
              <a:t>coerenza</a:t>
            </a:r>
            <a:r>
              <a:rPr lang="it-IT" dirty="0"/>
              <a:t> con gli altri obiettivi e le regole di politiche pubbliche;</a:t>
            </a:r>
          </a:p>
          <a:p>
            <a:pPr lvl="1"/>
            <a:r>
              <a:rPr lang="it-IT" dirty="0"/>
              <a:t>il </a:t>
            </a:r>
            <a:r>
              <a:rPr lang="it-IT" u="sng" dirty="0"/>
              <a:t>collegamento con altre politiche efficaci</a:t>
            </a:r>
            <a:r>
              <a:rPr lang="it-IT" dirty="0"/>
              <a:t>.</a:t>
            </a:r>
          </a:p>
          <a:p>
            <a:r>
              <a:rPr lang="it-IT" dirty="0"/>
              <a:t>Inoltre buoni contenuti e facilità di applicazione migliorano la PE</a:t>
            </a:r>
          </a:p>
          <a:p>
            <a:endParaRPr lang="en-US" dirty="0"/>
          </a:p>
        </p:txBody>
      </p:sp>
    </p:spTree>
    <p:extLst>
      <p:ext uri="{BB962C8B-B14F-4D97-AF65-F5344CB8AC3E}">
        <p14:creationId xmlns:p14="http://schemas.microsoft.com/office/powerpoint/2010/main" val="408473148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4621</TotalTime>
  <Words>3236</Words>
  <Application>Microsoft Office PowerPoint</Application>
  <PresentationFormat>Widescreen</PresentationFormat>
  <Paragraphs>182</Paragraphs>
  <Slides>20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20</vt:i4>
      </vt:variant>
    </vt:vector>
  </HeadingPairs>
  <TitlesOfParts>
    <vt:vector size="27" baseType="lpstr">
      <vt:lpstr>Arial</vt:lpstr>
      <vt:lpstr>Calibri</vt:lpstr>
      <vt:lpstr>Calibri Light</vt:lpstr>
      <vt:lpstr>Cambria Math</vt:lpstr>
      <vt:lpstr>freight-text-pro</vt:lpstr>
      <vt:lpstr>jaf-bernina-sans</vt:lpstr>
      <vt:lpstr>Tema di Office</vt:lpstr>
      <vt:lpstr>Politiche di Bilancio, qualche conclusione </vt:lpstr>
      <vt:lpstr>Politiche di bilancio, debito e funzioni della PE</vt:lpstr>
      <vt:lpstr>Coordinamento internazionale</vt:lpstr>
      <vt:lpstr>La Politica di Bilancio in economia aperta: Cambi fissi e flessibili e Politica fiscale in una piccola economia e in un’area vasta</vt:lpstr>
      <vt:lpstr>Il caso dell’Eurozona: un riassunto</vt:lpstr>
      <vt:lpstr>Come si trasmette uno shock negativo all’interno dell’Eurozona?</vt:lpstr>
      <vt:lpstr>Regole e Istituzioni per il governo della politica di bilancio </vt:lpstr>
      <vt:lpstr>Le politiche di bilancio in ambito internazionale</vt:lpstr>
      <vt:lpstr>I criteri delle regole di bilancio</vt:lpstr>
      <vt:lpstr>Le regole e il PSC</vt:lpstr>
      <vt:lpstr>Come hanno funzionato le regole nell’Eurozona nel post crisi</vt:lpstr>
      <vt:lpstr>E gli obiettivi di medio termine (OMT) – un riassunto</vt:lpstr>
      <vt:lpstr>La regola della spesa - riassunto</vt:lpstr>
      <vt:lpstr>Il problema del rispetto delle regole di coordinamento per il debito in Italia</vt:lpstr>
      <vt:lpstr>Fiscal stance (Orientamento fiscale) e risultati per l’Italia</vt:lpstr>
      <vt:lpstr>Le istituzioni di bilancio</vt:lpstr>
      <vt:lpstr>… e per evitare le crisi derivanti dal debito sovrano in mancanza della BCE</vt:lpstr>
      <vt:lpstr>Il Meccanismo Europeo di Stabilità </vt:lpstr>
      <vt:lpstr>La necessità di un accordo MES più efficace </vt:lpstr>
      <vt:lpstr>L’UE e la mancanza di un congruente bilancio federale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Politiche di Bilancio in economia aperta</dc:title>
  <dc:creator>CHIES LAURA</dc:creator>
  <cp:lastModifiedBy>CHIES LAURA</cp:lastModifiedBy>
  <cp:revision>81</cp:revision>
  <dcterms:created xsi:type="dcterms:W3CDTF">2021-04-09T09:05:30Z</dcterms:created>
  <dcterms:modified xsi:type="dcterms:W3CDTF">2022-04-05T11:04:14Z</dcterms:modified>
</cp:coreProperties>
</file>