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3" r:id="rId3"/>
    <p:sldId id="258" r:id="rId4"/>
    <p:sldId id="287" r:id="rId5"/>
    <p:sldId id="259" r:id="rId6"/>
    <p:sldId id="260" r:id="rId7"/>
    <p:sldId id="27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1" r:id="rId18"/>
    <p:sldId id="272" r:id="rId19"/>
    <p:sldId id="276" r:id="rId20"/>
    <p:sldId id="278" r:id="rId21"/>
    <p:sldId id="273" r:id="rId22"/>
    <p:sldId id="274" r:id="rId23"/>
    <p:sldId id="275" r:id="rId24"/>
    <p:sldId id="279" r:id="rId25"/>
    <p:sldId id="288" r:id="rId26"/>
    <p:sldId id="289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4" d="100"/>
          <a:sy n="94" d="100"/>
        </p:scale>
        <p:origin x="199" y="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7DE77-9AA3-479C-AC6F-8D8CFCBF8449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CF65-F8FF-43A3-B065-F6861D87735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3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7DE77-9AA3-479C-AC6F-8D8CFCBF8449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CF65-F8FF-43A3-B065-F6861D87735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018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7DE77-9AA3-479C-AC6F-8D8CFCBF8449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CF65-F8FF-43A3-B065-F6861D87735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6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7DE77-9AA3-479C-AC6F-8D8CFCBF8449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CF65-F8FF-43A3-B065-F6861D87735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161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7DE77-9AA3-479C-AC6F-8D8CFCBF8449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CF65-F8FF-43A3-B065-F6861D87735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81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7DE77-9AA3-479C-AC6F-8D8CFCBF8449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CF65-F8FF-43A3-B065-F6861D87735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94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7DE77-9AA3-479C-AC6F-8D8CFCBF8449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CF65-F8FF-43A3-B065-F6861D87735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593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7DE77-9AA3-479C-AC6F-8D8CFCBF8449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CF65-F8FF-43A3-B065-F6861D87735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444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7DE77-9AA3-479C-AC6F-8D8CFCBF8449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CF65-F8FF-43A3-B065-F6861D87735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786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7DE77-9AA3-479C-AC6F-8D8CFCBF8449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CF65-F8FF-43A3-B065-F6861D87735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798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7DE77-9AA3-479C-AC6F-8D8CFCBF8449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8CF65-F8FF-43A3-B065-F6861D87735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200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7DE77-9AA3-479C-AC6F-8D8CFCBF8449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8CF65-F8FF-43A3-B065-F6861D87735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239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ancaditalia.it/compiti/polmon-garanzie/riserva-obbligatoria/index.html#:~:text=L'Eurosistema%20impone%20alle%20banche,cui%20vengono%20applicate%20delle%20aliquote.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b.europa.eu/pub/annual/annual-accounts/html/ecb.annualaccounts2020~0508aea2f9.it.html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www.ecb.europa.eu/stats/financial_markets_and_interest_rates/euro_area_yield_curves/html/index.en.html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hyperlink" Target="https://www.istat.it/it/files/2022/04/comunicato-QSA2021Q4.pdf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ncaditalia.it/compiti/sistema-pagamenti/target2/index.html" TargetMode="External"/><Relationship Id="rId2" Type="http://schemas.openxmlformats.org/officeDocument/2006/relationships/hyperlink" Target="https://www.bancaditalia.it/compiti/sispaga-mercati/riforma-tassi-riferimento/estr/index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b.europa.eu/press/pr/date/2022/html/ecb.mp220310~2d19f8ba60.it.htm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La politica monetaria nell’Eurozona</a:t>
            </a:r>
            <a:endParaRPr lang="en-US" dirty="0"/>
          </a:p>
        </p:txBody>
      </p:sp>
      <p:sp>
        <p:nvSpPr>
          <p:cNvPr id="5" name="Segnaposto test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Lezione XIX (</a:t>
            </a:r>
            <a:r>
              <a:rPr lang="it-IT" dirty="0" err="1"/>
              <a:t>cont</a:t>
            </a:r>
            <a:r>
              <a:rPr lang="it-IT" dirty="0"/>
              <a:t>.) </a:t>
            </a:r>
          </a:p>
          <a:p>
            <a:r>
              <a:rPr lang="it-IT" dirty="0"/>
              <a:t>I concetti fondamentali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498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L’Implementazione della Politica Monetaria: il Fabbisogno di Liquidità </a:t>
            </a:r>
            <a:endParaRPr lang="en-US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Fabbisogno di liquidità </a:t>
            </a:r>
            <a:r>
              <a:rPr lang="it-IT" dirty="0"/>
              <a:t>(</a:t>
            </a:r>
            <a:r>
              <a:rPr lang="it-IT" b="1" dirty="0"/>
              <a:t>riserve</a:t>
            </a:r>
            <a:r>
              <a:rPr lang="it-IT" dirty="0"/>
              <a:t>) dipende da tre fattori: </a:t>
            </a:r>
          </a:p>
          <a:p>
            <a:r>
              <a:rPr lang="it-IT" dirty="0">
                <a:solidFill>
                  <a:srgbClr val="FF0000"/>
                </a:solidFill>
                <a:hlinkClick r:id="rId2"/>
              </a:rPr>
              <a:t>Riserva obbligatoria</a:t>
            </a:r>
            <a:r>
              <a:rPr lang="it-IT" dirty="0"/>
              <a:t>: </a:t>
            </a:r>
            <a:r>
              <a:rPr lang="it-IT" b="1" dirty="0"/>
              <a:t>l’ammontare minimo </a:t>
            </a:r>
            <a:r>
              <a:rPr lang="it-IT" dirty="0"/>
              <a:t>di riserve che le banche devono detenere sui loro conti correnti presso la banca centrale nazionale del paese in cui risiedono nell’arco di un periodo predeterminato (periodo di mantenimento). </a:t>
            </a:r>
          </a:p>
          <a:p>
            <a:r>
              <a:rPr lang="it-IT" dirty="0">
                <a:solidFill>
                  <a:srgbClr val="FF0000"/>
                </a:solidFill>
              </a:rPr>
              <a:t>Fattori autonomi</a:t>
            </a:r>
            <a:r>
              <a:rPr lang="it-IT" dirty="0"/>
              <a:t>: sono fattori non sotto il diretto controllo della politica monetaria ma che </a:t>
            </a:r>
            <a:r>
              <a:rPr lang="it-IT" b="1" dirty="0"/>
              <a:t>influenzano direttamente la quantità di riserve disponibili</a:t>
            </a:r>
            <a:r>
              <a:rPr lang="it-IT" dirty="0"/>
              <a:t>. </a:t>
            </a:r>
          </a:p>
          <a:p>
            <a:r>
              <a:rPr lang="it-IT" dirty="0">
                <a:solidFill>
                  <a:srgbClr val="FF0000"/>
                </a:solidFill>
              </a:rPr>
              <a:t>Riserve in eccesso</a:t>
            </a:r>
            <a:r>
              <a:rPr lang="it-IT" dirty="0"/>
              <a:t>: in eccesso rispetto alla </a:t>
            </a:r>
            <a:r>
              <a:rPr lang="it-IT" b="1" dirty="0"/>
              <a:t>riserva obbligatoria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05906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Riserva obbligatoria e riserve in eccesso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Le banche devono rispettare </a:t>
            </a:r>
            <a:r>
              <a:rPr lang="it-IT" b="1" dirty="0">
                <a:solidFill>
                  <a:srgbClr val="FF0000"/>
                </a:solidFill>
              </a:rPr>
              <a:t>l’obbligo di riserva </a:t>
            </a:r>
            <a:r>
              <a:rPr lang="it-IT" dirty="0"/>
              <a:t>in </a:t>
            </a:r>
            <a:r>
              <a:rPr lang="it-IT" b="1" dirty="0"/>
              <a:t>media durante il periodo di mantenimento</a:t>
            </a:r>
            <a:r>
              <a:rPr lang="it-IT" dirty="0"/>
              <a:t>. Non è necessario che detengano su base giornaliera l’intero importo nei rispettivi conti presso la banca centrale. </a:t>
            </a:r>
          </a:p>
          <a:p>
            <a:pPr lvl="1"/>
            <a:r>
              <a:rPr lang="it-IT" i="1" dirty="0"/>
              <a:t>Nell’Eurosistema, prima della crisi finanziaria, il periodo di mantenimento durava circa </a:t>
            </a:r>
            <a:r>
              <a:rPr lang="it-IT" b="1" i="1" dirty="0"/>
              <a:t>un mese</a:t>
            </a:r>
            <a:r>
              <a:rPr lang="it-IT" dirty="0"/>
              <a:t> ora 6/7 settimane. </a:t>
            </a:r>
          </a:p>
          <a:p>
            <a:r>
              <a:rPr lang="it-IT" dirty="0"/>
              <a:t>La </a:t>
            </a:r>
            <a:r>
              <a:rPr lang="it-IT" b="1" dirty="0"/>
              <a:t>dimensione </a:t>
            </a:r>
            <a:r>
              <a:rPr lang="it-IT" dirty="0"/>
              <a:t>della </a:t>
            </a:r>
            <a:r>
              <a:rPr lang="it-IT" b="1" dirty="0"/>
              <a:t>riserva obbligatoria </a:t>
            </a:r>
            <a:r>
              <a:rPr lang="it-IT" dirty="0"/>
              <a:t>è fissata (in genere) come una </a:t>
            </a:r>
            <a:r>
              <a:rPr lang="it-IT" b="1" dirty="0"/>
              <a:t>frazione </a:t>
            </a:r>
            <a:r>
              <a:rPr lang="it-IT" dirty="0"/>
              <a:t>di alcune voci del passivo del bilancio delle banche. </a:t>
            </a:r>
          </a:p>
          <a:p>
            <a:pPr lvl="1"/>
            <a:r>
              <a:rPr lang="it-IT" i="1" dirty="0"/>
              <a:t>Nell’</a:t>
            </a:r>
            <a:r>
              <a:rPr lang="it-IT" i="1" dirty="0" err="1"/>
              <a:t>Eurosistema</a:t>
            </a:r>
            <a:r>
              <a:rPr lang="it-IT" i="1" dirty="0"/>
              <a:t> le voci del passivo includono tutti i </a:t>
            </a:r>
            <a:r>
              <a:rPr lang="it-IT" b="1" i="1" dirty="0"/>
              <a:t>depositi </a:t>
            </a:r>
            <a:r>
              <a:rPr lang="it-IT" i="1" dirty="0"/>
              <a:t>(non interbancari</a:t>
            </a:r>
            <a:r>
              <a:rPr lang="it-IT" b="1" i="1" dirty="0"/>
              <a:t>) con una scadenza fino a 2 anni</a:t>
            </a:r>
            <a:r>
              <a:rPr lang="it-IT" i="1" dirty="0"/>
              <a:t>, … </a:t>
            </a:r>
            <a:endParaRPr lang="it-IT" dirty="0"/>
          </a:p>
          <a:p>
            <a:pPr lvl="1"/>
            <a:r>
              <a:rPr lang="it-IT" i="1" dirty="0"/>
              <a:t>… lo stock dei depositi è quello del periodo di mantenimento </a:t>
            </a:r>
            <a:r>
              <a:rPr lang="it-IT" b="1" i="1" dirty="0"/>
              <a:t>precedente </a:t>
            </a:r>
            <a:r>
              <a:rPr lang="it-IT" i="1" dirty="0"/>
              <a:t>e … </a:t>
            </a:r>
            <a:endParaRPr lang="it-IT" dirty="0"/>
          </a:p>
          <a:p>
            <a:pPr lvl="1"/>
            <a:r>
              <a:rPr lang="it-IT" i="1" dirty="0"/>
              <a:t>… fino a gennaio 2012 l’ammontare era pari al </a:t>
            </a:r>
            <a:r>
              <a:rPr lang="it-IT" b="1" i="1" dirty="0"/>
              <a:t>2% dei depositi</a:t>
            </a:r>
            <a:r>
              <a:rPr lang="it-IT" i="1" dirty="0"/>
              <a:t>; da allora il coefficiente è stato ridotto </a:t>
            </a:r>
            <a:r>
              <a:rPr lang="it-IT" b="1" i="1" dirty="0"/>
              <a:t>all’1</a:t>
            </a:r>
            <a:r>
              <a:rPr lang="it-IT" dirty="0"/>
              <a:t>%, al contrario degli USA dove le riserve oscillano tra il 3 e il 10%.</a:t>
            </a:r>
            <a:r>
              <a:rPr lang="it-IT" b="1" i="1" dirty="0"/>
              <a:t> </a:t>
            </a:r>
            <a:endParaRPr lang="it-IT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216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Riserva obbligatoria e riserve in eccesso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18560"/>
          </a:xfrm>
        </p:spPr>
        <p:txBody>
          <a:bodyPr>
            <a:normAutofit fontScale="85000" lnSpcReduction="10000"/>
          </a:bodyPr>
          <a:lstStyle/>
          <a:p>
            <a:r>
              <a:rPr lang="it-IT" dirty="0"/>
              <a:t>In un sistema a corridoio le banche possono detenere </a:t>
            </a:r>
            <a:r>
              <a:rPr lang="it-IT" b="1" dirty="0"/>
              <a:t>le riserve </a:t>
            </a:r>
            <a:r>
              <a:rPr lang="it-IT" dirty="0"/>
              <a:t>su due diverse tipologie di </a:t>
            </a:r>
            <a:r>
              <a:rPr lang="it-IT" b="1" dirty="0"/>
              <a:t>conti presso la banca centrale</a:t>
            </a:r>
            <a:r>
              <a:rPr lang="it-IT" dirty="0"/>
              <a:t>: il </a:t>
            </a:r>
            <a:r>
              <a:rPr lang="it-IT" b="1" dirty="0"/>
              <a:t>conto di riserva </a:t>
            </a:r>
            <a:r>
              <a:rPr lang="it-IT" dirty="0"/>
              <a:t>e la </a:t>
            </a:r>
            <a:r>
              <a:rPr lang="it-IT" b="1" i="1" dirty="0" err="1"/>
              <a:t>deposit</a:t>
            </a:r>
            <a:r>
              <a:rPr lang="it-IT" b="1" i="1" dirty="0"/>
              <a:t> </a:t>
            </a:r>
            <a:r>
              <a:rPr lang="it-IT" b="1" i="1" dirty="0" err="1"/>
              <a:t>facility</a:t>
            </a:r>
            <a:r>
              <a:rPr lang="it-IT" dirty="0"/>
              <a:t>. </a:t>
            </a:r>
          </a:p>
          <a:p>
            <a:pPr lvl="1"/>
            <a:r>
              <a:rPr lang="it-IT" i="1" dirty="0"/>
              <a:t>Nell’</a:t>
            </a:r>
            <a:r>
              <a:rPr lang="it-IT" i="1" dirty="0" err="1"/>
              <a:t>Eurosistema</a:t>
            </a:r>
            <a:r>
              <a:rPr lang="it-IT" i="1" dirty="0"/>
              <a:t> le </a:t>
            </a:r>
            <a:r>
              <a:rPr lang="it-IT" b="1" i="1" dirty="0"/>
              <a:t>riserve </a:t>
            </a:r>
            <a:r>
              <a:rPr lang="it-IT" i="1" dirty="0"/>
              <a:t>che servono a soddisfare la </a:t>
            </a:r>
            <a:r>
              <a:rPr lang="it-IT" b="1" i="1" dirty="0"/>
              <a:t>riserva obbligatoria </a:t>
            </a:r>
            <a:r>
              <a:rPr lang="it-IT" i="1" dirty="0"/>
              <a:t>sono detenute sul </a:t>
            </a:r>
            <a:r>
              <a:rPr lang="it-IT" b="1" i="1" dirty="0"/>
              <a:t>conto di riserva </a:t>
            </a:r>
            <a:r>
              <a:rPr lang="it-IT" i="1" dirty="0"/>
              <a:t>e sono remunerate al </a:t>
            </a:r>
            <a:r>
              <a:rPr lang="it-IT" b="1" i="1" dirty="0"/>
              <a:t>tasso sulle operazioni di rifinanziamento principale</a:t>
            </a:r>
            <a:r>
              <a:rPr lang="it-IT" i="1" dirty="0"/>
              <a:t>. </a:t>
            </a:r>
            <a:endParaRPr lang="it-IT" dirty="0"/>
          </a:p>
          <a:p>
            <a:pPr lvl="1"/>
            <a:r>
              <a:rPr lang="it-IT" i="1" dirty="0"/>
              <a:t>Le </a:t>
            </a:r>
            <a:r>
              <a:rPr lang="it-IT" b="1" i="1" dirty="0"/>
              <a:t>riserve in eccesso </a:t>
            </a:r>
            <a:r>
              <a:rPr lang="it-IT" i="1" dirty="0"/>
              <a:t>rispetto alla riserva obbligatoria, detenute su tale conto </a:t>
            </a:r>
            <a:r>
              <a:rPr lang="it-IT" b="1" i="1" dirty="0"/>
              <a:t>non sono remunerate </a:t>
            </a:r>
            <a:r>
              <a:rPr lang="it-IT" i="1" dirty="0"/>
              <a:t>(*) e … </a:t>
            </a:r>
            <a:endParaRPr lang="it-IT" dirty="0"/>
          </a:p>
          <a:p>
            <a:pPr lvl="1"/>
            <a:r>
              <a:rPr lang="it-IT" i="1" dirty="0"/>
              <a:t>… pertanto le banche normalmente detengono le </a:t>
            </a:r>
            <a:r>
              <a:rPr lang="it-IT" b="1" i="1" dirty="0"/>
              <a:t>riserve in eccesso </a:t>
            </a:r>
            <a:r>
              <a:rPr lang="it-IT" i="1" dirty="0"/>
              <a:t>sulla </a:t>
            </a:r>
            <a:r>
              <a:rPr lang="it-IT" b="1" i="1" dirty="0" err="1"/>
              <a:t>deposit</a:t>
            </a:r>
            <a:r>
              <a:rPr lang="it-IT" b="1" i="1" dirty="0"/>
              <a:t> </a:t>
            </a:r>
            <a:r>
              <a:rPr lang="it-IT" b="1" i="1" dirty="0" err="1"/>
              <a:t>facility</a:t>
            </a:r>
            <a:r>
              <a:rPr lang="it-IT" i="1" dirty="0"/>
              <a:t>, dove sono remunerate </a:t>
            </a:r>
            <a:r>
              <a:rPr lang="it-IT" b="1" i="1" dirty="0"/>
              <a:t>al tasso sulla </a:t>
            </a:r>
            <a:r>
              <a:rPr lang="it-IT" b="1" i="1" dirty="0" err="1"/>
              <a:t>deposit</a:t>
            </a:r>
            <a:r>
              <a:rPr lang="it-IT" b="1" i="1" dirty="0"/>
              <a:t> </a:t>
            </a:r>
            <a:r>
              <a:rPr lang="it-IT" b="1" i="1" dirty="0" err="1"/>
              <a:t>facility</a:t>
            </a:r>
            <a:r>
              <a:rPr lang="it-IT" i="1" dirty="0"/>
              <a:t>. </a:t>
            </a:r>
          </a:p>
          <a:p>
            <a:r>
              <a:rPr lang="it-IT" dirty="0"/>
              <a:t>In condizioni normali, le </a:t>
            </a:r>
            <a:r>
              <a:rPr lang="it-IT" b="1" dirty="0"/>
              <a:t>riserve in eccesso </a:t>
            </a:r>
            <a:r>
              <a:rPr lang="it-IT" dirty="0"/>
              <a:t>sono detenute solo come </a:t>
            </a:r>
            <a:r>
              <a:rPr lang="it-IT" b="1" dirty="0"/>
              <a:t>buffer </a:t>
            </a:r>
            <a:r>
              <a:rPr lang="it-IT" dirty="0"/>
              <a:t>a fronte di possibili </a:t>
            </a:r>
            <a:r>
              <a:rPr lang="it-IT" b="1" dirty="0"/>
              <a:t>pagamenti inaspettati</a:t>
            </a:r>
            <a:r>
              <a:rPr lang="it-IT" dirty="0"/>
              <a:t>. </a:t>
            </a:r>
          </a:p>
          <a:p>
            <a:r>
              <a:rPr lang="it-IT" dirty="0"/>
              <a:t>Poiché in condizioni normali le </a:t>
            </a:r>
            <a:r>
              <a:rPr lang="it-IT" b="1" dirty="0"/>
              <a:t>riserve immesse </a:t>
            </a:r>
            <a:r>
              <a:rPr lang="it-IT" dirty="0"/>
              <a:t>per soddisfare la riserva obbligatoria e i fattori autonomi </a:t>
            </a:r>
            <a:r>
              <a:rPr lang="it-IT" b="1" dirty="0"/>
              <a:t>sono sufficienti </a:t>
            </a:r>
            <a:r>
              <a:rPr lang="it-IT" dirty="0"/>
              <a:t>per un corretto funzionamento del </a:t>
            </a:r>
            <a:r>
              <a:rPr lang="it-IT" b="1" dirty="0"/>
              <a:t>sistema dei pagamenti</a:t>
            </a:r>
            <a:r>
              <a:rPr lang="it-IT" dirty="0"/>
              <a:t>, le </a:t>
            </a:r>
            <a:r>
              <a:rPr lang="it-IT" b="1" dirty="0"/>
              <a:t>riserve in eccesso </a:t>
            </a:r>
            <a:r>
              <a:rPr lang="it-IT" dirty="0"/>
              <a:t>sono </a:t>
            </a:r>
            <a:r>
              <a:rPr lang="it-IT" b="1" dirty="0"/>
              <a:t>quasi nulle</a:t>
            </a:r>
            <a:r>
              <a:rPr lang="it-IT" dirty="0"/>
              <a:t>. </a:t>
            </a:r>
          </a:p>
          <a:p>
            <a:pPr lvl="1"/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310640" y="6176963"/>
            <a:ext cx="7549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i="1" dirty="0"/>
              <a:t>(*) Se il tasso su </a:t>
            </a:r>
            <a:r>
              <a:rPr lang="it-IT" i="1" dirty="0" err="1"/>
              <a:t>deposit</a:t>
            </a:r>
            <a:r>
              <a:rPr lang="it-IT" i="1" dirty="0"/>
              <a:t> </a:t>
            </a:r>
            <a:r>
              <a:rPr lang="it-IT" i="1" dirty="0" err="1"/>
              <a:t>facility</a:t>
            </a:r>
            <a:r>
              <a:rPr lang="it-IT" i="1" dirty="0"/>
              <a:t> è ≥ 0, allora sono remunerate a tale tasso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443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fattori autonomi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I </a:t>
            </a:r>
            <a:r>
              <a:rPr lang="it-IT" b="1" dirty="0"/>
              <a:t>fattori autonomi </a:t>
            </a:r>
            <a:r>
              <a:rPr lang="it-IT" dirty="0"/>
              <a:t>più importanti sono </a:t>
            </a:r>
          </a:p>
          <a:p>
            <a:pPr lvl="1"/>
            <a:r>
              <a:rPr lang="it-IT" dirty="0"/>
              <a:t>le </a:t>
            </a:r>
            <a:r>
              <a:rPr lang="it-IT" b="1" dirty="0"/>
              <a:t>banconote </a:t>
            </a:r>
            <a:r>
              <a:rPr lang="it-IT" dirty="0"/>
              <a:t>(o circolante) </a:t>
            </a:r>
          </a:p>
          <a:p>
            <a:pPr lvl="1"/>
            <a:r>
              <a:rPr lang="it-IT" dirty="0"/>
              <a:t>i </a:t>
            </a:r>
            <a:r>
              <a:rPr lang="it-IT" b="1" dirty="0"/>
              <a:t>depositi del governo </a:t>
            </a:r>
            <a:r>
              <a:rPr lang="it-IT" dirty="0"/>
              <a:t>presso la banca centrale, </a:t>
            </a:r>
          </a:p>
          <a:p>
            <a:pPr lvl="1"/>
            <a:r>
              <a:rPr lang="it-IT" dirty="0"/>
              <a:t>le </a:t>
            </a:r>
            <a:r>
              <a:rPr lang="it-IT" b="1" dirty="0"/>
              <a:t>attività finanziarie nette </a:t>
            </a:r>
            <a:r>
              <a:rPr lang="it-IT" dirty="0"/>
              <a:t>(detenute, per fini diversi da quelli di politica monetaria) </a:t>
            </a:r>
          </a:p>
          <a:p>
            <a:r>
              <a:rPr lang="it-IT" dirty="0"/>
              <a:t>Sono chiamati </a:t>
            </a:r>
            <a:r>
              <a:rPr lang="it-IT" b="1" dirty="0"/>
              <a:t>fattori autonomi </a:t>
            </a:r>
            <a:r>
              <a:rPr lang="it-IT" dirty="0"/>
              <a:t>perché sono in larga parte </a:t>
            </a:r>
            <a:r>
              <a:rPr lang="it-IT" b="1" dirty="0"/>
              <a:t>indipendenti </a:t>
            </a:r>
            <a:r>
              <a:rPr lang="it-IT" dirty="0"/>
              <a:t>dalla </a:t>
            </a:r>
            <a:r>
              <a:rPr lang="it-IT" b="1" dirty="0"/>
              <a:t>gestione attiva della liquidità </a:t>
            </a:r>
            <a:r>
              <a:rPr lang="it-IT" dirty="0"/>
              <a:t>della banca centrale e delle banche commerciali e sono determinati </a:t>
            </a:r>
          </a:p>
          <a:p>
            <a:pPr lvl="1"/>
            <a:r>
              <a:rPr lang="it-IT" dirty="0"/>
              <a:t>dal </a:t>
            </a:r>
            <a:r>
              <a:rPr lang="it-IT" b="1" dirty="0"/>
              <a:t>comportamento </a:t>
            </a:r>
            <a:r>
              <a:rPr lang="it-IT" dirty="0"/>
              <a:t>di </a:t>
            </a:r>
            <a:r>
              <a:rPr lang="it-IT" b="1" dirty="0"/>
              <a:t>famiglie </a:t>
            </a:r>
            <a:r>
              <a:rPr lang="it-IT" dirty="0"/>
              <a:t>e </a:t>
            </a:r>
            <a:r>
              <a:rPr lang="it-IT" b="1" dirty="0"/>
              <a:t>imprese </a:t>
            </a:r>
            <a:r>
              <a:rPr lang="it-IT" dirty="0"/>
              <a:t>(come nel caso del </a:t>
            </a:r>
            <a:r>
              <a:rPr lang="it-IT" b="1" dirty="0"/>
              <a:t>circolante</a:t>
            </a:r>
            <a:r>
              <a:rPr lang="it-IT" dirty="0"/>
              <a:t>), e del </a:t>
            </a:r>
            <a:r>
              <a:rPr lang="it-IT" b="1" dirty="0"/>
              <a:t>governo </a:t>
            </a:r>
            <a:r>
              <a:rPr lang="it-IT" dirty="0"/>
              <a:t>(come nel caso del </a:t>
            </a:r>
            <a:r>
              <a:rPr lang="it-IT" b="1" dirty="0"/>
              <a:t>conto del governo</a:t>
            </a:r>
            <a:r>
              <a:rPr lang="it-IT" dirty="0"/>
              <a:t>) </a:t>
            </a:r>
          </a:p>
          <a:p>
            <a:r>
              <a:rPr lang="it-IT" dirty="0"/>
              <a:t>I </a:t>
            </a:r>
            <a:r>
              <a:rPr lang="it-IT" b="1" dirty="0"/>
              <a:t>fattori autonomi </a:t>
            </a:r>
            <a:r>
              <a:rPr lang="it-IT" dirty="0"/>
              <a:t>«</a:t>
            </a:r>
            <a:r>
              <a:rPr lang="it-IT" b="1" dirty="0"/>
              <a:t>assorbono</a:t>
            </a:r>
            <a:r>
              <a:rPr lang="it-IT" dirty="0"/>
              <a:t>» o «</a:t>
            </a:r>
            <a:r>
              <a:rPr lang="it-IT" b="1" dirty="0"/>
              <a:t>espandono</a:t>
            </a:r>
            <a:r>
              <a:rPr lang="it-IT" dirty="0"/>
              <a:t>» la quantità di riserve presenti sui conti di riserva delle banche presso la banca centrale. </a:t>
            </a:r>
          </a:p>
        </p:txBody>
      </p:sp>
    </p:spTree>
    <p:extLst>
      <p:ext uri="{BB962C8B-B14F-4D97-AF65-F5344CB8AC3E}">
        <p14:creationId xmlns:p14="http://schemas.microsoft.com/office/powerpoint/2010/main" val="833158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74776" y="81661"/>
            <a:ext cx="10515600" cy="1325563"/>
          </a:xfrm>
        </p:spPr>
        <p:txBody>
          <a:bodyPr/>
          <a:lstStyle/>
          <a:p>
            <a:r>
              <a:rPr lang="it-IT" dirty="0"/>
              <a:t>I fattori autonomi: Depositi del governo</a:t>
            </a:r>
            <a:endParaRPr lang="en-US" dirty="0"/>
          </a:p>
        </p:txBody>
      </p:sp>
      <p:grpSp>
        <p:nvGrpSpPr>
          <p:cNvPr id="5" name="Gruppo 4">
            <a:extLst>
              <a:ext uri="{FF2B5EF4-FFF2-40B4-BE49-F238E27FC236}">
                <a16:creationId xmlns:a16="http://schemas.microsoft.com/office/drawing/2014/main" id="{0E8433B6-CA64-4202-A86E-7B15D76CEE50}"/>
              </a:ext>
            </a:extLst>
          </p:cNvPr>
          <p:cNvGrpSpPr/>
          <p:nvPr/>
        </p:nvGrpSpPr>
        <p:grpSpPr>
          <a:xfrm>
            <a:off x="1161289" y="1292609"/>
            <a:ext cx="8449056" cy="5436443"/>
            <a:chOff x="1161289" y="1292609"/>
            <a:chExt cx="8449056" cy="5436443"/>
          </a:xfrm>
        </p:grpSpPr>
        <p:pic>
          <p:nvPicPr>
            <p:cNvPr id="4" name="Immagin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61289" y="1292609"/>
              <a:ext cx="8449056" cy="5436443"/>
            </a:xfrm>
            <a:prstGeom prst="rect">
              <a:avLst/>
            </a:prstGeom>
          </p:spPr>
        </p:pic>
        <p:sp>
          <p:nvSpPr>
            <p:cNvPr id="3" name="Rettangolo 2">
              <a:extLst>
                <a:ext uri="{FF2B5EF4-FFF2-40B4-BE49-F238E27FC236}">
                  <a16:creationId xmlns:a16="http://schemas.microsoft.com/office/drawing/2014/main" id="{5A70DF86-696F-4FF9-926A-5185C0BCF10D}"/>
                </a:ext>
              </a:extLst>
            </p:cNvPr>
            <p:cNvSpPr/>
            <p:nvPr/>
          </p:nvSpPr>
          <p:spPr>
            <a:xfrm>
              <a:off x="3117088" y="4165600"/>
              <a:ext cx="292608" cy="3332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2476188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3867"/>
          </a:xfrm>
        </p:spPr>
        <p:txBody>
          <a:bodyPr/>
          <a:lstStyle/>
          <a:p>
            <a:r>
              <a:rPr lang="it-IT" dirty="0"/>
              <a:t>I fattori autonomi: le banconote</a:t>
            </a:r>
            <a:endParaRPr lang="en-US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631" y="1223270"/>
            <a:ext cx="8200441" cy="5512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4826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Come opera la PM nel framework operativo</a:t>
            </a:r>
            <a:endParaRPr lang="en-US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Il </a:t>
            </a:r>
            <a:r>
              <a:rPr lang="it-IT" b="1" dirty="0">
                <a:solidFill>
                  <a:srgbClr val="FF0000"/>
                </a:solidFill>
              </a:rPr>
              <a:t>Framework Operativo </a:t>
            </a:r>
            <a:r>
              <a:rPr lang="it-IT" dirty="0"/>
              <a:t>è l’insieme di </a:t>
            </a:r>
            <a:r>
              <a:rPr lang="it-IT" b="1" dirty="0"/>
              <a:t>strumenti </a:t>
            </a:r>
            <a:r>
              <a:rPr lang="it-IT" dirty="0"/>
              <a:t>usati dalla banca centrale per </a:t>
            </a:r>
            <a:r>
              <a:rPr lang="it-IT" b="1" dirty="0"/>
              <a:t>gestire (immettere o assorbire) la quantità di riserve</a:t>
            </a:r>
            <a:r>
              <a:rPr lang="it-IT" dirty="0"/>
              <a:t>. </a:t>
            </a:r>
          </a:p>
          <a:p>
            <a:r>
              <a:rPr lang="it-IT" dirty="0"/>
              <a:t>La banca centrale in genere utilizza </a:t>
            </a:r>
            <a:r>
              <a:rPr lang="it-IT" b="1" dirty="0"/>
              <a:t>due tipologie di strumenti</a:t>
            </a:r>
            <a:r>
              <a:rPr lang="it-IT" dirty="0"/>
              <a:t>: </a:t>
            </a:r>
          </a:p>
          <a:p>
            <a:pPr lvl="1"/>
            <a:r>
              <a:rPr lang="it-IT" b="1" dirty="0">
                <a:solidFill>
                  <a:srgbClr val="FF0000"/>
                </a:solidFill>
              </a:rPr>
              <a:t>Operazioni di mercato aperto </a:t>
            </a:r>
            <a:r>
              <a:rPr lang="it-IT" b="1" dirty="0"/>
              <a:t>(</a:t>
            </a:r>
            <a:r>
              <a:rPr lang="it-IT" b="1" i="1" dirty="0"/>
              <a:t>Open market </a:t>
            </a:r>
            <a:r>
              <a:rPr lang="it-IT" b="1" i="1" dirty="0" err="1"/>
              <a:t>operations</a:t>
            </a:r>
            <a:r>
              <a:rPr lang="it-IT" b="1" dirty="0"/>
              <a:t>, OMO)</a:t>
            </a:r>
            <a:r>
              <a:rPr lang="it-IT" dirty="0"/>
              <a:t>: operazioni che nascono su </a:t>
            </a:r>
            <a:r>
              <a:rPr lang="it-IT" b="1" dirty="0"/>
              <a:t>iniziativa della banca centrale </a:t>
            </a:r>
            <a:r>
              <a:rPr lang="it-IT" dirty="0"/>
              <a:t>al fine di immettere le riserve che servono alle banche per </a:t>
            </a:r>
            <a:r>
              <a:rPr lang="it-IT" b="1" dirty="0"/>
              <a:t>soddisfare il fabbisogno di riserve </a:t>
            </a:r>
            <a:r>
              <a:rPr lang="it-IT" dirty="0"/>
              <a:t>o per </a:t>
            </a:r>
            <a:r>
              <a:rPr lang="it-IT" b="1" dirty="0"/>
              <a:t>eliminare dal sistema le riserve in eccesso</a:t>
            </a:r>
            <a:r>
              <a:rPr lang="it-IT" dirty="0"/>
              <a:t>. Possono essere </a:t>
            </a:r>
            <a:r>
              <a:rPr lang="it-IT" dirty="0">
                <a:solidFill>
                  <a:srgbClr val="FF0000"/>
                </a:solidFill>
              </a:rPr>
              <a:t>permanenti</a:t>
            </a:r>
            <a:r>
              <a:rPr lang="it-IT" dirty="0"/>
              <a:t> (necessità a lungo termine del sistema bancario, </a:t>
            </a:r>
            <a:r>
              <a:rPr lang="it-IT" dirty="0">
                <a:solidFill>
                  <a:srgbClr val="0070C0"/>
                </a:solidFill>
              </a:rPr>
              <a:t>LTRO</a:t>
            </a:r>
            <a:r>
              <a:rPr lang="it-IT" dirty="0"/>
              <a:t>) o </a:t>
            </a:r>
            <a:r>
              <a:rPr lang="it-IT" dirty="0">
                <a:solidFill>
                  <a:srgbClr val="FF0000"/>
                </a:solidFill>
              </a:rPr>
              <a:t>temporanee</a:t>
            </a:r>
            <a:r>
              <a:rPr lang="it-IT" dirty="0"/>
              <a:t> e vengono effettuate con operazioni di pronto contro termine (</a:t>
            </a:r>
            <a:r>
              <a:rPr lang="it-IT" dirty="0" err="1">
                <a:solidFill>
                  <a:srgbClr val="0070C0"/>
                </a:solidFill>
              </a:rPr>
              <a:t>REPOs</a:t>
            </a:r>
            <a:r>
              <a:rPr lang="it-IT" dirty="0"/>
              <a:t>) o con prestiti garantiti</a:t>
            </a:r>
            <a:r>
              <a:rPr lang="it-IT" b="1" dirty="0"/>
              <a:t> </a:t>
            </a:r>
            <a:endParaRPr lang="it-IT" dirty="0"/>
          </a:p>
          <a:p>
            <a:pPr lvl="1"/>
            <a:r>
              <a:rPr lang="it-IT" b="1" dirty="0">
                <a:solidFill>
                  <a:srgbClr val="FF0000"/>
                </a:solidFill>
              </a:rPr>
              <a:t>Operazioni su iniziativa delle controparti</a:t>
            </a:r>
            <a:r>
              <a:rPr lang="it-IT" b="1" dirty="0"/>
              <a:t>: </a:t>
            </a:r>
            <a:r>
              <a:rPr lang="it-IT" dirty="0"/>
              <a:t>operazioni che nascono su </a:t>
            </a:r>
            <a:r>
              <a:rPr lang="it-IT" b="1" dirty="0"/>
              <a:t>iniziativa delle banche </a:t>
            </a:r>
            <a:r>
              <a:rPr lang="it-IT" dirty="0"/>
              <a:t>per prendere a </a:t>
            </a:r>
            <a:r>
              <a:rPr lang="it-IT" b="1" dirty="0"/>
              <a:t>prestito riserve a brevissimo termine </a:t>
            </a:r>
            <a:r>
              <a:rPr lang="it-IT" dirty="0"/>
              <a:t>(overnight) attraverso le </a:t>
            </a:r>
            <a:r>
              <a:rPr lang="it-IT" b="1" dirty="0"/>
              <a:t>operazioni di rifinanziamento marginale (</a:t>
            </a:r>
            <a:r>
              <a:rPr lang="it-IT" i="1" dirty="0" err="1"/>
              <a:t>Marginal</a:t>
            </a:r>
            <a:r>
              <a:rPr lang="it-IT" i="1" dirty="0"/>
              <a:t> </a:t>
            </a:r>
            <a:r>
              <a:rPr lang="it-IT" i="1" dirty="0" err="1"/>
              <a:t>Lending</a:t>
            </a:r>
            <a:r>
              <a:rPr lang="it-IT" dirty="0"/>
              <a:t>, ML), o per </a:t>
            </a:r>
            <a:r>
              <a:rPr lang="it-IT" b="1" dirty="0"/>
              <a:t>depositare liquidità in eccesso</a:t>
            </a:r>
            <a:r>
              <a:rPr lang="it-IT" dirty="0"/>
              <a:t>, attraverso la </a:t>
            </a:r>
            <a:r>
              <a:rPr lang="it-IT" b="1" i="1" dirty="0" err="1"/>
              <a:t>deposit</a:t>
            </a:r>
            <a:r>
              <a:rPr lang="it-IT" b="1" i="1" dirty="0"/>
              <a:t> </a:t>
            </a:r>
            <a:r>
              <a:rPr lang="it-IT" b="1" i="1" dirty="0" err="1"/>
              <a:t>facility</a:t>
            </a:r>
            <a:r>
              <a:rPr lang="it-IT" b="1" i="1" dirty="0"/>
              <a:t> </a:t>
            </a:r>
            <a:r>
              <a:rPr lang="it-IT" i="1" dirty="0"/>
              <a:t>(DF)</a:t>
            </a:r>
            <a:r>
              <a:rPr lang="it-IT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459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6747"/>
          </a:xfrm>
        </p:spPr>
        <p:txBody>
          <a:bodyPr>
            <a:normAutofit/>
          </a:bodyPr>
          <a:lstStyle/>
          <a:p>
            <a:r>
              <a:rPr lang="it-IT" sz="3200" b="1" dirty="0"/>
              <a:t>Il Bilancio semplificato della Banca Centrale: un riassunto</a:t>
            </a:r>
            <a:endParaRPr lang="en-US" sz="3200" b="1" dirty="0"/>
          </a:p>
        </p:txBody>
      </p:sp>
      <p:grpSp>
        <p:nvGrpSpPr>
          <p:cNvPr id="6" name="Gruppo 5"/>
          <p:cNvGrpSpPr/>
          <p:nvPr/>
        </p:nvGrpSpPr>
        <p:grpSpPr>
          <a:xfrm>
            <a:off x="2089847" y="1359020"/>
            <a:ext cx="7365049" cy="5407485"/>
            <a:chOff x="2089847" y="1359020"/>
            <a:chExt cx="7365049" cy="5407485"/>
          </a:xfrm>
        </p:grpSpPr>
        <p:pic>
          <p:nvPicPr>
            <p:cNvPr id="4" name="Immagin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89847" y="1359020"/>
              <a:ext cx="7365049" cy="5407485"/>
            </a:xfrm>
            <a:prstGeom prst="rect">
              <a:avLst/>
            </a:prstGeom>
          </p:spPr>
        </p:pic>
        <p:sp>
          <p:nvSpPr>
            <p:cNvPr id="5" name="CasellaDiTesto 4"/>
            <p:cNvSpPr txBox="1"/>
            <p:nvPr/>
          </p:nvSpPr>
          <p:spPr>
            <a:xfrm>
              <a:off x="5971032" y="2990089"/>
              <a:ext cx="841248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it-IT" sz="2000" i="1" dirty="0">
                  <a:solidFill>
                    <a:schemeClr val="accent6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Conto</a:t>
              </a:r>
              <a:endParaRPr lang="en-US" sz="2000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90434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2791968" cy="1325563"/>
          </a:xfrm>
        </p:spPr>
        <p:txBody>
          <a:bodyPr>
            <a:normAutofit fontScale="90000"/>
          </a:bodyPr>
          <a:lstStyle/>
          <a:p>
            <a:r>
              <a:rPr lang="it-IT" dirty="0"/>
              <a:t>Il Bilancio della BCE nel 2020</a:t>
            </a:r>
            <a:endParaRPr lang="en-US" dirty="0"/>
          </a:p>
        </p:txBody>
      </p:sp>
      <p:pic>
        <p:nvPicPr>
          <p:cNvPr id="3076" name="Picture 4" descr="https://www.ecb.europa.eu/pub/annual/annual-accounts/html/annualaccounts2020/ecb.annualaccounts2020.it_img8.png?139426b1ff7128ef9e4a9463f9a6f6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072" y="266830"/>
            <a:ext cx="8671560" cy="6447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576072" y="2057400"/>
            <a:ext cx="2871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Principali componenti dello Stato Patrimoniale della BCE</a:t>
            </a:r>
          </a:p>
          <a:p>
            <a:r>
              <a:rPr lang="it-IT" dirty="0"/>
              <a:t>(miliardi di €)</a:t>
            </a:r>
            <a:endParaRPr lang="en-US" dirty="0"/>
          </a:p>
        </p:txBody>
      </p:sp>
      <p:sp>
        <p:nvSpPr>
          <p:cNvPr id="9" name="Rettangolo 8"/>
          <p:cNvSpPr/>
          <p:nvPr/>
        </p:nvSpPr>
        <p:spPr>
          <a:xfrm>
            <a:off x="118872" y="6252889"/>
            <a:ext cx="4078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Fonte: </a:t>
            </a:r>
            <a:r>
              <a:rPr lang="en-US" sz="1200" dirty="0">
                <a:hlinkClick r:id="rId3"/>
              </a:rPr>
              <a:t>https://www.ecb.europa.eu/pub/annual/annual-accounts/html/ecb.annualaccounts2020~0508aea2f9.it.html</a:t>
            </a:r>
            <a:r>
              <a:rPr lang="en-US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976511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target operativo</a:t>
            </a:r>
            <a:endParaRPr lang="en-US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838200" y="1618488"/>
            <a:ext cx="3806952" cy="4892039"/>
          </a:xfrm>
        </p:spPr>
        <p:txBody>
          <a:bodyPr>
            <a:normAutofit fontScale="70000" lnSpcReduction="20000"/>
          </a:bodyPr>
          <a:lstStyle/>
          <a:p>
            <a:r>
              <a:rPr lang="it-IT" dirty="0"/>
              <a:t>Il </a:t>
            </a:r>
            <a:r>
              <a:rPr lang="it-IT" b="1" dirty="0"/>
              <a:t>target operativo </a:t>
            </a:r>
            <a:r>
              <a:rPr lang="it-IT" dirty="0"/>
              <a:t>è il </a:t>
            </a:r>
            <a:r>
              <a:rPr lang="it-IT" b="1" dirty="0"/>
              <a:t>primo anello </a:t>
            </a:r>
            <a:r>
              <a:rPr lang="it-IT" dirty="0"/>
              <a:t>nella </a:t>
            </a:r>
            <a:r>
              <a:rPr lang="it-IT" b="1" dirty="0"/>
              <a:t>catena di trasmissione </a:t>
            </a:r>
            <a:r>
              <a:rPr lang="it-IT" dirty="0"/>
              <a:t>della politica monetaria e ha le seguenti </a:t>
            </a:r>
            <a:r>
              <a:rPr lang="it-IT" b="1" dirty="0"/>
              <a:t>caratteristiche</a:t>
            </a:r>
            <a:r>
              <a:rPr lang="it-IT" dirty="0"/>
              <a:t>: </a:t>
            </a:r>
          </a:p>
          <a:p>
            <a:pPr lvl="1"/>
            <a:r>
              <a:rPr lang="it-IT" sz="2600" dirty="0"/>
              <a:t>deve essere sufficientemente </a:t>
            </a:r>
            <a:r>
              <a:rPr lang="it-IT" sz="2600" b="1" dirty="0">
                <a:solidFill>
                  <a:srgbClr val="FF0000"/>
                </a:solidFill>
              </a:rPr>
              <a:t>controllabile</a:t>
            </a:r>
            <a:r>
              <a:rPr lang="it-IT" sz="2600" b="1" dirty="0"/>
              <a:t> </a:t>
            </a:r>
            <a:r>
              <a:rPr lang="it-IT" sz="2600" dirty="0"/>
              <a:t>da parte della banca centrale; </a:t>
            </a:r>
          </a:p>
          <a:p>
            <a:pPr lvl="1"/>
            <a:r>
              <a:rPr lang="it-IT" sz="2600" dirty="0"/>
              <a:t>è </a:t>
            </a:r>
            <a:r>
              <a:rPr lang="it-IT" sz="2600" b="1" dirty="0">
                <a:solidFill>
                  <a:srgbClr val="FF0000"/>
                </a:solidFill>
              </a:rPr>
              <a:t>economicamente rilevante</a:t>
            </a:r>
            <a:r>
              <a:rPr lang="it-IT" sz="2600" dirty="0"/>
              <a:t>, nel senso che influenza l’obiettivo ultimo della banca centrale; </a:t>
            </a:r>
          </a:p>
          <a:p>
            <a:pPr lvl="1"/>
            <a:r>
              <a:rPr lang="it-IT" sz="2600" b="1" dirty="0">
                <a:solidFill>
                  <a:srgbClr val="FF0000"/>
                </a:solidFill>
              </a:rPr>
              <a:t>definisce l’orientamento</a:t>
            </a:r>
            <a:r>
              <a:rPr lang="it-IT" sz="2600" b="1" dirty="0"/>
              <a:t> </a:t>
            </a:r>
            <a:r>
              <a:rPr lang="it-IT" sz="2600" dirty="0"/>
              <a:t>della politica monetaria, nel senso che il suo livello è stabilito da chi prende le decisioni sulla </a:t>
            </a:r>
            <a:r>
              <a:rPr lang="it-IT" sz="2600" dirty="0" err="1"/>
              <a:t>stance</a:t>
            </a:r>
            <a:r>
              <a:rPr lang="it-IT" sz="2600" dirty="0"/>
              <a:t> all’interno della banca centrale; </a:t>
            </a:r>
          </a:p>
          <a:p>
            <a:pPr lvl="1"/>
            <a:r>
              <a:rPr lang="it-IT" sz="2600" dirty="0"/>
              <a:t>fornisce una </a:t>
            </a:r>
            <a:r>
              <a:rPr lang="it-IT" sz="2600" b="1" dirty="0">
                <a:solidFill>
                  <a:srgbClr val="FF0000"/>
                </a:solidFill>
              </a:rPr>
              <a:t>guida chiara per l’implementazione </a:t>
            </a:r>
            <a:r>
              <a:rPr lang="it-IT" sz="2600" dirty="0"/>
              <a:t>della politica monetaria. </a:t>
            </a:r>
          </a:p>
          <a:p>
            <a:endParaRPr lang="en-US" dirty="0"/>
          </a:p>
        </p:txBody>
      </p:sp>
      <p:grpSp>
        <p:nvGrpSpPr>
          <p:cNvPr id="5" name="Gruppo 4"/>
          <p:cNvGrpSpPr/>
          <p:nvPr/>
        </p:nvGrpSpPr>
        <p:grpSpPr>
          <a:xfrm>
            <a:off x="4645152" y="2322576"/>
            <a:ext cx="7546848" cy="4263399"/>
            <a:chOff x="1292385" y="1690688"/>
            <a:chExt cx="8656287" cy="4822135"/>
          </a:xfrm>
        </p:grpSpPr>
        <p:pic>
          <p:nvPicPr>
            <p:cNvPr id="3" name="Immagin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92385" y="1690688"/>
              <a:ext cx="8656287" cy="4822135"/>
            </a:xfrm>
            <a:prstGeom prst="rect">
              <a:avLst/>
            </a:prstGeom>
          </p:spPr>
        </p:pic>
        <p:sp>
          <p:nvSpPr>
            <p:cNvPr id="4" name="CasellaDiTesto 3"/>
            <p:cNvSpPr txBox="1"/>
            <p:nvPr/>
          </p:nvSpPr>
          <p:spPr>
            <a:xfrm>
              <a:off x="3600047" y="3383280"/>
              <a:ext cx="943691" cy="3655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sz="15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ufficiali</a:t>
              </a:r>
              <a:endPara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" name="Ovale 6">
            <a:extLst>
              <a:ext uri="{FF2B5EF4-FFF2-40B4-BE49-F238E27FC236}">
                <a16:creationId xmlns:a16="http://schemas.microsoft.com/office/drawing/2014/main" id="{269BC103-36BD-4A9F-A5AE-28E6A9D9DCAF}"/>
              </a:ext>
            </a:extLst>
          </p:cNvPr>
          <p:cNvSpPr/>
          <p:nvPr/>
        </p:nvSpPr>
        <p:spPr>
          <a:xfrm>
            <a:off x="8806688" y="5185664"/>
            <a:ext cx="3385312" cy="15768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6803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883920" y="118237"/>
            <a:ext cx="10515600" cy="384683"/>
          </a:xfrm>
        </p:spPr>
        <p:txBody>
          <a:bodyPr>
            <a:noAutofit/>
          </a:bodyPr>
          <a:lstStyle/>
          <a:p>
            <a:r>
              <a:rPr lang="it-IT" sz="3200" dirty="0"/>
              <a:t>La </a:t>
            </a:r>
            <a:r>
              <a:rPr lang="it-IT" sz="3200" b="1" dirty="0"/>
              <a:t>politica monetaria convenzionale</a:t>
            </a:r>
            <a:r>
              <a:rPr lang="it-IT" sz="3200" dirty="0"/>
              <a:t>: il quadro d’insieme</a:t>
            </a:r>
            <a:endParaRPr lang="en-US" sz="32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5576" y="524915"/>
            <a:ext cx="4892040" cy="6281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621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target operativo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Ci sono tre </a:t>
            </a:r>
            <a:r>
              <a:rPr lang="it-IT" b="1" dirty="0"/>
              <a:t>tipologie di target operativo </a:t>
            </a:r>
            <a:r>
              <a:rPr lang="it-IT" dirty="0"/>
              <a:t>usate (alternativamente) dalle banche centrali: </a:t>
            </a:r>
          </a:p>
          <a:p>
            <a:pPr lvl="1"/>
            <a:r>
              <a:rPr lang="it-IT" b="1" dirty="0"/>
              <a:t>tasso di interesse </a:t>
            </a:r>
            <a:r>
              <a:rPr lang="it-IT" dirty="0"/>
              <a:t>a breve termine; </a:t>
            </a:r>
          </a:p>
          <a:p>
            <a:pPr lvl="1"/>
            <a:r>
              <a:rPr lang="it-IT" b="1" dirty="0"/>
              <a:t>quantità di </a:t>
            </a:r>
            <a:r>
              <a:rPr lang="it-IT" dirty="0"/>
              <a:t>una certa tipologia di </a:t>
            </a:r>
            <a:r>
              <a:rPr lang="it-IT" b="1" dirty="0"/>
              <a:t>moneta </a:t>
            </a:r>
            <a:r>
              <a:rPr lang="it-IT" dirty="0"/>
              <a:t>(ad esempio M1, M2 o M3); </a:t>
            </a:r>
          </a:p>
          <a:p>
            <a:pPr lvl="1"/>
            <a:r>
              <a:rPr lang="en-US" b="1" dirty="0" err="1"/>
              <a:t>tasso</a:t>
            </a:r>
            <a:r>
              <a:rPr lang="en-US" b="1" dirty="0"/>
              <a:t> di </a:t>
            </a:r>
            <a:r>
              <a:rPr lang="en-US" b="1" dirty="0" err="1"/>
              <a:t>cambio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2295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Tassi d’interesse a breve (e lungo termine): la </a:t>
            </a:r>
            <a:r>
              <a:rPr lang="it-IT" dirty="0" err="1"/>
              <a:t>yield</a:t>
            </a:r>
            <a:r>
              <a:rPr lang="it-IT" dirty="0"/>
              <a:t> curve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Le banche sono il principale canale di trasmissione della politica monetaria e possono decidere di finanziarsi presso altre banche o presso la BCE. Abbiamo visto che in questo caso è il corridoio dei tassi a definire </a:t>
            </a:r>
            <a:r>
              <a:rPr lang="it-IT" dirty="0">
                <a:solidFill>
                  <a:srgbClr val="FF0000"/>
                </a:solidFill>
              </a:rPr>
              <a:t>i tassi d’interesse a breve termine, ma questo può influenzare anche quello a più lungo temine</a:t>
            </a:r>
            <a:r>
              <a:rPr lang="it-IT" dirty="0"/>
              <a:t>: </a:t>
            </a:r>
            <a:r>
              <a:rPr lang="it-IT" b="1" dirty="0"/>
              <a:t>la </a:t>
            </a:r>
            <a:r>
              <a:rPr lang="it-IT" b="1" dirty="0" err="1"/>
              <a:t>yield</a:t>
            </a:r>
            <a:r>
              <a:rPr lang="it-IT" b="1" dirty="0"/>
              <a:t> curve</a:t>
            </a:r>
          </a:p>
          <a:p>
            <a:r>
              <a:rPr lang="it-IT" dirty="0"/>
              <a:t>La </a:t>
            </a:r>
            <a:r>
              <a:rPr lang="it-IT" dirty="0">
                <a:solidFill>
                  <a:srgbClr val="FF0000"/>
                </a:solidFill>
              </a:rPr>
              <a:t>yield curve </a:t>
            </a:r>
            <a:r>
              <a:rPr lang="it-IT" dirty="0"/>
              <a:t>rappresenta la relazione tra </a:t>
            </a:r>
            <a:r>
              <a:rPr lang="it-IT" dirty="0">
                <a:solidFill>
                  <a:srgbClr val="FF0000"/>
                </a:solidFill>
              </a:rPr>
              <a:t>i</a:t>
            </a:r>
            <a:r>
              <a:rPr lang="it-IT" dirty="0"/>
              <a:t> e l’</a:t>
            </a:r>
            <a:r>
              <a:rPr lang="it-IT" dirty="0">
                <a:solidFill>
                  <a:srgbClr val="FF0000"/>
                </a:solidFill>
              </a:rPr>
              <a:t>orizzonte temporale </a:t>
            </a:r>
            <a:r>
              <a:rPr lang="it-IT" dirty="0"/>
              <a:t>e dipende dalle </a:t>
            </a:r>
            <a:r>
              <a:rPr lang="it-IT" dirty="0">
                <a:solidFill>
                  <a:srgbClr val="FF0000"/>
                </a:solidFill>
              </a:rPr>
              <a:t>aspettative</a:t>
            </a:r>
            <a:r>
              <a:rPr lang="it-IT" dirty="0"/>
              <a:t> di PM </a:t>
            </a:r>
            <a:r>
              <a:rPr lang="it-IT" u="sng" dirty="0"/>
              <a:t>in assenza di avversione al rischio </a:t>
            </a:r>
            <a:r>
              <a:rPr lang="it-IT" dirty="0"/>
              <a:t>(tasso a lungo termine=media dei tassi futuri attesi a breve termine)</a:t>
            </a:r>
          </a:p>
          <a:p>
            <a:r>
              <a:rPr lang="it-IT" dirty="0"/>
              <a:t>La domanda dei titoli a breve termine ne fa aumentare il prezzo e diminuire il rendimento (tasso d’interesse) e il contrario avverrà per i titoli a lungo termine (</a:t>
            </a:r>
            <a:r>
              <a:rPr lang="it-IT" b="1" dirty="0" err="1"/>
              <a:t>yield</a:t>
            </a:r>
            <a:r>
              <a:rPr lang="it-IT" b="1" dirty="0"/>
              <a:t> curve </a:t>
            </a:r>
            <a:r>
              <a:rPr lang="it-IT" dirty="0"/>
              <a:t>ripida). Viceversa se gli investitori si aspettano una riduzione dei tassi d’interesse a breve in futuro (</a:t>
            </a:r>
            <a:r>
              <a:rPr lang="it-IT" b="1" dirty="0" err="1"/>
              <a:t>yield</a:t>
            </a:r>
            <a:r>
              <a:rPr lang="it-IT" b="1" dirty="0"/>
              <a:t> curve </a:t>
            </a:r>
            <a:r>
              <a:rPr lang="it-IT" dirty="0"/>
              <a:t>piatta o rovesciata: caso crisi 2007 USA)</a:t>
            </a:r>
          </a:p>
          <a:p>
            <a:r>
              <a:rPr lang="it-IT" dirty="0"/>
              <a:t>Quando si considera il </a:t>
            </a:r>
            <a:r>
              <a:rPr lang="it-IT" dirty="0">
                <a:solidFill>
                  <a:srgbClr val="FF0000"/>
                </a:solidFill>
              </a:rPr>
              <a:t>rischio</a:t>
            </a:r>
            <a:r>
              <a:rPr lang="it-IT" dirty="0"/>
              <a:t> (di </a:t>
            </a:r>
            <a:r>
              <a:rPr lang="it-IT" dirty="0">
                <a:solidFill>
                  <a:srgbClr val="FF0000"/>
                </a:solidFill>
              </a:rPr>
              <a:t>liquidità</a:t>
            </a:r>
            <a:r>
              <a:rPr lang="it-IT" dirty="0"/>
              <a:t> e di </a:t>
            </a:r>
            <a:r>
              <a:rPr lang="it-IT" dirty="0">
                <a:solidFill>
                  <a:srgbClr val="FF0000"/>
                </a:solidFill>
              </a:rPr>
              <a:t>scadenza</a:t>
            </a:r>
            <a:r>
              <a:rPr lang="it-IT" dirty="0"/>
              <a:t>) connesso alle attività finanziarie a lungo termine, allora </a:t>
            </a:r>
            <a:r>
              <a:rPr lang="it-IT" dirty="0">
                <a:solidFill>
                  <a:srgbClr val="FF0000"/>
                </a:solidFill>
              </a:rPr>
              <a:t>gli interessi futuri saranno più elevati </a:t>
            </a:r>
            <a:r>
              <a:rPr lang="it-IT" dirty="0"/>
              <a:t>determinati dai due premi sul rischio e quindi la </a:t>
            </a:r>
            <a:r>
              <a:rPr lang="it-IT" b="1" dirty="0" err="1"/>
              <a:t>yield</a:t>
            </a:r>
            <a:r>
              <a:rPr lang="it-IT" b="1" dirty="0"/>
              <a:t> curve</a:t>
            </a:r>
            <a:r>
              <a:rPr lang="it-IT" dirty="0"/>
              <a:t> è più ripida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7285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L’andamento della </a:t>
            </a:r>
            <a:r>
              <a:rPr lang="it-IT" dirty="0" err="1"/>
              <a:t>yeld</a:t>
            </a:r>
            <a:r>
              <a:rPr lang="it-IT" dirty="0"/>
              <a:t> curve nella crisi USA versus situazione </a:t>
            </a:r>
            <a:r>
              <a:rPr lang="it-IT" dirty="0" err="1"/>
              <a:t>Euroarea</a:t>
            </a:r>
            <a:endParaRPr lang="en-US" dirty="0"/>
          </a:p>
        </p:txBody>
      </p:sp>
      <p:sp>
        <p:nvSpPr>
          <p:cNvPr id="4" name="Rettangolo 3"/>
          <p:cNvSpPr/>
          <p:nvPr/>
        </p:nvSpPr>
        <p:spPr>
          <a:xfrm>
            <a:off x="329184" y="6150787"/>
            <a:ext cx="11356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Fonte: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attuali</a:t>
            </a:r>
            <a:r>
              <a:rPr lang="en-US" dirty="0"/>
              <a:t> BCE </a:t>
            </a:r>
            <a:r>
              <a:rPr lang="en-US" dirty="0">
                <a:hlinkClick r:id="rId2"/>
              </a:rPr>
              <a:t>https://www.ecb.europa.eu/stats/financial_markets_and_interest_rates/euro_area_yield_curves/html/index.en.html</a:t>
            </a:r>
            <a:r>
              <a:rPr lang="en-US" dirty="0"/>
              <a:t> 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969" y="2369248"/>
            <a:ext cx="5238750" cy="2924175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0873" y="2369248"/>
            <a:ext cx="5238750" cy="3543300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1645920" y="5477670"/>
            <a:ext cx="2276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Buoni del Tesoro USA</a:t>
            </a:r>
            <a:endParaRPr lang="en-US" dirty="0"/>
          </a:p>
        </p:txBody>
      </p:sp>
      <p:sp>
        <p:nvSpPr>
          <p:cNvPr id="8" name="Ovale 7"/>
          <p:cNvSpPr/>
          <p:nvPr/>
        </p:nvSpPr>
        <p:spPr>
          <a:xfrm>
            <a:off x="6519672" y="3857433"/>
            <a:ext cx="576072" cy="56692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llout 1 8"/>
          <p:cNvSpPr/>
          <p:nvPr/>
        </p:nvSpPr>
        <p:spPr>
          <a:xfrm>
            <a:off x="7290816" y="1298449"/>
            <a:ext cx="3645408" cy="1499616"/>
          </a:xfrm>
          <a:prstGeom prst="borderCallout1">
            <a:avLst>
              <a:gd name="adj1" fmla="val 30335"/>
              <a:gd name="adj2" fmla="val -1059"/>
              <a:gd name="adj3" fmla="val 167749"/>
              <a:gd name="adj4" fmla="val -122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Aumento dei tassi determinati dalle aspettative sulla PM futura, determinati da dichiarazioni/ comunicati stampa del governatore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814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/>
              <a:t>La trappola della liquidità: tassi nominali vicini a 0</a:t>
            </a:r>
            <a:endParaRPr lang="en-US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Certamente si possono fissare anche tassi a breve negativi (es. Svizzera, Danimarca, Svezia, Giappone), ma questo crea problemi: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/>
              <a:t>I </a:t>
            </a:r>
            <a:r>
              <a:rPr lang="it-IT" dirty="0">
                <a:solidFill>
                  <a:srgbClr val="FF0000"/>
                </a:solidFill>
              </a:rPr>
              <a:t>tassi negativi non vengono trasmessi al sistema</a:t>
            </a:r>
            <a:r>
              <a:rPr lang="it-IT" dirty="0"/>
              <a:t> e famiglie e imprese pagano/ricevono interessi positivi, aumentando i margini di intermediazione bancaria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/>
              <a:t>Se non si tiene conto dell’inflazione (</a:t>
            </a:r>
            <a:r>
              <a:rPr lang="it-IT" dirty="0">
                <a:solidFill>
                  <a:srgbClr val="FF0000"/>
                </a:solidFill>
              </a:rPr>
              <a:t>illusione monetaria</a:t>
            </a:r>
            <a:r>
              <a:rPr lang="it-IT" dirty="0"/>
              <a:t>) i creditori chiederanno il rimborso del credito il più tardi possibile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/>
              <a:t>Diventa </a:t>
            </a:r>
            <a:r>
              <a:rPr lang="it-IT" dirty="0">
                <a:solidFill>
                  <a:srgbClr val="FF0000"/>
                </a:solidFill>
              </a:rPr>
              <a:t>più conveniente accumulare contante </a:t>
            </a:r>
            <a:r>
              <a:rPr lang="it-IT" dirty="0"/>
              <a:t>(se si percepiscono i tassi negativi sui propri depositi o c/c)</a:t>
            </a:r>
          </a:p>
          <a:p>
            <a:r>
              <a:rPr lang="it-IT" dirty="0"/>
              <a:t>Per mantenere l’efficacia della politica monetaria la BCE può usare </a:t>
            </a:r>
            <a:r>
              <a:rPr lang="it-IT" b="1" dirty="0"/>
              <a:t>strategie non convenzionali di PM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769575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trasmissione della politica monetaria e la crisi prima del 2008: i mercati del credito e finanziari</a:t>
            </a:r>
            <a:endParaRPr lang="en-US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926" y="1690688"/>
            <a:ext cx="9025793" cy="5033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9246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6707"/>
          </a:xfrm>
        </p:spPr>
        <p:txBody>
          <a:bodyPr>
            <a:normAutofit fontScale="90000"/>
          </a:bodyPr>
          <a:lstStyle/>
          <a:p>
            <a:r>
              <a:rPr lang="it-IT" dirty="0"/>
              <a:t>Politica monetaria durante le crisi</a:t>
            </a:r>
            <a:endParaRPr lang="en-US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795" y="941832"/>
            <a:ext cx="8721493" cy="5734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457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Ed in effetti, guardando oggi alla propensione al risparmio…</a:t>
            </a:r>
            <a:endParaRPr lang="en-US" dirty="0"/>
          </a:p>
        </p:txBody>
      </p:sp>
      <p:sp>
        <p:nvSpPr>
          <p:cNvPr id="4" name="Rettangolo 3"/>
          <p:cNvSpPr/>
          <p:nvPr/>
        </p:nvSpPr>
        <p:spPr>
          <a:xfrm>
            <a:off x="1228344" y="6388531"/>
            <a:ext cx="8574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https://www.istat.it/it/files//2022/04/comunicato-QSA2021Q4.pdf</a:t>
            </a:r>
            <a:r>
              <a:rPr lang="en-US" dirty="0"/>
              <a:t>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18141D0-0199-413D-A288-3A7F070CA6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056" y="1773270"/>
            <a:ext cx="10721888" cy="4363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465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 che cosa consiste la Politica Monetaria?</a:t>
            </a:r>
            <a:endParaRPr lang="en-US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838200" y="1825625"/>
            <a:ext cx="5882640" cy="4351338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La PM è gestita dalla Banca Centrale, un’agenzia indipendente che detiene il monopolio nella creazione di base monetaria (</a:t>
            </a:r>
            <a:r>
              <a:rPr lang="it-IT" b="1" dirty="0"/>
              <a:t>moneta ad alto potenziale</a:t>
            </a:r>
            <a:r>
              <a:rPr lang="it-IT" dirty="0"/>
              <a:t>)</a:t>
            </a:r>
          </a:p>
          <a:p>
            <a:r>
              <a:rPr lang="it-IT" dirty="0"/>
              <a:t>La formazione della liquidità avviene attraverso </a:t>
            </a:r>
            <a:r>
              <a:rPr lang="it-IT" dirty="0">
                <a:solidFill>
                  <a:srgbClr val="FF0000"/>
                </a:solidFill>
              </a:rPr>
              <a:t>l’emissione di banconote </a:t>
            </a:r>
            <a:r>
              <a:rPr lang="it-IT" dirty="0"/>
              <a:t>e la </a:t>
            </a:r>
            <a:r>
              <a:rPr lang="it-IT" dirty="0">
                <a:solidFill>
                  <a:srgbClr val="FF0000"/>
                </a:solidFill>
              </a:rPr>
              <a:t>fornitura di liquidità al sistema bancario </a:t>
            </a:r>
            <a:r>
              <a:rPr lang="it-IT" dirty="0" err="1"/>
              <a:t>sottoforma</a:t>
            </a:r>
            <a:r>
              <a:rPr lang="it-IT" dirty="0"/>
              <a:t> di accrediti sui conti aperti presso la BC dalle banche commerciali</a:t>
            </a:r>
          </a:p>
          <a:p>
            <a:r>
              <a:rPr lang="it-IT" dirty="0"/>
              <a:t>Il prezzo della liquidità sul mercato interbancario determina</a:t>
            </a:r>
            <a:r>
              <a:rPr lang="it-IT" dirty="0">
                <a:solidFill>
                  <a:srgbClr val="FF0000"/>
                </a:solidFill>
              </a:rPr>
              <a:t> il tasso d’interesse a breve termine</a:t>
            </a:r>
          </a:p>
          <a:p>
            <a:r>
              <a:rPr lang="it-IT" dirty="0"/>
              <a:t>La </a:t>
            </a:r>
            <a:r>
              <a:rPr lang="it-IT" b="1" dirty="0"/>
              <a:t>PM influisce </a:t>
            </a:r>
            <a:r>
              <a:rPr lang="it-IT" dirty="0"/>
              <a:t>anche sui </a:t>
            </a:r>
            <a:r>
              <a:rPr lang="it-IT" dirty="0">
                <a:solidFill>
                  <a:srgbClr val="FF0000"/>
                </a:solidFill>
              </a:rPr>
              <a:t>tassi d’interesse a lungo termine </a:t>
            </a:r>
            <a:r>
              <a:rPr lang="it-IT" dirty="0"/>
              <a:t>agendo sui fattori di </a:t>
            </a:r>
            <a:r>
              <a:rPr lang="it-IT" dirty="0">
                <a:solidFill>
                  <a:srgbClr val="FF0000"/>
                </a:solidFill>
              </a:rPr>
              <a:t>rischio</a:t>
            </a:r>
            <a:r>
              <a:rPr lang="it-IT" dirty="0"/>
              <a:t>, sulle </a:t>
            </a:r>
            <a:r>
              <a:rPr lang="it-IT" dirty="0">
                <a:solidFill>
                  <a:srgbClr val="FF0000"/>
                </a:solidFill>
              </a:rPr>
              <a:t>aspettative</a:t>
            </a:r>
            <a:r>
              <a:rPr lang="it-IT" dirty="0"/>
              <a:t> e sulle caratteristiche del sistema finanziario</a:t>
            </a:r>
            <a:endParaRPr lang="en-US" dirty="0"/>
          </a:p>
        </p:txBody>
      </p:sp>
      <p:grpSp>
        <p:nvGrpSpPr>
          <p:cNvPr id="8" name="Gruppo 7"/>
          <p:cNvGrpSpPr/>
          <p:nvPr/>
        </p:nvGrpSpPr>
        <p:grpSpPr>
          <a:xfrm>
            <a:off x="6672072" y="2182511"/>
            <a:ext cx="5368136" cy="3994452"/>
            <a:chOff x="6672072" y="2182511"/>
            <a:chExt cx="5368136" cy="3994452"/>
          </a:xfrm>
        </p:grpSpPr>
        <p:pic>
          <p:nvPicPr>
            <p:cNvPr id="6" name="Immagin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72072" y="2182511"/>
              <a:ext cx="5368136" cy="3994452"/>
            </a:xfrm>
            <a:prstGeom prst="rect">
              <a:avLst/>
            </a:prstGeom>
          </p:spPr>
        </p:pic>
        <p:sp>
          <p:nvSpPr>
            <p:cNvPr id="7" name="Rettangolo 6"/>
            <p:cNvSpPr/>
            <p:nvPr/>
          </p:nvSpPr>
          <p:spPr>
            <a:xfrm>
              <a:off x="9546336" y="4379976"/>
              <a:ext cx="932688" cy="2834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b="1" dirty="0">
                  <a:solidFill>
                    <a:schemeClr val="tx1"/>
                  </a:solidFill>
                </a:rPr>
                <a:t>ufficiali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3239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moneta pubblica e la moneta privata</a:t>
            </a:r>
            <a:endParaRPr lang="en-US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4327" y="1383126"/>
            <a:ext cx="8055121" cy="5299657"/>
          </a:xfrm>
          <a:prstGeom prst="rect">
            <a:avLst/>
          </a:prstGeom>
        </p:spPr>
      </p:pic>
      <p:sp>
        <p:nvSpPr>
          <p:cNvPr id="5" name="Ovale 4"/>
          <p:cNvSpPr/>
          <p:nvPr/>
        </p:nvSpPr>
        <p:spPr>
          <a:xfrm>
            <a:off x="5404104" y="3447288"/>
            <a:ext cx="1828800" cy="4754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e 5"/>
          <p:cNvSpPr/>
          <p:nvPr/>
        </p:nvSpPr>
        <p:spPr>
          <a:xfrm>
            <a:off x="2584704" y="1953768"/>
            <a:ext cx="1828800" cy="96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Connettore 2 7"/>
          <p:cNvCxnSpPr/>
          <p:nvPr/>
        </p:nvCxnSpPr>
        <p:spPr>
          <a:xfrm flipH="1">
            <a:off x="4251960" y="1383126"/>
            <a:ext cx="512064" cy="8114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>
            <a:endCxn id="5" idx="7"/>
          </p:cNvCxnSpPr>
          <p:nvPr/>
        </p:nvCxnSpPr>
        <p:spPr>
          <a:xfrm flipH="1">
            <a:off x="6965082" y="1261872"/>
            <a:ext cx="267822" cy="22550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D0131B91-6777-4B56-853F-D727F1FBC2C0}"/>
              </a:ext>
            </a:extLst>
          </p:cNvPr>
          <p:cNvCxnSpPr/>
          <p:nvPr/>
        </p:nvCxnSpPr>
        <p:spPr>
          <a:xfrm>
            <a:off x="3641344" y="2251456"/>
            <a:ext cx="715264" cy="15687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ED25186F-48F8-4A01-8D8E-0E876781B9EA}"/>
              </a:ext>
            </a:extLst>
          </p:cNvPr>
          <p:cNvCxnSpPr>
            <a:cxnSpLocks/>
          </p:cNvCxnSpPr>
          <p:nvPr/>
        </p:nvCxnSpPr>
        <p:spPr>
          <a:xfrm>
            <a:off x="3706368" y="2312416"/>
            <a:ext cx="3178048" cy="3795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3365B03B-2432-4A30-AEF1-1FD30CD6CD0E}"/>
              </a:ext>
            </a:extLst>
          </p:cNvPr>
          <p:cNvCxnSpPr/>
          <p:nvPr/>
        </p:nvCxnSpPr>
        <p:spPr>
          <a:xfrm>
            <a:off x="6604000" y="3922776"/>
            <a:ext cx="564896" cy="1766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5933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L’orientamento della PM in tempi normali</a:t>
            </a:r>
            <a:endParaRPr lang="en-US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In </a:t>
            </a:r>
            <a:r>
              <a:rPr lang="it-IT" u="sng" dirty="0"/>
              <a:t>condizioni normali</a:t>
            </a:r>
            <a:r>
              <a:rPr lang="it-IT" dirty="0"/>
              <a:t>, l’orientamento della politica monetaria </a:t>
            </a:r>
            <a:r>
              <a:rPr lang="it-IT" u="sng" dirty="0"/>
              <a:t>è segnalato fissando e comunicando il livello dei tassi di interesse ufficiali</a:t>
            </a:r>
            <a:r>
              <a:rPr lang="it-IT" dirty="0"/>
              <a:t>. </a:t>
            </a:r>
          </a:p>
          <a:p>
            <a:r>
              <a:rPr lang="it-IT" dirty="0"/>
              <a:t>In un “</a:t>
            </a:r>
            <a:r>
              <a:rPr lang="it-IT" dirty="0">
                <a:solidFill>
                  <a:srgbClr val="FF0000"/>
                </a:solidFill>
              </a:rPr>
              <a:t>sistema a corridoio</a:t>
            </a:r>
            <a:r>
              <a:rPr lang="it-IT" dirty="0"/>
              <a:t>”, come quello adottato dall’</a:t>
            </a:r>
            <a:r>
              <a:rPr lang="it-IT" dirty="0" err="1"/>
              <a:t>Eurosistema</a:t>
            </a:r>
            <a:r>
              <a:rPr lang="it-IT" dirty="0"/>
              <a:t> i tassi ufficiali sono: </a:t>
            </a:r>
          </a:p>
          <a:p>
            <a:pPr lvl="1"/>
            <a:r>
              <a:rPr lang="it-IT" dirty="0"/>
              <a:t>Il </a:t>
            </a:r>
            <a:r>
              <a:rPr lang="it-IT" dirty="0">
                <a:solidFill>
                  <a:srgbClr val="FF0000"/>
                </a:solidFill>
              </a:rPr>
              <a:t>tasso sulle operazioni di rifinanziamento principale</a:t>
            </a:r>
            <a:r>
              <a:rPr lang="it-IT" dirty="0"/>
              <a:t>, con le quali viene fornita la maggior parte di riserve al sistema bancario (ed è il principale segnale sull’orientamento); </a:t>
            </a:r>
          </a:p>
          <a:p>
            <a:pPr lvl="1"/>
            <a:r>
              <a:rPr lang="it-IT" dirty="0"/>
              <a:t>Il </a:t>
            </a:r>
            <a:r>
              <a:rPr lang="it-IT" dirty="0">
                <a:solidFill>
                  <a:srgbClr val="FF0000"/>
                </a:solidFill>
              </a:rPr>
              <a:t>tasso sulla </a:t>
            </a:r>
            <a:r>
              <a:rPr lang="it-IT" dirty="0" err="1">
                <a:solidFill>
                  <a:srgbClr val="FF0000"/>
                </a:solidFill>
              </a:rPr>
              <a:t>deposit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facility</a:t>
            </a:r>
            <a:r>
              <a:rPr lang="it-IT" dirty="0"/>
              <a:t>, utilizzata dalle banche per depositare le riserve in eccesso rispetto alla riserva obbligatoria presso l’</a:t>
            </a:r>
            <a:r>
              <a:rPr lang="it-IT" dirty="0" err="1"/>
              <a:t>Eurosistema</a:t>
            </a:r>
            <a:r>
              <a:rPr lang="it-IT" dirty="0"/>
              <a:t>. </a:t>
            </a:r>
          </a:p>
          <a:p>
            <a:pPr lvl="1"/>
            <a:r>
              <a:rPr lang="it-IT" dirty="0"/>
              <a:t>Il </a:t>
            </a:r>
            <a:r>
              <a:rPr lang="it-IT" dirty="0">
                <a:solidFill>
                  <a:srgbClr val="FF0000"/>
                </a:solidFill>
              </a:rPr>
              <a:t>tasso sul rifinanziamento marginale</a:t>
            </a:r>
            <a:r>
              <a:rPr lang="it-IT" dirty="0"/>
              <a:t>, utilizzato dalle banche per prendere a prestito dall’</a:t>
            </a:r>
            <a:r>
              <a:rPr lang="it-IT" dirty="0" err="1"/>
              <a:t>Eurosistema</a:t>
            </a:r>
            <a:r>
              <a:rPr lang="it-IT" dirty="0"/>
              <a:t> riserve con scadenza overnight </a:t>
            </a:r>
          </a:p>
          <a:p>
            <a:r>
              <a:rPr lang="it-IT" dirty="0">
                <a:highlight>
                  <a:srgbClr val="FFFF00"/>
                </a:highlight>
              </a:rPr>
              <a:t>Il tasso di interesse sulle operazioni di rifinanziamento principale segnala, in condizioni normali, l'orientamento di politica monetaria</a:t>
            </a:r>
            <a:r>
              <a:rPr lang="it-IT" dirty="0"/>
              <a:t>.</a:t>
            </a:r>
          </a:p>
          <a:p>
            <a:r>
              <a:rPr lang="it-IT" dirty="0"/>
              <a:t>Gli altri due tassi si applicano  alle operazioni attivabili su iniziativa delle controparti. Essi costituiscono di norma i limiti massimo e minimo per il tasso di interesse overnight (cd. corridoio).</a:t>
            </a:r>
          </a:p>
          <a:p>
            <a:r>
              <a:rPr lang="it-IT" dirty="0"/>
              <a:t>Questi tassi </a:t>
            </a:r>
            <a:r>
              <a:rPr lang="it-IT" u="sng" dirty="0"/>
              <a:t>orientano i tassi d’interesse a breve termine sul mercato interbancario</a:t>
            </a:r>
            <a:r>
              <a:rPr lang="it-IT" dirty="0"/>
              <a:t> (l’</a:t>
            </a:r>
            <a:r>
              <a:rPr lang="it-IT" dirty="0">
                <a:solidFill>
                  <a:srgbClr val="FF0000"/>
                </a:solidFill>
              </a:rPr>
              <a:t>€</a:t>
            </a:r>
            <a:r>
              <a:rPr lang="it-IT" dirty="0" err="1">
                <a:solidFill>
                  <a:srgbClr val="FF0000"/>
                </a:solidFill>
              </a:rPr>
              <a:t>str</a:t>
            </a:r>
            <a:r>
              <a:rPr lang="it-IT" dirty="0"/>
              <a:t>, </a:t>
            </a:r>
            <a:r>
              <a:rPr lang="it-IT" dirty="0">
                <a:hlinkClick r:id="rId2"/>
              </a:rPr>
              <a:t>euro short-</a:t>
            </a:r>
            <a:r>
              <a:rPr lang="it-IT" dirty="0" err="1">
                <a:hlinkClick r:id="rId2"/>
              </a:rPr>
              <a:t>term</a:t>
            </a:r>
            <a:r>
              <a:rPr lang="it-IT" dirty="0">
                <a:hlinkClick r:id="rId2"/>
              </a:rPr>
              <a:t> rate</a:t>
            </a:r>
            <a:r>
              <a:rPr lang="it-IT" dirty="0"/>
              <a:t>), misura il costo della raccolta all'ingrosso non garantita con scadenza a un giorno di un campione di banche dell'area dell'euro e dal 2017 sostituisce l’EONIA nel sistema </a:t>
            </a:r>
            <a:r>
              <a:rPr lang="it-IT" dirty="0">
                <a:hlinkClick r:id="rId3"/>
              </a:rPr>
              <a:t>Target2</a:t>
            </a:r>
            <a:r>
              <a:rPr lang="it-IT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485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valori</a:t>
            </a:r>
            <a:endParaRPr lang="en-US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906392" y="5808330"/>
            <a:ext cx="646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0,00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360372" y="5795504"/>
            <a:ext cx="646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0,25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547736" y="5784574"/>
            <a:ext cx="733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-0,50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971664" y="6290358"/>
            <a:ext cx="1739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€str </a:t>
            </a:r>
            <a:r>
              <a:rPr lang="it-IT" b="1" dirty="0"/>
              <a:t>-0.585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050" name="Picture 2" descr="Come la banche centrali influenzano i tassi interbancar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746" y="1734892"/>
            <a:ext cx="10152397" cy="4029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1938528" y="5784574"/>
            <a:ext cx="152476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Valori 2022:</a:t>
            </a:r>
            <a:endParaRPr lang="en-US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625024" y="5524575"/>
            <a:ext cx="640594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1400" dirty="0"/>
              <a:t>Refi                                             </a:t>
            </a:r>
            <a:r>
              <a:rPr lang="it-IT" sz="1400" dirty="0" err="1"/>
              <a:t>Marginal</a:t>
            </a:r>
            <a:r>
              <a:rPr lang="it-IT" sz="1400" dirty="0"/>
              <a:t> </a:t>
            </a:r>
            <a:r>
              <a:rPr lang="it-IT" sz="1400" dirty="0" err="1"/>
              <a:t>deposit</a:t>
            </a:r>
            <a:r>
              <a:rPr lang="it-IT" sz="1400" dirty="0"/>
              <a:t> </a:t>
            </a:r>
            <a:r>
              <a:rPr lang="it-IT" sz="1400" dirty="0" err="1"/>
              <a:t>facility</a:t>
            </a:r>
            <a:r>
              <a:rPr lang="it-IT" sz="1400" dirty="0"/>
              <a:t>              </a:t>
            </a:r>
            <a:r>
              <a:rPr lang="it-IT" sz="1400" dirty="0" err="1"/>
              <a:t>Marginal</a:t>
            </a:r>
            <a:r>
              <a:rPr lang="it-IT" sz="1400" dirty="0"/>
              <a:t> </a:t>
            </a:r>
            <a:r>
              <a:rPr lang="it-IT" sz="1400" dirty="0" err="1"/>
              <a:t>Lending</a:t>
            </a:r>
            <a:r>
              <a:rPr lang="it-IT" sz="1400" dirty="0"/>
              <a:t> </a:t>
            </a:r>
            <a:r>
              <a:rPr lang="it-IT" sz="1400" dirty="0" err="1"/>
              <a:t>Facility</a:t>
            </a:r>
            <a:r>
              <a:rPr lang="it-IT" sz="1400" dirty="0"/>
              <a:t>          </a:t>
            </a:r>
            <a:endParaRPr lang="en-US" sz="14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3AAAF28-3894-4CCD-8B53-ACE6258A08F3}"/>
              </a:ext>
            </a:extLst>
          </p:cNvPr>
          <p:cNvSpPr txBox="1"/>
          <p:nvPr/>
        </p:nvSpPr>
        <p:spPr>
          <a:xfrm>
            <a:off x="321056" y="6290358"/>
            <a:ext cx="485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linkClick r:id="rId3"/>
              </a:rPr>
              <a:t>Decisioni di Politica Monetaria BCE 22 marzo 2022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4165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0416" y="502285"/>
            <a:ext cx="10515600" cy="1325563"/>
          </a:xfrm>
        </p:spPr>
        <p:txBody>
          <a:bodyPr/>
          <a:lstStyle/>
          <a:p>
            <a:r>
              <a:rPr lang="it-IT" dirty="0"/>
              <a:t>Un confronto delle PM in pandemia</a:t>
            </a:r>
            <a:endParaRPr lang="en-US" dirty="0"/>
          </a:p>
        </p:txBody>
      </p:sp>
      <p:pic>
        <p:nvPicPr>
          <p:cNvPr id="1026" name="Picture 2" descr="BCE e FED: due modi per affrontare il coronavirus | Starting Fina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119" y="1563625"/>
            <a:ext cx="7997986" cy="5225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4508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L’implementazione della PM</a:t>
            </a:r>
            <a:endParaRPr lang="en-US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463296" y="1690688"/>
            <a:ext cx="5535168" cy="4351338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La </a:t>
            </a:r>
            <a:r>
              <a:rPr lang="it-IT" b="1" dirty="0"/>
              <a:t>banca centrale </a:t>
            </a:r>
            <a:r>
              <a:rPr lang="it-IT" dirty="0"/>
              <a:t>al fine di </a:t>
            </a:r>
            <a:r>
              <a:rPr lang="it-IT" b="1" dirty="0"/>
              <a:t>influenzare </a:t>
            </a:r>
            <a:r>
              <a:rPr lang="it-IT" dirty="0"/>
              <a:t>i </a:t>
            </a:r>
            <a:r>
              <a:rPr lang="it-IT" b="1" dirty="0"/>
              <a:t>tassi nominali nell’economia </a:t>
            </a:r>
            <a:r>
              <a:rPr lang="it-IT" dirty="0"/>
              <a:t>deve innanzitutto essere in grado di </a:t>
            </a:r>
            <a:r>
              <a:rPr lang="it-IT" b="1" dirty="0"/>
              <a:t>influenzare </a:t>
            </a:r>
            <a:r>
              <a:rPr lang="it-IT" dirty="0"/>
              <a:t>i tassi di interesse ai quali le banche si scambiano le riserve nel </a:t>
            </a:r>
            <a:r>
              <a:rPr lang="it-IT" b="1" dirty="0"/>
              <a:t>mercato interbancario</a:t>
            </a:r>
            <a:r>
              <a:rPr lang="it-IT" dirty="0"/>
              <a:t>; </a:t>
            </a:r>
          </a:p>
          <a:p>
            <a:r>
              <a:rPr lang="it-IT" dirty="0"/>
              <a:t>al fine di influenzare tali tassi, le riserve scambiate sul mercato non devono avere dei </a:t>
            </a:r>
            <a:r>
              <a:rPr lang="it-IT" b="1" dirty="0"/>
              <a:t>sostituti perfetti</a:t>
            </a:r>
            <a:r>
              <a:rPr lang="it-IT" dirty="0"/>
              <a:t>; </a:t>
            </a:r>
          </a:p>
          <a:p>
            <a:r>
              <a:rPr lang="it-IT" dirty="0"/>
              <a:t>in altri termini la banca centrale deve rendere le </a:t>
            </a:r>
            <a:r>
              <a:rPr lang="it-IT" b="1" dirty="0"/>
              <a:t>riserve </a:t>
            </a:r>
            <a:r>
              <a:rPr lang="it-IT" dirty="0"/>
              <a:t>un </a:t>
            </a:r>
            <a:r>
              <a:rPr lang="it-IT" b="1" dirty="0"/>
              <a:t>bene necessario </a:t>
            </a:r>
            <a:r>
              <a:rPr lang="it-IT" dirty="0"/>
              <a:t>per il sistema bancario, di modo che </a:t>
            </a:r>
          </a:p>
          <a:p>
            <a:r>
              <a:rPr lang="it-IT" dirty="0"/>
              <a:t>l’</a:t>
            </a:r>
            <a:r>
              <a:rPr lang="it-IT" b="1" dirty="0"/>
              <a:t>elasticità della domanda al tasso di interesse </a:t>
            </a:r>
            <a:r>
              <a:rPr lang="it-IT" dirty="0"/>
              <a:t>deve essere </a:t>
            </a:r>
            <a:r>
              <a:rPr lang="it-IT" b="1" dirty="0"/>
              <a:t>molto bassa </a:t>
            </a:r>
            <a:r>
              <a:rPr lang="it-IT" dirty="0"/>
              <a:t>(le banche devono </a:t>
            </a:r>
            <a:r>
              <a:rPr lang="it-IT" b="1" dirty="0"/>
              <a:t>essere disposte a pagare qualsiasi prezzo </a:t>
            </a:r>
            <a:r>
              <a:rPr lang="it-IT" dirty="0"/>
              <a:t>la banca centrale decida per queste riserve) </a:t>
            </a:r>
          </a:p>
          <a:p>
            <a:endParaRPr lang="en-US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0100" y="1690688"/>
            <a:ext cx="5724432" cy="4256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786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target operativo della Banca centrale</a:t>
            </a:r>
            <a:endParaRPr lang="en-US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In condizioni normali, l’</a:t>
            </a:r>
            <a:r>
              <a:rPr lang="it-IT" b="1" dirty="0"/>
              <a:t>implementazione </a:t>
            </a:r>
            <a:r>
              <a:rPr lang="it-IT" dirty="0"/>
              <a:t>della politica monetaria consiste nell’</a:t>
            </a:r>
            <a:r>
              <a:rPr lang="it-IT" b="1" dirty="0"/>
              <a:t>allineare </a:t>
            </a:r>
            <a:r>
              <a:rPr lang="it-IT" dirty="0"/>
              <a:t>il </a:t>
            </a:r>
            <a:r>
              <a:rPr lang="it-IT" b="1" dirty="0"/>
              <a:t>target operativo </a:t>
            </a:r>
            <a:r>
              <a:rPr lang="it-IT" dirty="0"/>
              <a:t>con la </a:t>
            </a:r>
            <a:r>
              <a:rPr lang="it-IT" b="1" i="1" dirty="0" err="1"/>
              <a:t>stance</a:t>
            </a:r>
            <a:r>
              <a:rPr lang="it-IT" dirty="0"/>
              <a:t>. Nell’Eurosistema questo consiste </a:t>
            </a:r>
            <a:r>
              <a:rPr lang="it-IT" b="1" dirty="0"/>
              <a:t>nell’allineare il tasso di interesse a breve termine (overnight), l’€</a:t>
            </a:r>
            <a:r>
              <a:rPr lang="it-IT" b="1" dirty="0" err="1"/>
              <a:t>str</a:t>
            </a:r>
            <a:r>
              <a:rPr lang="it-IT" b="1" dirty="0"/>
              <a:t>, </a:t>
            </a:r>
            <a:r>
              <a:rPr lang="it-IT" dirty="0"/>
              <a:t>sul mercato interbancario con il </a:t>
            </a:r>
            <a:r>
              <a:rPr lang="it-IT" b="1" dirty="0"/>
              <a:t>tasso sulle operazioni di rifinanziamento principale</a:t>
            </a:r>
            <a:r>
              <a:rPr lang="it-IT" dirty="0"/>
              <a:t>. </a:t>
            </a:r>
          </a:p>
          <a:p>
            <a:r>
              <a:rPr lang="it-IT" dirty="0"/>
              <a:t>A tal fine, la banca centrale </a:t>
            </a:r>
          </a:p>
          <a:p>
            <a:pPr lvl="1"/>
            <a:r>
              <a:rPr lang="it-IT" b="1" dirty="0"/>
              <a:t>segnala </a:t>
            </a:r>
            <a:r>
              <a:rPr lang="it-IT" dirty="0"/>
              <a:t>il suo </a:t>
            </a:r>
            <a:r>
              <a:rPr lang="it-IT" b="1" dirty="0"/>
              <a:t>orientamento </a:t>
            </a:r>
            <a:r>
              <a:rPr lang="it-IT" dirty="0"/>
              <a:t>ai mercati annunciando le decisioni sui </a:t>
            </a:r>
            <a:r>
              <a:rPr lang="it-IT" b="1" dirty="0"/>
              <a:t>tassi ufficiali</a:t>
            </a:r>
            <a:r>
              <a:rPr lang="it-IT" dirty="0"/>
              <a:t>; </a:t>
            </a:r>
          </a:p>
          <a:p>
            <a:pPr lvl="1"/>
            <a:r>
              <a:rPr lang="it-IT" dirty="0"/>
              <a:t>calcola il </a:t>
            </a:r>
            <a:r>
              <a:rPr lang="it-IT" b="1" dirty="0"/>
              <a:t>fabbisogno di riserve </a:t>
            </a:r>
            <a:r>
              <a:rPr lang="it-IT" dirty="0"/>
              <a:t>del sistema; </a:t>
            </a:r>
          </a:p>
          <a:p>
            <a:pPr lvl="1"/>
            <a:r>
              <a:rPr lang="it-IT" b="1" dirty="0"/>
              <a:t>immette o assorbe </a:t>
            </a:r>
            <a:r>
              <a:rPr lang="it-IT" dirty="0"/>
              <a:t>la quantità di </a:t>
            </a:r>
            <a:r>
              <a:rPr lang="it-IT" b="1" dirty="0"/>
              <a:t>riserve </a:t>
            </a:r>
            <a:r>
              <a:rPr lang="it-IT" dirty="0"/>
              <a:t>necessarie a mantenere il sistema in una condizione di </a:t>
            </a:r>
            <a:r>
              <a:rPr lang="it-IT" b="1" dirty="0"/>
              <a:t>assenza di eccesso o di deficit </a:t>
            </a:r>
            <a:r>
              <a:rPr lang="it-IT" dirty="0"/>
              <a:t>di riserve, attraverso le </a:t>
            </a:r>
            <a:r>
              <a:rPr lang="it-IT" b="1" dirty="0"/>
              <a:t>operazioni di rifinanziamento principale</a:t>
            </a:r>
            <a:r>
              <a:rPr lang="it-IT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7491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2242</TotalTime>
  <Words>1956</Words>
  <Application>Microsoft Office PowerPoint</Application>
  <PresentationFormat>Widescreen</PresentationFormat>
  <Paragraphs>112</Paragraphs>
  <Slides>26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Tema di Office</vt:lpstr>
      <vt:lpstr>La politica monetaria nell’Eurozona</vt:lpstr>
      <vt:lpstr>La politica monetaria convenzionale: il quadro d’insieme</vt:lpstr>
      <vt:lpstr>In che cosa consiste la Politica Monetaria?</vt:lpstr>
      <vt:lpstr>La moneta pubblica e la moneta privata</vt:lpstr>
      <vt:lpstr>L’orientamento della PM in tempi normali</vt:lpstr>
      <vt:lpstr>I valori</vt:lpstr>
      <vt:lpstr>Un confronto delle PM in pandemia</vt:lpstr>
      <vt:lpstr>L’implementazione della PM</vt:lpstr>
      <vt:lpstr>Il target operativo della Banca centrale</vt:lpstr>
      <vt:lpstr>L’Implementazione della Politica Monetaria: il Fabbisogno di Liquidità </vt:lpstr>
      <vt:lpstr>Riserva obbligatoria e riserve in eccesso</vt:lpstr>
      <vt:lpstr>Riserva obbligatoria e riserve in eccesso</vt:lpstr>
      <vt:lpstr>I fattori autonomi</vt:lpstr>
      <vt:lpstr>I fattori autonomi: Depositi del governo</vt:lpstr>
      <vt:lpstr>I fattori autonomi: le banconote</vt:lpstr>
      <vt:lpstr>Come opera la PM nel framework operativo</vt:lpstr>
      <vt:lpstr>Il Bilancio semplificato della Banca Centrale: un riassunto</vt:lpstr>
      <vt:lpstr>Il Bilancio della BCE nel 2020</vt:lpstr>
      <vt:lpstr>Il target operativo</vt:lpstr>
      <vt:lpstr>Il target operativo</vt:lpstr>
      <vt:lpstr>Tassi d’interesse a breve (e lungo termine): la yield curve</vt:lpstr>
      <vt:lpstr>L’andamento della yeld curve nella crisi USA versus situazione Euroarea</vt:lpstr>
      <vt:lpstr>La trappola della liquidità: tassi nominali vicini a 0</vt:lpstr>
      <vt:lpstr>La trasmissione della politica monetaria e la crisi prima del 2008: i mercati del credito e finanziari</vt:lpstr>
      <vt:lpstr>Politica monetaria durante le crisi</vt:lpstr>
      <vt:lpstr>Ed in effetti, guardando oggi alla propensione al risparmio…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politica monetaria nell’Eurozona</dc:title>
  <dc:creator>CHIES LAURA</dc:creator>
  <cp:lastModifiedBy>CHIES LAURA</cp:lastModifiedBy>
  <cp:revision>38</cp:revision>
  <dcterms:created xsi:type="dcterms:W3CDTF">2021-04-15T06:44:35Z</dcterms:created>
  <dcterms:modified xsi:type="dcterms:W3CDTF">2022-04-06T05:23:26Z</dcterms:modified>
</cp:coreProperties>
</file>