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8" r:id="rId3"/>
    <p:sldId id="284" r:id="rId4"/>
    <p:sldId id="258" r:id="rId5"/>
    <p:sldId id="259" r:id="rId6"/>
    <p:sldId id="260" r:id="rId7"/>
    <p:sldId id="288" r:id="rId8"/>
    <p:sldId id="289" r:id="rId9"/>
    <p:sldId id="290" r:id="rId10"/>
    <p:sldId id="292" r:id="rId11"/>
    <p:sldId id="291" r:id="rId12"/>
    <p:sldId id="294" r:id="rId13"/>
    <p:sldId id="296" r:id="rId14"/>
    <p:sldId id="293" r:id="rId15"/>
    <p:sldId id="261" r:id="rId16"/>
    <p:sldId id="262" r:id="rId17"/>
    <p:sldId id="263" r:id="rId18"/>
    <p:sldId id="274" r:id="rId19"/>
    <p:sldId id="273" r:id="rId20"/>
    <p:sldId id="275" r:id="rId21"/>
    <p:sldId id="264" r:id="rId22"/>
    <p:sldId id="265" r:id="rId23"/>
    <p:sldId id="266" r:id="rId24"/>
    <p:sldId id="295" r:id="rId25"/>
    <p:sldId id="267" r:id="rId26"/>
    <p:sldId id="268" r:id="rId27"/>
    <p:sldId id="297" r:id="rId28"/>
    <p:sldId id="272" r:id="rId29"/>
    <p:sldId id="300" r:id="rId30"/>
    <p:sldId id="299" r:id="rId31"/>
    <p:sldId id="269" r:id="rId32"/>
    <p:sldId id="286" r:id="rId33"/>
    <p:sldId id="276" r:id="rId34"/>
    <p:sldId id="277" r:id="rId35"/>
    <p:sldId id="287" r:id="rId36"/>
    <p:sldId id="270" r:id="rId37"/>
    <p:sldId id="271" r:id="rId38"/>
    <p:sldId id="301" r:id="rId39"/>
    <p:sldId id="279" r:id="rId40"/>
    <p:sldId id="278" r:id="rId41"/>
    <p:sldId id="280" r:id="rId42"/>
    <p:sldId id="281" r:id="rId43"/>
    <p:sldId id="282" r:id="rId44"/>
    <p:sldId id="283" r:id="rId45"/>
    <p:sldId id="285"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4660"/>
  </p:normalViewPr>
  <p:slideViewPr>
    <p:cSldViewPr snapToGrid="0">
      <p:cViewPr varScale="1">
        <p:scale>
          <a:sx n="81" d="100"/>
          <a:sy n="81" d="100"/>
        </p:scale>
        <p:origin x="5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p>
            <a:fld id="{12CBCB64-0577-4BE5-9A8B-D936B6E3F586}" type="datetimeFigureOut">
              <a:rPr lang="en-US" smtClean="0"/>
              <a:t>4/12/2022</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8D3004C4-B3E6-4820-979C-958E33E565DC}" type="slidenum">
              <a:rPr lang="en-US" smtClean="0"/>
              <a:t>‹N›</a:t>
            </a:fld>
            <a:endParaRPr lang="en-US"/>
          </a:p>
        </p:txBody>
      </p:sp>
    </p:spTree>
    <p:extLst>
      <p:ext uri="{BB962C8B-B14F-4D97-AF65-F5344CB8AC3E}">
        <p14:creationId xmlns:p14="http://schemas.microsoft.com/office/powerpoint/2010/main" val="2310029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12CBCB64-0577-4BE5-9A8B-D936B6E3F586}" type="datetimeFigureOut">
              <a:rPr lang="en-US" smtClean="0"/>
              <a:t>4/12/2022</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8D3004C4-B3E6-4820-979C-958E33E565DC}" type="slidenum">
              <a:rPr lang="en-US" smtClean="0"/>
              <a:t>‹N›</a:t>
            </a:fld>
            <a:endParaRPr lang="en-US"/>
          </a:p>
        </p:txBody>
      </p:sp>
    </p:spTree>
    <p:extLst>
      <p:ext uri="{BB962C8B-B14F-4D97-AF65-F5344CB8AC3E}">
        <p14:creationId xmlns:p14="http://schemas.microsoft.com/office/powerpoint/2010/main" val="56512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12CBCB64-0577-4BE5-9A8B-D936B6E3F586}" type="datetimeFigureOut">
              <a:rPr lang="en-US" smtClean="0"/>
              <a:t>4/12/2022</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8D3004C4-B3E6-4820-979C-958E33E565DC}" type="slidenum">
              <a:rPr lang="en-US" smtClean="0"/>
              <a:t>‹N›</a:t>
            </a:fld>
            <a:endParaRPr lang="en-US"/>
          </a:p>
        </p:txBody>
      </p:sp>
    </p:spTree>
    <p:extLst>
      <p:ext uri="{BB962C8B-B14F-4D97-AF65-F5344CB8AC3E}">
        <p14:creationId xmlns:p14="http://schemas.microsoft.com/office/powerpoint/2010/main" val="2416264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12CBCB64-0577-4BE5-9A8B-D936B6E3F586}" type="datetimeFigureOut">
              <a:rPr lang="en-US" smtClean="0"/>
              <a:t>4/12/2022</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8D3004C4-B3E6-4820-979C-958E33E565DC}" type="slidenum">
              <a:rPr lang="en-US" smtClean="0"/>
              <a:t>‹N›</a:t>
            </a:fld>
            <a:endParaRPr lang="en-US"/>
          </a:p>
        </p:txBody>
      </p:sp>
    </p:spTree>
    <p:extLst>
      <p:ext uri="{BB962C8B-B14F-4D97-AF65-F5344CB8AC3E}">
        <p14:creationId xmlns:p14="http://schemas.microsoft.com/office/powerpoint/2010/main" val="2899208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12CBCB64-0577-4BE5-9A8B-D936B6E3F586}" type="datetimeFigureOut">
              <a:rPr lang="en-US" smtClean="0"/>
              <a:t>4/12/2022</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8D3004C4-B3E6-4820-979C-958E33E565DC}" type="slidenum">
              <a:rPr lang="en-US" smtClean="0"/>
              <a:t>‹N›</a:t>
            </a:fld>
            <a:endParaRPr lang="en-US"/>
          </a:p>
        </p:txBody>
      </p:sp>
    </p:spTree>
    <p:extLst>
      <p:ext uri="{BB962C8B-B14F-4D97-AF65-F5344CB8AC3E}">
        <p14:creationId xmlns:p14="http://schemas.microsoft.com/office/powerpoint/2010/main" val="1436452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p>
            <a:fld id="{12CBCB64-0577-4BE5-9A8B-D936B6E3F586}" type="datetimeFigureOut">
              <a:rPr lang="en-US" smtClean="0"/>
              <a:t>4/12/2022</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8D3004C4-B3E6-4820-979C-958E33E565DC}" type="slidenum">
              <a:rPr lang="en-US" smtClean="0"/>
              <a:t>‹N›</a:t>
            </a:fld>
            <a:endParaRPr lang="en-US"/>
          </a:p>
        </p:txBody>
      </p:sp>
    </p:spTree>
    <p:extLst>
      <p:ext uri="{BB962C8B-B14F-4D97-AF65-F5344CB8AC3E}">
        <p14:creationId xmlns:p14="http://schemas.microsoft.com/office/powerpoint/2010/main" val="1208281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p>
            <a:fld id="{12CBCB64-0577-4BE5-9A8B-D936B6E3F586}" type="datetimeFigureOut">
              <a:rPr lang="en-US" smtClean="0"/>
              <a:t>4/12/2022</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8D3004C4-B3E6-4820-979C-958E33E565DC}" type="slidenum">
              <a:rPr lang="en-US" smtClean="0"/>
              <a:t>‹N›</a:t>
            </a:fld>
            <a:endParaRPr lang="en-US"/>
          </a:p>
        </p:txBody>
      </p:sp>
    </p:spTree>
    <p:extLst>
      <p:ext uri="{BB962C8B-B14F-4D97-AF65-F5344CB8AC3E}">
        <p14:creationId xmlns:p14="http://schemas.microsoft.com/office/powerpoint/2010/main" val="66862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12CBCB64-0577-4BE5-9A8B-D936B6E3F586}" type="datetimeFigureOut">
              <a:rPr lang="en-US" smtClean="0"/>
              <a:t>4/12/2022</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8D3004C4-B3E6-4820-979C-958E33E565DC}" type="slidenum">
              <a:rPr lang="en-US" smtClean="0"/>
              <a:t>‹N›</a:t>
            </a:fld>
            <a:endParaRPr lang="en-US"/>
          </a:p>
        </p:txBody>
      </p:sp>
    </p:spTree>
    <p:extLst>
      <p:ext uri="{BB962C8B-B14F-4D97-AF65-F5344CB8AC3E}">
        <p14:creationId xmlns:p14="http://schemas.microsoft.com/office/powerpoint/2010/main" val="1706867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2CBCB64-0577-4BE5-9A8B-D936B6E3F586}" type="datetimeFigureOut">
              <a:rPr lang="en-US" smtClean="0"/>
              <a:t>4/12/2022</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8D3004C4-B3E6-4820-979C-958E33E565DC}" type="slidenum">
              <a:rPr lang="en-US" smtClean="0"/>
              <a:t>‹N›</a:t>
            </a:fld>
            <a:endParaRPr lang="en-US"/>
          </a:p>
        </p:txBody>
      </p:sp>
    </p:spTree>
    <p:extLst>
      <p:ext uri="{BB962C8B-B14F-4D97-AF65-F5344CB8AC3E}">
        <p14:creationId xmlns:p14="http://schemas.microsoft.com/office/powerpoint/2010/main" val="4125932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12CBCB64-0577-4BE5-9A8B-D936B6E3F586}" type="datetimeFigureOut">
              <a:rPr lang="en-US" smtClean="0"/>
              <a:t>4/12/2022</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8D3004C4-B3E6-4820-979C-958E33E565DC}" type="slidenum">
              <a:rPr lang="en-US" smtClean="0"/>
              <a:t>‹N›</a:t>
            </a:fld>
            <a:endParaRPr lang="en-US"/>
          </a:p>
        </p:txBody>
      </p:sp>
    </p:spTree>
    <p:extLst>
      <p:ext uri="{BB962C8B-B14F-4D97-AF65-F5344CB8AC3E}">
        <p14:creationId xmlns:p14="http://schemas.microsoft.com/office/powerpoint/2010/main" val="110207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12CBCB64-0577-4BE5-9A8B-D936B6E3F586}" type="datetimeFigureOut">
              <a:rPr lang="en-US" smtClean="0"/>
              <a:t>4/12/2022</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8D3004C4-B3E6-4820-979C-958E33E565DC}" type="slidenum">
              <a:rPr lang="en-US" smtClean="0"/>
              <a:t>‹N›</a:t>
            </a:fld>
            <a:endParaRPr lang="en-US"/>
          </a:p>
        </p:txBody>
      </p:sp>
    </p:spTree>
    <p:extLst>
      <p:ext uri="{BB962C8B-B14F-4D97-AF65-F5344CB8AC3E}">
        <p14:creationId xmlns:p14="http://schemas.microsoft.com/office/powerpoint/2010/main" val="3092877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BCB64-0577-4BE5-9A8B-D936B6E3F586}" type="datetimeFigureOut">
              <a:rPr lang="en-US" smtClean="0"/>
              <a:t>4/12/2022</a:t>
            </a:fld>
            <a:endParaRPr lang="en-US"/>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004C4-B3E6-4820-979C-958E33E565DC}" type="slidenum">
              <a:rPr lang="en-US" smtClean="0"/>
              <a:t>‹N›</a:t>
            </a:fld>
            <a:endParaRPr lang="en-US"/>
          </a:p>
        </p:txBody>
      </p:sp>
    </p:spTree>
    <p:extLst>
      <p:ext uri="{BB962C8B-B14F-4D97-AF65-F5344CB8AC3E}">
        <p14:creationId xmlns:p14="http://schemas.microsoft.com/office/powerpoint/2010/main" val="2313683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entralbanknews.info/p/inflation-targets.html" TargetMode="External"/><Relationship Id="rId2" Type="http://schemas.openxmlformats.org/officeDocument/2006/relationships/hyperlink" Target="https://www.bancaditalia.it/compiti/polmon-garanzie/esito-riesame-strategia-pol-mon/2021_12_07_Price_stability_objective_ITA.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ecb.europa.eu/stats/macroeconomic_and_sectoral/hicp/html/index.en.html#:~:text=The%20main%20task%20of%20the,to%20join%20the%20euro%20are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ecb.europa.eu/mopo/decisions/html/index.it.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hyperlink" Target="https://www.oecd-ilibrary.org/economics/inflation-forecast/indicator/english_598f4aa4-en" TargetMode="External"/><Relationship Id="rId4" Type="http://schemas.openxmlformats.org/officeDocument/2006/relationships/hyperlink" Target="https://www.oecd.org/economic-outlook/"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ecb.europa.eu/pub/pdf/annrep/ar2008it.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6.xml"/><Relationship Id="rId4" Type="http://schemas.openxmlformats.org/officeDocument/2006/relationships/hyperlink" Target="https://centridiricerca.unicatt.it/lam-OM1_2018.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ecb.europa.eu/stats/macroeconomic_and_sectoral/hicp/html/index.en.html" TargetMode="External"/><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ecb.europa.eu/ecb/orga/accountability/html/index.it.html" TargetMode="External"/><Relationship Id="rId2" Type="http://schemas.openxmlformats.org/officeDocument/2006/relationships/hyperlink" Target="https://www.ecb.europa.eu/press/html/index.it.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ecb.europa.eu/ecb/orga/decisions/govc/html/index.it.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ecb.europa.eu/pub/ire/html/ecb.ire202106~a058f84c61.en.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bancaditalia.it/compiti/emissione-euro/signoraggio/index.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uropeancentralbank.wordpress.com/2013/07/04/conferenza-stampa-4-luglio-2013/"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ilsole24ore.com/art/banche-centrali-dieci-anni-bazooka-15mila-miliardi-ACzRlS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ecb.europa.eu/pub/annual/annual-accounts/html/ecb.annualaccounts2021~5130ce3be2.it.html" TargetMode="External"/><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La Politica Monetaria: gli obiettivi e le interdipendenze</a:t>
            </a:r>
            <a:endParaRPr lang="en-US" dirty="0"/>
          </a:p>
        </p:txBody>
      </p:sp>
      <p:sp>
        <p:nvSpPr>
          <p:cNvPr id="3" name="Sottotitolo 2"/>
          <p:cNvSpPr>
            <a:spLocks noGrp="1"/>
          </p:cNvSpPr>
          <p:nvPr>
            <p:ph type="subTitle" idx="1"/>
          </p:nvPr>
        </p:nvSpPr>
        <p:spPr/>
        <p:txBody>
          <a:bodyPr/>
          <a:lstStyle/>
          <a:p>
            <a:r>
              <a:rPr lang="it-IT" dirty="0"/>
              <a:t>Dalla politica non convenzionale agli effetti sul sistema economico</a:t>
            </a:r>
            <a:endParaRPr lang="en-US" dirty="0"/>
          </a:p>
        </p:txBody>
      </p:sp>
    </p:spTree>
    <p:extLst>
      <p:ext uri="{BB962C8B-B14F-4D97-AF65-F5344CB8AC3E}">
        <p14:creationId xmlns:p14="http://schemas.microsoft.com/office/powerpoint/2010/main" val="839978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La trasmissione della PM all’economia reale</a:t>
            </a:r>
            <a:endParaRPr lang="en-US" dirty="0"/>
          </a:p>
        </p:txBody>
      </p:sp>
      <p:sp>
        <p:nvSpPr>
          <p:cNvPr id="3" name="Segnaposto contenuto 2"/>
          <p:cNvSpPr>
            <a:spLocks noGrp="1"/>
          </p:cNvSpPr>
          <p:nvPr>
            <p:ph idx="1"/>
          </p:nvPr>
        </p:nvSpPr>
        <p:spPr>
          <a:xfrm>
            <a:off x="838200" y="1426380"/>
            <a:ext cx="10515600" cy="4446386"/>
          </a:xfrm>
        </p:spPr>
        <p:txBody>
          <a:bodyPr>
            <a:noAutofit/>
          </a:bodyPr>
          <a:lstStyle/>
          <a:p>
            <a:r>
              <a:rPr lang="en-US" sz="2600" b="1" dirty="0" err="1"/>
              <a:t>Imprese</a:t>
            </a:r>
            <a:r>
              <a:rPr lang="en-US" sz="2600" dirty="0"/>
              <a:t>: </a:t>
            </a:r>
          </a:p>
          <a:p>
            <a:r>
              <a:rPr lang="it-IT" sz="2600" dirty="0"/>
              <a:t>Variazioni dei tassi di interesse reali influenzano la domanda di nuovo capitale (</a:t>
            </a:r>
            <a:r>
              <a:rPr lang="it-IT" sz="2600" dirty="0">
                <a:solidFill>
                  <a:srgbClr val="FF0000"/>
                </a:solidFill>
              </a:rPr>
              <a:t>investimenti</a:t>
            </a:r>
            <a:r>
              <a:rPr lang="it-IT" sz="2600" dirty="0"/>
              <a:t>) e di </a:t>
            </a:r>
            <a:r>
              <a:rPr lang="it-IT" sz="2600" dirty="0">
                <a:solidFill>
                  <a:srgbClr val="FF0000"/>
                </a:solidFill>
              </a:rPr>
              <a:t>output</a:t>
            </a:r>
            <a:r>
              <a:rPr lang="it-IT" sz="2600" dirty="0"/>
              <a:t> prodotto. </a:t>
            </a:r>
          </a:p>
          <a:p>
            <a:pPr lvl="2"/>
            <a:r>
              <a:rPr lang="it-IT" sz="2600" dirty="0"/>
              <a:t>In generale, un aumento (riduzione) del tasso di interesse reale fa aumentare (diminuire) il costo dell’indebitamento, facendo quindi ridurre (aumentare) gli investimenti e la produzione di output: </a:t>
            </a:r>
            <a:r>
              <a:rPr lang="it-IT" sz="2600" u="sng" dirty="0"/>
              <a:t>margine intensivo</a:t>
            </a:r>
            <a:r>
              <a:rPr lang="it-IT" sz="2600" dirty="0"/>
              <a:t>. </a:t>
            </a:r>
          </a:p>
          <a:p>
            <a:pPr lvl="2"/>
            <a:r>
              <a:rPr lang="it-IT" sz="2600" dirty="0"/>
              <a:t>L’effetto complessivo sulla domanda aggregata è influenzato da </a:t>
            </a:r>
            <a:r>
              <a:rPr lang="it-IT" sz="2600" u="sng" dirty="0"/>
              <a:t>fattori strutturali </a:t>
            </a:r>
            <a:r>
              <a:rPr lang="it-IT" sz="2600" dirty="0"/>
              <a:t>che caratterizzano il grado di apertura dell’economia (export e import); </a:t>
            </a:r>
          </a:p>
          <a:p>
            <a:pPr lvl="2"/>
            <a:r>
              <a:rPr lang="it-IT" sz="2600" dirty="0"/>
              <a:t>eterogeneità nella produttività delle imprese: </a:t>
            </a:r>
            <a:r>
              <a:rPr lang="it-IT" sz="2600" u="sng" dirty="0"/>
              <a:t>margine estensivo</a:t>
            </a:r>
            <a:r>
              <a:rPr lang="it-IT" sz="2600" dirty="0"/>
              <a:t>. </a:t>
            </a:r>
          </a:p>
        </p:txBody>
      </p:sp>
    </p:spTree>
    <p:extLst>
      <p:ext uri="{BB962C8B-B14F-4D97-AF65-F5344CB8AC3E}">
        <p14:creationId xmlns:p14="http://schemas.microsoft.com/office/powerpoint/2010/main" val="2110043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L’effetto degli shock inflattivi (lettura sulla domanda)</a:t>
            </a:r>
            <a:endParaRPr lang="en-US" dirty="0"/>
          </a:p>
        </p:txBody>
      </p:sp>
      <p:sp>
        <p:nvSpPr>
          <p:cNvPr id="3" name="Segnaposto contenuto 2"/>
          <p:cNvSpPr>
            <a:spLocks noGrp="1"/>
          </p:cNvSpPr>
          <p:nvPr>
            <p:ph idx="1"/>
          </p:nvPr>
        </p:nvSpPr>
        <p:spPr>
          <a:xfrm>
            <a:off x="379379" y="1825625"/>
            <a:ext cx="6011693" cy="2829061"/>
          </a:xfrm>
        </p:spPr>
        <p:txBody>
          <a:bodyPr>
            <a:normAutofit fontScale="77500" lnSpcReduction="20000"/>
          </a:bodyPr>
          <a:lstStyle/>
          <a:p>
            <a:r>
              <a:rPr lang="it-IT" dirty="0"/>
              <a:t>L’obiettivo della Politica Monetaria è mantenere la stabilità dei prezzi </a:t>
            </a:r>
            <a:r>
              <a:rPr lang="it-IT" b="1" dirty="0"/>
              <a:t>contrastando </a:t>
            </a:r>
            <a:r>
              <a:rPr lang="it-IT" dirty="0"/>
              <a:t>gli </a:t>
            </a:r>
            <a:r>
              <a:rPr lang="it-IT" b="1" dirty="0"/>
              <a:t>shock inflattivi e deflattivi </a:t>
            </a:r>
            <a:r>
              <a:rPr lang="it-IT" dirty="0"/>
              <a:t>che colpiscono l’economia, influenzando le decisioni di famiglie e imprese attraverso il tasso reale </a:t>
            </a:r>
          </a:p>
          <a:p>
            <a:r>
              <a:rPr lang="it-IT" dirty="0"/>
              <a:t>Uno shock inflattivo colpisce la domanda aggregata </a:t>
            </a:r>
            <a:r>
              <a:rPr lang="it-IT" i="1" dirty="0"/>
              <a:t>(spostamento AD</a:t>
            </a:r>
            <a:r>
              <a:rPr lang="it-IT" i="1" baseline="-25000" dirty="0"/>
              <a:t>1</a:t>
            </a:r>
            <a:r>
              <a:rPr lang="it-IT" i="1" dirty="0"/>
              <a:t>-AD</a:t>
            </a:r>
            <a:r>
              <a:rPr lang="it-IT" i="1" baseline="-25000" dirty="0"/>
              <a:t>2</a:t>
            </a:r>
            <a:r>
              <a:rPr lang="it-IT" i="1" dirty="0"/>
              <a:t> nel grafico) </a:t>
            </a:r>
            <a:r>
              <a:rPr lang="it-IT" dirty="0"/>
              <a:t>… </a:t>
            </a:r>
          </a:p>
          <a:p>
            <a:r>
              <a:rPr lang="it-IT" dirty="0"/>
              <a:t>Siccome l’economia era al suo potenziale (y*) l’unico effetto di medio periodo sarebbe un aumento dei prezzi (p</a:t>
            </a:r>
            <a:r>
              <a:rPr lang="it-IT" baseline="-25000" dirty="0"/>
              <a:t>1</a:t>
            </a:r>
            <a:r>
              <a:rPr lang="it-IT" dirty="0"/>
              <a:t>-p</a:t>
            </a:r>
            <a:r>
              <a:rPr lang="it-IT" baseline="-25000" dirty="0"/>
              <a:t>2</a:t>
            </a:r>
            <a:r>
              <a:rPr lang="it-IT" dirty="0"/>
              <a:t>)</a:t>
            </a:r>
          </a:p>
          <a:p>
            <a:endParaRPr lang="it-IT" dirty="0"/>
          </a:p>
          <a:p>
            <a:endParaRPr lang="en-US" dirty="0"/>
          </a:p>
        </p:txBody>
      </p:sp>
      <p:pic>
        <p:nvPicPr>
          <p:cNvPr id="4" name="Immagine 3"/>
          <p:cNvPicPr>
            <a:picLocks noChangeAspect="1"/>
          </p:cNvPicPr>
          <p:nvPr/>
        </p:nvPicPr>
        <p:blipFill>
          <a:blip r:embed="rId2"/>
          <a:stretch>
            <a:fillRect/>
          </a:stretch>
        </p:blipFill>
        <p:spPr>
          <a:xfrm>
            <a:off x="6820877" y="2779369"/>
            <a:ext cx="4231200" cy="3750634"/>
          </a:xfrm>
          <a:prstGeom prst="rect">
            <a:avLst/>
          </a:prstGeom>
        </p:spPr>
      </p:pic>
      <p:sp>
        <p:nvSpPr>
          <p:cNvPr id="5" name="CasellaDiTesto 4"/>
          <p:cNvSpPr txBox="1"/>
          <p:nvPr/>
        </p:nvSpPr>
        <p:spPr>
          <a:xfrm>
            <a:off x="6754643" y="1086961"/>
            <a:ext cx="4817623"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dirty="0"/>
              <a:t>Lettura sul lato dell’offerta: la domanda aumenta (y’), ma i prezzi aumentano (p’); la produzione si contrae (AS</a:t>
            </a:r>
            <a:r>
              <a:rPr lang="it-IT" baseline="-25000" dirty="0"/>
              <a:t>1</a:t>
            </a:r>
            <a:r>
              <a:rPr lang="it-IT" dirty="0"/>
              <a:t>-AS</a:t>
            </a:r>
            <a:r>
              <a:rPr lang="it-IT" baseline="-25000" dirty="0"/>
              <a:t>2</a:t>
            </a:r>
            <a:r>
              <a:rPr lang="it-IT" dirty="0"/>
              <a:t>) e si ritorna a y*, ma con un livello dei prezzi p</a:t>
            </a:r>
            <a:r>
              <a:rPr lang="it-IT" baseline="-25000" dirty="0"/>
              <a:t>2</a:t>
            </a:r>
            <a:r>
              <a:rPr lang="it-IT" dirty="0"/>
              <a:t> . Occorre un intervento di PM restrittiva per ridurre l’inflazione </a:t>
            </a:r>
            <a:endParaRPr lang="en-US" dirty="0"/>
          </a:p>
        </p:txBody>
      </p:sp>
      <p:cxnSp>
        <p:nvCxnSpPr>
          <p:cNvPr id="7" name="Connettore diritto 6"/>
          <p:cNvCxnSpPr/>
          <p:nvPr/>
        </p:nvCxnSpPr>
        <p:spPr>
          <a:xfrm>
            <a:off x="9367736" y="4470805"/>
            <a:ext cx="19455" cy="1575881"/>
          </a:xfrm>
          <a:prstGeom prst="line">
            <a:avLst/>
          </a:prstGeom>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9291536" y="6151140"/>
            <a:ext cx="690664" cy="369332"/>
          </a:xfrm>
          <a:prstGeom prst="rect">
            <a:avLst/>
          </a:prstGeom>
          <a:noFill/>
        </p:spPr>
        <p:txBody>
          <a:bodyPr wrap="square" rtlCol="0">
            <a:spAutoFit/>
          </a:bodyPr>
          <a:lstStyle/>
          <a:p>
            <a:r>
              <a:rPr lang="it-IT" dirty="0">
                <a:solidFill>
                  <a:srgbClr val="0070C0"/>
                </a:solidFill>
              </a:rPr>
              <a:t>Y'</a:t>
            </a:r>
            <a:endParaRPr lang="en-US" dirty="0">
              <a:solidFill>
                <a:srgbClr val="0070C0"/>
              </a:solidFill>
            </a:endParaRPr>
          </a:p>
        </p:txBody>
      </p:sp>
      <p:cxnSp>
        <p:nvCxnSpPr>
          <p:cNvPr id="10" name="Connettore diritto 9"/>
          <p:cNvCxnSpPr/>
          <p:nvPr/>
        </p:nvCxnSpPr>
        <p:spPr>
          <a:xfrm flipH="1">
            <a:off x="7344382" y="4470805"/>
            <a:ext cx="204280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6890753" y="4285354"/>
            <a:ext cx="383754" cy="369332"/>
          </a:xfrm>
          <a:prstGeom prst="rect">
            <a:avLst/>
          </a:prstGeom>
          <a:noFill/>
        </p:spPr>
        <p:txBody>
          <a:bodyPr wrap="square" rtlCol="0">
            <a:spAutoFit/>
          </a:bodyPr>
          <a:lstStyle/>
          <a:p>
            <a:r>
              <a:rPr lang="it-IT" dirty="0">
                <a:solidFill>
                  <a:srgbClr val="0070C0"/>
                </a:solidFill>
              </a:rPr>
              <a:t>P’</a:t>
            </a:r>
            <a:endParaRPr lang="en-US" dirty="0">
              <a:solidFill>
                <a:srgbClr val="0070C0"/>
              </a:solidFill>
            </a:endParaRPr>
          </a:p>
        </p:txBody>
      </p:sp>
      <p:sp>
        <p:nvSpPr>
          <p:cNvPr id="12" name="CasellaDiTesto 11"/>
          <p:cNvSpPr txBox="1"/>
          <p:nvPr/>
        </p:nvSpPr>
        <p:spPr>
          <a:xfrm>
            <a:off x="513219" y="4654686"/>
            <a:ext cx="5449836" cy="2031325"/>
          </a:xfrm>
          <a:prstGeom prst="rect">
            <a:avLst/>
          </a:prstGeom>
          <a:ln w="28575">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dirty="0"/>
              <a:t>Si potrebbe anche fare l’ipotesi alternativa che il sistema venga colpito da uno shock negativo da offerta (caso BCE autunno 2008) AS</a:t>
            </a:r>
            <a:r>
              <a:rPr lang="it-IT" baseline="-25000" dirty="0"/>
              <a:t>1</a:t>
            </a:r>
            <a:r>
              <a:rPr lang="it-IT" dirty="0"/>
              <a:t>-AS</a:t>
            </a:r>
            <a:r>
              <a:rPr lang="it-IT" baseline="-25000" dirty="0"/>
              <a:t>2</a:t>
            </a:r>
            <a:r>
              <a:rPr lang="it-IT" dirty="0"/>
              <a:t>: come è evidente dal grafico, un aumento dei prezzi delle materie prime si accompagna ad una riduzione della produzione, non ad un’espansione e ridurre il tasso i non risolve il problema, occorre anche un intervento fiscale espansivo.</a:t>
            </a:r>
            <a:endParaRPr lang="en-US" dirty="0"/>
          </a:p>
        </p:txBody>
      </p:sp>
    </p:spTree>
    <p:extLst>
      <p:ext uri="{BB962C8B-B14F-4D97-AF65-F5344CB8AC3E}">
        <p14:creationId xmlns:p14="http://schemas.microsoft.com/office/powerpoint/2010/main" val="387113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1"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risposta dell’economia reale ad uno shock da domanda</a:t>
            </a:r>
            <a:endParaRPr lang="en-US" dirty="0"/>
          </a:p>
        </p:txBody>
      </p:sp>
      <p:sp>
        <p:nvSpPr>
          <p:cNvPr id="3" name="Segnaposto contenuto 2"/>
          <p:cNvSpPr>
            <a:spLocks noGrp="1"/>
          </p:cNvSpPr>
          <p:nvPr>
            <p:ph idx="1"/>
          </p:nvPr>
        </p:nvSpPr>
        <p:spPr>
          <a:xfrm>
            <a:off x="838200" y="1825625"/>
            <a:ext cx="5186271" cy="4351338"/>
          </a:xfrm>
        </p:spPr>
        <p:txBody>
          <a:bodyPr>
            <a:normAutofit fontScale="92500" lnSpcReduction="10000"/>
          </a:bodyPr>
          <a:lstStyle/>
          <a:p>
            <a:r>
              <a:rPr lang="it-IT" dirty="0"/>
              <a:t>La banca centrale per mantenere la stabilità dei prezzi aumenta i tassi ufficiali (*</a:t>
            </a:r>
            <a:r>
              <a:rPr lang="it-IT" dirty="0">
                <a:solidFill>
                  <a:srgbClr val="FF0000"/>
                </a:solidFill>
              </a:rPr>
              <a:t>vedi slide successiva</a:t>
            </a:r>
            <a:r>
              <a:rPr lang="it-IT" dirty="0"/>
              <a:t>),… </a:t>
            </a:r>
          </a:p>
          <a:p>
            <a:r>
              <a:rPr lang="it-IT" dirty="0"/>
              <a:t>… in presenza di rigidità dei prezzi anche i tassi reali aumentano,… </a:t>
            </a:r>
          </a:p>
          <a:p>
            <a:r>
              <a:rPr lang="it-IT" dirty="0"/>
              <a:t>… le famiglie riducono i consumi e aumentano i risparmi; le imprese riducono gli investimenti, </a:t>
            </a:r>
            <a:r>
              <a:rPr lang="it-IT" i="1" dirty="0"/>
              <a:t>(spostamento AD</a:t>
            </a:r>
            <a:r>
              <a:rPr lang="it-IT" i="1" baseline="-25000" dirty="0"/>
              <a:t>2</a:t>
            </a:r>
            <a:r>
              <a:rPr lang="it-IT" i="1" dirty="0"/>
              <a:t>-AD</a:t>
            </a:r>
            <a:r>
              <a:rPr lang="it-IT" i="1" baseline="-25000" dirty="0"/>
              <a:t>3</a:t>
            </a:r>
            <a:r>
              <a:rPr lang="it-IT" i="1" dirty="0"/>
              <a:t> nel grafico)</a:t>
            </a:r>
            <a:r>
              <a:rPr lang="it-IT" dirty="0"/>
              <a:t>… </a:t>
            </a:r>
          </a:p>
          <a:p>
            <a:r>
              <a:rPr lang="it-IT" dirty="0"/>
              <a:t>… i prezzi rimangono stabili e l’output al potenziale. </a:t>
            </a:r>
          </a:p>
          <a:p>
            <a:endParaRPr lang="en-US" dirty="0"/>
          </a:p>
        </p:txBody>
      </p:sp>
      <p:pic>
        <p:nvPicPr>
          <p:cNvPr id="4" name="Immagine 3"/>
          <p:cNvPicPr>
            <a:picLocks noChangeAspect="1"/>
          </p:cNvPicPr>
          <p:nvPr/>
        </p:nvPicPr>
        <p:blipFill>
          <a:blip r:embed="rId2"/>
          <a:stretch>
            <a:fillRect/>
          </a:stretch>
        </p:blipFill>
        <p:spPr>
          <a:xfrm>
            <a:off x="6024471" y="1896894"/>
            <a:ext cx="5438632" cy="4493160"/>
          </a:xfrm>
          <a:prstGeom prst="rect">
            <a:avLst/>
          </a:prstGeom>
        </p:spPr>
      </p:pic>
    </p:spTree>
    <p:extLst>
      <p:ext uri="{BB962C8B-B14F-4D97-AF65-F5344CB8AC3E}">
        <p14:creationId xmlns:p14="http://schemas.microsoft.com/office/powerpoint/2010/main" val="2096688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 L’effetto di un aumento dei tassi ufficiali</a:t>
            </a:r>
            <a:endParaRPr lang="en-US" dirty="0"/>
          </a:p>
        </p:txBody>
      </p:sp>
      <p:cxnSp>
        <p:nvCxnSpPr>
          <p:cNvPr id="5" name="Connettore 2 4"/>
          <p:cNvCxnSpPr/>
          <p:nvPr/>
        </p:nvCxnSpPr>
        <p:spPr>
          <a:xfrm flipH="1" flipV="1">
            <a:off x="3385228" y="2295730"/>
            <a:ext cx="19455" cy="35408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ttore 2 5"/>
          <p:cNvCxnSpPr/>
          <p:nvPr/>
        </p:nvCxnSpPr>
        <p:spPr>
          <a:xfrm rot="5400000" flipV="1">
            <a:off x="5145935" y="4056437"/>
            <a:ext cx="19455" cy="35408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ttore diritto 8"/>
          <p:cNvCxnSpPr/>
          <p:nvPr/>
        </p:nvCxnSpPr>
        <p:spPr>
          <a:xfrm>
            <a:off x="3959158" y="2665380"/>
            <a:ext cx="2782111" cy="24319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ttore diritto 10"/>
          <p:cNvCxnSpPr/>
          <p:nvPr/>
        </p:nvCxnSpPr>
        <p:spPr>
          <a:xfrm flipV="1">
            <a:off x="3978614" y="2537958"/>
            <a:ext cx="2568102" cy="25301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H="1" flipV="1">
            <a:off x="7480572" y="2315185"/>
            <a:ext cx="19455" cy="35408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rot="5400000" flipV="1">
            <a:off x="9241279" y="4075892"/>
            <a:ext cx="19455" cy="35408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diritto 13"/>
          <p:cNvCxnSpPr/>
          <p:nvPr/>
        </p:nvCxnSpPr>
        <p:spPr>
          <a:xfrm>
            <a:off x="8054502" y="2684835"/>
            <a:ext cx="2782111" cy="24319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ttore diritto 14"/>
          <p:cNvCxnSpPr/>
          <p:nvPr/>
        </p:nvCxnSpPr>
        <p:spPr>
          <a:xfrm flipV="1">
            <a:off x="8073958" y="2557413"/>
            <a:ext cx="2568102" cy="25301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6634264" y="4610911"/>
            <a:ext cx="466927" cy="369332"/>
          </a:xfrm>
          <a:prstGeom prst="rect">
            <a:avLst/>
          </a:prstGeom>
          <a:noFill/>
        </p:spPr>
        <p:txBody>
          <a:bodyPr wrap="square" rtlCol="0">
            <a:spAutoFit/>
          </a:bodyPr>
          <a:lstStyle/>
          <a:p>
            <a:r>
              <a:rPr lang="it-IT" dirty="0"/>
              <a:t>IS</a:t>
            </a:r>
            <a:endParaRPr lang="en-US" dirty="0"/>
          </a:p>
        </p:txBody>
      </p:sp>
      <p:sp>
        <p:nvSpPr>
          <p:cNvPr id="17" name="CasellaDiTesto 16"/>
          <p:cNvSpPr txBox="1"/>
          <p:nvPr/>
        </p:nvSpPr>
        <p:spPr>
          <a:xfrm>
            <a:off x="6410529" y="2596801"/>
            <a:ext cx="515568" cy="369332"/>
          </a:xfrm>
          <a:prstGeom prst="rect">
            <a:avLst/>
          </a:prstGeom>
          <a:noFill/>
        </p:spPr>
        <p:txBody>
          <a:bodyPr wrap="square" rtlCol="0">
            <a:spAutoFit/>
          </a:bodyPr>
          <a:lstStyle/>
          <a:p>
            <a:r>
              <a:rPr lang="it-IT" dirty="0"/>
              <a:t>LM</a:t>
            </a:r>
            <a:endParaRPr lang="en-US" dirty="0"/>
          </a:p>
        </p:txBody>
      </p:sp>
      <p:cxnSp>
        <p:nvCxnSpPr>
          <p:cNvPr id="19" name="Connettore diritto 18"/>
          <p:cNvCxnSpPr/>
          <p:nvPr/>
        </p:nvCxnSpPr>
        <p:spPr>
          <a:xfrm flipH="1">
            <a:off x="5204298" y="3793787"/>
            <a:ext cx="29183" cy="2042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ttore diritto 20"/>
          <p:cNvCxnSpPr/>
          <p:nvPr/>
        </p:nvCxnSpPr>
        <p:spPr>
          <a:xfrm flipH="1">
            <a:off x="3424139" y="3784060"/>
            <a:ext cx="1838526" cy="97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ttore diritto 26"/>
          <p:cNvCxnSpPr/>
          <p:nvPr/>
        </p:nvCxnSpPr>
        <p:spPr>
          <a:xfrm>
            <a:off x="5233481" y="3784060"/>
            <a:ext cx="4124528" cy="3843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Connettore diritto 28"/>
          <p:cNvCxnSpPr/>
          <p:nvPr/>
        </p:nvCxnSpPr>
        <p:spPr>
          <a:xfrm>
            <a:off x="9358009" y="1527243"/>
            <a:ext cx="0" cy="43288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ttore diritto 29"/>
          <p:cNvCxnSpPr/>
          <p:nvPr/>
        </p:nvCxnSpPr>
        <p:spPr>
          <a:xfrm>
            <a:off x="8608977" y="2028941"/>
            <a:ext cx="2782111" cy="24319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ttore diritto 30"/>
          <p:cNvCxnSpPr/>
          <p:nvPr/>
        </p:nvCxnSpPr>
        <p:spPr>
          <a:xfrm flipV="1">
            <a:off x="3394955" y="3215234"/>
            <a:ext cx="6517528" cy="960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2" name="Connettore diritto 31"/>
          <p:cNvCxnSpPr/>
          <p:nvPr/>
        </p:nvCxnSpPr>
        <p:spPr>
          <a:xfrm flipV="1">
            <a:off x="3482505" y="1871750"/>
            <a:ext cx="2568102" cy="253015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CasellaDiTesto 33"/>
          <p:cNvSpPr txBox="1"/>
          <p:nvPr/>
        </p:nvSpPr>
        <p:spPr>
          <a:xfrm>
            <a:off x="6021424" y="1695645"/>
            <a:ext cx="612840" cy="369332"/>
          </a:xfrm>
          <a:prstGeom prst="rect">
            <a:avLst/>
          </a:prstGeom>
          <a:noFill/>
        </p:spPr>
        <p:txBody>
          <a:bodyPr wrap="square" rtlCol="0">
            <a:spAutoFit/>
          </a:bodyPr>
          <a:lstStyle/>
          <a:p>
            <a:r>
              <a:rPr lang="it-IT" dirty="0"/>
              <a:t>LM’</a:t>
            </a:r>
            <a:endParaRPr lang="en-US" dirty="0"/>
          </a:p>
        </p:txBody>
      </p:sp>
      <p:sp>
        <p:nvSpPr>
          <p:cNvPr id="35" name="CasellaDiTesto 34"/>
          <p:cNvSpPr txBox="1"/>
          <p:nvPr/>
        </p:nvSpPr>
        <p:spPr>
          <a:xfrm>
            <a:off x="3035029" y="2295730"/>
            <a:ext cx="321017" cy="369332"/>
          </a:xfrm>
          <a:prstGeom prst="rect">
            <a:avLst/>
          </a:prstGeom>
          <a:noFill/>
        </p:spPr>
        <p:txBody>
          <a:bodyPr wrap="square" rtlCol="0">
            <a:spAutoFit/>
          </a:bodyPr>
          <a:lstStyle/>
          <a:p>
            <a:r>
              <a:rPr lang="it-IT" dirty="0"/>
              <a:t>i</a:t>
            </a:r>
            <a:endParaRPr lang="en-US" dirty="0"/>
          </a:p>
        </p:txBody>
      </p:sp>
      <p:sp>
        <p:nvSpPr>
          <p:cNvPr id="36" name="CasellaDiTesto 35"/>
          <p:cNvSpPr txBox="1"/>
          <p:nvPr/>
        </p:nvSpPr>
        <p:spPr>
          <a:xfrm>
            <a:off x="3086100" y="3609121"/>
            <a:ext cx="423153" cy="369332"/>
          </a:xfrm>
          <a:prstGeom prst="rect">
            <a:avLst/>
          </a:prstGeom>
          <a:noFill/>
        </p:spPr>
        <p:txBody>
          <a:bodyPr wrap="square" rtlCol="0">
            <a:spAutoFit/>
          </a:bodyPr>
          <a:lstStyle/>
          <a:p>
            <a:r>
              <a:rPr lang="it-IT" dirty="0"/>
              <a:t>i*</a:t>
            </a:r>
            <a:endParaRPr lang="en-US" dirty="0"/>
          </a:p>
        </p:txBody>
      </p:sp>
      <p:sp>
        <p:nvSpPr>
          <p:cNvPr id="37" name="CasellaDiTesto 36"/>
          <p:cNvSpPr txBox="1"/>
          <p:nvPr/>
        </p:nvSpPr>
        <p:spPr>
          <a:xfrm>
            <a:off x="5051088" y="5826871"/>
            <a:ext cx="423153" cy="369332"/>
          </a:xfrm>
          <a:prstGeom prst="rect">
            <a:avLst/>
          </a:prstGeom>
          <a:noFill/>
        </p:spPr>
        <p:txBody>
          <a:bodyPr wrap="square" rtlCol="0">
            <a:spAutoFit/>
          </a:bodyPr>
          <a:lstStyle/>
          <a:p>
            <a:r>
              <a:rPr lang="it-IT" dirty="0"/>
              <a:t>y*</a:t>
            </a:r>
            <a:endParaRPr lang="en-US" dirty="0"/>
          </a:p>
        </p:txBody>
      </p:sp>
      <p:sp>
        <p:nvSpPr>
          <p:cNvPr id="39" name="CasellaDiTesto 38"/>
          <p:cNvSpPr txBox="1"/>
          <p:nvPr/>
        </p:nvSpPr>
        <p:spPr>
          <a:xfrm>
            <a:off x="3076374" y="3055123"/>
            <a:ext cx="423153" cy="369332"/>
          </a:xfrm>
          <a:prstGeom prst="rect">
            <a:avLst/>
          </a:prstGeom>
          <a:noFill/>
        </p:spPr>
        <p:txBody>
          <a:bodyPr wrap="square" rtlCol="0">
            <a:spAutoFit/>
          </a:bodyPr>
          <a:lstStyle/>
          <a:p>
            <a:r>
              <a:rPr lang="it-IT" dirty="0"/>
              <a:t>i'</a:t>
            </a:r>
            <a:endParaRPr lang="en-US" dirty="0"/>
          </a:p>
        </p:txBody>
      </p:sp>
      <p:cxnSp>
        <p:nvCxnSpPr>
          <p:cNvPr id="41" name="Connettore 2 40"/>
          <p:cNvCxnSpPr/>
          <p:nvPr/>
        </p:nvCxnSpPr>
        <p:spPr>
          <a:xfrm flipH="1" flipV="1">
            <a:off x="3142032" y="3272194"/>
            <a:ext cx="9728" cy="638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ttore diritto 45"/>
          <p:cNvCxnSpPr/>
          <p:nvPr/>
        </p:nvCxnSpPr>
        <p:spPr>
          <a:xfrm flipH="1">
            <a:off x="4061298" y="3803035"/>
            <a:ext cx="16211" cy="1955621"/>
          </a:xfrm>
          <a:prstGeom prst="line">
            <a:avLst/>
          </a:prstGeom>
        </p:spPr>
        <p:style>
          <a:lnRef idx="1">
            <a:schemeClr val="accent1"/>
          </a:lnRef>
          <a:fillRef idx="0">
            <a:schemeClr val="accent1"/>
          </a:fillRef>
          <a:effectRef idx="0">
            <a:schemeClr val="accent1"/>
          </a:effectRef>
          <a:fontRef idx="minor">
            <a:schemeClr val="tx1"/>
          </a:fontRef>
        </p:style>
      </p:cxnSp>
      <p:sp>
        <p:nvSpPr>
          <p:cNvPr id="48" name="CasellaDiTesto 47"/>
          <p:cNvSpPr txBox="1"/>
          <p:nvPr/>
        </p:nvSpPr>
        <p:spPr>
          <a:xfrm>
            <a:off x="4464996" y="5812678"/>
            <a:ext cx="423153" cy="369332"/>
          </a:xfrm>
          <a:prstGeom prst="rect">
            <a:avLst/>
          </a:prstGeom>
          <a:noFill/>
        </p:spPr>
        <p:txBody>
          <a:bodyPr wrap="square" rtlCol="0">
            <a:spAutoFit/>
          </a:bodyPr>
          <a:lstStyle/>
          <a:p>
            <a:r>
              <a:rPr lang="it-IT" dirty="0"/>
              <a:t>y'</a:t>
            </a:r>
            <a:endParaRPr lang="en-US" dirty="0"/>
          </a:p>
        </p:txBody>
      </p:sp>
      <p:sp>
        <p:nvSpPr>
          <p:cNvPr id="50" name="CasellaDiTesto 49"/>
          <p:cNvSpPr txBox="1"/>
          <p:nvPr/>
        </p:nvSpPr>
        <p:spPr>
          <a:xfrm>
            <a:off x="11366773" y="4276190"/>
            <a:ext cx="676070" cy="369332"/>
          </a:xfrm>
          <a:prstGeom prst="rect">
            <a:avLst/>
          </a:prstGeom>
          <a:noFill/>
        </p:spPr>
        <p:txBody>
          <a:bodyPr wrap="square" rtlCol="0">
            <a:spAutoFit/>
          </a:bodyPr>
          <a:lstStyle/>
          <a:p>
            <a:r>
              <a:rPr lang="it-IT" dirty="0"/>
              <a:t>AD</a:t>
            </a:r>
            <a:r>
              <a:rPr lang="it-IT" baseline="-25000" dirty="0"/>
              <a:t>2</a:t>
            </a:r>
            <a:endParaRPr lang="en-US" baseline="-25000" dirty="0"/>
          </a:p>
        </p:txBody>
      </p:sp>
      <p:cxnSp>
        <p:nvCxnSpPr>
          <p:cNvPr id="52" name="Connettore 2 51"/>
          <p:cNvCxnSpPr/>
          <p:nvPr/>
        </p:nvCxnSpPr>
        <p:spPr>
          <a:xfrm flipH="1" flipV="1">
            <a:off x="5009745" y="2966133"/>
            <a:ext cx="539885" cy="545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Connettore diritto 52"/>
          <p:cNvCxnSpPr/>
          <p:nvPr/>
        </p:nvCxnSpPr>
        <p:spPr>
          <a:xfrm>
            <a:off x="3431435" y="3185946"/>
            <a:ext cx="2782111" cy="243191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Connettore 2 54"/>
          <p:cNvCxnSpPr/>
          <p:nvPr/>
        </p:nvCxnSpPr>
        <p:spPr>
          <a:xfrm flipH="1">
            <a:off x="5257801" y="4085619"/>
            <a:ext cx="223737" cy="247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CasellaDiTesto 55"/>
          <p:cNvSpPr txBox="1"/>
          <p:nvPr/>
        </p:nvSpPr>
        <p:spPr>
          <a:xfrm>
            <a:off x="6035207" y="5272873"/>
            <a:ext cx="612840" cy="369332"/>
          </a:xfrm>
          <a:prstGeom prst="rect">
            <a:avLst/>
          </a:prstGeom>
          <a:noFill/>
        </p:spPr>
        <p:txBody>
          <a:bodyPr wrap="square" rtlCol="0">
            <a:spAutoFit/>
          </a:bodyPr>
          <a:lstStyle/>
          <a:p>
            <a:r>
              <a:rPr lang="it-IT" dirty="0"/>
              <a:t>IS’</a:t>
            </a:r>
            <a:endParaRPr lang="en-US" dirty="0"/>
          </a:p>
        </p:txBody>
      </p:sp>
      <p:cxnSp>
        <p:nvCxnSpPr>
          <p:cNvPr id="57" name="Connettore diritto 56"/>
          <p:cNvCxnSpPr/>
          <p:nvPr/>
        </p:nvCxnSpPr>
        <p:spPr>
          <a:xfrm flipH="1">
            <a:off x="4729264" y="3392189"/>
            <a:ext cx="24319" cy="2596809"/>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Connettore 2 59"/>
          <p:cNvCxnSpPr/>
          <p:nvPr/>
        </p:nvCxnSpPr>
        <p:spPr>
          <a:xfrm flipV="1">
            <a:off x="9747118" y="3591436"/>
            <a:ext cx="442607" cy="3843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Connettore diritto 60"/>
          <p:cNvCxnSpPr/>
          <p:nvPr/>
        </p:nvCxnSpPr>
        <p:spPr>
          <a:xfrm>
            <a:off x="8069095" y="2723265"/>
            <a:ext cx="2782111" cy="2431915"/>
          </a:xfrm>
          <a:prstGeom prst="line">
            <a:avLst/>
          </a:prstGeom>
          <a:ln/>
        </p:spPr>
        <p:style>
          <a:lnRef idx="3">
            <a:schemeClr val="accent1"/>
          </a:lnRef>
          <a:fillRef idx="0">
            <a:schemeClr val="accent1"/>
          </a:fillRef>
          <a:effectRef idx="2">
            <a:schemeClr val="accent1"/>
          </a:effectRef>
          <a:fontRef idx="minor">
            <a:schemeClr val="tx1"/>
          </a:fontRef>
        </p:style>
      </p:cxnSp>
      <p:sp>
        <p:nvSpPr>
          <p:cNvPr id="62" name="CasellaDiTesto 61"/>
          <p:cNvSpPr txBox="1"/>
          <p:nvPr/>
        </p:nvSpPr>
        <p:spPr>
          <a:xfrm>
            <a:off x="10396439" y="5078159"/>
            <a:ext cx="676070" cy="369332"/>
          </a:xfrm>
          <a:prstGeom prst="rect">
            <a:avLst/>
          </a:prstGeom>
          <a:noFill/>
        </p:spPr>
        <p:txBody>
          <a:bodyPr wrap="square" rtlCol="0">
            <a:spAutoFit/>
          </a:bodyPr>
          <a:lstStyle/>
          <a:p>
            <a:r>
              <a:rPr lang="it-IT" dirty="0">
                <a:solidFill>
                  <a:srgbClr val="0070C0"/>
                </a:solidFill>
              </a:rPr>
              <a:t>AD</a:t>
            </a:r>
            <a:r>
              <a:rPr lang="it-IT" baseline="-25000" dirty="0">
                <a:solidFill>
                  <a:srgbClr val="0070C0"/>
                </a:solidFill>
              </a:rPr>
              <a:t>3</a:t>
            </a:r>
            <a:endParaRPr lang="en-US" baseline="-25000" dirty="0">
              <a:solidFill>
                <a:srgbClr val="0070C0"/>
              </a:solidFill>
            </a:endParaRPr>
          </a:p>
        </p:txBody>
      </p:sp>
      <p:sp>
        <p:nvSpPr>
          <p:cNvPr id="63" name="CasellaDiTesto 62"/>
          <p:cNvSpPr txBox="1"/>
          <p:nvPr/>
        </p:nvSpPr>
        <p:spPr>
          <a:xfrm>
            <a:off x="10729612" y="4780845"/>
            <a:ext cx="676070" cy="369332"/>
          </a:xfrm>
          <a:prstGeom prst="rect">
            <a:avLst/>
          </a:prstGeom>
          <a:noFill/>
        </p:spPr>
        <p:txBody>
          <a:bodyPr wrap="square" rtlCol="0">
            <a:spAutoFit/>
          </a:bodyPr>
          <a:lstStyle/>
          <a:p>
            <a:r>
              <a:rPr lang="it-IT" dirty="0"/>
              <a:t>AD</a:t>
            </a:r>
            <a:r>
              <a:rPr lang="it-IT" baseline="-25000" dirty="0"/>
              <a:t>1</a:t>
            </a:r>
            <a:endParaRPr lang="en-US" baseline="-25000" dirty="0"/>
          </a:p>
        </p:txBody>
      </p:sp>
      <p:sp>
        <p:nvSpPr>
          <p:cNvPr id="65" name="CasellaDiTesto 64"/>
          <p:cNvSpPr txBox="1"/>
          <p:nvPr/>
        </p:nvSpPr>
        <p:spPr>
          <a:xfrm>
            <a:off x="9572017" y="1605064"/>
            <a:ext cx="700392" cy="369332"/>
          </a:xfrm>
          <a:prstGeom prst="rect">
            <a:avLst/>
          </a:prstGeom>
          <a:noFill/>
        </p:spPr>
        <p:txBody>
          <a:bodyPr wrap="square" rtlCol="0">
            <a:spAutoFit/>
          </a:bodyPr>
          <a:lstStyle/>
          <a:p>
            <a:r>
              <a:rPr lang="it-IT" dirty="0"/>
              <a:t>AS</a:t>
            </a:r>
            <a:r>
              <a:rPr lang="it-IT" baseline="30000" dirty="0"/>
              <a:t>LP</a:t>
            </a:r>
            <a:endParaRPr lang="en-US" baseline="30000" dirty="0"/>
          </a:p>
        </p:txBody>
      </p:sp>
      <p:cxnSp>
        <p:nvCxnSpPr>
          <p:cNvPr id="67" name="Connettore 2 66"/>
          <p:cNvCxnSpPr/>
          <p:nvPr/>
        </p:nvCxnSpPr>
        <p:spPr>
          <a:xfrm flipH="1">
            <a:off x="9036996" y="2966133"/>
            <a:ext cx="496110" cy="426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Connettore diritto 67"/>
          <p:cNvCxnSpPr/>
          <p:nvPr/>
        </p:nvCxnSpPr>
        <p:spPr>
          <a:xfrm>
            <a:off x="3944564" y="2665380"/>
            <a:ext cx="2782111" cy="2431915"/>
          </a:xfrm>
          <a:prstGeom prst="line">
            <a:avLst/>
          </a:prstGeom>
          <a:ln w="1905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70" name="Connettore 2 69"/>
          <p:cNvCxnSpPr/>
          <p:nvPr/>
        </p:nvCxnSpPr>
        <p:spPr>
          <a:xfrm flipV="1">
            <a:off x="5464516" y="4460391"/>
            <a:ext cx="449900" cy="462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CasellaDiTesto 70"/>
          <p:cNvSpPr txBox="1"/>
          <p:nvPr/>
        </p:nvSpPr>
        <p:spPr>
          <a:xfrm>
            <a:off x="6548336" y="5047146"/>
            <a:ext cx="612840" cy="369332"/>
          </a:xfrm>
          <a:prstGeom prst="rect">
            <a:avLst/>
          </a:prstGeom>
          <a:noFill/>
        </p:spPr>
        <p:txBody>
          <a:bodyPr wrap="square" rtlCol="0">
            <a:spAutoFit/>
          </a:bodyPr>
          <a:lstStyle/>
          <a:p>
            <a:r>
              <a:rPr lang="it-IT" dirty="0">
                <a:solidFill>
                  <a:srgbClr val="0070C0"/>
                </a:solidFill>
              </a:rPr>
              <a:t>IS’’</a:t>
            </a:r>
            <a:endParaRPr lang="en-US" dirty="0">
              <a:solidFill>
                <a:srgbClr val="0070C0"/>
              </a:solidFill>
            </a:endParaRPr>
          </a:p>
        </p:txBody>
      </p:sp>
      <p:sp>
        <p:nvSpPr>
          <p:cNvPr id="72" name="CasellaDiTesto 71"/>
          <p:cNvSpPr txBox="1"/>
          <p:nvPr/>
        </p:nvSpPr>
        <p:spPr>
          <a:xfrm>
            <a:off x="437745" y="2315185"/>
            <a:ext cx="2286000" cy="3416320"/>
          </a:xfrm>
          <a:prstGeom prst="rect">
            <a:avLst/>
          </a:prstGeom>
          <a:noFill/>
        </p:spPr>
        <p:txBody>
          <a:bodyPr wrap="square" rtlCol="0">
            <a:spAutoFit/>
          </a:bodyPr>
          <a:lstStyle/>
          <a:p>
            <a:r>
              <a:rPr lang="it-IT" dirty="0"/>
              <a:t>La BC interviene aumentando i. </a:t>
            </a:r>
          </a:p>
          <a:p>
            <a:r>
              <a:rPr lang="it-IT" dirty="0"/>
              <a:t>Nel medio periodo la riduzione di C e I (su IS’) raffredda i prezzi (riduzione di salari e costo di K, cioè r) che tornano sul sentiero di equilibrio di pieno impiego y*-p*(le linee blu, IS’’) e riportano AD</a:t>
            </a:r>
            <a:r>
              <a:rPr lang="it-IT" baseline="-25000" dirty="0"/>
              <a:t>2</a:t>
            </a:r>
            <a:r>
              <a:rPr lang="it-IT" dirty="0"/>
              <a:t> in AD</a:t>
            </a:r>
            <a:r>
              <a:rPr lang="it-IT" baseline="-25000" dirty="0"/>
              <a:t>3</a:t>
            </a:r>
            <a:endParaRPr lang="en-US" baseline="-25000" dirty="0"/>
          </a:p>
        </p:txBody>
      </p:sp>
      <p:sp>
        <p:nvSpPr>
          <p:cNvPr id="73" name="CasellaDiTesto 72"/>
          <p:cNvSpPr txBox="1"/>
          <p:nvPr/>
        </p:nvSpPr>
        <p:spPr>
          <a:xfrm>
            <a:off x="10930647" y="5944243"/>
            <a:ext cx="423153" cy="369332"/>
          </a:xfrm>
          <a:prstGeom prst="rect">
            <a:avLst/>
          </a:prstGeom>
          <a:noFill/>
        </p:spPr>
        <p:txBody>
          <a:bodyPr wrap="square" rtlCol="0">
            <a:spAutoFit/>
          </a:bodyPr>
          <a:lstStyle/>
          <a:p>
            <a:r>
              <a:rPr lang="it-IT" dirty="0"/>
              <a:t>y</a:t>
            </a:r>
            <a:endParaRPr lang="en-US" dirty="0"/>
          </a:p>
        </p:txBody>
      </p:sp>
      <p:sp>
        <p:nvSpPr>
          <p:cNvPr id="74" name="CasellaDiTesto 73"/>
          <p:cNvSpPr txBox="1"/>
          <p:nvPr/>
        </p:nvSpPr>
        <p:spPr>
          <a:xfrm>
            <a:off x="9148864" y="5914741"/>
            <a:ext cx="423153" cy="369332"/>
          </a:xfrm>
          <a:prstGeom prst="rect">
            <a:avLst/>
          </a:prstGeom>
          <a:noFill/>
        </p:spPr>
        <p:txBody>
          <a:bodyPr wrap="square" rtlCol="0">
            <a:spAutoFit/>
          </a:bodyPr>
          <a:lstStyle/>
          <a:p>
            <a:r>
              <a:rPr lang="it-IT" dirty="0"/>
              <a:t>y*</a:t>
            </a:r>
            <a:endParaRPr lang="en-US" dirty="0"/>
          </a:p>
        </p:txBody>
      </p:sp>
      <p:sp>
        <p:nvSpPr>
          <p:cNvPr id="75" name="CasellaDiTesto 74"/>
          <p:cNvSpPr txBox="1"/>
          <p:nvPr/>
        </p:nvSpPr>
        <p:spPr>
          <a:xfrm>
            <a:off x="7050731" y="3573911"/>
            <a:ext cx="509486" cy="369332"/>
          </a:xfrm>
          <a:prstGeom prst="rect">
            <a:avLst/>
          </a:prstGeom>
          <a:noFill/>
        </p:spPr>
        <p:txBody>
          <a:bodyPr wrap="square" rtlCol="0">
            <a:spAutoFit/>
          </a:bodyPr>
          <a:lstStyle/>
          <a:p>
            <a:r>
              <a:rPr lang="it-IT" dirty="0"/>
              <a:t>p*</a:t>
            </a:r>
            <a:endParaRPr lang="en-US" dirty="0"/>
          </a:p>
        </p:txBody>
      </p:sp>
      <p:sp>
        <p:nvSpPr>
          <p:cNvPr id="76" name="CasellaDiTesto 75"/>
          <p:cNvSpPr txBox="1"/>
          <p:nvPr/>
        </p:nvSpPr>
        <p:spPr>
          <a:xfrm>
            <a:off x="7027628" y="2966133"/>
            <a:ext cx="509486" cy="369332"/>
          </a:xfrm>
          <a:prstGeom prst="rect">
            <a:avLst/>
          </a:prstGeom>
          <a:noFill/>
        </p:spPr>
        <p:txBody>
          <a:bodyPr wrap="square" rtlCol="0">
            <a:spAutoFit/>
          </a:bodyPr>
          <a:lstStyle/>
          <a:p>
            <a:r>
              <a:rPr lang="it-IT" dirty="0"/>
              <a:t>p'</a:t>
            </a:r>
            <a:endParaRPr lang="en-US" dirty="0"/>
          </a:p>
        </p:txBody>
      </p:sp>
      <p:sp>
        <p:nvSpPr>
          <p:cNvPr id="77" name="CasellaDiTesto 76"/>
          <p:cNvSpPr txBox="1"/>
          <p:nvPr/>
        </p:nvSpPr>
        <p:spPr>
          <a:xfrm>
            <a:off x="437745" y="6196203"/>
            <a:ext cx="938720" cy="369332"/>
          </a:xfrm>
          <a:prstGeom prst="rect">
            <a:avLst/>
          </a:prstGeom>
          <a:noFill/>
        </p:spPr>
        <p:txBody>
          <a:bodyPr wrap="square" rtlCol="0">
            <a:spAutoFit/>
          </a:bodyPr>
          <a:lstStyle/>
          <a:p>
            <a:r>
              <a:rPr lang="it-IT" dirty="0"/>
              <a:t>r'=i*-</a:t>
            </a:r>
            <a:r>
              <a:rPr lang="it-IT" dirty="0">
                <a:latin typeface="Arial" panose="020B0604020202020204" pitchFamily="34" charset="0"/>
                <a:cs typeface="Arial" panose="020B0604020202020204" pitchFamily="34" charset="0"/>
              </a:rPr>
              <a:t>p*</a:t>
            </a:r>
            <a:endParaRPr lang="en-US" dirty="0"/>
          </a:p>
        </p:txBody>
      </p:sp>
      <p:sp>
        <p:nvSpPr>
          <p:cNvPr id="78" name="Rettangolo 77"/>
          <p:cNvSpPr/>
          <p:nvPr/>
        </p:nvSpPr>
        <p:spPr>
          <a:xfrm>
            <a:off x="1661406" y="6196203"/>
            <a:ext cx="1045479" cy="369332"/>
          </a:xfrm>
          <a:prstGeom prst="rect">
            <a:avLst/>
          </a:prstGeom>
        </p:spPr>
        <p:txBody>
          <a:bodyPr wrap="none">
            <a:spAutoFit/>
          </a:bodyPr>
          <a:lstStyle/>
          <a:p>
            <a:r>
              <a:rPr lang="it-IT" dirty="0"/>
              <a:t>r‘’=</a:t>
            </a:r>
            <a:r>
              <a:rPr lang="el-GR" dirty="0">
                <a:latin typeface="Arial" panose="020B0604020202020204" pitchFamily="34" charset="0"/>
                <a:cs typeface="Arial" panose="020B0604020202020204" pitchFamily="34" charset="0"/>
              </a:rPr>
              <a:t> Δ</a:t>
            </a:r>
            <a:r>
              <a:rPr lang="it-IT" dirty="0"/>
              <a:t>i-</a:t>
            </a:r>
            <a:r>
              <a:rPr lang="it-IT" dirty="0">
                <a:latin typeface="Arial" panose="020B0604020202020204" pitchFamily="34" charset="0"/>
                <a:cs typeface="Arial" panose="020B0604020202020204" pitchFamily="34" charset="0"/>
              </a:rPr>
              <a:t>p*</a:t>
            </a:r>
            <a:endParaRPr lang="en-US" dirty="0"/>
          </a:p>
        </p:txBody>
      </p:sp>
    </p:spTree>
    <p:extLst>
      <p:ext uri="{BB962C8B-B14F-4D97-AF65-F5344CB8AC3E}">
        <p14:creationId xmlns:p14="http://schemas.microsoft.com/office/powerpoint/2010/main" val="310443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C’è un </a:t>
            </a:r>
            <a:r>
              <a:rPr lang="it-IT" dirty="0" err="1"/>
              <a:t>trade</a:t>
            </a:r>
            <a:r>
              <a:rPr lang="it-IT" dirty="0"/>
              <a:t>-off tra stabilità dei prezzi e crescita economica?</a:t>
            </a:r>
            <a:endParaRPr lang="en-US" dirty="0"/>
          </a:p>
        </p:txBody>
      </p:sp>
      <p:sp>
        <p:nvSpPr>
          <p:cNvPr id="3" name="Segnaposto contenuto 2"/>
          <p:cNvSpPr>
            <a:spLocks noGrp="1"/>
          </p:cNvSpPr>
          <p:nvPr>
            <p:ph idx="1"/>
          </p:nvPr>
        </p:nvSpPr>
        <p:spPr>
          <a:xfrm>
            <a:off x="838199" y="1825624"/>
            <a:ext cx="4735749" cy="4760001"/>
          </a:xfrm>
        </p:spPr>
        <p:txBody>
          <a:bodyPr/>
          <a:lstStyle/>
          <a:p>
            <a:r>
              <a:rPr lang="it-IT" dirty="0"/>
              <a:t>Lungo periodo: NO. </a:t>
            </a:r>
          </a:p>
          <a:p>
            <a:r>
              <a:rPr lang="it-IT" dirty="0">
                <a:solidFill>
                  <a:srgbClr val="FF0000"/>
                </a:solidFill>
              </a:rPr>
              <a:t>Un’inflazione più alta non implica maggiore occupazione e crescita </a:t>
            </a:r>
            <a:r>
              <a:rPr lang="it-IT" dirty="0"/>
              <a:t>(</a:t>
            </a:r>
            <a:r>
              <a:rPr lang="it-IT" dirty="0" err="1"/>
              <a:t>As</a:t>
            </a:r>
            <a:r>
              <a:rPr lang="it-IT" baseline="-25000" dirty="0" err="1"/>
              <a:t>t</a:t>
            </a:r>
            <a:r>
              <a:rPr lang="it-IT" dirty="0"/>
              <a:t>). </a:t>
            </a:r>
          </a:p>
          <a:p>
            <a:r>
              <a:rPr lang="it-IT" dirty="0"/>
              <a:t>In generale politiche che contrastano shock inflattivi o deflattivi </a:t>
            </a:r>
            <a:r>
              <a:rPr lang="it-IT" dirty="0">
                <a:solidFill>
                  <a:srgbClr val="FF0000"/>
                </a:solidFill>
              </a:rPr>
              <a:t>non impattano sulla crescita nel lungo periodo</a:t>
            </a:r>
            <a:r>
              <a:rPr lang="it-IT" dirty="0"/>
              <a:t>, poiché questa è determinata dall’offerta aggregata che è rigida.</a:t>
            </a:r>
            <a:endParaRPr lang="en-US" dirty="0"/>
          </a:p>
        </p:txBody>
      </p:sp>
      <p:pic>
        <p:nvPicPr>
          <p:cNvPr id="4" name="Immagine 3"/>
          <p:cNvPicPr>
            <a:picLocks noChangeAspect="1"/>
          </p:cNvPicPr>
          <p:nvPr/>
        </p:nvPicPr>
        <p:blipFill>
          <a:blip r:embed="rId2"/>
          <a:stretch>
            <a:fillRect/>
          </a:stretch>
        </p:blipFill>
        <p:spPr>
          <a:xfrm>
            <a:off x="5826426" y="1527243"/>
            <a:ext cx="5946446" cy="4990289"/>
          </a:xfrm>
          <a:prstGeom prst="rect">
            <a:avLst/>
          </a:prstGeom>
        </p:spPr>
      </p:pic>
    </p:spTree>
    <p:extLst>
      <p:ext uri="{BB962C8B-B14F-4D97-AF65-F5344CB8AC3E}">
        <p14:creationId xmlns:p14="http://schemas.microsoft.com/office/powerpoint/2010/main" val="1874235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Gli obiettivi della PM</a:t>
            </a:r>
            <a:endParaRPr lang="en-US" dirty="0"/>
          </a:p>
        </p:txBody>
      </p:sp>
      <p:sp>
        <p:nvSpPr>
          <p:cNvPr id="4" name="Segnaposto contenuto 3"/>
          <p:cNvSpPr>
            <a:spLocks noGrp="1"/>
          </p:cNvSpPr>
          <p:nvPr>
            <p:ph idx="1"/>
          </p:nvPr>
        </p:nvSpPr>
        <p:spPr>
          <a:xfrm>
            <a:off x="838200" y="1825625"/>
            <a:ext cx="5617464" cy="4351338"/>
          </a:xfrm>
        </p:spPr>
        <p:txBody>
          <a:bodyPr>
            <a:normAutofit lnSpcReduction="10000"/>
          </a:bodyPr>
          <a:lstStyle/>
          <a:p>
            <a:r>
              <a:rPr lang="it-IT" b="1" dirty="0"/>
              <a:t>L’obiettivo principale </a:t>
            </a:r>
            <a:r>
              <a:rPr lang="it-IT" dirty="0"/>
              <a:t>della politica monetaria è quello di </a:t>
            </a:r>
            <a:r>
              <a:rPr lang="it-IT" b="1" dirty="0"/>
              <a:t>preservare il valore </a:t>
            </a:r>
            <a:r>
              <a:rPr lang="it-IT" dirty="0"/>
              <a:t>(potere di acquisto) della </a:t>
            </a:r>
            <a:r>
              <a:rPr lang="it-IT" b="1" dirty="0"/>
              <a:t>moneta</a:t>
            </a:r>
            <a:r>
              <a:rPr lang="it-IT" dirty="0"/>
              <a:t>, cioè </a:t>
            </a:r>
            <a:r>
              <a:rPr lang="it-IT" b="1" dirty="0"/>
              <a:t>mantenere </a:t>
            </a:r>
            <a:r>
              <a:rPr lang="it-IT" dirty="0"/>
              <a:t>la </a:t>
            </a:r>
            <a:r>
              <a:rPr lang="it-IT" b="1" dirty="0"/>
              <a:t>stabilità dei prezzi</a:t>
            </a:r>
            <a:r>
              <a:rPr lang="it-IT" dirty="0"/>
              <a:t>. </a:t>
            </a:r>
          </a:p>
          <a:p>
            <a:r>
              <a:rPr lang="it-IT" dirty="0"/>
              <a:t>Sebbene questo sia l’obiettivo primario, molte banche centrali hanno anche </a:t>
            </a:r>
            <a:r>
              <a:rPr lang="it-IT" b="1" dirty="0"/>
              <a:t>altri obiettivi </a:t>
            </a:r>
            <a:r>
              <a:rPr lang="it-IT" dirty="0"/>
              <a:t>di politica monetaria, quali </a:t>
            </a:r>
          </a:p>
          <a:p>
            <a:pPr lvl="1"/>
            <a:r>
              <a:rPr lang="it-IT" dirty="0"/>
              <a:t>la </a:t>
            </a:r>
            <a:r>
              <a:rPr lang="it-IT" b="1" dirty="0"/>
              <a:t>piena occupazione </a:t>
            </a:r>
            <a:endParaRPr lang="it-IT" dirty="0"/>
          </a:p>
          <a:p>
            <a:pPr lvl="1"/>
            <a:r>
              <a:rPr lang="it-IT" dirty="0"/>
              <a:t>una </a:t>
            </a:r>
            <a:r>
              <a:rPr lang="it-IT" b="1" dirty="0"/>
              <a:t>crescita </a:t>
            </a:r>
            <a:r>
              <a:rPr lang="it-IT" dirty="0"/>
              <a:t>vicino al </a:t>
            </a:r>
            <a:r>
              <a:rPr lang="it-IT" b="1" dirty="0"/>
              <a:t>potenziale</a:t>
            </a:r>
            <a:r>
              <a:rPr lang="it-IT" dirty="0"/>
              <a:t>, </a:t>
            </a:r>
          </a:p>
          <a:p>
            <a:endParaRPr lang="en-US" dirty="0"/>
          </a:p>
          <a:p>
            <a:endParaRPr lang="en-US" dirty="0"/>
          </a:p>
        </p:txBody>
      </p:sp>
      <p:pic>
        <p:nvPicPr>
          <p:cNvPr id="3" name="Immagine 2"/>
          <p:cNvPicPr>
            <a:picLocks noChangeAspect="1"/>
          </p:cNvPicPr>
          <p:nvPr/>
        </p:nvPicPr>
        <p:blipFill>
          <a:blip r:embed="rId2"/>
          <a:stretch>
            <a:fillRect/>
          </a:stretch>
        </p:blipFill>
        <p:spPr>
          <a:xfrm>
            <a:off x="6178044" y="1690688"/>
            <a:ext cx="5665332" cy="1639234"/>
          </a:xfrm>
          <a:prstGeom prst="rect">
            <a:avLst/>
          </a:prstGeom>
        </p:spPr>
      </p:pic>
    </p:spTree>
    <p:extLst>
      <p:ext uri="{BB962C8B-B14F-4D97-AF65-F5344CB8AC3E}">
        <p14:creationId xmlns:p14="http://schemas.microsoft.com/office/powerpoint/2010/main" val="181556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Obiettivi di PM nell’area dell’Euro</a:t>
            </a:r>
            <a:endParaRPr lang="en-US" dirty="0"/>
          </a:p>
        </p:txBody>
      </p:sp>
      <p:sp>
        <p:nvSpPr>
          <p:cNvPr id="3" name="Segnaposto contenuto 2"/>
          <p:cNvSpPr>
            <a:spLocks noGrp="1"/>
          </p:cNvSpPr>
          <p:nvPr>
            <p:ph idx="1"/>
          </p:nvPr>
        </p:nvSpPr>
        <p:spPr/>
        <p:txBody>
          <a:bodyPr>
            <a:normAutofit lnSpcReduction="10000"/>
          </a:bodyPr>
          <a:lstStyle/>
          <a:p>
            <a:r>
              <a:rPr lang="it-IT" dirty="0"/>
              <a:t>“</a:t>
            </a:r>
            <a:r>
              <a:rPr lang="it-IT" i="1" dirty="0"/>
              <a:t>L’obiettivo principale del Sistema europeo di banche centrali (SEBC) [...] è il mantenimento della stabilità dei prezzi; fatto salvo l’obiettivo della stabilità dei prezzi, il SEBC sostiene le politiche economiche generali dell’Unione al fine di contribuire alla realizzazione degli obiettivi dell’Unione definiti nell’articolo 3 del Trattato sull’Unione europea.</a:t>
            </a:r>
            <a:r>
              <a:rPr lang="it-IT" dirty="0"/>
              <a:t>” </a:t>
            </a:r>
            <a:r>
              <a:rPr lang="it-IT" b="1" dirty="0"/>
              <a:t>Articolo 127, Trattato sul Funzionamento dell’Unione Europea. </a:t>
            </a:r>
            <a:endParaRPr lang="it-IT" dirty="0"/>
          </a:p>
          <a:p>
            <a:r>
              <a:rPr lang="it-IT" dirty="0"/>
              <a:t>“… </a:t>
            </a:r>
            <a:r>
              <a:rPr lang="it-IT" i="1" dirty="0"/>
              <a:t>deve favorire lo sviluppo sostenibile dell’Europa, basato su una </a:t>
            </a:r>
            <a:r>
              <a:rPr lang="it-IT" b="1" i="1" dirty="0"/>
              <a:t>crescita economica equilibrata </a:t>
            </a:r>
            <a:r>
              <a:rPr lang="it-IT" i="1" dirty="0"/>
              <a:t>e sulla stabilità dei prezzi, su un’economia sociale di mercato fortemente competitiva, che mira alla </a:t>
            </a:r>
            <a:r>
              <a:rPr lang="it-IT" b="1" i="1" dirty="0"/>
              <a:t>piena occupazione </a:t>
            </a:r>
            <a:r>
              <a:rPr lang="it-IT" i="1" dirty="0"/>
              <a:t>e al progresso sociale., …</a:t>
            </a:r>
            <a:r>
              <a:rPr lang="it-IT" dirty="0"/>
              <a:t>” </a:t>
            </a:r>
            <a:r>
              <a:rPr lang="it-IT" b="1" dirty="0"/>
              <a:t>Articolo 3, Trattato sull’ Unione Europea </a:t>
            </a:r>
            <a:endParaRPr lang="it-IT" dirty="0"/>
          </a:p>
        </p:txBody>
      </p:sp>
    </p:spTree>
    <p:extLst>
      <p:ext uri="{BB962C8B-B14F-4D97-AF65-F5344CB8AC3E}">
        <p14:creationId xmlns:p14="http://schemas.microsoft.com/office/powerpoint/2010/main" val="1628639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Obiettivi delle altre principali BC</a:t>
            </a:r>
            <a:endParaRPr lang="en-US" dirty="0"/>
          </a:p>
        </p:txBody>
      </p:sp>
      <p:sp>
        <p:nvSpPr>
          <p:cNvPr id="3" name="Segnaposto contenuto 2"/>
          <p:cNvSpPr>
            <a:spLocks noGrp="1"/>
          </p:cNvSpPr>
          <p:nvPr>
            <p:ph idx="1"/>
          </p:nvPr>
        </p:nvSpPr>
        <p:spPr/>
        <p:txBody>
          <a:bodyPr>
            <a:normAutofit fontScale="92500" lnSpcReduction="10000"/>
          </a:bodyPr>
          <a:lstStyle/>
          <a:p>
            <a:r>
              <a:rPr lang="en-US" b="1" dirty="0"/>
              <a:t>UK</a:t>
            </a:r>
            <a:r>
              <a:rPr lang="en-US" dirty="0"/>
              <a:t> </a:t>
            </a:r>
          </a:p>
          <a:p>
            <a:r>
              <a:rPr lang="it-IT" dirty="0"/>
              <a:t>“… assicurare la stabilità dei prezzi - bassa inflazione - e, fatto salvo tale obiettivo, sostenere gli obiettivi economici del governo, compresi quelli della crescita e dell'occupazione.” </a:t>
            </a:r>
            <a:r>
              <a:rPr lang="it-IT" b="1" dirty="0" err="1"/>
              <a:t>Bank</a:t>
            </a:r>
            <a:r>
              <a:rPr lang="it-IT" b="1" dirty="0"/>
              <a:t> of </a:t>
            </a:r>
            <a:r>
              <a:rPr lang="it-IT" b="1" dirty="0" err="1"/>
              <a:t>England</a:t>
            </a:r>
            <a:r>
              <a:rPr lang="it-IT" b="1" dirty="0"/>
              <a:t> </a:t>
            </a:r>
            <a:r>
              <a:rPr lang="it-IT" b="1" dirty="0" err="1"/>
              <a:t>Act</a:t>
            </a:r>
            <a:r>
              <a:rPr lang="it-IT" dirty="0"/>
              <a:t> </a:t>
            </a:r>
          </a:p>
          <a:p>
            <a:r>
              <a:rPr lang="en-US" b="1" dirty="0"/>
              <a:t>Japan</a:t>
            </a:r>
            <a:r>
              <a:rPr lang="en-US" dirty="0"/>
              <a:t> </a:t>
            </a:r>
          </a:p>
          <a:p>
            <a:r>
              <a:rPr lang="it-IT" dirty="0"/>
              <a:t>“… raggiungere la stabilità dei prezzi, contribuendo così al sano sviluppo dell'economia nazionale." </a:t>
            </a:r>
            <a:r>
              <a:rPr lang="it-IT" b="1" dirty="0" err="1"/>
              <a:t>Bank</a:t>
            </a:r>
            <a:r>
              <a:rPr lang="it-IT" b="1" dirty="0"/>
              <a:t> of Japan </a:t>
            </a:r>
            <a:r>
              <a:rPr lang="it-IT" b="1" dirty="0" err="1"/>
              <a:t>Act</a:t>
            </a:r>
            <a:r>
              <a:rPr lang="it-IT" b="1" dirty="0"/>
              <a:t> </a:t>
            </a:r>
          </a:p>
          <a:p>
            <a:r>
              <a:rPr lang="en-US" b="1" dirty="0"/>
              <a:t>US</a:t>
            </a:r>
            <a:r>
              <a:rPr lang="en-US" dirty="0"/>
              <a:t> </a:t>
            </a:r>
          </a:p>
          <a:p>
            <a:r>
              <a:rPr lang="it-IT" dirty="0"/>
              <a:t>“… promuovere in modo efficace gli obiettivi di massima occupazione, prezzi stabili e moderati tassi di interesse a lungo termine.” </a:t>
            </a:r>
            <a:r>
              <a:rPr lang="it-IT" b="1" dirty="0"/>
              <a:t>Federal </a:t>
            </a:r>
            <a:r>
              <a:rPr lang="it-IT" b="1" dirty="0" err="1"/>
              <a:t>Reserve</a:t>
            </a:r>
            <a:r>
              <a:rPr lang="it-IT" b="1" dirty="0"/>
              <a:t> </a:t>
            </a:r>
            <a:r>
              <a:rPr lang="it-IT" b="1" dirty="0" err="1"/>
              <a:t>Act</a:t>
            </a:r>
            <a:r>
              <a:rPr lang="it-IT" b="1" dirty="0"/>
              <a:t> </a:t>
            </a:r>
          </a:p>
        </p:txBody>
      </p:sp>
    </p:spTree>
    <p:extLst>
      <p:ext uri="{BB962C8B-B14F-4D97-AF65-F5344CB8AC3E}">
        <p14:creationId xmlns:p14="http://schemas.microsoft.com/office/powerpoint/2010/main" val="1897255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Che cosa s’intende per stabilità dei prezzi?</a:t>
            </a:r>
            <a:endParaRPr lang="en-US" dirty="0"/>
          </a:p>
        </p:txBody>
      </p:sp>
      <p:sp>
        <p:nvSpPr>
          <p:cNvPr id="3" name="Segnaposto contenuto 2"/>
          <p:cNvSpPr>
            <a:spLocks noGrp="1"/>
          </p:cNvSpPr>
          <p:nvPr>
            <p:ph idx="1"/>
          </p:nvPr>
        </p:nvSpPr>
        <p:spPr/>
        <p:txBody>
          <a:bodyPr>
            <a:normAutofit fontScale="70000" lnSpcReduction="20000"/>
          </a:bodyPr>
          <a:lstStyle/>
          <a:p>
            <a:r>
              <a:rPr lang="it-IT" dirty="0"/>
              <a:t>Per “</a:t>
            </a:r>
            <a:r>
              <a:rPr lang="it-IT" b="1" dirty="0"/>
              <a:t>stabilità dei prezzi</a:t>
            </a:r>
            <a:r>
              <a:rPr lang="it-IT" dirty="0"/>
              <a:t>" si intende di solito: un </a:t>
            </a:r>
            <a:r>
              <a:rPr lang="it-IT" b="1" dirty="0"/>
              <a:t>tasso di crescita stabile e basso</a:t>
            </a:r>
            <a:r>
              <a:rPr lang="it-IT" dirty="0"/>
              <a:t>… </a:t>
            </a:r>
          </a:p>
          <a:p>
            <a:r>
              <a:rPr lang="it-IT" dirty="0"/>
              <a:t>… dell’</a:t>
            </a:r>
            <a:r>
              <a:rPr lang="it-IT" b="1" dirty="0"/>
              <a:t>indice dei prezzi al consumo </a:t>
            </a:r>
            <a:r>
              <a:rPr lang="it-IT" dirty="0"/>
              <a:t>… </a:t>
            </a:r>
          </a:p>
          <a:p>
            <a:r>
              <a:rPr lang="it-IT" dirty="0"/>
              <a:t>… su un </a:t>
            </a:r>
            <a:r>
              <a:rPr lang="it-IT" b="1" dirty="0"/>
              <a:t>orizzonte di medio termine</a:t>
            </a:r>
            <a:r>
              <a:rPr lang="it-IT" dirty="0"/>
              <a:t>. </a:t>
            </a:r>
          </a:p>
          <a:p>
            <a:r>
              <a:rPr lang="en-US" b="1" u="sng" dirty="0"/>
              <a:t>Euro area</a:t>
            </a:r>
            <a:r>
              <a:rPr lang="en-US" b="1" dirty="0"/>
              <a:t>: </a:t>
            </a:r>
            <a:r>
              <a:rPr lang="en-US" dirty="0"/>
              <a:t>“</a:t>
            </a:r>
            <a:r>
              <a:rPr lang="en-US" i="1" dirty="0"/>
              <a:t>a year-on-year increase in the </a:t>
            </a:r>
            <a:r>
              <a:rPr lang="en-US" i="1" dirty="0" err="1"/>
              <a:t>Harmonised</a:t>
            </a:r>
            <a:r>
              <a:rPr lang="en-US" i="1" dirty="0"/>
              <a:t> Index of Consumer Prices (HICP) </a:t>
            </a:r>
            <a:r>
              <a:rPr lang="en-US" b="1" i="1" dirty="0"/>
              <a:t>for the euro area </a:t>
            </a:r>
            <a:r>
              <a:rPr lang="en-US" i="1" dirty="0"/>
              <a:t>of </a:t>
            </a:r>
            <a:r>
              <a:rPr lang="en-US" b="1" i="1" dirty="0"/>
              <a:t>below but close 2%</a:t>
            </a:r>
            <a:r>
              <a:rPr lang="en-US" i="1" dirty="0"/>
              <a:t>, to be maintained over the </a:t>
            </a:r>
            <a:r>
              <a:rPr lang="en-US" b="1" i="1" dirty="0"/>
              <a:t>medium term</a:t>
            </a:r>
            <a:r>
              <a:rPr lang="en-US" dirty="0"/>
              <a:t>”. </a:t>
            </a:r>
            <a:r>
              <a:rPr lang="it-IT" dirty="0"/>
              <a:t>Dall’8 luglio 2021 il nuovo target è «</a:t>
            </a:r>
            <a:r>
              <a:rPr lang="it-IT" dirty="0">
                <a:solidFill>
                  <a:srgbClr val="FF0000"/>
                </a:solidFill>
                <a:hlinkClick r:id="rId2"/>
              </a:rPr>
              <a:t>un obiettivo di inflazione simmetrico del 2% nel medio termine</a:t>
            </a:r>
            <a:r>
              <a:rPr lang="it-IT" dirty="0"/>
              <a:t>».</a:t>
            </a:r>
            <a:endParaRPr lang="en-US" dirty="0"/>
          </a:p>
          <a:p>
            <a:r>
              <a:rPr lang="en-US" b="1" u="sng" dirty="0"/>
              <a:t>US</a:t>
            </a:r>
            <a:r>
              <a:rPr lang="en-US" u="sng" dirty="0"/>
              <a:t>: </a:t>
            </a:r>
            <a:r>
              <a:rPr lang="en-US" dirty="0"/>
              <a:t>“</a:t>
            </a:r>
            <a:r>
              <a:rPr lang="en-US" b="1" i="1" dirty="0"/>
              <a:t>inflation at the rate of 2 %, </a:t>
            </a:r>
            <a:r>
              <a:rPr lang="en-US" i="1" dirty="0"/>
              <a:t>as measured by the annual change in the price index for personal consumption expenditures, is most consistent over the </a:t>
            </a:r>
            <a:r>
              <a:rPr lang="en-US" b="1" i="1" dirty="0"/>
              <a:t>longer run </a:t>
            </a:r>
            <a:r>
              <a:rPr lang="en-US" i="1" dirty="0"/>
              <a:t>with the Federal Reserve’s statutory mandate. The Committee would be concerned if inflation were running </a:t>
            </a:r>
            <a:r>
              <a:rPr lang="en-US" b="1" i="1" dirty="0"/>
              <a:t>persistently above or below this objective</a:t>
            </a:r>
            <a:r>
              <a:rPr lang="en-US" i="1" dirty="0"/>
              <a:t>”</a:t>
            </a:r>
          </a:p>
          <a:p>
            <a:r>
              <a:rPr lang="en-US" b="1" u="sng" dirty="0"/>
              <a:t>Japan</a:t>
            </a:r>
            <a:r>
              <a:rPr lang="en-US" dirty="0"/>
              <a:t>: </a:t>
            </a:r>
            <a:r>
              <a:rPr lang="en-US" i="1" dirty="0"/>
              <a:t>“The Bank sets the "price stability target" at </a:t>
            </a:r>
            <a:r>
              <a:rPr lang="en-US" b="1" i="1" dirty="0"/>
              <a:t>2 % </a:t>
            </a:r>
            <a:r>
              <a:rPr lang="en-US" i="1" dirty="0"/>
              <a:t>in terms of the year-on-year rate of change in the consumer price index (CPI)” </a:t>
            </a:r>
            <a:endParaRPr lang="en-US" dirty="0"/>
          </a:p>
          <a:p>
            <a:r>
              <a:rPr lang="en-US" b="1" u="sng" dirty="0"/>
              <a:t>Canada</a:t>
            </a:r>
            <a:r>
              <a:rPr lang="en-US" dirty="0"/>
              <a:t>: “</a:t>
            </a:r>
            <a:r>
              <a:rPr lang="en-US" i="1" dirty="0"/>
              <a:t>… keeping inflation, measured as the year-over-year rate of increase in the total consumer price index, </a:t>
            </a:r>
            <a:r>
              <a:rPr lang="en-US" b="1" i="1" dirty="0"/>
              <a:t>low, stable and predictable </a:t>
            </a:r>
            <a:r>
              <a:rPr lang="en-US" i="1" dirty="0"/>
              <a:t>over the </a:t>
            </a:r>
            <a:r>
              <a:rPr lang="en-US" b="1" i="1" dirty="0"/>
              <a:t>medium term</a:t>
            </a:r>
            <a:r>
              <a:rPr lang="en-US" i="1" dirty="0"/>
              <a:t>, at an annual rate of 2% — the midpoint of a control range of 1 to 3%.”</a:t>
            </a:r>
            <a:endParaRPr lang="en-US" dirty="0"/>
          </a:p>
        </p:txBody>
      </p:sp>
      <p:sp>
        <p:nvSpPr>
          <p:cNvPr id="4" name="Rettangolo 3"/>
          <p:cNvSpPr/>
          <p:nvPr/>
        </p:nvSpPr>
        <p:spPr>
          <a:xfrm>
            <a:off x="1086869" y="6311900"/>
            <a:ext cx="10927543"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dirty="0" err="1"/>
              <a:t>Obiettivi</a:t>
            </a:r>
            <a:r>
              <a:rPr lang="en-US" dirty="0"/>
              <a:t> </a:t>
            </a:r>
            <a:r>
              <a:rPr lang="en-US" dirty="0" err="1"/>
              <a:t>inflazionistici</a:t>
            </a:r>
            <a:r>
              <a:rPr lang="en-US" dirty="0"/>
              <a:t> </a:t>
            </a:r>
            <a:r>
              <a:rPr lang="en-US" dirty="0" err="1"/>
              <a:t>delle</a:t>
            </a:r>
            <a:r>
              <a:rPr lang="en-US" dirty="0"/>
              <a:t> </a:t>
            </a:r>
            <a:r>
              <a:rPr lang="en-US" dirty="0" err="1"/>
              <a:t>banche</a:t>
            </a:r>
            <a:r>
              <a:rPr lang="en-US" dirty="0"/>
              <a:t> </a:t>
            </a:r>
            <a:r>
              <a:rPr lang="en-US" dirty="0" err="1"/>
              <a:t>centrali</a:t>
            </a:r>
            <a:r>
              <a:rPr lang="en-US" dirty="0"/>
              <a:t> </a:t>
            </a:r>
            <a:r>
              <a:rPr lang="en-US" dirty="0" err="1"/>
              <a:t>nel</a:t>
            </a:r>
            <a:r>
              <a:rPr lang="en-US" dirty="0"/>
              <a:t> </a:t>
            </a:r>
            <a:r>
              <a:rPr lang="en-US" dirty="0" err="1"/>
              <a:t>mondo</a:t>
            </a:r>
            <a:r>
              <a:rPr lang="en-US" dirty="0"/>
              <a:t>: </a:t>
            </a:r>
            <a:r>
              <a:rPr lang="en-US" dirty="0">
                <a:hlinkClick r:id="rId3"/>
              </a:rPr>
              <a:t>http://www.centralbanknews.info/p/inflation-targets.html</a:t>
            </a:r>
            <a:r>
              <a:rPr lang="en-US" dirty="0"/>
              <a:t> </a:t>
            </a:r>
          </a:p>
        </p:txBody>
      </p:sp>
    </p:spTree>
    <p:extLst>
      <p:ext uri="{BB962C8B-B14F-4D97-AF65-F5344CB8AC3E}">
        <p14:creationId xmlns:p14="http://schemas.microsoft.com/office/powerpoint/2010/main" val="177264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Perché vicino al 2% e non 0%? Il tasso d’inflazione ottimale</a:t>
            </a:r>
            <a:endParaRPr lang="en-US" dirty="0"/>
          </a:p>
        </p:txBody>
      </p:sp>
      <p:sp>
        <p:nvSpPr>
          <p:cNvPr id="3" name="Segnaposto contenuto 2"/>
          <p:cNvSpPr>
            <a:spLocks noGrp="1"/>
          </p:cNvSpPr>
          <p:nvPr>
            <p:ph idx="1"/>
          </p:nvPr>
        </p:nvSpPr>
        <p:spPr/>
        <p:txBody>
          <a:bodyPr>
            <a:normAutofit fontScale="85000" lnSpcReduction="20000"/>
          </a:bodyPr>
          <a:lstStyle/>
          <a:p>
            <a:r>
              <a:rPr lang="it-IT" b="1" dirty="0"/>
              <a:t>Margine di misurazione</a:t>
            </a:r>
            <a:r>
              <a:rPr lang="it-IT" dirty="0"/>
              <a:t>: per tenere conto della possibilità che i dati sull’inflazione possano essere leggermente sovrastimati (BCE, </a:t>
            </a:r>
            <a:r>
              <a:rPr lang="it-IT" dirty="0" err="1">
                <a:hlinkClick r:id="rId2"/>
              </a:rPr>
              <a:t>Statistics</a:t>
            </a:r>
            <a:r>
              <a:rPr lang="it-IT" dirty="0"/>
              <a:t>). </a:t>
            </a:r>
          </a:p>
          <a:p>
            <a:r>
              <a:rPr lang="it-IT" b="1" dirty="0"/>
              <a:t>Margine di sicurezza rispetto ai rischi di deflazione</a:t>
            </a:r>
            <a:r>
              <a:rPr lang="it-IT" dirty="0"/>
              <a:t>: In caso di deflazione, </a:t>
            </a:r>
            <a:r>
              <a:rPr lang="it-IT" dirty="0">
                <a:solidFill>
                  <a:srgbClr val="FF0000"/>
                </a:solidFill>
              </a:rPr>
              <a:t>lo strumento convenzionale di politica monetaria</a:t>
            </a:r>
            <a:r>
              <a:rPr lang="it-IT" dirty="0"/>
              <a:t> – i tassi di interesse ufficiali – </a:t>
            </a:r>
            <a:r>
              <a:rPr lang="it-IT" dirty="0">
                <a:solidFill>
                  <a:srgbClr val="FF0000"/>
                </a:solidFill>
              </a:rPr>
              <a:t>può diventare inefficace</a:t>
            </a:r>
            <a:r>
              <a:rPr lang="it-IT" dirty="0"/>
              <a:t> data la presenza di un limite inferiore ai tassi ufficiali e quindi la BC deve impegnarsi a fare inflazione anche in futuro (per abbassare il tasso d’interesse reale, come nel caso del Giappone 1999-2006 e della area euro nel 2014). </a:t>
            </a:r>
          </a:p>
          <a:p>
            <a:r>
              <a:rPr lang="it-IT" b="1" dirty="0"/>
              <a:t>Eterogeneità</a:t>
            </a:r>
            <a:r>
              <a:rPr lang="it-IT" dirty="0"/>
              <a:t>: Infine, poiché la stabilità dei prezzi è perseguita dalla BCE per l’intera area dell’euro, definendo l’obiettivo al di sopra dello zero </a:t>
            </a:r>
            <a:r>
              <a:rPr lang="it-IT" b="1" dirty="0"/>
              <a:t>si riduce la probabilità che alcuni paesi o regioni siano costretti ad avere tassi di inflazione eccessivamente bassi </a:t>
            </a:r>
            <a:r>
              <a:rPr lang="it-IT" dirty="0"/>
              <a:t>o persino negativi per controbilanciare eventuali paesi con tassi di inflazione più elevati. In assenza di un tasso di cambio nominale, </a:t>
            </a:r>
            <a:r>
              <a:rPr lang="it-IT" dirty="0">
                <a:solidFill>
                  <a:srgbClr val="FF0000"/>
                </a:solidFill>
              </a:rPr>
              <a:t>il solo modo di deprezzare il tasso di cambio reale in caso di shock negativo è di ridurre prezzi e salari interni, cioè indurre una deflazione interna</a:t>
            </a:r>
            <a:r>
              <a:rPr lang="it-IT" dirty="0"/>
              <a:t>.</a:t>
            </a:r>
          </a:p>
          <a:p>
            <a:endParaRPr lang="en-US" dirty="0"/>
          </a:p>
        </p:txBody>
      </p:sp>
    </p:spTree>
    <p:extLst>
      <p:ext uri="{BB962C8B-B14F-4D97-AF65-F5344CB8AC3E}">
        <p14:creationId xmlns:p14="http://schemas.microsoft.com/office/powerpoint/2010/main" val="1961966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4CB1A6-D97B-464E-9FC5-5A7AC6BC78E2}"/>
              </a:ext>
            </a:extLst>
          </p:cNvPr>
          <p:cNvSpPr>
            <a:spLocks noGrp="1"/>
          </p:cNvSpPr>
          <p:nvPr>
            <p:ph type="title"/>
          </p:nvPr>
        </p:nvSpPr>
        <p:spPr/>
        <p:txBody>
          <a:bodyPr/>
          <a:lstStyle/>
          <a:p>
            <a:r>
              <a:rPr lang="it-IT" dirty="0"/>
              <a:t>Riassumendo: gli strumenti di politica monetaria convenzionale</a:t>
            </a:r>
          </a:p>
        </p:txBody>
      </p:sp>
      <p:sp>
        <p:nvSpPr>
          <p:cNvPr id="3" name="Segnaposto contenuto 2">
            <a:extLst>
              <a:ext uri="{FF2B5EF4-FFF2-40B4-BE49-F238E27FC236}">
                <a16:creationId xmlns:a16="http://schemas.microsoft.com/office/drawing/2014/main" id="{B9D5B946-489D-4013-9F96-2D047723BBFD}"/>
              </a:ext>
            </a:extLst>
          </p:cNvPr>
          <p:cNvSpPr>
            <a:spLocks noGrp="1"/>
          </p:cNvSpPr>
          <p:nvPr>
            <p:ph idx="1"/>
          </p:nvPr>
        </p:nvSpPr>
        <p:spPr/>
        <p:txBody>
          <a:bodyPr>
            <a:normAutofit fontScale="85000" lnSpcReduction="20000"/>
          </a:bodyPr>
          <a:lstStyle/>
          <a:p>
            <a:r>
              <a:rPr lang="en-US" dirty="0" err="1">
                <a:solidFill>
                  <a:srgbClr val="FF0000"/>
                </a:solidFill>
              </a:rPr>
              <a:t>L’obiettivo</a:t>
            </a:r>
            <a:r>
              <a:rPr lang="en-US" dirty="0">
                <a:solidFill>
                  <a:srgbClr val="FF0000"/>
                </a:solidFill>
              </a:rPr>
              <a:t> </a:t>
            </a:r>
            <a:r>
              <a:rPr lang="en-US" dirty="0" err="1">
                <a:solidFill>
                  <a:srgbClr val="FF0000"/>
                </a:solidFill>
              </a:rPr>
              <a:t>principale</a:t>
            </a:r>
            <a:r>
              <a:rPr lang="en-US" dirty="0">
                <a:solidFill>
                  <a:srgbClr val="FF0000"/>
                </a:solidFill>
              </a:rPr>
              <a:t> </a:t>
            </a:r>
            <a:r>
              <a:rPr lang="en-US" dirty="0"/>
              <a:t>(o </a:t>
            </a:r>
            <a:r>
              <a:rPr lang="en-US" dirty="0" err="1"/>
              <a:t>uno</a:t>
            </a:r>
            <a:r>
              <a:rPr lang="en-US" dirty="0"/>
              <a:t> </a:t>
            </a:r>
            <a:r>
              <a:rPr lang="en-US" dirty="0" err="1"/>
              <a:t>degli</a:t>
            </a:r>
            <a:r>
              <a:rPr lang="en-US" dirty="0"/>
              <a:t> </a:t>
            </a:r>
            <a:r>
              <a:rPr lang="en-US" dirty="0" err="1"/>
              <a:t>obiettivi</a:t>
            </a:r>
            <a:r>
              <a:rPr lang="en-US" dirty="0"/>
              <a:t>) </a:t>
            </a:r>
            <a:r>
              <a:rPr lang="en-US" dirty="0" err="1"/>
              <a:t>delle</a:t>
            </a:r>
            <a:r>
              <a:rPr lang="en-US" dirty="0"/>
              <a:t> </a:t>
            </a:r>
            <a:r>
              <a:rPr lang="en-US" dirty="0" err="1"/>
              <a:t>principali</a:t>
            </a:r>
            <a:r>
              <a:rPr lang="en-US" dirty="0"/>
              <a:t> </a:t>
            </a:r>
            <a:r>
              <a:rPr lang="en-US" dirty="0" err="1"/>
              <a:t>Banche</a:t>
            </a:r>
            <a:r>
              <a:rPr lang="en-US" dirty="0"/>
              <a:t> </a:t>
            </a:r>
            <a:r>
              <a:rPr lang="en-US" dirty="0" err="1"/>
              <a:t>Centrali</a:t>
            </a:r>
            <a:r>
              <a:rPr lang="en-US" dirty="0"/>
              <a:t> è </a:t>
            </a:r>
            <a:r>
              <a:rPr lang="en-US" dirty="0" err="1"/>
              <a:t>il</a:t>
            </a:r>
            <a:r>
              <a:rPr lang="en-US" dirty="0"/>
              <a:t> </a:t>
            </a:r>
            <a:r>
              <a:rPr lang="en-US" dirty="0" err="1"/>
              <a:t>controllo</a:t>
            </a:r>
            <a:r>
              <a:rPr lang="en-US" dirty="0"/>
              <a:t> del </a:t>
            </a:r>
            <a:r>
              <a:rPr lang="en-US" dirty="0" err="1"/>
              <a:t>tasso</a:t>
            </a:r>
            <a:r>
              <a:rPr lang="en-US" dirty="0"/>
              <a:t> </a:t>
            </a:r>
            <a:r>
              <a:rPr lang="en-US" dirty="0" err="1"/>
              <a:t>d’inflazione</a:t>
            </a:r>
            <a:r>
              <a:rPr lang="en-US" dirty="0"/>
              <a:t> (2% per BCE)</a:t>
            </a:r>
          </a:p>
          <a:p>
            <a:r>
              <a:rPr lang="en-US" dirty="0"/>
              <a:t>Si </a:t>
            </a:r>
            <a:r>
              <a:rPr lang="en-US" dirty="0" err="1"/>
              <a:t>ottiene</a:t>
            </a:r>
            <a:r>
              <a:rPr lang="en-US" dirty="0"/>
              <a:t>, </a:t>
            </a:r>
            <a:r>
              <a:rPr lang="en-US" dirty="0" err="1"/>
              <a:t>controllando</a:t>
            </a:r>
            <a:r>
              <a:rPr lang="en-US" dirty="0"/>
              <a:t> </a:t>
            </a:r>
            <a:r>
              <a:rPr lang="en-US" dirty="0" err="1"/>
              <a:t>principalmente</a:t>
            </a:r>
            <a:r>
              <a:rPr lang="en-US" dirty="0"/>
              <a:t> la </a:t>
            </a:r>
            <a:r>
              <a:rPr lang="en-US" dirty="0" err="1"/>
              <a:t>formazione</a:t>
            </a:r>
            <a:r>
              <a:rPr lang="en-US" dirty="0"/>
              <a:t> </a:t>
            </a:r>
            <a:r>
              <a:rPr lang="en-US" dirty="0" err="1"/>
              <a:t>dei</a:t>
            </a:r>
            <a:r>
              <a:rPr lang="en-US" dirty="0"/>
              <a:t> </a:t>
            </a:r>
            <a:r>
              <a:rPr lang="en-US" dirty="0" err="1"/>
              <a:t>tassi</a:t>
            </a:r>
            <a:r>
              <a:rPr lang="en-US" dirty="0"/>
              <a:t> </a:t>
            </a:r>
            <a:r>
              <a:rPr lang="en-US" dirty="0" err="1"/>
              <a:t>d’interesse</a:t>
            </a:r>
            <a:r>
              <a:rPr lang="en-US" dirty="0"/>
              <a:t> principle </a:t>
            </a:r>
            <a:r>
              <a:rPr lang="en-US" dirty="0" err="1"/>
              <a:t>sul</a:t>
            </a:r>
            <a:r>
              <a:rPr lang="en-US" dirty="0"/>
              <a:t> </a:t>
            </a:r>
            <a:r>
              <a:rPr lang="en-US" dirty="0" err="1"/>
              <a:t>mercato</a:t>
            </a:r>
            <a:r>
              <a:rPr lang="en-US" dirty="0"/>
              <a:t> </a:t>
            </a:r>
            <a:r>
              <a:rPr lang="en-US" dirty="0" err="1"/>
              <a:t>finanziario</a:t>
            </a:r>
            <a:r>
              <a:rPr lang="en-US" dirty="0"/>
              <a:t> (</a:t>
            </a:r>
            <a:r>
              <a:rPr lang="en-US" u="sng" dirty="0" err="1"/>
              <a:t>politica</a:t>
            </a:r>
            <a:r>
              <a:rPr lang="en-US" u="sng" dirty="0"/>
              <a:t> </a:t>
            </a:r>
            <a:r>
              <a:rPr lang="en-US" u="sng" dirty="0" err="1"/>
              <a:t>monetaria</a:t>
            </a:r>
            <a:r>
              <a:rPr lang="en-US" u="sng" dirty="0"/>
              <a:t> </a:t>
            </a:r>
            <a:r>
              <a:rPr lang="en-US" u="sng" dirty="0" err="1"/>
              <a:t>convenzionale</a:t>
            </a:r>
            <a:r>
              <a:rPr lang="en-US" dirty="0"/>
              <a:t>):</a:t>
            </a:r>
          </a:p>
          <a:p>
            <a:pPr lvl="1"/>
            <a:r>
              <a:rPr lang="en-US" dirty="0"/>
              <a:t>Il </a:t>
            </a:r>
            <a:r>
              <a:rPr lang="en-US" dirty="0" err="1"/>
              <a:t>tasso</a:t>
            </a:r>
            <a:r>
              <a:rPr lang="en-US" dirty="0"/>
              <a:t> </a:t>
            </a:r>
            <a:r>
              <a:rPr lang="en-US" dirty="0" err="1"/>
              <a:t>d’interesse</a:t>
            </a:r>
            <a:r>
              <a:rPr lang="en-US" dirty="0"/>
              <a:t> sui </a:t>
            </a:r>
            <a:r>
              <a:rPr lang="en-US" dirty="0" err="1"/>
              <a:t>rifinanziamenti</a:t>
            </a:r>
            <a:r>
              <a:rPr lang="en-US" dirty="0"/>
              <a:t> </a:t>
            </a:r>
            <a:r>
              <a:rPr lang="en-US" dirty="0" err="1"/>
              <a:t>principali</a:t>
            </a:r>
            <a:r>
              <a:rPr lang="en-US" dirty="0"/>
              <a:t> (</a:t>
            </a:r>
            <a:r>
              <a:rPr lang="en-US" dirty="0" err="1"/>
              <a:t>su</a:t>
            </a:r>
            <a:r>
              <a:rPr lang="en-US" dirty="0"/>
              <a:t> base </a:t>
            </a:r>
            <a:r>
              <a:rPr lang="en-US" dirty="0" err="1"/>
              <a:t>settimanale</a:t>
            </a:r>
            <a:r>
              <a:rPr lang="en-US" dirty="0"/>
              <a:t>)</a:t>
            </a:r>
          </a:p>
          <a:p>
            <a:pPr lvl="1"/>
            <a:r>
              <a:rPr lang="en-US" dirty="0"/>
              <a:t>Il </a:t>
            </a:r>
            <a:r>
              <a:rPr lang="en-US" dirty="0" err="1"/>
              <a:t>tasso</a:t>
            </a:r>
            <a:r>
              <a:rPr lang="en-US" dirty="0"/>
              <a:t> sui </a:t>
            </a:r>
            <a:r>
              <a:rPr lang="en-US" dirty="0" err="1"/>
              <a:t>depositi</a:t>
            </a:r>
            <a:r>
              <a:rPr lang="en-US" dirty="0"/>
              <a:t> (overnight)</a:t>
            </a:r>
          </a:p>
          <a:p>
            <a:pPr lvl="1"/>
            <a:r>
              <a:rPr lang="en-US" dirty="0"/>
              <a:t>Il </a:t>
            </a:r>
            <a:r>
              <a:rPr lang="en-US" dirty="0" err="1"/>
              <a:t>tasso</a:t>
            </a:r>
            <a:r>
              <a:rPr lang="en-US" dirty="0"/>
              <a:t> sui </a:t>
            </a:r>
            <a:r>
              <a:rPr lang="en-US" dirty="0" err="1"/>
              <a:t>rifinanziamenti</a:t>
            </a:r>
            <a:r>
              <a:rPr lang="en-US" dirty="0"/>
              <a:t> </a:t>
            </a:r>
            <a:r>
              <a:rPr lang="en-US" dirty="0" err="1"/>
              <a:t>marginali</a:t>
            </a:r>
            <a:r>
              <a:rPr lang="en-US" dirty="0"/>
              <a:t> (overnight)</a:t>
            </a:r>
          </a:p>
          <a:p>
            <a:r>
              <a:rPr lang="en-US" dirty="0"/>
              <a:t>I </a:t>
            </a:r>
            <a:r>
              <a:rPr lang="en-US" dirty="0" err="1"/>
              <a:t>tassi</a:t>
            </a:r>
            <a:r>
              <a:rPr lang="en-US" dirty="0"/>
              <a:t> overnight </a:t>
            </a:r>
            <a:r>
              <a:rPr lang="en-US" dirty="0" err="1"/>
              <a:t>su</a:t>
            </a:r>
            <a:r>
              <a:rPr lang="en-US" dirty="0"/>
              <a:t> </a:t>
            </a:r>
            <a:r>
              <a:rPr lang="en-US" dirty="0" err="1"/>
              <a:t>depositi</a:t>
            </a:r>
            <a:r>
              <a:rPr lang="en-US" dirty="0"/>
              <a:t> (</a:t>
            </a:r>
            <a:r>
              <a:rPr lang="en-US" dirty="0" err="1"/>
              <a:t>il</a:t>
            </a:r>
            <a:r>
              <a:rPr lang="en-US" dirty="0"/>
              <a:t> “</a:t>
            </a:r>
            <a:r>
              <a:rPr lang="en-US" dirty="0" err="1"/>
              <a:t>pavimento</a:t>
            </a:r>
            <a:r>
              <a:rPr lang="en-US" dirty="0"/>
              <a:t>” o </a:t>
            </a:r>
            <a:r>
              <a:rPr lang="en-US" i="1" dirty="0"/>
              <a:t>floor</a:t>
            </a:r>
            <a:r>
              <a:rPr lang="en-US" dirty="0"/>
              <a:t>) e sui </a:t>
            </a:r>
            <a:r>
              <a:rPr lang="en-US" dirty="0" err="1"/>
              <a:t>rifinanziamenti</a:t>
            </a:r>
            <a:r>
              <a:rPr lang="en-US" dirty="0"/>
              <a:t> </a:t>
            </a:r>
            <a:r>
              <a:rPr lang="en-US" dirty="0" err="1"/>
              <a:t>marginali</a:t>
            </a:r>
            <a:r>
              <a:rPr lang="en-US" dirty="0"/>
              <a:t> (</a:t>
            </a:r>
            <a:r>
              <a:rPr lang="en-US" dirty="0" err="1"/>
              <a:t>il</a:t>
            </a:r>
            <a:r>
              <a:rPr lang="en-US" dirty="0"/>
              <a:t> “</a:t>
            </a:r>
            <a:r>
              <a:rPr lang="en-US" dirty="0" err="1"/>
              <a:t>tetto</a:t>
            </a:r>
            <a:r>
              <a:rPr lang="en-US" dirty="0"/>
              <a:t>” o </a:t>
            </a:r>
            <a:r>
              <a:rPr lang="en-US" i="1" dirty="0"/>
              <a:t>ceiling</a:t>
            </a:r>
            <a:r>
              <a:rPr lang="en-US" dirty="0"/>
              <a:t>) </a:t>
            </a:r>
            <a:r>
              <a:rPr lang="en-US" dirty="0" err="1"/>
              <a:t>costituiscono</a:t>
            </a:r>
            <a:r>
              <a:rPr lang="en-US" dirty="0"/>
              <a:t> </a:t>
            </a:r>
            <a:r>
              <a:rPr lang="en-US" dirty="0" err="1"/>
              <a:t>il</a:t>
            </a:r>
            <a:r>
              <a:rPr lang="en-US" dirty="0"/>
              <a:t> </a:t>
            </a:r>
            <a:r>
              <a:rPr lang="en-US" dirty="0" err="1"/>
              <a:t>corridoio</a:t>
            </a:r>
            <a:r>
              <a:rPr lang="en-US" dirty="0"/>
              <a:t> </a:t>
            </a:r>
            <a:r>
              <a:rPr lang="en-US" dirty="0" err="1"/>
              <a:t>entro</a:t>
            </a:r>
            <a:r>
              <a:rPr lang="en-US" dirty="0"/>
              <a:t> </a:t>
            </a:r>
            <a:r>
              <a:rPr lang="en-US" dirty="0" err="1"/>
              <a:t>il</a:t>
            </a:r>
            <a:r>
              <a:rPr lang="en-US" dirty="0"/>
              <a:t> quale </a:t>
            </a:r>
            <a:r>
              <a:rPr lang="en-US" dirty="0" err="1"/>
              <a:t>il</a:t>
            </a:r>
            <a:r>
              <a:rPr lang="en-US" dirty="0"/>
              <a:t> Sistema </a:t>
            </a:r>
            <a:r>
              <a:rPr lang="en-US" dirty="0" err="1"/>
              <a:t>bancario</a:t>
            </a:r>
            <a:r>
              <a:rPr lang="en-US" dirty="0"/>
              <a:t> </a:t>
            </a:r>
            <a:r>
              <a:rPr lang="en-US" dirty="0" err="1"/>
              <a:t>europeo</a:t>
            </a:r>
            <a:r>
              <a:rPr lang="en-US" dirty="0"/>
              <a:t> </a:t>
            </a:r>
            <a:r>
              <a:rPr lang="en-US" dirty="0" err="1"/>
              <a:t>effettua</a:t>
            </a:r>
            <a:r>
              <a:rPr lang="en-US" dirty="0"/>
              <a:t> </a:t>
            </a:r>
            <a:r>
              <a:rPr lang="en-US" dirty="0" err="1"/>
              <a:t>i</a:t>
            </a:r>
            <a:r>
              <a:rPr lang="en-US" dirty="0"/>
              <a:t> </a:t>
            </a:r>
            <a:r>
              <a:rPr lang="en-US" dirty="0" err="1"/>
              <a:t>prestiti</a:t>
            </a:r>
            <a:r>
              <a:rPr lang="en-US" dirty="0"/>
              <a:t> </a:t>
            </a:r>
            <a:r>
              <a:rPr lang="en-US" dirty="0" err="1"/>
              <a:t>interbancari</a:t>
            </a:r>
            <a:r>
              <a:rPr lang="en-US" dirty="0"/>
              <a:t> (</a:t>
            </a:r>
            <a:r>
              <a:rPr lang="en-US" dirty="0" err="1"/>
              <a:t>l’€str</a:t>
            </a:r>
            <a:r>
              <a:rPr lang="en-US" dirty="0"/>
              <a:t>)</a:t>
            </a:r>
            <a:endParaRPr lang="en-US" i="1" dirty="0"/>
          </a:p>
          <a:p>
            <a:r>
              <a:rPr lang="en-US" dirty="0"/>
              <a:t>…. Ma in tempi </a:t>
            </a:r>
            <a:r>
              <a:rPr lang="en-US" dirty="0" err="1"/>
              <a:t>recenti</a:t>
            </a:r>
            <a:r>
              <a:rPr lang="en-US" dirty="0"/>
              <a:t> </a:t>
            </a:r>
            <a:r>
              <a:rPr lang="en-US" dirty="0" err="1"/>
              <a:t>questi</a:t>
            </a:r>
            <a:r>
              <a:rPr lang="en-US" dirty="0"/>
              <a:t> </a:t>
            </a:r>
            <a:r>
              <a:rPr lang="en-US" dirty="0" err="1"/>
              <a:t>strumenti</a:t>
            </a:r>
            <a:r>
              <a:rPr lang="en-US" dirty="0"/>
              <a:t> non </a:t>
            </a:r>
            <a:r>
              <a:rPr lang="en-US" dirty="0" err="1"/>
              <a:t>sono</a:t>
            </a:r>
            <a:r>
              <a:rPr lang="en-US" dirty="0"/>
              <a:t> </a:t>
            </a:r>
            <a:r>
              <a:rPr lang="en-US" dirty="0" err="1"/>
              <a:t>più</a:t>
            </a:r>
            <a:r>
              <a:rPr lang="en-US" dirty="0"/>
              <a:t> </a:t>
            </a:r>
            <a:r>
              <a:rPr lang="en-US" dirty="0" err="1"/>
              <a:t>sufficienti</a:t>
            </a:r>
            <a:r>
              <a:rPr lang="en-US" dirty="0"/>
              <a:t>, </a:t>
            </a:r>
            <a:r>
              <a:rPr lang="en-US" dirty="0" err="1"/>
              <a:t>i</a:t>
            </a:r>
            <a:r>
              <a:rPr lang="en-US" dirty="0"/>
              <a:t> </a:t>
            </a:r>
            <a:r>
              <a:rPr lang="en-US" dirty="0" err="1"/>
              <a:t>canali</a:t>
            </a:r>
            <a:r>
              <a:rPr lang="en-US" dirty="0"/>
              <a:t> di </a:t>
            </a:r>
            <a:r>
              <a:rPr lang="en-US" dirty="0" err="1"/>
              <a:t>trasmissione</a:t>
            </a:r>
            <a:r>
              <a:rPr lang="en-US" dirty="0"/>
              <a:t> al Sistema </a:t>
            </a:r>
            <a:r>
              <a:rPr lang="en-US" dirty="0" err="1"/>
              <a:t>interbancario</a:t>
            </a:r>
            <a:r>
              <a:rPr lang="en-US" dirty="0"/>
              <a:t> e ai </a:t>
            </a:r>
            <a:r>
              <a:rPr lang="en-US" dirty="0" err="1"/>
              <a:t>mercati</a:t>
            </a:r>
            <a:r>
              <a:rPr lang="en-US" dirty="0"/>
              <a:t> </a:t>
            </a:r>
            <a:r>
              <a:rPr lang="en-US" dirty="0" err="1"/>
              <a:t>finanziari</a:t>
            </a:r>
            <a:r>
              <a:rPr lang="en-US" dirty="0"/>
              <a:t> e </a:t>
            </a:r>
            <a:r>
              <a:rPr lang="en-US" dirty="0" err="1"/>
              <a:t>reali</a:t>
            </a:r>
            <a:r>
              <a:rPr lang="en-US" dirty="0"/>
              <a:t> </a:t>
            </a:r>
            <a:r>
              <a:rPr lang="en-US" dirty="0" err="1"/>
              <a:t>si</a:t>
            </a:r>
            <a:r>
              <a:rPr lang="en-US" dirty="0"/>
              <a:t> è </a:t>
            </a:r>
            <a:r>
              <a:rPr lang="en-US" dirty="0" err="1"/>
              <a:t>interrotto</a:t>
            </a:r>
            <a:r>
              <a:rPr lang="en-US" dirty="0"/>
              <a:t>, </a:t>
            </a:r>
            <a:r>
              <a:rPr lang="en-US" dirty="0" err="1"/>
              <a:t>perchè</a:t>
            </a:r>
            <a:r>
              <a:rPr lang="en-US" dirty="0"/>
              <a:t>?…</a:t>
            </a:r>
          </a:p>
          <a:p>
            <a:r>
              <a:rPr lang="en-US" dirty="0">
                <a:hlinkClick r:id="rId2"/>
              </a:rPr>
              <a:t>https://www.ecb.europa.eu/mopo/decisions/html/index.it.html</a:t>
            </a:r>
            <a:r>
              <a:rPr lang="en-US" dirty="0"/>
              <a:t>  </a:t>
            </a:r>
          </a:p>
          <a:p>
            <a:endParaRPr lang="it-IT" dirty="0"/>
          </a:p>
        </p:txBody>
      </p:sp>
    </p:spTree>
    <p:extLst>
      <p:ext uri="{BB962C8B-B14F-4D97-AF65-F5344CB8AC3E}">
        <p14:creationId xmlns:p14="http://schemas.microsoft.com/office/powerpoint/2010/main" val="2714976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 e nel medio periodo</a:t>
            </a:r>
            <a:endParaRPr lang="en-US" dirty="0"/>
          </a:p>
        </p:txBody>
      </p:sp>
      <p:sp>
        <p:nvSpPr>
          <p:cNvPr id="3" name="Segnaposto contenuto 2"/>
          <p:cNvSpPr>
            <a:spLocks noGrp="1"/>
          </p:cNvSpPr>
          <p:nvPr>
            <p:ph idx="1"/>
          </p:nvPr>
        </p:nvSpPr>
        <p:spPr/>
        <p:txBody>
          <a:bodyPr>
            <a:normAutofit fontScale="92500" lnSpcReduction="10000"/>
          </a:bodyPr>
          <a:lstStyle/>
          <a:p>
            <a:r>
              <a:rPr lang="it-IT" dirty="0"/>
              <a:t>Ritardi nella </a:t>
            </a:r>
            <a:r>
              <a:rPr lang="it-IT" b="1" dirty="0"/>
              <a:t>trasmissione </a:t>
            </a:r>
            <a:r>
              <a:rPr lang="it-IT" dirty="0"/>
              <a:t>della politica monetaria (secondo M. Friedman il ritardo medio è di 18 mesi), per cui è opportuno seguire delle </a:t>
            </a:r>
            <a:r>
              <a:rPr lang="it-IT" b="1" dirty="0"/>
              <a:t>regole</a:t>
            </a:r>
            <a:r>
              <a:rPr lang="it-IT" dirty="0"/>
              <a:t> </a:t>
            </a:r>
            <a:r>
              <a:rPr lang="it-IT" u="sng" dirty="0"/>
              <a:t>nella fissazione del tasso d’interesse</a:t>
            </a:r>
            <a:r>
              <a:rPr lang="it-IT" dirty="0"/>
              <a:t> per ottenere l’obiettivo finale del 2%:</a:t>
            </a:r>
          </a:p>
          <a:p>
            <a:pPr lvl="1"/>
            <a:r>
              <a:rPr lang="it-IT" dirty="0">
                <a:highlight>
                  <a:srgbClr val="FFFF00"/>
                </a:highlight>
              </a:rPr>
              <a:t>Strumentali</a:t>
            </a:r>
            <a:r>
              <a:rPr lang="it-IT" dirty="0"/>
              <a:t> (come la Taylor rule) indicano l’orientamento della PM</a:t>
            </a:r>
          </a:p>
          <a:p>
            <a:pPr lvl="1"/>
            <a:r>
              <a:rPr lang="it-IT" dirty="0">
                <a:highlight>
                  <a:srgbClr val="FFFF00"/>
                </a:highlight>
              </a:rPr>
              <a:t>Obiettivo finale</a:t>
            </a:r>
            <a:r>
              <a:rPr lang="it-IT" dirty="0"/>
              <a:t>: minimizzazione della funzione di perdita futura della BC (</a:t>
            </a:r>
            <a:r>
              <a:rPr lang="it-IT" dirty="0" err="1">
                <a:solidFill>
                  <a:srgbClr val="FF0000"/>
                </a:solidFill>
              </a:rPr>
              <a:t>inflation</a:t>
            </a:r>
            <a:r>
              <a:rPr lang="it-IT" dirty="0">
                <a:solidFill>
                  <a:srgbClr val="FF0000"/>
                </a:solidFill>
              </a:rPr>
              <a:t> </a:t>
            </a:r>
            <a:r>
              <a:rPr lang="it-IT" dirty="0" err="1">
                <a:solidFill>
                  <a:srgbClr val="FF0000"/>
                </a:solidFill>
              </a:rPr>
              <a:t>targeting</a:t>
            </a:r>
            <a:r>
              <a:rPr lang="it-IT" dirty="0"/>
              <a:t>)</a:t>
            </a:r>
          </a:p>
          <a:p>
            <a:pPr lvl="1"/>
            <a:r>
              <a:rPr lang="it-IT" dirty="0">
                <a:highlight>
                  <a:srgbClr val="FFFF00"/>
                </a:highlight>
              </a:rPr>
              <a:t>Obiettivi intermedi</a:t>
            </a:r>
            <a:r>
              <a:rPr lang="it-IT" dirty="0"/>
              <a:t>: inizialmente si usavano gli aggregati monetari, in genere l’M3 (1960-1980). </a:t>
            </a:r>
          </a:p>
          <a:p>
            <a:r>
              <a:rPr lang="it-IT" dirty="0"/>
              <a:t>Evita eccessivo </a:t>
            </a:r>
            <a:r>
              <a:rPr lang="it-IT" b="1" dirty="0"/>
              <a:t>attivismo delle BC</a:t>
            </a:r>
            <a:r>
              <a:rPr lang="it-IT" dirty="0"/>
              <a:t>, che potrebbe aumentare la volatilità di prezzi e output (e.g.: </a:t>
            </a:r>
            <a:r>
              <a:rPr lang="it-IT" dirty="0" err="1"/>
              <a:t>Orphanides</a:t>
            </a:r>
            <a:r>
              <a:rPr lang="it-IT" dirty="0"/>
              <a:t> e Williams, 2004). </a:t>
            </a:r>
          </a:p>
          <a:p>
            <a:r>
              <a:rPr lang="it-IT" dirty="0"/>
              <a:t>Tiene conto </a:t>
            </a:r>
            <a:r>
              <a:rPr lang="it-IT" b="1" dirty="0"/>
              <a:t>dell’incertezza </a:t>
            </a:r>
            <a:r>
              <a:rPr lang="it-IT" dirty="0"/>
              <a:t>che circonda gli shock economici e che colpiscono i paesi dell’Eurozona in modo diverso. </a:t>
            </a:r>
          </a:p>
        </p:txBody>
      </p:sp>
    </p:spTree>
    <p:extLst>
      <p:ext uri="{BB962C8B-B14F-4D97-AF65-F5344CB8AC3E}">
        <p14:creationId xmlns:p14="http://schemas.microsoft.com/office/powerpoint/2010/main" val="4188471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Perché la stabilità dei prezzi è importante?</a:t>
            </a:r>
            <a:endParaRPr lang="en-US" dirty="0"/>
          </a:p>
        </p:txBody>
      </p:sp>
      <p:sp>
        <p:nvSpPr>
          <p:cNvPr id="3" name="Segnaposto contenuto 2"/>
          <p:cNvSpPr>
            <a:spLocks noGrp="1"/>
          </p:cNvSpPr>
          <p:nvPr>
            <p:ph idx="1"/>
          </p:nvPr>
        </p:nvSpPr>
        <p:spPr/>
        <p:txBody>
          <a:bodyPr>
            <a:normAutofit fontScale="77500" lnSpcReduction="20000"/>
          </a:bodyPr>
          <a:lstStyle/>
          <a:p>
            <a:pPr marL="514350" indent="-514350">
              <a:buFont typeface="+mj-lt"/>
              <a:buAutoNum type="arabicPeriod"/>
            </a:pPr>
            <a:r>
              <a:rPr lang="it-IT" b="1" dirty="0">
                <a:solidFill>
                  <a:srgbClr val="FF0000"/>
                </a:solidFill>
              </a:rPr>
              <a:t>Efficienza delle decisioni di famiglie e imprese</a:t>
            </a:r>
            <a:r>
              <a:rPr lang="it-IT" b="1" dirty="0"/>
              <a:t>. </a:t>
            </a:r>
            <a:r>
              <a:rPr lang="it-IT" dirty="0"/>
              <a:t>Quando i prezzi sono stabili è più facile prevederne l’andamento in futuro , vale a dire che il valore reale interno o potere d’acquisto della moneta è mantenuto stabile </a:t>
            </a:r>
          </a:p>
          <a:p>
            <a:pPr lvl="1"/>
            <a:r>
              <a:rPr lang="it-IT" dirty="0"/>
              <a:t>In una economia di mercato imprese e famiglie prendono le loro decisioni sulla base di quanto si </a:t>
            </a:r>
            <a:r>
              <a:rPr lang="it-IT" b="1" dirty="0"/>
              <a:t>aspettano possa accadere in futuro </a:t>
            </a:r>
            <a:endParaRPr lang="it-IT" dirty="0"/>
          </a:p>
          <a:p>
            <a:pPr lvl="1"/>
            <a:r>
              <a:rPr lang="it-IT" dirty="0"/>
              <a:t>Quanto maggiore il tasso di crescita (o diminuzione) dei prezzi tanto </a:t>
            </a:r>
            <a:r>
              <a:rPr lang="it-IT" b="1" dirty="0"/>
              <a:t>più incerto l’andamento dei prezzi in futuro </a:t>
            </a:r>
            <a:r>
              <a:rPr lang="it-IT" dirty="0"/>
              <a:t>e tanto più difficile prendere decisioni in modo efficiente sulla base di previsioni robuste. </a:t>
            </a:r>
          </a:p>
          <a:p>
            <a:pPr marL="514350" indent="-514350">
              <a:buFont typeface="+mj-lt"/>
              <a:buAutoNum type="arabicPeriod" startAt="2"/>
            </a:pPr>
            <a:r>
              <a:rPr lang="it-IT" b="1" dirty="0">
                <a:solidFill>
                  <a:srgbClr val="FF0000"/>
                </a:solidFill>
              </a:rPr>
              <a:t>Ruolo segnaletico dei prezzi relativi</a:t>
            </a:r>
            <a:r>
              <a:rPr lang="it-IT" b="1" dirty="0"/>
              <a:t>. </a:t>
            </a:r>
            <a:r>
              <a:rPr lang="it-IT" dirty="0"/>
              <a:t>Quando l’indice dei prezzi è stabile, variazioni dei prezzi dei singoli beni e servizi si riflettono automaticamente in </a:t>
            </a:r>
            <a:r>
              <a:rPr lang="it-IT" b="1" dirty="0"/>
              <a:t>variazioni dei prezzi relativi, </a:t>
            </a:r>
            <a:r>
              <a:rPr lang="it-IT" dirty="0"/>
              <a:t>in caso contrario, l’inflazione distorce le decisioni economiche</a:t>
            </a:r>
          </a:p>
          <a:p>
            <a:pPr marL="514350" indent="-514350">
              <a:buFont typeface="+mj-lt"/>
              <a:buAutoNum type="arabicPeriod" startAt="2"/>
            </a:pPr>
            <a:r>
              <a:rPr lang="it-IT" b="1" dirty="0">
                <a:solidFill>
                  <a:srgbClr val="FF0000"/>
                </a:solidFill>
              </a:rPr>
              <a:t>Effetti redistributivi</a:t>
            </a:r>
            <a:r>
              <a:rPr lang="it-IT" b="1" dirty="0"/>
              <a:t>. </a:t>
            </a:r>
            <a:r>
              <a:rPr lang="it-IT" dirty="0"/>
              <a:t>Variazioni non attese dei prezzi hanno effetti diversi su </a:t>
            </a:r>
            <a:r>
              <a:rPr lang="it-IT" b="1" dirty="0"/>
              <a:t>creditori </a:t>
            </a:r>
            <a:r>
              <a:rPr lang="it-IT" dirty="0"/>
              <a:t>e </a:t>
            </a:r>
            <a:r>
              <a:rPr lang="it-IT" b="1" dirty="0"/>
              <a:t>debitori </a:t>
            </a:r>
            <a:r>
              <a:rPr lang="it-IT" dirty="0"/>
              <a:t>e in generale sulla ricchezza delle famiglie </a:t>
            </a:r>
          </a:p>
          <a:p>
            <a:pPr lvl="1"/>
            <a:r>
              <a:rPr lang="it-IT" b="1" dirty="0"/>
              <a:t>Attività finanziarie </a:t>
            </a:r>
            <a:r>
              <a:rPr lang="it-IT" dirty="0"/>
              <a:t>come i depositi, i cui tassi sono in genere fissati in termini nominali, perdono di valore in termini reali e i creditori subiscono delle perdite. </a:t>
            </a:r>
          </a:p>
          <a:p>
            <a:pPr lvl="1"/>
            <a:r>
              <a:rPr lang="it-IT" dirty="0"/>
              <a:t>Al contrario le </a:t>
            </a:r>
            <a:r>
              <a:rPr lang="it-IT" b="1" dirty="0"/>
              <a:t>passività finanziarie </a:t>
            </a:r>
            <a:r>
              <a:rPr lang="it-IT" dirty="0"/>
              <a:t>fissate in termini nominali perdono valore e i debitori se ne avvantaggiano. </a:t>
            </a:r>
          </a:p>
          <a:p>
            <a:endParaRPr lang="en-US" dirty="0"/>
          </a:p>
          <a:p>
            <a:endParaRPr lang="en-US" dirty="0"/>
          </a:p>
        </p:txBody>
      </p:sp>
    </p:spTree>
    <p:extLst>
      <p:ext uri="{BB962C8B-B14F-4D97-AF65-F5344CB8AC3E}">
        <p14:creationId xmlns:p14="http://schemas.microsoft.com/office/powerpoint/2010/main" val="3768289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Perché la stabilità dei prezzi è l’unico o principale obiettivo delle banche centrali?</a:t>
            </a:r>
            <a:endParaRPr lang="en-US" dirty="0"/>
          </a:p>
        </p:txBody>
      </p:sp>
      <p:sp>
        <p:nvSpPr>
          <p:cNvPr id="3" name="Segnaposto contenuto 2"/>
          <p:cNvSpPr>
            <a:spLocks noGrp="1"/>
          </p:cNvSpPr>
          <p:nvPr>
            <p:ph idx="1"/>
          </p:nvPr>
        </p:nvSpPr>
        <p:spPr/>
        <p:txBody>
          <a:bodyPr>
            <a:normAutofit fontScale="92500" lnSpcReduction="20000"/>
          </a:bodyPr>
          <a:lstStyle/>
          <a:p>
            <a:r>
              <a:rPr lang="it-IT" dirty="0"/>
              <a:t>Il motivo generale è riassunto dalla famosa frase di Milton Friedman, secondo cui «</a:t>
            </a:r>
            <a:r>
              <a:rPr lang="it-IT" dirty="0">
                <a:solidFill>
                  <a:srgbClr val="FF0000"/>
                </a:solidFill>
              </a:rPr>
              <a:t>l’inflazione è sempre e ovunque un fenomeno monetario</a:t>
            </a:r>
            <a:r>
              <a:rPr lang="it-IT" dirty="0"/>
              <a:t>» [Friedman e </a:t>
            </a:r>
            <a:r>
              <a:rPr lang="it-IT" dirty="0" err="1"/>
              <a:t>Schwartz</a:t>
            </a:r>
            <a:r>
              <a:rPr lang="it-IT" dirty="0"/>
              <a:t>, 1971] e quindi solo la BC può controllare la moneta in circolazione con la politica monetaria. Oggi però il controllo è più complesso…</a:t>
            </a:r>
          </a:p>
          <a:p>
            <a:r>
              <a:rPr lang="it-IT" dirty="0"/>
              <a:t>Comunque i motivi principali sono 3:</a:t>
            </a:r>
          </a:p>
          <a:p>
            <a:pPr marL="514350" indent="-514350">
              <a:buFont typeface="+mj-lt"/>
              <a:buAutoNum type="arabicPeriod"/>
            </a:pPr>
            <a:r>
              <a:rPr lang="it-IT" dirty="0"/>
              <a:t>perché è un </a:t>
            </a:r>
            <a:r>
              <a:rPr lang="it-IT" dirty="0">
                <a:solidFill>
                  <a:srgbClr val="FF0000"/>
                </a:solidFill>
              </a:rPr>
              <a:t>obiettivo desiderabile </a:t>
            </a:r>
            <a:r>
              <a:rPr lang="it-IT" dirty="0"/>
              <a:t>in quanto </a:t>
            </a:r>
            <a:r>
              <a:rPr lang="it-IT" dirty="0">
                <a:solidFill>
                  <a:srgbClr val="FF0000"/>
                </a:solidFill>
              </a:rPr>
              <a:t>contribuisce al benessere sociale</a:t>
            </a:r>
            <a:r>
              <a:rPr lang="it-IT" dirty="0"/>
              <a:t>: nel lungo periodo la moneta è neutrale, ma nel breve l’inflazione è positivamente correlata all’output gap; </a:t>
            </a:r>
          </a:p>
          <a:p>
            <a:pPr marL="514350" indent="-514350">
              <a:buFont typeface="+mj-lt"/>
              <a:buAutoNum type="arabicPeriod"/>
            </a:pPr>
            <a:r>
              <a:rPr lang="it-IT" dirty="0"/>
              <a:t>perché </a:t>
            </a:r>
            <a:r>
              <a:rPr lang="it-IT" dirty="0">
                <a:solidFill>
                  <a:srgbClr val="FF0000"/>
                </a:solidFill>
              </a:rPr>
              <a:t>le banche centrali sono nella posizione migliore </a:t>
            </a:r>
            <a:r>
              <a:rPr lang="it-IT" dirty="0"/>
              <a:t>per raggiungerlo; </a:t>
            </a:r>
          </a:p>
          <a:p>
            <a:pPr marL="514350" indent="-514350">
              <a:buFont typeface="+mj-lt"/>
              <a:buAutoNum type="arabicPeriod"/>
            </a:pPr>
            <a:r>
              <a:rPr lang="it-IT" dirty="0"/>
              <a:t>perché </a:t>
            </a:r>
            <a:r>
              <a:rPr lang="it-IT" dirty="0">
                <a:solidFill>
                  <a:srgbClr val="FF0000"/>
                </a:solidFill>
              </a:rPr>
              <a:t>altri obiettivi potrebbero essere in contrasto con la stabilità dei prezzi</a:t>
            </a:r>
            <a:r>
              <a:rPr lang="it-IT" dirty="0"/>
              <a:t>.</a:t>
            </a:r>
            <a:endParaRPr lang="en-US" dirty="0"/>
          </a:p>
        </p:txBody>
      </p:sp>
    </p:spTree>
    <p:extLst>
      <p:ext uri="{BB962C8B-B14F-4D97-AF65-F5344CB8AC3E}">
        <p14:creationId xmlns:p14="http://schemas.microsoft.com/office/powerpoint/2010/main" val="3858375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L’inflazione è sempre stato il pericolo da evitare fino al 2008…</a:t>
            </a:r>
            <a:endParaRPr lang="en-US" dirty="0"/>
          </a:p>
        </p:txBody>
      </p:sp>
      <p:pic>
        <p:nvPicPr>
          <p:cNvPr id="4" name="Immagine 3"/>
          <p:cNvPicPr>
            <a:picLocks noChangeAspect="1"/>
          </p:cNvPicPr>
          <p:nvPr/>
        </p:nvPicPr>
        <p:blipFill>
          <a:blip r:embed="rId2"/>
          <a:stretch>
            <a:fillRect/>
          </a:stretch>
        </p:blipFill>
        <p:spPr>
          <a:xfrm>
            <a:off x="100585" y="2140942"/>
            <a:ext cx="6547104" cy="4023493"/>
          </a:xfrm>
          <a:prstGeom prst="rect">
            <a:avLst/>
          </a:prstGeom>
        </p:spPr>
      </p:pic>
      <p:sp>
        <p:nvSpPr>
          <p:cNvPr id="5" name="Rettangolo 4"/>
          <p:cNvSpPr/>
          <p:nvPr/>
        </p:nvSpPr>
        <p:spPr>
          <a:xfrm>
            <a:off x="405384" y="1592650"/>
            <a:ext cx="6096000" cy="646331"/>
          </a:xfrm>
          <a:prstGeom prst="rect">
            <a:avLst/>
          </a:prstGeom>
        </p:spPr>
        <p:txBody>
          <a:bodyPr>
            <a:spAutoFit/>
          </a:bodyPr>
          <a:lstStyle/>
          <a:p>
            <a:r>
              <a:rPr lang="it-IT" b="1" dirty="0">
                <a:solidFill>
                  <a:srgbClr val="131313"/>
                </a:solidFill>
                <a:latin typeface="jaf-bernina-sans"/>
              </a:rPr>
              <a:t>Fig. 4.5 Ripartizione dei tassi di inflazione nel mondo, 1980-2017 (% dei paesi).</a:t>
            </a:r>
            <a:endParaRPr lang="en-US" dirty="0"/>
          </a:p>
        </p:txBody>
      </p:sp>
      <p:pic>
        <p:nvPicPr>
          <p:cNvPr id="6" name="Immagine 5"/>
          <p:cNvPicPr>
            <a:picLocks noChangeAspect="1"/>
          </p:cNvPicPr>
          <p:nvPr/>
        </p:nvPicPr>
        <p:blipFill>
          <a:blip r:embed="rId3"/>
          <a:stretch>
            <a:fillRect/>
          </a:stretch>
        </p:blipFill>
        <p:spPr>
          <a:xfrm>
            <a:off x="6647689" y="1701078"/>
            <a:ext cx="5218464" cy="4522619"/>
          </a:xfrm>
          <a:prstGeom prst="rect">
            <a:avLst/>
          </a:prstGeom>
        </p:spPr>
      </p:pic>
      <p:sp>
        <p:nvSpPr>
          <p:cNvPr id="7" name="CasellaDiTesto 6"/>
          <p:cNvSpPr txBox="1"/>
          <p:nvPr/>
        </p:nvSpPr>
        <p:spPr>
          <a:xfrm>
            <a:off x="6952488" y="6364224"/>
            <a:ext cx="4706112" cy="369332"/>
          </a:xfrm>
          <a:prstGeom prst="rect">
            <a:avLst/>
          </a:prstGeom>
          <a:noFill/>
        </p:spPr>
        <p:txBody>
          <a:bodyPr wrap="square" rtlCol="0">
            <a:spAutoFit/>
          </a:bodyPr>
          <a:lstStyle/>
          <a:p>
            <a:r>
              <a:rPr lang="it-IT" dirty="0"/>
              <a:t>OECD (2021), </a:t>
            </a:r>
            <a:r>
              <a:rPr lang="it-IT" dirty="0" err="1">
                <a:hlinkClick r:id="rId4"/>
              </a:rPr>
              <a:t>Economic</a:t>
            </a:r>
            <a:r>
              <a:rPr lang="it-IT" dirty="0">
                <a:hlinkClick r:id="rId4"/>
              </a:rPr>
              <a:t> Outlook</a:t>
            </a:r>
            <a:r>
              <a:rPr lang="it-IT" dirty="0"/>
              <a:t>, March; </a:t>
            </a:r>
            <a:r>
              <a:rPr lang="it-IT" dirty="0">
                <a:hlinkClick r:id="rId5"/>
              </a:rPr>
              <a:t>2022</a:t>
            </a:r>
            <a:endParaRPr lang="en-US" dirty="0"/>
          </a:p>
        </p:txBody>
      </p:sp>
      <p:cxnSp>
        <p:nvCxnSpPr>
          <p:cNvPr id="9" name="Connettore diritto 8"/>
          <p:cNvCxnSpPr/>
          <p:nvPr/>
        </p:nvCxnSpPr>
        <p:spPr>
          <a:xfrm flipH="1">
            <a:off x="838200" y="3072384"/>
            <a:ext cx="5205984" cy="274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574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Obiettivi finali, regole, efficacia della PM e coordinamento con la Politica di Bilancio</a:t>
            </a:r>
            <a:endParaRPr lang="en-US" dirty="0"/>
          </a:p>
        </p:txBody>
      </p:sp>
      <p:sp>
        <p:nvSpPr>
          <p:cNvPr id="4" name="Segnaposto testo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9510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a:t>Probabilmente anche la globalizzazione ha avuto un effetto positivo, anche se il divario inflattivo tra paesi emergenti e paesi avanzati permane</a:t>
            </a:r>
            <a:endParaRPr lang="en-US" sz="3600" dirty="0"/>
          </a:p>
        </p:txBody>
      </p:sp>
      <p:pic>
        <p:nvPicPr>
          <p:cNvPr id="4" name="Immagine 3"/>
          <p:cNvPicPr>
            <a:picLocks noChangeAspect="1"/>
          </p:cNvPicPr>
          <p:nvPr/>
        </p:nvPicPr>
        <p:blipFill>
          <a:blip r:embed="rId2"/>
          <a:stretch>
            <a:fillRect/>
          </a:stretch>
        </p:blipFill>
        <p:spPr>
          <a:xfrm>
            <a:off x="2370200" y="2387304"/>
            <a:ext cx="6536055" cy="4301913"/>
          </a:xfrm>
          <a:prstGeom prst="rect">
            <a:avLst/>
          </a:prstGeom>
        </p:spPr>
      </p:pic>
      <p:sp>
        <p:nvSpPr>
          <p:cNvPr id="5" name="Rettangolo 4"/>
          <p:cNvSpPr/>
          <p:nvPr/>
        </p:nvSpPr>
        <p:spPr>
          <a:xfrm>
            <a:off x="2810255" y="1760327"/>
            <a:ext cx="6096000" cy="923330"/>
          </a:xfrm>
          <a:prstGeom prst="rect">
            <a:avLst/>
          </a:prstGeom>
        </p:spPr>
        <p:txBody>
          <a:bodyPr>
            <a:spAutoFit/>
          </a:bodyPr>
          <a:lstStyle/>
          <a:p>
            <a:r>
              <a:rPr lang="it-IT" b="1" dirty="0">
                <a:solidFill>
                  <a:srgbClr val="333333"/>
                </a:solidFill>
                <a:latin typeface="jaf-bernina-sans"/>
              </a:rPr>
              <a:t>Figura 4.4.1.</a:t>
            </a:r>
          </a:p>
          <a:p>
            <a:r>
              <a:rPr lang="it-IT" b="1" dirty="0">
                <a:solidFill>
                  <a:srgbClr val="333333"/>
                </a:solidFill>
                <a:latin typeface="Arial" panose="020B0604020202020204" pitchFamily="34" charset="0"/>
              </a:rPr>
              <a:t>Inflazione nei paesi avanzati, emergenti e in via di sviluppo 1996-2017 (% annua).</a:t>
            </a:r>
            <a:endParaRPr lang="it-IT" b="1"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3178931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stabilità dei prezzi e la stabilità dell’output secondo la regola di Taylor</a:t>
            </a:r>
            <a:endParaRPr lang="en-US" dirty="0"/>
          </a:p>
        </p:txBody>
      </p:sp>
      <p:sp>
        <p:nvSpPr>
          <p:cNvPr id="3" name="Segnaposto contenuto 2"/>
          <p:cNvSpPr>
            <a:spLocks noGrp="1"/>
          </p:cNvSpPr>
          <p:nvPr>
            <p:ph idx="1"/>
          </p:nvPr>
        </p:nvSpPr>
        <p:spPr/>
        <p:txBody>
          <a:bodyPr>
            <a:normAutofit fontScale="77500" lnSpcReduction="20000"/>
          </a:bodyPr>
          <a:lstStyle/>
          <a:p>
            <a:r>
              <a:rPr lang="it-IT" dirty="0"/>
              <a:t>Nel comportamento delle BC non si tiene conto, come abbiamo visto, solo dell’inflazione</a:t>
            </a:r>
          </a:p>
          <a:p>
            <a:r>
              <a:rPr lang="it-IT" dirty="0"/>
              <a:t>John Taylor propone nel 1993 la lettura del comportamento di </a:t>
            </a:r>
            <a:r>
              <a:rPr lang="it-IT" dirty="0">
                <a:solidFill>
                  <a:srgbClr val="FF0000"/>
                </a:solidFill>
              </a:rPr>
              <a:t>fissazione dell’obiettivo intermedio della FED </a:t>
            </a:r>
            <a:r>
              <a:rPr lang="it-IT" dirty="0"/>
              <a:t>con una regola:</a:t>
            </a:r>
            <a:endParaRPr lang="en-US" dirty="0"/>
          </a:p>
          <a:p>
            <a:r>
              <a:rPr lang="en-US" dirty="0"/>
              <a:t>i</a:t>
            </a:r>
            <a:r>
              <a:rPr lang="en-US" baseline="-25000" dirty="0"/>
              <a:t>t</a:t>
            </a:r>
            <a:r>
              <a:rPr lang="en-US" dirty="0"/>
              <a:t>=r*+</a:t>
            </a:r>
            <a:r>
              <a:rPr lang="el-GR" dirty="0"/>
              <a:t>π</a:t>
            </a:r>
            <a:r>
              <a:rPr lang="en-US" baseline="-25000" dirty="0"/>
              <a:t>t</a:t>
            </a:r>
            <a:r>
              <a:rPr lang="en-US" dirty="0"/>
              <a:t>+0,5(</a:t>
            </a:r>
            <a:r>
              <a:rPr lang="el-GR" dirty="0"/>
              <a:t>π</a:t>
            </a:r>
            <a:r>
              <a:rPr lang="en-US" baseline="-25000" dirty="0"/>
              <a:t>t</a:t>
            </a:r>
            <a:r>
              <a:rPr lang="en-US" dirty="0"/>
              <a:t>−</a:t>
            </a:r>
            <a:r>
              <a:rPr lang="el-GR" dirty="0"/>
              <a:t>π</a:t>
            </a:r>
            <a:r>
              <a:rPr lang="it-IT" dirty="0"/>
              <a:t>*</a:t>
            </a:r>
            <a:r>
              <a:rPr lang="el-GR" dirty="0"/>
              <a:t>)+0,5(</a:t>
            </a:r>
            <a:r>
              <a:rPr lang="en-US" dirty="0" err="1"/>
              <a:t>y</a:t>
            </a:r>
            <a:r>
              <a:rPr lang="en-US" baseline="-25000" dirty="0" err="1"/>
              <a:t>t</a:t>
            </a:r>
            <a:r>
              <a:rPr lang="en-US" dirty="0"/>
              <a:t>−y*)</a:t>
            </a:r>
          </a:p>
          <a:p>
            <a:r>
              <a:rPr lang="it-IT" dirty="0"/>
              <a:t>Vale a dire, i tassi d’interesse di breve termine vengono fissati dalla FED sulla base del </a:t>
            </a:r>
            <a:r>
              <a:rPr lang="it-IT" dirty="0">
                <a:solidFill>
                  <a:srgbClr val="FF0000"/>
                </a:solidFill>
              </a:rPr>
              <a:t>tasso d’interesse reale naturale </a:t>
            </a:r>
            <a:r>
              <a:rPr lang="it-IT" dirty="0"/>
              <a:t>(r*), </a:t>
            </a:r>
            <a:r>
              <a:rPr lang="it-IT" dirty="0">
                <a:solidFill>
                  <a:srgbClr val="FF0000"/>
                </a:solidFill>
              </a:rPr>
              <a:t>dell’inflazione corrente e della sua deviazione dal target inflazionistico</a:t>
            </a:r>
            <a:r>
              <a:rPr lang="it-IT" dirty="0"/>
              <a:t> (</a:t>
            </a:r>
            <a:r>
              <a:rPr lang="el-GR" dirty="0"/>
              <a:t>π</a:t>
            </a:r>
            <a:r>
              <a:rPr lang="it-IT" dirty="0"/>
              <a:t>*) e nella stessa proporzione (0,5) della deviazione dell’output corrente dal suo trend (</a:t>
            </a:r>
            <a:r>
              <a:rPr lang="it-IT" dirty="0">
                <a:solidFill>
                  <a:srgbClr val="FF0000"/>
                </a:solidFill>
              </a:rPr>
              <a:t>output gap</a:t>
            </a:r>
            <a:r>
              <a:rPr lang="it-IT" dirty="0"/>
              <a:t>)</a:t>
            </a:r>
          </a:p>
          <a:p>
            <a:r>
              <a:rPr lang="it-IT" dirty="0"/>
              <a:t>In pratica i è il tasso sui </a:t>
            </a:r>
            <a:r>
              <a:rPr lang="it-IT" dirty="0" err="1">
                <a:solidFill>
                  <a:srgbClr val="FF0000"/>
                </a:solidFill>
              </a:rPr>
              <a:t>federal</a:t>
            </a:r>
            <a:r>
              <a:rPr lang="it-IT" dirty="0">
                <a:solidFill>
                  <a:srgbClr val="FF0000"/>
                </a:solidFill>
              </a:rPr>
              <a:t> funds</a:t>
            </a:r>
            <a:r>
              <a:rPr lang="it-IT" dirty="0"/>
              <a:t>, </a:t>
            </a:r>
            <a:r>
              <a:rPr lang="el-GR" dirty="0"/>
              <a:t>π</a:t>
            </a:r>
            <a:r>
              <a:rPr lang="en-US" baseline="-25000" dirty="0"/>
              <a:t>t</a:t>
            </a:r>
            <a:r>
              <a:rPr lang="it-IT" dirty="0"/>
              <a:t> è il tasso di inflazione dei precedenti quattro trimestri, </a:t>
            </a:r>
            <a:r>
              <a:rPr lang="el-GR" dirty="0"/>
              <a:t>π</a:t>
            </a:r>
            <a:r>
              <a:rPr lang="it-IT" dirty="0"/>
              <a:t>* è l’inflazione obiettivo, fissata al 2%, </a:t>
            </a:r>
            <a:r>
              <a:rPr lang="en-US" dirty="0" err="1"/>
              <a:t>y</a:t>
            </a:r>
            <a:r>
              <a:rPr lang="en-US" baseline="-25000" dirty="0" err="1"/>
              <a:t>t</a:t>
            </a:r>
            <a:r>
              <a:rPr lang="it-IT" dirty="0"/>
              <a:t> è la crescita realizzata e </a:t>
            </a:r>
            <a:r>
              <a:rPr lang="en-US" dirty="0"/>
              <a:t>y*</a:t>
            </a:r>
            <a:r>
              <a:rPr lang="it-IT" dirty="0"/>
              <a:t> è la crescita potenziale. Se inflazione e crescita sono al loro potenziale il tasso nominale deve essere al 4%, quindi un tasso reale (r*) del 2%.</a:t>
            </a:r>
          </a:p>
          <a:p>
            <a:r>
              <a:rPr lang="it-IT" dirty="0"/>
              <a:t>Questa regola si è dimostrata valida per molte banche centrali, anche se con pesi dei target diversi, ed è utile per valutare l’orientamento della PM nei singoli paesi e per confrontarli tra loro</a:t>
            </a:r>
            <a:endParaRPr lang="en-US" dirty="0"/>
          </a:p>
        </p:txBody>
      </p:sp>
    </p:spTree>
    <p:extLst>
      <p:ext uri="{BB962C8B-B14F-4D97-AF65-F5344CB8AC3E}">
        <p14:creationId xmlns:p14="http://schemas.microsoft.com/office/powerpoint/2010/main" val="1329686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regola di Taylor e la PM della FED</a:t>
            </a:r>
            <a:endParaRPr lang="en-US" dirty="0"/>
          </a:p>
        </p:txBody>
      </p:sp>
      <p:sp>
        <p:nvSpPr>
          <p:cNvPr id="3" name="Segnaposto contenuto 2"/>
          <p:cNvSpPr>
            <a:spLocks noGrp="1"/>
          </p:cNvSpPr>
          <p:nvPr>
            <p:ph idx="1"/>
          </p:nvPr>
        </p:nvSpPr>
        <p:spPr>
          <a:xfrm>
            <a:off x="556098" y="1611615"/>
            <a:ext cx="5089614" cy="4915643"/>
          </a:xfrm>
        </p:spPr>
        <p:txBody>
          <a:bodyPr>
            <a:noAutofit/>
          </a:bodyPr>
          <a:lstStyle/>
          <a:p>
            <a:r>
              <a:rPr lang="it-IT" sz="1600" dirty="0"/>
              <a:t>Si nota che anche a confronto con la TR la politica monetaria della Fed negli anni pre-crisi appare oltremodo espansiva. </a:t>
            </a:r>
          </a:p>
          <a:p>
            <a:r>
              <a:rPr lang="it-IT" sz="1600" dirty="0"/>
              <a:t>Se dal 1994 al 2001 i due tassi erano stati simili, dal secondo trimestre del 2001 al secondo trimestre 2006 il tasso della Fed è stato sistematicamente più basso e la differenza è arrivata a quasi tre punti nel 2003. Inoltre, il tasso minimo individuato dalla TR nel periodo 2002-2005 è stato del 3,25 mentre la Fed si spinse molto più in basso, con tassi vicini all’1 per cento. </a:t>
            </a:r>
          </a:p>
          <a:p>
            <a:r>
              <a:rPr lang="it-IT" sz="1600" dirty="0"/>
              <a:t>Anche la TR supporta l’idea di una fase eccessivamente espansiva negli anni pre-crisi. Possiamo comprendere meglio questa differenza di comportamento se stimiamo la Taylor </a:t>
            </a:r>
            <a:r>
              <a:rPr lang="it-IT" sz="1600" dirty="0" err="1"/>
              <a:t>Rule</a:t>
            </a:r>
            <a:r>
              <a:rPr lang="it-IT" sz="1600" dirty="0"/>
              <a:t> attraverso una semplice elaborazione econometrica. </a:t>
            </a:r>
          </a:p>
          <a:p>
            <a:r>
              <a:rPr lang="it-IT" sz="1600" dirty="0"/>
              <a:t>Seppur vi siano diverse cautele da seguire nello stimare in modo semplice la Regola di Taylor [cfr. </a:t>
            </a:r>
            <a:r>
              <a:rPr lang="it-IT" sz="1600" dirty="0" err="1"/>
              <a:t>Österholm</a:t>
            </a:r>
            <a:r>
              <a:rPr lang="it-IT" sz="1600" dirty="0"/>
              <a:t>, P. (2005). The Taylor </a:t>
            </a:r>
            <a:r>
              <a:rPr lang="it-IT" sz="1600" dirty="0" err="1"/>
              <a:t>Rule</a:t>
            </a:r>
            <a:r>
              <a:rPr lang="it-IT" sz="1600" dirty="0"/>
              <a:t>: a </a:t>
            </a:r>
            <a:r>
              <a:rPr lang="it-IT" sz="1600" dirty="0" err="1"/>
              <a:t>spurious</a:t>
            </a:r>
            <a:r>
              <a:rPr lang="it-IT" sz="1600" dirty="0"/>
              <a:t> </a:t>
            </a:r>
            <a:r>
              <a:rPr lang="it-IT" sz="1600" dirty="0" err="1"/>
              <a:t>regression</a:t>
            </a:r>
            <a:r>
              <a:rPr lang="it-IT" sz="1600" dirty="0"/>
              <a:t>?, </a:t>
            </a:r>
            <a:r>
              <a:rPr lang="it-IT" sz="1600" dirty="0" err="1"/>
              <a:t>Bullettin</a:t>
            </a:r>
            <a:r>
              <a:rPr lang="it-IT" sz="1600" dirty="0"/>
              <a:t> of </a:t>
            </a:r>
            <a:r>
              <a:rPr lang="it-IT" sz="1600" dirty="0" err="1"/>
              <a:t>Economic</a:t>
            </a:r>
            <a:r>
              <a:rPr lang="it-IT" sz="1600" dirty="0"/>
              <a:t> </a:t>
            </a:r>
            <a:r>
              <a:rPr lang="it-IT" sz="1600" dirty="0" err="1"/>
              <a:t>Research</a:t>
            </a:r>
            <a:r>
              <a:rPr lang="it-IT" sz="1600" dirty="0"/>
              <a:t>, 57, 217-247] </a:t>
            </a:r>
            <a:r>
              <a:rPr lang="it-IT" sz="1600" dirty="0">
                <a:solidFill>
                  <a:srgbClr val="FF0000"/>
                </a:solidFill>
              </a:rPr>
              <a:t>ciò che deduciamo è che la Fed è una banca centrale molto più attiva di quanto prescrive la regola di Taylor</a:t>
            </a:r>
            <a:r>
              <a:rPr lang="it-IT" sz="1600" dirty="0"/>
              <a:t>. </a:t>
            </a:r>
            <a:endParaRPr lang="en-US" sz="1600" dirty="0"/>
          </a:p>
        </p:txBody>
      </p:sp>
      <p:pic>
        <p:nvPicPr>
          <p:cNvPr id="4" name="Immagine 3"/>
          <p:cNvPicPr>
            <a:picLocks noChangeAspect="1"/>
          </p:cNvPicPr>
          <p:nvPr/>
        </p:nvPicPr>
        <p:blipFill>
          <a:blip r:embed="rId2"/>
          <a:stretch>
            <a:fillRect/>
          </a:stretch>
        </p:blipFill>
        <p:spPr>
          <a:xfrm>
            <a:off x="5927814" y="2259842"/>
            <a:ext cx="6114601" cy="2766334"/>
          </a:xfrm>
          <a:prstGeom prst="rect">
            <a:avLst/>
          </a:prstGeom>
        </p:spPr>
      </p:pic>
      <p:sp>
        <p:nvSpPr>
          <p:cNvPr id="5" name="Ovale 4">
            <a:extLst>
              <a:ext uri="{FF2B5EF4-FFF2-40B4-BE49-F238E27FC236}">
                <a16:creationId xmlns:a16="http://schemas.microsoft.com/office/drawing/2014/main" id="{352CB2C8-589B-4852-9ACC-F9B7CBC5FD75}"/>
              </a:ext>
            </a:extLst>
          </p:cNvPr>
          <p:cNvSpPr/>
          <p:nvPr/>
        </p:nvSpPr>
        <p:spPr>
          <a:xfrm>
            <a:off x="9333225" y="2326783"/>
            <a:ext cx="1369119" cy="19275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2 6">
            <a:extLst>
              <a:ext uri="{FF2B5EF4-FFF2-40B4-BE49-F238E27FC236}">
                <a16:creationId xmlns:a16="http://schemas.microsoft.com/office/drawing/2014/main" id="{696BA037-76E1-4C22-9373-E9338A8F337B}"/>
              </a:ext>
            </a:extLst>
          </p:cNvPr>
          <p:cNvCxnSpPr/>
          <p:nvPr/>
        </p:nvCxnSpPr>
        <p:spPr>
          <a:xfrm flipH="1">
            <a:off x="7199290" y="2683099"/>
            <a:ext cx="2245217" cy="24040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 name="Connettore 2 8">
            <a:extLst>
              <a:ext uri="{FF2B5EF4-FFF2-40B4-BE49-F238E27FC236}">
                <a16:creationId xmlns:a16="http://schemas.microsoft.com/office/drawing/2014/main" id="{3A145089-766E-41F3-A396-E6EAC2DC11CB}"/>
              </a:ext>
            </a:extLst>
          </p:cNvPr>
          <p:cNvCxnSpPr/>
          <p:nvPr/>
        </p:nvCxnSpPr>
        <p:spPr>
          <a:xfrm>
            <a:off x="10569262" y="2695977"/>
            <a:ext cx="897228" cy="65682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75970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Le teorie della PM: perché oggi si usa il tasso d’interesse ottimale come obiettivo intermedio?</a:t>
            </a:r>
            <a:endParaRPr lang="en-US" dirty="0"/>
          </a:p>
        </p:txBody>
      </p:sp>
      <p:sp>
        <p:nvSpPr>
          <p:cNvPr id="3" name="Segnaposto contenuto 2"/>
          <p:cNvSpPr>
            <a:spLocks noGrp="1"/>
          </p:cNvSpPr>
          <p:nvPr>
            <p:ph idx="1"/>
          </p:nvPr>
        </p:nvSpPr>
        <p:spPr>
          <a:xfrm>
            <a:off x="838200" y="1825624"/>
            <a:ext cx="10515600" cy="4486275"/>
          </a:xfrm>
        </p:spPr>
        <p:txBody>
          <a:bodyPr>
            <a:normAutofit fontScale="62500" lnSpcReduction="20000"/>
          </a:bodyPr>
          <a:lstStyle/>
          <a:p>
            <a:r>
              <a:rPr lang="it-IT" dirty="0"/>
              <a:t>Il legame tra crescita monetaria e inflazione nel breve periodo nella Teoria Quantitativa della Moneta oggi è molto debole, inoltre la liberalizzazione e le innovazioni finanziarie hanno reso difficile il controllo degli aggregati monetari</a:t>
            </a:r>
          </a:p>
          <a:p>
            <a:r>
              <a:rPr lang="it-IT" dirty="0"/>
              <a:t>Oggi la BC adotta un approccio </a:t>
            </a:r>
            <a:r>
              <a:rPr lang="it-IT" i="1" dirty="0" err="1">
                <a:solidFill>
                  <a:srgbClr val="FF0000"/>
                </a:solidFill>
              </a:rPr>
              <a:t>forward</a:t>
            </a:r>
            <a:r>
              <a:rPr lang="it-IT" i="1" dirty="0">
                <a:solidFill>
                  <a:srgbClr val="FF0000"/>
                </a:solidFill>
              </a:rPr>
              <a:t> </a:t>
            </a:r>
            <a:r>
              <a:rPr lang="it-IT" i="1" dirty="0" err="1">
                <a:solidFill>
                  <a:srgbClr val="FF0000"/>
                </a:solidFill>
              </a:rPr>
              <a:t>looking</a:t>
            </a:r>
            <a:r>
              <a:rPr lang="it-IT" i="1" dirty="0">
                <a:solidFill>
                  <a:srgbClr val="FF0000"/>
                </a:solidFill>
              </a:rPr>
              <a:t> </a:t>
            </a:r>
            <a:r>
              <a:rPr lang="it-IT" i="1" dirty="0"/>
              <a:t>(</a:t>
            </a:r>
            <a:r>
              <a:rPr lang="pt-BR" dirty="0"/>
              <a:t>Clarida, Galí e Gertler [1999] ) </a:t>
            </a:r>
            <a:r>
              <a:rPr lang="it-IT" dirty="0"/>
              <a:t>nel fissare il tasso d’interesse a breve con agenti che presentano </a:t>
            </a:r>
            <a:r>
              <a:rPr lang="it-IT" u="sng" dirty="0"/>
              <a:t>aspettative razionali</a:t>
            </a:r>
            <a:r>
              <a:rPr lang="it-IT" dirty="0"/>
              <a:t>, </a:t>
            </a:r>
            <a:r>
              <a:rPr lang="it-IT" u="sng" dirty="0"/>
              <a:t>rigidità nominali</a:t>
            </a:r>
            <a:r>
              <a:rPr lang="it-IT" dirty="0"/>
              <a:t>* e con </a:t>
            </a:r>
            <a:r>
              <a:rPr lang="it-IT" u="sng" dirty="0"/>
              <a:t>obiettivi ottimizzanti </a:t>
            </a:r>
            <a:r>
              <a:rPr lang="it-IT" dirty="0">
                <a:solidFill>
                  <a:srgbClr val="FF0000"/>
                </a:solidFill>
              </a:rPr>
              <a:t>nel mantenere il tasso d’inflazione futuro e l’output gap futuro attesi aderenti all’obiettivo fissato</a:t>
            </a:r>
            <a:r>
              <a:rPr lang="it-IT" dirty="0"/>
              <a:t> (</a:t>
            </a:r>
            <a:r>
              <a:rPr lang="it-IT" b="1" dirty="0"/>
              <a:t>tasso d’interesse ottimale</a:t>
            </a:r>
            <a:r>
              <a:rPr lang="it-IT" dirty="0"/>
              <a:t>): si tratta dell’</a:t>
            </a:r>
            <a:r>
              <a:rPr lang="it-IT" dirty="0" err="1">
                <a:solidFill>
                  <a:srgbClr val="FF0000"/>
                </a:solidFill>
              </a:rPr>
              <a:t>inflation</a:t>
            </a:r>
            <a:r>
              <a:rPr lang="it-IT" dirty="0">
                <a:solidFill>
                  <a:srgbClr val="FF0000"/>
                </a:solidFill>
              </a:rPr>
              <a:t> </a:t>
            </a:r>
            <a:r>
              <a:rPr lang="it-IT" dirty="0" err="1">
                <a:solidFill>
                  <a:srgbClr val="FF0000"/>
                </a:solidFill>
              </a:rPr>
              <a:t>targeting</a:t>
            </a:r>
            <a:endParaRPr lang="it-IT" dirty="0">
              <a:solidFill>
                <a:srgbClr val="FF0000"/>
              </a:solidFill>
            </a:endParaRPr>
          </a:p>
          <a:p>
            <a:r>
              <a:rPr lang="it-IT" dirty="0"/>
              <a:t>La trasmissione della PM avviene con ritardo, come già osservato, per cui è più logico che il controllo possa essere effettivo sui valori di medio periodo</a:t>
            </a:r>
          </a:p>
          <a:p>
            <a:r>
              <a:rPr lang="it-IT" dirty="0"/>
              <a:t>Quando può agire la BC? Essendo l’output gap inversamente proporzionale alle variazioni di </a:t>
            </a:r>
            <a:r>
              <a:rPr lang="it-IT" b="1" dirty="0"/>
              <a:t>r</a:t>
            </a:r>
            <a:r>
              <a:rPr lang="it-IT" dirty="0"/>
              <a:t> e positivamente correlato a quelle di </a:t>
            </a:r>
            <a:r>
              <a:rPr lang="el-GR" b="1" dirty="0">
                <a:latin typeface="Arial" panose="020B0604020202020204" pitchFamily="34" charset="0"/>
                <a:cs typeface="Arial" panose="020B0604020202020204" pitchFamily="34" charset="0"/>
              </a:rPr>
              <a:t>π</a:t>
            </a:r>
            <a:r>
              <a:rPr lang="it-IT" dirty="0">
                <a:latin typeface="Arial" panose="020B0604020202020204" pitchFamily="34" charset="0"/>
                <a:cs typeface="Arial" panose="020B0604020202020204" pitchFamily="34" charset="0"/>
              </a:rPr>
              <a:t>, </a:t>
            </a:r>
            <a:r>
              <a:rPr lang="it-IT" dirty="0">
                <a:solidFill>
                  <a:srgbClr val="FF0000"/>
                </a:solidFill>
                <a:latin typeface="Arial" panose="020B0604020202020204" pitchFamily="34" charset="0"/>
                <a:cs typeface="Arial" panose="020B0604020202020204" pitchFamily="34" charset="0"/>
              </a:rPr>
              <a:t>l’intervento della BC è coerente con gli shock sulla domanda e dovrebbe controbilanciare completamente gli shock</a:t>
            </a:r>
            <a:r>
              <a:rPr lang="it-IT" dirty="0">
                <a:latin typeface="Arial" panose="020B0604020202020204" pitchFamily="34" charset="0"/>
                <a:cs typeface="Arial" panose="020B0604020202020204" pitchFamily="34" charset="0"/>
              </a:rPr>
              <a:t>.</a:t>
            </a:r>
          </a:p>
          <a:p>
            <a:r>
              <a:rPr lang="it-IT" dirty="0">
                <a:latin typeface="Arial" panose="020B0604020202020204" pitchFamily="34" charset="0"/>
                <a:cs typeface="Arial" panose="020B0604020202020204" pitchFamily="34" charset="0"/>
              </a:rPr>
              <a:t>Al contrario, </a:t>
            </a:r>
            <a:r>
              <a:rPr lang="it-IT" u="sng" dirty="0">
                <a:latin typeface="Arial" panose="020B0604020202020204" pitchFamily="34" charset="0"/>
                <a:cs typeface="Arial" panose="020B0604020202020204" pitchFamily="34" charset="0"/>
              </a:rPr>
              <a:t>con gli shock sull’offerta</a:t>
            </a:r>
            <a:r>
              <a:rPr lang="it-IT" dirty="0">
                <a:latin typeface="Arial" panose="020B0604020202020204" pitchFamily="34" charset="0"/>
                <a:cs typeface="Arial" panose="020B0604020202020204" pitchFamily="34" charset="0"/>
              </a:rPr>
              <a:t> </a:t>
            </a:r>
            <a:r>
              <a:rPr lang="it-IT" dirty="0">
                <a:solidFill>
                  <a:srgbClr val="FF0000"/>
                </a:solidFill>
                <a:latin typeface="Arial" panose="020B0604020202020204" pitchFamily="34" charset="0"/>
                <a:cs typeface="Arial" panose="020B0604020202020204" pitchFamily="34" charset="0"/>
              </a:rPr>
              <a:t>la BC dovrebbe intervenire in modo parziale</a:t>
            </a:r>
            <a:r>
              <a:rPr lang="it-IT" dirty="0">
                <a:latin typeface="Arial" panose="020B0604020202020204" pitchFamily="34" charset="0"/>
                <a:cs typeface="Arial" panose="020B0604020202020204" pitchFamily="34" charset="0"/>
              </a:rPr>
              <a:t>, proprio perché il suo intervento fa variare in senso opposto inflazione e output gap (manovra dei tassi </a:t>
            </a:r>
            <a:r>
              <a:rPr lang="it-IT" dirty="0">
                <a:latin typeface="Arial" panose="020B0604020202020204" pitchFamily="34" charset="0"/>
                <a:cs typeface="Arial" panose="020B0604020202020204" pitchFamily="34" charset="0"/>
                <a:hlinkClick r:id="rId2"/>
              </a:rPr>
              <a:t>BCE</a:t>
            </a:r>
            <a:r>
              <a:rPr lang="it-IT" dirty="0">
                <a:latin typeface="Arial" panose="020B0604020202020204" pitchFamily="34" charset="0"/>
                <a:cs typeface="Arial" panose="020B0604020202020204" pitchFamily="34" charset="0"/>
              </a:rPr>
              <a:t> autunno 2008, p. 37-38) </a:t>
            </a:r>
          </a:p>
          <a:p>
            <a:r>
              <a:rPr lang="it-IT" dirty="0">
                <a:latin typeface="Arial" panose="020B0604020202020204" pitchFamily="34" charset="0"/>
                <a:cs typeface="Arial" panose="020B0604020202020204" pitchFamily="34" charset="0"/>
              </a:rPr>
              <a:t>Il problema di un modello di questo tipo è che i mercati finanziari funzionano perfettamente, ma è l’esatto contrario di quello che è accaduto nella crisi del 2007 e che si sta ripetendo ora!</a:t>
            </a:r>
            <a:endParaRPr lang="en-US" dirty="0"/>
          </a:p>
        </p:txBody>
      </p:sp>
      <p:sp>
        <p:nvSpPr>
          <p:cNvPr id="4" name="Rettangolo 3"/>
          <p:cNvSpPr/>
          <p:nvPr/>
        </p:nvSpPr>
        <p:spPr>
          <a:xfrm>
            <a:off x="612386" y="6311900"/>
            <a:ext cx="6050824" cy="369332"/>
          </a:xfrm>
          <a:prstGeom prst="rect">
            <a:avLst/>
          </a:prstGeom>
        </p:spPr>
        <p:txBody>
          <a:bodyPr wrap="none">
            <a:spAutoFit/>
          </a:bodyPr>
          <a:lstStyle/>
          <a:p>
            <a:r>
              <a:rPr lang="it-IT" dirty="0"/>
              <a:t>(*) informazione asimmetrica, contratti di durata e menu </a:t>
            </a:r>
            <a:r>
              <a:rPr lang="it-IT" dirty="0" err="1"/>
              <a:t>costs</a:t>
            </a:r>
            <a:endParaRPr lang="en-US" dirty="0"/>
          </a:p>
        </p:txBody>
      </p:sp>
    </p:spTree>
    <p:extLst>
      <p:ext uri="{BB962C8B-B14F-4D97-AF65-F5344CB8AC3E}">
        <p14:creationId xmlns:p14="http://schemas.microsoft.com/office/powerpoint/2010/main" val="1568503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6B3A4DA4-D101-4C4F-B641-DDAAEA99B682}"/>
              </a:ext>
            </a:extLst>
          </p:cNvPr>
          <p:cNvSpPr>
            <a:spLocks noGrp="1"/>
          </p:cNvSpPr>
          <p:nvPr>
            <p:ph type="title"/>
          </p:nvPr>
        </p:nvSpPr>
        <p:spPr/>
        <p:txBody>
          <a:bodyPr/>
          <a:lstStyle/>
          <a:p>
            <a:r>
              <a:rPr lang="it-IT" dirty="0"/>
              <a:t>Occorre tener conto anche delle interazioni con i principali indicatori macroeconomici</a:t>
            </a:r>
          </a:p>
        </p:txBody>
      </p:sp>
      <p:pic>
        <p:nvPicPr>
          <p:cNvPr id="5" name="Immagine 4">
            <a:extLst>
              <a:ext uri="{FF2B5EF4-FFF2-40B4-BE49-F238E27FC236}">
                <a16:creationId xmlns:a16="http://schemas.microsoft.com/office/drawing/2014/main" id="{19209F61-6FAD-4683-87B5-CF7ADE293F6A}"/>
              </a:ext>
            </a:extLst>
          </p:cNvPr>
          <p:cNvPicPr>
            <a:picLocks noChangeAspect="1"/>
          </p:cNvPicPr>
          <p:nvPr/>
        </p:nvPicPr>
        <p:blipFill>
          <a:blip r:embed="rId2"/>
          <a:stretch>
            <a:fillRect/>
          </a:stretch>
        </p:blipFill>
        <p:spPr>
          <a:xfrm>
            <a:off x="342293" y="2200644"/>
            <a:ext cx="5624237" cy="3032472"/>
          </a:xfrm>
          <a:prstGeom prst="rect">
            <a:avLst/>
          </a:prstGeom>
        </p:spPr>
      </p:pic>
      <p:pic>
        <p:nvPicPr>
          <p:cNvPr id="6" name="Immagine 5">
            <a:extLst>
              <a:ext uri="{FF2B5EF4-FFF2-40B4-BE49-F238E27FC236}">
                <a16:creationId xmlns:a16="http://schemas.microsoft.com/office/drawing/2014/main" id="{BF4B9D86-A8AA-4B73-86E1-6AADAE5C390B}"/>
              </a:ext>
            </a:extLst>
          </p:cNvPr>
          <p:cNvPicPr>
            <a:picLocks noChangeAspect="1"/>
          </p:cNvPicPr>
          <p:nvPr/>
        </p:nvPicPr>
        <p:blipFill>
          <a:blip r:embed="rId3"/>
          <a:stretch>
            <a:fillRect/>
          </a:stretch>
        </p:blipFill>
        <p:spPr>
          <a:xfrm>
            <a:off x="5890946" y="2134576"/>
            <a:ext cx="5687161" cy="3506370"/>
          </a:xfrm>
          <a:prstGeom prst="rect">
            <a:avLst/>
          </a:prstGeom>
        </p:spPr>
      </p:pic>
      <p:sp>
        <p:nvSpPr>
          <p:cNvPr id="7" name="CasellaDiTesto 6">
            <a:extLst>
              <a:ext uri="{FF2B5EF4-FFF2-40B4-BE49-F238E27FC236}">
                <a16:creationId xmlns:a16="http://schemas.microsoft.com/office/drawing/2014/main" id="{49915E1C-8749-4DB9-A6BF-C66944536B4D}"/>
              </a:ext>
            </a:extLst>
          </p:cNvPr>
          <p:cNvSpPr txBox="1"/>
          <p:nvPr/>
        </p:nvSpPr>
        <p:spPr>
          <a:xfrm>
            <a:off x="4760890" y="5915695"/>
            <a:ext cx="1850265"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it-IT" b="1" dirty="0"/>
              <a:t>Fasi di recessione dell’Eurozona</a:t>
            </a:r>
          </a:p>
        </p:txBody>
      </p:sp>
      <p:cxnSp>
        <p:nvCxnSpPr>
          <p:cNvPr id="9" name="Connettore 2 8">
            <a:extLst>
              <a:ext uri="{FF2B5EF4-FFF2-40B4-BE49-F238E27FC236}">
                <a16:creationId xmlns:a16="http://schemas.microsoft.com/office/drawing/2014/main" id="{A7640D67-130E-4F7B-8833-98D70EA70EA6}"/>
              </a:ext>
            </a:extLst>
          </p:cNvPr>
          <p:cNvCxnSpPr>
            <a:stCxn id="7" idx="1"/>
          </p:cNvCxnSpPr>
          <p:nvPr/>
        </p:nvCxnSpPr>
        <p:spPr>
          <a:xfrm flipH="1" flipV="1">
            <a:off x="2627290" y="4928315"/>
            <a:ext cx="2133600" cy="1310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1158BC6B-C414-472D-8554-0E1E6DD85DC8}"/>
              </a:ext>
            </a:extLst>
          </p:cNvPr>
          <p:cNvCxnSpPr>
            <a:cxnSpLocks/>
          </p:cNvCxnSpPr>
          <p:nvPr/>
        </p:nvCxnSpPr>
        <p:spPr>
          <a:xfrm flipV="1">
            <a:off x="6641206" y="4846750"/>
            <a:ext cx="2829059" cy="15969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362E0B79-15D2-4F7B-B153-DEE51CE807C5}"/>
              </a:ext>
            </a:extLst>
          </p:cNvPr>
          <p:cNvCxnSpPr>
            <a:cxnSpLocks/>
          </p:cNvCxnSpPr>
          <p:nvPr/>
        </p:nvCxnSpPr>
        <p:spPr>
          <a:xfrm flipV="1">
            <a:off x="6316476" y="4810856"/>
            <a:ext cx="1935051" cy="12133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9D5C276C-4E27-423A-B84B-B9F0BFEC7AAD}"/>
              </a:ext>
            </a:extLst>
          </p:cNvPr>
          <p:cNvCxnSpPr/>
          <p:nvPr/>
        </p:nvCxnSpPr>
        <p:spPr>
          <a:xfrm flipH="1" flipV="1">
            <a:off x="3770290" y="4909950"/>
            <a:ext cx="2133600" cy="1310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A3027E61-811F-4515-9AB3-694D307A6EDE}"/>
              </a:ext>
            </a:extLst>
          </p:cNvPr>
          <p:cNvSpPr txBox="1"/>
          <p:nvPr/>
        </p:nvSpPr>
        <p:spPr>
          <a:xfrm>
            <a:off x="443710" y="5855594"/>
            <a:ext cx="3130639" cy="738664"/>
          </a:xfrm>
          <a:prstGeom prst="rect">
            <a:avLst/>
          </a:prstGeom>
          <a:noFill/>
        </p:spPr>
        <p:txBody>
          <a:bodyPr wrap="square" rtlCol="0">
            <a:spAutoFit/>
          </a:bodyPr>
          <a:lstStyle/>
          <a:p>
            <a:r>
              <a:rPr lang="it-IT" sz="1400" dirty="0"/>
              <a:t>Fonte: </a:t>
            </a:r>
            <a:r>
              <a:rPr lang="it-IT" sz="1400" dirty="0">
                <a:hlinkClick r:id="rId4"/>
              </a:rPr>
              <a:t>https://centridiricerca.unicatt.it/lam-OM1_2018.pdf</a:t>
            </a:r>
            <a:r>
              <a:rPr lang="it-IT" sz="1400" dirty="0"/>
              <a:t> </a:t>
            </a:r>
          </a:p>
        </p:txBody>
      </p:sp>
    </p:spTree>
    <p:extLst>
      <p:ext uri="{BB962C8B-B14F-4D97-AF65-F5344CB8AC3E}">
        <p14:creationId xmlns:p14="http://schemas.microsoft.com/office/powerpoint/2010/main" val="3080280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L’interdipendenza dopo la crisi del 2008</a:t>
            </a:r>
            <a:endParaRPr lang="en-US" dirty="0"/>
          </a:p>
        </p:txBody>
      </p:sp>
      <p:sp>
        <p:nvSpPr>
          <p:cNvPr id="3" name="Segnaposto contenuto 2"/>
          <p:cNvSpPr>
            <a:spLocks noGrp="1"/>
          </p:cNvSpPr>
          <p:nvPr>
            <p:ph idx="1"/>
          </p:nvPr>
        </p:nvSpPr>
        <p:spPr/>
        <p:txBody>
          <a:bodyPr>
            <a:normAutofit fontScale="92500"/>
          </a:bodyPr>
          <a:lstStyle/>
          <a:p>
            <a:r>
              <a:rPr lang="it-IT" b="1" dirty="0"/>
              <a:t>I trattati europei configurano una dominanza monetaria </a:t>
            </a:r>
            <a:r>
              <a:rPr lang="it-IT" dirty="0"/>
              <a:t>nell’Eurozona, con una </a:t>
            </a:r>
            <a:r>
              <a:rPr lang="it-IT" b="1" dirty="0"/>
              <a:t>banca centrale indipendente </a:t>
            </a:r>
            <a:r>
              <a:rPr lang="it-IT" dirty="0"/>
              <a:t>e delle </a:t>
            </a:r>
            <a:r>
              <a:rPr lang="it-IT" b="1" dirty="0"/>
              <a:t>regole di bilancio</a:t>
            </a:r>
            <a:r>
              <a:rPr lang="it-IT" dirty="0"/>
              <a:t> volte a garantire la solvibilità degli stati membri e un </a:t>
            </a:r>
            <a:r>
              <a:rPr lang="it-IT" dirty="0">
                <a:solidFill>
                  <a:srgbClr val="FF0000"/>
                </a:solidFill>
              </a:rPr>
              <a:t>divieto per la BCE di finanziamento dei governi</a:t>
            </a:r>
            <a:r>
              <a:rPr lang="it-IT" dirty="0"/>
              <a:t>. </a:t>
            </a:r>
          </a:p>
          <a:p>
            <a:r>
              <a:rPr lang="it-IT" dirty="0"/>
              <a:t>Tuttavia le </a:t>
            </a:r>
            <a:r>
              <a:rPr lang="it-IT" b="1" dirty="0"/>
              <a:t>interazioni tra politica monetaria e politica di bilancio</a:t>
            </a:r>
            <a:r>
              <a:rPr lang="it-IT" dirty="0"/>
              <a:t> dirette oppure attraverso il sistema bancario, hanno parzialmente negato questi principi. </a:t>
            </a:r>
          </a:p>
          <a:p>
            <a:r>
              <a:rPr lang="it-IT" dirty="0"/>
              <a:t>La tensione si è manifestata chiaramente durante la </a:t>
            </a:r>
            <a:r>
              <a:rPr lang="it-IT" b="1" dirty="0"/>
              <a:t>crisi dell’Eurozona </a:t>
            </a:r>
            <a:r>
              <a:rPr lang="it-IT" dirty="0"/>
              <a:t>all’inizio degli anni 2010, quando </a:t>
            </a:r>
            <a:r>
              <a:rPr lang="it-IT" b="1" dirty="0"/>
              <a:t>le banche commerciali detenevano molti titoli del debito</a:t>
            </a:r>
            <a:r>
              <a:rPr lang="it-IT" dirty="0"/>
              <a:t> e il potenziale default di uno di questi paesi avrebbe causato fallimenti bancari e del sistema.</a:t>
            </a:r>
          </a:p>
        </p:txBody>
      </p:sp>
    </p:spTree>
    <p:extLst>
      <p:ext uri="{BB962C8B-B14F-4D97-AF65-F5344CB8AC3E}">
        <p14:creationId xmlns:p14="http://schemas.microsoft.com/office/powerpoint/2010/main" val="3367591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A48FF4-5182-452A-9B51-2866062A041D}"/>
              </a:ext>
            </a:extLst>
          </p:cNvPr>
          <p:cNvSpPr>
            <a:spLocks noGrp="1"/>
          </p:cNvSpPr>
          <p:nvPr>
            <p:ph type="title"/>
          </p:nvPr>
        </p:nvSpPr>
        <p:spPr/>
        <p:txBody>
          <a:bodyPr>
            <a:normAutofit fontScale="90000"/>
          </a:bodyPr>
          <a:lstStyle/>
          <a:p>
            <a:r>
              <a:rPr lang="it-IT" dirty="0"/>
              <a:t>I cambiamenti della PM verso la «normalizzazione» e le decisioni di marzo 2022</a:t>
            </a:r>
          </a:p>
        </p:txBody>
      </p:sp>
      <p:sp>
        <p:nvSpPr>
          <p:cNvPr id="3" name="Segnaposto contenuto 2">
            <a:extLst>
              <a:ext uri="{FF2B5EF4-FFF2-40B4-BE49-F238E27FC236}">
                <a16:creationId xmlns:a16="http://schemas.microsoft.com/office/drawing/2014/main" id="{15059C5C-4E19-4828-8C48-6651DA1CF8E7}"/>
              </a:ext>
            </a:extLst>
          </p:cNvPr>
          <p:cNvSpPr>
            <a:spLocks noGrp="1"/>
          </p:cNvSpPr>
          <p:nvPr>
            <p:ph idx="1"/>
          </p:nvPr>
        </p:nvSpPr>
        <p:spPr/>
        <p:txBody>
          <a:bodyPr>
            <a:normAutofit fontScale="70000" lnSpcReduction="20000"/>
          </a:bodyPr>
          <a:lstStyle/>
          <a:p>
            <a:r>
              <a:rPr lang="it-IT" dirty="0"/>
              <a:t>«L’invasione russa dell’Ucraina segna uno spartiacque per l’Europa.[…] Assicurerà condizioni di liquidità distese e attuerà le sanzioni decise dall’Unione europea e dai governi europei. Il Consiglio direttivo intraprenderà qualsiasi azione necessaria per adempiere il mandato della BCE di perseguire la stabilità dei prezzi e per preservare la stabilità finanziaria.»</a:t>
            </a:r>
          </a:p>
          <a:p>
            <a:r>
              <a:rPr lang="it-IT" dirty="0"/>
              <a:t>Nelle decisioni di cambiamento permanente degli strumenti di PM, gli interventi non convenzionali diventano parte integrante della «nuova PM» della BCE: verso la normalizzazione?</a:t>
            </a:r>
          </a:p>
          <a:p>
            <a:r>
              <a:rPr lang="it-IT" dirty="0"/>
              <a:t>22 marzo: </a:t>
            </a:r>
            <a:r>
              <a:rPr lang="it-IT" dirty="0">
                <a:solidFill>
                  <a:srgbClr val="FF0000"/>
                </a:solidFill>
              </a:rPr>
              <a:t>Tassi invariati </a:t>
            </a:r>
            <a:r>
              <a:rPr lang="it-IT" dirty="0"/>
              <a:t>per ora, ma il </a:t>
            </a:r>
            <a:r>
              <a:rPr lang="it-IT" dirty="0">
                <a:solidFill>
                  <a:srgbClr val="FF0000"/>
                </a:solidFill>
              </a:rPr>
              <a:t>PAA</a:t>
            </a:r>
            <a:r>
              <a:rPr lang="it-IT" dirty="0"/>
              <a:t> oggi a 40 </a:t>
            </a:r>
            <a:r>
              <a:rPr lang="it-IT" dirty="0" err="1"/>
              <a:t>Mld</a:t>
            </a:r>
            <a:r>
              <a:rPr lang="it-IT" dirty="0"/>
              <a:t> € scenderà a 20 a giugno; se le necessità di stabilizzazione dell’inflazione richiederanno l’aumento di i, continuerà a reinvestire in titoli; </a:t>
            </a:r>
            <a:r>
              <a:rPr lang="it-IT" dirty="0">
                <a:solidFill>
                  <a:srgbClr val="FF0000"/>
                </a:solidFill>
              </a:rPr>
              <a:t>PEPP</a:t>
            </a:r>
            <a:r>
              <a:rPr lang="it-IT" dirty="0"/>
              <a:t>: si sono interrotti a fine marzo gli acquisti netti (del Programma di Acquisto per l’Emergenza Pandemica), rimborsi reinvestiti fino a fine 2024 in modo flessibile; le condizioni di finanziamento del sistema bancario a medio termine cesseranno a giugno (</a:t>
            </a:r>
            <a:r>
              <a:rPr lang="it-IT" dirty="0">
                <a:solidFill>
                  <a:srgbClr val="FF0000"/>
                </a:solidFill>
              </a:rPr>
              <a:t>OMRLT-II</a:t>
            </a:r>
            <a:r>
              <a:rPr lang="it-IT" dirty="0"/>
              <a:t>I), ma flessibilità; continua le operazioni REPO vero le BC dell’Eurosistema (</a:t>
            </a:r>
            <a:r>
              <a:rPr lang="it-IT" dirty="0" err="1"/>
              <a:t>Eurosystem</a:t>
            </a:r>
            <a:r>
              <a:rPr lang="it-IT" dirty="0"/>
              <a:t> </a:t>
            </a:r>
            <a:r>
              <a:rPr lang="it-IT" dirty="0" err="1"/>
              <a:t>repo</a:t>
            </a:r>
            <a:r>
              <a:rPr lang="it-IT" dirty="0"/>
              <a:t> facility for </a:t>
            </a:r>
            <a:r>
              <a:rPr lang="it-IT" dirty="0" err="1"/>
              <a:t>central</a:t>
            </a:r>
            <a:r>
              <a:rPr lang="it-IT" dirty="0"/>
              <a:t> bank, </a:t>
            </a:r>
            <a:r>
              <a:rPr lang="it-IT" dirty="0">
                <a:solidFill>
                  <a:srgbClr val="FF0000"/>
                </a:solidFill>
              </a:rPr>
              <a:t>EUREP</a:t>
            </a:r>
            <a:r>
              <a:rPr lang="it-IT" dirty="0"/>
              <a:t>) fino al 15 gennaio 2023.</a:t>
            </a:r>
          </a:p>
          <a:p>
            <a:r>
              <a:rPr lang="it-IT" dirty="0"/>
              <a:t>Necessariamente la regola di Taylor per l’Eurozona è diversa, deve reagire in modo più che proporzionale alle variazioni dell’inflazione, oltre che considerare la «</a:t>
            </a:r>
            <a:r>
              <a:rPr lang="it-IT" dirty="0" err="1"/>
              <a:t>forward</a:t>
            </a:r>
            <a:r>
              <a:rPr lang="it-IT" dirty="0"/>
              <a:t> guidance» che indica nel tasso d’inflazione futuro atteso l’obiettivo finale da perseguire (</a:t>
            </a:r>
            <a:r>
              <a:rPr lang="el-GR" dirty="0"/>
              <a:t>π</a:t>
            </a:r>
            <a:r>
              <a:rPr lang="it-IT" baseline="-25000" dirty="0" err="1"/>
              <a:t>t+T</a:t>
            </a:r>
            <a:r>
              <a:rPr lang="it-IT" baseline="-25000" dirty="0"/>
              <a:t> </a:t>
            </a:r>
            <a:r>
              <a:rPr lang="it-IT" dirty="0"/>
              <a:t>o </a:t>
            </a:r>
            <a:r>
              <a:rPr lang="el-GR" dirty="0"/>
              <a:t>π</a:t>
            </a:r>
            <a:r>
              <a:rPr lang="it-IT" baseline="30000" dirty="0"/>
              <a:t>e</a:t>
            </a:r>
            <a:r>
              <a:rPr lang="it-IT" dirty="0"/>
              <a:t>)</a:t>
            </a:r>
          </a:p>
        </p:txBody>
      </p:sp>
    </p:spTree>
    <p:extLst>
      <p:ext uri="{BB962C8B-B14F-4D97-AF65-F5344CB8AC3E}">
        <p14:creationId xmlns:p14="http://schemas.microsoft.com/office/powerpoint/2010/main" val="891611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regola di Taylor nell’Eurozona</a:t>
            </a:r>
            <a:endParaRPr lang="en-US" dirty="0"/>
          </a:p>
        </p:txBody>
      </p:sp>
      <p:pic>
        <p:nvPicPr>
          <p:cNvPr id="4" name="Immagine 3"/>
          <p:cNvPicPr>
            <a:picLocks noChangeAspect="1"/>
          </p:cNvPicPr>
          <p:nvPr/>
        </p:nvPicPr>
        <p:blipFill>
          <a:blip r:embed="rId2"/>
          <a:stretch>
            <a:fillRect/>
          </a:stretch>
        </p:blipFill>
        <p:spPr>
          <a:xfrm>
            <a:off x="203073" y="2048065"/>
            <a:ext cx="6840560" cy="4489895"/>
          </a:xfrm>
          <a:prstGeom prst="rect">
            <a:avLst/>
          </a:prstGeom>
        </p:spPr>
      </p:pic>
      <p:sp>
        <p:nvSpPr>
          <p:cNvPr id="5" name="Rettangolo 4"/>
          <p:cNvSpPr/>
          <p:nvPr/>
        </p:nvSpPr>
        <p:spPr>
          <a:xfrm>
            <a:off x="694795" y="1580126"/>
            <a:ext cx="5857116" cy="369332"/>
          </a:xfrm>
          <a:prstGeom prst="rect">
            <a:avLst/>
          </a:prstGeom>
        </p:spPr>
        <p:txBody>
          <a:bodyPr wrap="none">
            <a:spAutoFit/>
          </a:bodyPr>
          <a:lstStyle/>
          <a:p>
            <a:r>
              <a:rPr lang="it-IT" b="1" dirty="0">
                <a:solidFill>
                  <a:srgbClr val="131313"/>
                </a:solidFill>
                <a:latin typeface="jaf-bernina-sans"/>
              </a:rPr>
              <a:t>La </a:t>
            </a:r>
            <a:r>
              <a:rPr lang="it-IT" b="1" i="1" dirty="0">
                <a:solidFill>
                  <a:srgbClr val="131313"/>
                </a:solidFill>
                <a:latin typeface="freight-text-pro"/>
              </a:rPr>
              <a:t>Taylor </a:t>
            </a:r>
            <a:r>
              <a:rPr lang="it-IT" b="1" i="1" dirty="0" err="1">
                <a:solidFill>
                  <a:srgbClr val="131313"/>
                </a:solidFill>
                <a:latin typeface="freight-text-pro"/>
              </a:rPr>
              <a:t>rule</a:t>
            </a:r>
            <a:r>
              <a:rPr lang="it-IT" b="1" dirty="0">
                <a:solidFill>
                  <a:srgbClr val="131313"/>
                </a:solidFill>
                <a:latin typeface="jaf-bernina-sans"/>
              </a:rPr>
              <a:t> nell’Eurozona, 1999-2017 (% annuali).</a:t>
            </a:r>
            <a:endParaRPr lang="en-US" dirty="0"/>
          </a:p>
        </p:txBody>
      </p:sp>
      <p:sp>
        <p:nvSpPr>
          <p:cNvPr id="6" name="CasellaDiTesto 5"/>
          <p:cNvSpPr txBox="1"/>
          <p:nvPr/>
        </p:nvSpPr>
        <p:spPr>
          <a:xfrm>
            <a:off x="7043633" y="1330765"/>
            <a:ext cx="4505239" cy="5016758"/>
          </a:xfrm>
          <a:prstGeom prst="rect">
            <a:avLst/>
          </a:prstGeom>
          <a:noFill/>
        </p:spPr>
        <p:txBody>
          <a:bodyPr wrap="square" rtlCol="0">
            <a:spAutoFit/>
          </a:bodyPr>
          <a:lstStyle/>
          <a:p>
            <a:r>
              <a:rPr lang="it-IT" sz="2000" dirty="0"/>
              <a:t>Nel calcolare il </a:t>
            </a:r>
            <a:r>
              <a:rPr lang="it-IT" sz="2000" dirty="0">
                <a:solidFill>
                  <a:srgbClr val="FF0000"/>
                </a:solidFill>
              </a:rPr>
              <a:t>tasso d’inflazione </a:t>
            </a:r>
            <a:r>
              <a:rPr lang="it-IT" sz="2000" dirty="0"/>
              <a:t>da inserire nella regola di Taylor si fa ricorso o al </a:t>
            </a:r>
            <a:r>
              <a:rPr lang="it-IT" sz="2000" b="1" dirty="0"/>
              <a:t>valore complessivo (totale) </a:t>
            </a:r>
            <a:r>
              <a:rPr lang="it-IT" sz="2000" dirty="0"/>
              <a:t>dell’inflazione o a quella che viene definita </a:t>
            </a:r>
            <a:r>
              <a:rPr lang="it-IT" sz="2000" b="1" i="1" dirty="0"/>
              <a:t>core </a:t>
            </a:r>
            <a:r>
              <a:rPr lang="it-IT" sz="2000" b="1" i="1" dirty="0" err="1"/>
              <a:t>inflation</a:t>
            </a:r>
            <a:r>
              <a:rPr lang="it-IT" sz="2000" b="1" i="1" dirty="0"/>
              <a:t> </a:t>
            </a:r>
            <a:r>
              <a:rPr lang="it-IT" sz="2000" dirty="0"/>
              <a:t>per escludere i prodotti con i prezzi più volatili come quelli energetici o di alimenti freschi (vedi </a:t>
            </a:r>
            <a:r>
              <a:rPr lang="it-IT" sz="2000" dirty="0">
                <a:hlinkClick r:id="rId3"/>
              </a:rPr>
              <a:t>ECB</a:t>
            </a:r>
            <a:r>
              <a:rPr lang="it-IT" sz="2000" dirty="0"/>
              <a:t>).</a:t>
            </a:r>
          </a:p>
          <a:p>
            <a:r>
              <a:rPr lang="it-IT" sz="2000" dirty="0"/>
              <a:t>Non necessariamente tutte le BC (inclusa la BCE) ha come obiettivo </a:t>
            </a:r>
            <a:r>
              <a:rPr lang="it-IT" sz="2000" b="1" i="1" dirty="0"/>
              <a:t>l’output gap</a:t>
            </a:r>
            <a:r>
              <a:rPr lang="it-IT" sz="2000" dirty="0"/>
              <a:t>, tuttavia </a:t>
            </a:r>
            <a:r>
              <a:rPr lang="it-IT" sz="2000" u="sng" dirty="0"/>
              <a:t>è un indicatore che misura l’eccesso della domanda sull’offerta </a:t>
            </a:r>
            <a:r>
              <a:rPr lang="it-IT" sz="2000" dirty="0"/>
              <a:t>e quindi delle potenziali tensioni inflazionistiche.</a:t>
            </a:r>
          </a:p>
          <a:p>
            <a:r>
              <a:rPr lang="it-IT" sz="2000" dirty="0">
                <a:solidFill>
                  <a:srgbClr val="FF0000"/>
                </a:solidFill>
              </a:rPr>
              <a:t>Aumentare i serve a limitare l’inflazione futura</a:t>
            </a:r>
            <a:r>
              <a:rPr lang="it-IT" sz="2000" dirty="0"/>
              <a:t>.</a:t>
            </a:r>
            <a:endParaRPr lang="en-US" sz="2000" dirty="0"/>
          </a:p>
        </p:txBody>
      </p:sp>
      <p:pic>
        <p:nvPicPr>
          <p:cNvPr id="7" name="Immagine 6"/>
          <p:cNvPicPr>
            <a:picLocks noChangeAspect="1"/>
          </p:cNvPicPr>
          <p:nvPr/>
        </p:nvPicPr>
        <p:blipFill>
          <a:blip r:embed="rId4"/>
          <a:stretch>
            <a:fillRect/>
          </a:stretch>
        </p:blipFill>
        <p:spPr>
          <a:xfrm>
            <a:off x="6819451" y="6347523"/>
            <a:ext cx="4953601" cy="450333"/>
          </a:xfrm>
          <a:prstGeom prst="rect">
            <a:avLst/>
          </a:prstGeom>
        </p:spPr>
      </p:pic>
      <p:sp>
        <p:nvSpPr>
          <p:cNvPr id="3" name="CasellaDiTesto 2">
            <a:extLst>
              <a:ext uri="{FF2B5EF4-FFF2-40B4-BE49-F238E27FC236}">
                <a16:creationId xmlns:a16="http://schemas.microsoft.com/office/drawing/2014/main" id="{2D212EB5-AFEC-4E1C-B24C-22F6CB1504C3}"/>
              </a:ext>
            </a:extLst>
          </p:cNvPr>
          <p:cNvSpPr txBox="1"/>
          <p:nvPr/>
        </p:nvSpPr>
        <p:spPr>
          <a:xfrm>
            <a:off x="-42930" y="1580126"/>
            <a:ext cx="850005" cy="369332"/>
          </a:xfrm>
          <a:prstGeom prst="rect">
            <a:avLst/>
          </a:prstGeom>
          <a:noFill/>
        </p:spPr>
        <p:txBody>
          <a:bodyPr wrap="square" rtlCol="0">
            <a:spAutoFit/>
          </a:bodyPr>
          <a:lstStyle/>
          <a:p>
            <a:r>
              <a:rPr lang="it-IT" dirty="0"/>
              <a:t>Fig. 4.6</a:t>
            </a:r>
          </a:p>
        </p:txBody>
      </p:sp>
      <p:sp>
        <p:nvSpPr>
          <p:cNvPr id="8" name="Ovale 7">
            <a:extLst>
              <a:ext uri="{FF2B5EF4-FFF2-40B4-BE49-F238E27FC236}">
                <a16:creationId xmlns:a16="http://schemas.microsoft.com/office/drawing/2014/main" id="{3CA6007A-2B8D-489F-AE3D-2F57FC6053EA}"/>
              </a:ext>
            </a:extLst>
          </p:cNvPr>
          <p:cNvSpPr/>
          <p:nvPr/>
        </p:nvSpPr>
        <p:spPr>
          <a:xfrm>
            <a:off x="9693499" y="6333164"/>
            <a:ext cx="261870" cy="40959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18ACCD4F-3015-4960-82B8-E19D38A5EC1A}"/>
              </a:ext>
            </a:extLst>
          </p:cNvPr>
          <p:cNvSpPr/>
          <p:nvPr/>
        </p:nvSpPr>
        <p:spPr>
          <a:xfrm>
            <a:off x="10051867" y="5978191"/>
            <a:ext cx="1072730"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it-IT" dirty="0"/>
              <a:t>(</a:t>
            </a:r>
            <a:r>
              <a:rPr lang="el-GR" dirty="0"/>
              <a:t>π</a:t>
            </a:r>
            <a:r>
              <a:rPr lang="it-IT" baseline="-25000" dirty="0" err="1"/>
              <a:t>t+T</a:t>
            </a:r>
            <a:r>
              <a:rPr lang="it-IT" baseline="-25000" dirty="0"/>
              <a:t> </a:t>
            </a:r>
            <a:r>
              <a:rPr lang="it-IT" dirty="0"/>
              <a:t>o </a:t>
            </a:r>
            <a:r>
              <a:rPr lang="el-GR" dirty="0"/>
              <a:t>π</a:t>
            </a:r>
            <a:r>
              <a:rPr lang="it-IT" baseline="30000" dirty="0"/>
              <a:t>e</a:t>
            </a:r>
            <a:r>
              <a:rPr lang="it-IT" dirty="0"/>
              <a:t>)</a:t>
            </a:r>
          </a:p>
        </p:txBody>
      </p:sp>
      <p:cxnSp>
        <p:nvCxnSpPr>
          <p:cNvPr id="11" name="Connettore 2 10">
            <a:extLst>
              <a:ext uri="{FF2B5EF4-FFF2-40B4-BE49-F238E27FC236}">
                <a16:creationId xmlns:a16="http://schemas.microsoft.com/office/drawing/2014/main" id="{F24CF633-B68F-4511-BF6F-6C0F4E3164CB}"/>
              </a:ext>
            </a:extLst>
          </p:cNvPr>
          <p:cNvCxnSpPr>
            <a:stCxn id="8" idx="0"/>
          </p:cNvCxnSpPr>
          <p:nvPr/>
        </p:nvCxnSpPr>
        <p:spPr>
          <a:xfrm flipV="1">
            <a:off x="9824434" y="6173273"/>
            <a:ext cx="199622" cy="159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358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L’efficacia degli interventi della Banca Centrale</a:t>
            </a:r>
            <a:endParaRPr lang="en-US" dirty="0"/>
          </a:p>
        </p:txBody>
      </p:sp>
      <p:sp>
        <p:nvSpPr>
          <p:cNvPr id="5" name="Segnaposto testo 4"/>
          <p:cNvSpPr>
            <a:spLocks noGrp="1"/>
          </p:cNvSpPr>
          <p:nvPr>
            <p:ph type="body" idx="1"/>
          </p:nvPr>
        </p:nvSpPr>
        <p:spPr/>
        <p:txBody>
          <a:bodyPr/>
          <a:lstStyle/>
          <a:p>
            <a:r>
              <a:rPr lang="it-IT" dirty="0"/>
              <a:t>Il problema della credibilità</a:t>
            </a:r>
            <a:endParaRPr lang="en-US" dirty="0"/>
          </a:p>
        </p:txBody>
      </p:sp>
    </p:spTree>
    <p:extLst>
      <p:ext uri="{BB962C8B-B14F-4D97-AF65-F5344CB8AC3E}">
        <p14:creationId xmlns:p14="http://schemas.microsoft.com/office/powerpoint/2010/main" val="1572146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credibilità delle banche centrali</a:t>
            </a:r>
            <a:endParaRPr lang="en-US" dirty="0"/>
          </a:p>
        </p:txBody>
      </p:sp>
      <p:sp>
        <p:nvSpPr>
          <p:cNvPr id="3" name="Segnaposto contenuto 2"/>
          <p:cNvSpPr>
            <a:spLocks noGrp="1"/>
          </p:cNvSpPr>
          <p:nvPr>
            <p:ph idx="1"/>
          </p:nvPr>
        </p:nvSpPr>
        <p:spPr/>
        <p:txBody>
          <a:bodyPr>
            <a:normAutofit fontScale="85000" lnSpcReduction="20000"/>
          </a:bodyPr>
          <a:lstStyle/>
          <a:p>
            <a:r>
              <a:rPr lang="it-IT" dirty="0"/>
              <a:t>Nel 1983 Barro e Gordon studiano i comportamenti degli agenti economici, quando i banchieri centrali cercano di aumentare l’output al di sopra del livello naturale (output gap positivo):</a:t>
            </a:r>
          </a:p>
          <a:p>
            <a:pPr lvl="1"/>
            <a:r>
              <a:rPr lang="it-IT" dirty="0"/>
              <a:t>In t</a:t>
            </a:r>
            <a:r>
              <a:rPr lang="it-IT" baseline="-25000" dirty="0"/>
              <a:t>0</a:t>
            </a:r>
            <a:r>
              <a:rPr lang="it-IT" dirty="0"/>
              <a:t> la BC osserva un tasso di disoccupazione elevato, quindi considera che l’output sia ad un livello troppo basso rispetto al trend</a:t>
            </a:r>
          </a:p>
          <a:p>
            <a:pPr lvl="1"/>
            <a:r>
              <a:rPr lang="it-IT" dirty="0"/>
              <a:t>La disoccupazione dovrebbe essere ridotta con politiche di tipo strutturale, ma i tempi di trasmissione della PM espansiva sarebbero più rapidi, quindi…</a:t>
            </a:r>
          </a:p>
          <a:p>
            <a:pPr lvl="1"/>
            <a:r>
              <a:rPr lang="it-IT" dirty="0"/>
              <a:t>Sappiamo però che se </a:t>
            </a:r>
            <a:r>
              <a:rPr lang="it-IT" dirty="0" err="1"/>
              <a:t>Y</a:t>
            </a:r>
            <a:r>
              <a:rPr lang="it-IT" baseline="-25000" dirty="0" err="1"/>
              <a:t>t</a:t>
            </a:r>
            <a:r>
              <a:rPr lang="it-IT" dirty="0"/>
              <a:t>&gt;Y*, l’inflazione aumenta senza ridurre la disoccupazione e questo accade perché le famiglie sono razionali (conoscono perfettamente la funzione di perdita della BC e il valori dei parametri delle variabili economiche) e si tramutano in richieste di aumenti salariali perché temono un aumento dei prezzi al consumo</a:t>
            </a:r>
          </a:p>
          <a:p>
            <a:pPr lvl="1"/>
            <a:r>
              <a:rPr lang="it-IT" dirty="0"/>
              <a:t>Il risultato finale è un </a:t>
            </a:r>
            <a:r>
              <a:rPr lang="it-IT" dirty="0" err="1">
                <a:solidFill>
                  <a:srgbClr val="FF0000"/>
                </a:solidFill>
              </a:rPr>
              <a:t>inflation</a:t>
            </a:r>
            <a:r>
              <a:rPr lang="it-IT" dirty="0">
                <a:solidFill>
                  <a:srgbClr val="FF0000"/>
                </a:solidFill>
              </a:rPr>
              <a:t> </a:t>
            </a:r>
            <a:r>
              <a:rPr lang="it-IT" dirty="0" err="1">
                <a:solidFill>
                  <a:srgbClr val="FF0000"/>
                </a:solidFill>
              </a:rPr>
              <a:t>bias</a:t>
            </a:r>
            <a:r>
              <a:rPr lang="it-IT" dirty="0">
                <a:solidFill>
                  <a:srgbClr val="FF0000"/>
                </a:solidFill>
              </a:rPr>
              <a:t> </a:t>
            </a:r>
            <a:r>
              <a:rPr lang="it-IT" dirty="0"/>
              <a:t>(errore inflazionistico) della PM</a:t>
            </a:r>
          </a:p>
          <a:p>
            <a:r>
              <a:rPr lang="it-IT" dirty="0"/>
              <a:t>Come si può evitare che questo accada? Con una BC conservatrice che rispetti gli annunci (</a:t>
            </a:r>
            <a:r>
              <a:rPr lang="it-IT" dirty="0">
                <a:solidFill>
                  <a:srgbClr val="FF0000"/>
                </a:solidFill>
              </a:rPr>
              <a:t>trasparenza</a:t>
            </a:r>
            <a:r>
              <a:rPr lang="it-IT" dirty="0"/>
              <a:t>) o che rispetti il suo mandato (</a:t>
            </a:r>
            <a:r>
              <a:rPr lang="it-IT" dirty="0">
                <a:solidFill>
                  <a:srgbClr val="FF0000"/>
                </a:solidFill>
              </a:rPr>
              <a:t>credibilità della BC o </a:t>
            </a:r>
            <a:r>
              <a:rPr lang="it-IT" dirty="0" err="1">
                <a:solidFill>
                  <a:srgbClr val="FF0000"/>
                </a:solidFill>
              </a:rPr>
              <a:t>accountability</a:t>
            </a:r>
            <a:r>
              <a:rPr lang="it-IT" dirty="0"/>
              <a:t>): le </a:t>
            </a:r>
            <a:r>
              <a:rPr lang="it-IT" dirty="0">
                <a:hlinkClick r:id="rId2"/>
              </a:rPr>
              <a:t>conferenze stampa </a:t>
            </a:r>
            <a:r>
              <a:rPr lang="it-IT" dirty="0"/>
              <a:t>e le </a:t>
            </a:r>
            <a:r>
              <a:rPr lang="it-IT" dirty="0">
                <a:hlinkClick r:id="rId3"/>
              </a:rPr>
              <a:t>audizioni </a:t>
            </a:r>
            <a:r>
              <a:rPr lang="it-IT" dirty="0"/>
              <a:t>al Parlamento sostanziano un comportamento credibile della BC</a:t>
            </a:r>
            <a:endParaRPr lang="en-US" dirty="0"/>
          </a:p>
        </p:txBody>
      </p:sp>
    </p:spTree>
    <p:extLst>
      <p:ext uri="{BB962C8B-B14F-4D97-AF65-F5344CB8AC3E}">
        <p14:creationId xmlns:p14="http://schemas.microsoft.com/office/powerpoint/2010/main" val="120764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L’incoerenza temporale e credibilità</a:t>
            </a:r>
            <a:endParaRPr lang="en-US" dirty="0"/>
          </a:p>
        </p:txBody>
      </p:sp>
      <p:sp>
        <p:nvSpPr>
          <p:cNvPr id="3" name="Segnaposto contenuto 2"/>
          <p:cNvSpPr>
            <a:spLocks noGrp="1"/>
          </p:cNvSpPr>
          <p:nvPr>
            <p:ph idx="1"/>
          </p:nvPr>
        </p:nvSpPr>
        <p:spPr>
          <a:xfrm>
            <a:off x="838200" y="1825624"/>
            <a:ext cx="10515600" cy="4968368"/>
          </a:xfrm>
        </p:spPr>
        <p:txBody>
          <a:bodyPr>
            <a:normAutofit fontScale="92500" lnSpcReduction="20000"/>
          </a:bodyPr>
          <a:lstStyle/>
          <a:p>
            <a:r>
              <a:rPr lang="it-IT" dirty="0"/>
              <a:t>Un altro problema che deve affrontare la BC è quello </a:t>
            </a:r>
            <a:r>
              <a:rPr lang="it-IT" b="1" dirty="0"/>
              <a:t>dell’incoerenza temporale</a:t>
            </a:r>
            <a:r>
              <a:rPr lang="it-IT" dirty="0"/>
              <a:t>: una politica ottimale al tempo t può non esserla più al tempo t+1 e per questo motivo la BC può implementare politiche diverse da quelle annunciate</a:t>
            </a:r>
          </a:p>
          <a:p>
            <a:r>
              <a:rPr lang="it-IT" u="sng" dirty="0"/>
              <a:t>Questo comportamento è giustificato solo se nel periodo considerato intervengono degli shock economici</a:t>
            </a:r>
          </a:p>
          <a:p>
            <a:r>
              <a:rPr lang="it-IT" dirty="0"/>
              <a:t>Negli altri casi alla BC conviene «</a:t>
            </a:r>
            <a:r>
              <a:rPr lang="it-IT" b="1" dirty="0"/>
              <a:t>legarsi le mani</a:t>
            </a:r>
            <a:r>
              <a:rPr lang="it-IT" dirty="0"/>
              <a:t>» o </a:t>
            </a:r>
            <a:r>
              <a:rPr lang="it-IT" i="1" dirty="0"/>
              <a:t>commitment</a:t>
            </a:r>
            <a:r>
              <a:rPr lang="it-IT" dirty="0"/>
              <a:t> adottando una regola monetaria fissa (appunto </a:t>
            </a:r>
            <a:r>
              <a:rPr lang="it-IT" dirty="0">
                <a:solidFill>
                  <a:srgbClr val="FF0000"/>
                </a:solidFill>
              </a:rPr>
              <a:t>l’inflation targeting</a:t>
            </a:r>
            <a:r>
              <a:rPr lang="it-IT" dirty="0"/>
              <a:t>) o un banchiere conservatore (come nel caso della Bundesbank tedesca)</a:t>
            </a:r>
          </a:p>
          <a:p>
            <a:r>
              <a:rPr lang="it-IT" dirty="0"/>
              <a:t>Nei PVS la regola più diffusa è quella di adottare i </a:t>
            </a:r>
            <a:r>
              <a:rPr lang="it-IT" dirty="0">
                <a:solidFill>
                  <a:srgbClr val="FF0000"/>
                </a:solidFill>
              </a:rPr>
              <a:t>tassi di cambio fissi (</a:t>
            </a:r>
            <a:r>
              <a:rPr lang="it-IT" i="1" dirty="0" err="1">
                <a:solidFill>
                  <a:srgbClr val="FF0000"/>
                </a:solidFill>
              </a:rPr>
              <a:t>currency</a:t>
            </a:r>
            <a:r>
              <a:rPr lang="it-IT" i="1" dirty="0">
                <a:solidFill>
                  <a:srgbClr val="FF0000"/>
                </a:solidFill>
              </a:rPr>
              <a:t> </a:t>
            </a:r>
            <a:r>
              <a:rPr lang="it-IT" i="1" dirty="0" err="1">
                <a:solidFill>
                  <a:srgbClr val="FF0000"/>
                </a:solidFill>
              </a:rPr>
              <a:t>board</a:t>
            </a:r>
            <a:r>
              <a:rPr lang="it-IT" dirty="0">
                <a:solidFill>
                  <a:srgbClr val="FF0000"/>
                </a:solidFill>
              </a:rPr>
              <a:t>) </a:t>
            </a:r>
            <a:r>
              <a:rPr lang="it-IT" dirty="0"/>
              <a:t>ancorati ad una valuta o nel Sistema Monetario Europeo (SME) che ha preceduto l’Eurozona</a:t>
            </a:r>
          </a:p>
          <a:p>
            <a:r>
              <a:rPr lang="it-IT" dirty="0"/>
              <a:t>Oppure ancora garantire al governatore della BC una </a:t>
            </a:r>
            <a:r>
              <a:rPr lang="it-IT" dirty="0">
                <a:solidFill>
                  <a:srgbClr val="FF0000"/>
                </a:solidFill>
              </a:rPr>
              <a:t>retribuzione legata inversamente ai risultati ottenuti sull’inflazione</a:t>
            </a:r>
            <a:r>
              <a:rPr lang="it-IT" dirty="0"/>
              <a:t> (contratto principale/agente)</a:t>
            </a:r>
          </a:p>
        </p:txBody>
      </p:sp>
    </p:spTree>
    <p:extLst>
      <p:ext uri="{BB962C8B-B14F-4D97-AF65-F5344CB8AC3E}">
        <p14:creationId xmlns:p14="http://schemas.microsoft.com/office/powerpoint/2010/main" val="317265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Indipendenza e comitati monetari</a:t>
            </a:r>
            <a:endParaRPr lang="en-US" dirty="0"/>
          </a:p>
        </p:txBody>
      </p:sp>
      <p:sp>
        <p:nvSpPr>
          <p:cNvPr id="3" name="Segnaposto contenuto 2"/>
          <p:cNvSpPr>
            <a:spLocks noGrp="1"/>
          </p:cNvSpPr>
          <p:nvPr>
            <p:ph idx="1"/>
          </p:nvPr>
        </p:nvSpPr>
        <p:spPr/>
        <p:txBody>
          <a:bodyPr>
            <a:normAutofit lnSpcReduction="10000"/>
          </a:bodyPr>
          <a:lstStyle/>
          <a:p>
            <a:r>
              <a:rPr lang="it-IT" dirty="0"/>
              <a:t>E comunque la credibilità è più facilmente garantita se la BC è indipendente da governo e parlamento con mandati lunghi (14 anni FED, 8 anni per l’Executive Board della BCE; 6 anni per il governatore della Banca d’Italia) e senza possibilità di revoca, con un bilancio indipendente (come la BCE il cui mandato è iscritto nel trattato istitutivo dell’UE e ha quindi valore costituzionale. </a:t>
            </a:r>
            <a:r>
              <a:rPr lang="it-IT" dirty="0">
                <a:solidFill>
                  <a:srgbClr val="FF0000"/>
                </a:solidFill>
              </a:rPr>
              <a:t>Solo una decisione unanime degli stati membri, seguita da una ratifica dei parlamenti, può rimettere in discussione l’indipendenza della BCE</a:t>
            </a:r>
            <a:r>
              <a:rPr lang="it-IT" dirty="0"/>
              <a:t>.)</a:t>
            </a:r>
          </a:p>
          <a:p>
            <a:r>
              <a:rPr lang="it-IT" dirty="0"/>
              <a:t>Un’importanza sempre maggiore ricoprono però i «comitati monetari»: negli USA è il </a:t>
            </a:r>
            <a:r>
              <a:rPr lang="en-US" dirty="0"/>
              <a:t>Federal Open Market Committee (FOMC), per </a:t>
            </a:r>
            <a:r>
              <a:rPr lang="en-US" dirty="0" err="1"/>
              <a:t>l’Eurozona</a:t>
            </a:r>
            <a:r>
              <a:rPr lang="en-US" dirty="0"/>
              <a:t> è </a:t>
            </a:r>
            <a:r>
              <a:rPr lang="en-US" dirty="0" err="1"/>
              <a:t>il</a:t>
            </a:r>
            <a:r>
              <a:rPr lang="en-US" dirty="0"/>
              <a:t> </a:t>
            </a:r>
            <a:r>
              <a:rPr lang="en-US" dirty="0">
                <a:hlinkClick r:id="rId2"/>
              </a:rPr>
              <a:t>Consiglio </a:t>
            </a:r>
            <a:r>
              <a:rPr lang="en-US" dirty="0" err="1">
                <a:hlinkClick r:id="rId2"/>
              </a:rPr>
              <a:t>Direttivo</a:t>
            </a:r>
            <a:r>
              <a:rPr lang="en-US" dirty="0"/>
              <a:t> </a:t>
            </a:r>
            <a:r>
              <a:rPr lang="en-US" dirty="0" err="1"/>
              <a:t>della</a:t>
            </a:r>
            <a:r>
              <a:rPr lang="en-US" dirty="0"/>
              <a:t> BCE</a:t>
            </a:r>
          </a:p>
          <a:p>
            <a:endParaRPr lang="en-US" dirty="0"/>
          </a:p>
        </p:txBody>
      </p:sp>
    </p:spTree>
    <p:extLst>
      <p:ext uri="{BB962C8B-B14F-4D97-AF65-F5344CB8AC3E}">
        <p14:creationId xmlns:p14="http://schemas.microsoft.com/office/powerpoint/2010/main" val="2724712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Altri obiettivi intermedi: il tasso di cambio</a:t>
            </a:r>
            <a:endParaRPr lang="en-US" dirty="0"/>
          </a:p>
        </p:txBody>
      </p:sp>
      <p:sp>
        <p:nvSpPr>
          <p:cNvPr id="3" name="Segnaposto contenuto 2"/>
          <p:cNvSpPr>
            <a:spLocks noGrp="1"/>
          </p:cNvSpPr>
          <p:nvPr>
            <p:ph idx="1"/>
          </p:nvPr>
        </p:nvSpPr>
        <p:spPr/>
        <p:txBody>
          <a:bodyPr/>
          <a:lstStyle/>
          <a:p>
            <a:r>
              <a:rPr lang="it-IT" dirty="0"/>
              <a:t>L’ancoraggio nominale esterno della moneta di un paese a quella di altri paesi o di quelli dell’eurozona permette alle BC poco credibili di rendere trasparenti le manovre di PM: un problema può essere rappresentato dall’azione degli agenti economici che possono far aumentare troppo prezzi e salari, limitandone l’azione e riducendo le aspettative di inflazione </a:t>
            </a:r>
          </a:p>
          <a:p>
            <a:r>
              <a:rPr lang="it-IT" dirty="0"/>
              <a:t>(</a:t>
            </a:r>
            <a:r>
              <a:rPr lang="it-IT" i="1" dirty="0"/>
              <a:t>BCE, 2021, </a:t>
            </a:r>
            <a:r>
              <a:rPr lang="it-IT" i="1" dirty="0">
                <a:hlinkClick r:id="rId2"/>
              </a:rPr>
              <a:t>The </a:t>
            </a:r>
            <a:r>
              <a:rPr lang="it-IT" i="1" dirty="0" err="1">
                <a:hlinkClick r:id="rId2"/>
              </a:rPr>
              <a:t>international</a:t>
            </a:r>
            <a:r>
              <a:rPr lang="it-IT" i="1" dirty="0">
                <a:hlinkClick r:id="rId2"/>
              </a:rPr>
              <a:t> </a:t>
            </a:r>
            <a:r>
              <a:rPr lang="it-IT" i="1" dirty="0" err="1">
                <a:hlinkClick r:id="rId2"/>
              </a:rPr>
              <a:t>role</a:t>
            </a:r>
            <a:r>
              <a:rPr lang="it-IT" i="1" dirty="0">
                <a:hlinkClick r:id="rId2"/>
              </a:rPr>
              <a:t> of the euro</a:t>
            </a:r>
            <a:r>
              <a:rPr lang="it-IT" dirty="0"/>
              <a:t>).</a:t>
            </a:r>
            <a:endParaRPr lang="en-US" dirty="0"/>
          </a:p>
        </p:txBody>
      </p:sp>
    </p:spTree>
    <p:extLst>
      <p:ext uri="{BB962C8B-B14F-4D97-AF65-F5344CB8AC3E}">
        <p14:creationId xmlns:p14="http://schemas.microsoft.com/office/powerpoint/2010/main" val="136983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L’obiettivo della stabilità finanziaria</a:t>
            </a:r>
            <a:endParaRPr lang="en-US" dirty="0"/>
          </a:p>
        </p:txBody>
      </p:sp>
      <p:sp>
        <p:nvSpPr>
          <p:cNvPr id="3" name="Segnaposto contenuto 2"/>
          <p:cNvSpPr>
            <a:spLocks noGrp="1"/>
          </p:cNvSpPr>
          <p:nvPr>
            <p:ph idx="1"/>
          </p:nvPr>
        </p:nvSpPr>
        <p:spPr/>
        <p:txBody>
          <a:bodyPr>
            <a:normAutofit/>
          </a:bodyPr>
          <a:lstStyle/>
          <a:p>
            <a:r>
              <a:rPr lang="it-IT" dirty="0"/>
              <a:t>L’obiettivo della stabilità finanziaria è condiviso tra agenzie di regolamentazione, che si occupano di settori specifici del mercato (borsa, banche, assicurazioni ecc.), banca centrale e ministero dell’Economia.</a:t>
            </a:r>
          </a:p>
          <a:p>
            <a:r>
              <a:rPr lang="it-IT" dirty="0"/>
              <a:t>i comitati incaricati di identificare il rischio sistemico e di discutere le politiche macroprudenziali in Europa e negli Stati Uniti (Commissione europea per il rischio sistemico e Financial System </a:t>
            </a:r>
            <a:r>
              <a:rPr lang="it-IT" dirty="0" err="1"/>
              <a:t>Oversight</a:t>
            </a:r>
            <a:r>
              <a:rPr lang="it-IT" dirty="0"/>
              <a:t> Committee) sono presieduti, rispettivamente, dal presidente della BCE e dal Secretary of the Treasury americano. </a:t>
            </a:r>
          </a:p>
        </p:txBody>
      </p:sp>
    </p:spTree>
    <p:extLst>
      <p:ext uri="{BB962C8B-B14F-4D97-AF65-F5344CB8AC3E}">
        <p14:creationId xmlns:p14="http://schemas.microsoft.com/office/powerpoint/2010/main" val="1325353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24DC1F-F27B-42A1-9CD7-12B0883D72B8}"/>
              </a:ext>
            </a:extLst>
          </p:cNvPr>
          <p:cNvSpPr>
            <a:spLocks noGrp="1"/>
          </p:cNvSpPr>
          <p:nvPr>
            <p:ph type="title"/>
          </p:nvPr>
        </p:nvSpPr>
        <p:spPr/>
        <p:txBody>
          <a:bodyPr/>
          <a:lstStyle/>
          <a:p>
            <a:r>
              <a:rPr lang="it-IT" dirty="0"/>
              <a:t>Stabilità finanziaria e BC</a:t>
            </a:r>
          </a:p>
        </p:txBody>
      </p:sp>
      <p:sp>
        <p:nvSpPr>
          <p:cNvPr id="3" name="Segnaposto contenuto 2">
            <a:extLst>
              <a:ext uri="{FF2B5EF4-FFF2-40B4-BE49-F238E27FC236}">
                <a16:creationId xmlns:a16="http://schemas.microsoft.com/office/drawing/2014/main" id="{D9E9CD3F-B5D4-4C3A-9679-8A4FB8E9B689}"/>
              </a:ext>
            </a:extLst>
          </p:cNvPr>
          <p:cNvSpPr>
            <a:spLocks noGrp="1"/>
          </p:cNvSpPr>
          <p:nvPr>
            <p:ph idx="1"/>
          </p:nvPr>
        </p:nvSpPr>
        <p:spPr/>
        <p:txBody>
          <a:bodyPr/>
          <a:lstStyle/>
          <a:p>
            <a:r>
              <a:rPr lang="it-IT" dirty="0"/>
              <a:t>La stabilità finanziaria interagisce con la PM in due modi:</a:t>
            </a:r>
          </a:p>
          <a:p>
            <a:pPr lvl="1"/>
            <a:r>
              <a:rPr lang="it-IT" dirty="0"/>
              <a:t>La banca centrale deve </a:t>
            </a:r>
            <a:r>
              <a:rPr lang="it-IT" dirty="0">
                <a:solidFill>
                  <a:srgbClr val="FF0000"/>
                </a:solidFill>
              </a:rPr>
              <a:t>fornire liquidità a breve termine </a:t>
            </a:r>
            <a:r>
              <a:rPr lang="it-IT" dirty="0"/>
              <a:t>alle banche quando il mercato interbancario si blocca («prestatore di ultima istanza (</a:t>
            </a:r>
            <a:r>
              <a:rPr lang="it-IT" i="1" dirty="0" err="1"/>
              <a:t>lender</a:t>
            </a:r>
            <a:r>
              <a:rPr lang="it-IT" i="1" dirty="0"/>
              <a:t> of last resort</a:t>
            </a:r>
            <a:r>
              <a:rPr lang="it-IT" dirty="0"/>
              <a:t>)»).</a:t>
            </a:r>
          </a:p>
          <a:p>
            <a:pPr lvl="1"/>
            <a:r>
              <a:rPr lang="it-IT" dirty="0"/>
              <a:t>La PM influenza la stabilità finanziaria: con tassi bassi </a:t>
            </a:r>
            <a:r>
              <a:rPr lang="it-IT" u="sng" dirty="0"/>
              <a:t>si incentivano le banche a concedere prestiti a rischio più elevato </a:t>
            </a:r>
            <a:r>
              <a:rPr lang="it-IT" dirty="0"/>
              <a:t>(</a:t>
            </a:r>
            <a:r>
              <a:rPr lang="it-IT" i="1" dirty="0"/>
              <a:t>moral hazard</a:t>
            </a:r>
            <a:r>
              <a:rPr lang="it-IT" dirty="0"/>
              <a:t>) e con il QE a far </a:t>
            </a:r>
            <a:r>
              <a:rPr lang="it-IT" u="sng" dirty="0"/>
              <a:t>aumentare il prezzo dei titoli </a:t>
            </a:r>
            <a:r>
              <a:rPr lang="it-IT" dirty="0"/>
              <a:t>(occorre una regolamentazione macroprudenziale) e l</a:t>
            </a:r>
            <a:r>
              <a:rPr lang="it-IT" u="sng" dirty="0"/>
              <a:t>’inflazione</a:t>
            </a:r>
            <a:r>
              <a:rPr lang="it-IT" dirty="0"/>
              <a:t> (</a:t>
            </a:r>
            <a:r>
              <a:rPr lang="it-IT" i="1" dirty="0"/>
              <a:t>incompatibilità con il mandato</a:t>
            </a:r>
            <a:r>
              <a:rPr lang="it-IT" dirty="0"/>
              <a:t>)</a:t>
            </a:r>
          </a:p>
        </p:txBody>
      </p:sp>
    </p:spTree>
    <p:extLst>
      <p:ext uri="{BB962C8B-B14F-4D97-AF65-F5344CB8AC3E}">
        <p14:creationId xmlns:p14="http://schemas.microsoft.com/office/powerpoint/2010/main" val="899148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Riassumendo: il quadro operativo  di BCE e FED</a:t>
            </a:r>
            <a:endParaRPr lang="en-US" dirty="0"/>
          </a:p>
        </p:txBody>
      </p:sp>
      <p:pic>
        <p:nvPicPr>
          <p:cNvPr id="4" name="Immagine 3"/>
          <p:cNvPicPr>
            <a:picLocks noChangeAspect="1"/>
          </p:cNvPicPr>
          <p:nvPr/>
        </p:nvPicPr>
        <p:blipFill>
          <a:blip r:embed="rId2"/>
          <a:stretch>
            <a:fillRect/>
          </a:stretch>
        </p:blipFill>
        <p:spPr>
          <a:xfrm>
            <a:off x="2086871" y="1075864"/>
            <a:ext cx="8692585" cy="5697295"/>
          </a:xfrm>
          <a:prstGeom prst="rect">
            <a:avLst/>
          </a:prstGeom>
        </p:spPr>
      </p:pic>
    </p:spTree>
    <p:extLst>
      <p:ext uri="{BB962C8B-B14F-4D97-AF65-F5344CB8AC3E}">
        <p14:creationId xmlns:p14="http://schemas.microsoft.com/office/powerpoint/2010/main" val="2553828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a:t>Politiche monetarie </a:t>
            </a:r>
            <a:r>
              <a:rPr lang="it-IT" sz="3200" b="1" dirty="0">
                <a:highlight>
                  <a:srgbClr val="FFFF00"/>
                </a:highlight>
              </a:rPr>
              <a:t>non convenzionali</a:t>
            </a:r>
            <a:r>
              <a:rPr lang="it-IT" sz="3200" b="1" dirty="0"/>
              <a:t>: le modalità d’intervento per riattivare i canali di trasmissione della PM</a:t>
            </a:r>
            <a:endParaRPr lang="en-US" sz="3200" b="1" dirty="0"/>
          </a:p>
        </p:txBody>
      </p:sp>
      <p:sp>
        <p:nvSpPr>
          <p:cNvPr id="3" name="Segnaposto contenuto 2"/>
          <p:cNvSpPr>
            <a:spLocks noGrp="1"/>
          </p:cNvSpPr>
          <p:nvPr>
            <p:ph idx="1"/>
          </p:nvPr>
        </p:nvSpPr>
        <p:spPr>
          <a:xfrm>
            <a:off x="838200" y="1690688"/>
            <a:ext cx="10515600" cy="5167312"/>
          </a:xfrm>
        </p:spPr>
        <p:txBody>
          <a:bodyPr>
            <a:normAutofit fontScale="85000" lnSpcReduction="20000"/>
          </a:bodyPr>
          <a:lstStyle/>
          <a:p>
            <a:pPr marL="514350" indent="-514350">
              <a:buFont typeface="+mj-lt"/>
              <a:buAutoNum type="arabicPeriod"/>
            </a:pPr>
            <a:r>
              <a:rPr lang="it-IT" dirty="0"/>
              <a:t>La BCE ha quindi facilitato l’accesso al credito delle banche (</a:t>
            </a:r>
            <a:r>
              <a:rPr lang="it-IT" dirty="0" err="1">
                <a:solidFill>
                  <a:srgbClr val="FF0000"/>
                </a:solidFill>
              </a:rPr>
              <a:t>easing</a:t>
            </a:r>
            <a:r>
              <a:rPr lang="it-IT" dirty="0">
                <a:solidFill>
                  <a:srgbClr val="FF0000"/>
                </a:solidFill>
              </a:rPr>
              <a:t> del credito</a:t>
            </a:r>
            <a:r>
              <a:rPr lang="it-IT" dirty="0"/>
              <a:t>)</a:t>
            </a:r>
          </a:p>
          <a:p>
            <a:pPr lvl="1"/>
            <a:r>
              <a:rPr lang="it-IT" dirty="0">
                <a:solidFill>
                  <a:srgbClr val="FF0000"/>
                </a:solidFill>
              </a:rPr>
              <a:t>Estendendo la lista delle attività collaterali </a:t>
            </a:r>
            <a:r>
              <a:rPr lang="it-IT" dirty="0"/>
              <a:t>(</a:t>
            </a:r>
            <a:r>
              <a:rPr lang="it-IT" dirty="0" err="1"/>
              <a:t>collaterals</a:t>
            </a:r>
            <a:r>
              <a:rPr lang="it-IT" dirty="0"/>
              <a:t>) accettati nelle operazioni di rifinanziamento principali;</a:t>
            </a:r>
          </a:p>
          <a:p>
            <a:pPr lvl="1"/>
            <a:r>
              <a:rPr lang="it-IT" dirty="0"/>
              <a:t>Cambiando le </a:t>
            </a:r>
            <a:r>
              <a:rPr lang="it-IT" dirty="0">
                <a:solidFill>
                  <a:srgbClr val="FF0000"/>
                </a:solidFill>
              </a:rPr>
              <a:t>regole di fornitura della liquidità</a:t>
            </a:r>
            <a:r>
              <a:rPr lang="it-IT" dirty="0"/>
              <a:t>: prima del 2008 si forniva liquidità a tasso variabile, dopo a tasso fisso molto basso (le BC nazionali hanno offerto liquidità di emergenza - ELA)</a:t>
            </a:r>
          </a:p>
          <a:p>
            <a:pPr lvl="1"/>
            <a:r>
              <a:rPr lang="it-IT" dirty="0">
                <a:solidFill>
                  <a:srgbClr val="FF0000"/>
                </a:solidFill>
              </a:rPr>
              <a:t>Estendendo l’orizzonte temporale del finanziamento</a:t>
            </a:r>
            <a:r>
              <a:rPr lang="it-IT" dirty="0"/>
              <a:t>: la BCE tra il 2011 e il 2012 ha lanciato operazioni di rifinanziamento a lungo termine con scadenze fino a 4 anni, legando la fornitura di liquidità al suo utilizzo</a:t>
            </a:r>
          </a:p>
          <a:p>
            <a:pPr marL="514350" indent="-514350">
              <a:buFont typeface="+mj-lt"/>
              <a:buAutoNum type="arabicPeriod"/>
            </a:pPr>
            <a:r>
              <a:rPr lang="it-IT" dirty="0"/>
              <a:t>La </a:t>
            </a:r>
            <a:r>
              <a:rPr lang="it-IT" dirty="0">
                <a:solidFill>
                  <a:srgbClr val="FF0000"/>
                </a:solidFill>
              </a:rPr>
              <a:t>BC può intervenire su un mercato specifico </a:t>
            </a:r>
            <a:r>
              <a:rPr lang="it-IT" dirty="0"/>
              <a:t>per ripristinare un canale di trasmissione della politica monetaria, assicurando che i rendimenti diminuiscano per tutte le attività finanziarie. Il primo programma di acquisto di titoli della BCE (SMP, </a:t>
            </a:r>
            <a:r>
              <a:rPr lang="it-IT" i="1" dirty="0"/>
              <a:t>Securities Market </a:t>
            </a:r>
            <a:r>
              <a:rPr lang="it-IT" i="1" dirty="0" err="1"/>
              <a:t>Purchase</a:t>
            </a:r>
            <a:r>
              <a:rPr lang="it-IT" dirty="0"/>
              <a:t>) e le sue successive </a:t>
            </a:r>
            <a:r>
              <a:rPr lang="it-IT" i="1" dirty="0" err="1"/>
              <a:t>Outright</a:t>
            </a:r>
            <a:r>
              <a:rPr lang="it-IT" i="1" dirty="0"/>
              <a:t> </a:t>
            </a:r>
            <a:r>
              <a:rPr lang="it-IT" i="1" dirty="0" err="1"/>
              <a:t>Monetary</a:t>
            </a:r>
            <a:r>
              <a:rPr lang="it-IT" i="1" dirty="0"/>
              <a:t> </a:t>
            </a:r>
            <a:r>
              <a:rPr lang="it-IT" i="1" dirty="0" err="1"/>
              <a:t>Transaction</a:t>
            </a:r>
            <a:r>
              <a:rPr lang="it-IT" dirty="0" err="1"/>
              <a:t>s</a:t>
            </a:r>
            <a:r>
              <a:rPr lang="it-IT" dirty="0"/>
              <a:t> (OMT), rispondono esattamente a questa logica, così come gli acquisti, da parte della FED e della BCE, di prestiti cartolarizzati (prestiti immobiliari, prestiti a imprese, carte di credito) e di obbligazioni(</a:t>
            </a:r>
            <a:r>
              <a:rPr lang="it-IT" dirty="0">
                <a:solidFill>
                  <a:srgbClr val="FF0000"/>
                </a:solidFill>
              </a:rPr>
              <a:t>*</a:t>
            </a:r>
            <a:r>
              <a:rPr lang="it-IT" dirty="0"/>
              <a:t>). Tali interventi sono stati autorizzati con l’approvazione di un programma di aggiustamento.</a:t>
            </a:r>
          </a:p>
          <a:p>
            <a:endParaRPr lang="en-US" dirty="0"/>
          </a:p>
        </p:txBody>
      </p:sp>
      <p:sp>
        <p:nvSpPr>
          <p:cNvPr id="4" name="Rettangolo 3"/>
          <p:cNvSpPr/>
          <p:nvPr/>
        </p:nvSpPr>
        <p:spPr>
          <a:xfrm>
            <a:off x="999744" y="6188647"/>
            <a:ext cx="10439400" cy="369332"/>
          </a:xfrm>
          <a:prstGeom prst="rect">
            <a:avLst/>
          </a:prstGeom>
        </p:spPr>
        <p:txBody>
          <a:bodyPr wrap="square">
            <a:spAutoFit/>
          </a:bodyPr>
          <a:lstStyle/>
          <a:p>
            <a:r>
              <a:rPr lang="en-US" dirty="0"/>
              <a:t>(</a:t>
            </a:r>
            <a:r>
              <a:rPr lang="en-US" dirty="0">
                <a:solidFill>
                  <a:srgbClr val="FF0000"/>
                </a:solidFill>
              </a:rPr>
              <a:t>*</a:t>
            </a:r>
            <a:r>
              <a:rPr lang="en-US" dirty="0"/>
              <a:t>) </a:t>
            </a:r>
            <a:r>
              <a:rPr lang="en-US" dirty="0" err="1">
                <a:solidFill>
                  <a:srgbClr val="FF0000"/>
                </a:solidFill>
              </a:rPr>
              <a:t>così</a:t>
            </a:r>
            <a:r>
              <a:rPr lang="en-US" dirty="0">
                <a:solidFill>
                  <a:srgbClr val="FF0000"/>
                </a:solidFill>
              </a:rPr>
              <a:t> come </a:t>
            </a:r>
            <a:r>
              <a:rPr lang="en-US" dirty="0" err="1">
                <a:solidFill>
                  <a:srgbClr val="FF0000"/>
                </a:solidFill>
              </a:rPr>
              <a:t>nel</a:t>
            </a:r>
            <a:r>
              <a:rPr lang="en-US" dirty="0">
                <a:solidFill>
                  <a:srgbClr val="FF0000"/>
                </a:solidFill>
              </a:rPr>
              <a:t> </a:t>
            </a:r>
            <a:r>
              <a:rPr lang="en-US" dirty="0" err="1">
                <a:solidFill>
                  <a:srgbClr val="FF0000"/>
                </a:solidFill>
              </a:rPr>
              <a:t>corso</a:t>
            </a:r>
            <a:r>
              <a:rPr lang="en-US" dirty="0">
                <a:solidFill>
                  <a:srgbClr val="FF0000"/>
                </a:solidFill>
              </a:rPr>
              <a:t> del 2020 per far </a:t>
            </a:r>
            <a:r>
              <a:rPr lang="en-US" dirty="0" err="1">
                <a:solidFill>
                  <a:srgbClr val="FF0000"/>
                </a:solidFill>
              </a:rPr>
              <a:t>fronte</a:t>
            </a:r>
            <a:r>
              <a:rPr lang="en-US" dirty="0">
                <a:solidFill>
                  <a:srgbClr val="FF0000"/>
                </a:solidFill>
              </a:rPr>
              <a:t> ai </a:t>
            </a:r>
            <a:r>
              <a:rPr lang="en-US" dirty="0" err="1">
                <a:solidFill>
                  <a:srgbClr val="FF0000"/>
                </a:solidFill>
              </a:rPr>
              <a:t>problemi</a:t>
            </a:r>
            <a:r>
              <a:rPr lang="en-US" dirty="0">
                <a:solidFill>
                  <a:srgbClr val="FF0000"/>
                </a:solidFill>
              </a:rPr>
              <a:t> </a:t>
            </a:r>
            <a:r>
              <a:rPr lang="en-US" dirty="0" err="1">
                <a:solidFill>
                  <a:srgbClr val="FF0000"/>
                </a:solidFill>
              </a:rPr>
              <a:t>della</a:t>
            </a:r>
            <a:r>
              <a:rPr lang="en-US" dirty="0">
                <a:solidFill>
                  <a:srgbClr val="FF0000"/>
                </a:solidFill>
              </a:rPr>
              <a:t> </a:t>
            </a:r>
            <a:r>
              <a:rPr lang="en-US" dirty="0" err="1">
                <a:solidFill>
                  <a:srgbClr val="FF0000"/>
                </a:solidFill>
              </a:rPr>
              <a:t>crisi</a:t>
            </a:r>
            <a:r>
              <a:rPr lang="en-US" dirty="0">
                <a:solidFill>
                  <a:srgbClr val="FF0000"/>
                </a:solidFill>
              </a:rPr>
              <a:t> </a:t>
            </a:r>
            <a:r>
              <a:rPr lang="en-US" dirty="0" err="1">
                <a:solidFill>
                  <a:srgbClr val="FF0000"/>
                </a:solidFill>
              </a:rPr>
              <a:t>legata</a:t>
            </a:r>
            <a:r>
              <a:rPr lang="en-US" dirty="0">
                <a:solidFill>
                  <a:srgbClr val="FF0000"/>
                </a:solidFill>
              </a:rPr>
              <a:t> al COVID-19</a:t>
            </a:r>
            <a:endParaRPr lang="en-US" dirty="0"/>
          </a:p>
        </p:txBody>
      </p:sp>
    </p:spTree>
    <p:extLst>
      <p:ext uri="{BB962C8B-B14F-4D97-AF65-F5344CB8AC3E}">
        <p14:creationId xmlns:p14="http://schemas.microsoft.com/office/powerpoint/2010/main" val="36356925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interazioni tra politica monetaria e </a:t>
            </a:r>
            <a:r>
              <a:rPr lang="it-IT"/>
              <a:t>di bilancio</a:t>
            </a:r>
            <a:endParaRPr lang="en-US"/>
          </a:p>
        </p:txBody>
      </p:sp>
      <p:sp>
        <p:nvSpPr>
          <p:cNvPr id="3" name="Segnaposto contenuto 2"/>
          <p:cNvSpPr>
            <a:spLocks noGrp="1"/>
          </p:cNvSpPr>
          <p:nvPr>
            <p:ph idx="1"/>
          </p:nvPr>
        </p:nvSpPr>
        <p:spPr/>
        <p:txBody>
          <a:bodyPr>
            <a:normAutofit fontScale="77500" lnSpcReduction="20000"/>
          </a:bodyPr>
          <a:lstStyle/>
          <a:p>
            <a:r>
              <a:rPr lang="it-IT" dirty="0"/>
              <a:t>Abbiamo già visto che spesso si rende necessario un mix di politiche (fiscale e monetaria), soprattutto quando intervengono crisi e che non vi è una prevalenza della PM su quella fiscale come ipotizzato tra gli anni ’80 del novecento e il 2008.</a:t>
            </a:r>
          </a:p>
          <a:p>
            <a:r>
              <a:rPr lang="it-IT" dirty="0"/>
              <a:t> Dopo la crisi il confine tra i due tipi di politica è diventato sempre più labile: i debiti sovrani sono serviti per salvare le banche e il QE ha avuto effetti redistributivi, abbassando molto i tassi sul debito pubblico.</a:t>
            </a:r>
          </a:p>
          <a:p>
            <a:r>
              <a:rPr lang="it-IT" dirty="0"/>
              <a:t>Una ulteriore interdipendenza si può in parte ritrovare nel signoraggio che viene comunemente inteso l'insieme dei redditi derivanti dall'emissione di moneta. Per le banche centrali, il reddito da signoraggio può essere definito come il </a:t>
            </a:r>
            <a:r>
              <a:rPr lang="it-IT" dirty="0">
                <a:solidFill>
                  <a:srgbClr val="FF0000"/>
                </a:solidFill>
              </a:rPr>
              <a:t>flusso di interessi generato dalle attività detenute in contropartita delle banconote in circolazione o, più generalmente, della base monetaria</a:t>
            </a:r>
            <a:r>
              <a:rPr lang="it-IT" dirty="0"/>
              <a:t>. </a:t>
            </a:r>
          </a:p>
          <a:p>
            <a:r>
              <a:rPr lang="it-IT" dirty="0"/>
              <a:t>Per l'Eurosistema, questo reddito è incluso nella definizione di "reddito monetario", che, secondo l'articolo 32.1 dello statuto del Sistema europeo di banche centrali (SEBC) e della Banca Centrale Europea (BCE), è «il reddito ottenuto dalle banche centrali nazionali nell'esercizio delle funzioni di politica monetaria del SEBC« e che viene riversato allo Stato (vedi </a:t>
            </a:r>
            <a:r>
              <a:rPr lang="it-IT" dirty="0">
                <a:hlinkClick r:id="rId2"/>
              </a:rPr>
              <a:t>Banca d’Italia</a:t>
            </a:r>
            <a:r>
              <a:rPr lang="it-IT" dirty="0"/>
              <a:t>).</a:t>
            </a:r>
          </a:p>
          <a:p>
            <a:endParaRPr lang="en-US" dirty="0"/>
          </a:p>
        </p:txBody>
      </p:sp>
    </p:spTree>
    <p:extLst>
      <p:ext uri="{BB962C8B-B14F-4D97-AF65-F5344CB8AC3E}">
        <p14:creationId xmlns:p14="http://schemas.microsoft.com/office/powerpoint/2010/main" val="2693235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o 11"/>
          <p:cNvGrpSpPr/>
          <p:nvPr/>
        </p:nvGrpSpPr>
        <p:grpSpPr>
          <a:xfrm>
            <a:off x="310523" y="1500264"/>
            <a:ext cx="6011401" cy="4625567"/>
            <a:chOff x="310523" y="1500264"/>
            <a:chExt cx="6011401" cy="4625567"/>
          </a:xfrm>
        </p:grpSpPr>
        <p:pic>
          <p:nvPicPr>
            <p:cNvPr id="4" name="Immagine 3"/>
            <p:cNvPicPr>
              <a:picLocks noChangeAspect="1"/>
            </p:cNvPicPr>
            <p:nvPr/>
          </p:nvPicPr>
          <p:blipFill>
            <a:blip r:embed="rId2"/>
            <a:stretch>
              <a:fillRect/>
            </a:stretch>
          </p:blipFill>
          <p:spPr>
            <a:xfrm>
              <a:off x="310523" y="1500264"/>
              <a:ext cx="6011401" cy="4625567"/>
            </a:xfrm>
            <a:prstGeom prst="rect">
              <a:avLst/>
            </a:prstGeom>
          </p:spPr>
        </p:pic>
        <p:sp>
          <p:nvSpPr>
            <p:cNvPr id="11" name="CasellaDiTesto 10"/>
            <p:cNvSpPr txBox="1"/>
            <p:nvPr/>
          </p:nvSpPr>
          <p:spPr>
            <a:xfrm>
              <a:off x="3459852" y="3108960"/>
              <a:ext cx="746388" cy="369332"/>
            </a:xfrm>
            <a:prstGeom prst="rect">
              <a:avLst/>
            </a:prstGeom>
            <a:solidFill>
              <a:schemeClr val="bg1"/>
            </a:solidFill>
          </p:spPr>
          <p:txBody>
            <a:bodyPr wrap="square" rtlCol="0">
              <a:spAutoFit/>
            </a:bodyPr>
            <a:lstStyle/>
            <a:p>
              <a:r>
                <a:rPr lang="it-IT" dirty="0">
                  <a:solidFill>
                    <a:schemeClr val="accent6">
                      <a:lumMod val="75000"/>
                    </a:schemeClr>
                  </a:solidFill>
                  <a:latin typeface="Times New Roman" panose="02020603050405020304" pitchFamily="18" charset="0"/>
                  <a:cs typeface="Times New Roman" panose="02020603050405020304" pitchFamily="18" charset="0"/>
                </a:rPr>
                <a:t>Conto</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grpSp>
      <p:sp>
        <p:nvSpPr>
          <p:cNvPr id="2" name="Titolo 1"/>
          <p:cNvSpPr>
            <a:spLocks noGrp="1"/>
          </p:cNvSpPr>
          <p:nvPr>
            <p:ph type="title"/>
          </p:nvPr>
        </p:nvSpPr>
        <p:spPr>
          <a:xfrm>
            <a:off x="838200" y="310261"/>
            <a:ext cx="10515600" cy="1325563"/>
          </a:xfrm>
        </p:spPr>
        <p:txBody>
          <a:bodyPr/>
          <a:lstStyle/>
          <a:p>
            <a:r>
              <a:rPr lang="it-IT" dirty="0"/>
              <a:t>Il reddito monetario da signoraggio</a:t>
            </a:r>
            <a:endParaRPr lang="en-US" dirty="0"/>
          </a:p>
        </p:txBody>
      </p:sp>
      <p:sp>
        <p:nvSpPr>
          <p:cNvPr id="5" name="Ovale 4"/>
          <p:cNvSpPr/>
          <p:nvPr/>
        </p:nvSpPr>
        <p:spPr>
          <a:xfrm>
            <a:off x="3316223" y="4272829"/>
            <a:ext cx="2295144" cy="15179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ccia a destra 5"/>
          <p:cNvSpPr/>
          <p:nvPr/>
        </p:nvSpPr>
        <p:spPr>
          <a:xfrm>
            <a:off x="5955014" y="4899193"/>
            <a:ext cx="493776" cy="265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e 6"/>
          <p:cNvSpPr/>
          <p:nvPr/>
        </p:nvSpPr>
        <p:spPr>
          <a:xfrm>
            <a:off x="228226" y="4361688"/>
            <a:ext cx="2295144" cy="15179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ccia bidirezionale orizzontale 7"/>
          <p:cNvSpPr/>
          <p:nvPr/>
        </p:nvSpPr>
        <p:spPr>
          <a:xfrm>
            <a:off x="2680342" y="4988052"/>
            <a:ext cx="509015" cy="2651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8"/>
          <p:cNvSpPr/>
          <p:nvPr/>
        </p:nvSpPr>
        <p:spPr>
          <a:xfrm>
            <a:off x="7333488" y="1961031"/>
            <a:ext cx="4754880" cy="4801314"/>
          </a:xfrm>
          <a:prstGeom prst="rect">
            <a:avLst/>
          </a:prstGeom>
        </p:spPr>
        <p:txBody>
          <a:bodyPr wrap="square">
            <a:spAutoFit/>
          </a:bodyPr>
          <a:lstStyle/>
          <a:p>
            <a:r>
              <a:rPr lang="it-IT" dirty="0">
                <a:solidFill>
                  <a:srgbClr val="48626F"/>
                </a:solidFill>
                <a:latin typeface="Open Sans"/>
              </a:rPr>
              <a:t>Quando è la banca centrale a emettere le banconote (o, più in generale, la base monetaria, </a:t>
            </a:r>
            <a:r>
              <a:rPr lang="it-IT" dirty="0">
                <a:solidFill>
                  <a:srgbClr val="FF0000"/>
                </a:solidFill>
                <a:latin typeface="Open Sans"/>
              </a:rPr>
              <a:t>che include anche le riserve costituite dalle banche su conti presso la banca centrale</a:t>
            </a:r>
            <a:r>
              <a:rPr lang="it-IT" dirty="0">
                <a:solidFill>
                  <a:srgbClr val="48626F"/>
                </a:solidFill>
                <a:latin typeface="Open Sans"/>
              </a:rPr>
              <a:t>), queste non sono spese in beni e servizi ma fornite alle banche commerciali, in forma di </a:t>
            </a:r>
            <a:r>
              <a:rPr lang="it-IT" dirty="0">
                <a:solidFill>
                  <a:srgbClr val="FF0000"/>
                </a:solidFill>
                <a:latin typeface="Open Sans"/>
              </a:rPr>
              <a:t>prestito</a:t>
            </a:r>
            <a:r>
              <a:rPr lang="it-IT" dirty="0">
                <a:solidFill>
                  <a:srgbClr val="48626F"/>
                </a:solidFill>
                <a:latin typeface="Open Sans"/>
              </a:rPr>
              <a:t>, per le esigenze del sistema economico, o utilizzate per l'acquisto di attività finanziarie, come i titoli di Stato o le attività in valuta estera; al valore delle banconote, iscritto al passivo del bilancio della banca centrale, corrisponde quindi l'iscrizione di attività fruttifere nell'attivo del bilancio, che rendono un interesse. Il signoraggio è una tassa su tutti i possessori di moneta e definito «tassa da inflazione»</a:t>
            </a:r>
            <a:endParaRPr lang="en-US" dirty="0"/>
          </a:p>
        </p:txBody>
      </p:sp>
      <p:sp>
        <p:nvSpPr>
          <p:cNvPr id="10" name="Ovale 9"/>
          <p:cNvSpPr/>
          <p:nvPr/>
        </p:nvSpPr>
        <p:spPr>
          <a:xfrm>
            <a:off x="3533004" y="2660904"/>
            <a:ext cx="1048140" cy="448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ttangolo 12"/>
          <p:cNvSpPr/>
          <p:nvPr/>
        </p:nvSpPr>
        <p:spPr>
          <a:xfrm>
            <a:off x="3459852" y="3108960"/>
            <a:ext cx="1971684" cy="81381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Connettore 2 14"/>
          <p:cNvCxnSpPr/>
          <p:nvPr/>
        </p:nvCxnSpPr>
        <p:spPr>
          <a:xfrm flipV="1">
            <a:off x="5458968" y="1892808"/>
            <a:ext cx="1874520" cy="1216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7333488" y="1205125"/>
            <a:ext cx="3416063"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it-IT" dirty="0"/>
              <a:t>Possono espandere o ridurre le riserve delle banche commerciali</a:t>
            </a:r>
            <a:endParaRPr lang="en-US" dirty="0"/>
          </a:p>
        </p:txBody>
      </p:sp>
      <p:cxnSp>
        <p:nvCxnSpPr>
          <p:cNvPr id="18" name="Connettore 2 17"/>
          <p:cNvCxnSpPr/>
          <p:nvPr/>
        </p:nvCxnSpPr>
        <p:spPr>
          <a:xfrm flipH="1">
            <a:off x="5458968" y="2067089"/>
            <a:ext cx="1874520" cy="24983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17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dominanza fiscale e monetaria</a:t>
            </a:r>
            <a:endParaRPr lang="en-US" dirty="0"/>
          </a:p>
        </p:txBody>
      </p:sp>
      <p:sp>
        <p:nvSpPr>
          <p:cNvPr id="3" name="Segnaposto contenuto 2"/>
          <p:cNvSpPr>
            <a:spLocks noGrp="1"/>
          </p:cNvSpPr>
          <p:nvPr>
            <p:ph idx="1"/>
          </p:nvPr>
        </p:nvSpPr>
        <p:spPr/>
        <p:txBody>
          <a:bodyPr>
            <a:normAutofit fontScale="85000" lnSpcReduction="10000"/>
          </a:bodyPr>
          <a:lstStyle/>
          <a:p>
            <a:r>
              <a:rPr lang="it-IT" dirty="0"/>
              <a:t>Quando la politica monetaria è subordinata all’obiettivo di aiutare il governo a finanziare le sue spese si parla di </a:t>
            </a:r>
            <a:r>
              <a:rPr lang="it-IT" b="1" dirty="0"/>
              <a:t>dominanza fiscale</a:t>
            </a:r>
            <a:r>
              <a:rPr lang="it-IT" dirty="0"/>
              <a:t> [</a:t>
            </a:r>
            <a:r>
              <a:rPr lang="it-IT" dirty="0" err="1"/>
              <a:t>Woodford</a:t>
            </a:r>
            <a:r>
              <a:rPr lang="it-IT" dirty="0"/>
              <a:t> 2001].</a:t>
            </a:r>
          </a:p>
          <a:p>
            <a:r>
              <a:rPr lang="it-IT" dirty="0"/>
              <a:t>In effetti nel </a:t>
            </a:r>
            <a:r>
              <a:rPr lang="it-IT" dirty="0">
                <a:solidFill>
                  <a:srgbClr val="FF0000"/>
                </a:solidFill>
              </a:rPr>
              <a:t>lungo periodo </a:t>
            </a:r>
            <a:r>
              <a:rPr lang="it-IT" dirty="0"/>
              <a:t>l’indipendenza della politica di bilancio da quella monetaria è possibile solo se la politica di bilancio è sostenibile, ma come abbiamo visto questo spesso non accade, allora l’impatto della politica di bilancio su quella monetaria può attuarsi in due modi:</a:t>
            </a:r>
          </a:p>
          <a:p>
            <a:pPr lvl="1"/>
            <a:r>
              <a:rPr lang="it-IT" dirty="0">
                <a:solidFill>
                  <a:srgbClr val="FF0000"/>
                </a:solidFill>
              </a:rPr>
              <a:t>Diretto</a:t>
            </a:r>
            <a:r>
              <a:rPr lang="it-IT" dirty="0"/>
              <a:t>: il governo forza la BC ad acquistare titoli del debito con l’immissione di nuova moneta, prestando direttamente allo Stato o quando lo Stato dichiara default sui titoli del debito detenuti dalla BC;</a:t>
            </a:r>
          </a:p>
          <a:p>
            <a:pPr lvl="1"/>
            <a:r>
              <a:rPr lang="it-IT" dirty="0">
                <a:solidFill>
                  <a:srgbClr val="FF0000"/>
                </a:solidFill>
              </a:rPr>
              <a:t>Indiretto</a:t>
            </a:r>
            <a:r>
              <a:rPr lang="it-IT" dirty="0"/>
              <a:t>: lo Stato dichiara default sui titoli del debito detenuti dalle banche commerciali che vengono poi aiutate dalla BC per salvarsi o con l’aumento dell’inflazione che riduce il valore del debito, quando i titoli non sono indicizzati</a:t>
            </a:r>
          </a:p>
          <a:p>
            <a:r>
              <a:rPr lang="it-IT" dirty="0"/>
              <a:t>Si ha invece </a:t>
            </a:r>
            <a:r>
              <a:rPr lang="it-IT" b="1" dirty="0"/>
              <a:t>dominanza monetaria</a:t>
            </a:r>
            <a:r>
              <a:rPr lang="it-IT" dirty="0"/>
              <a:t>, quando è assicurata la solvibilità del bilancio e la BC è indipendente (come nel caso dell’Eurozona) </a:t>
            </a:r>
            <a:endParaRPr lang="en-US" dirty="0"/>
          </a:p>
        </p:txBody>
      </p:sp>
    </p:spTree>
    <p:extLst>
      <p:ext uri="{BB962C8B-B14F-4D97-AF65-F5344CB8AC3E}">
        <p14:creationId xmlns:p14="http://schemas.microsoft.com/office/powerpoint/2010/main" val="21339770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La coordinamento tra politiche di bilancio e monetaria</a:t>
            </a:r>
            <a:endParaRPr lang="en-US" dirty="0"/>
          </a:p>
        </p:txBody>
      </p:sp>
      <p:sp>
        <p:nvSpPr>
          <p:cNvPr id="4" name="Segnaposto contenuto 3"/>
          <p:cNvSpPr>
            <a:spLocks noGrp="1"/>
          </p:cNvSpPr>
          <p:nvPr>
            <p:ph idx="1"/>
          </p:nvPr>
        </p:nvSpPr>
        <p:spPr/>
        <p:txBody>
          <a:bodyPr>
            <a:normAutofit fontScale="92500" lnSpcReduction="10000"/>
          </a:bodyPr>
          <a:lstStyle/>
          <a:p>
            <a:r>
              <a:rPr lang="it-IT" dirty="0"/>
              <a:t>Le politiche sono interdipendenti anche nel </a:t>
            </a:r>
            <a:r>
              <a:rPr lang="it-IT" dirty="0">
                <a:solidFill>
                  <a:srgbClr val="FF0000"/>
                </a:solidFill>
              </a:rPr>
              <a:t>breve periodo</a:t>
            </a:r>
            <a:r>
              <a:rPr lang="it-IT" dirty="0"/>
              <a:t>, poiché, come abbiamo visto si tratta di politiche prevalentemente di domanda, ma con obiettivi diversi che possono neutralizzarsi, quindi occorre un coordinamento. Se non lo fanno si possono avere interventi che portano al solo aumento del debito: </a:t>
            </a:r>
          </a:p>
          <a:p>
            <a:pPr lvl="1"/>
            <a:r>
              <a:rPr lang="it-IT" dirty="0"/>
              <a:t>è il caso della stagflazione caratterizzata da politiche di stimolo fiscale (per ridurre la disoccupazione) e di restrizioni monetarie (per controllare l’inflazione). </a:t>
            </a:r>
          </a:p>
          <a:p>
            <a:pPr lvl="1"/>
            <a:r>
              <a:rPr lang="it-IT" dirty="0"/>
              <a:t>Al contrario se i=0 e il moltiplicatore della spesa è elevato, le politiche devono essere complementari.</a:t>
            </a:r>
          </a:p>
          <a:p>
            <a:r>
              <a:rPr lang="it-IT" dirty="0"/>
              <a:t>Nell’area dell’euro è difficile coordinare un’unica PM con 19 politiche fiscali, da cui le regole stringenti su deficit e debito, ma quando i tassi di inflazione sono troppo bassi o negativi (come nel 2014-16 e fino al 2021), le politiche di bilancio devono essere meno restrittive.</a:t>
            </a:r>
          </a:p>
          <a:p>
            <a:endParaRPr lang="it-IT" dirty="0"/>
          </a:p>
          <a:p>
            <a:endParaRPr lang="en-US" dirty="0"/>
          </a:p>
        </p:txBody>
      </p:sp>
    </p:spTree>
    <p:extLst>
      <p:ext uri="{BB962C8B-B14F-4D97-AF65-F5344CB8AC3E}">
        <p14:creationId xmlns:p14="http://schemas.microsoft.com/office/powerpoint/2010/main" val="41252842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politica monetaria ha effetti redistributivi?</a:t>
            </a:r>
            <a:endParaRPr lang="en-US" dirty="0"/>
          </a:p>
        </p:txBody>
      </p:sp>
      <p:sp>
        <p:nvSpPr>
          <p:cNvPr id="3" name="Segnaposto contenuto 2"/>
          <p:cNvSpPr>
            <a:spLocks noGrp="1"/>
          </p:cNvSpPr>
          <p:nvPr>
            <p:ph idx="1"/>
          </p:nvPr>
        </p:nvSpPr>
        <p:spPr/>
        <p:txBody>
          <a:bodyPr>
            <a:normAutofit fontScale="92500" lnSpcReduction="10000"/>
          </a:bodyPr>
          <a:lstStyle/>
          <a:p>
            <a:r>
              <a:rPr lang="it-IT" dirty="0"/>
              <a:t>Com’è evidente il primo fine della PM è quello di </a:t>
            </a:r>
            <a:r>
              <a:rPr lang="it-IT" u="sng" dirty="0"/>
              <a:t>stabilizzazione</a:t>
            </a:r>
            <a:r>
              <a:rPr lang="it-IT" dirty="0"/>
              <a:t>, non di crescita o di riduzione delle disuguaglianze, quanto piuttosto di </a:t>
            </a:r>
            <a:r>
              <a:rPr lang="it-IT" dirty="0">
                <a:solidFill>
                  <a:srgbClr val="FF0000"/>
                </a:solidFill>
              </a:rPr>
              <a:t>mantenere la fiducia nella moneta nel lungo periodo</a:t>
            </a:r>
          </a:p>
          <a:p>
            <a:r>
              <a:rPr lang="it-IT" dirty="0"/>
              <a:t>Tuttavia nel breve-medio periodo si possono osservare effetti redistributivi:</a:t>
            </a:r>
          </a:p>
          <a:p>
            <a:pPr lvl="1"/>
            <a:r>
              <a:rPr lang="it-IT" dirty="0"/>
              <a:t> 1) la </a:t>
            </a:r>
            <a:r>
              <a:rPr lang="it-IT" dirty="0">
                <a:solidFill>
                  <a:srgbClr val="FF0000"/>
                </a:solidFill>
              </a:rPr>
              <a:t>stabilizzazione macroeconomica </a:t>
            </a:r>
            <a:r>
              <a:rPr lang="it-IT" dirty="0"/>
              <a:t>preserva le famiglie più povere e i lavoratori poco qualificati e spesso senza risparmi dalla riduzione della capacità d’acquisto dei propri salari; </a:t>
            </a:r>
          </a:p>
          <a:p>
            <a:pPr lvl="1"/>
            <a:r>
              <a:rPr lang="it-IT" dirty="0"/>
              <a:t>2) l’aumento del tasso d’interesse reale con l’aumento di </a:t>
            </a:r>
            <a:r>
              <a:rPr lang="el-GR" dirty="0"/>
              <a:t>π</a:t>
            </a:r>
            <a:r>
              <a:rPr lang="it-IT" dirty="0"/>
              <a:t> </a:t>
            </a:r>
            <a:r>
              <a:rPr lang="it-IT" dirty="0">
                <a:solidFill>
                  <a:srgbClr val="FF0000"/>
                </a:solidFill>
              </a:rPr>
              <a:t>trasferisce risorse da debitori a creditori </a:t>
            </a:r>
            <a:r>
              <a:rPr lang="it-IT" dirty="0"/>
              <a:t>e </a:t>
            </a:r>
          </a:p>
          <a:p>
            <a:pPr lvl="1"/>
            <a:r>
              <a:rPr lang="it-IT" dirty="0"/>
              <a:t>3) </a:t>
            </a:r>
            <a:r>
              <a:rPr lang="it-IT" dirty="0">
                <a:solidFill>
                  <a:srgbClr val="FF0000"/>
                </a:solidFill>
              </a:rPr>
              <a:t>con le politiche non convenzionali si aumenta il prezzo delle attività finanziarie </a:t>
            </a:r>
            <a:r>
              <a:rPr lang="it-IT" dirty="0"/>
              <a:t>e si riduce il suo rendimento, producendo </a:t>
            </a:r>
            <a:r>
              <a:rPr lang="it-IT" dirty="0">
                <a:solidFill>
                  <a:srgbClr val="FF0000"/>
                </a:solidFill>
              </a:rPr>
              <a:t>effetti anti-distributivi</a:t>
            </a:r>
            <a:r>
              <a:rPr lang="it-IT" dirty="0"/>
              <a:t>, perché i possessori di tali titoli si concentrano nei decili più alti di reddito, ma contribuiscono a ripristinare i canali di trasmissione della PM. </a:t>
            </a:r>
          </a:p>
          <a:p>
            <a:endParaRPr lang="en-US" dirty="0"/>
          </a:p>
        </p:txBody>
      </p:sp>
    </p:spTree>
    <p:extLst>
      <p:ext uri="{BB962C8B-B14F-4D97-AF65-F5344CB8AC3E}">
        <p14:creationId xmlns:p14="http://schemas.microsoft.com/office/powerpoint/2010/main" val="31590948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Quali le interazioni tra le Istituzioni di PB e di PM?</a:t>
            </a:r>
            <a:endParaRPr lang="en-US" dirty="0"/>
          </a:p>
        </p:txBody>
      </p:sp>
      <p:sp>
        <p:nvSpPr>
          <p:cNvPr id="3" name="Segnaposto contenuto 2"/>
          <p:cNvSpPr>
            <a:spLocks noGrp="1"/>
          </p:cNvSpPr>
          <p:nvPr>
            <p:ph idx="1"/>
          </p:nvPr>
        </p:nvSpPr>
        <p:spPr/>
        <p:txBody>
          <a:bodyPr>
            <a:normAutofit fontScale="92500" lnSpcReduction="20000"/>
          </a:bodyPr>
          <a:lstStyle/>
          <a:p>
            <a:r>
              <a:rPr lang="it-IT" dirty="0"/>
              <a:t>Il Trattato di Maastricht, che non prevede esplicitamente la possibilità di cooperazione tra autorità fiscali e monetarie, </a:t>
            </a:r>
            <a:r>
              <a:rPr lang="it-IT" dirty="0">
                <a:solidFill>
                  <a:srgbClr val="FF0000"/>
                </a:solidFill>
              </a:rPr>
              <a:t>ma soltanto uno scambio di informazion</a:t>
            </a:r>
            <a:r>
              <a:rPr lang="it-IT" dirty="0"/>
              <a:t>i.</a:t>
            </a:r>
          </a:p>
          <a:p>
            <a:r>
              <a:rPr lang="it-IT" dirty="0"/>
              <a:t>Il commissario europeo per gli affari economici e il presidente dell’Eurogruppo possono assistere al Consiglio direttivo della BCE (anche se normalmente non lo fanno) </a:t>
            </a:r>
            <a:r>
              <a:rPr lang="it-IT" u="sng" dirty="0"/>
              <a:t>ma non possono assistere alle riunioni informali in cui i banchieri centrali discutono delle diverse opzioni di politica monetaria</a:t>
            </a:r>
            <a:r>
              <a:rPr lang="it-IT" dirty="0"/>
              <a:t>.</a:t>
            </a:r>
          </a:p>
          <a:p>
            <a:r>
              <a:rPr lang="it-IT" dirty="0"/>
              <a:t>Il presidente della BCE può partecipare (e lo fa spesso) all’Eurogruppo, dove i ministri delle Finanze si riuniscono una volta al mese per discutere la situazione economica, le priorità di politica economica e le situazioni di crisi. Tuttavia durante la crisi 2008-2014 la BCE ha partecipato alla «Troika» insieme a CE e FMI per la negoziazione dei programmi di aggiustamento</a:t>
            </a:r>
          </a:p>
          <a:p>
            <a:endParaRPr lang="en-US" dirty="0"/>
          </a:p>
        </p:txBody>
      </p:sp>
    </p:spTree>
    <p:extLst>
      <p:ext uri="{BB962C8B-B14F-4D97-AF65-F5344CB8AC3E}">
        <p14:creationId xmlns:p14="http://schemas.microsoft.com/office/powerpoint/2010/main" val="1261821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Politiche monetarie non convenzionali</a:t>
            </a:r>
            <a:endParaRPr lang="en-US" dirty="0"/>
          </a:p>
        </p:txBody>
      </p:sp>
      <p:sp>
        <p:nvSpPr>
          <p:cNvPr id="3" name="Segnaposto contenuto 2"/>
          <p:cNvSpPr>
            <a:spLocks noGrp="1"/>
          </p:cNvSpPr>
          <p:nvPr>
            <p:ph idx="1"/>
          </p:nvPr>
        </p:nvSpPr>
        <p:spPr>
          <a:xfrm>
            <a:off x="838200" y="1825625"/>
            <a:ext cx="10515600" cy="1557655"/>
          </a:xfrm>
        </p:spPr>
        <p:txBody>
          <a:bodyPr>
            <a:normAutofit fontScale="85000" lnSpcReduction="20000"/>
          </a:bodyPr>
          <a:lstStyle/>
          <a:p>
            <a:pPr marL="514350" indent="-514350">
              <a:buFont typeface="+mj-lt"/>
              <a:buAutoNum type="arabicPeriod" startAt="3"/>
            </a:pPr>
            <a:r>
              <a:rPr lang="it-IT" dirty="0"/>
              <a:t>Può </a:t>
            </a:r>
            <a:r>
              <a:rPr lang="it-IT" dirty="0">
                <a:solidFill>
                  <a:srgbClr val="FF0000"/>
                </a:solidFill>
              </a:rPr>
              <a:t>appiattire la </a:t>
            </a:r>
            <a:r>
              <a:rPr lang="it-IT" dirty="0" err="1">
                <a:solidFill>
                  <a:srgbClr val="FF0000"/>
                </a:solidFill>
              </a:rPr>
              <a:t>yeald</a:t>
            </a:r>
            <a:r>
              <a:rPr lang="it-IT" dirty="0">
                <a:solidFill>
                  <a:srgbClr val="FF0000"/>
                </a:solidFill>
              </a:rPr>
              <a:t> curve </a:t>
            </a:r>
            <a:r>
              <a:rPr lang="it-IT" dirty="0"/>
              <a:t>con strategie di comunicazione o con l’acquisto di titoli a più lungo termine (si tratta della cosiddetta </a:t>
            </a:r>
            <a:r>
              <a:rPr lang="it-IT" i="1" dirty="0" err="1">
                <a:solidFill>
                  <a:srgbClr val="FF0000"/>
                </a:solidFill>
              </a:rPr>
              <a:t>forward</a:t>
            </a:r>
            <a:r>
              <a:rPr lang="it-IT" i="1" dirty="0">
                <a:solidFill>
                  <a:srgbClr val="FF0000"/>
                </a:solidFill>
              </a:rPr>
              <a:t> </a:t>
            </a:r>
            <a:r>
              <a:rPr lang="it-IT" i="1" dirty="0" err="1">
                <a:solidFill>
                  <a:srgbClr val="FF0000"/>
                </a:solidFill>
              </a:rPr>
              <a:t>guidance</a:t>
            </a:r>
            <a:r>
              <a:rPr lang="it-IT" i="1" dirty="0">
                <a:solidFill>
                  <a:srgbClr val="FF0000"/>
                </a:solidFill>
              </a:rPr>
              <a:t>; </a:t>
            </a:r>
            <a:r>
              <a:rPr lang="it-IT" dirty="0"/>
              <a:t>BCE, </a:t>
            </a:r>
            <a:r>
              <a:rPr lang="it-IT" dirty="0">
                <a:hlinkClick r:id="rId2"/>
              </a:rPr>
              <a:t>conferenza stampa del 4 luglio 2013</a:t>
            </a:r>
            <a:r>
              <a:rPr lang="it-IT" dirty="0"/>
              <a:t>);</a:t>
            </a:r>
          </a:p>
          <a:p>
            <a:pPr marL="514350" indent="-514350">
              <a:buFont typeface="+mj-lt"/>
              <a:buAutoNum type="arabicPeriod" startAt="3"/>
            </a:pPr>
            <a:r>
              <a:rPr lang="it-IT" dirty="0"/>
              <a:t>La </a:t>
            </a:r>
            <a:r>
              <a:rPr lang="it-IT" dirty="0">
                <a:solidFill>
                  <a:srgbClr val="FF0000"/>
                </a:solidFill>
              </a:rPr>
              <a:t>BC può espandere il proprio bilancio</a:t>
            </a:r>
            <a:r>
              <a:rPr lang="it-IT" dirty="0"/>
              <a:t>, acquistando grandi quantità di titoli (governativi) privi di rischio sui mercati aperti (QE o </a:t>
            </a:r>
            <a:r>
              <a:rPr lang="it-IT" b="1" dirty="0" err="1"/>
              <a:t>Quntitative</a:t>
            </a:r>
            <a:r>
              <a:rPr lang="it-IT" b="1" dirty="0"/>
              <a:t> </a:t>
            </a:r>
            <a:r>
              <a:rPr lang="it-IT" b="1" dirty="0" err="1"/>
              <a:t>Easing</a:t>
            </a:r>
            <a:r>
              <a:rPr lang="it-IT" dirty="0"/>
              <a:t>)</a:t>
            </a:r>
          </a:p>
          <a:p>
            <a:endParaRPr lang="en-US" dirty="0"/>
          </a:p>
        </p:txBody>
      </p:sp>
      <p:pic>
        <p:nvPicPr>
          <p:cNvPr id="4" name="Immagine 3"/>
          <p:cNvPicPr>
            <a:picLocks noChangeAspect="1"/>
          </p:cNvPicPr>
          <p:nvPr/>
        </p:nvPicPr>
        <p:blipFill>
          <a:blip r:embed="rId3"/>
          <a:stretch>
            <a:fillRect/>
          </a:stretch>
        </p:blipFill>
        <p:spPr>
          <a:xfrm>
            <a:off x="192023" y="3322058"/>
            <a:ext cx="6843271" cy="3227832"/>
          </a:xfrm>
          <a:prstGeom prst="rect">
            <a:avLst/>
          </a:prstGeom>
        </p:spPr>
      </p:pic>
      <p:sp>
        <p:nvSpPr>
          <p:cNvPr id="5" name="Rettangolo 4"/>
          <p:cNvSpPr/>
          <p:nvPr/>
        </p:nvSpPr>
        <p:spPr>
          <a:xfrm>
            <a:off x="1106424" y="6488668"/>
            <a:ext cx="7159752" cy="307777"/>
          </a:xfrm>
          <a:prstGeom prst="rect">
            <a:avLst/>
          </a:prstGeom>
        </p:spPr>
        <p:txBody>
          <a:bodyPr wrap="square">
            <a:spAutoFit/>
          </a:bodyPr>
          <a:lstStyle/>
          <a:p>
            <a:r>
              <a:rPr lang="en-US" sz="1400" dirty="0">
                <a:hlinkClick r:id="rId4"/>
              </a:rPr>
              <a:t>https://www.ilsole24ore.com/art/banche-centrali-dieci-anni-bazooka-15mila-miliardi-ACzRlSg</a:t>
            </a:r>
            <a:r>
              <a:rPr lang="en-US" sz="1400" dirty="0"/>
              <a:t> </a:t>
            </a:r>
          </a:p>
        </p:txBody>
      </p:sp>
      <p:pic>
        <p:nvPicPr>
          <p:cNvPr id="4098" name="Picture 2" descr="L’ESPANSIONE DEI BILANCI DELLE PRIME 5 BANCHE CENTRAL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5294" y="3854535"/>
            <a:ext cx="5061862" cy="2387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132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Quanto vale l’espansione del bilancio delle principali Banche centrali rispetto al PIL?</a:t>
            </a:r>
            <a:endParaRPr lang="en-US" dirty="0"/>
          </a:p>
        </p:txBody>
      </p:sp>
      <p:pic>
        <p:nvPicPr>
          <p:cNvPr id="4" name="Immagine 3"/>
          <p:cNvPicPr>
            <a:picLocks noChangeAspect="1"/>
          </p:cNvPicPr>
          <p:nvPr/>
        </p:nvPicPr>
        <p:blipFill>
          <a:blip r:embed="rId2"/>
          <a:stretch>
            <a:fillRect/>
          </a:stretch>
        </p:blipFill>
        <p:spPr>
          <a:xfrm>
            <a:off x="749808" y="1690688"/>
            <a:ext cx="10692384" cy="5043380"/>
          </a:xfrm>
          <a:prstGeom prst="rect">
            <a:avLst/>
          </a:prstGeom>
        </p:spPr>
      </p:pic>
    </p:spTree>
    <p:extLst>
      <p:ext uri="{BB962C8B-B14F-4D97-AF65-F5344CB8AC3E}">
        <p14:creationId xmlns:p14="http://schemas.microsoft.com/office/powerpoint/2010/main" val="2002236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trasmissione della PM all’economia reale</a:t>
            </a:r>
            <a:endParaRPr lang="en-US" dirty="0"/>
          </a:p>
        </p:txBody>
      </p:sp>
      <p:pic>
        <p:nvPicPr>
          <p:cNvPr id="3" name="Immagine 2"/>
          <p:cNvPicPr>
            <a:picLocks noChangeAspect="1"/>
          </p:cNvPicPr>
          <p:nvPr/>
        </p:nvPicPr>
        <p:blipFill>
          <a:blip r:embed="rId2"/>
          <a:stretch>
            <a:fillRect/>
          </a:stretch>
        </p:blipFill>
        <p:spPr>
          <a:xfrm>
            <a:off x="1670407" y="2298085"/>
            <a:ext cx="8218155" cy="3664969"/>
          </a:xfrm>
          <a:prstGeom prst="rect">
            <a:avLst/>
          </a:prstGeom>
        </p:spPr>
      </p:pic>
      <p:sp>
        <p:nvSpPr>
          <p:cNvPr id="4" name="Rettangolo 3">
            <a:extLst>
              <a:ext uri="{FF2B5EF4-FFF2-40B4-BE49-F238E27FC236}">
                <a16:creationId xmlns:a16="http://schemas.microsoft.com/office/drawing/2014/main" id="{867F41E2-F879-44DC-B852-BC714532E706}"/>
              </a:ext>
            </a:extLst>
          </p:cNvPr>
          <p:cNvSpPr/>
          <p:nvPr/>
        </p:nvSpPr>
        <p:spPr>
          <a:xfrm>
            <a:off x="1068947" y="1431581"/>
            <a:ext cx="9719256" cy="646331"/>
          </a:xfrm>
          <a:prstGeom prst="rect">
            <a:avLst/>
          </a:prstGeom>
        </p:spPr>
        <p:txBody>
          <a:bodyPr wrap="square">
            <a:spAutoFit/>
          </a:bodyPr>
          <a:lstStyle/>
          <a:p>
            <a:r>
              <a:rPr lang="en-US" b="1" dirty="0"/>
              <a:t>Ultimo </a:t>
            </a:r>
            <a:r>
              <a:rPr lang="en-US" b="1" dirty="0" err="1"/>
              <a:t>bilancio</a:t>
            </a:r>
            <a:r>
              <a:rPr lang="en-US" b="1" dirty="0"/>
              <a:t> BCE </a:t>
            </a:r>
            <a:r>
              <a:rPr lang="en-US" b="1" dirty="0" err="1"/>
              <a:t>disponibile</a:t>
            </a:r>
            <a:r>
              <a:rPr lang="en-US" b="1" dirty="0"/>
              <a:t>: </a:t>
            </a:r>
            <a:r>
              <a:rPr lang="en-US" dirty="0">
                <a:hlinkClick r:id="rId3"/>
              </a:rPr>
              <a:t>https://www.ecb.europa.eu/pub/annual/annual-accounts/html/ecb.annualaccounts2021~5130ce3be2.it.html</a:t>
            </a:r>
            <a:r>
              <a:rPr lang="en-US" dirty="0"/>
              <a:t> </a:t>
            </a:r>
            <a:endParaRPr lang="it-IT" dirty="0"/>
          </a:p>
        </p:txBody>
      </p:sp>
    </p:spTree>
    <p:extLst>
      <p:ext uri="{BB962C8B-B14F-4D97-AF65-F5344CB8AC3E}">
        <p14:creationId xmlns:p14="http://schemas.microsoft.com/office/powerpoint/2010/main" val="1692550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La trasmissione della PM all’economia reale</a:t>
            </a:r>
            <a:endParaRPr lang="en-US" dirty="0"/>
          </a:p>
        </p:txBody>
      </p:sp>
      <p:sp>
        <p:nvSpPr>
          <p:cNvPr id="4" name="Segnaposto contenuto 3"/>
          <p:cNvSpPr>
            <a:spLocks noGrp="1"/>
          </p:cNvSpPr>
          <p:nvPr>
            <p:ph idx="1"/>
          </p:nvPr>
        </p:nvSpPr>
        <p:spPr/>
        <p:txBody>
          <a:bodyPr>
            <a:normAutofit fontScale="85000" lnSpcReduction="20000"/>
          </a:bodyPr>
          <a:lstStyle/>
          <a:p>
            <a:r>
              <a:rPr lang="it-IT" dirty="0"/>
              <a:t>Se i prezzi </a:t>
            </a:r>
            <a:r>
              <a:rPr lang="it-IT" b="1" dirty="0"/>
              <a:t>non si aggiustano istantaneamente </a:t>
            </a:r>
            <a:r>
              <a:rPr lang="it-IT" dirty="0"/>
              <a:t>in risposta alle variazioni dei tassi di interesse nominali, per effetto di </a:t>
            </a:r>
          </a:p>
          <a:p>
            <a:r>
              <a:rPr lang="it-IT" dirty="0"/>
              <a:t>… </a:t>
            </a:r>
            <a:r>
              <a:rPr lang="it-IT" b="1" dirty="0"/>
              <a:t>Rigidità Nominali</a:t>
            </a:r>
            <a:r>
              <a:rPr lang="it-IT" dirty="0"/>
              <a:t>: può essere costoso per le imprese aggiustare i prezzi (</a:t>
            </a:r>
            <a:r>
              <a:rPr lang="it-IT" i="1" dirty="0"/>
              <a:t>menu </a:t>
            </a:r>
            <a:r>
              <a:rPr lang="it-IT" i="1" dirty="0" err="1"/>
              <a:t>costs</a:t>
            </a:r>
            <a:r>
              <a:rPr lang="it-IT" dirty="0"/>
              <a:t>) (Calvo, 1983; </a:t>
            </a:r>
            <a:r>
              <a:rPr lang="it-IT" dirty="0" err="1"/>
              <a:t>Rotemberg</a:t>
            </a:r>
            <a:r>
              <a:rPr lang="it-IT" dirty="0"/>
              <a:t>, 1987); </a:t>
            </a:r>
          </a:p>
          <a:p>
            <a:r>
              <a:rPr lang="it-IT" b="1" dirty="0"/>
              <a:t>Frizioni informative: </a:t>
            </a:r>
            <a:r>
              <a:rPr lang="it-IT" dirty="0"/>
              <a:t>le imprese possono non avere conoscenza perfetta di tutte le variazioni nominali per via di dispersione geografica dell’informazione (Lucas, 1972), di aggiornamenti poco frequenti dell’informazione (</a:t>
            </a:r>
            <a:r>
              <a:rPr lang="it-IT" dirty="0" err="1"/>
              <a:t>Mankiw</a:t>
            </a:r>
            <a:r>
              <a:rPr lang="it-IT" dirty="0"/>
              <a:t> and </a:t>
            </a:r>
            <a:r>
              <a:rPr lang="it-IT" dirty="0" err="1"/>
              <a:t>Reis</a:t>
            </a:r>
            <a:r>
              <a:rPr lang="it-IT" dirty="0"/>
              <a:t>, 2002) o per scelta (</a:t>
            </a:r>
            <a:r>
              <a:rPr lang="it-IT" dirty="0" err="1"/>
              <a:t>Sims</a:t>
            </a:r>
            <a:r>
              <a:rPr lang="it-IT" dirty="0"/>
              <a:t>, 2003); </a:t>
            </a:r>
          </a:p>
          <a:p>
            <a:r>
              <a:rPr lang="it-IT" b="1" dirty="0"/>
              <a:t>Rigidità reali</a:t>
            </a:r>
            <a:r>
              <a:rPr lang="it-IT" dirty="0"/>
              <a:t>: vincoli all’indebitamento o alla liquidità (</a:t>
            </a:r>
            <a:r>
              <a:rPr lang="it-IT" dirty="0" err="1"/>
              <a:t>Kiyotaki</a:t>
            </a:r>
            <a:r>
              <a:rPr lang="it-IT" dirty="0"/>
              <a:t> and Moore, 2012). </a:t>
            </a:r>
          </a:p>
          <a:p>
            <a:r>
              <a:rPr lang="it-IT" dirty="0"/>
              <a:t>… allora la banca centrale è in grado di influenzare anche i </a:t>
            </a:r>
            <a:r>
              <a:rPr lang="it-IT" b="1" dirty="0"/>
              <a:t>tassi di interesse reale </a:t>
            </a:r>
            <a:r>
              <a:rPr lang="it-IT" dirty="0"/>
              <a:t>... e quindi le decisioni di </a:t>
            </a:r>
            <a:r>
              <a:rPr lang="it-IT" b="1" dirty="0"/>
              <a:t>famiglie </a:t>
            </a:r>
            <a:r>
              <a:rPr lang="it-IT" dirty="0"/>
              <a:t>e </a:t>
            </a:r>
            <a:r>
              <a:rPr lang="it-IT" b="1" dirty="0"/>
              <a:t>imprese</a:t>
            </a:r>
            <a:r>
              <a:rPr lang="it-IT" dirty="0"/>
              <a:t>. Si ricordi la relazione tra tasso d’interesse reale e nominale: </a:t>
            </a:r>
            <a:r>
              <a:rPr lang="it-IT" dirty="0">
                <a:solidFill>
                  <a:srgbClr val="FF0000"/>
                </a:solidFill>
              </a:rPr>
              <a:t>r=i-</a:t>
            </a:r>
            <a:r>
              <a:rPr lang="el-GR" dirty="0">
                <a:solidFill>
                  <a:srgbClr val="FF0000"/>
                </a:solidFill>
                <a:latin typeface="Arial" panose="020B0604020202020204" pitchFamily="34" charset="0"/>
                <a:cs typeface="Arial" panose="020B0604020202020204" pitchFamily="34" charset="0"/>
              </a:rPr>
              <a:t>π</a:t>
            </a:r>
            <a:r>
              <a:rPr lang="it-IT" dirty="0">
                <a:latin typeface="Arial" panose="020B0604020202020204" pitchFamily="34" charset="0"/>
                <a:cs typeface="Arial" panose="020B0604020202020204" pitchFamily="34" charset="0"/>
              </a:rPr>
              <a:t>. Se quindi la BC interviene alzando i, mentre </a:t>
            </a:r>
            <a:r>
              <a:rPr lang="el-GR" dirty="0">
                <a:latin typeface="Arial" panose="020B0604020202020204" pitchFamily="34" charset="0"/>
                <a:cs typeface="Arial" panose="020B0604020202020204" pitchFamily="34" charset="0"/>
              </a:rPr>
              <a:t>π</a:t>
            </a:r>
            <a:r>
              <a:rPr lang="it-IT" dirty="0">
                <a:latin typeface="Arial" panose="020B0604020202020204" pitchFamily="34" charset="0"/>
                <a:cs typeface="Arial" panose="020B0604020202020204" pitchFamily="34" charset="0"/>
              </a:rPr>
              <a:t> non varia istantaneamente, ma con ritardo, l’effetto è quello di contrarre gli investimenti e i consumi via effetto ricchezza, infatti…</a:t>
            </a:r>
            <a:endParaRPr lang="it-IT" dirty="0"/>
          </a:p>
          <a:p>
            <a:endParaRPr lang="en-US" dirty="0"/>
          </a:p>
        </p:txBody>
      </p:sp>
    </p:spTree>
    <p:extLst>
      <p:ext uri="{BB962C8B-B14F-4D97-AF65-F5344CB8AC3E}">
        <p14:creationId xmlns:p14="http://schemas.microsoft.com/office/powerpoint/2010/main" val="2658946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La trasmissione della PM all’economia reale</a:t>
            </a:r>
            <a:endParaRPr lang="en-US" dirty="0"/>
          </a:p>
        </p:txBody>
      </p:sp>
      <p:sp>
        <p:nvSpPr>
          <p:cNvPr id="4" name="Segnaposto contenuto 3"/>
          <p:cNvSpPr>
            <a:spLocks noGrp="1"/>
          </p:cNvSpPr>
          <p:nvPr>
            <p:ph idx="1"/>
          </p:nvPr>
        </p:nvSpPr>
        <p:spPr/>
        <p:txBody>
          <a:bodyPr>
            <a:normAutofit fontScale="92500" lnSpcReduction="10000"/>
          </a:bodyPr>
          <a:lstStyle/>
          <a:p>
            <a:r>
              <a:rPr lang="en-US" b="1" dirty="0" err="1"/>
              <a:t>Famiglie</a:t>
            </a:r>
            <a:r>
              <a:rPr lang="en-US" dirty="0"/>
              <a:t> </a:t>
            </a:r>
          </a:p>
          <a:p>
            <a:r>
              <a:rPr lang="it-IT" dirty="0"/>
              <a:t>Le variazioni dei tassi di interesse reali influenzano le </a:t>
            </a:r>
            <a:r>
              <a:rPr lang="it-IT" dirty="0">
                <a:solidFill>
                  <a:srgbClr val="FF0000"/>
                </a:solidFill>
              </a:rPr>
              <a:t>decisioni di consumo </a:t>
            </a:r>
            <a:r>
              <a:rPr lang="it-IT" dirty="0"/>
              <a:t>e risparmio del reddito. </a:t>
            </a:r>
          </a:p>
          <a:p>
            <a:pPr lvl="1"/>
            <a:r>
              <a:rPr lang="it-IT" dirty="0"/>
              <a:t>In generale, un aumento (riduzione) del tasso di interesse reale fa aumentare (diminuire) i risparmi e diminuire (aumentare) i consumi attuali: </a:t>
            </a:r>
            <a:r>
              <a:rPr lang="it-IT" u="sng" dirty="0"/>
              <a:t>effetto di sostituzione intertemporale</a:t>
            </a:r>
            <a:r>
              <a:rPr lang="it-IT" dirty="0"/>
              <a:t>; </a:t>
            </a:r>
          </a:p>
          <a:p>
            <a:pPr lvl="1"/>
            <a:r>
              <a:rPr lang="it-IT" dirty="0"/>
              <a:t>ma può avere anche effetti diversi su diversi soggetti: fa aumentare (ridurre) il consumo attuale dei prestatori (debitori), </a:t>
            </a:r>
            <a:r>
              <a:rPr lang="it-IT" dirty="0" err="1"/>
              <a:t>perchè</a:t>
            </a:r>
            <a:r>
              <a:rPr lang="it-IT" dirty="0"/>
              <a:t> aumenta il loro reddito finanziario (costo del debito): </a:t>
            </a:r>
            <a:r>
              <a:rPr lang="it-IT" u="sng" dirty="0"/>
              <a:t>effetto ricchezza</a:t>
            </a:r>
            <a:r>
              <a:rPr lang="it-IT" dirty="0"/>
              <a:t>. </a:t>
            </a:r>
          </a:p>
          <a:p>
            <a:pPr lvl="1"/>
            <a:endParaRPr lang="en-US" dirty="0"/>
          </a:p>
          <a:p>
            <a:r>
              <a:rPr lang="it-IT" dirty="0"/>
              <a:t>L’effetto complessivo sulla domanda aggregata può tuttavia essere influenzato dalla presenza di </a:t>
            </a:r>
            <a:r>
              <a:rPr lang="it-IT" dirty="0">
                <a:solidFill>
                  <a:srgbClr val="FF0000"/>
                </a:solidFill>
              </a:rPr>
              <a:t>vincoli all’indebitamento</a:t>
            </a:r>
            <a:r>
              <a:rPr lang="it-IT" dirty="0"/>
              <a:t>, di </a:t>
            </a:r>
            <a:r>
              <a:rPr lang="it-IT" dirty="0">
                <a:solidFill>
                  <a:srgbClr val="FF0000"/>
                </a:solidFill>
              </a:rPr>
              <a:t>incertezza</a:t>
            </a:r>
            <a:r>
              <a:rPr lang="it-IT" dirty="0"/>
              <a:t> sul reddito futuro e di </a:t>
            </a:r>
            <a:r>
              <a:rPr lang="it-IT" dirty="0">
                <a:solidFill>
                  <a:srgbClr val="FF0000"/>
                </a:solidFill>
              </a:rPr>
              <a:t>diseguaglianza </a:t>
            </a:r>
            <a:r>
              <a:rPr lang="it-IT" dirty="0"/>
              <a:t>di reddito e ricchezza </a:t>
            </a:r>
          </a:p>
          <a:p>
            <a:endParaRPr lang="en-US" dirty="0"/>
          </a:p>
        </p:txBody>
      </p:sp>
    </p:spTree>
    <p:extLst>
      <p:ext uri="{BB962C8B-B14F-4D97-AF65-F5344CB8AC3E}">
        <p14:creationId xmlns:p14="http://schemas.microsoft.com/office/powerpoint/2010/main" val="100829495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5708</TotalTime>
  <Words>5638</Words>
  <Application>Microsoft Office PowerPoint</Application>
  <PresentationFormat>Widescreen</PresentationFormat>
  <Paragraphs>238</Paragraphs>
  <Slides>45</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45</vt:i4>
      </vt:variant>
    </vt:vector>
  </HeadingPairs>
  <TitlesOfParts>
    <vt:vector size="53" baseType="lpstr">
      <vt:lpstr>Arial</vt:lpstr>
      <vt:lpstr>Calibri</vt:lpstr>
      <vt:lpstr>Calibri Light</vt:lpstr>
      <vt:lpstr>freight-text-pro</vt:lpstr>
      <vt:lpstr>jaf-bernina-sans</vt:lpstr>
      <vt:lpstr>Open Sans</vt:lpstr>
      <vt:lpstr>Times New Roman</vt:lpstr>
      <vt:lpstr>Tema di Office</vt:lpstr>
      <vt:lpstr>La Politica Monetaria: gli obiettivi e le interdipendenze</vt:lpstr>
      <vt:lpstr>Riassumendo: gli strumenti di politica monetaria convenzionale</vt:lpstr>
      <vt:lpstr>L’interdipendenza dopo la crisi del 2008</vt:lpstr>
      <vt:lpstr>Politiche monetarie non convenzionali: le modalità d’intervento per riattivare i canali di trasmissione della PM</vt:lpstr>
      <vt:lpstr>Politiche monetarie non convenzionali</vt:lpstr>
      <vt:lpstr>Quanto vale l’espansione del bilancio delle principali Banche centrali rispetto al PIL?</vt:lpstr>
      <vt:lpstr>La trasmissione della PM all’economia reale</vt:lpstr>
      <vt:lpstr>La trasmissione della PM all’economia reale</vt:lpstr>
      <vt:lpstr>La trasmissione della PM all’economia reale</vt:lpstr>
      <vt:lpstr>La trasmissione della PM all’economia reale</vt:lpstr>
      <vt:lpstr>L’effetto degli shock inflattivi (lettura sulla domanda)</vt:lpstr>
      <vt:lpstr>La risposta dell’economia reale ad uno shock da domanda</vt:lpstr>
      <vt:lpstr>(*) L’effetto di un aumento dei tassi ufficiali</vt:lpstr>
      <vt:lpstr>C’è un trade-off tra stabilità dei prezzi e crescita economica?</vt:lpstr>
      <vt:lpstr>Gli obiettivi della PM</vt:lpstr>
      <vt:lpstr>Obiettivi di PM nell’area dell’Euro</vt:lpstr>
      <vt:lpstr>Obiettivi delle altre principali BC</vt:lpstr>
      <vt:lpstr>Che cosa s’intende per stabilità dei prezzi?</vt:lpstr>
      <vt:lpstr>Perché vicino al 2% e non 0%? Il tasso d’inflazione ottimale</vt:lpstr>
      <vt:lpstr>… e nel medio periodo</vt:lpstr>
      <vt:lpstr>Perché la stabilità dei prezzi è importante?</vt:lpstr>
      <vt:lpstr>Perché la stabilità dei prezzi è l’unico o principale obiettivo delle banche centrali?</vt:lpstr>
      <vt:lpstr>L’inflazione è sempre stato il pericolo da evitare fino al 2008…</vt:lpstr>
      <vt:lpstr>Obiettivi finali, regole, efficacia della PM e coordinamento con la Politica di Bilancio</vt:lpstr>
      <vt:lpstr>Probabilmente anche la globalizzazione ha avuto un effetto positivo, anche se il divario inflattivo tra paesi emergenti e paesi avanzati permane</vt:lpstr>
      <vt:lpstr>La stabilità dei prezzi e la stabilità dell’output secondo la regola di Taylor</vt:lpstr>
      <vt:lpstr>La regola di Taylor e la PM della FED</vt:lpstr>
      <vt:lpstr>Le teorie della PM: perché oggi si usa il tasso d’interesse ottimale come obiettivo intermedio?</vt:lpstr>
      <vt:lpstr>Occorre tener conto anche delle interazioni con i principali indicatori macroeconomici</vt:lpstr>
      <vt:lpstr>I cambiamenti della PM verso la «normalizzazione» e le decisioni di marzo 2022</vt:lpstr>
      <vt:lpstr>La regola di Taylor nell’Eurozona</vt:lpstr>
      <vt:lpstr>L’efficacia degli interventi della Banca Centrale</vt:lpstr>
      <vt:lpstr>La credibilità delle banche centrali</vt:lpstr>
      <vt:lpstr>L’incoerenza temporale e credibilità</vt:lpstr>
      <vt:lpstr>Indipendenza e comitati monetari</vt:lpstr>
      <vt:lpstr>Altri obiettivi intermedi: il tasso di cambio</vt:lpstr>
      <vt:lpstr>L’obiettivo della stabilità finanziaria</vt:lpstr>
      <vt:lpstr>Stabilità finanziaria e BC</vt:lpstr>
      <vt:lpstr>Riassumendo: il quadro operativo  di BCE e FED</vt:lpstr>
      <vt:lpstr>Le interazioni tra politica monetaria e di bilancio</vt:lpstr>
      <vt:lpstr>Il reddito monetario da signoraggio</vt:lpstr>
      <vt:lpstr>La dominanza fiscale e monetaria</vt:lpstr>
      <vt:lpstr>La coordinamento tra politiche di bilancio e monetaria</vt:lpstr>
      <vt:lpstr>La politica monetaria ha effetti redistributivi?</vt:lpstr>
      <vt:lpstr>Quali le interazioni tra le Istituzioni di PB e di PM?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Politica Monetaria: gli obiettivi e le interdipendenze</dc:title>
  <dc:creator>CHIES LAURA</dc:creator>
  <cp:lastModifiedBy>CHIES LAURA</cp:lastModifiedBy>
  <cp:revision>114</cp:revision>
  <dcterms:created xsi:type="dcterms:W3CDTF">2021-04-16T08:48:01Z</dcterms:created>
  <dcterms:modified xsi:type="dcterms:W3CDTF">2022-04-12T09:48:06Z</dcterms:modified>
</cp:coreProperties>
</file>