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304" r:id="rId4"/>
    <p:sldId id="261" r:id="rId5"/>
    <p:sldId id="288" r:id="rId6"/>
    <p:sldId id="275" r:id="rId7"/>
    <p:sldId id="262" r:id="rId8"/>
    <p:sldId id="291" r:id="rId9"/>
    <p:sldId id="263" r:id="rId10"/>
    <p:sldId id="292" r:id="rId11"/>
    <p:sldId id="264" r:id="rId12"/>
    <p:sldId id="265" r:id="rId13"/>
    <p:sldId id="268" r:id="rId14"/>
    <p:sldId id="267" r:id="rId15"/>
    <p:sldId id="266" r:id="rId16"/>
    <p:sldId id="269" r:id="rId17"/>
    <p:sldId id="270" r:id="rId18"/>
    <p:sldId id="271" r:id="rId19"/>
    <p:sldId id="272" r:id="rId20"/>
    <p:sldId id="273" r:id="rId21"/>
    <p:sldId id="274" r:id="rId22"/>
    <p:sldId id="293" r:id="rId23"/>
    <p:sldId id="294" r:id="rId24"/>
    <p:sldId id="295" r:id="rId25"/>
    <p:sldId id="296" r:id="rId26"/>
    <p:sldId id="297" r:id="rId27"/>
    <p:sldId id="298" r:id="rId28"/>
    <p:sldId id="299" r:id="rId29"/>
    <p:sldId id="300" r:id="rId30"/>
    <p:sldId id="301" r:id="rId31"/>
    <p:sldId id="302" r:id="rId32"/>
    <p:sldId id="303"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89" d="100"/>
          <a:sy n="89" d="100"/>
        </p:scale>
        <p:origin x="346" y="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02425-5B61-4EB9-A34D-CB5899633783}" type="datetimeFigureOut">
              <a:rPr lang="it-IT" smtClean="0"/>
              <a:t>17/05/2022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33297-956E-4378-8CE7-94E1DB3C2770}" type="slidenum">
              <a:rPr lang="it-IT" smtClean="0"/>
              <a:t>‹N›</a:t>
            </a:fld>
            <a:endParaRPr lang="it-IT"/>
          </a:p>
        </p:txBody>
      </p:sp>
    </p:spTree>
    <p:extLst>
      <p:ext uri="{BB962C8B-B14F-4D97-AF65-F5344CB8AC3E}">
        <p14:creationId xmlns:p14="http://schemas.microsoft.com/office/powerpoint/2010/main" val="513784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TTIP (</a:t>
            </a:r>
            <a:r>
              <a:rPr lang="en-US" sz="1200" b="0" i="1" kern="1200" dirty="0">
                <a:solidFill>
                  <a:schemeClr val="tx1"/>
                </a:solidFill>
                <a:effectLst/>
                <a:latin typeface="+mn-lt"/>
                <a:ea typeface="+mn-ea"/>
                <a:cs typeface="+mn-cs"/>
              </a:rPr>
              <a:t>Transatlantic Trade and Investment Partnership</a:t>
            </a:r>
            <a:r>
              <a:rPr lang="it-IT" dirty="0"/>
              <a:t>) tra Stati Uniti e UE: un trattato sulla cui adesione i Paesi hanno discusso dal 2013 al 2016 senza raggiungere alcun accordo.</a:t>
            </a:r>
          </a:p>
        </p:txBody>
      </p:sp>
      <p:sp>
        <p:nvSpPr>
          <p:cNvPr id="4" name="Segnaposto numero diapositiva 3"/>
          <p:cNvSpPr>
            <a:spLocks noGrp="1"/>
          </p:cNvSpPr>
          <p:nvPr>
            <p:ph type="sldNum" sz="quarter" idx="5"/>
          </p:nvPr>
        </p:nvSpPr>
        <p:spPr/>
        <p:txBody>
          <a:bodyPr/>
          <a:lstStyle/>
          <a:p>
            <a:fld id="{16333297-956E-4378-8CE7-94E1DB3C2770}" type="slidenum">
              <a:rPr lang="it-IT" smtClean="0"/>
              <a:t>22</a:t>
            </a:fld>
            <a:endParaRPr lang="it-IT"/>
          </a:p>
        </p:txBody>
      </p:sp>
    </p:spTree>
    <p:extLst>
      <p:ext uri="{BB962C8B-B14F-4D97-AF65-F5344CB8AC3E}">
        <p14:creationId xmlns:p14="http://schemas.microsoft.com/office/powerpoint/2010/main" val="421537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6972D1-50FE-4676-90C0-858DC9C43A7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B23B17F-1966-4A49-B2B9-0B82D6DA06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F2A3C7-A8AC-44C2-8E59-ED90B9C3E935}"/>
              </a:ext>
            </a:extLst>
          </p:cNvPr>
          <p:cNvSpPr>
            <a:spLocks noGrp="1"/>
          </p:cNvSpPr>
          <p:nvPr>
            <p:ph type="dt" sz="half" idx="10"/>
          </p:nvPr>
        </p:nvSpPr>
        <p:spPr/>
        <p:txBody>
          <a:bodyPr/>
          <a:lstStyle/>
          <a:p>
            <a:fld id="{C3E26A0C-7086-409E-B76B-714B3973316F}" type="datetimeFigureOut">
              <a:rPr lang="it-IT" smtClean="0"/>
              <a:t>17/05/2022</a:t>
            </a:fld>
            <a:endParaRPr lang="it-IT"/>
          </a:p>
        </p:txBody>
      </p:sp>
      <p:sp>
        <p:nvSpPr>
          <p:cNvPr id="5" name="Segnaposto piè di pagina 4">
            <a:extLst>
              <a:ext uri="{FF2B5EF4-FFF2-40B4-BE49-F238E27FC236}">
                <a16:creationId xmlns:a16="http://schemas.microsoft.com/office/drawing/2014/main" id="{6B1C87A2-0983-4CA0-B7A7-F60F780B41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6F639C7-F214-4CE4-AB99-5745C426F89D}"/>
              </a:ext>
            </a:extLst>
          </p:cNvPr>
          <p:cNvSpPr>
            <a:spLocks noGrp="1"/>
          </p:cNvSpPr>
          <p:nvPr>
            <p:ph type="sldNum" sz="quarter" idx="12"/>
          </p:nvPr>
        </p:nvSpPr>
        <p:spPr/>
        <p:txBody>
          <a:bodyPr/>
          <a:lstStyle/>
          <a:p>
            <a:fld id="{06120C04-342F-43CA-A7CC-66B53D5543F6}" type="slidenum">
              <a:rPr lang="it-IT" smtClean="0"/>
              <a:t>‹N›</a:t>
            </a:fld>
            <a:endParaRPr lang="it-IT"/>
          </a:p>
        </p:txBody>
      </p:sp>
    </p:spTree>
    <p:extLst>
      <p:ext uri="{BB962C8B-B14F-4D97-AF65-F5344CB8AC3E}">
        <p14:creationId xmlns:p14="http://schemas.microsoft.com/office/powerpoint/2010/main" val="54909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AD15B-44F7-4884-B08A-EC2B9D8E43F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BC79F11-D6A1-4BB5-84C0-888DF3645E5E}"/>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ED34D8F-8E21-427F-97CF-7A7E0CEAE8D4}"/>
              </a:ext>
            </a:extLst>
          </p:cNvPr>
          <p:cNvSpPr>
            <a:spLocks noGrp="1"/>
          </p:cNvSpPr>
          <p:nvPr>
            <p:ph type="dt" sz="half" idx="10"/>
          </p:nvPr>
        </p:nvSpPr>
        <p:spPr/>
        <p:txBody>
          <a:bodyPr/>
          <a:lstStyle/>
          <a:p>
            <a:fld id="{C3E26A0C-7086-409E-B76B-714B3973316F}" type="datetimeFigureOut">
              <a:rPr lang="it-IT" smtClean="0"/>
              <a:t>17/05/2022</a:t>
            </a:fld>
            <a:endParaRPr lang="it-IT"/>
          </a:p>
        </p:txBody>
      </p:sp>
      <p:sp>
        <p:nvSpPr>
          <p:cNvPr id="5" name="Segnaposto piè di pagina 4">
            <a:extLst>
              <a:ext uri="{FF2B5EF4-FFF2-40B4-BE49-F238E27FC236}">
                <a16:creationId xmlns:a16="http://schemas.microsoft.com/office/drawing/2014/main" id="{52AF8D8F-198F-4DB9-89F8-468C6782BD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5332942-D01A-4C69-83D9-B05A86DA3246}"/>
              </a:ext>
            </a:extLst>
          </p:cNvPr>
          <p:cNvSpPr>
            <a:spLocks noGrp="1"/>
          </p:cNvSpPr>
          <p:nvPr>
            <p:ph type="sldNum" sz="quarter" idx="12"/>
          </p:nvPr>
        </p:nvSpPr>
        <p:spPr/>
        <p:txBody>
          <a:bodyPr/>
          <a:lstStyle/>
          <a:p>
            <a:fld id="{06120C04-342F-43CA-A7CC-66B53D5543F6}" type="slidenum">
              <a:rPr lang="it-IT" smtClean="0"/>
              <a:t>‹N›</a:t>
            </a:fld>
            <a:endParaRPr lang="it-IT"/>
          </a:p>
        </p:txBody>
      </p:sp>
    </p:spTree>
    <p:extLst>
      <p:ext uri="{BB962C8B-B14F-4D97-AF65-F5344CB8AC3E}">
        <p14:creationId xmlns:p14="http://schemas.microsoft.com/office/powerpoint/2010/main" val="44643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586456A-BFA7-4327-B824-FBE4307E7F2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1BF638F-4381-49B3-AC21-2ED700258CFC}"/>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2C30FD9-1C9C-45F5-A166-20DE2AF507DA}"/>
              </a:ext>
            </a:extLst>
          </p:cNvPr>
          <p:cNvSpPr>
            <a:spLocks noGrp="1"/>
          </p:cNvSpPr>
          <p:nvPr>
            <p:ph type="dt" sz="half" idx="10"/>
          </p:nvPr>
        </p:nvSpPr>
        <p:spPr/>
        <p:txBody>
          <a:bodyPr/>
          <a:lstStyle/>
          <a:p>
            <a:fld id="{C3E26A0C-7086-409E-B76B-714B3973316F}" type="datetimeFigureOut">
              <a:rPr lang="it-IT" smtClean="0"/>
              <a:t>17/05/2022</a:t>
            </a:fld>
            <a:endParaRPr lang="it-IT"/>
          </a:p>
        </p:txBody>
      </p:sp>
      <p:sp>
        <p:nvSpPr>
          <p:cNvPr id="5" name="Segnaposto piè di pagina 4">
            <a:extLst>
              <a:ext uri="{FF2B5EF4-FFF2-40B4-BE49-F238E27FC236}">
                <a16:creationId xmlns:a16="http://schemas.microsoft.com/office/drawing/2014/main" id="{ADA33920-3FBB-497A-887E-D01A50C2DA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B3C4A1-19F0-4A8F-BACC-3C12FB006175}"/>
              </a:ext>
            </a:extLst>
          </p:cNvPr>
          <p:cNvSpPr>
            <a:spLocks noGrp="1"/>
          </p:cNvSpPr>
          <p:nvPr>
            <p:ph type="sldNum" sz="quarter" idx="12"/>
          </p:nvPr>
        </p:nvSpPr>
        <p:spPr/>
        <p:txBody>
          <a:bodyPr/>
          <a:lstStyle/>
          <a:p>
            <a:fld id="{06120C04-342F-43CA-A7CC-66B53D5543F6}" type="slidenum">
              <a:rPr lang="it-IT" smtClean="0"/>
              <a:t>‹N›</a:t>
            </a:fld>
            <a:endParaRPr lang="it-IT"/>
          </a:p>
        </p:txBody>
      </p:sp>
    </p:spTree>
    <p:extLst>
      <p:ext uri="{BB962C8B-B14F-4D97-AF65-F5344CB8AC3E}">
        <p14:creationId xmlns:p14="http://schemas.microsoft.com/office/powerpoint/2010/main" val="277348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DC50DC-F991-484C-8505-C8834330188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658067A-5EDF-4775-9751-831DAD073522}"/>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5DFEA6E-1687-4E5E-8382-6B33A82599DE}"/>
              </a:ext>
            </a:extLst>
          </p:cNvPr>
          <p:cNvSpPr>
            <a:spLocks noGrp="1"/>
          </p:cNvSpPr>
          <p:nvPr>
            <p:ph type="dt" sz="half" idx="10"/>
          </p:nvPr>
        </p:nvSpPr>
        <p:spPr/>
        <p:txBody>
          <a:bodyPr/>
          <a:lstStyle/>
          <a:p>
            <a:fld id="{C3E26A0C-7086-409E-B76B-714B3973316F}" type="datetimeFigureOut">
              <a:rPr lang="it-IT" smtClean="0"/>
              <a:t>17/05/2022</a:t>
            </a:fld>
            <a:endParaRPr lang="it-IT"/>
          </a:p>
        </p:txBody>
      </p:sp>
      <p:sp>
        <p:nvSpPr>
          <p:cNvPr id="5" name="Segnaposto piè di pagina 4">
            <a:extLst>
              <a:ext uri="{FF2B5EF4-FFF2-40B4-BE49-F238E27FC236}">
                <a16:creationId xmlns:a16="http://schemas.microsoft.com/office/drawing/2014/main" id="{3E67019D-F8DD-49AE-B722-3780901C97E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C4392D-73EA-45E4-8EED-95911C80BBFF}"/>
              </a:ext>
            </a:extLst>
          </p:cNvPr>
          <p:cNvSpPr>
            <a:spLocks noGrp="1"/>
          </p:cNvSpPr>
          <p:nvPr>
            <p:ph type="sldNum" sz="quarter" idx="12"/>
          </p:nvPr>
        </p:nvSpPr>
        <p:spPr/>
        <p:txBody>
          <a:bodyPr/>
          <a:lstStyle/>
          <a:p>
            <a:fld id="{06120C04-342F-43CA-A7CC-66B53D5543F6}" type="slidenum">
              <a:rPr lang="it-IT" smtClean="0"/>
              <a:t>‹N›</a:t>
            </a:fld>
            <a:endParaRPr lang="it-IT"/>
          </a:p>
        </p:txBody>
      </p:sp>
    </p:spTree>
    <p:extLst>
      <p:ext uri="{BB962C8B-B14F-4D97-AF65-F5344CB8AC3E}">
        <p14:creationId xmlns:p14="http://schemas.microsoft.com/office/powerpoint/2010/main" val="286522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ED2E5D-3677-4C08-B83D-939DA179DB3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DBA7D5A-4094-4CD4-8134-1895AFF21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C2A22615-8CFF-4D4F-A19A-B090CBCDCBB3}"/>
              </a:ext>
            </a:extLst>
          </p:cNvPr>
          <p:cNvSpPr>
            <a:spLocks noGrp="1"/>
          </p:cNvSpPr>
          <p:nvPr>
            <p:ph type="dt" sz="half" idx="10"/>
          </p:nvPr>
        </p:nvSpPr>
        <p:spPr/>
        <p:txBody>
          <a:bodyPr/>
          <a:lstStyle/>
          <a:p>
            <a:fld id="{C3E26A0C-7086-409E-B76B-714B3973316F}" type="datetimeFigureOut">
              <a:rPr lang="it-IT" smtClean="0"/>
              <a:t>17/05/2022</a:t>
            </a:fld>
            <a:endParaRPr lang="it-IT"/>
          </a:p>
        </p:txBody>
      </p:sp>
      <p:sp>
        <p:nvSpPr>
          <p:cNvPr id="5" name="Segnaposto piè di pagina 4">
            <a:extLst>
              <a:ext uri="{FF2B5EF4-FFF2-40B4-BE49-F238E27FC236}">
                <a16:creationId xmlns:a16="http://schemas.microsoft.com/office/drawing/2014/main" id="{98A52540-1D74-4281-8C29-B7B9BDB340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622D774-01D9-4306-BF70-BA789E0B3068}"/>
              </a:ext>
            </a:extLst>
          </p:cNvPr>
          <p:cNvSpPr>
            <a:spLocks noGrp="1"/>
          </p:cNvSpPr>
          <p:nvPr>
            <p:ph type="sldNum" sz="quarter" idx="12"/>
          </p:nvPr>
        </p:nvSpPr>
        <p:spPr/>
        <p:txBody>
          <a:bodyPr/>
          <a:lstStyle/>
          <a:p>
            <a:fld id="{06120C04-342F-43CA-A7CC-66B53D5543F6}" type="slidenum">
              <a:rPr lang="it-IT" smtClean="0"/>
              <a:t>‹N›</a:t>
            </a:fld>
            <a:endParaRPr lang="it-IT"/>
          </a:p>
        </p:txBody>
      </p:sp>
    </p:spTree>
    <p:extLst>
      <p:ext uri="{BB962C8B-B14F-4D97-AF65-F5344CB8AC3E}">
        <p14:creationId xmlns:p14="http://schemas.microsoft.com/office/powerpoint/2010/main" val="389846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FD36B0-79B5-4004-AC51-3D2FBEA45CB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27CB97-377C-4DF3-B22D-82F69F2244AA}"/>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EE4DF4C-3347-4141-8BC5-7BC738FA8D3E}"/>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5437562-B020-4127-AB3E-E06CEEEFF122}"/>
              </a:ext>
            </a:extLst>
          </p:cNvPr>
          <p:cNvSpPr>
            <a:spLocks noGrp="1"/>
          </p:cNvSpPr>
          <p:nvPr>
            <p:ph type="dt" sz="half" idx="10"/>
          </p:nvPr>
        </p:nvSpPr>
        <p:spPr/>
        <p:txBody>
          <a:bodyPr/>
          <a:lstStyle/>
          <a:p>
            <a:fld id="{C3E26A0C-7086-409E-B76B-714B3973316F}" type="datetimeFigureOut">
              <a:rPr lang="it-IT" smtClean="0"/>
              <a:t>17/05/2022</a:t>
            </a:fld>
            <a:endParaRPr lang="it-IT"/>
          </a:p>
        </p:txBody>
      </p:sp>
      <p:sp>
        <p:nvSpPr>
          <p:cNvPr id="6" name="Segnaposto piè di pagina 5">
            <a:extLst>
              <a:ext uri="{FF2B5EF4-FFF2-40B4-BE49-F238E27FC236}">
                <a16:creationId xmlns:a16="http://schemas.microsoft.com/office/drawing/2014/main" id="{E0847F79-4212-459D-83D6-276F87ACD69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CEAA36C-D018-4E30-85ED-C6392524257B}"/>
              </a:ext>
            </a:extLst>
          </p:cNvPr>
          <p:cNvSpPr>
            <a:spLocks noGrp="1"/>
          </p:cNvSpPr>
          <p:nvPr>
            <p:ph type="sldNum" sz="quarter" idx="12"/>
          </p:nvPr>
        </p:nvSpPr>
        <p:spPr/>
        <p:txBody>
          <a:bodyPr/>
          <a:lstStyle/>
          <a:p>
            <a:fld id="{06120C04-342F-43CA-A7CC-66B53D5543F6}" type="slidenum">
              <a:rPr lang="it-IT" smtClean="0"/>
              <a:t>‹N›</a:t>
            </a:fld>
            <a:endParaRPr lang="it-IT"/>
          </a:p>
        </p:txBody>
      </p:sp>
    </p:spTree>
    <p:extLst>
      <p:ext uri="{BB962C8B-B14F-4D97-AF65-F5344CB8AC3E}">
        <p14:creationId xmlns:p14="http://schemas.microsoft.com/office/powerpoint/2010/main" val="268974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17F9C9-C834-44D5-82E4-EC1CB6158B0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92678B0-D320-416B-BF11-80387EFBDA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F740D02E-04A9-45A9-A61C-C95C1EE0DED5}"/>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75BB4E9-1C21-414D-9DF0-8E78C44C1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68F3742A-E233-471A-BF7E-B884F7156173}"/>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2C53FB7-5A71-4BE3-AA51-40CC757EBE58}"/>
              </a:ext>
            </a:extLst>
          </p:cNvPr>
          <p:cNvSpPr>
            <a:spLocks noGrp="1"/>
          </p:cNvSpPr>
          <p:nvPr>
            <p:ph type="dt" sz="half" idx="10"/>
          </p:nvPr>
        </p:nvSpPr>
        <p:spPr/>
        <p:txBody>
          <a:bodyPr/>
          <a:lstStyle/>
          <a:p>
            <a:fld id="{C3E26A0C-7086-409E-B76B-714B3973316F}" type="datetimeFigureOut">
              <a:rPr lang="it-IT" smtClean="0"/>
              <a:t>17/05/2022</a:t>
            </a:fld>
            <a:endParaRPr lang="it-IT"/>
          </a:p>
        </p:txBody>
      </p:sp>
      <p:sp>
        <p:nvSpPr>
          <p:cNvPr id="8" name="Segnaposto piè di pagina 7">
            <a:extLst>
              <a:ext uri="{FF2B5EF4-FFF2-40B4-BE49-F238E27FC236}">
                <a16:creationId xmlns:a16="http://schemas.microsoft.com/office/drawing/2014/main" id="{C9508984-1BAB-4011-8C01-270D61AE6D7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B942C39-D82A-4171-8267-C310D35D226D}"/>
              </a:ext>
            </a:extLst>
          </p:cNvPr>
          <p:cNvSpPr>
            <a:spLocks noGrp="1"/>
          </p:cNvSpPr>
          <p:nvPr>
            <p:ph type="sldNum" sz="quarter" idx="12"/>
          </p:nvPr>
        </p:nvSpPr>
        <p:spPr/>
        <p:txBody>
          <a:bodyPr/>
          <a:lstStyle/>
          <a:p>
            <a:fld id="{06120C04-342F-43CA-A7CC-66B53D5543F6}" type="slidenum">
              <a:rPr lang="it-IT" smtClean="0"/>
              <a:t>‹N›</a:t>
            </a:fld>
            <a:endParaRPr lang="it-IT"/>
          </a:p>
        </p:txBody>
      </p:sp>
    </p:spTree>
    <p:extLst>
      <p:ext uri="{BB962C8B-B14F-4D97-AF65-F5344CB8AC3E}">
        <p14:creationId xmlns:p14="http://schemas.microsoft.com/office/powerpoint/2010/main" val="159321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76998A-CD0A-40AD-A7E1-39C95E8D1CD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3B1504B-E5F9-4106-A6BD-194FB0BD8621}"/>
              </a:ext>
            </a:extLst>
          </p:cNvPr>
          <p:cNvSpPr>
            <a:spLocks noGrp="1"/>
          </p:cNvSpPr>
          <p:nvPr>
            <p:ph type="dt" sz="half" idx="10"/>
          </p:nvPr>
        </p:nvSpPr>
        <p:spPr/>
        <p:txBody>
          <a:bodyPr/>
          <a:lstStyle/>
          <a:p>
            <a:fld id="{C3E26A0C-7086-409E-B76B-714B3973316F}" type="datetimeFigureOut">
              <a:rPr lang="it-IT" smtClean="0"/>
              <a:t>17/05/2022</a:t>
            </a:fld>
            <a:endParaRPr lang="it-IT"/>
          </a:p>
        </p:txBody>
      </p:sp>
      <p:sp>
        <p:nvSpPr>
          <p:cNvPr id="4" name="Segnaposto piè di pagina 3">
            <a:extLst>
              <a:ext uri="{FF2B5EF4-FFF2-40B4-BE49-F238E27FC236}">
                <a16:creationId xmlns:a16="http://schemas.microsoft.com/office/drawing/2014/main" id="{4520874E-F1F1-4E24-84BD-FE1A5CDEE38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FD025AC-B350-4A1A-A3F7-5A621BF8DEF5}"/>
              </a:ext>
            </a:extLst>
          </p:cNvPr>
          <p:cNvSpPr>
            <a:spLocks noGrp="1"/>
          </p:cNvSpPr>
          <p:nvPr>
            <p:ph type="sldNum" sz="quarter" idx="12"/>
          </p:nvPr>
        </p:nvSpPr>
        <p:spPr/>
        <p:txBody>
          <a:bodyPr/>
          <a:lstStyle/>
          <a:p>
            <a:fld id="{06120C04-342F-43CA-A7CC-66B53D5543F6}" type="slidenum">
              <a:rPr lang="it-IT" smtClean="0"/>
              <a:t>‹N›</a:t>
            </a:fld>
            <a:endParaRPr lang="it-IT"/>
          </a:p>
        </p:txBody>
      </p:sp>
    </p:spTree>
    <p:extLst>
      <p:ext uri="{BB962C8B-B14F-4D97-AF65-F5344CB8AC3E}">
        <p14:creationId xmlns:p14="http://schemas.microsoft.com/office/powerpoint/2010/main" val="2913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83A09E8-6640-4643-BBE3-7F9E5BB99A6B}"/>
              </a:ext>
            </a:extLst>
          </p:cNvPr>
          <p:cNvSpPr>
            <a:spLocks noGrp="1"/>
          </p:cNvSpPr>
          <p:nvPr>
            <p:ph type="dt" sz="half" idx="10"/>
          </p:nvPr>
        </p:nvSpPr>
        <p:spPr/>
        <p:txBody>
          <a:bodyPr/>
          <a:lstStyle/>
          <a:p>
            <a:fld id="{C3E26A0C-7086-409E-B76B-714B3973316F}" type="datetimeFigureOut">
              <a:rPr lang="it-IT" smtClean="0"/>
              <a:t>17/05/2022</a:t>
            </a:fld>
            <a:endParaRPr lang="it-IT"/>
          </a:p>
        </p:txBody>
      </p:sp>
      <p:sp>
        <p:nvSpPr>
          <p:cNvPr id="3" name="Segnaposto piè di pagina 2">
            <a:extLst>
              <a:ext uri="{FF2B5EF4-FFF2-40B4-BE49-F238E27FC236}">
                <a16:creationId xmlns:a16="http://schemas.microsoft.com/office/drawing/2014/main" id="{F8148B33-0651-43A7-B7A9-23CC7116CCF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EBB4594-029F-4558-8F51-FF6B7F9F3ABD}"/>
              </a:ext>
            </a:extLst>
          </p:cNvPr>
          <p:cNvSpPr>
            <a:spLocks noGrp="1"/>
          </p:cNvSpPr>
          <p:nvPr>
            <p:ph type="sldNum" sz="quarter" idx="12"/>
          </p:nvPr>
        </p:nvSpPr>
        <p:spPr/>
        <p:txBody>
          <a:bodyPr/>
          <a:lstStyle/>
          <a:p>
            <a:fld id="{06120C04-342F-43CA-A7CC-66B53D5543F6}" type="slidenum">
              <a:rPr lang="it-IT" smtClean="0"/>
              <a:t>‹N›</a:t>
            </a:fld>
            <a:endParaRPr lang="it-IT"/>
          </a:p>
        </p:txBody>
      </p:sp>
    </p:spTree>
    <p:extLst>
      <p:ext uri="{BB962C8B-B14F-4D97-AF65-F5344CB8AC3E}">
        <p14:creationId xmlns:p14="http://schemas.microsoft.com/office/powerpoint/2010/main" val="174389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905CA2-C03E-4595-A641-692C7CAF32C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5E4CFCE-3926-484E-A42B-F69B374ED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BC0C940-6A6A-4B5F-9FC6-E749A9EDC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F90368B-5941-4F84-89E1-28698C5924BC}"/>
              </a:ext>
            </a:extLst>
          </p:cNvPr>
          <p:cNvSpPr>
            <a:spLocks noGrp="1"/>
          </p:cNvSpPr>
          <p:nvPr>
            <p:ph type="dt" sz="half" idx="10"/>
          </p:nvPr>
        </p:nvSpPr>
        <p:spPr/>
        <p:txBody>
          <a:bodyPr/>
          <a:lstStyle/>
          <a:p>
            <a:fld id="{C3E26A0C-7086-409E-B76B-714B3973316F}" type="datetimeFigureOut">
              <a:rPr lang="it-IT" smtClean="0"/>
              <a:t>17/05/2022</a:t>
            </a:fld>
            <a:endParaRPr lang="it-IT"/>
          </a:p>
        </p:txBody>
      </p:sp>
      <p:sp>
        <p:nvSpPr>
          <p:cNvPr id="6" name="Segnaposto piè di pagina 5">
            <a:extLst>
              <a:ext uri="{FF2B5EF4-FFF2-40B4-BE49-F238E27FC236}">
                <a16:creationId xmlns:a16="http://schemas.microsoft.com/office/drawing/2014/main" id="{11B459CD-5706-4CA0-B2F5-672B00F35B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3F79218-03F5-425B-BADE-3AC9AD9DD82F}"/>
              </a:ext>
            </a:extLst>
          </p:cNvPr>
          <p:cNvSpPr>
            <a:spLocks noGrp="1"/>
          </p:cNvSpPr>
          <p:nvPr>
            <p:ph type="sldNum" sz="quarter" idx="12"/>
          </p:nvPr>
        </p:nvSpPr>
        <p:spPr/>
        <p:txBody>
          <a:bodyPr/>
          <a:lstStyle/>
          <a:p>
            <a:fld id="{06120C04-342F-43CA-A7CC-66B53D5543F6}" type="slidenum">
              <a:rPr lang="it-IT" smtClean="0"/>
              <a:t>‹N›</a:t>
            </a:fld>
            <a:endParaRPr lang="it-IT"/>
          </a:p>
        </p:txBody>
      </p:sp>
    </p:spTree>
    <p:extLst>
      <p:ext uri="{BB962C8B-B14F-4D97-AF65-F5344CB8AC3E}">
        <p14:creationId xmlns:p14="http://schemas.microsoft.com/office/powerpoint/2010/main" val="403700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1BF5C4-F9D3-42ED-8BDF-B9D14456F56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B591310-2C59-4816-AFA8-D6EB666CD5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B696385-3853-4498-8845-A4A2D9ED8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47B9AFDD-E24A-4FF1-8CA6-B1ABEE605B39}"/>
              </a:ext>
            </a:extLst>
          </p:cNvPr>
          <p:cNvSpPr>
            <a:spLocks noGrp="1"/>
          </p:cNvSpPr>
          <p:nvPr>
            <p:ph type="dt" sz="half" idx="10"/>
          </p:nvPr>
        </p:nvSpPr>
        <p:spPr/>
        <p:txBody>
          <a:bodyPr/>
          <a:lstStyle/>
          <a:p>
            <a:fld id="{C3E26A0C-7086-409E-B76B-714B3973316F}" type="datetimeFigureOut">
              <a:rPr lang="it-IT" smtClean="0"/>
              <a:t>17/05/2022</a:t>
            </a:fld>
            <a:endParaRPr lang="it-IT"/>
          </a:p>
        </p:txBody>
      </p:sp>
      <p:sp>
        <p:nvSpPr>
          <p:cNvPr id="6" name="Segnaposto piè di pagina 5">
            <a:extLst>
              <a:ext uri="{FF2B5EF4-FFF2-40B4-BE49-F238E27FC236}">
                <a16:creationId xmlns:a16="http://schemas.microsoft.com/office/drawing/2014/main" id="{628ADD35-4489-4BAD-AD9F-D4E19780D38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9302B8D-E9F1-428D-8C24-E5BDC6F4A83A}"/>
              </a:ext>
            </a:extLst>
          </p:cNvPr>
          <p:cNvSpPr>
            <a:spLocks noGrp="1"/>
          </p:cNvSpPr>
          <p:nvPr>
            <p:ph type="sldNum" sz="quarter" idx="12"/>
          </p:nvPr>
        </p:nvSpPr>
        <p:spPr/>
        <p:txBody>
          <a:bodyPr/>
          <a:lstStyle/>
          <a:p>
            <a:fld id="{06120C04-342F-43CA-A7CC-66B53D5543F6}" type="slidenum">
              <a:rPr lang="it-IT" smtClean="0"/>
              <a:t>‹N›</a:t>
            </a:fld>
            <a:endParaRPr lang="it-IT"/>
          </a:p>
        </p:txBody>
      </p:sp>
    </p:spTree>
    <p:extLst>
      <p:ext uri="{BB962C8B-B14F-4D97-AF65-F5344CB8AC3E}">
        <p14:creationId xmlns:p14="http://schemas.microsoft.com/office/powerpoint/2010/main" val="367914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8AAB916-8C34-492D-99B0-6F70AC2C0D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3962F80-7EC0-40B6-9316-5E5BEDFEA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F2A948D-C525-4E74-82CA-998B48106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26A0C-7086-409E-B76B-714B3973316F}" type="datetimeFigureOut">
              <a:rPr lang="it-IT" smtClean="0"/>
              <a:t>17/05/2022</a:t>
            </a:fld>
            <a:endParaRPr lang="it-IT"/>
          </a:p>
        </p:txBody>
      </p:sp>
      <p:sp>
        <p:nvSpPr>
          <p:cNvPr id="5" name="Segnaposto piè di pagina 4">
            <a:extLst>
              <a:ext uri="{FF2B5EF4-FFF2-40B4-BE49-F238E27FC236}">
                <a16:creationId xmlns:a16="http://schemas.microsoft.com/office/drawing/2014/main" id="{91C0753A-E00F-48C9-A39D-C98136E56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18A83A8-D73F-4D0E-A4F4-155B65EFB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20C04-342F-43CA-A7CC-66B53D5543F6}" type="slidenum">
              <a:rPr lang="it-IT" smtClean="0"/>
              <a:t>‹N›</a:t>
            </a:fld>
            <a:endParaRPr lang="it-IT"/>
          </a:p>
        </p:txBody>
      </p:sp>
    </p:spTree>
    <p:extLst>
      <p:ext uri="{BB962C8B-B14F-4D97-AF65-F5344CB8AC3E}">
        <p14:creationId xmlns:p14="http://schemas.microsoft.com/office/powerpoint/2010/main" val="120393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to.org/english/thewto_e/whatis_e/tif_e/org6_e.htm" TargetMode="External"/><Relationship Id="rId2" Type="http://schemas.openxmlformats.org/officeDocument/2006/relationships/hyperlink" Target="https://www.wto.org/english/thewto_e/minist_e/mc12_e/mc12_e.htm"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wto.org/english/thewto_e/secre_e/budget_e/budget2021_e.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wto.org/english/thewto_e/minist_e/mc11_e/mc11_e.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hyperlink" Target="http://rtais.wto.org/UI/PublicMaintainRTAHome.aspx" TargetMode="Externa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c.europa.eu/transparency/regdoc/rep/1/2020/IT/COM-2020-705-F1-IT-MAIN-PART-1.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trade/policy/countries-and-regions/negotiations-and-agreements/"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data.oecd.org/trade/current-account-balance.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ourworldindata.org/trade-and-globalization"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eforum.org/agenda/2019/01/how-globalization-4-0-fits-into-the-history-of-globalization/"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C5AE03-E37F-48D9-95B0-0FCB73799E3B}"/>
              </a:ext>
            </a:extLst>
          </p:cNvPr>
          <p:cNvSpPr>
            <a:spLocks noGrp="1"/>
          </p:cNvSpPr>
          <p:nvPr>
            <p:ph type="ctrTitle"/>
          </p:nvPr>
        </p:nvSpPr>
        <p:spPr/>
        <p:txBody>
          <a:bodyPr/>
          <a:lstStyle/>
          <a:p>
            <a:r>
              <a:rPr lang="it-IT" dirty="0"/>
              <a:t>Le politiche commerciali in azione</a:t>
            </a:r>
          </a:p>
        </p:txBody>
      </p:sp>
      <p:sp>
        <p:nvSpPr>
          <p:cNvPr id="3" name="Sottotitolo 2">
            <a:extLst>
              <a:ext uri="{FF2B5EF4-FFF2-40B4-BE49-F238E27FC236}">
                <a16:creationId xmlns:a16="http://schemas.microsoft.com/office/drawing/2014/main" id="{CEF7A277-0FE0-4738-84D1-E03846C75625}"/>
              </a:ext>
            </a:extLst>
          </p:cNvPr>
          <p:cNvSpPr>
            <a:spLocks noGrp="1"/>
          </p:cNvSpPr>
          <p:nvPr>
            <p:ph type="subTitle" idx="1"/>
          </p:nvPr>
        </p:nvSpPr>
        <p:spPr/>
        <p:txBody>
          <a:bodyPr/>
          <a:lstStyle/>
          <a:p>
            <a:r>
              <a:rPr lang="it-IT" dirty="0"/>
              <a:t>Dal multilateralismo agli accordi regionali e all’integrazione</a:t>
            </a:r>
          </a:p>
        </p:txBody>
      </p:sp>
    </p:spTree>
    <p:extLst>
      <p:ext uri="{BB962C8B-B14F-4D97-AF65-F5344CB8AC3E}">
        <p14:creationId xmlns:p14="http://schemas.microsoft.com/office/powerpoint/2010/main" val="389681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gli scambi commerciali aumentano</a:t>
            </a:r>
            <a:endParaRPr lang="en-US" dirty="0"/>
          </a:p>
        </p:txBody>
      </p:sp>
      <p:sp>
        <p:nvSpPr>
          <p:cNvPr id="3" name="Segnaposto numero diapositiva 2"/>
          <p:cNvSpPr>
            <a:spLocks noGrp="1"/>
          </p:cNvSpPr>
          <p:nvPr>
            <p:ph type="sldNum" sz="quarter" idx="12"/>
          </p:nvPr>
        </p:nvSpPr>
        <p:spPr/>
        <p:txBody>
          <a:bodyPr/>
          <a:lstStyle/>
          <a:p>
            <a:fld id="{E171CCC5-BE13-4F65-A118-9FF21E55254F}" type="slidenum">
              <a:rPr lang="en-US" smtClean="0"/>
              <a:t>10</a:t>
            </a:fld>
            <a:endParaRPr lang="en-US"/>
          </a:p>
        </p:txBody>
      </p:sp>
      <p:pic>
        <p:nvPicPr>
          <p:cNvPr id="4" name="Immagine 3"/>
          <p:cNvPicPr>
            <a:picLocks noChangeAspect="1"/>
          </p:cNvPicPr>
          <p:nvPr/>
        </p:nvPicPr>
        <p:blipFill>
          <a:blip r:embed="rId2"/>
          <a:stretch>
            <a:fillRect/>
          </a:stretch>
        </p:blipFill>
        <p:spPr>
          <a:xfrm>
            <a:off x="157685" y="1958425"/>
            <a:ext cx="6187894" cy="4224951"/>
          </a:xfrm>
          <a:prstGeom prst="rect">
            <a:avLst/>
          </a:prstGeom>
        </p:spPr>
      </p:pic>
      <p:pic>
        <p:nvPicPr>
          <p:cNvPr id="5" name="Immagine 4"/>
          <p:cNvPicPr>
            <a:picLocks noChangeAspect="1"/>
          </p:cNvPicPr>
          <p:nvPr/>
        </p:nvPicPr>
        <p:blipFill>
          <a:blip r:embed="rId3"/>
          <a:stretch>
            <a:fillRect/>
          </a:stretch>
        </p:blipFill>
        <p:spPr>
          <a:xfrm>
            <a:off x="6345579" y="1448374"/>
            <a:ext cx="5770221" cy="3640532"/>
          </a:xfrm>
          <a:prstGeom prst="rect">
            <a:avLst/>
          </a:prstGeom>
        </p:spPr>
      </p:pic>
      <p:sp>
        <p:nvSpPr>
          <p:cNvPr id="6" name="Rettangolo 5">
            <a:extLst>
              <a:ext uri="{FF2B5EF4-FFF2-40B4-BE49-F238E27FC236}">
                <a16:creationId xmlns:a16="http://schemas.microsoft.com/office/drawing/2014/main" id="{10E54FC8-D6B8-4729-90B7-865677CAA8E8}"/>
              </a:ext>
            </a:extLst>
          </p:cNvPr>
          <p:cNvSpPr/>
          <p:nvPr/>
        </p:nvSpPr>
        <p:spPr>
          <a:xfrm>
            <a:off x="7150437" y="5739630"/>
            <a:ext cx="2864695" cy="369332"/>
          </a:xfrm>
          <a:prstGeom prst="rect">
            <a:avLst/>
          </a:prstGeom>
        </p:spPr>
        <p:txBody>
          <a:bodyPr wrap="none">
            <a:spAutoFit/>
          </a:bodyPr>
          <a:lstStyle/>
          <a:p>
            <a:r>
              <a:rPr lang="it-IT" dirty="0"/>
              <a:t>Fonte: https://stats.wto.org/</a:t>
            </a:r>
          </a:p>
        </p:txBody>
      </p:sp>
    </p:spTree>
    <p:extLst>
      <p:ext uri="{BB962C8B-B14F-4D97-AF65-F5344CB8AC3E}">
        <p14:creationId xmlns:p14="http://schemas.microsoft.com/office/powerpoint/2010/main" val="98292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GATT e la CEE</a:t>
            </a:r>
            <a:endParaRPr lang="en-US" dirty="0"/>
          </a:p>
        </p:txBody>
      </p:sp>
      <p:sp>
        <p:nvSpPr>
          <p:cNvPr id="3" name="Segnaposto contenuto 2"/>
          <p:cNvSpPr>
            <a:spLocks noGrp="1"/>
          </p:cNvSpPr>
          <p:nvPr>
            <p:ph idx="1"/>
          </p:nvPr>
        </p:nvSpPr>
        <p:spPr/>
        <p:txBody>
          <a:bodyPr>
            <a:normAutofit fontScale="70000" lnSpcReduction="20000"/>
          </a:bodyPr>
          <a:lstStyle/>
          <a:p>
            <a:r>
              <a:rPr lang="it-IT" dirty="0"/>
              <a:t>I rapporti tra GATT e Comunità Europea prima ed Unione europea poi, sono regolati, nel diritto comunitario, </a:t>
            </a:r>
            <a:r>
              <a:rPr lang="it-IT" b="1" dirty="0"/>
              <a:t>dall'articolo 113 del Trattato di Roma (1957) </a:t>
            </a:r>
            <a:r>
              <a:rPr lang="it-IT" dirty="0"/>
              <a:t>(come successivamente modificato dal Trattato di Maastricht) il quale attribuisce all'Unione Europea una competenza esclusiva in materia di politica commerciale:</a:t>
            </a:r>
          </a:p>
          <a:p>
            <a:r>
              <a:rPr lang="it-IT" dirty="0"/>
              <a:t>"1. </a:t>
            </a:r>
            <a:r>
              <a:rPr lang="it-IT" i="1" dirty="0"/>
              <a:t>La politica commerciale comune è fondata su principi uniformi, specialmente per quanto concerne le </a:t>
            </a:r>
            <a:r>
              <a:rPr lang="it-IT" i="1" dirty="0">
                <a:solidFill>
                  <a:srgbClr val="FF0000"/>
                </a:solidFill>
              </a:rPr>
              <a:t>modificazioni tariffarie</a:t>
            </a:r>
            <a:r>
              <a:rPr lang="it-IT" i="1" dirty="0"/>
              <a:t>, la conclusione di </a:t>
            </a:r>
            <a:r>
              <a:rPr lang="it-IT" i="1" dirty="0">
                <a:solidFill>
                  <a:srgbClr val="FF0000"/>
                </a:solidFill>
              </a:rPr>
              <a:t>accordi tariffari e commerciali</a:t>
            </a:r>
            <a:r>
              <a:rPr lang="it-IT" i="1" dirty="0"/>
              <a:t>, l'uniformazione delle </a:t>
            </a:r>
            <a:r>
              <a:rPr lang="it-IT" i="1" dirty="0">
                <a:solidFill>
                  <a:srgbClr val="FF0000"/>
                </a:solidFill>
              </a:rPr>
              <a:t>misure di liberalizzazione</a:t>
            </a:r>
            <a:r>
              <a:rPr lang="it-IT" i="1" dirty="0"/>
              <a:t>, </a:t>
            </a:r>
            <a:r>
              <a:rPr lang="it-IT" i="1" dirty="0">
                <a:solidFill>
                  <a:srgbClr val="FF0000"/>
                </a:solidFill>
              </a:rPr>
              <a:t>la politica di esportazione</a:t>
            </a:r>
            <a:r>
              <a:rPr lang="it-IT" i="1" dirty="0"/>
              <a:t>, nonché le </a:t>
            </a:r>
            <a:r>
              <a:rPr lang="it-IT" i="1" dirty="0">
                <a:solidFill>
                  <a:srgbClr val="FF0000"/>
                </a:solidFill>
              </a:rPr>
              <a:t>misure di difesa commerciale</a:t>
            </a:r>
            <a:r>
              <a:rPr lang="it-IT" i="1" dirty="0"/>
              <a:t>, tra cui quelle da adottarsi in casi di </a:t>
            </a:r>
            <a:r>
              <a:rPr lang="it-IT" i="1" dirty="0">
                <a:solidFill>
                  <a:srgbClr val="FF0000"/>
                </a:solidFill>
              </a:rPr>
              <a:t>dumping</a:t>
            </a:r>
            <a:r>
              <a:rPr lang="it-IT" i="1" dirty="0"/>
              <a:t> e di </a:t>
            </a:r>
            <a:r>
              <a:rPr lang="it-IT" i="1" dirty="0">
                <a:solidFill>
                  <a:srgbClr val="FF0000"/>
                </a:solidFill>
              </a:rPr>
              <a:t>sovvenzioni</a:t>
            </a:r>
            <a:r>
              <a:rPr lang="it-IT" dirty="0"/>
              <a:t>.</a:t>
            </a:r>
          </a:p>
          <a:p>
            <a:r>
              <a:rPr lang="it-IT" dirty="0"/>
              <a:t>[...]</a:t>
            </a:r>
          </a:p>
          <a:p>
            <a:r>
              <a:rPr lang="it-IT" dirty="0"/>
              <a:t>3. </a:t>
            </a:r>
            <a:r>
              <a:rPr lang="it-IT" i="1" dirty="0"/>
              <a:t>Qualora si debbano negoziare accordi con uno o più Stati o organizzazioni internazionali, la Commissione presenta raccomandazioni al Consiglio, che l'autorizza ad aprire i negoziati necessari.</a:t>
            </a:r>
          </a:p>
          <a:p>
            <a:r>
              <a:rPr lang="it-IT" i="1" dirty="0"/>
              <a:t>Tali negoziati sono condotti dalla Commissione </a:t>
            </a:r>
            <a:r>
              <a:rPr lang="it-IT" dirty="0"/>
              <a:t>[...]".</a:t>
            </a:r>
          </a:p>
          <a:p>
            <a:r>
              <a:rPr lang="it-IT" dirty="0"/>
              <a:t>Nel 1995 l’OMC (Organizzazione Mondiale del Commercio) sostituisce il GATT per avviare e gestire il processo di progressiva liberalizzazione multilaterale del commercio mondiale</a:t>
            </a:r>
            <a:endParaRPr lang="en-US" dirty="0"/>
          </a:p>
        </p:txBody>
      </p:sp>
    </p:spTree>
    <p:extLst>
      <p:ext uri="{BB962C8B-B14F-4D97-AF65-F5344CB8AC3E}">
        <p14:creationId xmlns:p14="http://schemas.microsoft.com/office/powerpoint/2010/main" val="551796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L’OMC o WTO (Organizzazione Mondiale del Commercio)</a:t>
            </a:r>
            <a:endParaRPr lang="en-US" dirty="0"/>
          </a:p>
        </p:txBody>
      </p:sp>
      <p:sp>
        <p:nvSpPr>
          <p:cNvPr id="3" name="Segnaposto contenuto 2"/>
          <p:cNvSpPr>
            <a:spLocks noGrp="1"/>
          </p:cNvSpPr>
          <p:nvPr>
            <p:ph idx="1"/>
          </p:nvPr>
        </p:nvSpPr>
        <p:spPr>
          <a:xfrm>
            <a:off x="838200" y="1825624"/>
            <a:ext cx="7473696" cy="4876927"/>
          </a:xfrm>
        </p:spPr>
        <p:txBody>
          <a:bodyPr>
            <a:normAutofit fontScale="70000" lnSpcReduction="20000"/>
          </a:bodyPr>
          <a:lstStyle/>
          <a:p>
            <a:r>
              <a:rPr lang="en-US" b="1" dirty="0" err="1">
                <a:solidFill>
                  <a:srgbClr val="FF0000"/>
                </a:solidFill>
              </a:rPr>
              <a:t>Obiettivi</a:t>
            </a:r>
            <a:r>
              <a:rPr lang="en-US" b="1" dirty="0">
                <a:solidFill>
                  <a:srgbClr val="FF0000"/>
                </a:solidFill>
              </a:rPr>
              <a:t> </a:t>
            </a:r>
            <a:r>
              <a:rPr lang="en-US" b="1" dirty="0" err="1">
                <a:solidFill>
                  <a:srgbClr val="FF0000"/>
                </a:solidFill>
              </a:rPr>
              <a:t>principali</a:t>
            </a:r>
            <a:r>
              <a:rPr lang="en-US" b="1" dirty="0">
                <a:solidFill>
                  <a:srgbClr val="FF0000"/>
                </a:solidFill>
              </a:rPr>
              <a:t> OMC</a:t>
            </a:r>
            <a:r>
              <a:rPr lang="en-US" b="1" dirty="0"/>
              <a:t>:</a:t>
            </a:r>
          </a:p>
          <a:p>
            <a:r>
              <a:rPr lang="en-US" dirty="0" err="1"/>
              <a:t>favorire</a:t>
            </a:r>
            <a:r>
              <a:rPr lang="en-US" dirty="0"/>
              <a:t> la </a:t>
            </a:r>
            <a:r>
              <a:rPr lang="en-US" dirty="0" err="1"/>
              <a:t>liberalizzare</a:t>
            </a:r>
            <a:r>
              <a:rPr lang="en-US" dirty="0"/>
              <a:t> </a:t>
            </a:r>
            <a:r>
              <a:rPr lang="en-US" dirty="0" err="1"/>
              <a:t>commerciale</a:t>
            </a:r>
            <a:endParaRPr lang="en-US" dirty="0"/>
          </a:p>
          <a:p>
            <a:r>
              <a:rPr lang="en-US" dirty="0" err="1"/>
              <a:t>accrescere</a:t>
            </a:r>
            <a:r>
              <a:rPr lang="en-US" dirty="0"/>
              <a:t> </a:t>
            </a:r>
            <a:r>
              <a:rPr lang="en-US" dirty="0" err="1"/>
              <a:t>il</a:t>
            </a:r>
            <a:r>
              <a:rPr lang="en-US" dirty="0"/>
              <a:t> </a:t>
            </a:r>
            <a:r>
              <a:rPr lang="en-US" dirty="0" err="1"/>
              <a:t>commercio</a:t>
            </a:r>
            <a:r>
              <a:rPr lang="en-US" dirty="0"/>
              <a:t> </a:t>
            </a:r>
            <a:r>
              <a:rPr lang="en-US" dirty="0" err="1"/>
              <a:t>mondiale</a:t>
            </a:r>
            <a:endParaRPr lang="en-US" dirty="0"/>
          </a:p>
          <a:p>
            <a:r>
              <a:rPr lang="en-US" b="1" dirty="0" err="1">
                <a:solidFill>
                  <a:srgbClr val="FF0000"/>
                </a:solidFill>
              </a:rPr>
              <a:t>Funzioni</a:t>
            </a:r>
            <a:r>
              <a:rPr lang="en-US" b="1" dirty="0"/>
              <a:t>:</a:t>
            </a:r>
          </a:p>
          <a:p>
            <a:r>
              <a:rPr lang="it-IT" dirty="0"/>
              <a:t>Amministrazione degli Accordi commerciali tra i membri</a:t>
            </a:r>
          </a:p>
          <a:p>
            <a:r>
              <a:rPr lang="it-IT" dirty="0"/>
              <a:t>Forum per le negoziazioni commerciali fra i governi nazionali</a:t>
            </a:r>
          </a:p>
          <a:p>
            <a:r>
              <a:rPr lang="it-IT" dirty="0"/>
              <a:t>Sistema di regole commerciali condivise</a:t>
            </a:r>
          </a:p>
          <a:p>
            <a:r>
              <a:rPr lang="en-US" dirty="0" err="1"/>
              <a:t>Regolamentazione</a:t>
            </a:r>
            <a:r>
              <a:rPr lang="en-US" dirty="0"/>
              <a:t> </a:t>
            </a:r>
            <a:r>
              <a:rPr lang="en-US" dirty="0" err="1"/>
              <a:t>delle</a:t>
            </a:r>
            <a:r>
              <a:rPr lang="en-US" dirty="0"/>
              <a:t> dispute </a:t>
            </a:r>
            <a:r>
              <a:rPr lang="en-US" dirty="0" err="1"/>
              <a:t>commerciali</a:t>
            </a:r>
            <a:endParaRPr lang="en-US" dirty="0"/>
          </a:p>
          <a:p>
            <a:r>
              <a:rPr lang="it-IT" dirty="0"/>
              <a:t>Assistenza tecnica per i </a:t>
            </a:r>
            <a:r>
              <a:rPr lang="it-IT" dirty="0" err="1"/>
              <a:t>Pvs</a:t>
            </a:r>
            <a:endParaRPr lang="it-IT" dirty="0"/>
          </a:p>
          <a:p>
            <a:r>
              <a:rPr lang="it-IT" dirty="0"/>
              <a:t>Coordinamento con altre </a:t>
            </a:r>
            <a:r>
              <a:rPr lang="it-IT" dirty="0" err="1"/>
              <a:t>Org</a:t>
            </a:r>
            <a:r>
              <a:rPr lang="it-IT" dirty="0"/>
              <a:t>. Int.li per « governo globale »</a:t>
            </a:r>
          </a:p>
          <a:p>
            <a:r>
              <a:rPr lang="en-US" b="1" dirty="0" err="1">
                <a:solidFill>
                  <a:srgbClr val="FF0000"/>
                </a:solidFill>
              </a:rPr>
              <a:t>Conferenze</a:t>
            </a:r>
            <a:r>
              <a:rPr lang="en-US" b="1" dirty="0">
                <a:solidFill>
                  <a:srgbClr val="FF0000"/>
                </a:solidFill>
              </a:rPr>
              <a:t> </a:t>
            </a:r>
            <a:r>
              <a:rPr lang="en-US" b="1" dirty="0" err="1">
                <a:solidFill>
                  <a:srgbClr val="FF0000"/>
                </a:solidFill>
              </a:rPr>
              <a:t>Internazionali</a:t>
            </a:r>
            <a:r>
              <a:rPr lang="en-US" b="1" dirty="0">
                <a:solidFill>
                  <a:srgbClr val="FF0000"/>
                </a:solidFill>
              </a:rPr>
              <a:t> del Consiglio </a:t>
            </a:r>
            <a:r>
              <a:rPr lang="en-US" b="1" dirty="0" err="1">
                <a:solidFill>
                  <a:srgbClr val="FF0000"/>
                </a:solidFill>
              </a:rPr>
              <a:t>dei</a:t>
            </a:r>
            <a:r>
              <a:rPr lang="en-US" b="1" dirty="0">
                <a:solidFill>
                  <a:srgbClr val="FF0000"/>
                </a:solidFill>
              </a:rPr>
              <a:t> </a:t>
            </a:r>
            <a:r>
              <a:rPr lang="en-US" b="1" dirty="0" err="1">
                <a:solidFill>
                  <a:srgbClr val="FF0000"/>
                </a:solidFill>
              </a:rPr>
              <a:t>ministri</a:t>
            </a:r>
            <a:r>
              <a:rPr lang="en-US" b="1" dirty="0">
                <a:solidFill>
                  <a:srgbClr val="FF0000"/>
                </a:solidFill>
              </a:rPr>
              <a:t> </a:t>
            </a:r>
            <a:r>
              <a:rPr lang="en-US" b="1" dirty="0" err="1">
                <a:solidFill>
                  <a:srgbClr val="FF0000"/>
                </a:solidFill>
              </a:rPr>
              <a:t>biennali</a:t>
            </a:r>
            <a:r>
              <a:rPr lang="en-US" b="1" dirty="0">
                <a:solidFill>
                  <a:srgbClr val="FF0000"/>
                </a:solidFill>
              </a:rPr>
              <a:t>: 12</a:t>
            </a:r>
          </a:p>
          <a:p>
            <a:r>
              <a:rPr lang="it-IT" dirty="0"/>
              <a:t>Singapore (1996); Ginevra (1998); Seattle (1999); Doha (2001); </a:t>
            </a:r>
            <a:r>
              <a:rPr lang="it-IT" dirty="0" err="1"/>
              <a:t>Cancun</a:t>
            </a:r>
            <a:r>
              <a:rPr lang="it-IT" dirty="0"/>
              <a:t> (2003); Hong Kong (2005), Ginevra (2009), Ginevra (2011), </a:t>
            </a:r>
            <a:r>
              <a:rPr lang="en-US" dirty="0"/>
              <a:t>Bali (2013), Nairobi (2015); Geneva, 30 November - 3 December 2021; Buenos Aires, 10-13 December 2017, 12-15 June </a:t>
            </a:r>
            <a:r>
              <a:rPr lang="en-US" dirty="0">
                <a:hlinkClick r:id="rId2"/>
              </a:rPr>
              <a:t>Geneva</a:t>
            </a:r>
            <a:endParaRPr lang="en-US" dirty="0"/>
          </a:p>
        </p:txBody>
      </p:sp>
      <p:sp>
        <p:nvSpPr>
          <p:cNvPr id="4" name="Rettangolo 3"/>
          <p:cNvSpPr/>
          <p:nvPr/>
        </p:nvSpPr>
        <p:spPr>
          <a:xfrm>
            <a:off x="8202168" y="1267202"/>
            <a:ext cx="329184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rgbClr val="000000"/>
                </a:solidFill>
                <a:latin typeface="Museo Sans 700"/>
              </a:rPr>
              <a:t>Location: </a:t>
            </a:r>
            <a:r>
              <a:rPr lang="en-US" dirty="0">
                <a:solidFill>
                  <a:srgbClr val="000000"/>
                </a:solidFill>
                <a:latin typeface="Museo Sans 300"/>
              </a:rPr>
              <a:t>Geneva, Switzerland</a:t>
            </a:r>
            <a:br>
              <a:rPr lang="en-US" dirty="0"/>
            </a:br>
            <a:r>
              <a:rPr lang="en-US" dirty="0">
                <a:solidFill>
                  <a:srgbClr val="000000"/>
                </a:solidFill>
                <a:latin typeface="Museo Sans 700"/>
              </a:rPr>
              <a:t>Established:</a:t>
            </a:r>
            <a:r>
              <a:rPr lang="en-US" dirty="0">
                <a:solidFill>
                  <a:srgbClr val="000000"/>
                </a:solidFill>
                <a:latin typeface="Museo Sans 300"/>
              </a:rPr>
              <a:t> 1 January 1995</a:t>
            </a:r>
            <a:br>
              <a:rPr lang="en-US" dirty="0"/>
            </a:br>
            <a:r>
              <a:rPr lang="en-US" dirty="0">
                <a:solidFill>
                  <a:srgbClr val="000000"/>
                </a:solidFill>
                <a:latin typeface="Museo Sans 700"/>
              </a:rPr>
              <a:t>Created by:</a:t>
            </a:r>
            <a:r>
              <a:rPr lang="en-US" dirty="0">
                <a:solidFill>
                  <a:srgbClr val="000000"/>
                </a:solidFill>
                <a:latin typeface="Museo Sans 300"/>
              </a:rPr>
              <a:t> Uruguay Round negotiations (1986-94)</a:t>
            </a:r>
            <a:br>
              <a:rPr lang="en-US" dirty="0"/>
            </a:br>
            <a:r>
              <a:rPr lang="en-US" u="sng" dirty="0">
                <a:solidFill>
                  <a:srgbClr val="3E474F"/>
                </a:solidFill>
                <a:latin typeface="Museo Sans 700"/>
                <a:hlinkClick r:id="rId3"/>
              </a:rPr>
              <a:t>Membership</a:t>
            </a:r>
            <a:r>
              <a:rPr lang="en-US" dirty="0">
                <a:solidFill>
                  <a:srgbClr val="000000"/>
                </a:solidFill>
                <a:latin typeface="Museo Sans 700"/>
              </a:rPr>
              <a:t>:</a:t>
            </a:r>
            <a:r>
              <a:rPr lang="en-US" dirty="0">
                <a:solidFill>
                  <a:srgbClr val="000000"/>
                </a:solidFill>
                <a:latin typeface="Museo Sans 300"/>
              </a:rPr>
              <a:t> 164 members representing 98 per cent of world trade and 20 observers</a:t>
            </a:r>
            <a:br>
              <a:rPr lang="en-US" dirty="0"/>
            </a:br>
            <a:r>
              <a:rPr lang="en-US" u="sng" dirty="0">
                <a:solidFill>
                  <a:srgbClr val="3E474F"/>
                </a:solidFill>
                <a:latin typeface="Museo Sans 700"/>
                <a:hlinkClick r:id="rId4"/>
              </a:rPr>
              <a:t>Budget</a:t>
            </a:r>
            <a:r>
              <a:rPr lang="en-US" dirty="0">
                <a:solidFill>
                  <a:srgbClr val="000000"/>
                </a:solidFill>
                <a:latin typeface="Museo Sans 700"/>
              </a:rPr>
              <a:t>:</a:t>
            </a:r>
            <a:r>
              <a:rPr lang="en-US" dirty="0">
                <a:solidFill>
                  <a:srgbClr val="000000"/>
                </a:solidFill>
                <a:latin typeface="Museo Sans 300"/>
              </a:rPr>
              <a:t> 197 million Swiss francs for 2021</a:t>
            </a:r>
            <a:br>
              <a:rPr lang="en-US" dirty="0"/>
            </a:br>
            <a:r>
              <a:rPr lang="en-US" dirty="0">
                <a:solidFill>
                  <a:srgbClr val="000000"/>
                </a:solidFill>
                <a:latin typeface="Museo Sans 700"/>
              </a:rPr>
              <a:t>Secretariat staff:</a:t>
            </a:r>
            <a:r>
              <a:rPr lang="en-US" dirty="0">
                <a:solidFill>
                  <a:srgbClr val="000000"/>
                </a:solidFill>
                <a:latin typeface="Museo Sans 300"/>
              </a:rPr>
              <a:t> 623</a:t>
            </a:r>
            <a:br>
              <a:rPr lang="en-US" dirty="0"/>
            </a:br>
            <a:r>
              <a:rPr lang="en-US" dirty="0">
                <a:solidFill>
                  <a:srgbClr val="000000"/>
                </a:solidFill>
                <a:latin typeface="Museo Sans 700"/>
              </a:rPr>
              <a:t>Head:</a:t>
            </a:r>
            <a:r>
              <a:rPr lang="en-US" dirty="0">
                <a:solidFill>
                  <a:srgbClr val="000000"/>
                </a:solidFill>
                <a:latin typeface="Museo Sans 300"/>
              </a:rPr>
              <a:t> Ngozi </a:t>
            </a:r>
            <a:r>
              <a:rPr lang="en-US" dirty="0" err="1">
                <a:solidFill>
                  <a:srgbClr val="000000"/>
                </a:solidFill>
                <a:latin typeface="Museo Sans 300"/>
              </a:rPr>
              <a:t>Okonjo-Iweala</a:t>
            </a:r>
            <a:r>
              <a:rPr lang="en-US" dirty="0">
                <a:solidFill>
                  <a:srgbClr val="000000"/>
                </a:solidFill>
                <a:latin typeface="Museo Sans 300"/>
              </a:rPr>
              <a:t> (Director-General)</a:t>
            </a:r>
            <a:endParaRPr lang="en-US" dirty="0"/>
          </a:p>
        </p:txBody>
      </p:sp>
      <p:sp>
        <p:nvSpPr>
          <p:cNvPr id="5" name="CasellaDiTesto 4"/>
          <p:cNvSpPr txBox="1"/>
          <p:nvPr/>
        </p:nvSpPr>
        <p:spPr>
          <a:xfrm>
            <a:off x="8202168" y="897870"/>
            <a:ext cx="329184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a:t>SCHEDA SINTETICA</a:t>
            </a:r>
            <a:endParaRPr lang="en-US" dirty="0"/>
          </a:p>
        </p:txBody>
      </p:sp>
      <p:pic>
        <p:nvPicPr>
          <p:cNvPr id="6" name="Immagine 5"/>
          <p:cNvPicPr>
            <a:picLocks noChangeAspect="1"/>
          </p:cNvPicPr>
          <p:nvPr/>
        </p:nvPicPr>
        <p:blipFill>
          <a:blip r:embed="rId5"/>
          <a:stretch>
            <a:fillRect/>
          </a:stretch>
        </p:blipFill>
        <p:spPr>
          <a:xfrm>
            <a:off x="8105719" y="4683522"/>
            <a:ext cx="3484738" cy="1960165"/>
          </a:xfrm>
          <a:prstGeom prst="rect">
            <a:avLst/>
          </a:prstGeom>
        </p:spPr>
      </p:pic>
    </p:spTree>
    <p:extLst>
      <p:ext uri="{BB962C8B-B14F-4D97-AF65-F5344CB8AC3E}">
        <p14:creationId xmlns:p14="http://schemas.microsoft.com/office/powerpoint/2010/main" val="97688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477708"/>
          </a:xfrm>
        </p:spPr>
        <p:txBody>
          <a:bodyPr>
            <a:normAutofit fontScale="90000"/>
          </a:bodyPr>
          <a:lstStyle/>
          <a:p>
            <a:r>
              <a:rPr lang="it-IT" dirty="0"/>
              <a:t>La struttura dell’OMC</a:t>
            </a:r>
            <a:endParaRPr lang="en-US" dirty="0"/>
          </a:p>
        </p:txBody>
      </p:sp>
      <p:pic>
        <p:nvPicPr>
          <p:cNvPr id="3" name="Immagine 2"/>
          <p:cNvPicPr>
            <a:picLocks noChangeAspect="1"/>
          </p:cNvPicPr>
          <p:nvPr/>
        </p:nvPicPr>
        <p:blipFill>
          <a:blip r:embed="rId2"/>
          <a:stretch>
            <a:fillRect/>
          </a:stretch>
        </p:blipFill>
        <p:spPr>
          <a:xfrm>
            <a:off x="1796387" y="842833"/>
            <a:ext cx="8178601" cy="6015167"/>
          </a:xfrm>
          <a:prstGeom prst="rect">
            <a:avLst/>
          </a:prstGeom>
        </p:spPr>
      </p:pic>
    </p:spTree>
    <p:extLst>
      <p:ext uri="{BB962C8B-B14F-4D97-AF65-F5344CB8AC3E}">
        <p14:creationId xmlns:p14="http://schemas.microsoft.com/office/powerpoint/2010/main" val="17861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Struttura degli accordi OMC</a:t>
            </a:r>
            <a:endParaRPr lang="en-US" dirty="0"/>
          </a:p>
        </p:txBody>
      </p:sp>
      <p:pic>
        <p:nvPicPr>
          <p:cNvPr id="3" name="Immagine 2"/>
          <p:cNvPicPr>
            <a:picLocks noChangeAspect="1"/>
          </p:cNvPicPr>
          <p:nvPr/>
        </p:nvPicPr>
        <p:blipFill>
          <a:blip r:embed="rId2"/>
          <a:stretch>
            <a:fillRect/>
          </a:stretch>
        </p:blipFill>
        <p:spPr>
          <a:xfrm>
            <a:off x="940943" y="1765838"/>
            <a:ext cx="10097854" cy="4744690"/>
          </a:xfrm>
          <a:prstGeom prst="rect">
            <a:avLst/>
          </a:prstGeom>
        </p:spPr>
      </p:pic>
    </p:spTree>
    <p:extLst>
      <p:ext uri="{BB962C8B-B14F-4D97-AF65-F5344CB8AC3E}">
        <p14:creationId xmlns:p14="http://schemas.microsoft.com/office/powerpoint/2010/main" val="60350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Quali sono i </a:t>
            </a:r>
            <a:r>
              <a:rPr lang="it-IT" b="1" dirty="0"/>
              <a:t>principi</a:t>
            </a:r>
            <a:r>
              <a:rPr lang="it-IT" dirty="0"/>
              <a:t> del sistema multilaterale del commercio?</a:t>
            </a:r>
            <a:endParaRPr lang="en-US" dirty="0"/>
          </a:p>
        </p:txBody>
      </p:sp>
      <p:pic>
        <p:nvPicPr>
          <p:cNvPr id="4" name="Immagine 3"/>
          <p:cNvPicPr>
            <a:picLocks noChangeAspect="1"/>
          </p:cNvPicPr>
          <p:nvPr/>
        </p:nvPicPr>
        <p:blipFill>
          <a:blip r:embed="rId2"/>
          <a:stretch>
            <a:fillRect/>
          </a:stretch>
        </p:blipFill>
        <p:spPr>
          <a:xfrm>
            <a:off x="838200" y="1849146"/>
            <a:ext cx="10459285" cy="4551654"/>
          </a:xfrm>
          <a:prstGeom prst="rect">
            <a:avLst/>
          </a:prstGeom>
        </p:spPr>
      </p:pic>
    </p:spTree>
    <p:extLst>
      <p:ext uri="{BB962C8B-B14F-4D97-AF65-F5344CB8AC3E}">
        <p14:creationId xmlns:p14="http://schemas.microsoft.com/office/powerpoint/2010/main" val="3332601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Il meccanismo di risoluzione delle controversie</a:t>
            </a:r>
            <a:endParaRPr lang="en-US" dirty="0"/>
          </a:p>
        </p:txBody>
      </p:sp>
      <p:sp>
        <p:nvSpPr>
          <p:cNvPr id="4" name="Segnaposto contenuto 3"/>
          <p:cNvSpPr>
            <a:spLocks noGrp="1"/>
          </p:cNvSpPr>
          <p:nvPr>
            <p:ph idx="1"/>
          </p:nvPr>
        </p:nvSpPr>
        <p:spPr/>
        <p:txBody>
          <a:bodyPr>
            <a:normAutofit fontScale="92500" lnSpcReduction="10000"/>
          </a:bodyPr>
          <a:lstStyle/>
          <a:p>
            <a:r>
              <a:rPr lang="it-IT" dirty="0"/>
              <a:t>Con il </a:t>
            </a:r>
            <a:r>
              <a:rPr lang="it-IT" dirty="0">
                <a:solidFill>
                  <a:srgbClr val="FF0000"/>
                </a:solidFill>
              </a:rPr>
              <a:t>dispute </a:t>
            </a:r>
            <a:r>
              <a:rPr lang="it-IT" dirty="0" err="1">
                <a:solidFill>
                  <a:srgbClr val="FF0000"/>
                </a:solidFill>
              </a:rPr>
              <a:t>settlement</a:t>
            </a:r>
            <a:r>
              <a:rPr lang="it-IT" dirty="0">
                <a:solidFill>
                  <a:srgbClr val="FF0000"/>
                </a:solidFill>
              </a:rPr>
              <a:t> </a:t>
            </a:r>
            <a:r>
              <a:rPr lang="it-IT" dirty="0" err="1">
                <a:solidFill>
                  <a:srgbClr val="FF0000"/>
                </a:solidFill>
              </a:rPr>
              <a:t>process</a:t>
            </a:r>
            <a:r>
              <a:rPr lang="it-IT" dirty="0">
                <a:solidFill>
                  <a:srgbClr val="FF0000"/>
                </a:solidFill>
              </a:rPr>
              <a:t> </a:t>
            </a:r>
            <a:r>
              <a:rPr lang="it-IT" dirty="0"/>
              <a:t>i membri sono tenuti a </a:t>
            </a:r>
            <a:r>
              <a:rPr lang="it-IT" b="1" dirty="0"/>
              <a:t>risolvere eventuali controversie </a:t>
            </a:r>
            <a:r>
              <a:rPr lang="it-IT" dirty="0"/>
              <a:t>commerciali in merito all’</a:t>
            </a:r>
            <a:r>
              <a:rPr lang="it-IT" i="1" dirty="0"/>
              <a:t>applicazione o all’interpretazione </a:t>
            </a:r>
            <a:r>
              <a:rPr lang="it-IT" dirty="0"/>
              <a:t>di un accordo sulla base di un meccanismo rigidamente prestabilito e valido per tutti.</a:t>
            </a:r>
          </a:p>
          <a:p>
            <a:r>
              <a:rPr lang="it-IT" dirty="0"/>
              <a:t>L’OMC agisce come una sorta di authority del commercio mondiale che ha il compito di </a:t>
            </a:r>
            <a:r>
              <a:rPr lang="it-IT" b="1" dirty="0"/>
              <a:t>interpretare gli accordi</a:t>
            </a:r>
            <a:r>
              <a:rPr lang="it-IT" dirty="0"/>
              <a:t>, stabilire i casi in cui si è </a:t>
            </a:r>
            <a:r>
              <a:rPr lang="it-IT" b="1" dirty="0"/>
              <a:t>verificata una loro violazione </a:t>
            </a:r>
            <a:r>
              <a:rPr lang="it-IT" dirty="0"/>
              <a:t>da parte di paesi membri e </a:t>
            </a:r>
            <a:r>
              <a:rPr lang="en-US" dirty="0" err="1"/>
              <a:t>determinare</a:t>
            </a:r>
            <a:r>
              <a:rPr lang="en-US" dirty="0"/>
              <a:t> le </a:t>
            </a:r>
            <a:r>
              <a:rPr lang="en-US" b="1" dirty="0" err="1"/>
              <a:t>sanzioni</a:t>
            </a:r>
            <a:endParaRPr lang="en-US" b="1" dirty="0"/>
          </a:p>
          <a:p>
            <a:r>
              <a:rPr lang="it-IT" b="1" dirty="0"/>
              <a:t>L’apertura di una controversia </a:t>
            </a:r>
            <a:r>
              <a:rPr lang="it-IT" dirty="0"/>
              <a:t>avviene da parte di un paese membro, eventualmente affiancato da altri membri che ritengono di essere stati danneggiati dalla politica commerciale di un </a:t>
            </a:r>
            <a:r>
              <a:rPr lang="it-IT" i="1" dirty="0"/>
              <a:t>terzo paese che avrebbe commesso violazioni </a:t>
            </a:r>
            <a:r>
              <a:rPr lang="it-IT" dirty="0"/>
              <a:t>di un accordo sottoscritto o </a:t>
            </a:r>
            <a:r>
              <a:rPr lang="it-IT" i="1" dirty="0"/>
              <a:t>ritardi </a:t>
            </a:r>
            <a:r>
              <a:rPr lang="en-US" i="1" dirty="0" err="1"/>
              <a:t>nella</a:t>
            </a:r>
            <a:r>
              <a:rPr lang="en-US" i="1" dirty="0"/>
              <a:t> </a:t>
            </a:r>
            <a:r>
              <a:rPr lang="en-US" i="1" dirty="0" err="1"/>
              <a:t>sua</a:t>
            </a:r>
            <a:r>
              <a:rPr lang="en-US" i="1" dirty="0"/>
              <a:t> </a:t>
            </a:r>
            <a:r>
              <a:rPr lang="en-US" i="1" dirty="0" err="1"/>
              <a:t>applicazione</a:t>
            </a:r>
            <a:endParaRPr lang="en-US" dirty="0"/>
          </a:p>
        </p:txBody>
      </p:sp>
    </p:spTree>
    <p:extLst>
      <p:ext uri="{BB962C8B-B14F-4D97-AF65-F5344CB8AC3E}">
        <p14:creationId xmlns:p14="http://schemas.microsoft.com/office/powerpoint/2010/main" val="3113782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US" dirty="0"/>
              <a:t>DSB, Dispute Settlement Body</a:t>
            </a:r>
          </a:p>
        </p:txBody>
      </p:sp>
      <p:sp>
        <p:nvSpPr>
          <p:cNvPr id="4" name="Segnaposto contenuto 3"/>
          <p:cNvSpPr>
            <a:spLocks noGrp="1"/>
          </p:cNvSpPr>
          <p:nvPr>
            <p:ph idx="1"/>
          </p:nvPr>
        </p:nvSpPr>
        <p:spPr/>
        <p:txBody>
          <a:bodyPr/>
          <a:lstStyle/>
          <a:p>
            <a:r>
              <a:rPr lang="it-IT" dirty="0"/>
              <a:t>E’ un </a:t>
            </a:r>
            <a:r>
              <a:rPr lang="it-IT" b="1" dirty="0"/>
              <a:t>organismo </a:t>
            </a:r>
            <a:r>
              <a:rPr lang="it-IT" dirty="0"/>
              <a:t>di ricorso e di arbitraggio per la risoluzione delle controversie commerciali le </a:t>
            </a:r>
            <a:r>
              <a:rPr lang="it-IT" b="1" dirty="0"/>
              <a:t>cui decisioni sono esecutive </a:t>
            </a:r>
            <a:r>
              <a:rPr lang="it-IT" dirty="0"/>
              <a:t>e che ha il potere di </a:t>
            </a:r>
            <a:r>
              <a:rPr lang="it-IT" b="1" dirty="0"/>
              <a:t>comminare sanzioni </a:t>
            </a:r>
            <a:r>
              <a:rPr lang="it-IT" dirty="0"/>
              <a:t>autorizzando un paese membro ad applicarle nei confronti dei membri inadempienti.</a:t>
            </a:r>
          </a:p>
          <a:p>
            <a:r>
              <a:rPr lang="it-IT" dirty="0"/>
              <a:t>Lo stesso organismo, oltre a produrre giurisprudenza, può </a:t>
            </a:r>
            <a:r>
              <a:rPr lang="it-IT" b="1" dirty="0"/>
              <a:t>dichiarare illegali </a:t>
            </a:r>
            <a:r>
              <a:rPr lang="it-IT" dirty="0"/>
              <a:t>le diverse disposizioni delle legislazioni nazionali.</a:t>
            </a:r>
            <a:endParaRPr lang="en-US" dirty="0"/>
          </a:p>
        </p:txBody>
      </p:sp>
    </p:spTree>
    <p:extLst>
      <p:ext uri="{BB962C8B-B14F-4D97-AF65-F5344CB8AC3E}">
        <p14:creationId xmlns:p14="http://schemas.microsoft.com/office/powerpoint/2010/main" val="2717759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conferenze ministeriali</a:t>
            </a:r>
            <a:endParaRPr lang="en-US" dirty="0"/>
          </a:p>
        </p:txBody>
      </p:sp>
      <p:sp>
        <p:nvSpPr>
          <p:cNvPr id="3" name="Segnaposto contenuto 2"/>
          <p:cNvSpPr>
            <a:spLocks noGrp="1"/>
          </p:cNvSpPr>
          <p:nvPr>
            <p:ph idx="1"/>
          </p:nvPr>
        </p:nvSpPr>
        <p:spPr>
          <a:xfrm>
            <a:off x="838200" y="1825624"/>
            <a:ext cx="10515600" cy="4511167"/>
          </a:xfrm>
        </p:spPr>
        <p:txBody>
          <a:bodyPr>
            <a:normAutofit fontScale="62500" lnSpcReduction="20000"/>
          </a:bodyPr>
          <a:lstStyle/>
          <a:p>
            <a:r>
              <a:rPr lang="it-IT" b="1" dirty="0"/>
              <a:t>Singapore-1996</a:t>
            </a:r>
            <a:r>
              <a:rPr lang="it-IT" dirty="0"/>
              <a:t>: Accordo multilaterale sugli scambi di prodotti </a:t>
            </a:r>
            <a:r>
              <a:rPr lang="it-IT" dirty="0">
                <a:solidFill>
                  <a:srgbClr val="FF0000"/>
                </a:solidFill>
              </a:rPr>
              <a:t>tecnologia informatica </a:t>
            </a:r>
            <a:r>
              <a:rPr lang="it-IT" dirty="0"/>
              <a:t>per </a:t>
            </a:r>
            <a:r>
              <a:rPr lang="it-IT" dirty="0">
                <a:solidFill>
                  <a:srgbClr val="FF0000"/>
                </a:solidFill>
              </a:rPr>
              <a:t>l’abolizione delle tariffe sul commercio dei prodotti informatici</a:t>
            </a:r>
            <a:r>
              <a:rPr lang="it-IT" dirty="0"/>
              <a:t>; accordi per una completa liberalizzazione scambi </a:t>
            </a:r>
            <a:r>
              <a:rPr lang="it-IT" dirty="0">
                <a:solidFill>
                  <a:srgbClr val="FF0000"/>
                </a:solidFill>
              </a:rPr>
              <a:t>settore farmaceutico</a:t>
            </a:r>
          </a:p>
          <a:p>
            <a:r>
              <a:rPr lang="it-IT" dirty="0"/>
              <a:t> </a:t>
            </a:r>
            <a:r>
              <a:rPr lang="it-IT" b="1" dirty="0"/>
              <a:t>Ginevra-1998: </a:t>
            </a:r>
            <a:r>
              <a:rPr lang="it-IT" dirty="0"/>
              <a:t>rinnovato impegno per la promozione e la diffusione dei benefici derivanti dal libero scambio di beni e servizi</a:t>
            </a:r>
          </a:p>
          <a:p>
            <a:r>
              <a:rPr lang="it-IT" b="1" dirty="0"/>
              <a:t>Seattle-1999</a:t>
            </a:r>
            <a:r>
              <a:rPr lang="it-IT" dirty="0"/>
              <a:t>: Proposto il lancio (fallito) del “Millennium Round”</a:t>
            </a:r>
          </a:p>
          <a:p>
            <a:r>
              <a:rPr lang="it-IT" b="1" dirty="0">
                <a:solidFill>
                  <a:srgbClr val="FF0000"/>
                </a:solidFill>
              </a:rPr>
              <a:t>Doha-2001</a:t>
            </a:r>
            <a:r>
              <a:rPr lang="it-IT" dirty="0"/>
              <a:t>: ripresa dei negoziati e lancio di un nuovo round di negoziati commerciali, il ”</a:t>
            </a:r>
            <a:r>
              <a:rPr lang="it-IT" dirty="0">
                <a:solidFill>
                  <a:srgbClr val="FF0000"/>
                </a:solidFill>
              </a:rPr>
              <a:t>Development Round</a:t>
            </a:r>
            <a:r>
              <a:rPr lang="it-IT" dirty="0"/>
              <a:t>” con l’obiettivo di liberalizzare il commercio e facilitare l’accesso dei PVS ai mercati globali</a:t>
            </a:r>
          </a:p>
          <a:p>
            <a:r>
              <a:rPr lang="it-IT" b="1" dirty="0"/>
              <a:t>Cancún 2003</a:t>
            </a:r>
            <a:r>
              <a:rPr lang="it-IT" dirty="0"/>
              <a:t>: conferenza di metà percorso per valutare risultati del Development </a:t>
            </a:r>
            <a:r>
              <a:rPr lang="en-US" dirty="0"/>
              <a:t>Round</a:t>
            </a:r>
          </a:p>
          <a:p>
            <a:r>
              <a:rPr lang="it-IT" b="1" dirty="0"/>
              <a:t>Hong Kong 2005: </a:t>
            </a:r>
            <a:r>
              <a:rPr lang="it-IT" dirty="0"/>
              <a:t>conferenza per “riportare sui binari” i negoziati e concludere il </a:t>
            </a:r>
            <a:r>
              <a:rPr lang="en-US" dirty="0"/>
              <a:t>round</a:t>
            </a:r>
          </a:p>
          <a:p>
            <a:r>
              <a:rPr lang="it-IT" b="1" dirty="0"/>
              <a:t>Ginevra 2009 e 2011</a:t>
            </a:r>
            <a:r>
              <a:rPr lang="it-IT" dirty="0"/>
              <a:t>: fare il punto dello stato del commercio mondiale dopo la crisi</a:t>
            </a:r>
          </a:p>
          <a:p>
            <a:r>
              <a:rPr lang="it-IT" b="1" dirty="0"/>
              <a:t>Bali 2013: </a:t>
            </a:r>
            <a:r>
              <a:rPr lang="it-IT" dirty="0"/>
              <a:t>il primo accordo commerciale raggiunto dopo l’istituzione del WTO</a:t>
            </a:r>
          </a:p>
          <a:p>
            <a:r>
              <a:rPr lang="it-IT" b="1" dirty="0"/>
              <a:t>Nairobi 2015</a:t>
            </a:r>
            <a:r>
              <a:rPr lang="it-IT" dirty="0"/>
              <a:t>: si sono raggiunti ulteriori progressi sui sussidi alle esportazioni, sugli aiuti alimentari e sull’eliminazione delle distorsioni alla concorrenza</a:t>
            </a:r>
          </a:p>
          <a:p>
            <a:r>
              <a:rPr lang="it-IT" b="1" dirty="0"/>
              <a:t>Buenos Aires 2017 </a:t>
            </a:r>
            <a:r>
              <a:rPr lang="it-IT" dirty="0">
                <a:hlinkClick r:id="rId2"/>
              </a:rPr>
              <a:t>https://www.wto.org/english/thewto_e/minist_e/mc11_e/mc11_e.htm</a:t>
            </a:r>
            <a:r>
              <a:rPr lang="it-IT" dirty="0"/>
              <a:t> </a:t>
            </a:r>
          </a:p>
          <a:p>
            <a:r>
              <a:rPr lang="it-IT" dirty="0"/>
              <a:t>2019-2022 (Kazakistan e) Ginevra…</a:t>
            </a:r>
            <a:endParaRPr lang="en-US" dirty="0"/>
          </a:p>
        </p:txBody>
      </p:sp>
    </p:spTree>
    <p:extLst>
      <p:ext uri="{BB962C8B-B14F-4D97-AF65-F5344CB8AC3E}">
        <p14:creationId xmlns:p14="http://schemas.microsoft.com/office/powerpoint/2010/main" val="2968849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Principali temi negoziali della Doha</a:t>
            </a:r>
            <a:br>
              <a:rPr lang="it-IT" dirty="0"/>
            </a:br>
            <a:r>
              <a:rPr lang="en-US" dirty="0"/>
              <a:t>Agenda (DDA: 2001-2013)</a:t>
            </a:r>
          </a:p>
        </p:txBody>
      </p:sp>
      <p:sp>
        <p:nvSpPr>
          <p:cNvPr id="4" name="Segnaposto contenuto 3"/>
          <p:cNvSpPr>
            <a:spLocks noGrp="1"/>
          </p:cNvSpPr>
          <p:nvPr>
            <p:ph idx="1"/>
          </p:nvPr>
        </p:nvSpPr>
        <p:spPr/>
        <p:txBody>
          <a:bodyPr>
            <a:normAutofit fontScale="85000" lnSpcReduction="10000"/>
          </a:bodyPr>
          <a:lstStyle/>
          <a:p>
            <a:r>
              <a:rPr lang="it-IT" b="1" dirty="0"/>
              <a:t>Agricoltura</a:t>
            </a:r>
            <a:r>
              <a:rPr lang="it-IT" dirty="0"/>
              <a:t>: richieste avanzate dai PVS di una sostanziale apertura dei mercati, rimozione dei sussidi alle esportazioni e riduzione del sostegno interno;</a:t>
            </a:r>
          </a:p>
          <a:p>
            <a:r>
              <a:rPr lang="it-IT" b="1" dirty="0"/>
              <a:t>Prodotti industriali </a:t>
            </a:r>
            <a:r>
              <a:rPr lang="it-IT" dirty="0"/>
              <a:t>(Non-</a:t>
            </a:r>
            <a:r>
              <a:rPr lang="it-IT" dirty="0" err="1"/>
              <a:t>agricultural</a:t>
            </a:r>
            <a:r>
              <a:rPr lang="it-IT" dirty="0"/>
              <a:t> Market Access - NAMA): procedere a negoziati che riducano o eliminino i dazi , inclusi i picchi tariffari, e le barriere non tariffarie, su tutti i prodotti non agricoli, in particolare su quelli esportati dai paesi in via di sviluppo e dai paesi meno sviluppati;</a:t>
            </a:r>
          </a:p>
          <a:p>
            <a:r>
              <a:rPr lang="it-IT" b="1" dirty="0"/>
              <a:t>Proprietà intellettuale</a:t>
            </a:r>
            <a:r>
              <a:rPr lang="it-IT" dirty="0"/>
              <a:t>: Dichiarazione su Accordo TRIPS e salute pubblica che enuncia il principio, fortemente voluto dai </a:t>
            </a:r>
            <a:r>
              <a:rPr lang="it-IT" dirty="0" err="1"/>
              <a:t>Pvs</a:t>
            </a:r>
            <a:r>
              <a:rPr lang="it-IT" dirty="0"/>
              <a:t>, che l’Accordo TRIPS </a:t>
            </a:r>
            <a:r>
              <a:rPr lang="it-IT" u="sng" dirty="0"/>
              <a:t>non può in alcun modo impedire al governo di un paese di prendere le misure necessarie per proteggere la salute dei propri cittadini</a:t>
            </a:r>
            <a:r>
              <a:rPr lang="it-IT" dirty="0"/>
              <a:t> e indica misure di sanità pubblica </a:t>
            </a:r>
            <a:r>
              <a:rPr lang="en-US" dirty="0" err="1"/>
              <a:t>compatibili</a:t>
            </a:r>
            <a:r>
              <a:rPr lang="en-US" dirty="0"/>
              <a:t> con </a:t>
            </a:r>
            <a:r>
              <a:rPr lang="en-US" dirty="0" err="1"/>
              <a:t>l’Accordo</a:t>
            </a:r>
            <a:r>
              <a:rPr lang="en-US" dirty="0"/>
              <a:t>;</a:t>
            </a:r>
          </a:p>
          <a:p>
            <a:r>
              <a:rPr lang="en-US" b="1" dirty="0"/>
              <a:t>Sviluppo: </a:t>
            </a:r>
            <a:r>
              <a:rPr lang="en-US" dirty="0"/>
              <a:t>Cooperazione </a:t>
            </a:r>
            <a:r>
              <a:rPr lang="en-US" dirty="0" err="1"/>
              <a:t>tecnica</a:t>
            </a:r>
            <a:r>
              <a:rPr lang="en-US" dirty="0"/>
              <a:t> e </a:t>
            </a:r>
            <a:r>
              <a:rPr lang="en-US" i="1" dirty="0"/>
              <a:t>capacity building</a:t>
            </a:r>
            <a:r>
              <a:rPr lang="en-US" dirty="0"/>
              <a:t>; </a:t>
            </a:r>
            <a:r>
              <a:rPr lang="en-US" i="1" dirty="0"/>
              <a:t>Least-developed Countries </a:t>
            </a:r>
            <a:r>
              <a:rPr lang="it-IT" dirty="0"/>
              <a:t>(</a:t>
            </a:r>
            <a:r>
              <a:rPr lang="it-IT" dirty="0" err="1"/>
              <a:t>LDCs</a:t>
            </a:r>
            <a:r>
              <a:rPr lang="it-IT" dirty="0"/>
              <a:t>); Trattamento speciale e differenziato</a:t>
            </a:r>
            <a:endParaRPr lang="en-US" dirty="0"/>
          </a:p>
        </p:txBody>
      </p:sp>
    </p:spTree>
    <p:extLst>
      <p:ext uri="{BB962C8B-B14F-4D97-AF65-F5344CB8AC3E}">
        <p14:creationId xmlns:p14="http://schemas.microsoft.com/office/powerpoint/2010/main" val="169932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F4C4DE-802F-49F6-9AB2-898911B3EF10}"/>
              </a:ext>
            </a:extLst>
          </p:cNvPr>
          <p:cNvSpPr>
            <a:spLocks noGrp="1"/>
          </p:cNvSpPr>
          <p:nvPr>
            <p:ph type="title"/>
          </p:nvPr>
        </p:nvSpPr>
        <p:spPr/>
        <p:txBody>
          <a:bodyPr/>
          <a:lstStyle/>
          <a:p>
            <a:r>
              <a:rPr lang="it-IT" dirty="0"/>
              <a:t>Dalle AVO al multilateralismo nel commercio mondiale</a:t>
            </a:r>
          </a:p>
        </p:txBody>
      </p:sp>
      <p:sp>
        <p:nvSpPr>
          <p:cNvPr id="3" name="Segnaposto contenuto 2">
            <a:extLst>
              <a:ext uri="{FF2B5EF4-FFF2-40B4-BE49-F238E27FC236}">
                <a16:creationId xmlns:a16="http://schemas.microsoft.com/office/drawing/2014/main" id="{87191DED-1163-431D-98E4-1B4DDADFA9D7}"/>
              </a:ext>
            </a:extLst>
          </p:cNvPr>
          <p:cNvSpPr>
            <a:spLocks noGrp="1"/>
          </p:cNvSpPr>
          <p:nvPr>
            <p:ph idx="1"/>
          </p:nvPr>
        </p:nvSpPr>
        <p:spPr/>
        <p:txBody>
          <a:bodyPr>
            <a:normAutofit fontScale="92500" lnSpcReduction="20000"/>
          </a:bodyPr>
          <a:lstStyle/>
          <a:p>
            <a:r>
              <a:rPr lang="it-IT" dirty="0"/>
              <a:t>Abbiamo visto che il risultato ottenuto in Europa con l’integrazione commerciale ha determinato la crescita di accordi regionali di tipo orizzontale, cioè tra paesi con una struttura economica simile, anche se diversificata sul piano produttivo (CECA, CEE, EFTA, UE) nel corso degli anni ’60 con </a:t>
            </a:r>
            <a:r>
              <a:rPr lang="it-IT" dirty="0" err="1"/>
              <a:t>Bretton</a:t>
            </a:r>
            <a:r>
              <a:rPr lang="it-IT" dirty="0"/>
              <a:t> Woods però, oltre all’ideazione di aree valutarie comuni, si ampliò l’esigenza di un’organizzazione internazionale che governasse il coordinamento del commercio mondiale tra Paesi e che affiancasse il FMI e la Banca Mondiale nel coordinamento delle politiche internazionali: l’ITO (International Trade Organisation)</a:t>
            </a:r>
          </a:p>
          <a:p>
            <a:r>
              <a:rPr lang="it-IT" dirty="0"/>
              <a:t>In queste lezioni conclusive cerchiamo di capire come le politiche commerciali siano fondamentali per creare un clima internazionale che favorisca lo scambio di beni e servizi, l’integrazione e lo sviluppo economico più in generale… anche questi accordi nascono sulle ceneri di grandi crisi mondiali che periodicamente si ripetono</a:t>
            </a:r>
          </a:p>
          <a:p>
            <a:endParaRPr lang="it-IT" dirty="0"/>
          </a:p>
          <a:p>
            <a:endParaRPr lang="it-IT" dirty="0"/>
          </a:p>
        </p:txBody>
      </p:sp>
    </p:spTree>
    <p:extLst>
      <p:ext uri="{BB962C8B-B14F-4D97-AF65-F5344CB8AC3E}">
        <p14:creationId xmlns:p14="http://schemas.microsoft.com/office/powerpoint/2010/main" val="4215427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Lo </a:t>
            </a:r>
            <a:r>
              <a:rPr lang="en-US" dirty="0" err="1"/>
              <a:t>stato</a:t>
            </a:r>
            <a:r>
              <a:rPr lang="en-US" dirty="0"/>
              <a:t> del </a:t>
            </a:r>
            <a:r>
              <a:rPr lang="en-US" dirty="0" err="1"/>
              <a:t>negoziato</a:t>
            </a:r>
            <a:endParaRPr lang="en-US" dirty="0"/>
          </a:p>
        </p:txBody>
      </p:sp>
      <p:sp>
        <p:nvSpPr>
          <p:cNvPr id="3" name="Segnaposto contenuto 2"/>
          <p:cNvSpPr>
            <a:spLocks noGrp="1"/>
          </p:cNvSpPr>
          <p:nvPr>
            <p:ph idx="1"/>
          </p:nvPr>
        </p:nvSpPr>
        <p:spPr/>
        <p:txBody>
          <a:bodyPr>
            <a:normAutofit fontScale="92500" lnSpcReduction="20000"/>
          </a:bodyPr>
          <a:lstStyle/>
          <a:p>
            <a:r>
              <a:rPr lang="it-IT" dirty="0"/>
              <a:t>Il negoziato di Doha entra in una fase di stallo: nel luglio 2006, dopo il mancato rispetto degli impegni presi ad Hong Kong (dic.2005), Lamy annunciava la "sospensione" dei negoziati per avviare una </a:t>
            </a:r>
            <a:r>
              <a:rPr lang="en-US" dirty="0"/>
              <a:t>"</a:t>
            </a:r>
            <a:r>
              <a:rPr lang="en-US" dirty="0" err="1"/>
              <a:t>seria</a:t>
            </a:r>
            <a:r>
              <a:rPr lang="en-US" dirty="0"/>
              <a:t> </a:t>
            </a:r>
            <a:r>
              <a:rPr lang="en-US" dirty="0" err="1"/>
              <a:t>riflessione</a:t>
            </a:r>
            <a:r>
              <a:rPr lang="en-US" dirty="0"/>
              <a:t>".</a:t>
            </a:r>
          </a:p>
          <a:p>
            <a:r>
              <a:rPr lang="it-IT" dirty="0"/>
              <a:t>A Davos (gennaio 2007), sono ripresi i contatti per il ravvio, </a:t>
            </a:r>
            <a:r>
              <a:rPr lang="en-US" dirty="0" err="1"/>
              <a:t>anche</a:t>
            </a:r>
            <a:r>
              <a:rPr lang="en-US" dirty="0"/>
              <a:t> </a:t>
            </a:r>
            <a:r>
              <a:rPr lang="en-US" dirty="0" err="1"/>
              <a:t>formale</a:t>
            </a:r>
            <a:r>
              <a:rPr lang="en-US" dirty="0"/>
              <a:t>, </a:t>
            </a:r>
            <a:r>
              <a:rPr lang="en-US" dirty="0" err="1"/>
              <a:t>dei</a:t>
            </a:r>
            <a:r>
              <a:rPr lang="en-US" dirty="0"/>
              <a:t> </a:t>
            </a:r>
            <a:r>
              <a:rPr lang="en-US" dirty="0" err="1"/>
              <a:t>negoziati</a:t>
            </a:r>
            <a:endParaRPr lang="en-US" dirty="0"/>
          </a:p>
          <a:p>
            <a:r>
              <a:rPr lang="it-IT" dirty="0"/>
              <a:t>Di fatto, il ciclo di Doha non ha rispettato le scadenze e non si è </a:t>
            </a:r>
            <a:r>
              <a:rPr lang="en-US" dirty="0" err="1"/>
              <a:t>concluso</a:t>
            </a:r>
            <a:r>
              <a:rPr lang="en-US" dirty="0"/>
              <a:t> </a:t>
            </a:r>
            <a:r>
              <a:rPr lang="en-US" dirty="0" err="1"/>
              <a:t>entro</a:t>
            </a:r>
            <a:r>
              <a:rPr lang="en-US" dirty="0"/>
              <a:t> </a:t>
            </a:r>
            <a:r>
              <a:rPr lang="en-US" dirty="0" err="1"/>
              <a:t>il</a:t>
            </a:r>
            <a:r>
              <a:rPr lang="en-US" dirty="0"/>
              <a:t> 2007</a:t>
            </a:r>
          </a:p>
          <a:p>
            <a:r>
              <a:rPr lang="it-IT" dirty="0"/>
              <a:t>Il negoziato si è concluso nel 2013 con un accordo firmato in Indonesia (Bali) molto debole sulla semplificazione delle procedure doganali e </a:t>
            </a:r>
            <a:r>
              <a:rPr lang="it-IT" dirty="0" err="1"/>
              <a:t>brurocratiche</a:t>
            </a:r>
            <a:r>
              <a:rPr lang="it-IT" dirty="0"/>
              <a:t> su I-E, misure atte a favorire le esportazioni dei paesi poveri e mantenendo i controlli sulla sicurezza alimentare a favore dei paesi più ricchi</a:t>
            </a:r>
            <a:endParaRPr lang="en-US" dirty="0"/>
          </a:p>
        </p:txBody>
      </p:sp>
    </p:spTree>
    <p:extLst>
      <p:ext uri="{BB962C8B-B14F-4D97-AF65-F5344CB8AC3E}">
        <p14:creationId xmlns:p14="http://schemas.microsoft.com/office/powerpoint/2010/main" val="124599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I problemi interni al coordinamento del WTO</a:t>
            </a:r>
            <a:endParaRPr lang="en-US" dirty="0"/>
          </a:p>
        </p:txBody>
      </p:sp>
      <p:sp>
        <p:nvSpPr>
          <p:cNvPr id="4" name="Segnaposto contenuto 3"/>
          <p:cNvSpPr>
            <a:spLocks noGrp="1"/>
          </p:cNvSpPr>
          <p:nvPr>
            <p:ph idx="1"/>
          </p:nvPr>
        </p:nvSpPr>
        <p:spPr/>
        <p:txBody>
          <a:bodyPr>
            <a:normAutofit fontScale="85000" lnSpcReduction="20000"/>
          </a:bodyPr>
          <a:lstStyle/>
          <a:p>
            <a:r>
              <a:rPr lang="it-IT" b="1" dirty="0"/>
              <a:t>Fallimento: </a:t>
            </a:r>
            <a:r>
              <a:rPr lang="it-IT" dirty="0"/>
              <a:t>il completo fallimento di Doha avrebbe provocato una profonda crisi di credibilità per il </a:t>
            </a:r>
            <a:r>
              <a:rPr lang="it-IT" dirty="0" err="1"/>
              <a:t>Wto</a:t>
            </a:r>
            <a:r>
              <a:rPr lang="it-IT" dirty="0"/>
              <a:t>, come sede di regolazione delle relazioni internazionali, e aumentato la spinta alla proliferazione di accordi commerciali di tipo bilaterale o regionale e un </a:t>
            </a:r>
            <a:r>
              <a:rPr lang="en-US" dirty="0" err="1"/>
              <a:t>incremento</a:t>
            </a:r>
            <a:r>
              <a:rPr lang="en-US" dirty="0"/>
              <a:t> </a:t>
            </a:r>
            <a:r>
              <a:rPr lang="en-US" dirty="0" err="1"/>
              <a:t>degli</a:t>
            </a:r>
            <a:r>
              <a:rPr lang="en-US" dirty="0"/>
              <a:t> </a:t>
            </a:r>
            <a:r>
              <a:rPr lang="en-US" dirty="0" err="1"/>
              <a:t>interventi</a:t>
            </a:r>
            <a:r>
              <a:rPr lang="en-US" dirty="0"/>
              <a:t> neo-</a:t>
            </a:r>
            <a:r>
              <a:rPr lang="en-US" dirty="0" err="1"/>
              <a:t>protezionistici</a:t>
            </a:r>
            <a:r>
              <a:rPr lang="en-US" dirty="0"/>
              <a:t>;</a:t>
            </a:r>
          </a:p>
          <a:p>
            <a:r>
              <a:rPr lang="it-IT" dirty="0"/>
              <a:t>dodici anni di negoziato hanno dimostrato che:</a:t>
            </a:r>
          </a:p>
          <a:p>
            <a:r>
              <a:rPr lang="it-IT" dirty="0"/>
              <a:t>i Paesi industrializzati (la c.d. </a:t>
            </a:r>
            <a:r>
              <a:rPr lang="it-IT" i="1" dirty="0"/>
              <a:t>QUAD</a:t>
            </a:r>
            <a:r>
              <a:rPr lang="it-IT" dirty="0"/>
              <a:t>: UE, USA, Giappone, Canada ) </a:t>
            </a:r>
            <a:r>
              <a:rPr lang="it-IT" b="1" dirty="0"/>
              <a:t>non sono più in grado </a:t>
            </a:r>
            <a:r>
              <a:rPr lang="it-IT" dirty="0"/>
              <a:t>di stabilire, da soli, le leggi del commercio </a:t>
            </a:r>
            <a:r>
              <a:rPr lang="en-US" dirty="0" err="1"/>
              <a:t>internazionale</a:t>
            </a:r>
            <a:r>
              <a:rPr lang="en-US" dirty="0"/>
              <a:t>;</a:t>
            </a:r>
          </a:p>
          <a:p>
            <a:r>
              <a:rPr lang="it-IT" dirty="0"/>
              <a:t>è in corso una progressiva </a:t>
            </a:r>
            <a:r>
              <a:rPr lang="it-IT" b="1" dirty="0"/>
              <a:t>differenziazione negoziale </a:t>
            </a:r>
            <a:r>
              <a:rPr lang="it-IT" dirty="0"/>
              <a:t>all'interno del gruppo dei PVS, in ragione del loro peso commerciale e della loro capacità negoziale: la forza di Brasile, India e Cina hanno </a:t>
            </a:r>
            <a:r>
              <a:rPr lang="en-US" dirty="0" err="1"/>
              <a:t>rivoluzionato</a:t>
            </a:r>
            <a:r>
              <a:rPr lang="en-US" dirty="0"/>
              <a:t> le </a:t>
            </a:r>
            <a:r>
              <a:rPr lang="en-US" dirty="0" err="1"/>
              <a:t>geometrie</a:t>
            </a:r>
            <a:r>
              <a:rPr lang="en-US" dirty="0"/>
              <a:t> </a:t>
            </a:r>
            <a:r>
              <a:rPr lang="en-US" dirty="0" err="1"/>
              <a:t>negoziali</a:t>
            </a:r>
            <a:endParaRPr lang="en-US" dirty="0"/>
          </a:p>
          <a:p>
            <a:r>
              <a:rPr lang="en-US" dirty="0" err="1"/>
              <a:t>Nascono</a:t>
            </a:r>
            <a:r>
              <a:rPr lang="en-US" dirty="0"/>
              <a:t> </a:t>
            </a:r>
            <a:r>
              <a:rPr lang="en-US" dirty="0" err="1"/>
              <a:t>quindi</a:t>
            </a:r>
            <a:r>
              <a:rPr lang="en-US" dirty="0"/>
              <a:t> una </a:t>
            </a:r>
            <a:r>
              <a:rPr lang="en-US" dirty="0" err="1"/>
              <a:t>molteplicità</a:t>
            </a:r>
            <a:r>
              <a:rPr lang="en-US" dirty="0"/>
              <a:t> di </a:t>
            </a:r>
            <a:r>
              <a:rPr lang="en-US" dirty="0" err="1"/>
              <a:t>accordi</a:t>
            </a:r>
            <a:r>
              <a:rPr lang="en-US" dirty="0"/>
              <a:t> di </a:t>
            </a:r>
            <a:r>
              <a:rPr lang="en-US" dirty="0" err="1"/>
              <a:t>tipo</a:t>
            </a:r>
            <a:r>
              <a:rPr lang="en-US" dirty="0"/>
              <a:t> </a:t>
            </a:r>
            <a:r>
              <a:rPr lang="en-US" dirty="0" err="1"/>
              <a:t>bilaterale</a:t>
            </a:r>
            <a:r>
              <a:rPr lang="en-US" dirty="0"/>
              <a:t>, </a:t>
            </a:r>
            <a:r>
              <a:rPr lang="en-US" dirty="0" err="1"/>
              <a:t>regionale</a:t>
            </a:r>
            <a:r>
              <a:rPr lang="en-US" dirty="0"/>
              <a:t> o </a:t>
            </a:r>
            <a:r>
              <a:rPr lang="en-US" dirty="0" err="1"/>
              <a:t>interregionale</a:t>
            </a:r>
            <a:r>
              <a:rPr lang="en-US" dirty="0"/>
              <a:t> </a:t>
            </a:r>
            <a:r>
              <a:rPr lang="en-US" dirty="0" err="1"/>
              <a:t>tra</a:t>
            </a:r>
            <a:r>
              <a:rPr lang="en-US" dirty="0"/>
              <a:t> </a:t>
            </a:r>
            <a:r>
              <a:rPr lang="en-US" dirty="0" err="1"/>
              <a:t>gruppi</a:t>
            </a:r>
            <a:r>
              <a:rPr lang="en-US" dirty="0"/>
              <a:t> di </a:t>
            </a:r>
            <a:r>
              <a:rPr lang="en-US" dirty="0" err="1"/>
              <a:t>paesi</a:t>
            </a:r>
            <a:r>
              <a:rPr lang="en-US" dirty="0"/>
              <a:t> e </a:t>
            </a:r>
            <a:r>
              <a:rPr lang="en-US" dirty="0" err="1"/>
              <a:t>si</a:t>
            </a:r>
            <a:r>
              <a:rPr lang="en-US" dirty="0"/>
              <a:t> </a:t>
            </a:r>
            <a:r>
              <a:rPr lang="en-US" dirty="0" err="1"/>
              <a:t>abbandona</a:t>
            </a:r>
            <a:r>
              <a:rPr lang="en-US" dirty="0"/>
              <a:t> </a:t>
            </a:r>
            <a:r>
              <a:rPr lang="en-US" dirty="0" err="1"/>
              <a:t>il</a:t>
            </a:r>
            <a:r>
              <a:rPr lang="en-US" dirty="0"/>
              <a:t> principio </a:t>
            </a:r>
            <a:r>
              <a:rPr lang="en-US" dirty="0" err="1"/>
              <a:t>originale</a:t>
            </a:r>
            <a:r>
              <a:rPr lang="en-US" dirty="0"/>
              <a:t> del </a:t>
            </a:r>
            <a:r>
              <a:rPr lang="en-US" dirty="0" err="1"/>
              <a:t>multilateralismo</a:t>
            </a:r>
            <a:r>
              <a:rPr lang="en-US" dirty="0"/>
              <a:t>: </a:t>
            </a:r>
            <a:r>
              <a:rPr lang="en-US" dirty="0" err="1"/>
              <a:t>Accordi</a:t>
            </a:r>
            <a:r>
              <a:rPr lang="en-US" dirty="0"/>
              <a:t> </a:t>
            </a:r>
            <a:r>
              <a:rPr lang="en-US" dirty="0" err="1"/>
              <a:t>commerciali</a:t>
            </a:r>
            <a:r>
              <a:rPr lang="en-US" dirty="0"/>
              <a:t> </a:t>
            </a:r>
            <a:r>
              <a:rPr lang="en-US" dirty="0" err="1"/>
              <a:t>preferenziali</a:t>
            </a:r>
            <a:r>
              <a:rPr lang="en-US" dirty="0"/>
              <a:t> o PTA (Preferential Trade Agreements)</a:t>
            </a:r>
          </a:p>
        </p:txBody>
      </p:sp>
    </p:spTree>
    <p:extLst>
      <p:ext uri="{BB962C8B-B14F-4D97-AF65-F5344CB8AC3E}">
        <p14:creationId xmlns:p14="http://schemas.microsoft.com/office/powerpoint/2010/main" val="4253543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Riassumendo: perché il WTO non sta funzionando?</a:t>
            </a:r>
            <a:endParaRPr lang="en-US" dirty="0"/>
          </a:p>
        </p:txBody>
      </p:sp>
      <p:sp>
        <p:nvSpPr>
          <p:cNvPr id="3" name="Segnaposto contenuto 2"/>
          <p:cNvSpPr>
            <a:spLocks noGrp="1"/>
          </p:cNvSpPr>
          <p:nvPr>
            <p:ph idx="1"/>
          </p:nvPr>
        </p:nvSpPr>
        <p:spPr/>
        <p:txBody>
          <a:bodyPr>
            <a:normAutofit fontScale="70000" lnSpcReduction="20000"/>
          </a:bodyPr>
          <a:lstStyle/>
          <a:p>
            <a:r>
              <a:rPr lang="it-IT" dirty="0"/>
              <a:t>Gli </a:t>
            </a:r>
            <a:r>
              <a:rPr lang="it-IT" dirty="0">
                <a:solidFill>
                  <a:srgbClr val="FF0000"/>
                </a:solidFill>
              </a:rPr>
              <a:t>effetti della globalizzazione</a:t>
            </a:r>
            <a:r>
              <a:rPr lang="it-IT" dirty="0"/>
              <a:t> ed i </a:t>
            </a:r>
            <a:r>
              <a:rPr lang="it-IT" dirty="0">
                <a:solidFill>
                  <a:srgbClr val="FF0000"/>
                </a:solidFill>
              </a:rPr>
              <a:t>protezionismi</a:t>
            </a:r>
            <a:r>
              <a:rPr lang="it-IT" dirty="0"/>
              <a:t> emergenti hanno messo a dura prova la funzionalità dell'organizzazione, come </a:t>
            </a:r>
            <a:r>
              <a:rPr lang="it-IT" b="1" dirty="0"/>
              <a:t>soggetto preposto alla gestione degli accordi multilaterali e plurilaterali </a:t>
            </a:r>
            <a:r>
              <a:rPr lang="it-IT" dirty="0"/>
              <a:t>che ricadono sotto la sua competenza e regolano gli scambi globali, </a:t>
            </a:r>
            <a:r>
              <a:rPr lang="it-IT" b="1" dirty="0"/>
              <a:t>negoziatore </a:t>
            </a:r>
            <a:r>
              <a:rPr lang="it-IT" dirty="0"/>
              <a:t>di nuove regole commerciali e </a:t>
            </a:r>
            <a:r>
              <a:rPr lang="it-IT" b="1" dirty="0"/>
              <a:t>risolutore delle liti </a:t>
            </a:r>
            <a:r>
              <a:rPr lang="it-IT" dirty="0"/>
              <a:t>tra i membri tramite il </a:t>
            </a:r>
            <a:r>
              <a:rPr lang="it-IT" i="1" dirty="0"/>
              <a:t>Dispute </a:t>
            </a:r>
            <a:r>
              <a:rPr lang="en-US" i="1" dirty="0"/>
              <a:t>Settlement Body </a:t>
            </a:r>
            <a:r>
              <a:rPr lang="en-US" dirty="0"/>
              <a:t>(DSB).</a:t>
            </a:r>
          </a:p>
          <a:p>
            <a:r>
              <a:rPr lang="it-IT" dirty="0"/>
              <a:t>Tale incapacità è anche la spia del </a:t>
            </a:r>
            <a:r>
              <a:rPr lang="it-IT" b="1" dirty="0"/>
              <a:t>fallimento del modello decisorio </a:t>
            </a:r>
            <a:r>
              <a:rPr lang="it-IT" dirty="0"/>
              <a:t>che caratterizza l'OMC (e non solo</a:t>
            </a:r>
            <a:r>
              <a:rPr lang="it-IT" b="1" dirty="0"/>
              <a:t>), basato sul consenso unanime tra gli Stati membri</a:t>
            </a:r>
            <a:r>
              <a:rPr lang="it-IT" dirty="0"/>
              <a:t>, da un lato si è dimostrato rigido e </a:t>
            </a:r>
            <a:r>
              <a:rPr lang="it-IT" dirty="0">
                <a:solidFill>
                  <a:srgbClr val="FF0000"/>
                </a:solidFill>
              </a:rPr>
              <a:t>inadatto ad accogliere le trasformazioni del sistema internazionale</a:t>
            </a:r>
            <a:r>
              <a:rPr lang="it-IT" dirty="0"/>
              <a:t>; dall'altro ha consegnato nelle mani di un solo Stato (per quanto influente, gli Stati Uniti) le sorti del meccanismo di risoluzione delle controversie.</a:t>
            </a:r>
          </a:p>
          <a:p>
            <a:r>
              <a:rPr lang="it-IT" dirty="0">
                <a:solidFill>
                  <a:srgbClr val="FF0000"/>
                </a:solidFill>
              </a:rPr>
              <a:t>Le più recenti decisioni sulle regole che governano il commercio internazionale sono state assunte al di fuori dell'ombrello dell'OMC</a:t>
            </a:r>
            <a:r>
              <a:rPr lang="it-IT" dirty="0"/>
              <a:t>, nell'ambito di </a:t>
            </a:r>
            <a:r>
              <a:rPr lang="it-IT" b="1" dirty="0"/>
              <a:t>accordi preferenziali bilaterali</a:t>
            </a:r>
            <a:r>
              <a:rPr lang="it-IT" dirty="0"/>
              <a:t>, </a:t>
            </a:r>
            <a:r>
              <a:rPr lang="it-IT" b="1" dirty="0"/>
              <a:t>regionali</a:t>
            </a:r>
            <a:r>
              <a:rPr lang="it-IT" dirty="0"/>
              <a:t> o </a:t>
            </a:r>
            <a:r>
              <a:rPr lang="it-IT" b="1" dirty="0"/>
              <a:t>trans-regionali</a:t>
            </a:r>
            <a:r>
              <a:rPr lang="it-IT" dirty="0"/>
              <a:t> (si pensi ai progetti di partenariato trans-atlantico (TTIP*, fallito) o trans-pacifico (ASEAN)).</a:t>
            </a:r>
          </a:p>
          <a:p>
            <a:r>
              <a:rPr lang="it-IT" dirty="0"/>
              <a:t>Tale processo ha determinato il frazionamento della disciplina del commercio internazionale e una crescente </a:t>
            </a:r>
            <a:r>
              <a:rPr lang="it-IT" b="1" dirty="0"/>
              <a:t>marginalizzazione dell'OMC</a:t>
            </a:r>
            <a:r>
              <a:rPr lang="it-IT" dirty="0"/>
              <a:t>. Di conseguenza, negli ultimi anni l'Organizzazione ha spostato il centro di gravità della propria azione verso la </a:t>
            </a:r>
            <a:r>
              <a:rPr lang="it-IT" b="1" dirty="0"/>
              <a:t>funzione giurisdizionale </a:t>
            </a:r>
            <a:r>
              <a:rPr lang="it-IT" dirty="0"/>
              <a:t>con il fallimento della sua principale funzione, quella </a:t>
            </a:r>
            <a:r>
              <a:rPr lang="it-IT" b="1" dirty="0"/>
              <a:t>conciliativa tra paesi</a:t>
            </a:r>
            <a:r>
              <a:rPr lang="it-IT" dirty="0"/>
              <a:t>.</a:t>
            </a:r>
            <a:endParaRPr lang="en-US" dirty="0"/>
          </a:p>
        </p:txBody>
      </p:sp>
    </p:spTree>
    <p:extLst>
      <p:ext uri="{BB962C8B-B14F-4D97-AF65-F5344CB8AC3E}">
        <p14:creationId xmlns:p14="http://schemas.microsoft.com/office/powerpoint/2010/main" val="1493367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Il regionalismo domina il coordinamento nel commercio</a:t>
            </a:r>
            <a:endParaRPr lang="en-US" dirty="0"/>
          </a:p>
        </p:txBody>
      </p:sp>
      <p:sp>
        <p:nvSpPr>
          <p:cNvPr id="4" name="Segnaposto contenuto 3"/>
          <p:cNvSpPr>
            <a:spLocks noGrp="1"/>
          </p:cNvSpPr>
          <p:nvPr>
            <p:ph idx="1"/>
          </p:nvPr>
        </p:nvSpPr>
        <p:spPr/>
        <p:txBody>
          <a:bodyPr>
            <a:normAutofit/>
          </a:bodyPr>
          <a:lstStyle/>
          <a:p>
            <a:r>
              <a:rPr lang="it-IT" dirty="0"/>
              <a:t>Accordi commerciali regionali (</a:t>
            </a:r>
            <a:r>
              <a:rPr lang="it-IT" dirty="0" err="1"/>
              <a:t>RTAs</a:t>
            </a:r>
            <a:r>
              <a:rPr lang="it-IT" dirty="0"/>
              <a:t>) o </a:t>
            </a:r>
            <a:r>
              <a:rPr lang="it-IT" b="1" dirty="0"/>
              <a:t>Accordi commerciali preferenziali</a:t>
            </a:r>
            <a:r>
              <a:rPr lang="it-IT" dirty="0"/>
              <a:t> sono i termini utilizzati per descrivere processi di integrazione economica</a:t>
            </a:r>
          </a:p>
          <a:p>
            <a:r>
              <a:rPr lang="it-IT" b="1" dirty="0"/>
              <a:t>Regionalismo</a:t>
            </a:r>
            <a:r>
              <a:rPr lang="it-IT" dirty="0"/>
              <a:t> = Integrazione economica regionale: </a:t>
            </a:r>
            <a:r>
              <a:rPr lang="it-IT" dirty="0">
                <a:solidFill>
                  <a:srgbClr val="FF0000"/>
                </a:solidFill>
              </a:rPr>
              <a:t>accordi tra gruppi di paesi appartenenti ad una stessa area geografica </a:t>
            </a:r>
            <a:r>
              <a:rPr lang="it-IT" dirty="0"/>
              <a:t>per ridurre (fino ad eliminare) </a:t>
            </a:r>
            <a:r>
              <a:rPr lang="it-IT" b="1" dirty="0"/>
              <a:t>barriere tariffarie e non tariffarie</a:t>
            </a:r>
            <a:r>
              <a:rPr lang="it-IT" dirty="0"/>
              <a:t> al fine di garantire la libera circolazione dei flussi di beni, servizi e fattori della produzione tra i membri dell’accordo</a:t>
            </a:r>
            <a:endParaRPr lang="en-US" dirty="0"/>
          </a:p>
        </p:txBody>
      </p:sp>
    </p:spTree>
    <p:extLst>
      <p:ext uri="{BB962C8B-B14F-4D97-AF65-F5344CB8AC3E}">
        <p14:creationId xmlns:p14="http://schemas.microsoft.com/office/powerpoint/2010/main" val="426687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Caratteristiche e tendenze</a:t>
            </a:r>
            <a:endParaRPr lang="en-US" dirty="0"/>
          </a:p>
        </p:txBody>
      </p:sp>
      <p:sp>
        <p:nvSpPr>
          <p:cNvPr id="3" name="Segnaposto contenuto 2"/>
          <p:cNvSpPr>
            <a:spLocks noGrp="1"/>
          </p:cNvSpPr>
          <p:nvPr>
            <p:ph idx="1"/>
          </p:nvPr>
        </p:nvSpPr>
        <p:spPr/>
        <p:txBody>
          <a:bodyPr>
            <a:normAutofit fontScale="92500" lnSpcReduction="10000"/>
          </a:bodyPr>
          <a:lstStyle/>
          <a:p>
            <a:r>
              <a:rPr lang="it-IT" dirty="0"/>
              <a:t>Attualmente, tutti i paesi membri dell’OMC fanno parte di </a:t>
            </a:r>
            <a:r>
              <a:rPr lang="it-IT" b="1" i="1" dirty="0"/>
              <a:t>almeno un </a:t>
            </a:r>
            <a:r>
              <a:rPr lang="en-US" b="1" i="1" dirty="0" err="1"/>
              <a:t>accordo</a:t>
            </a:r>
            <a:r>
              <a:rPr lang="en-US" b="1" i="1" dirty="0"/>
              <a:t> </a:t>
            </a:r>
            <a:r>
              <a:rPr lang="en-US" dirty="0"/>
              <a:t>a </a:t>
            </a:r>
            <a:r>
              <a:rPr lang="en-US" dirty="0" err="1"/>
              <a:t>carattere</a:t>
            </a:r>
            <a:r>
              <a:rPr lang="en-US" dirty="0"/>
              <a:t> </a:t>
            </a:r>
            <a:r>
              <a:rPr lang="en-US" dirty="0" err="1"/>
              <a:t>regionale</a:t>
            </a:r>
            <a:r>
              <a:rPr lang="en-US" dirty="0"/>
              <a:t>.</a:t>
            </a:r>
          </a:p>
          <a:p>
            <a:r>
              <a:rPr lang="it-IT" dirty="0"/>
              <a:t>La formazione di “blocchi” commerciali ha riguardato prevalentemente </a:t>
            </a:r>
            <a:r>
              <a:rPr lang="it-IT" b="1" i="1" dirty="0"/>
              <a:t>gruppi di paesi geograficamente prossimi</a:t>
            </a:r>
            <a:r>
              <a:rPr lang="it-IT" dirty="0"/>
              <a:t>. Tuttavia, aree di libero scambio commerciale sono state implementate anche su aree geografiche più vaste, in alcuni casi di livello intercontinentale (</a:t>
            </a:r>
            <a:r>
              <a:rPr lang="en-US" i="1" dirty="0" err="1"/>
              <a:t>Accordo</a:t>
            </a:r>
            <a:r>
              <a:rPr lang="en-US" i="1" dirty="0"/>
              <a:t> USA con </a:t>
            </a:r>
            <a:r>
              <a:rPr lang="en-US" i="1" dirty="0" err="1"/>
              <a:t>Paesi</a:t>
            </a:r>
            <a:r>
              <a:rPr lang="en-US" i="1" dirty="0"/>
              <a:t> del </a:t>
            </a:r>
            <a:r>
              <a:rPr lang="en-US" i="1" dirty="0" err="1"/>
              <a:t>Pacifico</a:t>
            </a:r>
            <a:r>
              <a:rPr lang="en-US" i="1" dirty="0"/>
              <a:t>, no </a:t>
            </a:r>
            <a:r>
              <a:rPr lang="en-US" i="1" dirty="0" err="1"/>
              <a:t>Cina</a:t>
            </a:r>
            <a:r>
              <a:rPr lang="en-US" i="1" dirty="0"/>
              <a:t> - TTP)</a:t>
            </a:r>
          </a:p>
          <a:p>
            <a:r>
              <a:rPr lang="it-IT" dirty="0"/>
              <a:t>La recente affermazione del fenomeno “regionalismo” riguarda non solo i paesi più industrializzati, ma anche le </a:t>
            </a:r>
            <a:r>
              <a:rPr lang="it-IT" b="1" i="1" dirty="0"/>
              <a:t>economie meno avanzate </a:t>
            </a:r>
            <a:r>
              <a:rPr lang="it-IT" dirty="0"/>
              <a:t>(</a:t>
            </a:r>
            <a:r>
              <a:rPr lang="it-IT" dirty="0" err="1"/>
              <a:t>Pvs</a:t>
            </a:r>
            <a:r>
              <a:rPr lang="it-IT" dirty="0"/>
              <a:t> </a:t>
            </a:r>
            <a:r>
              <a:rPr lang="en-US" dirty="0"/>
              <a:t>e </a:t>
            </a:r>
            <a:r>
              <a:rPr lang="en-US" dirty="0" err="1"/>
              <a:t>paesi</a:t>
            </a:r>
            <a:r>
              <a:rPr lang="en-US" dirty="0"/>
              <a:t> in </a:t>
            </a:r>
            <a:r>
              <a:rPr lang="en-US" dirty="0" err="1"/>
              <a:t>transizione</a:t>
            </a:r>
            <a:r>
              <a:rPr lang="en-US" dirty="0"/>
              <a:t>).</a:t>
            </a:r>
          </a:p>
          <a:p>
            <a:r>
              <a:rPr lang="it-IT" dirty="0"/>
              <a:t>Se si guarda ai numeri, dai </a:t>
            </a:r>
            <a:r>
              <a:rPr lang="it-IT" dirty="0">
                <a:solidFill>
                  <a:srgbClr val="FF0000"/>
                </a:solidFill>
              </a:rPr>
              <a:t>39 </a:t>
            </a:r>
            <a:r>
              <a:rPr lang="it-IT" dirty="0"/>
              <a:t>accordi attivi nel </a:t>
            </a:r>
            <a:r>
              <a:rPr lang="it-IT" b="1" dirty="0"/>
              <a:t>1994</a:t>
            </a:r>
            <a:r>
              <a:rPr lang="it-IT" dirty="0"/>
              <a:t> si passa ai </a:t>
            </a:r>
            <a:r>
              <a:rPr lang="it-IT" dirty="0">
                <a:solidFill>
                  <a:srgbClr val="FF0000"/>
                </a:solidFill>
              </a:rPr>
              <a:t>579</a:t>
            </a:r>
            <a:r>
              <a:rPr lang="it-IT" dirty="0"/>
              <a:t> di oggi</a:t>
            </a:r>
            <a:endParaRPr lang="en-US" dirty="0"/>
          </a:p>
          <a:p>
            <a:endParaRPr lang="en-US" dirty="0"/>
          </a:p>
        </p:txBody>
      </p:sp>
    </p:spTree>
    <p:extLst>
      <p:ext uri="{BB962C8B-B14F-4D97-AF65-F5344CB8AC3E}">
        <p14:creationId xmlns:p14="http://schemas.microsoft.com/office/powerpoint/2010/main" val="64968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09111"/>
          </a:xfrm>
        </p:spPr>
        <p:txBody>
          <a:bodyPr>
            <a:normAutofit fontScale="90000"/>
          </a:bodyPr>
          <a:lstStyle/>
          <a:p>
            <a:r>
              <a:rPr lang="it-IT" sz="3600" dirty="0"/>
              <a:t>Come già sottolineato gli accordi regionali proliferano e sostituiscono quelli multilaterali</a:t>
            </a:r>
            <a:endParaRPr lang="en-US" sz="3600" dirty="0"/>
          </a:p>
        </p:txBody>
      </p:sp>
      <p:graphicFrame>
        <p:nvGraphicFramePr>
          <p:cNvPr id="4" name="Oggetto 3">
            <a:extLst>
              <a:ext uri="{FF2B5EF4-FFF2-40B4-BE49-F238E27FC236}">
                <a16:creationId xmlns:a16="http://schemas.microsoft.com/office/drawing/2014/main" id="{5778BC86-064E-464E-BE16-01A726EE8B9B}"/>
              </a:ext>
            </a:extLst>
          </p:cNvPr>
          <p:cNvGraphicFramePr>
            <a:graphicFrameLocks noChangeAspect="1"/>
          </p:cNvGraphicFramePr>
          <p:nvPr>
            <p:extLst>
              <p:ext uri="{D42A27DB-BD31-4B8C-83A1-F6EECF244321}">
                <p14:modId xmlns:p14="http://schemas.microsoft.com/office/powerpoint/2010/main" val="2206178269"/>
              </p:ext>
            </p:extLst>
          </p:nvPr>
        </p:nvGraphicFramePr>
        <p:xfrm>
          <a:off x="531164" y="1227935"/>
          <a:ext cx="9012081" cy="5708278"/>
        </p:xfrm>
        <a:graphic>
          <a:graphicData uri="http://schemas.openxmlformats.org/presentationml/2006/ole">
            <mc:AlternateContent xmlns:mc="http://schemas.openxmlformats.org/markup-compatibility/2006">
              <mc:Choice xmlns:v="urn:schemas-microsoft-com:vml" Requires="v">
                <p:oleObj spid="_x0000_s2053" name="Immagine bitmap" r:id="rId3" imgW="9894600" imgH="6267600" progId="Paint.Picture">
                  <p:embed/>
                </p:oleObj>
              </mc:Choice>
              <mc:Fallback>
                <p:oleObj name="Immagine bitmap" r:id="rId3" imgW="9894600" imgH="6267600" progId="Paint.Picture">
                  <p:embed/>
                  <p:pic>
                    <p:nvPicPr>
                      <p:cNvPr id="0" name=""/>
                      <p:cNvPicPr/>
                      <p:nvPr/>
                    </p:nvPicPr>
                    <p:blipFill>
                      <a:blip r:embed="rId4"/>
                      <a:stretch>
                        <a:fillRect/>
                      </a:stretch>
                    </p:blipFill>
                    <p:spPr>
                      <a:xfrm>
                        <a:off x="531164" y="1227935"/>
                        <a:ext cx="9012081" cy="5708278"/>
                      </a:xfrm>
                      <a:prstGeom prst="rect">
                        <a:avLst/>
                      </a:prstGeom>
                    </p:spPr>
                  </p:pic>
                </p:oleObj>
              </mc:Fallback>
            </mc:AlternateContent>
          </a:graphicData>
        </a:graphic>
      </p:graphicFrame>
      <p:sp>
        <p:nvSpPr>
          <p:cNvPr id="3" name="Rettangolo 2"/>
          <p:cNvSpPr/>
          <p:nvPr/>
        </p:nvSpPr>
        <p:spPr>
          <a:xfrm>
            <a:off x="8285408" y="5630065"/>
            <a:ext cx="3777803" cy="369332"/>
          </a:xfrm>
          <a:prstGeom prst="rect">
            <a:avLst/>
          </a:prstGeom>
        </p:spPr>
        <p:txBody>
          <a:bodyPr wrap="square">
            <a:spAutoFit/>
          </a:bodyPr>
          <a:lstStyle/>
          <a:p>
            <a:r>
              <a:rPr lang="en-US" dirty="0">
                <a:hlinkClick r:id="rId5"/>
              </a:rPr>
              <a:t>WTO | Regional trade agreements</a:t>
            </a:r>
            <a:endParaRPr lang="en-US" dirty="0"/>
          </a:p>
        </p:txBody>
      </p:sp>
    </p:spTree>
    <p:extLst>
      <p:ext uri="{BB962C8B-B14F-4D97-AF65-F5344CB8AC3E}">
        <p14:creationId xmlns:p14="http://schemas.microsoft.com/office/powerpoint/2010/main" val="1538928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13283"/>
          </a:xfrm>
        </p:spPr>
        <p:txBody>
          <a:bodyPr>
            <a:normAutofit fontScale="90000"/>
          </a:bodyPr>
          <a:lstStyle/>
          <a:p>
            <a:r>
              <a:rPr lang="it-IT" dirty="0"/>
              <a:t>E l’Europa fa la parte del leone (150 accordi in essere)</a:t>
            </a:r>
            <a:endParaRPr lang="en-US" dirty="0"/>
          </a:p>
        </p:txBody>
      </p:sp>
      <p:pic>
        <p:nvPicPr>
          <p:cNvPr id="3" name="Immagine 2"/>
          <p:cNvPicPr>
            <a:picLocks noChangeAspect="1"/>
          </p:cNvPicPr>
          <p:nvPr/>
        </p:nvPicPr>
        <p:blipFill>
          <a:blip r:embed="rId2"/>
          <a:stretch>
            <a:fillRect/>
          </a:stretch>
        </p:blipFill>
        <p:spPr>
          <a:xfrm>
            <a:off x="965644" y="1104900"/>
            <a:ext cx="9858375" cy="5753100"/>
          </a:xfrm>
          <a:prstGeom prst="rect">
            <a:avLst/>
          </a:prstGeom>
        </p:spPr>
      </p:pic>
    </p:spTree>
    <p:extLst>
      <p:ext uri="{BB962C8B-B14F-4D97-AF65-F5344CB8AC3E}">
        <p14:creationId xmlns:p14="http://schemas.microsoft.com/office/powerpoint/2010/main" val="36328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216152" y="1690688"/>
            <a:ext cx="8796527" cy="4944106"/>
          </a:xfrm>
          <a:prstGeom prst="rect">
            <a:avLst/>
          </a:prstGeom>
        </p:spPr>
      </p:pic>
      <p:sp>
        <p:nvSpPr>
          <p:cNvPr id="5" name="Titolo 4"/>
          <p:cNvSpPr>
            <a:spLocks noGrp="1"/>
          </p:cNvSpPr>
          <p:nvPr>
            <p:ph type="title"/>
          </p:nvPr>
        </p:nvSpPr>
        <p:spPr/>
        <p:txBody>
          <a:bodyPr>
            <a:normAutofit/>
          </a:bodyPr>
          <a:lstStyle/>
          <a:p>
            <a:r>
              <a:rPr lang="it-IT" sz="3600" dirty="0"/>
              <a:t>Gli accordi preferenziali bilaterali e regionali sembrano un piatto di spaghetti (J.N. </a:t>
            </a:r>
            <a:r>
              <a:rPr lang="it-IT" sz="3600" dirty="0" err="1"/>
              <a:t>Bhagwati</a:t>
            </a:r>
            <a:r>
              <a:rPr lang="it-IT" sz="3600" dirty="0"/>
              <a:t>, 1995)</a:t>
            </a:r>
            <a:endParaRPr lang="en-US" sz="3600" dirty="0"/>
          </a:p>
        </p:txBody>
      </p:sp>
    </p:spTree>
    <p:extLst>
      <p:ext uri="{BB962C8B-B14F-4D97-AF65-F5344CB8AC3E}">
        <p14:creationId xmlns:p14="http://schemas.microsoft.com/office/powerpoint/2010/main" val="1408517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Sfide e  problemi connessi con il regionalismo</a:t>
            </a:r>
            <a:endParaRPr lang="en-US" dirty="0"/>
          </a:p>
        </p:txBody>
      </p:sp>
      <p:sp>
        <p:nvSpPr>
          <p:cNvPr id="4" name="Segnaposto contenuto 3"/>
          <p:cNvSpPr>
            <a:spLocks noGrp="1"/>
          </p:cNvSpPr>
          <p:nvPr>
            <p:ph idx="1"/>
          </p:nvPr>
        </p:nvSpPr>
        <p:spPr>
          <a:xfrm>
            <a:off x="838200" y="1690688"/>
            <a:ext cx="10515600" cy="4351338"/>
          </a:xfrm>
        </p:spPr>
        <p:txBody>
          <a:bodyPr>
            <a:noAutofit/>
          </a:bodyPr>
          <a:lstStyle/>
          <a:p>
            <a:r>
              <a:rPr lang="it-IT" sz="2000" dirty="0"/>
              <a:t>[…] A determinate condizioni il </a:t>
            </a:r>
            <a:r>
              <a:rPr lang="it-IT" sz="2000" b="1" dirty="0"/>
              <a:t>regionalismo</a:t>
            </a:r>
            <a:r>
              <a:rPr lang="it-IT" sz="2000" dirty="0"/>
              <a:t> può rappresentare un importante </a:t>
            </a:r>
            <a:r>
              <a:rPr lang="it-IT" sz="2000" dirty="0">
                <a:solidFill>
                  <a:srgbClr val="FF0000"/>
                </a:solidFill>
              </a:rPr>
              <a:t>laboratorio di sperimentazione </a:t>
            </a:r>
            <a:r>
              <a:rPr lang="it-IT" sz="2000" dirty="0"/>
              <a:t>delle modalità di "integrazione profonda" tra paesi (</a:t>
            </a:r>
            <a:r>
              <a:rPr lang="it-IT" sz="2000" i="1" dirty="0" err="1">
                <a:solidFill>
                  <a:srgbClr val="FF0000"/>
                </a:solidFill>
              </a:rPr>
              <a:t>deep</a:t>
            </a:r>
            <a:r>
              <a:rPr lang="it-IT" sz="2000" i="1" dirty="0">
                <a:solidFill>
                  <a:srgbClr val="FF0000"/>
                </a:solidFill>
              </a:rPr>
              <a:t> </a:t>
            </a:r>
            <a:r>
              <a:rPr lang="it-IT" sz="2000" i="1" dirty="0" err="1">
                <a:solidFill>
                  <a:srgbClr val="FF0000"/>
                </a:solidFill>
              </a:rPr>
              <a:t>integration</a:t>
            </a:r>
            <a:r>
              <a:rPr lang="it-IT" sz="2000" dirty="0"/>
              <a:t>), consentendo di affrontare i "</a:t>
            </a:r>
            <a:r>
              <a:rPr lang="it-IT" sz="2000" b="1" dirty="0"/>
              <a:t>nuovi temi del commercio</a:t>
            </a:r>
            <a:r>
              <a:rPr lang="it-IT" sz="2000" dirty="0"/>
              <a:t>" (le </a:t>
            </a:r>
            <a:r>
              <a:rPr lang="it-IT" sz="2000" i="1" dirty="0"/>
              <a:t>new </a:t>
            </a:r>
            <a:r>
              <a:rPr lang="it-IT" sz="2000" i="1" dirty="0" err="1"/>
              <a:t>trade</a:t>
            </a:r>
            <a:r>
              <a:rPr lang="it-IT" sz="2000" i="1" dirty="0"/>
              <a:t> </a:t>
            </a:r>
            <a:r>
              <a:rPr lang="it-IT" sz="2000" i="1" dirty="0" err="1"/>
              <a:t>issues</a:t>
            </a:r>
            <a:r>
              <a:rPr lang="it-IT" sz="2000" dirty="0"/>
              <a:t>), dai servizi agli investimenti e alla mobilità del personale </a:t>
            </a:r>
            <a:r>
              <a:rPr lang="en-US" sz="2000" dirty="0" err="1"/>
              <a:t>delle</a:t>
            </a:r>
            <a:r>
              <a:rPr lang="en-US" sz="2000" dirty="0"/>
              <a:t> </a:t>
            </a:r>
            <a:r>
              <a:rPr lang="en-US" sz="2000" dirty="0" err="1"/>
              <a:t>imprese</a:t>
            </a:r>
            <a:r>
              <a:rPr lang="en-US" sz="2000" dirty="0"/>
              <a:t> </a:t>
            </a:r>
            <a:r>
              <a:rPr lang="en-US" sz="2000" dirty="0" err="1"/>
              <a:t>estere</a:t>
            </a:r>
            <a:r>
              <a:rPr lang="en-US" sz="2000" dirty="0"/>
              <a:t>, </a:t>
            </a:r>
            <a:r>
              <a:rPr lang="en-US" sz="2000" dirty="0" err="1"/>
              <a:t>ai</a:t>
            </a:r>
            <a:r>
              <a:rPr lang="en-US" sz="2000" dirty="0"/>
              <a:t> </a:t>
            </a:r>
            <a:r>
              <a:rPr lang="en-US" sz="2000" dirty="0" err="1"/>
              <a:t>sussidi</a:t>
            </a:r>
            <a:r>
              <a:rPr lang="en-US" sz="2000" dirty="0"/>
              <a:t>, al </a:t>
            </a:r>
            <a:r>
              <a:rPr lang="en-US" sz="2000" dirty="0" err="1"/>
              <a:t>trasferimento</a:t>
            </a:r>
            <a:r>
              <a:rPr lang="en-US" sz="2000" dirty="0"/>
              <a:t> </a:t>
            </a:r>
            <a:r>
              <a:rPr lang="en-US" sz="2000" dirty="0" err="1"/>
              <a:t>forzato</a:t>
            </a:r>
            <a:r>
              <a:rPr lang="en-US" sz="2000" dirty="0"/>
              <a:t> </a:t>
            </a:r>
            <a:r>
              <a:rPr lang="it-IT" sz="2000" dirty="0"/>
              <a:t>di tecnologia e trattamento discriminatorio degli investitori stranieri, nonché il perseguimento degli </a:t>
            </a:r>
            <a:r>
              <a:rPr lang="it-IT" sz="2000" b="1" dirty="0"/>
              <a:t>obiettivi per lo sviluppo sostenibile </a:t>
            </a:r>
            <a:r>
              <a:rPr lang="it-IT" sz="2000" dirty="0"/>
              <a:t>(</a:t>
            </a:r>
            <a:r>
              <a:rPr lang="it-IT" sz="2000" dirty="0" err="1">
                <a:solidFill>
                  <a:srgbClr val="FF0000"/>
                </a:solidFill>
              </a:rPr>
              <a:t>SDGs</a:t>
            </a:r>
            <a:r>
              <a:rPr lang="it-IT" sz="2000" dirty="0"/>
              <a:t>) dell'agenda 2030 delle Nazioni Unite</a:t>
            </a:r>
            <a:r>
              <a:rPr lang="en-US" sz="2000" dirty="0"/>
              <a:t>.</a:t>
            </a:r>
          </a:p>
          <a:p>
            <a:r>
              <a:rPr lang="it-IT" sz="2000" dirty="0">
                <a:solidFill>
                  <a:srgbClr val="FF0000"/>
                </a:solidFill>
              </a:rPr>
              <a:t>A condizione</a:t>
            </a:r>
            <a:r>
              <a:rPr lang="it-IT" sz="2000" dirty="0"/>
              <a:t>, però, che gli accordi preferenziali si muovano nell'ambito di </a:t>
            </a:r>
            <a:r>
              <a:rPr lang="it-IT" sz="2000" b="1" dirty="0"/>
              <a:t>obiettivi compatibili con il contesto multilaterale</a:t>
            </a:r>
            <a:r>
              <a:rPr lang="it-IT" sz="2000" dirty="0"/>
              <a:t> e costituiscano così una sorta di ponte tra regimi nazionali e globali.</a:t>
            </a:r>
          </a:p>
          <a:p>
            <a:r>
              <a:rPr lang="it-IT" sz="2000" dirty="0"/>
              <a:t>Altrimenti gli </a:t>
            </a:r>
            <a:r>
              <a:rPr lang="it-IT" sz="2000" dirty="0">
                <a:solidFill>
                  <a:srgbClr val="FF0000"/>
                </a:solidFill>
              </a:rPr>
              <a:t>accordi preferenziali </a:t>
            </a:r>
            <a:r>
              <a:rPr lang="it-IT" sz="2000" dirty="0"/>
              <a:t>possono rapidamente trasformarsi in </a:t>
            </a:r>
            <a:r>
              <a:rPr lang="it-IT" sz="2000" b="1" dirty="0"/>
              <a:t>forme di integrazione antagoniste</a:t>
            </a:r>
            <a:r>
              <a:rPr lang="it-IT" sz="2000" dirty="0"/>
              <a:t> al sistema globale: una minaccia tanto più seria </a:t>
            </a:r>
            <a:r>
              <a:rPr lang="it-IT" sz="2000" dirty="0" err="1"/>
              <a:t>allorchè</a:t>
            </a:r>
            <a:r>
              <a:rPr lang="it-IT" sz="2000" dirty="0"/>
              <a:t> si consideri che la febbre da </a:t>
            </a:r>
            <a:r>
              <a:rPr lang="it-IT" sz="2000" b="1" dirty="0"/>
              <a:t>«regionalismo antagonista» </a:t>
            </a:r>
            <a:r>
              <a:rPr lang="it-IT" sz="2000" dirty="0"/>
              <a:t>sta investendo anche il continente asiatico, ove si stanno moltiplicando i progetti di creazione di blocchi regionali a geometrie variabili. Ad esserne coinvolti sono paesi tradizionalmente baluardi del multilateralismo, quali il Giappone, o isolazionisti, </a:t>
            </a:r>
            <a:r>
              <a:rPr lang="en-US" sz="2000" dirty="0"/>
              <a:t>come la </a:t>
            </a:r>
            <a:r>
              <a:rPr lang="en-US" sz="2000" dirty="0" err="1"/>
              <a:t>Cina</a:t>
            </a:r>
            <a:r>
              <a:rPr lang="en-US" sz="2000" dirty="0"/>
              <a:t>. In </a:t>
            </a:r>
            <a:r>
              <a:rPr lang="en-US" sz="2000" dirty="0" err="1"/>
              <a:t>questo</a:t>
            </a:r>
            <a:r>
              <a:rPr lang="en-US" sz="2000" dirty="0"/>
              <a:t> </a:t>
            </a:r>
            <a:r>
              <a:rPr lang="en-US" sz="2000" dirty="0" err="1"/>
              <a:t>caso</a:t>
            </a:r>
            <a:r>
              <a:rPr lang="en-US" sz="2000" dirty="0"/>
              <a:t> </a:t>
            </a:r>
            <a:r>
              <a:rPr lang="en-US" sz="2000" dirty="0" err="1"/>
              <a:t>aumenta</a:t>
            </a:r>
            <a:r>
              <a:rPr lang="en-US" sz="2000" dirty="0"/>
              <a:t> la </a:t>
            </a:r>
            <a:r>
              <a:rPr lang="en-US" sz="2000" dirty="0" err="1"/>
              <a:t>frammentazione</a:t>
            </a:r>
            <a:r>
              <a:rPr lang="en-US" sz="2000" dirty="0"/>
              <a:t> e la </a:t>
            </a:r>
            <a:r>
              <a:rPr lang="en-US" sz="2000" dirty="0" err="1"/>
              <a:t>sovrapposizione</a:t>
            </a:r>
            <a:r>
              <a:rPr lang="en-US" sz="2000" dirty="0"/>
              <a:t> di </a:t>
            </a:r>
            <a:r>
              <a:rPr lang="en-US" sz="2000" dirty="0" err="1"/>
              <a:t>regole</a:t>
            </a:r>
            <a:r>
              <a:rPr lang="en-US" sz="2000" dirty="0"/>
              <a:t> diverse </a:t>
            </a:r>
            <a:r>
              <a:rPr lang="en-US" sz="2000" dirty="0" err="1"/>
              <a:t>tra</a:t>
            </a:r>
            <a:r>
              <a:rPr lang="en-US" sz="2000" dirty="0"/>
              <a:t> </a:t>
            </a:r>
            <a:r>
              <a:rPr lang="en-US" sz="2000" dirty="0" err="1"/>
              <a:t>paesi</a:t>
            </a:r>
            <a:r>
              <a:rPr lang="en-US" sz="2000" dirty="0"/>
              <a:t> </a:t>
            </a:r>
            <a:r>
              <a:rPr lang="en-US" sz="2000" dirty="0" err="1"/>
              <a:t>appartenenti</a:t>
            </a:r>
            <a:r>
              <a:rPr lang="en-US" sz="2000" dirty="0"/>
              <a:t> ad </a:t>
            </a:r>
            <a:r>
              <a:rPr lang="en-US" sz="2000" dirty="0" err="1"/>
              <a:t>accordi</a:t>
            </a:r>
            <a:r>
              <a:rPr lang="en-US" sz="2000" dirty="0"/>
              <a:t> </a:t>
            </a:r>
            <a:r>
              <a:rPr lang="en-US" sz="2000" dirty="0" err="1"/>
              <a:t>preferenziali</a:t>
            </a:r>
            <a:r>
              <a:rPr lang="en-US" sz="2000" dirty="0"/>
              <a:t> </a:t>
            </a:r>
            <a:r>
              <a:rPr lang="en-US" sz="2000" dirty="0" err="1"/>
              <a:t>diversi</a:t>
            </a:r>
            <a:r>
              <a:rPr lang="en-US" sz="2000" dirty="0"/>
              <a:t>.</a:t>
            </a:r>
          </a:p>
        </p:txBody>
      </p:sp>
      <p:sp>
        <p:nvSpPr>
          <p:cNvPr id="5" name="Rettangolo 4"/>
          <p:cNvSpPr/>
          <p:nvPr/>
        </p:nvSpPr>
        <p:spPr>
          <a:xfrm>
            <a:off x="583692" y="6176963"/>
            <a:ext cx="11024616" cy="646331"/>
          </a:xfrm>
          <a:prstGeom prst="rect">
            <a:avLst/>
          </a:prstGeom>
        </p:spPr>
        <p:txBody>
          <a:bodyPr wrap="square">
            <a:spAutoFit/>
          </a:bodyPr>
          <a:lstStyle/>
          <a:p>
            <a:r>
              <a:rPr lang="en-US" i="1" dirty="0"/>
              <a:t>(Fonte: </a:t>
            </a:r>
            <a:r>
              <a:rPr lang="en-US" i="1" dirty="0" err="1"/>
              <a:t>Rapporto</a:t>
            </a:r>
            <a:r>
              <a:rPr lang="en-US" i="1" dirty="0"/>
              <a:t> </a:t>
            </a:r>
            <a:r>
              <a:rPr lang="en-US" i="1" dirty="0" err="1"/>
              <a:t>Istat</a:t>
            </a:r>
            <a:r>
              <a:rPr lang="en-US" i="1" dirty="0"/>
              <a:t>-ICE (2005), P. </a:t>
            </a:r>
            <a:r>
              <a:rPr lang="en-US" i="1" dirty="0" err="1"/>
              <a:t>Guerrieri</a:t>
            </a:r>
            <a:r>
              <a:rPr lang="en-US" i="1" dirty="0"/>
              <a:t>, </a:t>
            </a:r>
            <a:r>
              <a:rPr lang="it-IT" i="1" dirty="0"/>
              <a:t>La proliferazione degli accordi regionali, le strategie degli Stati Uniti e dell’unione Europea e il negoziato OMC, p.167).</a:t>
            </a:r>
            <a:endParaRPr lang="en-US" dirty="0"/>
          </a:p>
        </p:txBody>
      </p:sp>
    </p:spTree>
    <p:extLst>
      <p:ext uri="{BB962C8B-B14F-4D97-AF65-F5344CB8AC3E}">
        <p14:creationId xmlns:p14="http://schemas.microsoft.com/office/powerpoint/2010/main" val="291027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nuovo modo di coordinamento commerciale</a:t>
            </a:r>
            <a:endParaRPr lang="en-US" dirty="0"/>
          </a:p>
        </p:txBody>
      </p:sp>
      <p:sp>
        <p:nvSpPr>
          <p:cNvPr id="3" name="Segnaposto contenuto 2"/>
          <p:cNvSpPr>
            <a:spLocks noGrp="1"/>
          </p:cNvSpPr>
          <p:nvPr>
            <p:ph idx="1"/>
          </p:nvPr>
        </p:nvSpPr>
        <p:spPr/>
        <p:txBody>
          <a:bodyPr>
            <a:normAutofit fontScale="92500" lnSpcReduction="20000"/>
          </a:bodyPr>
          <a:lstStyle/>
          <a:p>
            <a:r>
              <a:rPr lang="it-IT" dirty="0"/>
              <a:t>[…] E’ altresì importante ricordare che molti dei più recenti accordi preferenziali presentano profonde differenze nei loro contenuti rispetto alle esperienze del passato sia per </a:t>
            </a:r>
            <a:r>
              <a:rPr lang="it-IT" b="1" dirty="0"/>
              <a:t>il diverso grado di sviluppo dei paesi che vi partecipano</a:t>
            </a:r>
            <a:r>
              <a:rPr lang="it-IT" dirty="0"/>
              <a:t>, sia per i </a:t>
            </a:r>
            <a:r>
              <a:rPr lang="it-IT" b="1" dirty="0"/>
              <a:t>nuovi temi commerciali </a:t>
            </a:r>
            <a:r>
              <a:rPr lang="it-IT" dirty="0"/>
              <a:t>coperti. </a:t>
            </a:r>
          </a:p>
          <a:p>
            <a:r>
              <a:rPr lang="it-IT" dirty="0"/>
              <a:t>I contenuti non sono così limitati alla rimozione delle tradizionali barriere commerciali ma interessano in misura crescente i nuovi temi del commercio quali </a:t>
            </a:r>
            <a:r>
              <a:rPr lang="it-IT" dirty="0">
                <a:solidFill>
                  <a:srgbClr val="FF0000"/>
                </a:solidFill>
              </a:rPr>
              <a:t>i diritti di proprietà intellettuale, i servizi, gli investimenti, la concorrenza, e gli standard sociali e ambientali</a:t>
            </a:r>
            <a:r>
              <a:rPr lang="it-IT" dirty="0"/>
              <a:t>. </a:t>
            </a:r>
          </a:p>
          <a:p>
            <a:r>
              <a:rPr lang="it-IT" dirty="0"/>
              <a:t>Soprattutto nel caso degli </a:t>
            </a:r>
            <a:r>
              <a:rPr lang="it-IT" b="1" dirty="0"/>
              <a:t>Stati Uniti</a:t>
            </a:r>
            <a:r>
              <a:rPr lang="it-IT" dirty="0"/>
              <a:t>, gli accordi preferenziali presentano una estesa copertura di </a:t>
            </a:r>
            <a:r>
              <a:rPr lang="it-IT" dirty="0">
                <a:solidFill>
                  <a:srgbClr val="FF0000"/>
                </a:solidFill>
              </a:rPr>
              <a:t>settori-attività</a:t>
            </a:r>
            <a:r>
              <a:rPr lang="it-IT" dirty="0"/>
              <a:t> e di </a:t>
            </a:r>
            <a:r>
              <a:rPr lang="it-IT" dirty="0">
                <a:solidFill>
                  <a:srgbClr val="FF0000"/>
                </a:solidFill>
              </a:rPr>
              <a:t>sistemi regolamentari </a:t>
            </a:r>
            <a:r>
              <a:rPr lang="it-IT" dirty="0"/>
              <a:t>relativi ad aree quali le </a:t>
            </a:r>
            <a:r>
              <a:rPr lang="it-IT" dirty="0">
                <a:solidFill>
                  <a:srgbClr val="FF0000"/>
                </a:solidFill>
              </a:rPr>
              <a:t>politiche di concorrenza, l’ambiente, l’e-commerce</a:t>
            </a:r>
            <a:r>
              <a:rPr lang="it-IT" dirty="0"/>
              <a:t> ovvero </a:t>
            </a:r>
            <a:r>
              <a:rPr lang="it-IT" b="1" dirty="0"/>
              <a:t>tematiche non incluse e/o appena sfiorate dai negoziati multilaterali in ambito WTO </a:t>
            </a:r>
            <a:r>
              <a:rPr lang="it-IT" dirty="0"/>
              <a:t>ed assumono così una configurazione </a:t>
            </a:r>
            <a:r>
              <a:rPr lang="en-US" dirty="0" err="1"/>
              <a:t>cosiddetta</a:t>
            </a:r>
            <a:r>
              <a:rPr lang="en-US" dirty="0"/>
              <a:t> “</a:t>
            </a:r>
            <a:r>
              <a:rPr lang="en-US" b="1" dirty="0"/>
              <a:t>WTO-plus</a:t>
            </a:r>
            <a:r>
              <a:rPr lang="en-US" dirty="0"/>
              <a:t>”.</a:t>
            </a:r>
          </a:p>
        </p:txBody>
      </p:sp>
      <p:sp>
        <p:nvSpPr>
          <p:cNvPr id="4" name="Rettangolo 3"/>
          <p:cNvSpPr/>
          <p:nvPr/>
        </p:nvSpPr>
        <p:spPr>
          <a:xfrm>
            <a:off x="624840" y="6176963"/>
            <a:ext cx="11298936" cy="646331"/>
          </a:xfrm>
          <a:prstGeom prst="rect">
            <a:avLst/>
          </a:prstGeom>
        </p:spPr>
        <p:txBody>
          <a:bodyPr wrap="square">
            <a:spAutoFit/>
          </a:bodyPr>
          <a:lstStyle/>
          <a:p>
            <a:r>
              <a:rPr lang="en-US" i="1" dirty="0"/>
              <a:t>(Fonte: </a:t>
            </a:r>
            <a:r>
              <a:rPr lang="en-US" i="1" dirty="0" err="1"/>
              <a:t>Rapporto</a:t>
            </a:r>
            <a:r>
              <a:rPr lang="en-US" i="1" dirty="0"/>
              <a:t> </a:t>
            </a:r>
            <a:r>
              <a:rPr lang="en-US" i="1" dirty="0" err="1"/>
              <a:t>Istat</a:t>
            </a:r>
            <a:r>
              <a:rPr lang="en-US" i="1" dirty="0"/>
              <a:t>-ICE (2005), P. </a:t>
            </a:r>
            <a:r>
              <a:rPr lang="en-US" i="1" dirty="0" err="1"/>
              <a:t>Guerrieri</a:t>
            </a:r>
            <a:r>
              <a:rPr lang="en-US" i="1" dirty="0"/>
              <a:t>, </a:t>
            </a:r>
            <a:r>
              <a:rPr lang="it-IT" i="1" dirty="0"/>
              <a:t>La proliferazione degli accordi regionali, le strategie degli Stati Uniti e dell’unione Europea e il negoziato OMC, p.163).</a:t>
            </a:r>
            <a:endParaRPr lang="en-US" dirty="0"/>
          </a:p>
        </p:txBody>
      </p:sp>
    </p:spTree>
    <p:extLst>
      <p:ext uri="{BB962C8B-B14F-4D97-AF65-F5344CB8AC3E}">
        <p14:creationId xmlns:p14="http://schemas.microsoft.com/office/powerpoint/2010/main" val="201735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827BF7-11E8-4D90-AE2B-A0A9E023FF4A}"/>
              </a:ext>
            </a:extLst>
          </p:cNvPr>
          <p:cNvSpPr>
            <a:spLocks noGrp="1"/>
          </p:cNvSpPr>
          <p:nvPr>
            <p:ph type="title"/>
          </p:nvPr>
        </p:nvSpPr>
        <p:spPr/>
        <p:txBody>
          <a:bodyPr/>
          <a:lstStyle/>
          <a:p>
            <a:r>
              <a:rPr lang="it-IT" dirty="0"/>
              <a:t>Le strategie alla base della politica commerciale</a:t>
            </a:r>
          </a:p>
        </p:txBody>
      </p:sp>
      <p:sp>
        <p:nvSpPr>
          <p:cNvPr id="3" name="Segnaposto contenuto 2">
            <a:extLst>
              <a:ext uri="{FF2B5EF4-FFF2-40B4-BE49-F238E27FC236}">
                <a16:creationId xmlns:a16="http://schemas.microsoft.com/office/drawing/2014/main" id="{B2E5B9DB-E1D4-4C20-845C-3480E15398BB}"/>
              </a:ext>
            </a:extLst>
          </p:cNvPr>
          <p:cNvSpPr>
            <a:spLocks noGrp="1"/>
          </p:cNvSpPr>
          <p:nvPr>
            <p:ph idx="1"/>
          </p:nvPr>
        </p:nvSpPr>
        <p:spPr/>
        <p:txBody>
          <a:bodyPr>
            <a:normAutofit lnSpcReduction="10000"/>
          </a:bodyPr>
          <a:lstStyle/>
          <a:p>
            <a:r>
              <a:rPr lang="it-IT" dirty="0"/>
              <a:t>Per capire come i singoli Paesi o le singole aree (come l’UE) impieghi la </a:t>
            </a:r>
            <a:r>
              <a:rPr lang="it-IT" dirty="0">
                <a:solidFill>
                  <a:srgbClr val="FF0000"/>
                </a:solidFill>
              </a:rPr>
              <a:t>politica commerciale </a:t>
            </a:r>
            <a:r>
              <a:rPr lang="it-IT" dirty="0"/>
              <a:t>per rafforzare lo sviluppo economico occorre guardare anzitutto alle regolarità nella politica commerciale nel tempo e comprendere i motivi di comportamenti liberistici e protezionisti dei diversi paesi</a:t>
            </a:r>
          </a:p>
          <a:p>
            <a:r>
              <a:rPr lang="it-IT" dirty="0"/>
              <a:t>Il fulcro di queste politiche è la </a:t>
            </a:r>
            <a:r>
              <a:rPr lang="it-IT" dirty="0">
                <a:solidFill>
                  <a:srgbClr val="FF0000"/>
                </a:solidFill>
              </a:rPr>
              <a:t>negoziazione</a:t>
            </a:r>
            <a:r>
              <a:rPr lang="it-IT" dirty="0"/>
              <a:t> per 3 ordine di motivi:</a:t>
            </a:r>
          </a:p>
          <a:p>
            <a:pPr lvl="1"/>
            <a:r>
              <a:rPr lang="it-IT" dirty="0"/>
              <a:t>Consente di mobilitare gli esportatori a sostegno di politiche di libero scambio</a:t>
            </a:r>
          </a:p>
          <a:p>
            <a:pPr lvl="1"/>
            <a:r>
              <a:rPr lang="it-IT" dirty="0"/>
              <a:t>Le relazioni sviluppate durante le negoziazioni aiutano i governi ad evitare politiche commerciali distruttive</a:t>
            </a:r>
          </a:p>
          <a:p>
            <a:pPr lvl="1"/>
            <a:r>
              <a:rPr lang="it-IT" dirty="0"/>
              <a:t>Permette di sfruttare le clausole di reciprocità rafforzando i processi di riduzione delle tariffe e degli altri ostacoli alla libera circolazione delle merci</a:t>
            </a:r>
          </a:p>
        </p:txBody>
      </p:sp>
    </p:spTree>
    <p:extLst>
      <p:ext uri="{BB962C8B-B14F-4D97-AF65-F5344CB8AC3E}">
        <p14:creationId xmlns:p14="http://schemas.microsoft.com/office/powerpoint/2010/main" val="3713899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err="1"/>
              <a:t>Tipologia</a:t>
            </a:r>
            <a:r>
              <a:rPr lang="en-US" b="1" dirty="0"/>
              <a:t> di </a:t>
            </a:r>
            <a:r>
              <a:rPr lang="en-US" b="1" dirty="0" err="1"/>
              <a:t>accordi</a:t>
            </a:r>
            <a:r>
              <a:rPr lang="en-US" b="1" dirty="0"/>
              <a:t> </a:t>
            </a:r>
            <a:r>
              <a:rPr lang="en-US" b="1" dirty="0" err="1"/>
              <a:t>commerciali</a:t>
            </a:r>
            <a:r>
              <a:rPr lang="en-US" b="1" dirty="0"/>
              <a:t> </a:t>
            </a:r>
            <a:r>
              <a:rPr lang="en-US" b="1" dirty="0" err="1"/>
              <a:t>regionali</a:t>
            </a:r>
            <a:r>
              <a:rPr lang="en-US" b="1" dirty="0"/>
              <a:t>: </a:t>
            </a:r>
            <a:r>
              <a:rPr lang="en-US" b="1" dirty="0" err="1"/>
              <a:t>il</a:t>
            </a:r>
            <a:r>
              <a:rPr lang="en-US" b="1" dirty="0"/>
              <a:t> </a:t>
            </a:r>
            <a:r>
              <a:rPr lang="en-US" b="1" dirty="0" err="1"/>
              <a:t>caso</a:t>
            </a:r>
            <a:r>
              <a:rPr lang="en-US" b="1" dirty="0"/>
              <a:t> UE</a:t>
            </a:r>
            <a:endParaRPr lang="en-US" dirty="0"/>
          </a:p>
        </p:txBody>
      </p:sp>
      <p:sp>
        <p:nvSpPr>
          <p:cNvPr id="3" name="Segnaposto contenuto 2"/>
          <p:cNvSpPr>
            <a:spLocks noGrp="1"/>
          </p:cNvSpPr>
          <p:nvPr>
            <p:ph idx="1"/>
          </p:nvPr>
        </p:nvSpPr>
        <p:spPr/>
        <p:txBody>
          <a:bodyPr>
            <a:normAutofit fontScale="92500" lnSpcReduction="20000"/>
          </a:bodyPr>
          <a:lstStyle/>
          <a:p>
            <a:r>
              <a:rPr lang="it-IT" dirty="0"/>
              <a:t>Gli accordi commerciali sono condotti conformemente alle norme di cui </a:t>
            </a:r>
            <a:r>
              <a:rPr lang="it-IT" dirty="0">
                <a:solidFill>
                  <a:srgbClr val="FF0000"/>
                </a:solidFill>
              </a:rPr>
              <a:t>all'articolo 218 </a:t>
            </a:r>
            <a:r>
              <a:rPr lang="it-IT" dirty="0"/>
              <a:t>del trattato sul funzionamento dell'Unione europea e variano a seconda del loro contenuto:</a:t>
            </a:r>
          </a:p>
          <a:p>
            <a:r>
              <a:rPr lang="it-IT" b="1" dirty="0"/>
              <a:t>accordi di partenariato economico (APE) </a:t>
            </a:r>
            <a:r>
              <a:rPr lang="it-IT" dirty="0"/>
              <a:t>- sostengono lo sviluppo dei partner commerciali dei paesi dell'Africa, dei Caraibi e del Pacifico;</a:t>
            </a:r>
          </a:p>
          <a:p>
            <a:r>
              <a:rPr lang="it-IT" b="1" dirty="0">
                <a:solidFill>
                  <a:srgbClr val="FF0000"/>
                </a:solidFill>
              </a:rPr>
              <a:t>accordi di libero scambio (ALS) </a:t>
            </a:r>
            <a:r>
              <a:rPr lang="it-IT" dirty="0"/>
              <a:t>- consentono l'apertura reciproca dei mercati tra i paesi sviluppati e le economie emergenti, mediante la concessione di un accesso preferenziale ai </a:t>
            </a:r>
            <a:r>
              <a:rPr lang="en-US" dirty="0" err="1"/>
              <a:t>mercati</a:t>
            </a:r>
            <a:r>
              <a:rPr lang="en-US" dirty="0"/>
              <a:t>;</a:t>
            </a:r>
          </a:p>
          <a:p>
            <a:r>
              <a:rPr lang="it-IT" b="1" dirty="0"/>
              <a:t>accordi di stabilizzazione e associazione (AA</a:t>
            </a:r>
            <a:r>
              <a:rPr lang="it-IT" dirty="0"/>
              <a:t>) - rafforzano accordi politici più ampi;</a:t>
            </a:r>
          </a:p>
          <a:p>
            <a:r>
              <a:rPr lang="it-IT" dirty="0"/>
              <a:t>accordi commerciali </a:t>
            </a:r>
            <a:r>
              <a:rPr lang="it-IT" u="sng" dirty="0"/>
              <a:t>non preferenziali</a:t>
            </a:r>
            <a:r>
              <a:rPr lang="it-IT" dirty="0"/>
              <a:t>, nell'ambito di intese più ampie come gli </a:t>
            </a:r>
            <a:r>
              <a:rPr lang="it-IT" b="1" dirty="0"/>
              <a:t>accordi di </a:t>
            </a:r>
            <a:r>
              <a:rPr lang="en-US" b="1" dirty="0" err="1"/>
              <a:t>partenariato</a:t>
            </a:r>
            <a:r>
              <a:rPr lang="en-US" b="1" dirty="0"/>
              <a:t> e </a:t>
            </a:r>
            <a:r>
              <a:rPr lang="en-US" b="1" dirty="0" err="1"/>
              <a:t>cooperazione</a:t>
            </a:r>
            <a:r>
              <a:rPr lang="en-US" b="1" dirty="0"/>
              <a:t> (APC).</a:t>
            </a:r>
            <a:endParaRPr lang="en-US" dirty="0"/>
          </a:p>
        </p:txBody>
      </p:sp>
      <p:sp>
        <p:nvSpPr>
          <p:cNvPr id="5" name="Rettangolo 4"/>
          <p:cNvSpPr/>
          <p:nvPr/>
        </p:nvSpPr>
        <p:spPr>
          <a:xfrm>
            <a:off x="914729" y="5992297"/>
            <a:ext cx="3431389" cy="369332"/>
          </a:xfrm>
          <a:prstGeom prst="rect">
            <a:avLst/>
          </a:prstGeom>
        </p:spPr>
        <p:txBody>
          <a:bodyPr wrap="none">
            <a:spAutoFit/>
          </a:bodyPr>
          <a:lstStyle/>
          <a:p>
            <a:r>
              <a:rPr lang="en-US" dirty="0">
                <a:hlinkClick r:id="rId2"/>
              </a:rPr>
              <a:t>COM(2020)705/F1 - IT (europa.eu)</a:t>
            </a:r>
            <a:endParaRPr lang="en-US" dirty="0"/>
          </a:p>
        </p:txBody>
      </p:sp>
    </p:spTree>
    <p:extLst>
      <p:ext uri="{BB962C8B-B14F-4D97-AF65-F5344CB8AC3E}">
        <p14:creationId xmlns:p14="http://schemas.microsoft.com/office/powerpoint/2010/main" val="3341806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447421"/>
            <a:ext cx="2298192" cy="1325563"/>
          </a:xfrm>
        </p:spPr>
        <p:txBody>
          <a:bodyPr>
            <a:normAutofit fontScale="90000"/>
          </a:bodyPr>
          <a:lstStyle/>
          <a:p>
            <a:r>
              <a:rPr lang="it-IT" dirty="0"/>
              <a:t>Gli accordi UE</a:t>
            </a:r>
            <a:endParaRPr lang="en-US" dirty="0"/>
          </a:p>
        </p:txBody>
      </p:sp>
      <p:pic>
        <p:nvPicPr>
          <p:cNvPr id="4" name="Immagine 3"/>
          <p:cNvPicPr>
            <a:picLocks noChangeAspect="1"/>
          </p:cNvPicPr>
          <p:nvPr/>
        </p:nvPicPr>
        <p:blipFill>
          <a:blip r:embed="rId2"/>
          <a:stretch>
            <a:fillRect/>
          </a:stretch>
        </p:blipFill>
        <p:spPr>
          <a:xfrm>
            <a:off x="3040189" y="365125"/>
            <a:ext cx="9001125" cy="6315075"/>
          </a:xfrm>
          <a:prstGeom prst="rect">
            <a:avLst/>
          </a:prstGeom>
        </p:spPr>
      </p:pic>
      <p:sp>
        <p:nvSpPr>
          <p:cNvPr id="5" name="Rettangolo 4"/>
          <p:cNvSpPr/>
          <p:nvPr/>
        </p:nvSpPr>
        <p:spPr>
          <a:xfrm>
            <a:off x="178308" y="5660890"/>
            <a:ext cx="3160776" cy="923330"/>
          </a:xfrm>
          <a:prstGeom prst="rect">
            <a:avLst/>
          </a:prstGeom>
        </p:spPr>
        <p:txBody>
          <a:bodyPr wrap="square">
            <a:spAutoFit/>
          </a:bodyPr>
          <a:lstStyle/>
          <a:p>
            <a:r>
              <a:rPr lang="en-US" dirty="0">
                <a:hlinkClick r:id="rId3"/>
              </a:rPr>
              <a:t>Negotiations and agreements - Trade - European Commission (europa.eu)</a:t>
            </a:r>
            <a:endParaRPr lang="en-US" dirty="0"/>
          </a:p>
        </p:txBody>
      </p:sp>
    </p:spTree>
    <p:extLst>
      <p:ext uri="{BB962C8B-B14F-4D97-AF65-F5344CB8AC3E}">
        <p14:creationId xmlns:p14="http://schemas.microsoft.com/office/powerpoint/2010/main" val="1116399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15D5B89-DCB5-46FE-9506-B2C9977B04ED}"/>
              </a:ext>
            </a:extLst>
          </p:cNvPr>
          <p:cNvSpPr>
            <a:spLocks noGrp="1"/>
          </p:cNvSpPr>
          <p:nvPr>
            <p:ph type="title"/>
          </p:nvPr>
        </p:nvSpPr>
        <p:spPr/>
        <p:txBody>
          <a:bodyPr>
            <a:normAutofit/>
          </a:bodyPr>
          <a:lstStyle/>
          <a:p>
            <a:r>
              <a:rPr lang="it-IT" dirty="0"/>
              <a:t>Dalla negoziazione alle politiche di intervento: gli obiettivi e gli strumenti</a:t>
            </a:r>
          </a:p>
        </p:txBody>
      </p:sp>
      <p:sp>
        <p:nvSpPr>
          <p:cNvPr id="8" name="Segnaposto testo 7">
            <a:extLst>
              <a:ext uri="{FF2B5EF4-FFF2-40B4-BE49-F238E27FC236}">
                <a16:creationId xmlns:a16="http://schemas.microsoft.com/office/drawing/2014/main" id="{24B5FB9F-25FC-451D-903D-4859B3E96901}"/>
              </a:ext>
            </a:extLst>
          </p:cNvPr>
          <p:cNvSpPr>
            <a:spLocks noGrp="1"/>
          </p:cNvSpPr>
          <p:nvPr>
            <p:ph type="body" idx="1"/>
          </p:nvPr>
        </p:nvSpPr>
        <p:spPr/>
        <p:txBody>
          <a:bodyPr/>
          <a:lstStyle/>
          <a:p>
            <a:r>
              <a:rPr lang="it-IT" dirty="0"/>
              <a:t>Obiettivi</a:t>
            </a:r>
          </a:p>
        </p:txBody>
      </p:sp>
      <p:sp>
        <p:nvSpPr>
          <p:cNvPr id="9" name="Segnaposto contenuto 8">
            <a:extLst>
              <a:ext uri="{FF2B5EF4-FFF2-40B4-BE49-F238E27FC236}">
                <a16:creationId xmlns:a16="http://schemas.microsoft.com/office/drawing/2014/main" id="{D2D21825-D322-440D-BC31-CDE44FE0C6F6}"/>
              </a:ext>
            </a:extLst>
          </p:cNvPr>
          <p:cNvSpPr>
            <a:spLocks noGrp="1"/>
          </p:cNvSpPr>
          <p:nvPr>
            <p:ph sz="half" idx="2"/>
          </p:nvPr>
        </p:nvSpPr>
        <p:spPr/>
        <p:txBody>
          <a:bodyPr>
            <a:normAutofit lnSpcReduction="10000"/>
          </a:bodyPr>
          <a:lstStyle/>
          <a:p>
            <a:r>
              <a:rPr lang="it-IT" dirty="0"/>
              <a:t>Miglioramento della Bilancia Commerciale</a:t>
            </a:r>
          </a:p>
          <a:p>
            <a:r>
              <a:rPr lang="it-IT" dirty="0"/>
              <a:t>Miglioramento delle ragioni di scambio o dei rendimenti delle esportazioni</a:t>
            </a:r>
          </a:p>
          <a:p>
            <a:r>
              <a:rPr lang="it-IT" dirty="0"/>
              <a:t>Obiettivo finale: (macro) aumento della competitività-paese  e (micro) protezione dalla concorrenza internazionale</a:t>
            </a:r>
          </a:p>
        </p:txBody>
      </p:sp>
      <p:sp>
        <p:nvSpPr>
          <p:cNvPr id="10" name="Segnaposto testo 9">
            <a:extLst>
              <a:ext uri="{FF2B5EF4-FFF2-40B4-BE49-F238E27FC236}">
                <a16:creationId xmlns:a16="http://schemas.microsoft.com/office/drawing/2014/main" id="{9DDC88E9-E75F-44CB-9BD5-2A9FB8D1A6CD}"/>
              </a:ext>
            </a:extLst>
          </p:cNvPr>
          <p:cNvSpPr>
            <a:spLocks noGrp="1"/>
          </p:cNvSpPr>
          <p:nvPr>
            <p:ph type="body" sz="quarter" idx="3"/>
          </p:nvPr>
        </p:nvSpPr>
        <p:spPr/>
        <p:txBody>
          <a:bodyPr/>
          <a:lstStyle/>
          <a:p>
            <a:r>
              <a:rPr lang="it-IT" dirty="0"/>
              <a:t>Strumenti</a:t>
            </a:r>
          </a:p>
        </p:txBody>
      </p:sp>
      <p:sp>
        <p:nvSpPr>
          <p:cNvPr id="11" name="Segnaposto contenuto 10">
            <a:extLst>
              <a:ext uri="{FF2B5EF4-FFF2-40B4-BE49-F238E27FC236}">
                <a16:creationId xmlns:a16="http://schemas.microsoft.com/office/drawing/2014/main" id="{5AD7651D-71E1-4FD6-9609-436848938DDA}"/>
              </a:ext>
            </a:extLst>
          </p:cNvPr>
          <p:cNvSpPr>
            <a:spLocks noGrp="1"/>
          </p:cNvSpPr>
          <p:nvPr>
            <p:ph sz="quarter" idx="4"/>
          </p:nvPr>
        </p:nvSpPr>
        <p:spPr/>
        <p:txBody>
          <a:bodyPr>
            <a:normAutofit lnSpcReduction="10000"/>
          </a:bodyPr>
          <a:lstStyle/>
          <a:p>
            <a:r>
              <a:rPr lang="it-IT" dirty="0"/>
              <a:t>Politiche commerciali dirette (es. politiche tariffarie e non tariffarie o contingentamenti</a:t>
            </a:r>
          </a:p>
          <a:p>
            <a:r>
              <a:rPr lang="it-IT" dirty="0"/>
              <a:t>Politiche commerciali indirette (es. requisiti minimi di sicurezza, standard produttivi)</a:t>
            </a:r>
          </a:p>
        </p:txBody>
      </p:sp>
    </p:spTree>
    <p:extLst>
      <p:ext uri="{BB962C8B-B14F-4D97-AF65-F5344CB8AC3E}">
        <p14:creationId xmlns:p14="http://schemas.microsoft.com/office/powerpoint/2010/main" val="258211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Qualche cenno storico: la nascita del sistema commerciale multilaterale</a:t>
            </a:r>
            <a:endParaRPr lang="en-US" dirty="0"/>
          </a:p>
        </p:txBody>
      </p:sp>
      <p:sp>
        <p:nvSpPr>
          <p:cNvPr id="3" name="Segnaposto contenuto 2"/>
          <p:cNvSpPr>
            <a:spLocks noGrp="1"/>
          </p:cNvSpPr>
          <p:nvPr>
            <p:ph idx="1"/>
          </p:nvPr>
        </p:nvSpPr>
        <p:spPr/>
        <p:txBody>
          <a:bodyPr>
            <a:normAutofit fontScale="85000" lnSpcReduction="20000"/>
          </a:bodyPr>
          <a:lstStyle/>
          <a:p>
            <a:r>
              <a:rPr lang="it-IT" dirty="0"/>
              <a:t>Il coordinamento commerciale prende le mosse dall’</a:t>
            </a:r>
            <a:r>
              <a:rPr lang="it-IT" b="1" dirty="0"/>
              <a:t>Abolizione delle “</a:t>
            </a:r>
            <a:r>
              <a:rPr lang="it-IT" b="1" dirty="0" err="1"/>
              <a:t>Corn</a:t>
            </a:r>
            <a:r>
              <a:rPr lang="it-IT" b="1" dirty="0"/>
              <a:t> Laws</a:t>
            </a:r>
            <a:r>
              <a:rPr lang="it-IT" dirty="0"/>
              <a:t>” nel Regno Unito nel </a:t>
            </a:r>
            <a:r>
              <a:rPr lang="it-IT" b="1" dirty="0"/>
              <a:t>1846</a:t>
            </a:r>
            <a:r>
              <a:rPr lang="it-IT" dirty="0"/>
              <a:t>, quando gli alti dazi sui cereali importati, imposti dalle “Leggi sui Cereali” a protezione degli interessi dell’aristocrazia terriera inglese, furono eliminati</a:t>
            </a:r>
          </a:p>
          <a:p>
            <a:r>
              <a:rPr lang="it-IT" dirty="0"/>
              <a:t>Nel </a:t>
            </a:r>
            <a:r>
              <a:rPr lang="it-IT" b="1" dirty="0"/>
              <a:t>1860 </a:t>
            </a:r>
            <a:r>
              <a:rPr lang="it-IT" dirty="0"/>
              <a:t>fu firmato il </a:t>
            </a:r>
            <a:r>
              <a:rPr lang="it-IT" b="1" dirty="0"/>
              <a:t>Trattato Commerciale Anglo-Francese “</a:t>
            </a:r>
            <a:r>
              <a:rPr lang="it-IT" b="1" dirty="0" err="1"/>
              <a:t>Cobden</a:t>
            </a:r>
            <a:r>
              <a:rPr lang="it-IT" b="1" dirty="0"/>
              <a:t>-Chevalier” </a:t>
            </a:r>
            <a:r>
              <a:rPr lang="it-IT" dirty="0"/>
              <a:t>che introdusse la “Clausola della Nazione Più Favorita” (</a:t>
            </a:r>
            <a:r>
              <a:rPr lang="en-US" i="1" dirty="0"/>
              <a:t>Most Favored Nation o </a:t>
            </a:r>
            <a:r>
              <a:rPr lang="it-IT" dirty="0"/>
              <a:t>MFN); l’impegno ad estendere ad altri contraenti qualsiasi concessione bilaterale tra Francia e Gran Bretagna. </a:t>
            </a:r>
          </a:p>
          <a:p>
            <a:r>
              <a:rPr lang="it-IT" i="1" dirty="0"/>
              <a:t>"1. Tutti i vantaggi, favori, privilegi o immunità, concessi da una Parte contraente a un prodotto originario da ogni altro Paese, o a esso destinato, saranno estesi, immediatamente e senza condizioni, a tutti i prodotti congeneri, originari del territorio di ogni altra Parte contraente, o a esso destinati. [...]</a:t>
            </a:r>
            <a:endParaRPr lang="it-IT" dirty="0"/>
          </a:p>
          <a:p>
            <a:r>
              <a:rPr lang="it-IT" dirty="0"/>
              <a:t>Da quel momento la clausola MFN caratterizzerà buona parte degli </a:t>
            </a:r>
            <a:r>
              <a:rPr lang="en-US" dirty="0" err="1"/>
              <a:t>accordi</a:t>
            </a:r>
            <a:r>
              <a:rPr lang="en-US" dirty="0"/>
              <a:t> </a:t>
            </a:r>
            <a:r>
              <a:rPr lang="en-US" dirty="0" err="1"/>
              <a:t>commerciali</a:t>
            </a:r>
            <a:r>
              <a:rPr lang="en-US" dirty="0"/>
              <a:t> </a:t>
            </a:r>
            <a:r>
              <a:rPr lang="en-US" dirty="0" err="1"/>
              <a:t>internazionali</a:t>
            </a:r>
            <a:r>
              <a:rPr lang="en-US" dirty="0"/>
              <a:t>.</a:t>
            </a:r>
            <a:endParaRPr lang="en-US" dirty="0">
              <a:hlinkClick r:id="rId2"/>
            </a:endParaRPr>
          </a:p>
        </p:txBody>
      </p:sp>
    </p:spTree>
    <p:extLst>
      <p:ext uri="{BB962C8B-B14F-4D97-AF65-F5344CB8AC3E}">
        <p14:creationId xmlns:p14="http://schemas.microsoft.com/office/powerpoint/2010/main" val="177875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L’intensificazione delle reti commerciali</a:t>
            </a:r>
            <a:endParaRPr lang="en-US" dirty="0"/>
          </a:p>
        </p:txBody>
      </p:sp>
      <p:sp>
        <p:nvSpPr>
          <p:cNvPr id="3" name="Segnaposto numero diapositiva 2"/>
          <p:cNvSpPr>
            <a:spLocks noGrp="1"/>
          </p:cNvSpPr>
          <p:nvPr>
            <p:ph type="sldNum" sz="quarter" idx="12"/>
          </p:nvPr>
        </p:nvSpPr>
        <p:spPr/>
        <p:txBody>
          <a:bodyPr/>
          <a:lstStyle/>
          <a:p>
            <a:fld id="{E171CCC5-BE13-4F65-A118-9FF21E55254F}" type="slidenum">
              <a:rPr lang="en-US" smtClean="0"/>
              <a:t>5</a:t>
            </a:fld>
            <a:endParaRPr lang="en-US"/>
          </a:p>
        </p:txBody>
      </p:sp>
      <p:grpSp>
        <p:nvGrpSpPr>
          <p:cNvPr id="5" name="Gruppo 4">
            <a:extLst>
              <a:ext uri="{FF2B5EF4-FFF2-40B4-BE49-F238E27FC236}">
                <a16:creationId xmlns:a16="http://schemas.microsoft.com/office/drawing/2014/main" id="{2BBC6E99-9239-487D-AA9A-AD54B2E94208}"/>
              </a:ext>
            </a:extLst>
          </p:cNvPr>
          <p:cNvGrpSpPr/>
          <p:nvPr/>
        </p:nvGrpSpPr>
        <p:grpSpPr>
          <a:xfrm>
            <a:off x="-94445" y="1416676"/>
            <a:ext cx="8922995" cy="4131106"/>
            <a:chOff x="225068" y="1207533"/>
            <a:chExt cx="11088058" cy="5650467"/>
          </a:xfrm>
        </p:grpSpPr>
        <p:pic>
          <p:nvPicPr>
            <p:cNvPr id="4" name="Immagine 3"/>
            <p:cNvPicPr>
              <a:picLocks noChangeAspect="1"/>
            </p:cNvPicPr>
            <p:nvPr/>
          </p:nvPicPr>
          <p:blipFill>
            <a:blip r:embed="rId2"/>
            <a:stretch>
              <a:fillRect/>
            </a:stretch>
          </p:blipFill>
          <p:spPr>
            <a:xfrm>
              <a:off x="225068" y="1207533"/>
              <a:ext cx="5643888" cy="5650467"/>
            </a:xfrm>
            <a:prstGeom prst="rect">
              <a:avLst/>
            </a:prstGeom>
          </p:spPr>
        </p:pic>
        <p:cxnSp>
          <p:nvCxnSpPr>
            <p:cNvPr id="6" name="Connettore diritto 5"/>
            <p:cNvCxnSpPr/>
            <p:nvPr/>
          </p:nvCxnSpPr>
          <p:spPr>
            <a:xfrm>
              <a:off x="3415004" y="3013788"/>
              <a:ext cx="531845" cy="5318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Immagine 8"/>
            <p:cNvPicPr>
              <a:picLocks noChangeAspect="1"/>
            </p:cNvPicPr>
            <p:nvPr/>
          </p:nvPicPr>
          <p:blipFill>
            <a:blip r:embed="rId3"/>
            <a:stretch>
              <a:fillRect/>
            </a:stretch>
          </p:blipFill>
          <p:spPr>
            <a:xfrm>
              <a:off x="6439436" y="1278605"/>
              <a:ext cx="4873690" cy="5090756"/>
            </a:xfrm>
            <a:prstGeom prst="rect">
              <a:avLst/>
            </a:prstGeom>
          </p:spPr>
        </p:pic>
      </p:grpSp>
      <p:sp>
        <p:nvSpPr>
          <p:cNvPr id="10" name="Rettangolo 9"/>
          <p:cNvSpPr/>
          <p:nvPr/>
        </p:nvSpPr>
        <p:spPr>
          <a:xfrm>
            <a:off x="4491912" y="6169580"/>
            <a:ext cx="3653712" cy="738664"/>
          </a:xfrm>
          <a:prstGeom prst="rect">
            <a:avLst/>
          </a:prstGeom>
        </p:spPr>
        <p:txBody>
          <a:bodyPr wrap="square">
            <a:spAutoFit/>
          </a:bodyPr>
          <a:lstStyle/>
          <a:p>
            <a:r>
              <a:rPr lang="it-IT" sz="1400" dirty="0">
                <a:latin typeface="Times New Roman" panose="02020603050405020304" pitchFamily="18" charset="0"/>
              </a:rPr>
              <a:t>Fonte: De </a:t>
            </a:r>
            <a:r>
              <a:rPr lang="it-IT" sz="1400" dirty="0" err="1">
                <a:latin typeface="Times New Roman" panose="02020603050405020304" pitchFamily="18" charset="0"/>
              </a:rPr>
              <a:t>Benedictis</a:t>
            </a:r>
            <a:r>
              <a:rPr lang="it-IT" sz="1400" dirty="0">
                <a:latin typeface="Times New Roman" panose="02020603050405020304" pitchFamily="18" charset="0"/>
              </a:rPr>
              <a:t> L. &amp; Nenci S. (2014) su dati </a:t>
            </a:r>
            <a:r>
              <a:rPr lang="it-IT" sz="1400" dirty="0" err="1">
                <a:latin typeface="Times New Roman" panose="02020603050405020304" pitchFamily="18" charset="0"/>
              </a:rPr>
              <a:t>Accominotti</a:t>
            </a:r>
            <a:r>
              <a:rPr lang="it-IT" sz="1400" dirty="0">
                <a:latin typeface="Times New Roman" panose="02020603050405020304" pitchFamily="18" charset="0"/>
              </a:rPr>
              <a:t> &amp; </a:t>
            </a:r>
            <a:r>
              <a:rPr lang="it-IT" sz="1400" dirty="0" err="1">
                <a:latin typeface="Times New Roman" panose="02020603050405020304" pitchFamily="18" charset="0"/>
              </a:rPr>
              <a:t>Flandreau</a:t>
            </a:r>
            <a:r>
              <a:rPr lang="it-IT" sz="1400" dirty="0">
                <a:latin typeface="Times New Roman" panose="02020603050405020304" pitchFamily="18" charset="0"/>
              </a:rPr>
              <a:t> (2008) e </a:t>
            </a:r>
            <a:r>
              <a:rPr lang="it-IT" sz="1400" dirty="0" err="1">
                <a:latin typeface="Times New Roman" panose="02020603050405020304" pitchFamily="18" charset="0"/>
              </a:rPr>
              <a:t>Phare</a:t>
            </a:r>
            <a:r>
              <a:rPr lang="it-IT" sz="1400" dirty="0">
                <a:latin typeface="Times New Roman" panose="02020603050405020304" pitchFamily="18" charset="0"/>
              </a:rPr>
              <a:t> (2008)</a:t>
            </a:r>
            <a:endParaRPr lang="en-US" sz="1400" dirty="0"/>
          </a:p>
        </p:txBody>
      </p:sp>
      <p:sp>
        <p:nvSpPr>
          <p:cNvPr id="11" name="Rettangolo 10">
            <a:extLst>
              <a:ext uri="{FF2B5EF4-FFF2-40B4-BE49-F238E27FC236}">
                <a16:creationId xmlns:a16="http://schemas.microsoft.com/office/drawing/2014/main" id="{92DE51DB-9468-4760-A28B-EF76161BC161}"/>
              </a:ext>
            </a:extLst>
          </p:cNvPr>
          <p:cNvSpPr/>
          <p:nvPr/>
        </p:nvSpPr>
        <p:spPr>
          <a:xfrm>
            <a:off x="8978803" y="1653332"/>
            <a:ext cx="3089564" cy="4031873"/>
          </a:xfrm>
          <a:prstGeom prst="rect">
            <a:avLst/>
          </a:prstGeom>
        </p:spPr>
        <p:txBody>
          <a:bodyPr wrap="square">
            <a:spAutoFit/>
          </a:bodyPr>
          <a:lstStyle/>
          <a:p>
            <a:r>
              <a:rPr lang="it-IT" sz="1600" dirty="0"/>
              <a:t>Con il Trattato </a:t>
            </a:r>
            <a:r>
              <a:rPr lang="it-IT" sz="1600" dirty="0" err="1"/>
              <a:t>Cobden</a:t>
            </a:r>
            <a:r>
              <a:rPr lang="it-IT" sz="1600" dirty="0"/>
              <a:t>-Chevalier (1860) si realizzò la prima «rete» di circa </a:t>
            </a:r>
            <a:r>
              <a:rPr lang="it-IT" sz="1600" dirty="0">
                <a:solidFill>
                  <a:srgbClr val="FF0000"/>
                </a:solidFill>
              </a:rPr>
              <a:t>50 accordi </a:t>
            </a:r>
            <a:r>
              <a:rPr lang="en-US" sz="1600" dirty="0" err="1">
                <a:solidFill>
                  <a:srgbClr val="FF0000"/>
                </a:solidFill>
              </a:rPr>
              <a:t>commerciali</a:t>
            </a:r>
            <a:r>
              <a:rPr lang="en-US" sz="1600" dirty="0">
                <a:solidFill>
                  <a:srgbClr val="FF0000"/>
                </a:solidFill>
              </a:rPr>
              <a:t> </a:t>
            </a:r>
            <a:r>
              <a:rPr lang="en-US" sz="1600" dirty="0" err="1">
                <a:solidFill>
                  <a:srgbClr val="FF0000"/>
                </a:solidFill>
              </a:rPr>
              <a:t>bilaterali</a:t>
            </a:r>
            <a:r>
              <a:rPr lang="en-US" sz="1600" dirty="0"/>
              <a:t> </a:t>
            </a:r>
            <a:r>
              <a:rPr lang="en-US" sz="1600" dirty="0" err="1"/>
              <a:t>tra</a:t>
            </a:r>
            <a:r>
              <a:rPr lang="en-US" sz="1600" dirty="0"/>
              <a:t> la Francia e </a:t>
            </a:r>
            <a:r>
              <a:rPr lang="en-US" sz="1600" dirty="0" err="1"/>
              <a:t>il</a:t>
            </a:r>
            <a:r>
              <a:rPr lang="en-US" sz="1600" dirty="0"/>
              <a:t> Regno </a:t>
            </a:r>
            <a:r>
              <a:rPr lang="en-US" sz="1600" dirty="0" err="1"/>
              <a:t>Unito</a:t>
            </a:r>
            <a:r>
              <a:rPr lang="en-US" sz="1600" dirty="0"/>
              <a:t> con </a:t>
            </a:r>
            <a:r>
              <a:rPr lang="en-US" sz="1600" dirty="0" err="1"/>
              <a:t>gli</a:t>
            </a:r>
            <a:r>
              <a:rPr lang="en-US" sz="1600" dirty="0"/>
              <a:t> </a:t>
            </a:r>
            <a:r>
              <a:rPr lang="en-US" sz="1600" dirty="0" err="1"/>
              <a:t>altri</a:t>
            </a:r>
            <a:r>
              <a:rPr lang="en-US" sz="1600" dirty="0"/>
              <a:t> </a:t>
            </a:r>
            <a:r>
              <a:rPr lang="en-US" sz="1600" dirty="0" err="1"/>
              <a:t>paesi</a:t>
            </a:r>
            <a:r>
              <a:rPr lang="en-US" sz="1600" dirty="0"/>
              <a:t> </a:t>
            </a:r>
            <a:r>
              <a:rPr lang="en-US" sz="1600" dirty="0" err="1"/>
              <a:t>europei</a:t>
            </a:r>
            <a:r>
              <a:rPr lang="en-US" sz="1600" dirty="0"/>
              <a:t> </a:t>
            </a:r>
            <a:r>
              <a:rPr lang="en-US" sz="1600" dirty="0" err="1"/>
              <a:t>che</a:t>
            </a:r>
            <a:r>
              <a:rPr lang="en-US" sz="1600" dirty="0"/>
              <a:t> </a:t>
            </a:r>
            <a:r>
              <a:rPr lang="en-US" sz="1600" dirty="0" err="1"/>
              <a:t>garantì</a:t>
            </a:r>
            <a:r>
              <a:rPr lang="en-US" sz="1600" dirty="0"/>
              <a:t> lo </a:t>
            </a:r>
            <a:r>
              <a:rPr lang="en-US" sz="1600" dirty="0" err="1"/>
              <a:t>sviloppo</a:t>
            </a:r>
            <a:r>
              <a:rPr lang="en-US" sz="1600" dirty="0"/>
              <a:t> di una  </a:t>
            </a:r>
            <a:r>
              <a:rPr lang="en-US" sz="1600" dirty="0" err="1"/>
              <a:t>fitta</a:t>
            </a:r>
            <a:r>
              <a:rPr lang="en-US" sz="1600" dirty="0"/>
              <a:t> rete di </a:t>
            </a:r>
            <a:r>
              <a:rPr lang="en-US" sz="1600" dirty="0" err="1"/>
              <a:t>scambi</a:t>
            </a:r>
            <a:r>
              <a:rPr lang="en-US" sz="1600" dirty="0"/>
              <a:t> </a:t>
            </a:r>
            <a:r>
              <a:rPr lang="en-US" sz="1600" dirty="0" err="1"/>
              <a:t>bilaterali</a:t>
            </a:r>
            <a:r>
              <a:rPr lang="en-US" sz="1600" dirty="0"/>
              <a:t> per un </a:t>
            </a:r>
            <a:r>
              <a:rPr lang="en-US" sz="1600" dirty="0" err="1"/>
              <a:t>ventennio</a:t>
            </a:r>
            <a:r>
              <a:rPr lang="en-US" sz="1600" dirty="0"/>
              <a:t> e </a:t>
            </a:r>
            <a:r>
              <a:rPr lang="en-US" sz="1600" dirty="0" err="1"/>
              <a:t>successivamente</a:t>
            </a:r>
            <a:r>
              <a:rPr lang="en-US" sz="1600" dirty="0"/>
              <a:t> </a:t>
            </a:r>
            <a:r>
              <a:rPr lang="en-US" sz="1600" dirty="0" err="1"/>
              <a:t>tra</a:t>
            </a:r>
            <a:r>
              <a:rPr lang="en-US" sz="1600" dirty="0"/>
              <a:t> </a:t>
            </a:r>
            <a:r>
              <a:rPr lang="en-US" sz="1600" dirty="0" err="1"/>
              <a:t>il</a:t>
            </a:r>
            <a:r>
              <a:rPr lang="en-US" sz="1600" dirty="0"/>
              <a:t> 1870 e </a:t>
            </a:r>
            <a:r>
              <a:rPr lang="en-US" sz="1600" dirty="0" err="1"/>
              <a:t>il</a:t>
            </a:r>
            <a:r>
              <a:rPr lang="en-US" sz="1600" dirty="0"/>
              <a:t> 1914 le </a:t>
            </a:r>
            <a:r>
              <a:rPr lang="en-US" sz="1600" dirty="0" err="1"/>
              <a:t>esportazioni</a:t>
            </a:r>
            <a:r>
              <a:rPr lang="en-US" sz="1600" dirty="0"/>
              <a:t> </a:t>
            </a:r>
            <a:r>
              <a:rPr lang="en-US" sz="1600" dirty="0" err="1"/>
              <a:t>registrarono</a:t>
            </a:r>
            <a:r>
              <a:rPr lang="en-US" sz="1600" dirty="0"/>
              <a:t> un </a:t>
            </a:r>
            <a:r>
              <a:rPr lang="en-US" sz="1600" dirty="0" err="1"/>
              <a:t>incremento</a:t>
            </a:r>
            <a:r>
              <a:rPr lang="en-US" sz="1600" dirty="0"/>
              <a:t> doppio (8%) rispetto a </a:t>
            </a:r>
            <a:r>
              <a:rPr lang="en-US" sz="1600" dirty="0" err="1"/>
              <a:t>quello</a:t>
            </a:r>
            <a:r>
              <a:rPr lang="en-US" sz="1600" dirty="0"/>
              <a:t> del </a:t>
            </a:r>
            <a:r>
              <a:rPr lang="en-US" sz="1600" dirty="0" err="1"/>
              <a:t>Pil</a:t>
            </a:r>
            <a:r>
              <a:rPr lang="en-US" sz="1600" dirty="0"/>
              <a:t> </a:t>
            </a:r>
            <a:r>
              <a:rPr lang="en-US" sz="1600" dirty="0" err="1"/>
              <a:t>mondiale</a:t>
            </a:r>
            <a:r>
              <a:rPr lang="en-US" sz="1600" dirty="0"/>
              <a:t>. </a:t>
            </a:r>
            <a:r>
              <a:rPr lang="en-US" sz="1600" dirty="0" err="1"/>
              <a:t>Contemporaneamente</a:t>
            </a:r>
            <a:r>
              <a:rPr lang="en-US" sz="1600" dirty="0"/>
              <a:t> </a:t>
            </a:r>
            <a:r>
              <a:rPr lang="en-US" sz="1600" dirty="0" err="1"/>
              <a:t>triplicarono</a:t>
            </a:r>
            <a:r>
              <a:rPr lang="en-US" sz="1600" dirty="0"/>
              <a:t> I </a:t>
            </a:r>
            <a:r>
              <a:rPr lang="en-US" sz="1600" dirty="0" err="1"/>
              <a:t>flussi</a:t>
            </a:r>
            <a:r>
              <a:rPr lang="en-US" sz="1600" dirty="0"/>
              <a:t> </a:t>
            </a:r>
            <a:r>
              <a:rPr lang="en-US" sz="1600" dirty="0" err="1"/>
              <a:t>finanziari</a:t>
            </a:r>
            <a:r>
              <a:rPr lang="en-US" sz="1600" dirty="0"/>
              <a:t> e le </a:t>
            </a:r>
            <a:r>
              <a:rPr lang="en-US" sz="1600" dirty="0" err="1"/>
              <a:t>Migrazioni</a:t>
            </a:r>
            <a:r>
              <a:rPr lang="en-US" sz="1600" dirty="0"/>
              <a:t> </a:t>
            </a:r>
            <a:r>
              <a:rPr lang="en-US" sz="1600" dirty="0" err="1"/>
              <a:t>aumentarono</a:t>
            </a:r>
            <a:r>
              <a:rPr lang="en-US" sz="1600" dirty="0"/>
              <a:t> del 10% (60 </a:t>
            </a:r>
            <a:r>
              <a:rPr lang="en-US" sz="1600" dirty="0" err="1"/>
              <a:t>milioni</a:t>
            </a:r>
            <a:r>
              <a:rPr lang="en-US" sz="1600" dirty="0"/>
              <a:t> di </a:t>
            </a:r>
            <a:r>
              <a:rPr lang="en-US" sz="1600" dirty="0" err="1"/>
              <a:t>europei</a:t>
            </a:r>
            <a:r>
              <a:rPr lang="en-US" sz="1600" dirty="0"/>
              <a:t> </a:t>
            </a:r>
            <a:r>
              <a:rPr lang="en-US" sz="1600" dirty="0" err="1"/>
              <a:t>migrarono</a:t>
            </a:r>
            <a:r>
              <a:rPr lang="en-US" sz="1600" dirty="0"/>
              <a:t> verso le </a:t>
            </a:r>
            <a:r>
              <a:rPr lang="en-US" sz="1600" dirty="0" err="1"/>
              <a:t>Americhe</a:t>
            </a:r>
            <a:r>
              <a:rPr lang="en-US" sz="1600" dirty="0"/>
              <a:t>)</a:t>
            </a:r>
            <a:endParaRPr lang="it-IT" sz="1600" dirty="0"/>
          </a:p>
        </p:txBody>
      </p:sp>
    </p:spTree>
    <p:extLst>
      <p:ext uri="{BB962C8B-B14F-4D97-AF65-F5344CB8AC3E}">
        <p14:creationId xmlns:p14="http://schemas.microsoft.com/office/powerpoint/2010/main" val="199934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D4D6A5-E424-487A-AFC2-086160274490}"/>
              </a:ext>
            </a:extLst>
          </p:cNvPr>
          <p:cNvSpPr>
            <a:spLocks noGrp="1"/>
          </p:cNvSpPr>
          <p:nvPr>
            <p:ph type="title"/>
          </p:nvPr>
        </p:nvSpPr>
        <p:spPr>
          <a:xfrm>
            <a:off x="878840" y="161925"/>
            <a:ext cx="10515600" cy="1325563"/>
          </a:xfrm>
        </p:spPr>
        <p:txBody>
          <a:bodyPr/>
          <a:lstStyle/>
          <a:p>
            <a:r>
              <a:rPr lang="it-IT" dirty="0"/>
              <a:t>Furono accordi simili a stimolare sia la crescita del commercio che del PIL</a:t>
            </a:r>
          </a:p>
        </p:txBody>
      </p:sp>
      <p:pic>
        <p:nvPicPr>
          <p:cNvPr id="5" name="Immagine 4">
            <a:extLst>
              <a:ext uri="{FF2B5EF4-FFF2-40B4-BE49-F238E27FC236}">
                <a16:creationId xmlns:a16="http://schemas.microsoft.com/office/drawing/2014/main" id="{03AFD1FB-A665-41AB-9652-B19AD21EB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546" y="1348867"/>
            <a:ext cx="7690358" cy="5428488"/>
          </a:xfrm>
          <a:prstGeom prst="rect">
            <a:avLst/>
          </a:prstGeom>
        </p:spPr>
      </p:pic>
      <p:sp>
        <p:nvSpPr>
          <p:cNvPr id="6" name="CasellaDiTesto 5">
            <a:extLst>
              <a:ext uri="{FF2B5EF4-FFF2-40B4-BE49-F238E27FC236}">
                <a16:creationId xmlns:a16="http://schemas.microsoft.com/office/drawing/2014/main" id="{B82CCF2D-77A8-406F-828E-0B04874C1138}"/>
              </a:ext>
            </a:extLst>
          </p:cNvPr>
          <p:cNvSpPr txBox="1"/>
          <p:nvPr/>
        </p:nvSpPr>
        <p:spPr>
          <a:xfrm>
            <a:off x="9091168" y="5725160"/>
            <a:ext cx="2718816" cy="923330"/>
          </a:xfrm>
          <a:prstGeom prst="rect">
            <a:avLst/>
          </a:prstGeom>
          <a:noFill/>
        </p:spPr>
        <p:txBody>
          <a:bodyPr wrap="square" rtlCol="0">
            <a:spAutoFit/>
          </a:bodyPr>
          <a:lstStyle/>
          <a:p>
            <a:r>
              <a:rPr lang="it-IT" dirty="0"/>
              <a:t>Fonte: </a:t>
            </a:r>
            <a:r>
              <a:rPr lang="it-IT" dirty="0">
                <a:hlinkClick r:id="rId3"/>
              </a:rPr>
              <a:t>https://ourworldindata.org/trade-and-globalization</a:t>
            </a:r>
            <a:r>
              <a:rPr lang="it-IT" dirty="0"/>
              <a:t> </a:t>
            </a:r>
          </a:p>
        </p:txBody>
      </p:sp>
      <p:cxnSp>
        <p:nvCxnSpPr>
          <p:cNvPr id="8" name="Connettore diritto 7">
            <a:extLst>
              <a:ext uri="{FF2B5EF4-FFF2-40B4-BE49-F238E27FC236}">
                <a16:creationId xmlns:a16="http://schemas.microsoft.com/office/drawing/2014/main" id="{5739B1EF-A512-4D09-BB5A-41703C2E0DE4}"/>
              </a:ext>
            </a:extLst>
          </p:cNvPr>
          <p:cNvCxnSpPr>
            <a:cxnSpLocks/>
          </p:cNvCxnSpPr>
          <p:nvPr/>
        </p:nvCxnSpPr>
        <p:spPr>
          <a:xfrm flipV="1">
            <a:off x="2848864" y="1706880"/>
            <a:ext cx="48768" cy="410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856E3304-C3B6-4E20-9197-A0FEAC91E798}"/>
              </a:ext>
            </a:extLst>
          </p:cNvPr>
          <p:cNvCxnSpPr>
            <a:cxnSpLocks/>
          </p:cNvCxnSpPr>
          <p:nvPr/>
        </p:nvCxnSpPr>
        <p:spPr>
          <a:xfrm flipH="1" flipV="1">
            <a:off x="4833870" y="2012823"/>
            <a:ext cx="42901" cy="410057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3B4313D5-D7B9-421F-B01E-A7D6F6BC0795}"/>
              </a:ext>
            </a:extLst>
          </p:cNvPr>
          <p:cNvCxnSpPr>
            <a:cxnSpLocks/>
          </p:cNvCxnSpPr>
          <p:nvPr/>
        </p:nvCxnSpPr>
        <p:spPr>
          <a:xfrm flipH="1" flipV="1">
            <a:off x="5701048" y="2012823"/>
            <a:ext cx="52203" cy="410057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8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Dal protezionismo al GATT</a:t>
            </a:r>
            <a:endParaRPr lang="en-US" dirty="0"/>
          </a:p>
        </p:txBody>
      </p:sp>
      <p:sp>
        <p:nvSpPr>
          <p:cNvPr id="3" name="Segnaposto contenuto 2"/>
          <p:cNvSpPr>
            <a:spLocks noGrp="1"/>
          </p:cNvSpPr>
          <p:nvPr>
            <p:ph idx="1"/>
          </p:nvPr>
        </p:nvSpPr>
        <p:spPr/>
        <p:txBody>
          <a:bodyPr>
            <a:normAutofit fontScale="85000" lnSpcReduction="20000"/>
          </a:bodyPr>
          <a:lstStyle/>
          <a:p>
            <a:r>
              <a:rPr lang="it-IT" b="1" dirty="0"/>
              <a:t>Forte protezionismo </a:t>
            </a:r>
            <a:r>
              <a:rPr lang="it-IT" dirty="0"/>
              <a:t>tra le </a:t>
            </a:r>
            <a:r>
              <a:rPr lang="it-IT" b="1" dirty="0"/>
              <a:t>due guerre mondiali </a:t>
            </a:r>
            <a:r>
              <a:rPr lang="it-IT" dirty="0"/>
              <a:t>(1920-32)</a:t>
            </a:r>
          </a:p>
          <a:p>
            <a:r>
              <a:rPr lang="it-IT" dirty="0"/>
              <a:t>Nel </a:t>
            </a:r>
            <a:r>
              <a:rPr lang="it-IT" b="1" dirty="0"/>
              <a:t>1930 </a:t>
            </a:r>
            <a:r>
              <a:rPr lang="it-IT" dirty="0"/>
              <a:t>gli Stati Uniti, nel tentativo di arginare sul nascere la “crisi del ‘29” e la conseguente depressione, adottarono lo </a:t>
            </a:r>
            <a:r>
              <a:rPr lang="it-IT" b="1" dirty="0" err="1"/>
              <a:t>Smooth-Hawley</a:t>
            </a:r>
            <a:r>
              <a:rPr lang="it-IT" b="1" dirty="0"/>
              <a:t> </a:t>
            </a:r>
            <a:r>
              <a:rPr lang="it-IT" b="1" dirty="0" err="1"/>
              <a:t>Tariff</a:t>
            </a:r>
            <a:r>
              <a:rPr lang="it-IT" b="1" dirty="0"/>
              <a:t> </a:t>
            </a:r>
            <a:r>
              <a:rPr lang="it-IT" b="1" dirty="0" err="1"/>
              <a:t>Act</a:t>
            </a:r>
            <a:r>
              <a:rPr lang="it-IT" dirty="0"/>
              <a:t>, una delle misure più protezioniste del secolo. Risultati: il commercio mondiale crollò del 63%, la </a:t>
            </a:r>
            <a:r>
              <a:rPr lang="en-US" dirty="0" err="1"/>
              <a:t>crescita</a:t>
            </a:r>
            <a:r>
              <a:rPr lang="en-US" dirty="0"/>
              <a:t> </a:t>
            </a:r>
            <a:r>
              <a:rPr lang="en-US" dirty="0" err="1"/>
              <a:t>economica</a:t>
            </a:r>
            <a:r>
              <a:rPr lang="en-US" dirty="0"/>
              <a:t> </a:t>
            </a:r>
            <a:r>
              <a:rPr lang="en-US" dirty="0" err="1"/>
              <a:t>diminuì</a:t>
            </a:r>
            <a:endParaRPr lang="en-US" dirty="0"/>
          </a:p>
          <a:p>
            <a:r>
              <a:rPr lang="it-IT" dirty="0"/>
              <a:t>Firma </a:t>
            </a:r>
            <a:r>
              <a:rPr lang="it-IT" b="1" i="1" dirty="0"/>
              <a:t>dell’Accordo Generale sulle Tariffe Doganali ed il Commercio GATT (1947) – </a:t>
            </a:r>
            <a:r>
              <a:rPr lang="it-IT" dirty="0"/>
              <a:t>23 paesi*) - e nascita del Sistema </a:t>
            </a:r>
            <a:r>
              <a:rPr lang="en-US" dirty="0" err="1"/>
              <a:t>commerciale</a:t>
            </a:r>
            <a:r>
              <a:rPr lang="en-US" dirty="0"/>
              <a:t> </a:t>
            </a:r>
            <a:r>
              <a:rPr lang="en-US" dirty="0" err="1"/>
              <a:t>multilaterale</a:t>
            </a:r>
            <a:r>
              <a:rPr lang="en-US" dirty="0"/>
              <a:t> </a:t>
            </a:r>
            <a:r>
              <a:rPr lang="en-US" dirty="0" err="1"/>
              <a:t>dopo</a:t>
            </a:r>
            <a:r>
              <a:rPr lang="en-US" dirty="0"/>
              <a:t> </a:t>
            </a:r>
            <a:r>
              <a:rPr lang="en-US" dirty="0" err="1"/>
              <a:t>il</a:t>
            </a:r>
            <a:r>
              <a:rPr lang="en-US" dirty="0"/>
              <a:t> </a:t>
            </a:r>
            <a:r>
              <a:rPr lang="en-US" dirty="0" err="1"/>
              <a:t>fallimento</a:t>
            </a:r>
            <a:r>
              <a:rPr lang="en-US" dirty="0"/>
              <a:t> </a:t>
            </a:r>
            <a:r>
              <a:rPr lang="en-US" dirty="0" err="1"/>
              <a:t>dell’ITO</a:t>
            </a:r>
            <a:r>
              <a:rPr lang="en-US" dirty="0"/>
              <a:t> </a:t>
            </a:r>
            <a:r>
              <a:rPr lang="en-US" dirty="0" err="1"/>
              <a:t>nel</a:t>
            </a:r>
            <a:r>
              <a:rPr lang="en-US" dirty="0"/>
              <a:t> 1946</a:t>
            </a:r>
          </a:p>
          <a:p>
            <a:r>
              <a:rPr lang="it-IT" dirty="0"/>
              <a:t>Tra il 1947 e il 1994 si succedono 8 </a:t>
            </a:r>
            <a:r>
              <a:rPr lang="it-IT" dirty="0">
                <a:solidFill>
                  <a:srgbClr val="FF0000"/>
                </a:solidFill>
              </a:rPr>
              <a:t>negoziati multilaterali</a:t>
            </a:r>
            <a:r>
              <a:rPr lang="it-IT" dirty="0"/>
              <a:t>. I dazi medi mondiali diminuiscono da una media del 48% al 5% di oggi</a:t>
            </a:r>
          </a:p>
          <a:p>
            <a:r>
              <a:rPr lang="it-IT" dirty="0"/>
              <a:t>Nel 1986 con l’Uruguay Round che si conclude a </a:t>
            </a:r>
            <a:r>
              <a:rPr lang="it-IT" dirty="0" err="1"/>
              <a:t>Marrakesh</a:t>
            </a:r>
            <a:r>
              <a:rPr lang="it-IT" dirty="0"/>
              <a:t> (Marocco) nel 1994 si pongono le basi per costituire una vera e propria istituzione multilaterale per il commercio: il WTO che nasce il 1.1.1995 con specifici poteri d’intervento</a:t>
            </a:r>
            <a:endParaRPr lang="en-US" dirty="0"/>
          </a:p>
        </p:txBody>
      </p:sp>
      <p:sp>
        <p:nvSpPr>
          <p:cNvPr id="6" name="Rettangolo 5"/>
          <p:cNvSpPr/>
          <p:nvPr/>
        </p:nvSpPr>
        <p:spPr>
          <a:xfrm>
            <a:off x="493776" y="6075343"/>
            <a:ext cx="11567160" cy="68505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Belgio, Birmania, Brasile, Canada, Cecoslovacchia, Ceylon, Cile, Cina, Cuba, Francia, India, Italia, Libano, Lussemburgo, Norvegia, Nuova Zelanda, Paesi Bassi, Pakistan, Regno Unito, Rhodesia Meridionale, Siria, Stati Uniti, Sudafrica.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615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 un mondo globale le tariffe sulle importazioni diminuiscono</a:t>
            </a:r>
            <a:endParaRPr lang="en-US" dirty="0"/>
          </a:p>
        </p:txBody>
      </p:sp>
      <p:sp>
        <p:nvSpPr>
          <p:cNvPr id="3" name="Segnaposto numero diapositiva 2"/>
          <p:cNvSpPr>
            <a:spLocks noGrp="1"/>
          </p:cNvSpPr>
          <p:nvPr>
            <p:ph type="sldNum" sz="quarter" idx="12"/>
          </p:nvPr>
        </p:nvSpPr>
        <p:spPr/>
        <p:txBody>
          <a:bodyPr/>
          <a:lstStyle/>
          <a:p>
            <a:fld id="{E171CCC5-BE13-4F65-A118-9FF21E55254F}" type="slidenum">
              <a:rPr lang="en-US" smtClean="0"/>
              <a:t>8</a:t>
            </a:fld>
            <a:endParaRPr lang="en-US"/>
          </a:p>
        </p:txBody>
      </p:sp>
      <p:pic>
        <p:nvPicPr>
          <p:cNvPr id="102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04" y="1627633"/>
            <a:ext cx="8722954" cy="5230367"/>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A9EAD118-276E-468A-8C58-FD2BD24DD81E}"/>
              </a:ext>
            </a:extLst>
          </p:cNvPr>
          <p:cNvSpPr/>
          <p:nvPr/>
        </p:nvSpPr>
        <p:spPr>
          <a:xfrm>
            <a:off x="9046464" y="3745152"/>
            <a:ext cx="3077464" cy="1477328"/>
          </a:xfrm>
          <a:prstGeom prst="rect">
            <a:avLst/>
          </a:prstGeom>
        </p:spPr>
        <p:txBody>
          <a:bodyPr wrap="square">
            <a:spAutoFit/>
          </a:bodyPr>
          <a:lstStyle/>
          <a:p>
            <a:r>
              <a:rPr lang="en-US" dirty="0">
                <a:hlinkClick r:id="rId3"/>
              </a:rPr>
              <a:t>Fonte: https://www.weforum.org/agenda/2019/01/how-globalization-4-0-fits-into-the-history-of-globalization/</a:t>
            </a:r>
            <a:r>
              <a:rPr lang="en-US" dirty="0"/>
              <a:t> </a:t>
            </a:r>
          </a:p>
        </p:txBody>
      </p:sp>
    </p:spTree>
    <p:extLst>
      <p:ext uri="{BB962C8B-B14F-4D97-AF65-F5344CB8AC3E}">
        <p14:creationId xmlns:p14="http://schemas.microsoft.com/office/powerpoint/2010/main" val="242954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a:t>
            </a:r>
            <a:r>
              <a:rPr lang="it-IT" dirty="0" err="1"/>
              <a:t>Gatt</a:t>
            </a:r>
            <a:r>
              <a:rPr lang="it-IT" dirty="0"/>
              <a:t> e gli ambiti negoziali</a:t>
            </a:r>
            <a:endParaRPr lang="en-US" dirty="0"/>
          </a:p>
        </p:txBody>
      </p:sp>
      <p:sp>
        <p:nvSpPr>
          <p:cNvPr id="3" name="Segnaposto contenuto 2"/>
          <p:cNvSpPr>
            <a:spLocks noGrp="1"/>
          </p:cNvSpPr>
          <p:nvPr>
            <p:ph idx="1"/>
          </p:nvPr>
        </p:nvSpPr>
        <p:spPr/>
        <p:txBody>
          <a:bodyPr>
            <a:normAutofit/>
          </a:bodyPr>
          <a:lstStyle/>
          <a:p>
            <a:r>
              <a:rPr lang="it-IT" dirty="0"/>
              <a:t>Negli 8 Round negoziali sono stati raggiunti accordi molto importanti tra i 23 Paesi:</a:t>
            </a:r>
          </a:p>
          <a:p>
            <a:pPr lvl="1"/>
            <a:r>
              <a:rPr lang="it-IT" b="1" dirty="0"/>
              <a:t>Anni ‘40-’50</a:t>
            </a:r>
            <a:r>
              <a:rPr lang="it-IT" dirty="0"/>
              <a:t>: </a:t>
            </a:r>
            <a:r>
              <a:rPr lang="it-IT" u="sng" dirty="0"/>
              <a:t>Riduzioni (non generalizzate) pari a circa il 35% delle barriere tariffarie</a:t>
            </a:r>
            <a:r>
              <a:rPr lang="it-IT" dirty="0"/>
              <a:t> al commercio dei </a:t>
            </a:r>
            <a:r>
              <a:rPr lang="it-IT" dirty="0">
                <a:solidFill>
                  <a:srgbClr val="FF0000"/>
                </a:solidFill>
              </a:rPr>
              <a:t>prodotti industriali</a:t>
            </a:r>
          </a:p>
          <a:p>
            <a:pPr lvl="1"/>
            <a:r>
              <a:rPr lang="it-IT" b="1" dirty="0"/>
              <a:t>Anni ‘60-’70</a:t>
            </a:r>
            <a:r>
              <a:rPr lang="it-IT" dirty="0"/>
              <a:t>: Irrompe sulla scena commerciale internazionale </a:t>
            </a:r>
            <a:r>
              <a:rPr lang="it-IT" b="1" dirty="0"/>
              <a:t>la Cee (Comunità Economica Europea)</a:t>
            </a:r>
            <a:r>
              <a:rPr lang="it-IT" dirty="0"/>
              <a:t>. I negoziati diventano, di fatto, bipolari. Avviata la fase delle </a:t>
            </a:r>
            <a:r>
              <a:rPr lang="it-IT" dirty="0">
                <a:solidFill>
                  <a:srgbClr val="FF0000"/>
                </a:solidFill>
              </a:rPr>
              <a:t>negoziazioni “settoriali”</a:t>
            </a:r>
            <a:r>
              <a:rPr lang="it-IT" dirty="0"/>
              <a:t>. Le riduzioni tariffarie decise dal Tokyo Round hanno previsto un’ulteriore riduzione delle barriere tariffarie (in media del 30%) nell’arco di 8 anni</a:t>
            </a:r>
          </a:p>
          <a:p>
            <a:pPr lvl="1"/>
            <a:r>
              <a:rPr lang="it-IT" b="1" dirty="0"/>
              <a:t>Anni ‘80-’94</a:t>
            </a:r>
            <a:r>
              <a:rPr lang="it-IT" dirty="0"/>
              <a:t>: </a:t>
            </a:r>
            <a:r>
              <a:rPr lang="en-US" dirty="0" err="1"/>
              <a:t>ulteriore</a:t>
            </a:r>
            <a:r>
              <a:rPr lang="en-US" dirty="0"/>
              <a:t> </a:t>
            </a:r>
            <a:r>
              <a:rPr lang="en-US" dirty="0" err="1">
                <a:solidFill>
                  <a:srgbClr val="FF0000"/>
                </a:solidFill>
              </a:rPr>
              <a:t>liberalizzazione</a:t>
            </a:r>
            <a:r>
              <a:rPr lang="en-US" dirty="0">
                <a:solidFill>
                  <a:srgbClr val="FF0000"/>
                </a:solidFill>
              </a:rPr>
              <a:t> </a:t>
            </a:r>
            <a:r>
              <a:rPr lang="en-US" dirty="0" err="1">
                <a:solidFill>
                  <a:srgbClr val="FF0000"/>
                </a:solidFill>
              </a:rPr>
              <a:t>scambi</a:t>
            </a:r>
            <a:r>
              <a:rPr lang="en-US" dirty="0"/>
              <a:t> </a:t>
            </a:r>
            <a:r>
              <a:rPr lang="en-US" dirty="0" err="1"/>
              <a:t>prodotti</a:t>
            </a:r>
            <a:r>
              <a:rPr lang="en-US" dirty="0"/>
              <a:t> </a:t>
            </a:r>
            <a:r>
              <a:rPr lang="it-IT" dirty="0"/>
              <a:t>industriali, liberalizzazione in nuovi settori: </a:t>
            </a:r>
            <a:r>
              <a:rPr lang="it-IT" dirty="0">
                <a:solidFill>
                  <a:srgbClr val="FF0000"/>
                </a:solidFill>
              </a:rPr>
              <a:t>agricolo</a:t>
            </a:r>
            <a:r>
              <a:rPr lang="it-IT" dirty="0"/>
              <a:t>, </a:t>
            </a:r>
            <a:r>
              <a:rPr lang="it-IT" dirty="0">
                <a:solidFill>
                  <a:srgbClr val="FF0000"/>
                </a:solidFill>
              </a:rPr>
              <a:t>tessile-abbigliamento</a:t>
            </a:r>
            <a:r>
              <a:rPr lang="it-IT" dirty="0"/>
              <a:t>, </a:t>
            </a:r>
            <a:r>
              <a:rPr lang="it-IT" dirty="0">
                <a:solidFill>
                  <a:srgbClr val="FF0000"/>
                </a:solidFill>
              </a:rPr>
              <a:t>servizi</a:t>
            </a:r>
            <a:r>
              <a:rPr lang="it-IT" dirty="0"/>
              <a:t> (</a:t>
            </a:r>
            <a:r>
              <a:rPr lang="it-IT" b="1" dirty="0" err="1"/>
              <a:t>Gats</a:t>
            </a:r>
            <a:r>
              <a:rPr lang="it-IT" dirty="0"/>
              <a:t>) e </a:t>
            </a:r>
            <a:r>
              <a:rPr lang="it-IT" dirty="0">
                <a:solidFill>
                  <a:srgbClr val="FF0000"/>
                </a:solidFill>
              </a:rPr>
              <a:t>proprietà intellettuale</a:t>
            </a:r>
            <a:r>
              <a:rPr lang="it-IT" dirty="0"/>
              <a:t>.</a:t>
            </a:r>
            <a:endParaRPr lang="en-US" dirty="0"/>
          </a:p>
        </p:txBody>
      </p:sp>
    </p:spTree>
    <p:extLst>
      <p:ext uri="{BB962C8B-B14F-4D97-AF65-F5344CB8AC3E}">
        <p14:creationId xmlns:p14="http://schemas.microsoft.com/office/powerpoint/2010/main" val="320271385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3452</Words>
  <Application>Microsoft Office PowerPoint</Application>
  <PresentationFormat>Widescreen</PresentationFormat>
  <Paragraphs>146</Paragraphs>
  <Slides>32</Slides>
  <Notes>1</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32</vt:i4>
      </vt:variant>
    </vt:vector>
  </HeadingPairs>
  <TitlesOfParts>
    <vt:vector size="40" baseType="lpstr">
      <vt:lpstr>Arial</vt:lpstr>
      <vt:lpstr>Calibri</vt:lpstr>
      <vt:lpstr>Calibri Light</vt:lpstr>
      <vt:lpstr>Museo Sans 300</vt:lpstr>
      <vt:lpstr>Museo Sans 700</vt:lpstr>
      <vt:lpstr>Times New Roman</vt:lpstr>
      <vt:lpstr>Tema di Office</vt:lpstr>
      <vt:lpstr>Immagine Paint</vt:lpstr>
      <vt:lpstr>Le politiche commerciali in azione</vt:lpstr>
      <vt:lpstr>Dalle AVO al multilateralismo nel commercio mondiale</vt:lpstr>
      <vt:lpstr>Le strategie alla base della politica commerciale</vt:lpstr>
      <vt:lpstr>Qualche cenno storico: la nascita del sistema commerciale multilaterale</vt:lpstr>
      <vt:lpstr>L’intensificazione delle reti commerciali</vt:lpstr>
      <vt:lpstr>Furono accordi simili a stimolare sia la crescita del commercio che del PIL</vt:lpstr>
      <vt:lpstr>Dal protezionismo al GATT</vt:lpstr>
      <vt:lpstr>In un mondo globale le tariffe sulle importazioni diminuiscono</vt:lpstr>
      <vt:lpstr>Il Gatt e gli ambiti negoziali</vt:lpstr>
      <vt:lpstr>E gli scambi commerciali aumentano</vt:lpstr>
      <vt:lpstr>Il GATT e la CEE</vt:lpstr>
      <vt:lpstr>L’OMC o WTO (Organizzazione Mondiale del Commercio)</vt:lpstr>
      <vt:lpstr>La struttura dell’OMC</vt:lpstr>
      <vt:lpstr>Struttura degli accordi OMC</vt:lpstr>
      <vt:lpstr>Quali sono i principi del sistema multilaterale del commercio?</vt:lpstr>
      <vt:lpstr>Il meccanismo di risoluzione delle controversie</vt:lpstr>
      <vt:lpstr>DSB, Dispute Settlement Body</vt:lpstr>
      <vt:lpstr>Le conferenze ministeriali</vt:lpstr>
      <vt:lpstr>Principali temi negoziali della Doha Agenda (DDA: 2001-2013)</vt:lpstr>
      <vt:lpstr>Lo stato del negoziato</vt:lpstr>
      <vt:lpstr>I problemi interni al coordinamento del WTO</vt:lpstr>
      <vt:lpstr>Riassumendo: perché il WTO non sta funzionando?</vt:lpstr>
      <vt:lpstr>Il regionalismo domina il coordinamento nel commercio</vt:lpstr>
      <vt:lpstr>Caratteristiche e tendenze</vt:lpstr>
      <vt:lpstr>Come già sottolineato gli accordi regionali proliferano e sostituiscono quelli multilaterali</vt:lpstr>
      <vt:lpstr>E l’Europa fa la parte del leone (150 accordi in essere)</vt:lpstr>
      <vt:lpstr>Gli accordi preferenziali bilaterali e regionali sembrano un piatto di spaghetti (J.N. Bhagwati, 1995)</vt:lpstr>
      <vt:lpstr>Sfide e  problemi connessi con il regionalismo</vt:lpstr>
      <vt:lpstr>Un nuovo modo di coordinamento commerciale</vt:lpstr>
      <vt:lpstr>Tipologia di accordi commerciali regionali: il caso UE</vt:lpstr>
      <vt:lpstr>Gli accordi UE</vt:lpstr>
      <vt:lpstr>Dalla negoziazione alle politiche di intervento: gli obiettivi e gli strumenti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CHIES LAURA</dc:creator>
  <cp:lastModifiedBy>CHIES LAURA</cp:lastModifiedBy>
  <cp:revision>22</cp:revision>
  <dcterms:created xsi:type="dcterms:W3CDTF">2022-05-17T07:18:02Z</dcterms:created>
  <dcterms:modified xsi:type="dcterms:W3CDTF">2022-05-17T10:59:28Z</dcterms:modified>
</cp:coreProperties>
</file>