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435" r:id="rId3"/>
    <p:sldId id="436" r:id="rId4"/>
    <p:sldId id="437" r:id="rId5"/>
    <p:sldId id="442" r:id="rId6"/>
    <p:sldId id="438" r:id="rId7"/>
    <p:sldId id="439" r:id="rId8"/>
    <p:sldId id="440" r:id="rId9"/>
    <p:sldId id="441" r:id="rId10"/>
    <p:sldId id="444" r:id="rId11"/>
    <p:sldId id="271" r:id="rId12"/>
    <p:sldId id="272" r:id="rId13"/>
    <p:sldId id="273" r:id="rId14"/>
    <p:sldId id="288" r:id="rId15"/>
    <p:sldId id="290" r:id="rId16"/>
    <p:sldId id="291" r:id="rId17"/>
    <p:sldId id="293" r:id="rId18"/>
    <p:sldId id="292" r:id="rId19"/>
    <p:sldId id="389" r:id="rId20"/>
    <p:sldId id="390" r:id="rId21"/>
    <p:sldId id="391" r:id="rId22"/>
    <p:sldId id="392" r:id="rId23"/>
    <p:sldId id="393" r:id="rId24"/>
    <p:sldId id="394" r:id="rId25"/>
    <p:sldId id="395"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7"/>
    <p:restoredTop sz="95238"/>
  </p:normalViewPr>
  <p:slideViewPr>
    <p:cSldViewPr snapToGrid="0" snapToObjects="1">
      <p:cViewPr varScale="1">
        <p:scale>
          <a:sx n="99" d="100"/>
          <a:sy n="99" d="100"/>
        </p:scale>
        <p:origin x="5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EE3F8-8F21-EA49-A3F8-FAF1471ABD9F}" type="datetimeFigureOut">
              <a:rPr lang="it-IT" smtClean="0"/>
              <a:t>03/04/22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5209D-5D80-9349-9509-9485844A52D0}" type="slidenum">
              <a:rPr lang="it-IT" smtClean="0"/>
              <a:t>‹N›</a:t>
            </a:fld>
            <a:endParaRPr lang="it-IT"/>
          </a:p>
        </p:txBody>
      </p:sp>
    </p:spTree>
    <p:extLst>
      <p:ext uri="{BB962C8B-B14F-4D97-AF65-F5344CB8AC3E}">
        <p14:creationId xmlns:p14="http://schemas.microsoft.com/office/powerpoint/2010/main" val="402797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egnaposto immagine diapositiva 1"/>
          <p:cNvSpPr>
            <a:spLocks noGrp="1" noRot="1" noChangeAspect="1"/>
          </p:cNvSpPr>
          <p:nvPr>
            <p:ph type="sldImg"/>
          </p:nvPr>
        </p:nvSpPr>
        <p:spPr/>
      </p:sp>
      <p:sp>
        <p:nvSpPr>
          <p:cNvPr id="235522"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6881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8BBA16F-F145-4140-A90C-A06C2E8DEF6B}" type="slidenum">
              <a:rPr lang="it-IT"/>
              <a:pPr/>
              <a:t>38</a:t>
            </a:fld>
            <a:endParaRPr lang="it-IT"/>
          </a:p>
        </p:txBody>
      </p:sp>
      <p:sp>
        <p:nvSpPr>
          <p:cNvPr id="254978" name="Rectangle 1026"/>
          <p:cNvSpPr>
            <a:spLocks noGrp="1" noRot="1" noChangeAspect="1" noChangeArrowheads="1" noTextEdit="1"/>
          </p:cNvSpPr>
          <p:nvPr>
            <p:ph type="sldImg"/>
          </p:nvPr>
        </p:nvSpPr>
        <p:spPr/>
      </p:sp>
      <p:sp>
        <p:nvSpPr>
          <p:cNvPr id="254979"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8846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5068634-2119-EC42-92B8-3AFEDCA2A04D}" type="slidenum">
              <a:rPr lang="it-IT"/>
              <a:pPr/>
              <a:t>39</a:t>
            </a:fld>
            <a:endParaRPr lang="it-IT"/>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sz="1000">
                <a:latin typeface="Times New Roman" charset="0"/>
                <a:ea typeface="ＭＳ Ｐゴシック" charset="0"/>
                <a:cs typeface="ＭＳ Ｐゴシック" charset="0"/>
              </a:rPr>
              <a:t>Tra il 2000 e il 2005 sono stati presentati numerosi progetti di riforma della legge fallimentare. </a:t>
            </a:r>
          </a:p>
          <a:p>
            <a:r>
              <a:rPr lang="it-IT" sz="1000">
                <a:latin typeface="Times New Roman" charset="0"/>
                <a:ea typeface="ＭＳ Ｐゴシック" charset="0"/>
                <a:cs typeface="ＭＳ Ｐゴシック" charset="0"/>
              </a:rPr>
              <a:t>I primi due progetti miravano a riformare le procedure concorsuali predisponendo una procedura unitaria di crisi, di carattere anticipatorio, e una di insolvenza, eventuale e successiva, che avrebbero dovuto sostituire quelle del fallimento e le altre procedure concorsuali minori.</a:t>
            </a:r>
          </a:p>
          <a:p>
            <a:r>
              <a:rPr lang="it-IT" sz="1000">
                <a:latin typeface="Times New Roman" charset="0"/>
                <a:ea typeface="ＭＳ Ｐゴシック" charset="0"/>
                <a:cs typeface="ＭＳ Ｐゴシック" charset="0"/>
              </a:rPr>
              <a:t>La proposta DS prevedeva, in aggiunta alle procedure di crisi e di insolvenza,  la possibilità di accordi tra debitori e creditore, disciplinando, da un lato, una forma di ristrutturazione parziale nella quale veniva coinvolta una sola classe di creditori, </a:t>
            </a:r>
          </a:p>
          <a:p>
            <a:r>
              <a:rPr lang="it-IT" sz="1000">
                <a:latin typeface="Times New Roman" charset="0"/>
                <a:ea typeface="ＭＳ Ｐゴシック" charset="0"/>
                <a:cs typeface="ＭＳ Ｐゴシック" charset="0"/>
              </a:rPr>
              <a:t>dall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altro i c.d. </a:t>
            </a:r>
            <a:r>
              <a:rPr lang="it-IT" altLang="ja-JP" sz="1000" b="1">
                <a:latin typeface="Times New Roman" charset="0"/>
                <a:ea typeface="ＭＳ Ｐゴシック" charset="0"/>
                <a:cs typeface="ＭＳ Ｐゴシック" charset="0"/>
              </a:rPr>
              <a:t>accordi di composizione negoziale della crisi</a:t>
            </a:r>
            <a:r>
              <a:rPr lang="it-IT" altLang="ja-JP" sz="1000">
                <a:latin typeface="Times New Roman" charset="0"/>
                <a:ea typeface="ＭＳ Ｐゴシック" charset="0"/>
                <a:cs typeface="ＭＳ Ｐゴシック" charset="0"/>
              </a:rPr>
              <a:t>, accordi tra debitore e creditori (anche uno soltanto) soggetti alla mera omologa del giudice.  </a:t>
            </a:r>
          </a:p>
          <a:p>
            <a:r>
              <a:rPr lang="it-IT" sz="1000">
                <a:latin typeface="Times New Roman" charset="0"/>
                <a:ea typeface="ＭＳ Ｐゴシック" charset="0"/>
                <a:cs typeface="ＭＳ Ｐゴシック" charset="0"/>
              </a:rPr>
              <a:t>Nonostante la completezza delle due proposte, nessuna delle due fu approvata nel corso della legislatura. </a:t>
            </a:r>
          </a:p>
          <a:p>
            <a:r>
              <a:rPr lang="it-IT" sz="1000">
                <a:latin typeface="Times New Roman" charset="0"/>
                <a:ea typeface="ＭＳ Ｐゴシック" charset="0"/>
                <a:cs typeface="ＭＳ Ｐゴシック" charset="0"/>
              </a:rPr>
              <a:t>Alla fine del 2001 è stata istituita presso il M. della Giustizia la Commissione per la riforma delle procedure concorsuali. La proposta prevedeva la sostituzione delle procedure concorsuali con una disciplina unitaria, così articolata:</a:t>
            </a:r>
          </a:p>
          <a:p>
            <a:r>
              <a:rPr lang="it-IT" sz="1000">
                <a:latin typeface="Times New Roman" charset="0"/>
                <a:ea typeface="ＭＳ Ｐゴシック" charset="0"/>
                <a:cs typeface="ＭＳ Ｐゴシック" charset="0"/>
              </a:rPr>
              <a:t> - meccanismi di prevenzione e allerta;</a:t>
            </a:r>
          </a:p>
          <a:p>
            <a:pPr>
              <a:buFontTx/>
              <a:buChar char="-"/>
            </a:pPr>
            <a:r>
              <a:rPr lang="it-IT" sz="1000">
                <a:latin typeface="Times New Roman" charset="0"/>
                <a:ea typeface="ＭＳ Ｐゴシック" charset="0"/>
                <a:cs typeface="ＭＳ Ｐゴシック" charset="0"/>
              </a:rPr>
              <a:t>procedura di composizione concordata della crisi; </a:t>
            </a:r>
          </a:p>
          <a:p>
            <a:pPr>
              <a:buFontTx/>
              <a:buChar char="-"/>
            </a:pPr>
            <a:r>
              <a:rPr lang="it-IT" sz="1000">
                <a:latin typeface="Times New Roman" charset="0"/>
                <a:ea typeface="ＭＳ Ｐゴシック" charset="0"/>
                <a:cs typeface="ＭＳ Ｐゴシック" charset="0"/>
              </a:rPr>
              <a:t>procedura di insolvenza.</a:t>
            </a:r>
            <a:r>
              <a:rPr lang="it-IT">
                <a:latin typeface="Times New Roman" charset="0"/>
                <a:ea typeface="ＭＳ Ｐゴシック" charset="0"/>
                <a:cs typeface="ＭＳ Ｐゴシック" charset="0"/>
              </a:rPr>
              <a:t> </a:t>
            </a:r>
          </a:p>
          <a:p>
            <a:r>
              <a:rPr lang="it-IT" sz="1000">
                <a:latin typeface="Times New Roman" charset="0"/>
                <a:ea typeface="ＭＳ Ｐゴシック" charset="0"/>
                <a:cs typeface="ＭＳ Ｐゴシック" charset="0"/>
              </a:rPr>
              <a:t>Su molti punti della proposta si erano verificata una divergenza di impostazione tra i membri: in particolare, si registrava un sindacato ancora troppo invasivo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A.G.;</a:t>
            </a:r>
          </a:p>
          <a:p>
            <a:r>
              <a:rPr lang="it-IT" sz="1000">
                <a:latin typeface="Times New Roman" charset="0"/>
                <a:ea typeface="ＭＳ Ｐゴシック" charset="0"/>
                <a:cs typeface="ＭＳ Ｐゴシック" charset="0"/>
              </a:rPr>
              <a:t>sulla previsione di misure sanzionatorie ancora eccessivamente incisive nei cfr. imprenditore. Sulla disciplina della revocatoria. Contestualmente ai tentativi di stesura del disegno di legge organico, il C. dei ministri approvava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8 marzo 2002 un disegno di legge per recante modifiche urgenti.</a:t>
            </a:r>
          </a:p>
          <a:p>
            <a:endParaRPr lang="it-IT" sz="1000">
              <a:latin typeface="Times New Roman" charset="0"/>
              <a:ea typeface="ＭＳ Ｐゴシック" charset="0"/>
              <a:cs typeface="ＭＳ Ｐゴシック" charset="0"/>
            </a:endParaRP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3596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A84A0F3-7FFE-8E44-BC99-AEF0F0576094}" type="slidenum">
              <a:rPr lang="it-IT"/>
              <a:pPr/>
              <a:t>40</a:t>
            </a:fld>
            <a:endParaRPr lang="it-IT"/>
          </a:p>
        </p:txBody>
      </p:sp>
      <p:sp>
        <p:nvSpPr>
          <p:cNvPr id="259074" name="Rectangle 2"/>
          <p:cNvSpPr>
            <a:spLocks noGrp="1" noRot="1" noChangeAspect="1" noChangeArrowheads="1" noTextEdit="1"/>
          </p:cNvSpPr>
          <p:nvPr>
            <p:ph type="sldImg"/>
          </p:nvPr>
        </p:nvSpPr>
        <p:spPr/>
      </p:sp>
      <p:sp>
        <p:nvSpPr>
          <p:cNvPr id="2590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just"/>
            <a:r>
              <a:rPr lang="it-IT" sz="1000">
                <a:latin typeface="Times New Roman" charset="0"/>
                <a:ea typeface="ＭＳ Ｐゴシック" charset="0"/>
                <a:cs typeface="Times New Roman" charset="0"/>
              </a:rPr>
              <a:t>Redatto da una commissione di tecnici, guidata dall</a:t>
            </a:r>
            <a:r>
              <a:rPr lang="ja-JP" altLang="it-IT" sz="1000">
                <a:latin typeface="Arial" charset="0"/>
                <a:ea typeface="ＭＳ Ｐゴシック" charset="0"/>
                <a:cs typeface="Times New Roman" charset="0"/>
              </a:rPr>
              <a:t>’</a:t>
            </a:r>
            <a:r>
              <a:rPr lang="it-IT" altLang="ja-JP" sz="1000">
                <a:latin typeface="Times New Roman" charset="0"/>
                <a:ea typeface="ＭＳ Ｐゴシック" charset="0"/>
                <a:cs typeface="Times New Roman" charset="0"/>
              </a:rPr>
              <a:t>onorevole Vietti, e presentato come forma di emendamento ad un disegno di legge che da anni giaceva al Senato e si proponeva la modifica della legge fallimentare, nel senso di un suo adeguamento alle numerose pronunce della corte di cassazione e della consulta, che si sono succedete nel corso degli ultimi anni (la c.d. miniriforma). </a:t>
            </a:r>
          </a:p>
          <a:p>
            <a:pPr algn="just"/>
            <a:r>
              <a:rPr lang="it-IT" sz="1000">
                <a:latin typeface="Times New Roman" charset="0"/>
                <a:ea typeface="ＭＳ Ｐゴシック" charset="0"/>
                <a:cs typeface="Times New Roman" charset="0"/>
              </a:rPr>
              <a:t>Il provvedimento elaborato dall</a:t>
            </a:r>
            <a:r>
              <a:rPr lang="ja-JP" altLang="it-IT" sz="1000">
                <a:latin typeface="Arial" charset="0"/>
                <a:ea typeface="ＭＳ Ｐゴシック" charset="0"/>
                <a:cs typeface="Times New Roman" charset="0"/>
              </a:rPr>
              <a:t>’</a:t>
            </a:r>
            <a:r>
              <a:rPr lang="it-IT" altLang="ja-JP" sz="1000">
                <a:latin typeface="Times New Roman" charset="0"/>
                <a:ea typeface="ＭＳ Ｐゴシック" charset="0"/>
                <a:cs typeface="Times New Roman" charset="0"/>
              </a:rPr>
              <a:t>on. Vietti, allora sottosegretario alla giustizia, non si limitava a apportare interventi di aggiornamento del testo della legge fallimentare, ma si proponeva di intervenire significativamente, tentando di  formulare, sotto forma di emendamento, alcuni dei principi che sono stati elaborati nel corso degli ultimi anni nell</a:t>
            </a:r>
            <a:r>
              <a:rPr lang="ja-JP" altLang="it-IT" sz="1000">
                <a:latin typeface="Arial" charset="0"/>
                <a:ea typeface="ＭＳ Ｐゴシック" charset="0"/>
                <a:cs typeface="Times New Roman" charset="0"/>
              </a:rPr>
              <a:t>’</a:t>
            </a:r>
            <a:r>
              <a:rPr lang="it-IT" altLang="ja-JP" sz="1000">
                <a:latin typeface="Times New Roman" charset="0"/>
                <a:ea typeface="ＭＳ Ｐゴシック" charset="0"/>
                <a:cs typeface="Times New Roman" charset="0"/>
              </a:rPr>
              <a:t>ambito delle variegate commissioni costituite. </a:t>
            </a:r>
          </a:p>
          <a:p>
            <a:pPr algn="just"/>
            <a:r>
              <a:rPr lang="it-IT" sz="1000">
                <a:latin typeface="Times New Roman" charset="0"/>
                <a:ea typeface="ＭＳ Ｐゴシック" charset="0"/>
                <a:cs typeface="Times New Roman" charset="0"/>
              </a:rPr>
              <a:t>Il c.d. maxiemendamento, ancorché approvato dal c. dei ministri il 23 dicembre 2004, non è mai stato oggetto di esame da parte della commissione giustizia del Senato.</a:t>
            </a:r>
          </a:p>
          <a:p>
            <a:pPr algn="just"/>
            <a:r>
              <a:rPr lang="it-IT" sz="1000">
                <a:latin typeface="Times New Roman" charset="0"/>
                <a:ea typeface="ＭＳ Ｐゴシック" charset="0"/>
                <a:cs typeface="Times New Roman" charset="0"/>
              </a:rPr>
              <a:t>Si è pensato pertanto di inserirne i contenuti nel pacchetto sulla competitività,varato lo scorso marzo.  </a:t>
            </a:r>
          </a:p>
          <a:p>
            <a:pPr algn="just"/>
            <a:r>
              <a:rPr lang="it-IT" sz="1000">
                <a:latin typeface="Times New Roman" charset="0"/>
                <a:ea typeface="ＭＳ Ｐゴシック" charset="0"/>
                <a:cs typeface="Times New Roman" charset="0"/>
              </a:rPr>
              <a:t>Sono state inserite, le disposizioni più urgenti nel DL mentre un più corposo complesso di norme del maxiemendamento è stato inserito nell</a:t>
            </a:r>
            <a:r>
              <a:rPr lang="ja-JP" altLang="it-IT" sz="1000">
                <a:latin typeface="Arial" charset="0"/>
                <a:ea typeface="ＭＳ Ｐゴシック" charset="0"/>
                <a:cs typeface="Times New Roman" charset="0"/>
              </a:rPr>
              <a:t>’</a:t>
            </a:r>
            <a:r>
              <a:rPr lang="it-IT" altLang="ja-JP" sz="1000">
                <a:latin typeface="Times New Roman" charset="0"/>
                <a:ea typeface="ＭＳ Ｐゴシック" charset="0"/>
                <a:cs typeface="Times New Roman" charset="0"/>
              </a:rPr>
              <a:t>ambito del disegno di legge</a:t>
            </a:r>
          </a:p>
          <a:p>
            <a:pPr algn="just"/>
            <a:endParaRPr lang="it-IT" sz="1000">
              <a:latin typeface="Times New Roman" charset="0"/>
              <a:ea typeface="ＭＳ Ｐゴシック" charset="0"/>
              <a:cs typeface="Times New Roman" charset="0"/>
            </a:endParaRPr>
          </a:p>
          <a:p>
            <a:pPr algn="just"/>
            <a:r>
              <a:rPr lang="it-IT" sz="1000">
                <a:latin typeface="Times New Roman" charset="0"/>
                <a:ea typeface="ＭＳ Ｐゴシック" charset="0"/>
                <a:cs typeface="Times New Roman" charset="0"/>
              </a:rPr>
              <a:t>I contenuti di questo testo da un lato intervengono sulla disciplina del concordato p. e della revocatoria fallimentare, dall</a:t>
            </a:r>
            <a:r>
              <a:rPr lang="ja-JP" altLang="it-IT" sz="1000">
                <a:latin typeface="Arial" charset="0"/>
                <a:ea typeface="ＭＳ Ｐゴシック" charset="0"/>
                <a:cs typeface="Times New Roman" charset="0"/>
              </a:rPr>
              <a:t>’</a:t>
            </a:r>
            <a:r>
              <a:rPr lang="it-IT" altLang="ja-JP" sz="1000">
                <a:latin typeface="Times New Roman" charset="0"/>
                <a:ea typeface="ＭＳ Ｐゴシック" charset="0"/>
                <a:cs typeface="Times New Roman" charset="0"/>
              </a:rPr>
              <a:t>altro introducono alcuni innovativi istituti, di matrice internazionale, che consentono una gestione privatistica della crisi di impresa. </a:t>
            </a:r>
          </a:p>
          <a:p>
            <a:pPr algn="just"/>
            <a:r>
              <a:rPr lang="it-IT" sz="1000">
                <a:latin typeface="Times New Roman" charset="0"/>
                <a:ea typeface="ＭＳ Ｐゴシック" charset="0"/>
                <a:cs typeface="Times New Roman" charset="0"/>
              </a:rPr>
              <a:t>.</a:t>
            </a:r>
          </a:p>
          <a:p>
            <a:pPr algn="just"/>
            <a:endParaRPr lang="it-IT" sz="1000">
              <a:latin typeface="Times New Roman" charset="0"/>
              <a:ea typeface="ＭＳ Ｐゴシック" charset="0"/>
              <a:cs typeface="Times New Roman" charset="0"/>
            </a:endParaRP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2055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B2133139-E0B3-DD4D-8952-3D55DA3B1C85}" type="slidenum">
              <a:rPr lang="it-IT"/>
              <a:pPr/>
              <a:t>41</a:t>
            </a:fld>
            <a:endParaRPr lang="it-IT"/>
          </a:p>
        </p:txBody>
      </p:sp>
      <p:sp>
        <p:nvSpPr>
          <p:cNvPr id="261122" name="Rectangle 2"/>
          <p:cNvSpPr>
            <a:spLocks noGrp="1" noRot="1" noChangeAspect="1" noChangeArrowheads="1" noTextEdit="1"/>
          </p:cNvSpPr>
          <p:nvPr>
            <p:ph type="sldImg"/>
          </p:nvPr>
        </p:nvSpPr>
        <p:spPr/>
      </p:sp>
      <p:sp>
        <p:nvSpPr>
          <p:cNvPr id="261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3447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2233E4F-94AE-F04D-AFC0-922FF7F46BAB}" type="slidenum">
              <a:rPr lang="it-IT"/>
              <a:pPr/>
              <a:t>42</a:t>
            </a:fld>
            <a:endParaRPr lang="it-IT"/>
          </a:p>
        </p:txBody>
      </p:sp>
      <p:sp>
        <p:nvSpPr>
          <p:cNvPr id="263170" name="Rectangle 2"/>
          <p:cNvSpPr>
            <a:spLocks noGrp="1" noRot="1" noChangeAspect="1" noChangeArrowheads="1" noTextEdit="1"/>
          </p:cNvSpPr>
          <p:nvPr>
            <p:ph type="sldImg"/>
          </p:nvPr>
        </p:nvSpPr>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sz="900">
                <a:latin typeface="Times New Roman" charset="0"/>
                <a:ea typeface="ＭＳ Ｐゴシック" charset="0"/>
                <a:cs typeface="ＭＳ Ｐゴシック" charset="0"/>
              </a:rPr>
              <a:t>A differenza dei progetti elaborati nel corso degli anni, che rappresentavano interventi complessivi e sistematici di riforma, sia la legge di delega sia il decreto legislativo n. 5/06 riguardano, per la verità, solo alcuni aspetti della disciplina concorsuale. </a:t>
            </a:r>
          </a:p>
          <a:p>
            <a:r>
              <a:rPr lang="it-IT" sz="900">
                <a:latin typeface="Times New Roman" charset="0"/>
                <a:ea typeface="ＭＳ Ｐゴシック" charset="0"/>
                <a:cs typeface="ＭＳ Ｐゴシック" charset="0"/>
              </a:rPr>
              <a:t>La tecnica prescelta dal legislatore è stata quella della novellazione. </a:t>
            </a:r>
          </a:p>
          <a:p>
            <a:r>
              <a:rPr lang="it-IT" sz="900">
                <a:latin typeface="Times New Roman" charset="0"/>
                <a:ea typeface="ＭＳ Ｐゴシック" charset="0"/>
                <a:cs typeface="ＭＳ Ｐゴシック" charset="0"/>
              </a:rPr>
              <a:t>Anziché introdurre ex novo un autonoma e completa legge di riforma si è preferito operare sull</a:t>
            </a:r>
            <a:r>
              <a:rPr lang="ja-JP" altLang="it-IT" sz="900">
                <a:latin typeface="Arial" charset="0"/>
                <a:ea typeface="ＭＳ Ｐゴシック" charset="0"/>
                <a:cs typeface="ＭＳ Ｐゴシック" charset="0"/>
              </a:rPr>
              <a:t>’</a:t>
            </a:r>
            <a:r>
              <a:rPr lang="it-IT" altLang="ja-JP" sz="900">
                <a:latin typeface="Times New Roman" charset="0"/>
                <a:ea typeface="ＭＳ Ｐゴシック" charset="0"/>
                <a:cs typeface="ＭＳ Ｐゴシック" charset="0"/>
              </a:rPr>
              <a:t>impianto del 1942, abrogando, aggiungendo e sostituendo le previgenti disposizioni. </a:t>
            </a:r>
          </a:p>
          <a:p>
            <a:r>
              <a:rPr lang="it-IT">
                <a:latin typeface="Times New Roman" charset="0"/>
                <a:ea typeface="ＭＳ Ｐゴシック" charset="0"/>
                <a:cs typeface="ＭＳ Ｐゴシック" charset="0"/>
              </a:rPr>
              <a:t>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aver operato su un impianto normativo dotato di una sua organicità e solo in parte modificabile ha sacrificato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introduzione di una riforma sistematica, lasciando così privi di regolamentazione una serie di aspetti particolarmente importanti, dall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altro determinando alcuni aspetti che denotano una scarsa sistematicità. </a:t>
            </a:r>
          </a:p>
          <a:p>
            <a:r>
              <a:rPr lang="it-IT">
                <a:latin typeface="Times New Roman" charset="0"/>
                <a:ea typeface="ＭＳ Ｐゴシック" charset="0"/>
                <a:cs typeface="ＭＳ Ｐゴシック" charset="0"/>
              </a:rPr>
              <a:t>La legge delega non è intervenuta sulla parte penale: il che darà luogo ad una divergenza tra disciplina civilistica e disciplina penalistica, fondata, invece, su una visione ormai superata del fallimento. </a:t>
            </a:r>
          </a:p>
          <a:p>
            <a:r>
              <a:rPr lang="it-IT">
                <a:latin typeface="Times New Roman" charset="0"/>
                <a:ea typeface="ＭＳ Ｐゴシック" charset="0"/>
                <a:cs typeface="ＭＳ Ｐゴシック" charset="0"/>
              </a:rPr>
              <a:t>Del pari, la legge di delega non ha regolamentato la crisi nell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ambito dei gruppi di imprese: un aspetto particolarmente rilevante se si considera che i recenti provvedimenti di riforma del diritto societario hanno per la prima volta preso in considerazione, dal punto di vista della responsabilità degli amministratori, il fenomeno della direzione e coordinamento nell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ambito dei gruppi di imprese. </a:t>
            </a:r>
          </a:p>
          <a:p>
            <a:endParaRPr lang="it-IT"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078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3111AF6C-0AC9-0342-B7D1-93E142BC29D3}" type="slidenum">
              <a:rPr lang="it-IT"/>
              <a:pPr/>
              <a:t>43</a:t>
            </a:fld>
            <a:endParaRPr lang="it-IT"/>
          </a:p>
        </p:txBody>
      </p:sp>
      <p:sp>
        <p:nvSpPr>
          <p:cNvPr id="265218" name="Rectangle 2"/>
          <p:cNvSpPr>
            <a:spLocks noGrp="1" noRot="1" noChangeAspect="1" noChangeArrowheads="1" noTextEdit="1"/>
          </p:cNvSpPr>
          <p:nvPr>
            <p:ph type="sldImg"/>
          </p:nvPr>
        </p:nvSpPr>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155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66987A78-D21E-B441-8578-C5CE88FD49B7}" type="slidenum">
              <a:rPr lang="it-IT"/>
              <a:pPr/>
              <a:t>44</a:t>
            </a:fld>
            <a:endParaRPr lang="it-IT"/>
          </a:p>
        </p:txBody>
      </p:sp>
      <p:sp>
        <p:nvSpPr>
          <p:cNvPr id="267266" name="Rectangle 1026"/>
          <p:cNvSpPr>
            <a:spLocks noGrp="1" noRot="1" noChangeAspect="1" noChangeArrowheads="1" noTextEdit="1"/>
          </p:cNvSpPr>
          <p:nvPr>
            <p:ph type="sldImg"/>
          </p:nvPr>
        </p:nvSpPr>
        <p:spPr/>
      </p:sp>
      <p:sp>
        <p:nvSpPr>
          <p:cNvPr id="26726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1993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7AEAA4CF-ACF2-4945-87FB-0EB663C5C5AD}" type="slidenum">
              <a:rPr lang="it-IT"/>
              <a:pPr/>
              <a:t>45</a:t>
            </a:fld>
            <a:endParaRPr lang="it-IT"/>
          </a:p>
        </p:txBody>
      </p:sp>
      <p:sp>
        <p:nvSpPr>
          <p:cNvPr id="269314" name="Rectangle 2"/>
          <p:cNvSpPr>
            <a:spLocks noGrp="1" noRot="1" noChangeAspect="1" noChangeArrowheads="1" noTextEdit="1"/>
          </p:cNvSpPr>
          <p:nvPr>
            <p:ph type="sldImg"/>
          </p:nvPr>
        </p:nvSpPr>
        <p:spPr/>
      </p:sp>
      <p:sp>
        <p:nvSpPr>
          <p:cNvPr id="269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6130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7DDB924-5BD8-E442-986C-18DF0F840FCB}" type="slidenum">
              <a:rPr lang="it-IT"/>
              <a:pPr/>
              <a:t>46</a:t>
            </a:fld>
            <a:endParaRPr lang="it-IT"/>
          </a:p>
        </p:txBody>
      </p:sp>
      <p:sp>
        <p:nvSpPr>
          <p:cNvPr id="271362" name="Rectangle 2"/>
          <p:cNvSpPr>
            <a:spLocks noGrp="1" noRot="1" noChangeAspect="1" noChangeArrowheads="1" noTextEdit="1"/>
          </p:cNvSpPr>
          <p:nvPr>
            <p:ph type="sldImg"/>
          </p:nvPr>
        </p:nvSpPr>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Il primo aspetto da considerare delle nuova disciplina attiene 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individuazione del perimetro delle imprese soggette alle riformate procedure concorsuali.</a:t>
            </a:r>
          </a:p>
          <a:p>
            <a:r>
              <a:rPr lang="it-IT">
                <a:latin typeface="Times New Roman" charset="0"/>
                <a:ea typeface="ＭＳ Ｐゴシック" charset="0"/>
                <a:cs typeface="ＭＳ Ｐゴシック" charset="0"/>
              </a:rPr>
              <a:t>Al riguardo, la legge di delega richiedeva espressamente la semplificazione della disciplina del fallimento attraverso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estensione dei soggetti esonerati. </a:t>
            </a:r>
          </a:p>
          <a:p>
            <a:r>
              <a:rPr lang="it-IT">
                <a:latin typeface="Times New Roman" charset="0"/>
                <a:ea typeface="ＭＳ Ｐゴシック" charset="0"/>
                <a:cs typeface="ＭＳ Ｐゴシック" charset="0"/>
              </a:rPr>
              <a:t>Il novellato art. 1 l.f. è destinato a individuare le imprese soggette a fallimento e a concordato preventivo. Il primo comma ci dice che sono soggetti a fallimento e a concordato </a:t>
            </a:r>
            <a:r>
              <a:rPr lang="it-IT" i="1">
                <a:latin typeface="Times New Roman" charset="0"/>
                <a:ea typeface="ＭＳ Ｐゴシック" charset="0"/>
                <a:cs typeface="ＭＳ Ｐゴシック" charset="0"/>
              </a:rPr>
              <a:t>gli imprenditori che esercitano un</a:t>
            </a:r>
            <a:r>
              <a:rPr lang="ja-JP" altLang="it-IT" i="1">
                <a:latin typeface="Arial" charset="0"/>
                <a:ea typeface="ＭＳ Ｐゴシック" charset="0"/>
                <a:cs typeface="ＭＳ Ｐゴシック" charset="0"/>
              </a:rPr>
              <a:t>’</a:t>
            </a:r>
            <a:r>
              <a:rPr lang="it-IT" altLang="ja-JP" i="1">
                <a:latin typeface="Times New Roman" charset="0"/>
                <a:ea typeface="ＭＳ Ｐゴシック" charset="0"/>
                <a:cs typeface="ＭＳ Ｐゴシック" charset="0"/>
              </a:rPr>
              <a:t>attività commerciale, esclusi gli enti pubbblici e i piccoli imprenditori.</a:t>
            </a:r>
          </a:p>
          <a:p>
            <a:r>
              <a:rPr lang="it-IT">
                <a:latin typeface="Times New Roman" charset="0"/>
                <a:ea typeface="ＭＳ Ｐゴシック" charset="0"/>
                <a:cs typeface="ＭＳ Ｐゴシック" charset="0"/>
              </a:rPr>
              <a:t>In primo luogo, si osserva che viene </a:t>
            </a:r>
            <a:r>
              <a:rPr lang="it-IT" b="1">
                <a:latin typeface="Times New Roman" charset="0"/>
                <a:ea typeface="ＭＳ Ｐゴシック" charset="0"/>
                <a:cs typeface="ＭＳ Ｐゴシック" charset="0"/>
              </a:rPr>
              <a:t>ribadita</a:t>
            </a:r>
            <a:r>
              <a:rPr lang="it-IT">
                <a:latin typeface="Times New Roman" charset="0"/>
                <a:ea typeface="ＭＳ Ｐゴシック" charset="0"/>
                <a:cs typeface="ＭＳ Ｐゴシック" charset="0"/>
              </a:rPr>
              <a:t> la soggezione alle procedure concorsuali del solo </a:t>
            </a:r>
            <a:r>
              <a:rPr lang="it-IT" b="1">
                <a:latin typeface="Times New Roman" charset="0"/>
                <a:ea typeface="ＭＳ Ｐゴシック" charset="0"/>
                <a:cs typeface="ＭＳ Ｐゴシック" charset="0"/>
              </a:rPr>
              <a:t>imprenditore</a:t>
            </a:r>
            <a:r>
              <a:rPr lang="it-IT">
                <a:latin typeface="Times New Roman" charset="0"/>
                <a:ea typeface="ＭＳ Ｐゴシック" charset="0"/>
                <a:cs typeface="ＭＳ Ｐゴシック" charset="0"/>
              </a:rPr>
              <a:t> </a:t>
            </a:r>
            <a:r>
              <a:rPr lang="it-IT" b="1">
                <a:latin typeface="Times New Roman" charset="0"/>
                <a:ea typeface="ＭＳ Ｐゴシック" charset="0"/>
                <a:cs typeface="ＭＳ Ｐゴシック" charset="0"/>
              </a:rPr>
              <a:t>commerciale</a:t>
            </a:r>
            <a:r>
              <a:rPr lang="it-IT">
                <a:latin typeface="Times New Roman" charset="0"/>
                <a:ea typeface="ＭＳ Ｐゴシック" charset="0"/>
                <a:cs typeface="ＭＳ Ｐゴシック" charset="0"/>
              </a:rPr>
              <a:t> e non di tutti gli altri imprenditori. </a:t>
            </a:r>
          </a:p>
          <a:p>
            <a:r>
              <a:rPr lang="it-IT">
                <a:latin typeface="Times New Roman" charset="0"/>
                <a:ea typeface="ＭＳ Ｐゴシック" charset="0"/>
                <a:cs typeface="ＭＳ Ｐゴシック" charset="0"/>
              </a:rPr>
              <a:t>Dal punto di vista soggettivo ne restano esclusi:</a:t>
            </a:r>
          </a:p>
          <a:p>
            <a:r>
              <a:rPr lang="it-IT">
                <a:latin typeface="Times New Roman" charset="0"/>
                <a:ea typeface="ＭＳ Ｐゴシック" charset="0"/>
                <a:cs typeface="ＭＳ Ｐゴシック" charset="0"/>
              </a:rPr>
              <a:t>gli imprenditori agricoli;</a:t>
            </a:r>
          </a:p>
          <a:p>
            <a:r>
              <a:rPr lang="it-IT">
                <a:latin typeface="Times New Roman" charset="0"/>
                <a:ea typeface="ＭＳ Ｐゴシック" charset="0"/>
                <a:cs typeface="ＭＳ Ｐゴシック" charset="0"/>
              </a:rPr>
              <a:t>gli enti pubblici; </a:t>
            </a:r>
          </a:p>
          <a:p>
            <a:r>
              <a:rPr lang="it-IT">
                <a:latin typeface="Times New Roman" charset="0"/>
                <a:ea typeface="ＭＳ Ｐゴシック" charset="0"/>
                <a:cs typeface="ＭＳ Ｐゴシック" charset="0"/>
              </a:rPr>
              <a:t>gli esercenti attività di tipo professionale. </a:t>
            </a:r>
          </a:p>
          <a:p>
            <a:r>
              <a:rPr lang="it-IT">
                <a:latin typeface="Times New Roman" charset="0"/>
                <a:ea typeface="ＭＳ Ｐゴシック" charset="0"/>
                <a:cs typeface="ＭＳ Ｐゴシック" charset="0"/>
              </a:rPr>
              <a:t>Da un punto di vista quantitativo, il successivo comma secondo introduce specifici limiti dimensionali, che rappresentano delle soglie, superate le quali un imprenditore non può essere considerato piccolo e può essere soggetto ad una delle due procedure concorsuali. </a:t>
            </a:r>
          </a:p>
        </p:txBody>
      </p:sp>
    </p:spTree>
    <p:extLst>
      <p:ext uri="{BB962C8B-B14F-4D97-AF65-F5344CB8AC3E}">
        <p14:creationId xmlns:p14="http://schemas.microsoft.com/office/powerpoint/2010/main" val="86542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EB1D73B-5798-F944-A62D-25DD5F80FB61}" type="slidenum">
              <a:rPr lang="it-IT"/>
              <a:pPr/>
              <a:t>47</a:t>
            </a:fld>
            <a:endParaRPr lang="it-IT"/>
          </a:p>
        </p:txBody>
      </p:sp>
      <p:sp>
        <p:nvSpPr>
          <p:cNvPr id="273410" name="Rectangle 2"/>
          <p:cNvSpPr>
            <a:spLocks noGrp="1" noRot="1" noChangeAspect="1" noChangeArrowheads="1" noTextEdit="1"/>
          </p:cNvSpPr>
          <p:nvPr>
            <p:ph type="sldImg"/>
          </p:nvPr>
        </p:nvSpPr>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Il secondo comma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1 ci dice quando un</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impresa è qualificabile piccola. </a:t>
            </a:r>
          </a:p>
          <a:p>
            <a:r>
              <a:rPr lang="it-IT">
                <a:latin typeface="Times New Roman" charset="0"/>
                <a:ea typeface="ＭＳ Ｐゴシック" charset="0"/>
                <a:cs typeface="ＭＳ Ｐゴシック" charset="0"/>
              </a:rPr>
              <a:t>Argomentando a contrario, il legislatore ci dice che non sono piccoli imprenditori coloro che: </a:t>
            </a:r>
          </a:p>
          <a:p>
            <a:r>
              <a:rPr lang="it-IT">
                <a:latin typeface="Times New Roman" charset="0"/>
                <a:ea typeface="ＭＳ Ｐゴシック" charset="0"/>
                <a:cs typeface="ＭＳ Ｐゴシック" charset="0"/>
              </a:rPr>
              <a:t>a) b) </a:t>
            </a:r>
          </a:p>
          <a:p>
            <a:r>
              <a:rPr lang="it-IT">
                <a:latin typeface="Times New Roman" charset="0"/>
                <a:ea typeface="ＭＳ Ｐゴシック" charset="0"/>
                <a:cs typeface="ＭＳ Ｐゴシック" charset="0"/>
              </a:rPr>
              <a:t>Il legislatore ha fornito una sorta di definizione </a:t>
            </a:r>
            <a:r>
              <a:rPr lang="it-IT" i="1">
                <a:latin typeface="Times New Roman" charset="0"/>
                <a:ea typeface="ＭＳ Ｐゴシック" charset="0"/>
                <a:cs typeface="ＭＳ Ｐゴシック" charset="0"/>
              </a:rPr>
              <a:t>ad hoc</a:t>
            </a:r>
            <a:r>
              <a:rPr lang="it-IT">
                <a:latin typeface="Times New Roman" charset="0"/>
                <a:ea typeface="ＭＳ Ｐゴシック" charset="0"/>
                <a:cs typeface="ＭＳ Ｐゴシック" charset="0"/>
              </a:rPr>
              <a:t> di piccolo imprenditore, escluso dalla procedura fallimentare, fornendo al riguardo due parametri. </a:t>
            </a:r>
          </a:p>
          <a:p>
            <a:r>
              <a:rPr lang="it-IT">
                <a:latin typeface="Times New Roman" charset="0"/>
                <a:ea typeface="ＭＳ Ｐゴシック" charset="0"/>
                <a:cs typeface="ＭＳ Ｐゴシック" charset="0"/>
              </a:rPr>
              <a:t>Per essere qualificato come piccolo ed escluso dalla procedura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imprenditore dovrà essere al di sotto di entrambi i parametri, nel senso che è sufficiente il superamento anche di uno solo di questi per renderlo soggetto a fallimento (si tratta di criteri alternativi). </a:t>
            </a:r>
          </a:p>
          <a:p>
            <a:r>
              <a:rPr lang="it-IT">
                <a:latin typeface="Times New Roman" charset="0"/>
                <a:ea typeface="ＭＳ Ｐゴシック" charset="0"/>
                <a:cs typeface="ＭＳ Ｐゴシック" charset="0"/>
              </a:rPr>
              <a:t>Va, peraltro, segnalata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equiparazione – nell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ambito della nozione di piccola impresa – degli imprenditori individuali e degli imprenditori collettivi: per cui,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adozione del tipo </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società commerciale</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 non è più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elemento scriminante in ordine al regime di fallibilità. </a:t>
            </a:r>
          </a:p>
          <a:p>
            <a:r>
              <a:rPr lang="it-IT" sz="1000" b="1">
                <a:latin typeface="Times New Roman" charset="0"/>
                <a:ea typeface="ＭＳ Ｐゴシック" charset="0"/>
                <a:cs typeface="ＭＳ Ｐゴシック" charset="0"/>
              </a:rPr>
              <a:t>Criticità: </a:t>
            </a:r>
          </a:p>
          <a:p>
            <a:r>
              <a:rPr lang="it-IT" sz="1000">
                <a:latin typeface="Times New Roman" charset="0"/>
                <a:ea typeface="ＭＳ Ｐゴシック" charset="0"/>
                <a:cs typeface="ＭＳ Ｐゴシック" charset="0"/>
              </a:rPr>
              <a:t>Al riguardo, va detto che la scelta del legislatore, per quanto ispirata dall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esigenza di comprimere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area della fallibilità, di fatto ha individuato soglie troppo alte. </a:t>
            </a:r>
          </a:p>
          <a:p>
            <a:r>
              <a:rPr lang="it-IT" sz="1000">
                <a:latin typeface="Times New Roman" charset="0"/>
                <a:ea typeface="ＭＳ Ｐゴシック" charset="0"/>
                <a:cs typeface="ＭＳ Ｐゴシック" charset="0"/>
              </a:rPr>
              <a:t>Obiezioni:	1) molte imprese saranno esposte a azioni esecutive individuali; </a:t>
            </a:r>
          </a:p>
          <a:p>
            <a:r>
              <a:rPr lang="it-IT" sz="1000">
                <a:latin typeface="Times New Roman" charset="0"/>
                <a:ea typeface="ＭＳ Ｐゴシック" charset="0"/>
                <a:cs typeface="ＭＳ Ｐゴシック" charset="0"/>
              </a:rPr>
              <a:t>	2) si tratta di parametri non facilmente individuabili.</a:t>
            </a:r>
          </a:p>
          <a:p>
            <a:endParaRPr lang="it-IT" sz="10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4733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egnaposto immagine diapositiva 1"/>
          <p:cNvSpPr>
            <a:spLocks noGrp="1" noRot="1" noChangeAspect="1"/>
          </p:cNvSpPr>
          <p:nvPr>
            <p:ph type="sldImg"/>
          </p:nvPr>
        </p:nvSpPr>
        <p:spPr/>
      </p:sp>
      <p:sp>
        <p:nvSpPr>
          <p:cNvPr id="238594"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4062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0D130F5-6D7E-4245-A0B8-1701CCB78640}" type="slidenum">
              <a:rPr lang="it-IT"/>
              <a:pPr/>
              <a:t>48</a:t>
            </a:fld>
            <a:endParaRPr lang="it-IT"/>
          </a:p>
        </p:txBody>
      </p:sp>
      <p:sp>
        <p:nvSpPr>
          <p:cNvPr id="275458" name="Rectangle 2"/>
          <p:cNvSpPr>
            <a:spLocks noGrp="1" noRot="1" noChangeAspect="1" noChangeArrowheads="1" noTextEdit="1"/>
          </p:cNvSpPr>
          <p:nvPr>
            <p:ph type="sldImg"/>
          </p:nvPr>
        </p:nvSpPr>
        <p:spPr/>
      </p:sp>
      <p:sp>
        <p:nvSpPr>
          <p:cNvPr id="275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Un</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ulteriore compressione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ambito di applicabilità della disciplina del fallimento, si rinviene nell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ultimo comma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15, dedicato alla istruttoria prefallimentare.</a:t>
            </a:r>
          </a:p>
          <a:p>
            <a:r>
              <a:rPr lang="it-IT">
                <a:latin typeface="Times New Roman" charset="0"/>
                <a:ea typeface="ＭＳ Ｐゴシック" charset="0"/>
                <a:cs typeface="ＭＳ Ｐゴシック" charset="0"/>
              </a:rPr>
              <a:t> In questa sede è stata infatti introdotta una terza esimente, legata, Questa volta , alla dimensione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indebitamento.</a:t>
            </a:r>
          </a:p>
          <a:p>
            <a:r>
              <a:rPr lang="it-IT">
                <a:latin typeface="Times New Roman" charset="0"/>
                <a:ea typeface="ＭＳ Ｐゴシック" charset="0"/>
                <a:cs typeface="ＭＳ Ｐゴシック" charset="0"/>
              </a:rPr>
              <a:t>La norma dice cioè che </a:t>
            </a:r>
            <a:r>
              <a:rPr lang="it-IT" i="1">
                <a:latin typeface="Times New Roman" charset="0"/>
                <a:ea typeface="ＭＳ Ｐゴシック" charset="0"/>
                <a:cs typeface="ＭＳ Ｐゴシック" charset="0"/>
              </a:rPr>
              <a:t>se l</a:t>
            </a:r>
            <a:r>
              <a:rPr lang="ja-JP" altLang="it-IT" i="1">
                <a:latin typeface="Arial" charset="0"/>
                <a:ea typeface="ＭＳ Ｐゴシック" charset="0"/>
                <a:cs typeface="ＭＳ Ｐゴシック" charset="0"/>
              </a:rPr>
              <a:t>’</a:t>
            </a:r>
            <a:r>
              <a:rPr lang="it-IT" altLang="ja-JP" i="1">
                <a:latin typeface="Times New Roman" charset="0"/>
                <a:ea typeface="ＭＳ Ｐゴシック" charset="0"/>
                <a:cs typeface="ＭＳ Ｐゴシック" charset="0"/>
              </a:rPr>
              <a:t>ammontare dei debiti scaduti e non pagati, risultanti dagli atti dell</a:t>
            </a:r>
            <a:r>
              <a:rPr lang="ja-JP" altLang="it-IT" i="1">
                <a:latin typeface="Arial" charset="0"/>
                <a:ea typeface="ＭＳ Ｐゴシック" charset="0"/>
                <a:cs typeface="ＭＳ Ｐゴシック" charset="0"/>
              </a:rPr>
              <a:t>’</a:t>
            </a:r>
            <a:r>
              <a:rPr lang="it-IT" altLang="ja-JP" i="1">
                <a:latin typeface="Times New Roman" charset="0"/>
                <a:ea typeface="ＭＳ Ｐゴシック" charset="0"/>
                <a:cs typeface="ＭＳ Ｐゴシック" charset="0"/>
              </a:rPr>
              <a:t>istruttoria prefallimentare è complessivamente inferiore a 25 mila euro, non si farà luogo alla dichiarazione di fallimento</a:t>
            </a:r>
            <a:r>
              <a:rPr lang="it-IT" altLang="ja-JP">
                <a:latin typeface="Times New Roman" charset="0"/>
                <a:ea typeface="ＭＳ Ｐゴシック" charset="0"/>
                <a:cs typeface="ＭＳ Ｐゴシック" charset="0"/>
              </a:rPr>
              <a:t>. </a:t>
            </a:r>
          </a:p>
          <a:p>
            <a:r>
              <a:rPr lang="it-IT">
                <a:latin typeface="Times New Roman" charset="0"/>
                <a:ea typeface="ＭＳ Ｐゴシック" charset="0"/>
                <a:cs typeface="ＭＳ Ｐゴシック" charset="0"/>
              </a:rPr>
              <a:t>Questo meccanismo, che riprende le prassi già operanti in alcuni tribunali italiani, non è finalizzata a interferire sull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accertamento dello stato di insolvenza, quanto di evitare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eccessiva proliferazione di procedure di scarso impatto economico. </a:t>
            </a:r>
          </a:p>
          <a:p>
            <a:r>
              <a:rPr lang="it-IT">
                <a:latin typeface="Times New Roman" charset="0"/>
                <a:ea typeface="ＭＳ Ｐゴシック" charset="0"/>
                <a:cs typeface="ＭＳ Ｐゴシック" charset="0"/>
              </a:rPr>
              <a:t>Anche questa soglia, come quelle di cui 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1, è soggetta ad un regime di rivalutazione triennale, sulla base degli indici ISTAT. </a:t>
            </a:r>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4925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3D754B45-5EFF-CB40-BBCC-892D961C8644}" type="slidenum">
              <a:rPr lang="it-IT"/>
              <a:pPr/>
              <a:t>49</a:t>
            </a:fld>
            <a:endParaRPr lang="it-IT"/>
          </a:p>
        </p:txBody>
      </p:sp>
      <p:sp>
        <p:nvSpPr>
          <p:cNvPr id="277506" name="Rectangle 2"/>
          <p:cNvSpPr>
            <a:spLocks noGrp="1" noRot="1" noChangeAspect="1" noChangeArrowheads="1" noTextEdit="1"/>
          </p:cNvSpPr>
          <p:nvPr>
            <p:ph type="sldImg"/>
          </p:nvPr>
        </p:nvSpPr>
        <p:spPr/>
      </p:sp>
      <p:sp>
        <p:nvSpPr>
          <p:cNvPr id="277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64306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7B17CF5A-C729-5D48-993E-D4DB6FF209AD}" type="slidenum">
              <a:rPr lang="it-IT"/>
              <a:pPr/>
              <a:t>51</a:t>
            </a:fld>
            <a:endParaRPr lang="it-IT"/>
          </a:p>
        </p:txBody>
      </p:sp>
      <p:sp>
        <p:nvSpPr>
          <p:cNvPr id="280578" name="Rectangle 2"/>
          <p:cNvSpPr>
            <a:spLocks noGrp="1" noRot="1" noChangeAspect="1" noChangeArrowheads="1" noTextEdit="1"/>
          </p:cNvSpPr>
          <p:nvPr>
            <p:ph type="sldImg"/>
          </p:nvPr>
        </p:nvSpPr>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sz="1000">
                <a:latin typeface="Times New Roman" charset="0"/>
                <a:ea typeface="ＭＳ Ｐゴシック" charset="0"/>
                <a:cs typeface="ＭＳ Ｐゴシック" charset="0"/>
              </a:rPr>
              <a:t>Come noto, oltre a effetti di carattere patrimoniale, il fallimento determinava numerosi altri effetti, che colpivano la persona del fallito, limitando notevolmente la sua libertà. </a:t>
            </a:r>
          </a:p>
          <a:p>
            <a:r>
              <a:rPr lang="it-IT" sz="1000">
                <a:latin typeface="Times New Roman" charset="0"/>
                <a:ea typeface="ＭＳ Ｐゴシック" charset="0"/>
                <a:cs typeface="ＭＳ Ｐゴシック" charset="0"/>
              </a:rPr>
              <a:t>Con la dichiarazione di fallimento, il fallito vedeva limitati alcuni diritti civili, garantiti dalla stessa Carta costituzionale, quali il diritto al segreto epistolare e il diritto alla libertà di circolazione. </a:t>
            </a:r>
          </a:p>
          <a:p>
            <a:r>
              <a:rPr lang="it-IT" sz="1000">
                <a:latin typeface="Times New Roman" charset="0"/>
                <a:ea typeface="ＭＳ Ｐゴシック" charset="0"/>
                <a:cs typeface="ＭＳ Ｐゴシック" charset="0"/>
              </a:rPr>
              <a:t>Infatti, in forza delle previgenti disposizioni della legge fallimentare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48 l.f. prevedeva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obbligo di consegna di tutta la corrispondenza del fallito al curatore. </a:t>
            </a:r>
          </a:p>
          <a:p>
            <a:r>
              <a:rPr lang="it-IT" sz="1000">
                <a:latin typeface="Times New Roman" charset="0"/>
                <a:ea typeface="ＭＳ Ｐゴシック" charset="0"/>
                <a:cs typeface="ＭＳ Ｐゴシック" charset="0"/>
              </a:rPr>
              <a:t>Inoltre, ai sensi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49 l.f., al fallito era preclusa la possibilità di allontanarsi dalla propria residenza, senza il permesso del giudice delegato 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obbligo di presentazione dinanzi agli organi della procedura, ogniqualvolta chiamato a comparire. </a:t>
            </a:r>
          </a:p>
          <a:p>
            <a:r>
              <a:rPr lang="it-IT" sz="1000">
                <a:latin typeface="Times New Roman" charset="0"/>
                <a:ea typeface="ＭＳ Ｐゴシック" charset="0"/>
                <a:cs typeface="ＭＳ Ｐゴシック" charset="0"/>
              </a:rPr>
              <a:t>Si trattava di limitazioni che cessavano automaticamente con la chiusura del fallimento. </a:t>
            </a:r>
          </a:p>
          <a:p>
            <a:r>
              <a:rPr lang="it-IT" sz="1000">
                <a:latin typeface="Times New Roman" charset="0"/>
                <a:ea typeface="ＭＳ Ｐゴシック" charset="0"/>
                <a:cs typeface="ＭＳ Ｐゴシック" charset="0"/>
              </a:rPr>
              <a:t>Si trattava di forti limitazioni di carattere personale che generavano un regime pesantemente afflittivo delle procedure concorsuali, figlio di un</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antica concezione che collega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evento del fallimento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idea della frode e che ha condotto ad una configurazione stigmatizzante e penalizzante degli istituti del fallimento. </a:t>
            </a:r>
          </a:p>
          <a:p>
            <a:r>
              <a:rPr lang="it-IT" sz="1000">
                <a:latin typeface="Times New Roman" charset="0"/>
                <a:ea typeface="ＭＳ Ｐゴシック" charset="0"/>
                <a:cs typeface="ＭＳ Ｐゴシック" charset="0"/>
              </a:rPr>
              <a:t>Tale concezione non poteva più avere ragione di esistere in una moderna concezione della crisi di impresa, intesa come possibile evento del ciclo di azienda. Questo punto è stato uno degli aspetti sui quali abbiamo maggiormente battuto per ottenere una modificazione delle relative regole. </a:t>
            </a:r>
          </a:p>
          <a:p>
            <a:r>
              <a:rPr lang="it-IT" sz="1000">
                <a:latin typeface="Times New Roman" charset="0"/>
                <a:ea typeface="ＭＳ Ｐゴシック" charset="0"/>
                <a:cs typeface="ＭＳ Ｐゴシック" charset="0"/>
              </a:rPr>
              <a:t>Va, peraltro, aggiunto che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applicazione di tali limitazioni, collegate alla irragionevole durata delle procedure (in media 7 o 10 anni) ha esposto lo stato Italiano a una serie di sentenze di condanna da parte della Corte europea dei diritti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uomo per violazione di diritti garantiti dalla Convenzione europea dei diritti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uomo. </a:t>
            </a: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91495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6CB779D-6D7C-E24E-A489-4A593242FC55}" type="slidenum">
              <a:rPr lang="it-IT"/>
              <a:pPr/>
              <a:t>52</a:t>
            </a:fld>
            <a:endParaRPr lang="it-IT"/>
          </a:p>
        </p:txBody>
      </p:sp>
      <p:sp>
        <p:nvSpPr>
          <p:cNvPr id="282626" name="Rectangle 2"/>
          <p:cNvSpPr>
            <a:spLocks noGrp="1" noRot="1" noChangeAspect="1" noChangeArrowheads="1" noTextEdit="1"/>
          </p:cNvSpPr>
          <p:nvPr>
            <p:ph type="sldImg"/>
          </p:nvPr>
        </p:nvSpPr>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In conformità ai criteri della delega è stato operato il rovesciamento dei ruoli delle parti, al fine di limitare la libertà di corrispondenza solo per ciò che è strettamente connesso alle esigenze della procedura. E</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 stato cioè sostituito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obbligo generalizzato dei responsabili del servizio postale di consegnare al curatore tutta la corrispondenza diretta al fallito, con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obbligo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imprenditore,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amministratore o del liquidatore della società o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ente soggetto a procedura fallimentare di consegnare al curatore solamente la corrispondenza, inclusa quella elettronica, riguardante i rapporti compresi nel fallimento. </a:t>
            </a:r>
          </a:p>
          <a:p>
            <a:r>
              <a:rPr lang="it-IT">
                <a:latin typeface="Times New Roman" charset="0"/>
                <a:ea typeface="ＭＳ Ｐゴシック" charset="0"/>
                <a:cs typeface="ＭＳ Ｐゴシック" charset="0"/>
              </a:rPr>
              <a:t>La norma così riformata, oltre che adeguarsi alle moderne tecnologie di comunicazione sostituisce il soggetto destinatario della corrispondenza dal curatore al fallito, lasciando a quest</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ultimo il compito di discernere quale sia la corrispondenza da consegnare, poiché ritenuta inerente ai rapporti compresi nel fallimento, con la conseguenza di responsabilizzare il debitore e impostare con lo stesso un rapporto di collaborazione. </a:t>
            </a:r>
          </a:p>
          <a:p>
            <a:r>
              <a:rPr lang="it-IT">
                <a:latin typeface="Times New Roman" charset="0"/>
                <a:ea typeface="ＭＳ Ｐゴシック" charset="0"/>
                <a:cs typeface="ＭＳ Ｐゴシック" charset="0"/>
              </a:rPr>
              <a:t>La norma ha il pregio di aver eliminato dal nostro ordinamento un</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importante limitazione al principio costituzionale di libertà e segretezza della corrispondenza. </a:t>
            </a:r>
          </a:p>
          <a:p>
            <a:r>
              <a:rPr lang="it-IT">
                <a:latin typeface="Times New Roman" charset="0"/>
                <a:ea typeface="ＭＳ Ｐゴシック" charset="0"/>
                <a:cs typeface="ＭＳ Ｐゴシック" charset="0"/>
              </a:rPr>
              <a:t>Inoltre, al fine di incentivare il fallito alla realizzazione degli obblighi di collaborazione, il legislatore ha collegato alla mancata attività di collaborazione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esclusione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imprenditore dal beneficio della esdebitazione. </a:t>
            </a:r>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6628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C5701EF8-FBED-D341-922E-911ACB0D6C73}" type="slidenum">
              <a:rPr lang="it-IT"/>
              <a:pPr/>
              <a:t>53</a:t>
            </a:fld>
            <a:endParaRPr lang="it-IT"/>
          </a:p>
        </p:txBody>
      </p:sp>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Anche per quanto concerne gli obblighi di residenza di cui 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49 l.f. sono stati seguiti i principi ispiratori  della delega che richiedevano di limitare la libertà di residenza alle sole esigenze strettamente connesse alla procedura fallimentare. La novella comporta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eliminazione dall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ordinamento di una limitazione al principio costituzionale di libertà di circolazione e soggiorno. Pertanto, 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obbligo per il fallito di non allontanarsi dalla sua residenza senza il permesso del giudice delegato si è giunti alla più duttile previsione di possibilità di mutare residenza o domicilio fatto salvo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obbligo di comunicare detti cambiamenti al curatore. </a:t>
            </a:r>
          </a:p>
          <a:p>
            <a:r>
              <a:rPr lang="it-IT">
                <a:latin typeface="Times New Roman" charset="0"/>
                <a:ea typeface="ＭＳ Ｐゴシック" charset="0"/>
                <a:cs typeface="ＭＳ Ｐゴシック" charset="0"/>
              </a:rPr>
              <a:t>E</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 perciò previsto un generale dovere di presentazione personale dinanzi agli organi della procedura ogniqualvolta siano necessarie informazioni o chiarimenti  ai fini della gestione della procedura. </a:t>
            </a:r>
          </a:p>
          <a:p>
            <a:r>
              <a:rPr lang="it-IT">
                <a:latin typeface="Times New Roman" charset="0"/>
                <a:ea typeface="ＭＳ Ｐゴシック" charset="0"/>
                <a:cs typeface="ＭＳ Ｐゴシック" charset="0"/>
              </a:rPr>
              <a:t>La norma non prevede alcuna espressa sanzione relativamente alla mancata ottemperanza della citata comunicazione, diversamente da quanto avviene in caso di mancata comunicazione di corrispondenza. </a:t>
            </a: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106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2DE3F5DA-FCD4-1A49-8329-9F1B38E97984}" type="slidenum">
              <a:rPr lang="it-IT"/>
              <a:pPr/>
              <a:t>54</a:t>
            </a:fld>
            <a:endParaRPr lang="it-IT"/>
          </a:p>
        </p:txBody>
      </p:sp>
      <p:sp>
        <p:nvSpPr>
          <p:cNvPr id="286722" name="Rectangle 1026"/>
          <p:cNvSpPr>
            <a:spLocks noGrp="1" noRot="1" noChangeAspect="1" noChangeArrowheads="1" noTextEdit="1"/>
          </p:cNvSpPr>
          <p:nvPr>
            <p:ph type="sldImg"/>
          </p:nvPr>
        </p:nvSpPr>
        <p:spPr/>
      </p:sp>
      <p:sp>
        <p:nvSpPr>
          <p:cNvPr id="28672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sz="1000">
                <a:latin typeface="Times New Roman" charset="0"/>
                <a:ea typeface="ＭＳ Ｐゴシック" charset="0"/>
                <a:cs typeface="ＭＳ Ｐゴシック" charset="0"/>
              </a:rPr>
              <a:t>Tra le altre novità, il decreto ha abrogato la  norma relativa al pubblico registro dei falliti. </a:t>
            </a:r>
          </a:p>
          <a:p>
            <a:r>
              <a:rPr lang="it-IT" sz="1000">
                <a:latin typeface="Times New Roman" charset="0"/>
                <a:ea typeface="ＭＳ Ｐゴシック" charset="0"/>
                <a:cs typeface="ＭＳ Ｐゴシック" charset="0"/>
              </a:rPr>
              <a:t>Dalla iscrizione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imprenditore  dichiarato fallito nel pubblico registro di cui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50 derivavano una serie di incapacità personali  in capo al fallito, contenute in una serie di leggi speciali e nello stesso codice civile. </a:t>
            </a:r>
          </a:p>
          <a:p>
            <a:r>
              <a:rPr lang="it-IT" sz="1000">
                <a:latin typeface="Times New Roman" charset="0"/>
                <a:ea typeface="ＭＳ Ｐゴシック" charset="0"/>
                <a:cs typeface="ＭＳ Ｐゴシック" charset="0"/>
              </a:rPr>
              <a:t>A titolo meramente esemplificativo, il fallito iscritto nel pubblico registro </a:t>
            </a:r>
          </a:p>
          <a:p>
            <a:pPr>
              <a:buFontTx/>
              <a:buChar char="•"/>
            </a:pPr>
            <a:r>
              <a:rPr lang="it-IT" sz="1000">
                <a:latin typeface="Times New Roman" charset="0"/>
                <a:ea typeface="ＭＳ Ｐゴシック" charset="0"/>
                <a:cs typeface="ＭＳ Ｐゴシック" charset="0"/>
              </a:rPr>
              <a:t>Perdeva il diritto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elettorato attivo e passivo; </a:t>
            </a:r>
          </a:p>
          <a:p>
            <a:pPr>
              <a:buFontTx/>
              <a:buChar char="•"/>
            </a:pPr>
            <a:r>
              <a:rPr lang="it-IT" sz="1000">
                <a:latin typeface="Times New Roman" charset="0"/>
                <a:ea typeface="ＭＳ Ｐゴシック" charset="0"/>
                <a:cs typeface="ＭＳ Ｐゴシック" charset="0"/>
              </a:rPr>
              <a:t>la capacità di esercitare alcune professioni; </a:t>
            </a:r>
          </a:p>
          <a:p>
            <a:pPr>
              <a:buFontTx/>
              <a:buChar char="•"/>
            </a:pPr>
            <a:r>
              <a:rPr lang="it-IT" sz="1000">
                <a:latin typeface="Times New Roman" charset="0"/>
                <a:ea typeface="ＭＳ Ｐゴシック" charset="0"/>
                <a:cs typeface="ＭＳ Ｐゴシック" charset="0"/>
              </a:rPr>
              <a:t>la capacità di assumere determinati uffici, tra cui curatore, giudice popolare, amministratore o liquidatore di società. </a:t>
            </a:r>
          </a:p>
          <a:p>
            <a:r>
              <a:rPr lang="it-IT" sz="1000">
                <a:latin typeface="Times New Roman" charset="0"/>
                <a:ea typeface="ＭＳ Ｐゴシック" charset="0"/>
                <a:cs typeface="ＭＳ Ｐゴシック" charset="0"/>
              </a:rPr>
              <a:t>Tale regime permaneva fino alla cancellazione, che si aveva, non con la chiusura del fallimento, ma con riabilitazione.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abrogazione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50 è un significativo messaggio, volto a superare quella concezione stigmatizzante derivante dalla nota infamante del fallito ed è volta ad attenuare pienamente il principio della legge di delega di attenuare le conseguenze personali per il fallito.</a:t>
            </a:r>
          </a:p>
          <a:p>
            <a:r>
              <a:rPr lang="it-IT" sz="1000">
                <a:latin typeface="Times New Roman" charset="0"/>
                <a:ea typeface="ＭＳ Ｐゴシック" charset="0"/>
                <a:cs typeface="ＭＳ Ｐゴシック" charset="0"/>
              </a:rPr>
              <a:t>Questa finalità è stata solo in parte realizzata. </a:t>
            </a:r>
          </a:p>
          <a:p>
            <a:r>
              <a:rPr lang="it-IT" sz="1000">
                <a:latin typeface="Times New Roman" charset="0"/>
                <a:ea typeface="ＭＳ Ｐゴシック" charset="0"/>
                <a:cs typeface="ＭＳ Ｐゴシック" charset="0"/>
              </a:rPr>
              <a:t>In primo luogo, delle numerose incapacità che le leggi speciali collegano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evento fallimento, il legislatore delegato si è limitato ad abrogarne solo alcune. </a:t>
            </a:r>
          </a:p>
          <a:p>
            <a:r>
              <a:rPr lang="it-IT" sz="1000">
                <a:latin typeface="Times New Roman" charset="0"/>
                <a:ea typeface="ＭＳ Ｐゴシック" charset="0"/>
                <a:cs typeface="ＭＳ Ｐゴシック" charset="0"/>
              </a:rPr>
              <a:t>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152 del D.Lgs. in esame, nella parte dedicata alle disposizioni transitorie ha disposto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abrogazione</a:t>
            </a:r>
          </a:p>
          <a:p>
            <a:pPr>
              <a:buFontTx/>
              <a:buChar char="-"/>
            </a:pPr>
            <a:r>
              <a:rPr lang="it-IT" sz="1000">
                <a:latin typeface="Times New Roman" charset="0"/>
                <a:ea typeface="ＭＳ Ｐゴシック" charset="0"/>
                <a:cs typeface="ＭＳ Ｐゴシック" charset="0"/>
              </a:rPr>
              <a:t>art. 2, co. 1, lett. a) del DPR 20 marzo 1967 n. 223: che dispone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incapacità del fallito, per cinque anni dopo il fallimento, di esercitare il diritto di voto (c.d. elettorato passivo)</a:t>
            </a:r>
          </a:p>
          <a:p>
            <a:pPr>
              <a:buFontTx/>
              <a:buChar char="-"/>
            </a:pPr>
            <a:r>
              <a:rPr lang="it-IT" sz="1000">
                <a:latin typeface="Times New Roman" charset="0"/>
                <a:ea typeface="ＭＳ Ｐゴシック" charset="0"/>
                <a:cs typeface="ＭＳ Ｐゴシック" charset="0"/>
              </a:rPr>
              <a:t> art. 3, co. 1, lett. e) della legge 8 agosto 1991, n. 264: che dispone la limitazione imposta al fallito in relazione alla disciplina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attività di consulenza per la circolazione dei mezzi di trasporto.</a:t>
            </a:r>
          </a:p>
          <a:p>
            <a:endParaRPr lang="it-IT">
              <a:latin typeface="Times New Roman" charset="0"/>
              <a:ea typeface="ＭＳ Ｐゴシック" charset="0"/>
              <a:cs typeface="ＭＳ Ｐゴシック" charset="0"/>
            </a:endParaRP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6013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0A42D38-84C0-E74E-A4DB-AD90AEBEE4AD}" type="slidenum">
              <a:rPr lang="it-IT"/>
              <a:pPr/>
              <a:t>55</a:t>
            </a:fld>
            <a:endParaRPr lang="it-IT"/>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sz="1000">
                <a:latin typeface="Times New Roman" charset="0"/>
                <a:ea typeface="ＭＳ Ｐゴシック" charset="0"/>
                <a:cs typeface="ＭＳ Ｐゴシック" charset="0"/>
              </a:rPr>
              <a:t>Il Capo XI contiene le modifiche del Capo della legge fallimentare che il RD del 1942 dedicava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istituto della riabilitazione. </a:t>
            </a:r>
          </a:p>
          <a:p>
            <a:r>
              <a:rPr lang="it-IT" sz="1000">
                <a:latin typeface="Times New Roman" charset="0"/>
                <a:ea typeface="ＭＳ Ｐゴシック" charset="0"/>
                <a:cs typeface="ＭＳ Ｐゴシック" charset="0"/>
              </a:rPr>
              <a:t>Il tema della esdebitazione è stato uno dei più controversi nel corso dei lavori della riforma. </a:t>
            </a:r>
          </a:p>
          <a:p>
            <a:r>
              <a:rPr lang="it-IT" sz="1000">
                <a:latin typeface="Times New Roman" charset="0"/>
                <a:ea typeface="ＭＳ Ｐゴシック" charset="0"/>
                <a:cs typeface="ＭＳ Ｐゴシック" charset="0"/>
              </a:rPr>
              <a:t>In linea generale, si può osservare che dall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impianto definitivo della riforma,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effetto esdebitativo risulta fortemente potenziato nei concordati fallimentari, seppure con modalità differenti, sia per la maggiore flessibilità delle regole che ne governano lo svolgimento, sia per i maggiori spazio che il legislatore ha riservato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autonomia privata. </a:t>
            </a:r>
          </a:p>
          <a:p>
            <a:r>
              <a:rPr lang="it-IT" sz="1000">
                <a:latin typeface="Times New Roman" charset="0"/>
                <a:ea typeface="ＭＳ Ｐゴシック" charset="0"/>
                <a:cs typeface="ＭＳ Ｐゴシック" charset="0"/>
              </a:rPr>
              <a:t>A questi tradizionali strumenti di esdebitazione, il legislatore ha aggiunto uno ulteriore, che consente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autorità giudiziaria di concedere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imprenditore individuale, in esito alla procedura fallimentare, la remissione dei debiti a fronte di comportamenti meritevoli e collaborativi. </a:t>
            </a:r>
          </a:p>
          <a:p>
            <a:r>
              <a:rPr lang="it-IT" sz="1000">
                <a:latin typeface="Times New Roman" charset="0"/>
                <a:ea typeface="ＭＳ Ｐゴシック" charset="0"/>
                <a:cs typeface="ＭＳ Ｐゴシック" charset="0"/>
              </a:rPr>
              <a:t>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istituto della esdebitazione, già presente e operante nelle altre legislazioni europee e soprattutto americana, costituisce una assoluta novità e consiste appunto nella incentivante liberazione del debitore dai debiti residui nei confronti dei creditori concorsuali non soddisfatti integralmente, seppure in presenza di alcune condizioni. </a:t>
            </a:r>
          </a:p>
          <a:p>
            <a:r>
              <a:rPr lang="it-IT" sz="1000">
                <a:latin typeface="Times New Roman" charset="0"/>
                <a:ea typeface="ＭＳ Ｐゴシック" charset="0"/>
                <a:cs typeface="ＭＳ Ｐゴシック" charset="0"/>
              </a:rPr>
              <a:t>Il nuovo istituto sposa la filosofia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intera riforma: in linea con il carattere non afflittivo  della procedura, il debitore meritevole potrà garantirsi un </a:t>
            </a:r>
            <a:r>
              <a:rPr lang="it-IT" altLang="ja-JP" sz="1000" i="1">
                <a:latin typeface="Times New Roman" charset="0"/>
                <a:ea typeface="ＭＳ Ｐゴシック" charset="0"/>
                <a:cs typeface="ＭＳ Ｐゴシック" charset="0"/>
              </a:rPr>
              <a:t>fresh start</a:t>
            </a:r>
            <a:r>
              <a:rPr lang="it-IT" altLang="ja-JP" sz="1000">
                <a:latin typeface="Times New Roman" charset="0"/>
                <a:ea typeface="ＭＳ Ｐゴシック" charset="0"/>
                <a:cs typeface="ＭＳ Ｐゴシック" charset="0"/>
              </a:rPr>
              <a:t> senza timori di ulteriori azioni da parte dei creditori. </a:t>
            </a:r>
          </a:p>
          <a:p>
            <a:r>
              <a:rPr lang="it-IT" sz="1000">
                <a:latin typeface="Times New Roman" charset="0"/>
                <a:ea typeface="ＭＳ Ｐゴシック" charset="0"/>
                <a:cs typeface="ＭＳ Ｐゴシック" charset="0"/>
              </a:rPr>
              <a:t>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obiettivo è dunque quello di recuperare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attività economica del fallito per permettergli un nuovo inizio; una volta azzerate tutte le posizioni debitorie.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introduzione della procedura di esdebitazione dovrebbe rappresentare la </a:t>
            </a:r>
            <a:r>
              <a:rPr lang="it-IT" altLang="ja-JP" sz="1000" i="1">
                <a:latin typeface="Times New Roman" charset="0"/>
                <a:ea typeface="ＭＳ Ｐゴシック" charset="0"/>
                <a:cs typeface="ＭＳ Ｐゴシック" charset="0"/>
              </a:rPr>
              <a:t>chance</a:t>
            </a:r>
            <a:r>
              <a:rPr lang="it-IT" altLang="ja-JP" sz="1000">
                <a:latin typeface="Times New Roman" charset="0"/>
                <a:ea typeface="ＭＳ Ｐゴシック" charset="0"/>
                <a:cs typeface="ＭＳ Ｐゴシック" charset="0"/>
              </a:rPr>
              <a:t> più rilevante per il debitore che, a seguito della chiusura della procedura, è messo nelle condizioni di tornare in pista e operare sul mercato. Nelle legislazioni nelle quali è già sperimentato,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istituto della esdebitazione viene strutturato in guisa da prevenire, attraverso impedimenti o preclusioni, utilizzi impropri della procedura in danno dei creditori. </a:t>
            </a:r>
          </a:p>
          <a:p>
            <a:endParaRPr lang="it-IT" sz="10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56175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C291292-97A3-D240-BE85-D0EC5794166B}" type="slidenum">
              <a:rPr lang="it-IT"/>
              <a:pPr/>
              <a:t>56</a:t>
            </a:fld>
            <a:endParaRPr lang="it-IT"/>
          </a:p>
        </p:txBody>
      </p:sp>
      <p:sp>
        <p:nvSpPr>
          <p:cNvPr id="290818" name="Rectangle 2"/>
          <p:cNvSpPr>
            <a:spLocks noGrp="1" noRot="1" noChangeAspect="1" noChangeArrowheads="1" noTextEdit="1"/>
          </p:cNvSpPr>
          <p:nvPr>
            <p:ph type="sldImg"/>
          </p:nvPr>
        </p:nvSpPr>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In primo luogo si osserva che il beneficiario è il debitore persona fisica. </a:t>
            </a:r>
          </a:p>
          <a:p>
            <a:r>
              <a:rPr lang="it-IT">
                <a:latin typeface="Times New Roman" charset="0"/>
                <a:ea typeface="ＭＳ Ｐゴシック" charset="0"/>
                <a:cs typeface="ＭＳ Ｐゴシック" charset="0"/>
              </a:rPr>
              <a:t>Ciò non può dirsi, invece, per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imprenditore persona giuridica, che se non è stato in grado di accedere con successo alla procedura di concordato fallimentare o di darvi attuazione, otterrà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effetto esdebitativo, ma in conseguenza della sua cancellazione dal registro delle imprese – cui procede il curatore in sede di chiusura della procedura (a norma dell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118, co. 3) – e della conseguente estinzione della personalità giuridica. </a:t>
            </a:r>
          </a:p>
          <a:p>
            <a:r>
              <a:rPr lang="it-IT">
                <a:latin typeface="Times New Roman" charset="0"/>
                <a:ea typeface="ＭＳ Ｐゴシック" charset="0"/>
                <a:cs typeface="ＭＳ Ｐゴシック" charset="0"/>
              </a:rPr>
              <a:t>La finalità è la liberazione dei debiti residui nei confronti dei creditori concorsuali (: cioè i creditori che hanno presentato domanda e siano stati ammessi alla ripartizione dello stato passivo).</a:t>
            </a:r>
          </a:p>
          <a:p>
            <a:endParaRPr lang="it-IT">
              <a:latin typeface="Times New Roman" charset="0"/>
              <a:ea typeface="ＭＳ Ｐゴシック" charset="0"/>
              <a:cs typeface="ＭＳ Ｐゴシック" charset="0"/>
            </a:endParaRPr>
          </a:p>
          <a:p>
            <a:r>
              <a:rPr lang="it-IT">
                <a:latin typeface="Times New Roman" charset="0"/>
                <a:ea typeface="ＭＳ Ｐゴシック" charset="0"/>
                <a:cs typeface="ＭＳ Ｐゴシック" charset="0"/>
              </a:rPr>
              <a:t>Nell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142 della novellata legge fallimentare vengono enucleate le condizioni per ottenere il beneficio, fornendo tutte le informazioni e la documentazione utile 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accertamento del passivo. </a:t>
            </a:r>
          </a:p>
          <a:p>
            <a:endParaRPr lang="it-IT">
              <a:latin typeface="Times New Roman" charset="0"/>
              <a:ea typeface="ＭＳ Ｐゴシック" charset="0"/>
              <a:cs typeface="ＭＳ Ｐゴシック" charset="0"/>
            </a:endParaRPr>
          </a:p>
          <a:p>
            <a:pPr>
              <a:buFontTx/>
              <a:buChar char="•"/>
            </a:pPr>
            <a:r>
              <a:rPr lang="it-IT" sz="900">
                <a:latin typeface="Times New Roman" charset="0"/>
                <a:ea typeface="ＭＳ Ｐゴシック" charset="0"/>
                <a:cs typeface="ＭＳ Ｐゴシック" charset="0"/>
              </a:rPr>
              <a:t>aver cooperato con gli organi della procedura, fornendo tutte le informazioni e la documentazione utile all</a:t>
            </a:r>
            <a:r>
              <a:rPr lang="ja-JP" altLang="it-IT" sz="900">
                <a:latin typeface="Arial" charset="0"/>
                <a:ea typeface="ＭＳ Ｐゴシック" charset="0"/>
                <a:cs typeface="ＭＳ Ｐゴシック" charset="0"/>
              </a:rPr>
              <a:t>’</a:t>
            </a:r>
            <a:r>
              <a:rPr lang="it-IT" altLang="ja-JP" sz="900">
                <a:latin typeface="Times New Roman" charset="0"/>
                <a:ea typeface="ＭＳ Ｐゴシック" charset="0"/>
                <a:cs typeface="ＭＳ Ｐゴシック" charset="0"/>
              </a:rPr>
              <a:t>accertamento del passivo ed essersi adoperandosi per il proficuo svolgimento della procedura</a:t>
            </a:r>
          </a:p>
          <a:p>
            <a:pPr>
              <a:buFontTx/>
              <a:buChar char="•"/>
            </a:pPr>
            <a:r>
              <a:rPr lang="it-IT" sz="900">
                <a:latin typeface="Times New Roman" charset="0"/>
                <a:ea typeface="ＭＳ Ｐゴシック" charset="0"/>
                <a:cs typeface="ＭＳ Ｐゴシック" charset="0"/>
              </a:rPr>
              <a:t>non aver ritardato o contribuito a ritardare la procedura; </a:t>
            </a:r>
          </a:p>
          <a:p>
            <a:pPr>
              <a:buFontTx/>
              <a:buChar char="•"/>
            </a:pPr>
            <a:r>
              <a:rPr lang="it-IT" sz="900">
                <a:latin typeface="Times New Roman" charset="0"/>
                <a:ea typeface="ＭＳ Ｐゴシック" charset="0"/>
                <a:cs typeface="ＭＳ Ｐゴシック" charset="0"/>
              </a:rPr>
              <a:t> non aver violato le disposizioni in materia di corrispondenza </a:t>
            </a:r>
          </a:p>
          <a:p>
            <a:pPr>
              <a:buFontTx/>
              <a:buChar char="•"/>
            </a:pPr>
            <a:r>
              <a:rPr lang="it-IT" sz="900">
                <a:latin typeface="Times New Roman" charset="0"/>
                <a:ea typeface="ＭＳ Ｐゴシック" charset="0"/>
                <a:cs typeface="ＭＳ Ｐゴシック" charset="0"/>
              </a:rPr>
              <a:t>non aver beneficiato di altra esdebitazione nei 10 anni precedenti </a:t>
            </a:r>
          </a:p>
          <a:p>
            <a:pPr>
              <a:buFontTx/>
              <a:buChar char="•"/>
            </a:pPr>
            <a:r>
              <a:rPr lang="it-IT" sz="900">
                <a:latin typeface="Times New Roman" charset="0"/>
                <a:ea typeface="ＭＳ Ｐゴシック" charset="0"/>
                <a:cs typeface="ＭＳ Ｐゴシック" charset="0"/>
              </a:rPr>
              <a:t>non aver distratto l</a:t>
            </a:r>
            <a:r>
              <a:rPr lang="ja-JP" altLang="it-IT" sz="900">
                <a:latin typeface="Arial" charset="0"/>
                <a:ea typeface="ＭＳ Ｐゴシック" charset="0"/>
                <a:cs typeface="ＭＳ Ｐゴシック" charset="0"/>
              </a:rPr>
              <a:t>’</a:t>
            </a:r>
            <a:r>
              <a:rPr lang="it-IT" altLang="ja-JP" sz="900">
                <a:latin typeface="Times New Roman" charset="0"/>
                <a:ea typeface="ＭＳ Ｐゴシック" charset="0"/>
                <a:cs typeface="ＭＳ Ｐゴシック" charset="0"/>
              </a:rPr>
              <a:t>attivo o esposto passività insussistenti, cagionando o aggravando il dissesto, rendendo gravemente difficoltosa la ricostruzione del patrimonio e del movimento degli affari o fatto ricorso abusivo al credito; </a:t>
            </a:r>
          </a:p>
          <a:p>
            <a:pPr>
              <a:buFontTx/>
              <a:buChar char="•"/>
            </a:pPr>
            <a:r>
              <a:rPr lang="it-IT" sz="900">
                <a:latin typeface="Times New Roman" charset="0"/>
                <a:ea typeface="ＭＳ Ｐゴシック" charset="0"/>
                <a:cs typeface="ＭＳ Ｐゴシック" charset="0"/>
              </a:rPr>
              <a:t>non essere stato condannato per bancarotta fraudolenta o delitti contro l</a:t>
            </a:r>
            <a:r>
              <a:rPr lang="ja-JP" altLang="it-IT" sz="900">
                <a:latin typeface="Arial" charset="0"/>
                <a:ea typeface="ＭＳ Ｐゴシック" charset="0"/>
                <a:cs typeface="ＭＳ Ｐゴシック" charset="0"/>
              </a:rPr>
              <a:t>’</a:t>
            </a:r>
            <a:r>
              <a:rPr lang="it-IT" altLang="ja-JP" sz="900">
                <a:latin typeface="Times New Roman" charset="0"/>
                <a:ea typeface="ＭＳ Ｐゴシック" charset="0"/>
                <a:cs typeface="ＭＳ Ｐゴシック" charset="0"/>
              </a:rPr>
              <a:t>economia pubblica, l</a:t>
            </a:r>
            <a:r>
              <a:rPr lang="ja-JP" altLang="it-IT" sz="900">
                <a:latin typeface="Arial" charset="0"/>
                <a:ea typeface="ＭＳ Ｐゴシック" charset="0"/>
                <a:cs typeface="ＭＳ Ｐゴシック" charset="0"/>
              </a:rPr>
              <a:t>’</a:t>
            </a:r>
            <a:r>
              <a:rPr lang="it-IT" altLang="ja-JP" sz="900">
                <a:latin typeface="Times New Roman" charset="0"/>
                <a:ea typeface="ＭＳ Ｐゴシック" charset="0"/>
                <a:cs typeface="ＭＳ Ｐゴシック" charset="0"/>
              </a:rPr>
              <a:t>industria, il commercio (in questo caso, si è precisato che se è in corso il procedimento penale per uno di tali reati, il tribunale sospende il procedimento fino all</a:t>
            </a:r>
            <a:r>
              <a:rPr lang="ja-JP" altLang="it-IT" sz="900">
                <a:latin typeface="Arial" charset="0"/>
                <a:ea typeface="ＭＳ Ｐゴシック" charset="0"/>
                <a:cs typeface="ＭＳ Ｐゴシック" charset="0"/>
              </a:rPr>
              <a:t>’</a:t>
            </a:r>
            <a:r>
              <a:rPr lang="it-IT" altLang="ja-JP" sz="900">
                <a:latin typeface="Times New Roman" charset="0"/>
                <a:ea typeface="ＭＳ Ｐゴシック" charset="0"/>
                <a:cs typeface="ＭＳ Ｐゴシック" charset="0"/>
              </a:rPr>
              <a:t>esito di quello penale. </a:t>
            </a:r>
          </a:p>
          <a:p>
            <a:pPr>
              <a:buFontTx/>
              <a:buChar char="•"/>
            </a:pPr>
            <a:endParaRPr lang="it-IT">
              <a:latin typeface="Times New Roman" charset="0"/>
              <a:ea typeface="ＭＳ Ｐゴシック" charset="0"/>
              <a:cs typeface="ＭＳ Ｐゴシック" charset="0"/>
            </a:endParaRP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13824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24B0CE9A-F553-EB45-91C2-AD988994CB61}" type="slidenum">
              <a:rPr lang="it-IT"/>
              <a:pPr/>
              <a:t>57</a:t>
            </a:fld>
            <a:endParaRPr lang="it-IT"/>
          </a:p>
        </p:txBody>
      </p:sp>
      <p:sp>
        <p:nvSpPr>
          <p:cNvPr id="292866" name="Rectangle 2"/>
          <p:cNvSpPr>
            <a:spLocks noGrp="1" noRot="1" noChangeAspect="1" noChangeArrowheads="1" noTextEdit="1"/>
          </p:cNvSpPr>
          <p:nvPr>
            <p:ph type="sldImg"/>
          </p:nvPr>
        </p:nvSpPr>
        <p:spPr/>
      </p:sp>
      <p:sp>
        <p:nvSpPr>
          <p:cNvPr id="292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sz="1000">
                <a:latin typeface="Times New Roman" charset="0"/>
                <a:ea typeface="ＭＳ Ｐゴシック" charset="0"/>
                <a:cs typeface="ＭＳ Ｐゴシック" charset="0"/>
              </a:rPr>
              <a:t>Pur in presenza delle condizioni appena ricordate, il secondo comma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142  stabilisce che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esdebitazione non può essere concessa </a:t>
            </a:r>
            <a:r>
              <a:rPr lang="it-IT" altLang="ja-JP" sz="1000" b="1">
                <a:latin typeface="Times New Roman" charset="0"/>
                <a:ea typeface="ＭＳ Ｐゴシック" charset="0"/>
                <a:cs typeface="ＭＳ Ｐゴシック" charset="0"/>
              </a:rPr>
              <a:t>se non sono stati neppure in parte soddisfatti i creditori concorsuali.</a:t>
            </a:r>
          </a:p>
          <a:p>
            <a:r>
              <a:rPr lang="it-IT" sz="1000">
                <a:latin typeface="Times New Roman" charset="0"/>
                <a:ea typeface="ＭＳ Ｐゴシック" charset="0"/>
                <a:cs typeface="ＭＳ Ｐゴシック" charset="0"/>
              </a:rPr>
              <a:t>Ai fini della concessione della esdebitazione, è dunque necessario che la procedura fallimentare </a:t>
            </a:r>
            <a:r>
              <a:rPr lang="it-IT" sz="1000" b="1">
                <a:latin typeface="Times New Roman" charset="0"/>
                <a:ea typeface="ＭＳ Ｐゴシック" charset="0"/>
                <a:cs typeface="ＭＳ Ｐゴシック" charset="0"/>
              </a:rPr>
              <a:t>non</a:t>
            </a:r>
            <a:r>
              <a:rPr lang="it-IT" sz="1000">
                <a:latin typeface="Times New Roman" charset="0"/>
                <a:ea typeface="ＭＳ Ｐゴシック" charset="0"/>
                <a:cs typeface="ＭＳ Ｐゴシック" charset="0"/>
              </a:rPr>
              <a:t> sia chiusa: </a:t>
            </a:r>
          </a:p>
          <a:p>
            <a:pPr>
              <a:buFont typeface="Wingdings" charset="0"/>
              <a:buChar char="§"/>
            </a:pPr>
            <a:r>
              <a:rPr lang="it-IT" sz="1000">
                <a:latin typeface="Times New Roman" charset="0"/>
                <a:ea typeface="ＭＳ Ｐゴシック" charset="0"/>
                <a:cs typeface="ＭＳ Ｐゴシック" charset="0"/>
              </a:rPr>
              <a:t> per insufficienza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attivo a norma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118, comma 1, n. 4;</a:t>
            </a:r>
          </a:p>
          <a:p>
            <a:pPr>
              <a:buFont typeface="Wingdings" charset="0"/>
              <a:buChar char="§"/>
            </a:pPr>
            <a:r>
              <a:rPr lang="it-IT" sz="1000">
                <a:latin typeface="Times New Roman" charset="0"/>
                <a:ea typeface="ＭＳ Ｐゴシック" charset="0"/>
                <a:cs typeface="ＭＳ Ｐゴシック" charset="0"/>
              </a:rPr>
              <a:t> in conseguenza della mancata presentazione delle domande di ammissione al passivo, a norma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art. 118, co. 1, n. 1 posto che in questa ultima condizione la chiusura della procedura avviene senza alcuna ripartizione dell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attivo. </a:t>
            </a:r>
          </a:p>
          <a:p>
            <a:pPr>
              <a:buFont typeface="Wingdings" charset="0"/>
              <a:buNone/>
            </a:pPr>
            <a:r>
              <a:rPr lang="it-IT" sz="1000">
                <a:latin typeface="Times New Roman" charset="0"/>
                <a:ea typeface="ＭＳ Ｐゴシック" charset="0"/>
                <a:cs typeface="ＭＳ Ｐゴシック" charset="0"/>
              </a:rPr>
              <a:t>Rispetto al dettato della legge di delega, che si limitava a prevedere le condizioni per poter beneficiare della esdebitazione, il legislatore delegato ha aggiunto un</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ulteriore condizione: la soddisfazione parziale dei creditori concorsuali. </a:t>
            </a:r>
          </a:p>
          <a:p>
            <a:r>
              <a:rPr lang="it-IT" sz="1000">
                <a:latin typeface="Times New Roman" charset="0"/>
                <a:ea typeface="ＭＳ Ｐゴシック" charset="0"/>
                <a:cs typeface="ＭＳ Ｐゴシック" charset="0"/>
              </a:rPr>
              <a:t>Forzando il dettato della legge di delega, è  stato così aggiunto questo ulteriore requisito. </a:t>
            </a:r>
          </a:p>
          <a:p>
            <a:r>
              <a:rPr lang="it-IT" sz="1000">
                <a:latin typeface="Times New Roman" charset="0"/>
                <a:ea typeface="ＭＳ Ｐゴシック" charset="0"/>
                <a:cs typeface="ＭＳ Ｐゴシック" charset="0"/>
              </a:rPr>
              <a:t>A sostegno di questa diversa impostazione si è osservato che una previsione meramente e totalmente liberatoria per il debitore rischierebbe di irrigidire il sistema creditizio producendo una contrazione non solo del credito bancario e finanziario, ma anche del sistema delle forniture, con il rischio di rallentare il ciclo economico. </a:t>
            </a:r>
          </a:p>
          <a:p>
            <a:r>
              <a:rPr lang="it-IT" sz="1000">
                <a:latin typeface="Times New Roman" charset="0"/>
                <a:ea typeface="ＭＳ Ｐゴシック" charset="0"/>
                <a:cs typeface="ＭＳ Ｐゴシック" charset="0"/>
              </a:rPr>
              <a:t>La norma descrive anche un</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area di esonero di debiti ammessi all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esdebitazione. </a:t>
            </a:r>
          </a:p>
          <a:p>
            <a:r>
              <a:rPr lang="it-IT" sz="1000">
                <a:latin typeface="Times New Roman" charset="0"/>
                <a:ea typeface="ＭＳ Ｐゴシック" charset="0"/>
                <a:cs typeface="ＭＳ Ｐゴシック" charset="0"/>
              </a:rPr>
              <a:t>Il terzo comma precisa che</a:t>
            </a:r>
          </a:p>
          <a:p>
            <a:pPr>
              <a:buFontTx/>
              <a:buChar char="•"/>
            </a:pPr>
            <a:r>
              <a:rPr lang="it-IT" sz="1000">
                <a:latin typeface="Times New Roman" charset="0"/>
                <a:ea typeface="ＭＳ Ｐゴシック" charset="0"/>
                <a:cs typeface="ＭＳ Ｐゴシック" charset="0"/>
              </a:rPr>
              <a:t> i debiti derivanti da obblighi di mantenimento </a:t>
            </a:r>
          </a:p>
          <a:p>
            <a:pPr>
              <a:buFontTx/>
              <a:buChar char="•"/>
            </a:pPr>
            <a:r>
              <a:rPr lang="it-IT" sz="1000">
                <a:latin typeface="Times New Roman" charset="0"/>
                <a:ea typeface="ＭＳ Ｐゴシック" charset="0"/>
                <a:cs typeface="ＭＳ Ｐゴシック" charset="0"/>
              </a:rPr>
              <a:t>e i debiti per risarcimento danni da fatto illecito extracontrattuale</a:t>
            </a:r>
          </a:p>
          <a:p>
            <a:pPr>
              <a:buFontTx/>
              <a:buChar char="•"/>
            </a:pPr>
            <a:r>
              <a:rPr lang="it-IT" sz="1000">
                <a:latin typeface="Times New Roman" charset="0"/>
                <a:ea typeface="ＭＳ Ｐゴシック" charset="0"/>
                <a:cs typeface="ＭＳ Ｐゴシック" charset="0"/>
              </a:rPr>
              <a:t> nonché quelli derivanti dalla irrogazione di sanzioni penali e amministrative di carattere pecuniario. </a:t>
            </a:r>
          </a:p>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73984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3C4D4818-4595-874E-AB2B-91D40AF46201}" type="slidenum">
              <a:rPr lang="it-IT"/>
              <a:pPr/>
              <a:t>58</a:t>
            </a:fld>
            <a:endParaRPr lang="it-IT"/>
          </a:p>
        </p:txBody>
      </p:sp>
      <p:sp>
        <p:nvSpPr>
          <p:cNvPr id="294914" name="Rectangle 2"/>
          <p:cNvSpPr>
            <a:spLocks noGrp="1" noRot="1" noChangeAspect="1" noChangeArrowheads="1" noTextEdit="1"/>
          </p:cNvSpPr>
          <p:nvPr>
            <p:ph type="sldImg"/>
          </p:nvPr>
        </p:nvSpPr>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a:latin typeface="Times New Roman" charset="0"/>
                <a:ea typeface="ＭＳ Ｐゴシック" charset="0"/>
                <a:cs typeface="ＭＳ Ｐゴシック" charset="0"/>
              </a:rPr>
              <a:t>Va inoltre osservato che il provvedimento che dichiara il fallito esdebitato produce effetti anche nei confronti dei </a:t>
            </a:r>
            <a:r>
              <a:rPr lang="it-IT" b="1">
                <a:latin typeface="Times New Roman" charset="0"/>
                <a:ea typeface="ＭＳ Ｐゴシック" charset="0"/>
                <a:cs typeface="ＭＳ Ｐゴシック" charset="0"/>
              </a:rPr>
              <a:t>creditor</a:t>
            </a:r>
            <a:r>
              <a:rPr lang="it-IT">
                <a:latin typeface="Times New Roman" charset="0"/>
                <a:ea typeface="ＭＳ Ｐゴシック" charset="0"/>
                <a:cs typeface="ＭＳ Ｐゴシック" charset="0"/>
              </a:rPr>
              <a:t>i </a:t>
            </a:r>
            <a:r>
              <a:rPr lang="it-IT" b="1">
                <a:latin typeface="Times New Roman" charset="0"/>
                <a:ea typeface="ＭＳ Ｐゴシック" charset="0"/>
                <a:cs typeface="ＭＳ Ｐゴシック" charset="0"/>
              </a:rPr>
              <a:t>concorsuali non concorrenti (cioè dei creditori anteriori alla procedura di liquidazione che non si siano insinuati al passivo). </a:t>
            </a:r>
            <a:endParaRPr lang="it-IT">
              <a:latin typeface="Times New Roman" charset="0"/>
              <a:ea typeface="ＭＳ Ｐゴシック" charset="0"/>
              <a:cs typeface="ＭＳ Ｐゴシック" charset="0"/>
            </a:endParaRPr>
          </a:p>
          <a:p>
            <a:r>
              <a:rPr lang="it-IT">
                <a:latin typeface="Times New Roman" charset="0"/>
                <a:ea typeface="ＭＳ Ｐゴシック" charset="0"/>
                <a:cs typeface="ＭＳ Ｐゴシック" charset="0"/>
              </a:rPr>
              <a:t>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art. 144  afferma il principio per il quale 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esdebitazione produce effetti nei confronti dei titolari di crediti anteriori all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apertura della procedura, che non abbiano presentato domanda di ammissione al passivo, nei limiti di quanto gli stessi avrebbero potuto percepire nel concorso. </a:t>
            </a:r>
          </a:p>
          <a:p>
            <a:r>
              <a:rPr lang="it-IT">
                <a:latin typeface="Times New Roman" charset="0"/>
                <a:ea typeface="ＭＳ Ｐゴシック" charset="0"/>
                <a:cs typeface="ＭＳ Ｐゴシック" charset="0"/>
              </a:rPr>
              <a:t>La stessa esdebitazione opera per la sola eccedenza rispetto a quanto detti creditori avrebbero avuto diritto di percepire nel concorso. </a:t>
            </a:r>
          </a:p>
          <a:p>
            <a:r>
              <a:rPr lang="it-IT">
                <a:latin typeface="Times New Roman" charset="0"/>
                <a:ea typeface="ＭＳ Ｐゴシック" charset="0"/>
                <a:cs typeface="ＭＳ Ｐゴシック" charset="0"/>
              </a:rPr>
              <a:t>Tale soluzione evita che i creditori possano essere disincentivati in presenza di una possibile esdebitazione da parte del fallito, ad insinuarsi nella procedura. </a:t>
            </a:r>
          </a:p>
          <a:p>
            <a:r>
              <a:rPr lang="it-IT">
                <a:latin typeface="Times New Roman" charset="0"/>
                <a:ea typeface="ＭＳ Ｐゴシック" charset="0"/>
                <a:cs typeface="ＭＳ Ｐゴシック" charset="0"/>
              </a:rPr>
              <a:t>L</a:t>
            </a:r>
            <a:r>
              <a:rPr lang="ja-JP" altLang="it-IT">
                <a:latin typeface="Arial" charset="0"/>
                <a:ea typeface="ＭＳ Ｐゴシック" charset="0"/>
                <a:cs typeface="ＭＳ Ｐゴシック" charset="0"/>
              </a:rPr>
              <a:t>’</a:t>
            </a:r>
            <a:r>
              <a:rPr lang="it-IT" altLang="ja-JP">
                <a:latin typeface="Times New Roman" charset="0"/>
                <a:ea typeface="ＭＳ Ｐゴシック" charset="0"/>
                <a:cs typeface="ＭＳ Ｐゴシック" charset="0"/>
              </a:rPr>
              <a:t>effetto esdebitativo non  si estende, invece, verso i coobbligati e i fideiussori del fallito, nonché  verso gli obbligati in via di regresso che restano dunque obbligati nei confronti dei creditori rimasti insoddisfatti (art. 142, co. 3). </a:t>
            </a:r>
          </a:p>
          <a:p>
            <a:r>
              <a:rPr lang="it-IT" sz="1000">
                <a:latin typeface="Times New Roman" charset="0"/>
                <a:ea typeface="ＭＳ Ｐゴシック" charset="0"/>
                <a:cs typeface="ＭＳ Ｐゴシック" charset="0"/>
              </a:rPr>
              <a:t>Sotto il profilo della procedura,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esdebitazione può essere concessa  dal giudice d</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ufficio, attraverso il il decreto di chiusura del fallimento </a:t>
            </a:r>
          </a:p>
          <a:p>
            <a:r>
              <a:rPr lang="it-IT" sz="1000">
                <a:latin typeface="Times New Roman" charset="0"/>
                <a:ea typeface="ＭＳ Ｐゴシック" charset="0"/>
                <a:cs typeface="ＭＳ Ｐゴシック" charset="0"/>
              </a:rPr>
              <a:t>ovvero su ricorso del fallito presentato entro l</a:t>
            </a:r>
            <a:r>
              <a:rPr lang="ja-JP" altLang="it-IT" sz="1000">
                <a:latin typeface="Arial" charset="0"/>
                <a:ea typeface="ＭＳ Ｐゴシック" charset="0"/>
                <a:cs typeface="ＭＳ Ｐゴシック" charset="0"/>
              </a:rPr>
              <a:t>’</a:t>
            </a:r>
            <a:r>
              <a:rPr lang="it-IT" altLang="ja-JP" sz="1000">
                <a:latin typeface="Times New Roman" charset="0"/>
                <a:ea typeface="ＭＳ Ｐゴシック" charset="0"/>
                <a:cs typeface="ＭＳ Ｐゴシック" charset="0"/>
              </a:rPr>
              <a:t>anno successivo a detta chiusura, previa verifica da parte del Tribunale delle condizioni di cui al citato art. 142 e tenuto conto dei comportamenti collaborativi del fallito, sentito il curatore e il comitato dei creditori. Contro il decreto del tribunale, i creditori non integralmente soddisfatti nonché il p.m. possono proporre reclamo.  </a:t>
            </a:r>
            <a:endParaRPr lang="it-IT" sz="10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7949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96" tIns="45098" rIns="90196" bIns="45098"/>
          <a:lstStyle/>
          <a:p>
            <a:fld id="{F1573984-0D49-C54C-AB36-F9CFFC39E95F}" type="slidenum">
              <a:rPr lang="en-GB"/>
              <a:pPr/>
              <a:t>31</a:t>
            </a:fld>
            <a:endParaRPr lang="en-GB"/>
          </a:p>
        </p:txBody>
      </p:sp>
      <p:sp>
        <p:nvSpPr>
          <p:cNvPr id="149505" name="Text Box 1"/>
          <p:cNvSpPr txBox="1">
            <a:spLocks noChangeArrowheads="1"/>
          </p:cNvSpPr>
          <p:nvPr/>
        </p:nvSpPr>
        <p:spPr bwMode="auto">
          <a:xfrm>
            <a:off x="922126" y="687096"/>
            <a:ext cx="5013750" cy="34280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196" tIns="45098" rIns="90196" bIns="45098" anchor="ctr"/>
          <a:lstStyle/>
          <a:p>
            <a:pPr>
              <a:defRPr/>
            </a:pPr>
            <a:endParaRPr lang="it-IT"/>
          </a:p>
        </p:txBody>
      </p:sp>
      <p:sp>
        <p:nvSpPr>
          <p:cNvPr id="149506" name="Text Box 2"/>
          <p:cNvSpPr txBox="1">
            <a:spLocks noGrp="1" noChangeArrowheads="1"/>
          </p:cNvSpPr>
          <p:nvPr>
            <p:ph type="body"/>
          </p:nvPr>
        </p:nvSpPr>
        <p:spPr>
          <a:xfrm>
            <a:off x="913966" y="4343215"/>
            <a:ext cx="5030070" cy="4122574"/>
          </a:xfrm>
          <a:solidFill>
            <a:srgbClr val="FFFFFF"/>
          </a:solidFill>
          <a:ln w="9360">
            <a:solidFill>
              <a:srgbClr val="000000"/>
            </a:solidFill>
            <a:miter lim="800000"/>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Tree>
    <p:extLst>
      <p:ext uri="{BB962C8B-B14F-4D97-AF65-F5344CB8AC3E}">
        <p14:creationId xmlns:p14="http://schemas.microsoft.com/office/powerpoint/2010/main" val="251240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96" tIns="45098" rIns="90196" bIns="45098"/>
          <a:lstStyle/>
          <a:p>
            <a:fld id="{4141EFE0-B928-E043-BC2B-E3B1AD441275}" type="slidenum">
              <a:rPr lang="en-GB"/>
              <a:pPr/>
              <a:t>32</a:t>
            </a:fld>
            <a:endParaRPr lang="en-GB"/>
          </a:p>
        </p:txBody>
      </p:sp>
      <p:sp>
        <p:nvSpPr>
          <p:cNvPr id="150529" name="Text Box 1"/>
          <p:cNvSpPr txBox="1">
            <a:spLocks noChangeArrowheads="1"/>
          </p:cNvSpPr>
          <p:nvPr/>
        </p:nvSpPr>
        <p:spPr bwMode="auto">
          <a:xfrm>
            <a:off x="922126" y="687096"/>
            <a:ext cx="5013750" cy="34280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196" tIns="45098" rIns="90196" bIns="45098" anchor="ctr"/>
          <a:lstStyle/>
          <a:p>
            <a:pPr>
              <a:defRPr/>
            </a:pPr>
            <a:endParaRPr lang="it-IT"/>
          </a:p>
        </p:txBody>
      </p:sp>
      <p:sp>
        <p:nvSpPr>
          <p:cNvPr id="150530" name="Text Box 2"/>
          <p:cNvSpPr txBox="1">
            <a:spLocks noGrp="1" noChangeArrowheads="1"/>
          </p:cNvSpPr>
          <p:nvPr>
            <p:ph type="body"/>
          </p:nvPr>
        </p:nvSpPr>
        <p:spPr>
          <a:xfrm>
            <a:off x="913966" y="4343215"/>
            <a:ext cx="5030070" cy="4122574"/>
          </a:xfrm>
          <a:solidFill>
            <a:srgbClr val="FFFFFF"/>
          </a:solidFill>
          <a:ln w="9360">
            <a:solidFill>
              <a:srgbClr val="000000"/>
            </a:solidFill>
            <a:miter lim="800000"/>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Tree>
    <p:extLst>
      <p:ext uri="{BB962C8B-B14F-4D97-AF65-F5344CB8AC3E}">
        <p14:creationId xmlns:p14="http://schemas.microsoft.com/office/powerpoint/2010/main" val="295999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96" tIns="45098" rIns="90196" bIns="45098"/>
          <a:lstStyle/>
          <a:p>
            <a:fld id="{91C28D4D-9E84-CE48-BA63-69B0E130FBF0}" type="slidenum">
              <a:rPr lang="en-GB"/>
              <a:pPr/>
              <a:t>33</a:t>
            </a:fld>
            <a:endParaRPr lang="en-GB"/>
          </a:p>
        </p:txBody>
      </p:sp>
      <p:sp>
        <p:nvSpPr>
          <p:cNvPr id="151553" name="Text Box 1"/>
          <p:cNvSpPr txBox="1">
            <a:spLocks noChangeArrowheads="1"/>
          </p:cNvSpPr>
          <p:nvPr/>
        </p:nvSpPr>
        <p:spPr bwMode="auto">
          <a:xfrm>
            <a:off x="922126" y="687096"/>
            <a:ext cx="5013750" cy="34280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196" tIns="45098" rIns="90196" bIns="45098" anchor="ctr"/>
          <a:lstStyle/>
          <a:p>
            <a:pPr>
              <a:defRPr/>
            </a:pPr>
            <a:endParaRPr lang="it-IT"/>
          </a:p>
        </p:txBody>
      </p:sp>
      <p:sp>
        <p:nvSpPr>
          <p:cNvPr id="151554" name="Text Box 2"/>
          <p:cNvSpPr txBox="1">
            <a:spLocks noGrp="1" noChangeArrowheads="1"/>
          </p:cNvSpPr>
          <p:nvPr>
            <p:ph type="body"/>
          </p:nvPr>
        </p:nvSpPr>
        <p:spPr>
          <a:xfrm>
            <a:off x="913966" y="4343215"/>
            <a:ext cx="5030070" cy="4122574"/>
          </a:xfrm>
          <a:solidFill>
            <a:srgbClr val="FFFFFF"/>
          </a:solidFill>
          <a:ln w="9360">
            <a:solidFill>
              <a:srgbClr val="000000"/>
            </a:solidFill>
            <a:miter lim="800000"/>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Tree>
    <p:extLst>
      <p:ext uri="{BB962C8B-B14F-4D97-AF65-F5344CB8AC3E}">
        <p14:creationId xmlns:p14="http://schemas.microsoft.com/office/powerpoint/2010/main" val="391331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96" tIns="45098" rIns="90196" bIns="45098"/>
          <a:lstStyle/>
          <a:p>
            <a:fld id="{90095990-3990-9241-920D-A153FB7DDC71}" type="slidenum">
              <a:rPr lang="en-GB"/>
              <a:pPr/>
              <a:t>34</a:t>
            </a:fld>
            <a:endParaRPr lang="en-GB"/>
          </a:p>
        </p:txBody>
      </p:sp>
      <p:sp>
        <p:nvSpPr>
          <p:cNvPr id="152577" name="Text Box 1"/>
          <p:cNvSpPr txBox="1">
            <a:spLocks noChangeArrowheads="1"/>
          </p:cNvSpPr>
          <p:nvPr/>
        </p:nvSpPr>
        <p:spPr bwMode="auto">
          <a:xfrm>
            <a:off x="922126" y="687096"/>
            <a:ext cx="5013750" cy="34280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196" tIns="45098" rIns="90196" bIns="45098" anchor="ctr"/>
          <a:lstStyle/>
          <a:p>
            <a:pPr>
              <a:defRPr/>
            </a:pPr>
            <a:endParaRPr lang="it-IT"/>
          </a:p>
        </p:txBody>
      </p:sp>
      <p:sp>
        <p:nvSpPr>
          <p:cNvPr id="152578" name="Text Box 2"/>
          <p:cNvSpPr txBox="1">
            <a:spLocks noGrp="1" noChangeArrowheads="1"/>
          </p:cNvSpPr>
          <p:nvPr>
            <p:ph type="body"/>
          </p:nvPr>
        </p:nvSpPr>
        <p:spPr>
          <a:xfrm>
            <a:off x="913966" y="4343215"/>
            <a:ext cx="5030070" cy="411517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Tree>
    <p:extLst>
      <p:ext uri="{BB962C8B-B14F-4D97-AF65-F5344CB8AC3E}">
        <p14:creationId xmlns:p14="http://schemas.microsoft.com/office/powerpoint/2010/main" val="110043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96" tIns="45098" rIns="90196" bIns="45098"/>
          <a:lstStyle/>
          <a:p>
            <a:fld id="{92C6F391-BD53-2443-8ADF-426DD7821042}" type="slidenum">
              <a:rPr lang="en-GB"/>
              <a:pPr/>
              <a:t>35</a:t>
            </a:fld>
            <a:endParaRPr lang="en-GB"/>
          </a:p>
        </p:txBody>
      </p:sp>
      <p:sp>
        <p:nvSpPr>
          <p:cNvPr id="153601" name="Text Box 1"/>
          <p:cNvSpPr txBox="1">
            <a:spLocks noChangeArrowheads="1"/>
          </p:cNvSpPr>
          <p:nvPr/>
        </p:nvSpPr>
        <p:spPr bwMode="auto">
          <a:xfrm>
            <a:off x="922126" y="687096"/>
            <a:ext cx="5013750" cy="34280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196" tIns="45098" rIns="90196" bIns="45098" anchor="ctr"/>
          <a:lstStyle/>
          <a:p>
            <a:pPr>
              <a:defRPr/>
            </a:pPr>
            <a:endParaRPr lang="it-IT"/>
          </a:p>
        </p:txBody>
      </p:sp>
      <p:sp>
        <p:nvSpPr>
          <p:cNvPr id="153602" name="Text Box 2"/>
          <p:cNvSpPr txBox="1">
            <a:spLocks noGrp="1" noChangeArrowheads="1"/>
          </p:cNvSpPr>
          <p:nvPr>
            <p:ph type="body"/>
          </p:nvPr>
        </p:nvSpPr>
        <p:spPr>
          <a:xfrm>
            <a:off x="913966" y="4343215"/>
            <a:ext cx="5030070" cy="411517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Tree>
    <p:extLst>
      <p:ext uri="{BB962C8B-B14F-4D97-AF65-F5344CB8AC3E}">
        <p14:creationId xmlns:p14="http://schemas.microsoft.com/office/powerpoint/2010/main" val="178467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2BA8E26-C0C0-F54E-B42F-AC7E1F45EE0B}" type="slidenum">
              <a:rPr lang="it-IT"/>
              <a:pPr/>
              <a:t>36</a:t>
            </a:fld>
            <a:endParaRPr lang="it-IT"/>
          </a:p>
        </p:txBody>
      </p:sp>
      <p:sp>
        <p:nvSpPr>
          <p:cNvPr id="250882" name="Rectangle 2"/>
          <p:cNvSpPr>
            <a:spLocks noGrp="1" noRot="1" noChangeAspect="1" noChangeArrowheads="1" noTextEdit="1"/>
          </p:cNvSpPr>
          <p:nvPr>
            <p:ph type="sldImg"/>
          </p:nvPr>
        </p:nvSpPr>
        <p:spPr/>
      </p:sp>
      <p:sp>
        <p:nvSpPr>
          <p:cNvPr id="250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just"/>
            <a:r>
              <a:rPr lang="it-IT" sz="1000" dirty="0">
                <a:latin typeface="Times New Roman" charset="0"/>
                <a:ea typeface="ＭＳ Ｐゴシック" charset="0"/>
                <a:cs typeface="Times New Roman" charset="0"/>
              </a:rPr>
              <a:t>Prima di iniziare vorrei brevemente ricordare quali sono stati i fattori che più hanno premuto per la riforma delle procedure concorsuali. </a:t>
            </a:r>
          </a:p>
          <a:p>
            <a:pPr algn="just"/>
            <a:r>
              <a:rPr lang="it-IT" sz="1000" dirty="0">
                <a:latin typeface="Times New Roman" charset="0"/>
                <a:ea typeface="ＭＳ Ｐゴシック" charset="0"/>
                <a:cs typeface="Times New Roman" charset="0"/>
              </a:rPr>
              <a:t>Sulla necessità di un intervento riformatore si registrava un coro di consensi. </a:t>
            </a:r>
          </a:p>
          <a:p>
            <a:r>
              <a:rPr lang="it-IT" dirty="0">
                <a:latin typeface="Times New Roman" charset="0"/>
                <a:ea typeface="ＭＳ Ｐゴシック" charset="0"/>
                <a:cs typeface="ＭＳ Ｐゴシック" charset="0"/>
              </a:rPr>
              <a:t>Gli effetti più problematici erano legati alle inefficienze derivanti dal modello del 1942. </a:t>
            </a:r>
          </a:p>
          <a:p>
            <a:r>
              <a:rPr lang="it-IT" dirty="0">
                <a:latin typeface="Times New Roman" charset="0"/>
                <a:ea typeface="ＭＳ Ｐゴシック" charset="0"/>
                <a:cs typeface="ＭＳ Ｐゴシック" charset="0"/>
              </a:rPr>
              <a:t>Vediamo quali sono le esigenze da più voci evidenziate  circa la scarsa operatività ed efficacia del sistema concorsuale italiano, prima della recente riforma del RD n. 267/42. </a:t>
            </a:r>
          </a:p>
          <a:p>
            <a:r>
              <a:rPr lang="it-IT" dirty="0">
                <a:latin typeface="Times New Roman" charset="0"/>
                <a:ea typeface="ＭＳ Ｐゴシック" charset="0"/>
                <a:cs typeface="ＭＳ Ｐゴシック" charset="0"/>
              </a:rPr>
              <a:t>In un</a:t>
            </a:r>
            <a:r>
              <a:rPr lang="ja-JP" altLang="it-IT" dirty="0">
                <a:latin typeface="Arial" charset="0"/>
                <a:ea typeface="ＭＳ Ｐゴシック" charset="0"/>
                <a:cs typeface="ＭＳ Ｐゴシック" charset="0"/>
              </a:rPr>
              <a:t>’</a:t>
            </a:r>
            <a:r>
              <a:rPr lang="it-IT" altLang="ja-JP" dirty="0">
                <a:latin typeface="Times New Roman" charset="0"/>
                <a:ea typeface="ＭＳ Ｐゴシック" charset="0"/>
                <a:cs typeface="ＭＳ Ｐゴシック" charset="0"/>
              </a:rPr>
              <a:t>ottica più generale: </a:t>
            </a:r>
          </a:p>
          <a:p>
            <a:r>
              <a:rPr lang="it-IT" dirty="0">
                <a:latin typeface="Times New Roman" charset="0"/>
                <a:ea typeface="ＭＳ Ｐゴシック" charset="0"/>
                <a:cs typeface="ＭＳ Ｐゴシック" charset="0"/>
              </a:rPr>
              <a:t>Nella slide ho evidenziato</a:t>
            </a:r>
          </a:p>
          <a:p>
            <a:r>
              <a:rPr lang="it-IT" dirty="0">
                <a:latin typeface="Times New Roman" charset="0"/>
                <a:ea typeface="ＭＳ Ｐゴシック" charset="0"/>
                <a:cs typeface="ＭＳ Ｐゴシック" charset="0"/>
              </a:rPr>
              <a:t>Esigenze di carattere generale; </a:t>
            </a:r>
          </a:p>
          <a:p>
            <a:r>
              <a:rPr lang="it-IT" dirty="0">
                <a:latin typeface="Times New Roman" charset="0"/>
                <a:ea typeface="ＭＳ Ｐゴシック" charset="0"/>
                <a:cs typeface="ＭＳ Ｐゴシック" charset="0"/>
              </a:rPr>
              <a:t>Esigenze di carattere particolare. </a:t>
            </a:r>
          </a:p>
          <a:p>
            <a:endParaRPr lang="it-IT"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0780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4294967295"/>
          </p:nvPr>
        </p:nvSpPr>
        <p:spPr bwMode="auto">
          <a:xfrm>
            <a:off x="3884350" y="8686430"/>
            <a:ext cx="2972018" cy="45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A577526-D654-4B44-833E-F0C8FC8CA90E}" type="slidenum">
              <a:rPr lang="it-IT"/>
              <a:pPr/>
              <a:t>37</a:t>
            </a:fld>
            <a:endParaRPr lang="it-IT"/>
          </a:p>
        </p:txBody>
      </p:sp>
      <p:sp>
        <p:nvSpPr>
          <p:cNvPr id="252930" name="Rectangle 2"/>
          <p:cNvSpPr>
            <a:spLocks noGrp="1" noRot="1" noChangeAspect="1" noChangeArrowheads="1" noTextEdit="1"/>
          </p:cNvSpPr>
          <p:nvPr>
            <p:ph type="sldImg"/>
          </p:nvPr>
        </p:nvSpPr>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r>
              <a:rPr lang="it-IT" dirty="0">
                <a:latin typeface="Times New Roman" charset="0"/>
                <a:ea typeface="ＭＳ Ｐゴシック" charset="0"/>
                <a:cs typeface="ＭＳ Ｐゴシック" charset="0"/>
              </a:rPr>
              <a:t>A fronte di questo quadro interno, aggravato dalla consapevolezza che gli ordinamenti stranieri, proprio nel corso degli ultimi anni hanno già realizzato un organico processo riformatore delle procedure concorsuali, Confindustria si è attivata al fine di sostenere e rappresentare nelle sedi più opportune le caratteristiche che una moderna riforma delle procedure concorsuali avrebbe dovuto perseguire e realizzare.</a:t>
            </a:r>
          </a:p>
          <a:p>
            <a:endParaRPr lang="it-IT" dirty="0">
              <a:latin typeface="Times New Roman" charset="0"/>
              <a:ea typeface="ＭＳ Ｐゴシック" charset="0"/>
              <a:cs typeface="ＭＳ Ｐゴシック" charset="0"/>
            </a:endParaRPr>
          </a:p>
          <a:p>
            <a:pPr>
              <a:buFont typeface="Wingdings" charset="0"/>
              <a:buChar char="Ø"/>
            </a:pPr>
            <a:r>
              <a:rPr lang="it-IT" dirty="0">
                <a:latin typeface="Times New Roman" charset="0"/>
                <a:ea typeface="ＭＳ Ｐゴシック" charset="0"/>
                <a:cs typeface="ＭＳ Ｐゴシック" charset="0"/>
              </a:rPr>
              <a:t> sulla limitazione del potere </a:t>
            </a:r>
            <a:r>
              <a:rPr lang="it-IT" dirty="0" err="1">
                <a:latin typeface="Times New Roman" charset="0"/>
                <a:ea typeface="ＭＳ Ｐゴシック" charset="0"/>
                <a:cs typeface="ＭＳ Ｐゴシック" charset="0"/>
              </a:rPr>
              <a:t>dell</a:t>
            </a:r>
            <a:r>
              <a:rPr lang="ja-JP" altLang="it-IT" dirty="0">
                <a:latin typeface="Arial" charset="0"/>
                <a:ea typeface="ＭＳ Ｐゴシック" charset="0"/>
                <a:cs typeface="ＭＳ Ｐゴシック" charset="0"/>
              </a:rPr>
              <a:t>’</a:t>
            </a:r>
            <a:r>
              <a:rPr lang="it-IT" altLang="ja-JP" dirty="0">
                <a:latin typeface="Times New Roman" charset="0"/>
                <a:ea typeface="ＭＳ Ｐゴシック" charset="0"/>
                <a:cs typeface="ＭＳ Ｐゴシック" charset="0"/>
              </a:rPr>
              <a:t>autorità giudiziaria, vorrei sottolineare che l</a:t>
            </a:r>
            <a:r>
              <a:rPr lang="ja-JP" altLang="it-IT" dirty="0">
                <a:latin typeface="Arial" charset="0"/>
                <a:ea typeface="ＭＳ Ｐゴシック" charset="0"/>
                <a:cs typeface="ＭＳ Ｐゴシック" charset="0"/>
              </a:rPr>
              <a:t>’</a:t>
            </a:r>
            <a:r>
              <a:rPr lang="it-IT" altLang="ja-JP" dirty="0">
                <a:latin typeface="Times New Roman" charset="0"/>
                <a:ea typeface="ＭＳ Ｐゴシック" charset="0"/>
                <a:cs typeface="ＭＳ Ｐゴシック" charset="0"/>
              </a:rPr>
              <a:t>intervento da noi auspicato in merito e in parte realizzato nel decreto in commento, mirava alla diversa attribuzione di competenze dei giudici. </a:t>
            </a:r>
          </a:p>
          <a:p>
            <a:pPr>
              <a:buFont typeface="Wingdings" charset="0"/>
              <a:buNone/>
            </a:pPr>
            <a:r>
              <a:rPr lang="it-IT" dirty="0">
                <a:latin typeface="Times New Roman" charset="0"/>
                <a:ea typeface="ＭＳ Ｐゴシック" charset="0"/>
                <a:cs typeface="ＭＳ Ｐゴシック" charset="0"/>
              </a:rPr>
              <a:t>Si è cercato di ricostruire l</a:t>
            </a:r>
            <a:r>
              <a:rPr lang="ja-JP" altLang="it-IT" dirty="0">
                <a:latin typeface="Arial" charset="0"/>
                <a:ea typeface="ＭＳ Ｐゴシック" charset="0"/>
                <a:cs typeface="ＭＳ Ｐゴシック" charset="0"/>
              </a:rPr>
              <a:t>’</a:t>
            </a:r>
            <a:r>
              <a:rPr lang="it-IT" altLang="ja-JP" dirty="0">
                <a:latin typeface="Times New Roman" charset="0"/>
                <a:ea typeface="ＭＳ Ｐゴシック" charset="0"/>
                <a:cs typeface="ＭＳ Ｐゴシック" charset="0"/>
              </a:rPr>
              <a:t>intervento </a:t>
            </a:r>
            <a:r>
              <a:rPr lang="it-IT" altLang="ja-JP" dirty="0" err="1">
                <a:latin typeface="Times New Roman" charset="0"/>
                <a:ea typeface="ＭＳ Ｐゴシック" charset="0"/>
                <a:cs typeface="ＭＳ Ｐゴシック" charset="0"/>
              </a:rPr>
              <a:t>dell</a:t>
            </a:r>
            <a:r>
              <a:rPr lang="ja-JP" altLang="it-IT" dirty="0">
                <a:latin typeface="Arial" charset="0"/>
                <a:ea typeface="ＭＳ Ｐゴシック" charset="0"/>
                <a:cs typeface="ＭＳ Ｐゴシック" charset="0"/>
              </a:rPr>
              <a:t>’</a:t>
            </a:r>
            <a:r>
              <a:rPr lang="it-IT" altLang="ja-JP" dirty="0">
                <a:latin typeface="Times New Roman" charset="0"/>
                <a:ea typeface="ＭＳ Ｐゴシック" charset="0"/>
                <a:cs typeface="ＭＳ Ｐゴシック" charset="0"/>
              </a:rPr>
              <a:t>autorità </a:t>
            </a:r>
            <a:r>
              <a:rPr lang="it-IT" altLang="ja-JP" dirty="0" err="1">
                <a:latin typeface="Times New Roman" charset="0"/>
                <a:ea typeface="ＭＳ Ｐゴシック" charset="0"/>
                <a:cs typeface="ＭＳ Ｐゴシック" charset="0"/>
              </a:rPr>
              <a:t>giud</a:t>
            </a:r>
            <a:r>
              <a:rPr lang="it-IT" altLang="ja-JP" dirty="0">
                <a:latin typeface="Times New Roman" charset="0"/>
                <a:ea typeface="ＭＳ Ｐゴシック" charset="0"/>
                <a:cs typeface="ＭＳ Ｐゴシック" charset="0"/>
              </a:rPr>
              <a:t>. In chiave squisitamente giurisdizionale, riservando, invece, le scelte e le competenze  nel merito delle scelte di gestione agli altri organi della procedura. In parte questo obiettivo è stato raggiunto ed è stato completato dal rafforzamento degli altri organi della procedura, quale comitato dei creditori e curatori. </a:t>
            </a:r>
            <a:endParaRPr lang="it-IT"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0679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D2DD9-520A-B740-BD5F-3B0B78B916A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92F89E0-1CB0-2945-B435-1255AB24D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70FE507-7363-A043-9D45-4DC4A8692DEB}"/>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5" name="Segnaposto piè di pagina 4">
            <a:extLst>
              <a:ext uri="{FF2B5EF4-FFF2-40B4-BE49-F238E27FC236}">
                <a16:creationId xmlns:a16="http://schemas.microsoft.com/office/drawing/2014/main" id="{5BADEEF4-6479-B74F-841C-B924FAF673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9FDC68-BDF6-F348-A0C2-AB0371F3E107}"/>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23384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3A97A-3412-E142-9BC5-772905E2727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C04B37-765F-6941-BB95-662D21B79E44}"/>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F10EF95-090B-BF4A-A91D-703E3B9A496F}"/>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5" name="Segnaposto piè di pagina 4">
            <a:extLst>
              <a:ext uri="{FF2B5EF4-FFF2-40B4-BE49-F238E27FC236}">
                <a16:creationId xmlns:a16="http://schemas.microsoft.com/office/drawing/2014/main" id="{8AE0C508-887B-844B-AE53-863273EC6D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A03E29-520E-5840-9DC6-B324D0619942}"/>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23159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7A3B12A-B43F-514D-8240-8539F0EFA27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4665D0-4A95-9B4D-B69B-766E83F15357}"/>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961F29E-ADBC-8E4C-BD3B-A3504A349FB7}"/>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5" name="Segnaposto piè di pagina 4">
            <a:extLst>
              <a:ext uri="{FF2B5EF4-FFF2-40B4-BE49-F238E27FC236}">
                <a16:creationId xmlns:a16="http://schemas.microsoft.com/office/drawing/2014/main" id="{89950F03-558C-9442-BF33-5579F90973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A5DFE1-30C6-3F4E-B25A-C372347DD91B}"/>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72160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D5B78-B2F1-B746-8963-C6A2272C229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C4ABE2-5C14-7748-81DB-FD4559C83D5D}"/>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08C278A-D70F-A74C-943C-3126B5413B85}"/>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5" name="Segnaposto piè di pagina 4">
            <a:extLst>
              <a:ext uri="{FF2B5EF4-FFF2-40B4-BE49-F238E27FC236}">
                <a16:creationId xmlns:a16="http://schemas.microsoft.com/office/drawing/2014/main" id="{A3DE2FFB-B487-344D-9F88-FA18B4019C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5446F7-6D7D-AE46-BEF6-5459069D76B1}"/>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401881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D7D1F-654A-D249-81EC-FFB70102B27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84E1F67-AA0F-A44C-9F32-78B9A86FB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F57D4B6-59EF-7342-9132-9A47A1ACEB5B}"/>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5" name="Segnaposto piè di pagina 4">
            <a:extLst>
              <a:ext uri="{FF2B5EF4-FFF2-40B4-BE49-F238E27FC236}">
                <a16:creationId xmlns:a16="http://schemas.microsoft.com/office/drawing/2014/main" id="{D172D13A-889C-D549-9208-4E921D3B50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5CB94C-F080-9D42-BD4A-10A997294576}"/>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218996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68BCD-BBAC-1A48-965D-B5AD720F0D4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A4C2C82-BD36-D34C-BD9D-C105242DE99E}"/>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5206110-9F27-CF4E-B09B-E72C944536EF}"/>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26B9172-E796-5944-8BE3-8EDD05218BC4}"/>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6" name="Segnaposto piè di pagina 5">
            <a:extLst>
              <a:ext uri="{FF2B5EF4-FFF2-40B4-BE49-F238E27FC236}">
                <a16:creationId xmlns:a16="http://schemas.microsoft.com/office/drawing/2014/main" id="{686C80C9-A389-9A4F-879E-790A500118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C26A1B-AF32-124D-BEC3-BD83AB9CAA1C}"/>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414647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E71F1D-847F-EC48-A275-647A8706E55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9EC9221-9745-8E49-8A3D-4995DDE7E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F700FB8-FCE9-504E-84B7-0AAA2A1E45E2}"/>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190BC24A-AA92-1144-AC78-4505C32C7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17D425D-3AF7-D94D-99A2-F4B8EB833AE0}"/>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D871404-0136-5648-BFFD-5C82753F55F8}"/>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8" name="Segnaposto piè di pagina 7">
            <a:extLst>
              <a:ext uri="{FF2B5EF4-FFF2-40B4-BE49-F238E27FC236}">
                <a16:creationId xmlns:a16="http://schemas.microsoft.com/office/drawing/2014/main" id="{21D4AB29-FC03-C344-899E-74286641468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832FB8A-2E3E-0049-8872-72E18998A614}"/>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365464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26E79-FFF4-4D47-A06A-65453B7FE3C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F70615-17D7-7A4C-ABBF-59AFEEDA9A84}"/>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4" name="Segnaposto piè di pagina 3">
            <a:extLst>
              <a:ext uri="{FF2B5EF4-FFF2-40B4-BE49-F238E27FC236}">
                <a16:creationId xmlns:a16="http://schemas.microsoft.com/office/drawing/2014/main" id="{E88C33A1-6F96-7347-8006-85D16C6AFE9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C7A2858-5D80-8D4B-85DE-E2470DC06C24}"/>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157275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9E1BE0-064B-0141-8477-0C4121004A29}"/>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3" name="Segnaposto piè di pagina 2">
            <a:extLst>
              <a:ext uri="{FF2B5EF4-FFF2-40B4-BE49-F238E27FC236}">
                <a16:creationId xmlns:a16="http://schemas.microsoft.com/office/drawing/2014/main" id="{CB88CB84-E545-8941-95D9-D9C4D6135A7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E5489B3-C672-464D-8A28-5B62B5F6E47C}"/>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342776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9D6DB-4EF1-E445-AA32-44B8A9CB5BA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6F407A-162D-EB45-9E44-01D897BAE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4E1F24F5-AA6B-E347-ABE2-143A69207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BCDDD02-AD88-7647-A02C-7D98BCEC4718}"/>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6" name="Segnaposto piè di pagina 5">
            <a:extLst>
              <a:ext uri="{FF2B5EF4-FFF2-40B4-BE49-F238E27FC236}">
                <a16:creationId xmlns:a16="http://schemas.microsoft.com/office/drawing/2014/main" id="{CEE5BFE7-60E3-0D4C-BEF5-21231EF30D2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E8210B9-EA8B-294F-85FF-58EE0E9AEC6C}"/>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161455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F6202-2D76-3A4B-879E-F242BDF3FC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FF879D6-1EF1-7C44-B0F3-E4A11C583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D1D2144-EFB3-4843-A70F-275C4375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317B06E-3B6B-1141-980F-4F1805443994}"/>
              </a:ext>
            </a:extLst>
          </p:cNvPr>
          <p:cNvSpPr>
            <a:spLocks noGrp="1"/>
          </p:cNvSpPr>
          <p:nvPr>
            <p:ph type="dt" sz="half" idx="10"/>
          </p:nvPr>
        </p:nvSpPr>
        <p:spPr/>
        <p:txBody>
          <a:bodyPr/>
          <a:lstStyle/>
          <a:p>
            <a:fld id="{85FBB25B-85C2-0049-88E5-E574C5068256}" type="datetimeFigureOut">
              <a:rPr lang="it-IT" smtClean="0"/>
              <a:t>03/04/22</a:t>
            </a:fld>
            <a:endParaRPr lang="it-IT"/>
          </a:p>
        </p:txBody>
      </p:sp>
      <p:sp>
        <p:nvSpPr>
          <p:cNvPr id="6" name="Segnaposto piè di pagina 5">
            <a:extLst>
              <a:ext uri="{FF2B5EF4-FFF2-40B4-BE49-F238E27FC236}">
                <a16:creationId xmlns:a16="http://schemas.microsoft.com/office/drawing/2014/main" id="{608E7E1D-95CB-554D-B81C-17A70455E0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246DCF-BE9A-2748-8F09-15C94D1ADB3C}"/>
              </a:ext>
            </a:extLst>
          </p:cNvPr>
          <p:cNvSpPr>
            <a:spLocks noGrp="1"/>
          </p:cNvSpPr>
          <p:nvPr>
            <p:ph type="sldNum" sz="quarter" idx="12"/>
          </p:nvPr>
        </p:nvSpPr>
        <p:spPr/>
        <p:txBody>
          <a:bodyPr/>
          <a:lstStyle/>
          <a:p>
            <a:fld id="{C9C64CE8-5120-7144-9891-D4596CA57D8E}" type="slidenum">
              <a:rPr lang="it-IT" smtClean="0"/>
              <a:t>‹N›</a:t>
            </a:fld>
            <a:endParaRPr lang="it-IT"/>
          </a:p>
        </p:txBody>
      </p:sp>
    </p:spTree>
    <p:extLst>
      <p:ext uri="{BB962C8B-B14F-4D97-AF65-F5344CB8AC3E}">
        <p14:creationId xmlns:p14="http://schemas.microsoft.com/office/powerpoint/2010/main" val="377995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9DCF2DE-B8C1-1545-84D5-C2E4F1FEA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DA170B-BD02-6248-883F-3822BDA64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F313415-EDA4-9A40-94CB-993B82D3D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BB25B-85C2-0049-88E5-E574C5068256}" type="datetimeFigureOut">
              <a:rPr lang="it-IT" smtClean="0"/>
              <a:t>03/04/22</a:t>
            </a:fld>
            <a:endParaRPr lang="it-IT"/>
          </a:p>
        </p:txBody>
      </p:sp>
      <p:sp>
        <p:nvSpPr>
          <p:cNvPr id="5" name="Segnaposto piè di pagina 4">
            <a:extLst>
              <a:ext uri="{FF2B5EF4-FFF2-40B4-BE49-F238E27FC236}">
                <a16:creationId xmlns:a16="http://schemas.microsoft.com/office/drawing/2014/main" id="{A8C3061A-AC39-6B47-98AB-5AEB523C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9AC8FA5-0910-8C4C-90D1-D9AB3AA0B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64CE8-5120-7144-9891-D4596CA57D8E}" type="slidenum">
              <a:rPr lang="it-IT" smtClean="0"/>
              <a:t>‹N›</a:t>
            </a:fld>
            <a:endParaRPr lang="it-IT"/>
          </a:p>
        </p:txBody>
      </p:sp>
    </p:spTree>
    <p:extLst>
      <p:ext uri="{BB962C8B-B14F-4D97-AF65-F5344CB8AC3E}">
        <p14:creationId xmlns:p14="http://schemas.microsoft.com/office/powerpoint/2010/main" val="2474732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4B9D9-5421-E14E-B067-FED28374BF2F}"/>
              </a:ext>
            </a:extLst>
          </p:cNvPr>
          <p:cNvSpPr>
            <a:spLocks noGrp="1"/>
          </p:cNvSpPr>
          <p:nvPr>
            <p:ph type="ctrTitle"/>
          </p:nvPr>
        </p:nvSpPr>
        <p:spPr/>
        <p:txBody>
          <a:bodyPr/>
          <a:lstStyle/>
          <a:p>
            <a:r>
              <a:rPr lang="it-IT" dirty="0"/>
              <a:t>La Società a Responsabilità limitata</a:t>
            </a:r>
          </a:p>
        </p:txBody>
      </p:sp>
      <p:sp>
        <p:nvSpPr>
          <p:cNvPr id="3" name="Sottotitolo 2">
            <a:extLst>
              <a:ext uri="{FF2B5EF4-FFF2-40B4-BE49-F238E27FC236}">
                <a16:creationId xmlns:a16="http://schemas.microsoft.com/office/drawing/2014/main" id="{03A65CC6-68E7-3B44-8F8A-8C949BB1EAAD}"/>
              </a:ext>
            </a:extLst>
          </p:cNvPr>
          <p:cNvSpPr>
            <a:spLocks noGrp="1"/>
          </p:cNvSpPr>
          <p:nvPr>
            <p:ph type="subTitle" idx="1"/>
          </p:nvPr>
        </p:nvSpPr>
        <p:spPr/>
        <p:txBody>
          <a:bodyPr>
            <a:normAutofit lnSpcReduction="10000"/>
          </a:bodyPr>
          <a:lstStyle/>
          <a:p>
            <a:endParaRPr lang="it-IT" dirty="0"/>
          </a:p>
          <a:p>
            <a:r>
              <a:rPr lang="it-IT" dirty="0"/>
              <a:t>Corso di Economia Aziendale</a:t>
            </a:r>
          </a:p>
          <a:p>
            <a:r>
              <a:rPr lang="it-IT" dirty="0"/>
              <a:t>2021-2022</a:t>
            </a:r>
          </a:p>
          <a:p>
            <a:r>
              <a:rPr lang="it-IT" dirty="0"/>
              <a:t>Luca Savino</a:t>
            </a:r>
          </a:p>
        </p:txBody>
      </p:sp>
    </p:spTree>
    <p:extLst>
      <p:ext uri="{BB962C8B-B14F-4D97-AF65-F5344CB8AC3E}">
        <p14:creationId xmlns:p14="http://schemas.microsoft.com/office/powerpoint/2010/main" val="115010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2D4583-7C32-AA40-BE5E-C86ECD809000}"/>
              </a:ext>
            </a:extLst>
          </p:cNvPr>
          <p:cNvSpPr>
            <a:spLocks noGrp="1"/>
          </p:cNvSpPr>
          <p:nvPr>
            <p:ph type="title"/>
          </p:nvPr>
        </p:nvSpPr>
        <p:spPr/>
        <p:txBody>
          <a:bodyPr/>
          <a:lstStyle/>
          <a:p>
            <a:r>
              <a:rPr lang="it-IT" dirty="0">
                <a:latin typeface="Times New Roman" pitchFamily="18" charset="0"/>
                <a:cs typeface="Times New Roman" pitchFamily="18" charset="0"/>
              </a:rPr>
              <a:t>Le deroghe al diritto societario</a:t>
            </a:r>
            <a:endParaRPr lang="it-IT" dirty="0"/>
          </a:p>
        </p:txBody>
      </p:sp>
      <p:sp>
        <p:nvSpPr>
          <p:cNvPr id="3" name="Segnaposto contenuto 2">
            <a:extLst>
              <a:ext uri="{FF2B5EF4-FFF2-40B4-BE49-F238E27FC236}">
                <a16:creationId xmlns:a16="http://schemas.microsoft.com/office/drawing/2014/main" id="{D477922E-5B62-C640-A26F-B51C10EB7E53}"/>
              </a:ext>
            </a:extLst>
          </p:cNvPr>
          <p:cNvSpPr>
            <a:spLocks noGrp="1"/>
          </p:cNvSpPr>
          <p:nvPr>
            <p:ph idx="1"/>
          </p:nvPr>
        </p:nvSpPr>
        <p:spPr/>
        <p:txBody>
          <a:bodyPr>
            <a:normAutofit fontScale="70000" lnSpcReduction="20000"/>
          </a:bodyPr>
          <a:lstStyle/>
          <a:p>
            <a:pPr algn="just"/>
            <a:r>
              <a:rPr lang="it-IT" dirty="0">
                <a:latin typeface="Times New Roman" pitchFamily="18" charset="0"/>
                <a:cs typeface="Times New Roman" pitchFamily="18" charset="0"/>
              </a:rPr>
              <a:t>Indipendentemente dal tipo sociale adottato dall’impresa innovativa (start – up o PMI), è previsto il rinvio di un anno degli adempimenti disposti dagli art. 2446 e 2447 c.c. a carico dell’assemblea.</a:t>
            </a:r>
          </a:p>
          <a:p>
            <a:pPr algn="just"/>
            <a:endParaRPr lang="it-IT" dirty="0">
              <a:latin typeface="Times New Roman" pitchFamily="18" charset="0"/>
              <a:cs typeface="Times New Roman" pitchFamily="18" charset="0"/>
            </a:endParaRPr>
          </a:p>
          <a:p>
            <a:pPr algn="just">
              <a:buNone/>
            </a:pPr>
            <a:r>
              <a:rPr lang="it-IT" dirty="0">
                <a:latin typeface="Times New Roman" pitchFamily="18" charset="0"/>
                <a:cs typeface="Times New Roman" pitchFamily="18" charset="0"/>
              </a:rPr>
              <a:t>	</a:t>
            </a:r>
            <a:r>
              <a:rPr lang="it-IT" b="1" dirty="0">
                <a:solidFill>
                  <a:srgbClr val="FF0000"/>
                </a:solidFill>
                <a:latin typeface="Times New Roman" pitchFamily="18" charset="0"/>
                <a:cs typeface="Times New Roman" pitchFamily="18" charset="0"/>
              </a:rPr>
              <a:t>Il termine entro il quale la perdita deve risultare diminuita a meno di un terzo stabilito dagli articoli 2446, comma secondo, e 2482-bis, comma quarto, del codice civile, è posticipato al secondo esercizio successivo. </a:t>
            </a:r>
            <a:r>
              <a:rPr lang="it-IT" dirty="0">
                <a:latin typeface="Times New Roman" pitchFamily="18" charset="0"/>
                <a:cs typeface="Times New Roman" pitchFamily="18" charset="0"/>
              </a:rPr>
              <a:t>Nelle imprese innovative che si trovino nelle ipotesi previste dagli articoli 2447 o 2482-ter del codice civile l'assemblea convocata senza indugio dagli amministratori, in alternativa all'immediata riduzione del capitale e al contemporaneo aumento del medesimo a una cifra non inferiore al minimo legale, può deliberare di rinviare tali decisioni alla chiusura dell'esercizio successivo. Fino alla chiusura di tale esercizio non opera la causa di scioglimento della società per riduzione o perdita del capitale sociale di cui agli articoli 2484, primo comma, punto n. 4), e 2545-duodecies del codice civile. </a:t>
            </a:r>
          </a:p>
          <a:p>
            <a:pPr algn="just">
              <a:buNone/>
            </a:pPr>
            <a:r>
              <a:rPr lang="it-IT" dirty="0">
                <a:latin typeface="Times New Roman" pitchFamily="18" charset="0"/>
                <a:cs typeface="Times New Roman" pitchFamily="18" charset="0"/>
              </a:rPr>
              <a:t>Se entro l'esercizio successivo il capitale non risulta reintegrato al di sopra del minimo legale, l'assemblea che approva il bilancio di tale esercizio deve deliberare ai sensi degli articoli 2447 o 2482-ter del codice civile.</a:t>
            </a:r>
          </a:p>
          <a:p>
            <a:endParaRPr lang="it-IT" dirty="0">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val="1866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Le deroghe al diritto societario</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pPr algn="just"/>
            <a:r>
              <a:rPr lang="it-IT" dirty="0">
                <a:latin typeface="Times New Roman" pitchFamily="18" charset="0"/>
                <a:cs typeface="Times New Roman" pitchFamily="18" charset="0"/>
              </a:rPr>
              <a:t>Molteplici deroghe sono invece applicabili solamente all’impresa (start – up o PMI) innovativa costituita in forma di s.r.l.:</a:t>
            </a:r>
          </a:p>
          <a:p>
            <a:pPr algn="just">
              <a:buFont typeface="+mj-lt"/>
              <a:buAutoNum type="arabicPeriod"/>
            </a:pPr>
            <a:r>
              <a:rPr lang="it-IT" dirty="0">
                <a:latin typeface="Times New Roman" pitchFamily="18" charset="0"/>
                <a:cs typeface="Times New Roman" pitchFamily="18" charset="0"/>
              </a:rPr>
              <a:t>in deroga all’art. 2468, commi 2 e 3, è possibile la creazione di categorie di quote;</a:t>
            </a:r>
          </a:p>
          <a:p>
            <a:pPr algn="just">
              <a:buFont typeface="+mj-lt"/>
              <a:buAutoNum type="arabicPeriod"/>
            </a:pPr>
            <a:r>
              <a:rPr lang="it-IT" dirty="0">
                <a:latin typeface="Times New Roman" pitchFamily="18" charset="0"/>
                <a:cs typeface="Times New Roman" pitchFamily="18" charset="0"/>
              </a:rPr>
              <a:t>in deroga all’art. 2474 c.c. è consentito compiere operazioni sulle proprie partecipazioni;</a:t>
            </a:r>
          </a:p>
          <a:p>
            <a:pPr algn="just">
              <a:buFont typeface="+mj-lt"/>
              <a:buAutoNum type="arabicPeriod"/>
            </a:pPr>
            <a:r>
              <a:rPr lang="it-IT" dirty="0">
                <a:latin typeface="Times New Roman" pitchFamily="18" charset="0"/>
                <a:cs typeface="Times New Roman" pitchFamily="18" charset="0"/>
              </a:rPr>
              <a:t>è ammessa l’emissione di strumenti finanziari partecipativi forniti di diritti amministrativi o patrimoniali;</a:t>
            </a:r>
          </a:p>
          <a:p>
            <a:pPr algn="just">
              <a:buFont typeface="+mj-lt"/>
              <a:buAutoNum type="arabicPeriod"/>
            </a:pPr>
            <a:r>
              <a:rPr lang="it-IT" dirty="0">
                <a:latin typeface="Times New Roman" pitchFamily="18" charset="0"/>
                <a:cs typeface="Times New Roman" pitchFamily="18" charset="0"/>
              </a:rPr>
              <a:t>in deroga all’art. 2468 c.c., comma 1, è previsto che le quote di partecipazione a una s.r.l. start – up o PMI innovativa possono formare oggetto di offerta al pubblico;</a:t>
            </a:r>
          </a:p>
          <a:p>
            <a:pPr algn="just">
              <a:buFont typeface="+mj-lt"/>
              <a:buAutoNum type="arabicPeriod"/>
            </a:pPr>
            <a:r>
              <a:rPr lang="it-IT" dirty="0">
                <a:latin typeface="Times New Roman" pitchFamily="18" charset="0"/>
                <a:cs typeface="Times New Roman" pitchFamily="18" charset="0"/>
              </a:rPr>
              <a:t>è previsto un regime “dematerializzato” per il trasferimento delle quote, anche attraverso intermediari abilitati;</a:t>
            </a:r>
          </a:p>
          <a:p>
            <a:pPr algn="just">
              <a:buNone/>
            </a:pPr>
            <a:r>
              <a:rPr lang="it-IT" dirty="0">
                <a:latin typeface="Times New Roman" pitchFamily="18" charset="0"/>
                <a:cs typeface="Times New Roman" pitchFamily="18" charset="0"/>
              </a:rPr>
              <a:t>.</a:t>
            </a:r>
          </a:p>
          <a:p>
            <a:endParaRPr lang="it-IT" dirty="0">
              <a:latin typeface="Times New Roman"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7568" y="1700808"/>
            <a:ext cx="7776864" cy="3937992"/>
          </a:xfrm>
          <a:prstGeom prst="rect">
            <a:avLst/>
          </a:prstGeom>
        </p:spPr>
        <p:txBody>
          <a:bodyPr vert="horz" lIns="91440" tIns="45720" rIns="91440" bIns="45720" rtlCol="0">
            <a:normAutofit/>
          </a:bodyPr>
          <a:lstStyle/>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11</a:t>
            </a:fld>
            <a:endParaRPr lang="it-IT"/>
          </a:p>
        </p:txBody>
      </p:sp>
      <p:sp>
        <p:nvSpPr>
          <p:cNvPr id="10" name="Rectangle 85"/>
          <p:cNvSpPr>
            <a:spLocks noChangeArrowheads="1"/>
          </p:cNvSpPr>
          <p:nvPr/>
        </p:nvSpPr>
        <p:spPr bwMode="auto">
          <a:xfrm>
            <a:off x="4343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1" name="Rectangle 86"/>
          <p:cNvSpPr>
            <a:spLocks noChangeArrowheads="1"/>
          </p:cNvSpPr>
          <p:nvPr/>
        </p:nvSpPr>
        <p:spPr bwMode="auto">
          <a:xfrm>
            <a:off x="4186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2" name="Rectangle 87"/>
          <p:cNvSpPr>
            <a:spLocks noChangeArrowheads="1"/>
          </p:cNvSpPr>
          <p:nvPr/>
        </p:nvSpPr>
        <p:spPr bwMode="auto">
          <a:xfrm>
            <a:off x="40386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3" name="Rectangle 88"/>
          <p:cNvSpPr>
            <a:spLocks noChangeArrowheads="1"/>
          </p:cNvSpPr>
          <p:nvPr/>
        </p:nvSpPr>
        <p:spPr bwMode="auto">
          <a:xfrm>
            <a:off x="3881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4" name="Rectangle 89"/>
          <p:cNvSpPr>
            <a:spLocks noChangeArrowheads="1"/>
          </p:cNvSpPr>
          <p:nvPr/>
        </p:nvSpPr>
        <p:spPr bwMode="auto">
          <a:xfrm>
            <a:off x="3733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5" name="Rectangle 90"/>
          <p:cNvSpPr>
            <a:spLocks noChangeArrowheads="1"/>
          </p:cNvSpPr>
          <p:nvPr/>
        </p:nvSpPr>
        <p:spPr bwMode="auto">
          <a:xfrm>
            <a:off x="35766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6" name="Rectangle 91"/>
          <p:cNvSpPr>
            <a:spLocks noChangeArrowheads="1"/>
          </p:cNvSpPr>
          <p:nvPr/>
        </p:nvSpPr>
        <p:spPr bwMode="auto">
          <a:xfrm>
            <a:off x="34290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7" name="Rectangle 92"/>
          <p:cNvSpPr>
            <a:spLocks noChangeArrowheads="1"/>
          </p:cNvSpPr>
          <p:nvPr/>
        </p:nvSpPr>
        <p:spPr bwMode="auto">
          <a:xfrm>
            <a:off x="32718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8" name="Rectangle 93"/>
          <p:cNvSpPr>
            <a:spLocks noChangeArrowheads="1"/>
          </p:cNvSpPr>
          <p:nvPr/>
        </p:nvSpPr>
        <p:spPr bwMode="auto">
          <a:xfrm>
            <a:off x="31242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9" name="Rectangle 94"/>
          <p:cNvSpPr>
            <a:spLocks noChangeArrowheads="1"/>
          </p:cNvSpPr>
          <p:nvPr/>
        </p:nvSpPr>
        <p:spPr bwMode="auto">
          <a:xfrm>
            <a:off x="29670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0" name="Rectangle 95"/>
          <p:cNvSpPr>
            <a:spLocks noChangeArrowheads="1"/>
          </p:cNvSpPr>
          <p:nvPr/>
        </p:nvSpPr>
        <p:spPr bwMode="auto">
          <a:xfrm>
            <a:off x="2819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1" name="Rectangle 96"/>
          <p:cNvSpPr>
            <a:spLocks noChangeArrowheads="1"/>
          </p:cNvSpPr>
          <p:nvPr/>
        </p:nvSpPr>
        <p:spPr bwMode="auto">
          <a:xfrm>
            <a:off x="2662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2" name="Rectangle 102"/>
          <p:cNvSpPr>
            <a:spLocks noChangeArrowheads="1"/>
          </p:cNvSpPr>
          <p:nvPr/>
        </p:nvSpPr>
        <p:spPr bwMode="auto">
          <a:xfrm>
            <a:off x="6167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3" name="Rectangle 103"/>
          <p:cNvSpPr>
            <a:spLocks noChangeArrowheads="1"/>
          </p:cNvSpPr>
          <p:nvPr/>
        </p:nvSpPr>
        <p:spPr bwMode="auto">
          <a:xfrm>
            <a:off x="6019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4" name="Rectangle 104"/>
          <p:cNvSpPr>
            <a:spLocks noChangeArrowheads="1"/>
          </p:cNvSpPr>
          <p:nvPr/>
        </p:nvSpPr>
        <p:spPr bwMode="auto">
          <a:xfrm>
            <a:off x="58626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5" name="Rectangle 105"/>
          <p:cNvSpPr>
            <a:spLocks noChangeArrowheads="1"/>
          </p:cNvSpPr>
          <p:nvPr/>
        </p:nvSpPr>
        <p:spPr bwMode="auto">
          <a:xfrm>
            <a:off x="57150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6" name="Rectangle 106"/>
          <p:cNvSpPr>
            <a:spLocks noChangeArrowheads="1"/>
          </p:cNvSpPr>
          <p:nvPr/>
        </p:nvSpPr>
        <p:spPr bwMode="auto">
          <a:xfrm>
            <a:off x="55578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7" name="Rectangle 107"/>
          <p:cNvSpPr>
            <a:spLocks noChangeArrowheads="1"/>
          </p:cNvSpPr>
          <p:nvPr/>
        </p:nvSpPr>
        <p:spPr bwMode="auto">
          <a:xfrm>
            <a:off x="54102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8" name="Rectangle 108"/>
          <p:cNvSpPr>
            <a:spLocks noChangeArrowheads="1"/>
          </p:cNvSpPr>
          <p:nvPr/>
        </p:nvSpPr>
        <p:spPr bwMode="auto">
          <a:xfrm>
            <a:off x="52530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9" name="Rectangle 109"/>
          <p:cNvSpPr>
            <a:spLocks noChangeArrowheads="1"/>
          </p:cNvSpPr>
          <p:nvPr/>
        </p:nvSpPr>
        <p:spPr bwMode="auto">
          <a:xfrm>
            <a:off x="5105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0" name="Rectangle 110"/>
          <p:cNvSpPr>
            <a:spLocks noChangeArrowheads="1"/>
          </p:cNvSpPr>
          <p:nvPr/>
        </p:nvSpPr>
        <p:spPr bwMode="auto">
          <a:xfrm>
            <a:off x="4948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31" name="Rectangle 111"/>
          <p:cNvSpPr>
            <a:spLocks noChangeArrowheads="1"/>
          </p:cNvSpPr>
          <p:nvPr/>
        </p:nvSpPr>
        <p:spPr bwMode="auto">
          <a:xfrm>
            <a:off x="48006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2" name="Rectangle 112"/>
          <p:cNvSpPr>
            <a:spLocks noChangeArrowheads="1"/>
          </p:cNvSpPr>
          <p:nvPr/>
        </p:nvSpPr>
        <p:spPr bwMode="auto">
          <a:xfrm>
            <a:off x="4643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33" name="Rectangle 113"/>
          <p:cNvSpPr>
            <a:spLocks noChangeArrowheads="1"/>
          </p:cNvSpPr>
          <p:nvPr/>
        </p:nvSpPr>
        <p:spPr bwMode="auto">
          <a:xfrm>
            <a:off x="4495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4" name="Rectangle 96"/>
          <p:cNvSpPr>
            <a:spLocks noChangeArrowheads="1"/>
          </p:cNvSpPr>
          <p:nvPr/>
        </p:nvSpPr>
        <p:spPr bwMode="auto">
          <a:xfrm>
            <a:off x="2522539" y="814389"/>
            <a:ext cx="71437" cy="71437"/>
          </a:xfrm>
          <a:prstGeom prst="rect">
            <a:avLst/>
          </a:prstGeom>
          <a:solidFill>
            <a:srgbClr val="92A0CE"/>
          </a:solid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180984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Le deroghe al diritto societario</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it-IT" dirty="0">
                <a:latin typeface="Times New Roman" pitchFamily="18" charset="0"/>
                <a:cs typeface="Times New Roman" pitchFamily="18" charset="0"/>
              </a:rPr>
              <a:t>L’atto costitutivo della s.r.l. innovativa può:</a:t>
            </a:r>
          </a:p>
          <a:p>
            <a:pPr>
              <a:buNone/>
            </a:pPr>
            <a:endParaRPr lang="it-IT" dirty="0">
              <a:latin typeface="Times New Roman" pitchFamily="18" charset="0"/>
              <a:cs typeface="Times New Roman" pitchFamily="18" charset="0"/>
            </a:endParaRPr>
          </a:p>
          <a:p>
            <a:pPr algn="just">
              <a:buFont typeface="+mj-lt"/>
              <a:buAutoNum type="arabicPeriod"/>
            </a:pPr>
            <a:r>
              <a:rPr lang="it-IT" dirty="0">
                <a:solidFill>
                  <a:srgbClr val="FF0000"/>
                </a:solidFill>
                <a:latin typeface="Times New Roman" pitchFamily="18" charset="0"/>
                <a:cs typeface="Times New Roman" pitchFamily="18" charset="0"/>
              </a:rPr>
              <a:t>prevedere categorie di quote fornite di diritti diversi di libera determinazione, anche rispetto all’esercizio del diritto di voto: in particolare, categorie di quote che non attribuiscono diritti di voto o che attribuiscono al socio diritti di voto in misura non proporzionale alla partecipazione detenuta ovvero diritti di voto limitati a particolari argomenti o subordinati al verificarsi di particolari condizioni non meramente potestative</a:t>
            </a:r>
            <a:r>
              <a:rPr lang="it-IT" dirty="0">
                <a:latin typeface="Times New Roman" pitchFamily="18" charset="0"/>
                <a:cs typeface="Times New Roman" pitchFamily="18" charset="0"/>
              </a:rPr>
              <a:t>;</a:t>
            </a:r>
          </a:p>
          <a:p>
            <a:pPr algn="just">
              <a:buFont typeface="+mj-lt"/>
              <a:buAutoNum type="arabicPeriod"/>
            </a:pPr>
            <a:r>
              <a:rPr lang="it-IT" dirty="0">
                <a:latin typeface="Times New Roman" pitchFamily="18" charset="0"/>
                <a:cs typeface="Times New Roman" pitchFamily="18" charset="0"/>
              </a:rPr>
              <a:t>disapplicare </a:t>
            </a:r>
            <a:r>
              <a:rPr lang="it-IT" dirty="0">
                <a:solidFill>
                  <a:srgbClr val="FF0000"/>
                </a:solidFill>
                <a:latin typeface="Times New Roman" pitchFamily="18" charset="0"/>
                <a:cs typeface="Times New Roman" pitchFamily="18" charset="0"/>
              </a:rPr>
              <a:t>il divieto di operazioni sulle proprie partecipazioni qualora l’operazione sia compiuta in attuazione di piani di incentivazione </a:t>
            </a:r>
            <a:r>
              <a:rPr lang="it-IT" dirty="0">
                <a:latin typeface="Times New Roman" pitchFamily="18" charset="0"/>
                <a:cs typeface="Times New Roman" pitchFamily="18" charset="0"/>
              </a:rPr>
              <a:t>all’entrata nella compagine societaria di dipendenti, collaboratori, prestatori d’opera e servizi anche professionali ovvero amministratori della società;</a:t>
            </a:r>
          </a:p>
          <a:p>
            <a:pPr algn="just">
              <a:buNone/>
            </a:pPr>
            <a:r>
              <a:rPr lang="it-IT" dirty="0">
                <a:latin typeface="Times New Roman" pitchFamily="18" charset="0"/>
                <a:cs typeface="Times New Roman" pitchFamily="18" charset="0"/>
              </a:rPr>
              <a:t>.</a:t>
            </a:r>
          </a:p>
          <a:p>
            <a:endParaRPr lang="it-IT" dirty="0">
              <a:latin typeface="Times New Roman"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7568" y="1700808"/>
            <a:ext cx="7776864" cy="3937992"/>
          </a:xfrm>
          <a:prstGeom prst="rect">
            <a:avLst/>
          </a:prstGeom>
        </p:spPr>
        <p:txBody>
          <a:bodyPr vert="horz" lIns="91440" tIns="45720" rIns="91440" bIns="45720" rtlCol="0">
            <a:normAutofit/>
          </a:bodyPr>
          <a:lstStyle/>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12</a:t>
            </a:fld>
            <a:endParaRPr lang="it-IT"/>
          </a:p>
        </p:txBody>
      </p:sp>
      <p:sp>
        <p:nvSpPr>
          <p:cNvPr id="10" name="Rectangle 85"/>
          <p:cNvSpPr>
            <a:spLocks noChangeArrowheads="1"/>
          </p:cNvSpPr>
          <p:nvPr/>
        </p:nvSpPr>
        <p:spPr bwMode="auto">
          <a:xfrm>
            <a:off x="4343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1" name="Rectangle 86"/>
          <p:cNvSpPr>
            <a:spLocks noChangeArrowheads="1"/>
          </p:cNvSpPr>
          <p:nvPr/>
        </p:nvSpPr>
        <p:spPr bwMode="auto">
          <a:xfrm>
            <a:off x="4186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2" name="Rectangle 87"/>
          <p:cNvSpPr>
            <a:spLocks noChangeArrowheads="1"/>
          </p:cNvSpPr>
          <p:nvPr/>
        </p:nvSpPr>
        <p:spPr bwMode="auto">
          <a:xfrm>
            <a:off x="40386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3" name="Rectangle 88"/>
          <p:cNvSpPr>
            <a:spLocks noChangeArrowheads="1"/>
          </p:cNvSpPr>
          <p:nvPr/>
        </p:nvSpPr>
        <p:spPr bwMode="auto">
          <a:xfrm>
            <a:off x="3881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4" name="Rectangle 89"/>
          <p:cNvSpPr>
            <a:spLocks noChangeArrowheads="1"/>
          </p:cNvSpPr>
          <p:nvPr/>
        </p:nvSpPr>
        <p:spPr bwMode="auto">
          <a:xfrm>
            <a:off x="3733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5" name="Rectangle 90"/>
          <p:cNvSpPr>
            <a:spLocks noChangeArrowheads="1"/>
          </p:cNvSpPr>
          <p:nvPr/>
        </p:nvSpPr>
        <p:spPr bwMode="auto">
          <a:xfrm>
            <a:off x="35766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6" name="Rectangle 91"/>
          <p:cNvSpPr>
            <a:spLocks noChangeArrowheads="1"/>
          </p:cNvSpPr>
          <p:nvPr/>
        </p:nvSpPr>
        <p:spPr bwMode="auto">
          <a:xfrm>
            <a:off x="34290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7" name="Rectangle 92"/>
          <p:cNvSpPr>
            <a:spLocks noChangeArrowheads="1"/>
          </p:cNvSpPr>
          <p:nvPr/>
        </p:nvSpPr>
        <p:spPr bwMode="auto">
          <a:xfrm>
            <a:off x="32718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8" name="Rectangle 93"/>
          <p:cNvSpPr>
            <a:spLocks noChangeArrowheads="1"/>
          </p:cNvSpPr>
          <p:nvPr/>
        </p:nvSpPr>
        <p:spPr bwMode="auto">
          <a:xfrm>
            <a:off x="31242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9" name="Rectangle 94"/>
          <p:cNvSpPr>
            <a:spLocks noChangeArrowheads="1"/>
          </p:cNvSpPr>
          <p:nvPr/>
        </p:nvSpPr>
        <p:spPr bwMode="auto">
          <a:xfrm>
            <a:off x="29670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0" name="Rectangle 95"/>
          <p:cNvSpPr>
            <a:spLocks noChangeArrowheads="1"/>
          </p:cNvSpPr>
          <p:nvPr/>
        </p:nvSpPr>
        <p:spPr bwMode="auto">
          <a:xfrm>
            <a:off x="2819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1" name="Rectangle 96"/>
          <p:cNvSpPr>
            <a:spLocks noChangeArrowheads="1"/>
          </p:cNvSpPr>
          <p:nvPr/>
        </p:nvSpPr>
        <p:spPr bwMode="auto">
          <a:xfrm>
            <a:off x="2662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2" name="Rectangle 102"/>
          <p:cNvSpPr>
            <a:spLocks noChangeArrowheads="1"/>
          </p:cNvSpPr>
          <p:nvPr/>
        </p:nvSpPr>
        <p:spPr bwMode="auto">
          <a:xfrm>
            <a:off x="6167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3" name="Rectangle 103"/>
          <p:cNvSpPr>
            <a:spLocks noChangeArrowheads="1"/>
          </p:cNvSpPr>
          <p:nvPr/>
        </p:nvSpPr>
        <p:spPr bwMode="auto">
          <a:xfrm>
            <a:off x="6019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4" name="Rectangle 104"/>
          <p:cNvSpPr>
            <a:spLocks noChangeArrowheads="1"/>
          </p:cNvSpPr>
          <p:nvPr/>
        </p:nvSpPr>
        <p:spPr bwMode="auto">
          <a:xfrm>
            <a:off x="58626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5" name="Rectangle 105"/>
          <p:cNvSpPr>
            <a:spLocks noChangeArrowheads="1"/>
          </p:cNvSpPr>
          <p:nvPr/>
        </p:nvSpPr>
        <p:spPr bwMode="auto">
          <a:xfrm>
            <a:off x="57150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6" name="Rectangle 106"/>
          <p:cNvSpPr>
            <a:spLocks noChangeArrowheads="1"/>
          </p:cNvSpPr>
          <p:nvPr/>
        </p:nvSpPr>
        <p:spPr bwMode="auto">
          <a:xfrm>
            <a:off x="55578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7" name="Rectangle 107"/>
          <p:cNvSpPr>
            <a:spLocks noChangeArrowheads="1"/>
          </p:cNvSpPr>
          <p:nvPr/>
        </p:nvSpPr>
        <p:spPr bwMode="auto">
          <a:xfrm>
            <a:off x="54102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8" name="Rectangle 108"/>
          <p:cNvSpPr>
            <a:spLocks noChangeArrowheads="1"/>
          </p:cNvSpPr>
          <p:nvPr/>
        </p:nvSpPr>
        <p:spPr bwMode="auto">
          <a:xfrm>
            <a:off x="52530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9" name="Rectangle 109"/>
          <p:cNvSpPr>
            <a:spLocks noChangeArrowheads="1"/>
          </p:cNvSpPr>
          <p:nvPr/>
        </p:nvSpPr>
        <p:spPr bwMode="auto">
          <a:xfrm>
            <a:off x="5105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0" name="Rectangle 110"/>
          <p:cNvSpPr>
            <a:spLocks noChangeArrowheads="1"/>
          </p:cNvSpPr>
          <p:nvPr/>
        </p:nvSpPr>
        <p:spPr bwMode="auto">
          <a:xfrm>
            <a:off x="4948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31" name="Rectangle 111"/>
          <p:cNvSpPr>
            <a:spLocks noChangeArrowheads="1"/>
          </p:cNvSpPr>
          <p:nvPr/>
        </p:nvSpPr>
        <p:spPr bwMode="auto">
          <a:xfrm>
            <a:off x="48006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2" name="Rectangle 112"/>
          <p:cNvSpPr>
            <a:spLocks noChangeArrowheads="1"/>
          </p:cNvSpPr>
          <p:nvPr/>
        </p:nvSpPr>
        <p:spPr bwMode="auto">
          <a:xfrm>
            <a:off x="4643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33" name="Rectangle 113"/>
          <p:cNvSpPr>
            <a:spLocks noChangeArrowheads="1"/>
          </p:cNvSpPr>
          <p:nvPr/>
        </p:nvSpPr>
        <p:spPr bwMode="auto">
          <a:xfrm>
            <a:off x="4495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4" name="Rectangle 96"/>
          <p:cNvSpPr>
            <a:spLocks noChangeArrowheads="1"/>
          </p:cNvSpPr>
          <p:nvPr/>
        </p:nvSpPr>
        <p:spPr bwMode="auto">
          <a:xfrm>
            <a:off x="2522539" y="814389"/>
            <a:ext cx="71437" cy="71437"/>
          </a:xfrm>
          <a:prstGeom prst="rect">
            <a:avLst/>
          </a:prstGeom>
          <a:solidFill>
            <a:srgbClr val="92A0CE"/>
          </a:solid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163338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Le deroghe al diritto societario</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a:bodyPr>
          <a:lstStyle/>
          <a:p>
            <a:r>
              <a:rPr lang="it-IT" dirty="0">
                <a:latin typeface="Times New Roman" pitchFamily="18" charset="0"/>
                <a:cs typeface="Times New Roman" pitchFamily="18" charset="0"/>
              </a:rPr>
              <a:t>L’atto costitutivo della s.r.l. innovativa può:</a:t>
            </a:r>
          </a:p>
          <a:p>
            <a:pPr>
              <a:buNone/>
            </a:pPr>
            <a:endParaRPr lang="it-IT" dirty="0">
              <a:latin typeface="Times New Roman" pitchFamily="18" charset="0"/>
              <a:cs typeface="Times New Roman" pitchFamily="18" charset="0"/>
            </a:endParaRPr>
          </a:p>
          <a:p>
            <a:pPr algn="just">
              <a:buNone/>
            </a:pPr>
            <a:r>
              <a:rPr lang="it-IT" dirty="0">
                <a:latin typeface="Times New Roman" pitchFamily="18" charset="0"/>
                <a:cs typeface="Times New Roman" pitchFamily="18" charset="0"/>
              </a:rPr>
              <a:t>3. consentire l’emissione, a seguito di un apporto di opera o servizi, di </a:t>
            </a:r>
            <a:r>
              <a:rPr lang="it-IT" dirty="0">
                <a:solidFill>
                  <a:srgbClr val="FF0000"/>
                </a:solidFill>
                <a:latin typeface="Times New Roman" pitchFamily="18" charset="0"/>
                <a:cs typeface="Times New Roman" pitchFamily="18" charset="0"/>
              </a:rPr>
              <a:t>strumenti finanziari partecipativi similari, anche nella denominazione a quelli previsti per le </a:t>
            </a:r>
            <a:r>
              <a:rPr lang="it-IT" dirty="0" err="1">
                <a:solidFill>
                  <a:srgbClr val="FF0000"/>
                </a:solidFill>
                <a:latin typeface="Times New Roman" pitchFamily="18" charset="0"/>
                <a:cs typeface="Times New Roman" pitchFamily="18" charset="0"/>
              </a:rPr>
              <a:t>s.p.a.</a:t>
            </a:r>
            <a:r>
              <a:rPr lang="it-IT" dirty="0">
                <a:solidFill>
                  <a:srgbClr val="FF0000"/>
                </a:solidFill>
                <a:latin typeface="Times New Roman" pitchFamily="18" charset="0"/>
                <a:cs typeface="Times New Roman" pitchFamily="18" charset="0"/>
              </a:rPr>
              <a:t> dall’art. 2346, 6° comma </a:t>
            </a:r>
            <a:r>
              <a:rPr lang="it-IT" dirty="0">
                <a:latin typeface="Times New Roman" pitchFamily="18" charset="0"/>
                <a:cs typeface="Times New Roman" pitchFamily="18" charset="0"/>
              </a:rPr>
              <a:t>c.c. Gli strumenti possono incorporare diritti amministrativi della natura più diversa, escluso il diritto di voto nelle decisioni dei soci ex art. 2479 e 2479 bis c.c.</a:t>
            </a:r>
          </a:p>
          <a:p>
            <a:pPr marL="514350" indent="-514350" algn="just">
              <a:buNone/>
            </a:pPr>
            <a:r>
              <a:rPr lang="it-IT" dirty="0">
                <a:latin typeface="Times New Roman" pitchFamily="18" charset="0"/>
                <a:cs typeface="Times New Roman" pitchFamily="18" charset="0"/>
              </a:rPr>
              <a:t>4. le partecipazioni sociali possono essere oggetto di collocamento anche, ma non solo, attraverso portali </a:t>
            </a:r>
            <a:r>
              <a:rPr lang="it-IT" i="1" dirty="0">
                <a:latin typeface="Times New Roman" pitchFamily="18" charset="0"/>
                <a:cs typeface="Times New Roman" pitchFamily="18" charset="0"/>
              </a:rPr>
              <a:t>on – line</a:t>
            </a:r>
            <a:r>
              <a:rPr lang="it-IT" dirty="0">
                <a:latin typeface="Times New Roman" pitchFamily="18" charset="0"/>
                <a:cs typeface="Times New Roman" pitchFamily="18" charset="0"/>
              </a:rPr>
              <a:t>. Si tratta di una disposizione funzionale al  ricorso allo strumento dell’</a:t>
            </a:r>
            <a:r>
              <a:rPr lang="it-IT" i="1" dirty="0">
                <a:latin typeface="Times New Roman" pitchFamily="18" charset="0"/>
                <a:cs typeface="Times New Roman" pitchFamily="18" charset="0"/>
              </a:rPr>
              <a:t>equity crowdfunding</a:t>
            </a:r>
            <a:r>
              <a:rPr lang="it-IT" dirty="0">
                <a:latin typeface="Times New Roman" pitchFamily="18" charset="0"/>
                <a:cs typeface="Times New Roman" pitchFamily="18" charset="0"/>
              </a:rPr>
              <a:t>.</a:t>
            </a:r>
          </a:p>
          <a:p>
            <a:pPr algn="just">
              <a:buNone/>
            </a:pPr>
            <a:endParaRPr lang="it-IT" dirty="0">
              <a:latin typeface="Times New Roman" pitchFamily="18" charset="0"/>
              <a:cs typeface="Times New Roman" pitchFamily="18" charset="0"/>
            </a:endParaRPr>
          </a:p>
          <a:p>
            <a:endParaRPr lang="it-IT" dirty="0">
              <a:latin typeface="Times New Roman"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7568" y="1700808"/>
            <a:ext cx="7776864" cy="3937992"/>
          </a:xfrm>
          <a:prstGeom prst="rect">
            <a:avLst/>
          </a:prstGeom>
        </p:spPr>
        <p:txBody>
          <a:bodyPr vert="horz" lIns="91440" tIns="45720" rIns="91440" bIns="45720" rtlCol="0">
            <a:normAutofit/>
          </a:bodyPr>
          <a:lstStyle/>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13</a:t>
            </a:fld>
            <a:endParaRPr lang="it-IT"/>
          </a:p>
        </p:txBody>
      </p:sp>
      <p:sp>
        <p:nvSpPr>
          <p:cNvPr id="10" name="Rectangle 85"/>
          <p:cNvSpPr>
            <a:spLocks noChangeArrowheads="1"/>
          </p:cNvSpPr>
          <p:nvPr/>
        </p:nvSpPr>
        <p:spPr bwMode="auto">
          <a:xfrm>
            <a:off x="4343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1" name="Rectangle 86"/>
          <p:cNvSpPr>
            <a:spLocks noChangeArrowheads="1"/>
          </p:cNvSpPr>
          <p:nvPr/>
        </p:nvSpPr>
        <p:spPr bwMode="auto">
          <a:xfrm>
            <a:off x="4186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2" name="Rectangle 87"/>
          <p:cNvSpPr>
            <a:spLocks noChangeArrowheads="1"/>
          </p:cNvSpPr>
          <p:nvPr/>
        </p:nvSpPr>
        <p:spPr bwMode="auto">
          <a:xfrm>
            <a:off x="40386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3" name="Rectangle 88"/>
          <p:cNvSpPr>
            <a:spLocks noChangeArrowheads="1"/>
          </p:cNvSpPr>
          <p:nvPr/>
        </p:nvSpPr>
        <p:spPr bwMode="auto">
          <a:xfrm>
            <a:off x="3881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4" name="Rectangle 89"/>
          <p:cNvSpPr>
            <a:spLocks noChangeArrowheads="1"/>
          </p:cNvSpPr>
          <p:nvPr/>
        </p:nvSpPr>
        <p:spPr bwMode="auto">
          <a:xfrm>
            <a:off x="3733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5" name="Rectangle 90"/>
          <p:cNvSpPr>
            <a:spLocks noChangeArrowheads="1"/>
          </p:cNvSpPr>
          <p:nvPr/>
        </p:nvSpPr>
        <p:spPr bwMode="auto">
          <a:xfrm>
            <a:off x="35766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6" name="Rectangle 91"/>
          <p:cNvSpPr>
            <a:spLocks noChangeArrowheads="1"/>
          </p:cNvSpPr>
          <p:nvPr/>
        </p:nvSpPr>
        <p:spPr bwMode="auto">
          <a:xfrm>
            <a:off x="34290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7" name="Rectangle 92"/>
          <p:cNvSpPr>
            <a:spLocks noChangeArrowheads="1"/>
          </p:cNvSpPr>
          <p:nvPr/>
        </p:nvSpPr>
        <p:spPr bwMode="auto">
          <a:xfrm>
            <a:off x="32718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18" name="Rectangle 93"/>
          <p:cNvSpPr>
            <a:spLocks noChangeArrowheads="1"/>
          </p:cNvSpPr>
          <p:nvPr/>
        </p:nvSpPr>
        <p:spPr bwMode="auto">
          <a:xfrm>
            <a:off x="31242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19" name="Rectangle 94"/>
          <p:cNvSpPr>
            <a:spLocks noChangeArrowheads="1"/>
          </p:cNvSpPr>
          <p:nvPr/>
        </p:nvSpPr>
        <p:spPr bwMode="auto">
          <a:xfrm>
            <a:off x="29670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0" name="Rectangle 95"/>
          <p:cNvSpPr>
            <a:spLocks noChangeArrowheads="1"/>
          </p:cNvSpPr>
          <p:nvPr/>
        </p:nvSpPr>
        <p:spPr bwMode="auto">
          <a:xfrm>
            <a:off x="2819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1" name="Rectangle 96"/>
          <p:cNvSpPr>
            <a:spLocks noChangeArrowheads="1"/>
          </p:cNvSpPr>
          <p:nvPr/>
        </p:nvSpPr>
        <p:spPr bwMode="auto">
          <a:xfrm>
            <a:off x="2662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2" name="Rectangle 102"/>
          <p:cNvSpPr>
            <a:spLocks noChangeArrowheads="1"/>
          </p:cNvSpPr>
          <p:nvPr/>
        </p:nvSpPr>
        <p:spPr bwMode="auto">
          <a:xfrm>
            <a:off x="6167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3" name="Rectangle 103"/>
          <p:cNvSpPr>
            <a:spLocks noChangeArrowheads="1"/>
          </p:cNvSpPr>
          <p:nvPr/>
        </p:nvSpPr>
        <p:spPr bwMode="auto">
          <a:xfrm>
            <a:off x="6019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4" name="Rectangle 104"/>
          <p:cNvSpPr>
            <a:spLocks noChangeArrowheads="1"/>
          </p:cNvSpPr>
          <p:nvPr/>
        </p:nvSpPr>
        <p:spPr bwMode="auto">
          <a:xfrm>
            <a:off x="58626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5" name="Rectangle 105"/>
          <p:cNvSpPr>
            <a:spLocks noChangeArrowheads="1"/>
          </p:cNvSpPr>
          <p:nvPr/>
        </p:nvSpPr>
        <p:spPr bwMode="auto">
          <a:xfrm>
            <a:off x="57150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6" name="Rectangle 106"/>
          <p:cNvSpPr>
            <a:spLocks noChangeArrowheads="1"/>
          </p:cNvSpPr>
          <p:nvPr/>
        </p:nvSpPr>
        <p:spPr bwMode="auto">
          <a:xfrm>
            <a:off x="55578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7" name="Rectangle 107"/>
          <p:cNvSpPr>
            <a:spLocks noChangeArrowheads="1"/>
          </p:cNvSpPr>
          <p:nvPr/>
        </p:nvSpPr>
        <p:spPr bwMode="auto">
          <a:xfrm>
            <a:off x="54102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28" name="Rectangle 108"/>
          <p:cNvSpPr>
            <a:spLocks noChangeArrowheads="1"/>
          </p:cNvSpPr>
          <p:nvPr/>
        </p:nvSpPr>
        <p:spPr bwMode="auto">
          <a:xfrm>
            <a:off x="52530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29" name="Rectangle 109"/>
          <p:cNvSpPr>
            <a:spLocks noChangeArrowheads="1"/>
          </p:cNvSpPr>
          <p:nvPr/>
        </p:nvSpPr>
        <p:spPr bwMode="auto">
          <a:xfrm>
            <a:off x="51054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0" name="Rectangle 110"/>
          <p:cNvSpPr>
            <a:spLocks noChangeArrowheads="1"/>
          </p:cNvSpPr>
          <p:nvPr/>
        </p:nvSpPr>
        <p:spPr bwMode="auto">
          <a:xfrm>
            <a:off x="49482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31" name="Rectangle 111"/>
          <p:cNvSpPr>
            <a:spLocks noChangeArrowheads="1"/>
          </p:cNvSpPr>
          <p:nvPr/>
        </p:nvSpPr>
        <p:spPr bwMode="auto">
          <a:xfrm>
            <a:off x="48006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2" name="Rectangle 112"/>
          <p:cNvSpPr>
            <a:spLocks noChangeArrowheads="1"/>
          </p:cNvSpPr>
          <p:nvPr/>
        </p:nvSpPr>
        <p:spPr bwMode="auto">
          <a:xfrm>
            <a:off x="4643439" y="814389"/>
            <a:ext cx="71437" cy="71437"/>
          </a:xfrm>
          <a:prstGeom prst="rect">
            <a:avLst/>
          </a:prstGeom>
          <a:solidFill>
            <a:srgbClr val="92A0CE"/>
          </a:solidFill>
          <a:ln w="9525">
            <a:noFill/>
            <a:miter lim="800000"/>
            <a:headEnd/>
            <a:tailEnd/>
          </a:ln>
        </p:spPr>
        <p:txBody>
          <a:bodyPr wrap="none" anchor="ctr"/>
          <a:lstStyle/>
          <a:p>
            <a:endParaRPr lang="it-IT"/>
          </a:p>
        </p:txBody>
      </p:sp>
      <p:sp>
        <p:nvSpPr>
          <p:cNvPr id="33" name="Rectangle 113"/>
          <p:cNvSpPr>
            <a:spLocks noChangeArrowheads="1"/>
          </p:cNvSpPr>
          <p:nvPr/>
        </p:nvSpPr>
        <p:spPr bwMode="auto">
          <a:xfrm>
            <a:off x="4495800" y="814389"/>
            <a:ext cx="71438" cy="71437"/>
          </a:xfrm>
          <a:prstGeom prst="rect">
            <a:avLst/>
          </a:prstGeom>
          <a:solidFill>
            <a:srgbClr val="92A0CE"/>
          </a:solidFill>
          <a:ln w="9525">
            <a:noFill/>
            <a:miter lim="800000"/>
            <a:headEnd/>
            <a:tailEnd/>
          </a:ln>
        </p:spPr>
        <p:txBody>
          <a:bodyPr wrap="none" anchor="ctr"/>
          <a:lstStyle/>
          <a:p>
            <a:endParaRPr lang="it-IT"/>
          </a:p>
        </p:txBody>
      </p:sp>
      <p:sp>
        <p:nvSpPr>
          <p:cNvPr id="34" name="Rectangle 96"/>
          <p:cNvSpPr>
            <a:spLocks noChangeArrowheads="1"/>
          </p:cNvSpPr>
          <p:nvPr/>
        </p:nvSpPr>
        <p:spPr bwMode="auto">
          <a:xfrm>
            <a:off x="2522539" y="814389"/>
            <a:ext cx="71437" cy="71437"/>
          </a:xfrm>
          <a:prstGeom prst="rect">
            <a:avLst/>
          </a:prstGeom>
          <a:solidFill>
            <a:srgbClr val="92A0CE"/>
          </a:solid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30934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br>
              <a:rPr lang="it-IT" dirty="0"/>
            </a:br>
            <a:r>
              <a:rPr lang="it-IT" sz="3100" dirty="0">
                <a:latin typeface="Times New Roman" pitchFamily="18" charset="0"/>
                <a:cs typeface="Times New Roman" pitchFamily="18" charset="0"/>
              </a:rPr>
              <a:t>Questioni aperte</a:t>
            </a:r>
          </a:p>
        </p:txBody>
      </p:sp>
      <p:sp>
        <p:nvSpPr>
          <p:cNvPr id="3" name="Segnaposto contenuto 2"/>
          <p:cNvSpPr>
            <a:spLocks noGrp="1"/>
          </p:cNvSpPr>
          <p:nvPr>
            <p:ph idx="1"/>
          </p:nvPr>
        </p:nvSpPr>
        <p:spPr/>
        <p:txBody>
          <a:bodyPr>
            <a:normAutofit/>
          </a:bodyPr>
          <a:lstStyle/>
          <a:p>
            <a:r>
              <a:rPr lang="it-IT" dirty="0">
                <a:latin typeface="Times New Roman" pitchFamily="18" charset="0"/>
                <a:cs typeface="Times New Roman" pitchFamily="18" charset="0"/>
              </a:rPr>
              <a:t>L’elemento temporale</a:t>
            </a:r>
          </a:p>
          <a:p>
            <a:pPr marL="514350" indent="-514350" algn="just">
              <a:buFont typeface="+mj-lt"/>
              <a:buAutoNum type="arabicPeriod"/>
            </a:pPr>
            <a:r>
              <a:rPr lang="it-IT" sz="1800" dirty="0">
                <a:latin typeface="Times New Roman" pitchFamily="18" charset="0"/>
                <a:cs typeface="Times New Roman" pitchFamily="18" charset="0"/>
              </a:rPr>
              <a:t>La disciplina per le start – up si applica per un massimo di 5 anni, mentre quella delle PMI non ha limiti temporali (PMI come naturale evoluzione della start – up?);</a:t>
            </a:r>
          </a:p>
          <a:p>
            <a:pPr marL="514350" indent="-514350"/>
            <a:r>
              <a:rPr lang="it-IT" dirty="0">
                <a:latin typeface="Times New Roman" pitchFamily="18" charset="0"/>
                <a:cs typeface="Times New Roman" pitchFamily="18" charset="0"/>
              </a:rPr>
              <a:t>L’ambito applicativo</a:t>
            </a:r>
          </a:p>
          <a:p>
            <a:pPr marL="514350" indent="-514350" algn="just">
              <a:buFont typeface="+mj-lt"/>
              <a:buAutoNum type="arabicPeriod"/>
            </a:pPr>
            <a:r>
              <a:rPr lang="it-IT" sz="1800" dirty="0">
                <a:latin typeface="Times New Roman" pitchFamily="18" charset="0"/>
                <a:cs typeface="Times New Roman" pitchFamily="18" charset="0"/>
              </a:rPr>
              <a:t>In Italia sono presenti 5154 start – up innovative (dati gennaio 2016, fonte R.I.), di cui la quasi totalità costituita in forma di s.r.l.;</a:t>
            </a:r>
          </a:p>
          <a:p>
            <a:pPr marL="514350" indent="-514350" algn="just">
              <a:buFont typeface="+mj-lt"/>
              <a:buAutoNum type="arabicPeriod"/>
            </a:pPr>
            <a:r>
              <a:rPr lang="it-IT" sz="1800" dirty="0">
                <a:latin typeface="Times New Roman" pitchFamily="18" charset="0"/>
                <a:cs typeface="Times New Roman" pitchFamily="18" charset="0"/>
              </a:rPr>
              <a:t>All’11 gennaio 2016 in Italia sono presenti 104 PMI innovative;</a:t>
            </a:r>
          </a:p>
          <a:p>
            <a:pPr marL="514350" indent="-514350"/>
            <a:r>
              <a:rPr lang="it-IT" dirty="0">
                <a:latin typeface="Times New Roman" pitchFamily="18" charset="0"/>
                <a:cs typeface="Times New Roman" pitchFamily="18" charset="0"/>
              </a:rPr>
              <a:t>La domanda</a:t>
            </a:r>
          </a:p>
          <a:p>
            <a:pPr marL="514350" indent="-514350" algn="just">
              <a:buFont typeface="+mj-lt"/>
              <a:buAutoNum type="arabicPeriod"/>
            </a:pPr>
            <a:r>
              <a:rPr lang="it-IT" sz="1800" dirty="0">
                <a:latin typeface="Times New Roman" pitchFamily="18" charset="0"/>
                <a:cs typeface="Times New Roman" pitchFamily="18" charset="0"/>
              </a:rPr>
              <a:t>Si può ancora parlare di deroghe o si è in presenza di un modello alternativo di s.r.l. “aperta”?</a:t>
            </a:r>
          </a:p>
        </p:txBody>
      </p:sp>
      <p:sp>
        <p:nvSpPr>
          <p:cNvPr id="4" name="Segnaposto numero diapositiva 3"/>
          <p:cNvSpPr>
            <a:spLocks noGrp="1"/>
          </p:cNvSpPr>
          <p:nvPr>
            <p:ph type="sldNum" sz="quarter" idx="12"/>
          </p:nvPr>
        </p:nvSpPr>
        <p:spPr/>
        <p:txBody>
          <a:bodyPr/>
          <a:lstStyle/>
          <a:p>
            <a:fld id="{92B17DEF-D642-447D-800E-01DE347A5086}" type="slidenum">
              <a:rPr lang="it-IT" smtClean="0"/>
              <a:pPr/>
              <a:t>14</a:t>
            </a:fld>
            <a:endParaRPr lang="it-IT"/>
          </a:p>
        </p:txBody>
      </p:sp>
    </p:spTree>
    <p:extLst>
      <p:ext uri="{BB962C8B-B14F-4D97-AF65-F5344CB8AC3E}">
        <p14:creationId xmlns:p14="http://schemas.microsoft.com/office/powerpoint/2010/main" val="404048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Le deroghe al diritto societario: La PMI s.r.l.</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just"/>
            <a:r>
              <a:rPr lang="it-IT" sz="2400" dirty="0">
                <a:latin typeface="Times New Roman" panose="02020603050405020304" pitchFamily="18" charset="0"/>
                <a:cs typeface="Times New Roman" panose="02020603050405020304" pitchFamily="18" charset="0"/>
              </a:rPr>
              <a:t>L’art. 57 del decreto legge 24 aprile 2017, ha modificato direttamente i commi 2, 5 e 6 dell’art. 26 del </a:t>
            </a:r>
            <a:r>
              <a:rPr lang="it-IT" sz="2400" dirty="0" err="1">
                <a:latin typeface="Times New Roman" panose="02020603050405020304" pitchFamily="18" charset="0"/>
                <a:cs typeface="Times New Roman" pitchFamily="18" charset="0"/>
              </a:rPr>
              <a:t>d.l.</a:t>
            </a:r>
            <a:r>
              <a:rPr lang="it-IT" sz="2400" dirty="0">
                <a:latin typeface="Times New Roman" panose="02020603050405020304" pitchFamily="18" charset="0"/>
                <a:cs typeface="Times New Roman" pitchFamily="18" charset="0"/>
              </a:rPr>
              <a:t> n. 179/2012 e, di riflesso, anche il comma 3, sostituendo le parole “start-up innovative” e “</a:t>
            </a:r>
            <a:r>
              <a:rPr lang="it-IT" sz="2400" dirty="0" err="1">
                <a:latin typeface="Times New Roman" panose="02020603050405020304" pitchFamily="18" charset="0"/>
                <a:cs typeface="Times New Roman" panose="02020603050405020304" pitchFamily="18" charset="0"/>
              </a:rPr>
              <a:t>pmi</a:t>
            </a:r>
            <a:r>
              <a:rPr lang="it-IT" sz="2400" dirty="0">
                <a:latin typeface="Times New Roman" panose="02020603050405020304" pitchFamily="18" charset="0"/>
                <a:cs typeface="Times New Roman" panose="02020603050405020304" pitchFamily="18" charset="0"/>
              </a:rPr>
              <a:t> innovativa” con l’espressione “PMI”. </a:t>
            </a:r>
          </a:p>
          <a:p>
            <a:pPr algn="just"/>
            <a:r>
              <a:rPr lang="it-IT" sz="2400" dirty="0">
                <a:latin typeface="Times New Roman" panose="02020603050405020304" pitchFamily="18" charset="0"/>
                <a:cs typeface="Times New Roman" panose="02020603050405020304" pitchFamily="18" charset="0"/>
              </a:rPr>
              <a:t>Per l’effetto, la novità normativa consiste nell’estendere la disciplina specificamente considerata (come accennato, i commi 2, 3, 5 e 6 dell’art. 26 del </a:t>
            </a:r>
            <a:r>
              <a:rPr lang="it-IT" sz="2400" dirty="0" err="1">
                <a:latin typeface="Times New Roman" panose="02020603050405020304" pitchFamily="18" charset="0"/>
                <a:cs typeface="Times New Roman" pitchFamily="18" charset="0"/>
              </a:rPr>
              <a:t>d.l.</a:t>
            </a:r>
            <a:r>
              <a:rPr lang="it-IT" sz="2400" dirty="0">
                <a:latin typeface="Times New Roman" panose="02020603050405020304" pitchFamily="18" charset="0"/>
                <a:cs typeface="Times New Roman" pitchFamily="18" charset="0"/>
              </a:rPr>
              <a:t> n. 179/2012), originariamente dettata per le sole s.r.l. start-up e </a:t>
            </a:r>
            <a:r>
              <a:rPr lang="it-IT" sz="2400" dirty="0" err="1">
                <a:latin typeface="Times New Roman" panose="02020603050405020304" pitchFamily="18" charset="0"/>
                <a:cs typeface="Times New Roman" panose="02020603050405020304" pitchFamily="18" charset="0"/>
              </a:rPr>
              <a:t>pmi</a:t>
            </a:r>
            <a:r>
              <a:rPr lang="it-IT" sz="2400" dirty="0">
                <a:latin typeface="Times New Roman" panose="02020603050405020304" pitchFamily="18" charset="0"/>
                <a:cs typeface="Times New Roman" panose="02020603050405020304" pitchFamily="18" charset="0"/>
              </a:rPr>
              <a:t> innovative alle PMI costituite in forma di s.r.l.  </a:t>
            </a:r>
          </a:p>
          <a:p>
            <a:pPr algn="just">
              <a:buNone/>
            </a:pPr>
            <a:endParaRPr lang="it-IT" dirty="0">
              <a:latin typeface="Times New Roman" pitchFamily="18" charset="0"/>
              <a:cs typeface="Times New Roman" pitchFamily="18" charset="0"/>
            </a:endParaRPr>
          </a:p>
          <a:p>
            <a:endParaRPr lang="it-IT" dirty="0">
              <a:latin typeface="Times New Roman"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2806" y="1586905"/>
            <a:ext cx="7776864" cy="3937992"/>
          </a:xfrm>
          <a:prstGeom prst="rect">
            <a:avLst/>
          </a:prstGeom>
        </p:spPr>
        <p:txBody>
          <a:bodyPr vert="horz" lIns="91440" tIns="45720" rIns="91440" bIns="45720" rtlCol="0">
            <a:normAutofit/>
          </a:bodyPr>
          <a:lstStyle/>
          <a:p>
            <a:pPr algn="just">
              <a:spcBef>
                <a:spcPct val="20000"/>
              </a:spcBef>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15</a:t>
            </a:fld>
            <a:endParaRPr lang="it-IT"/>
          </a:p>
        </p:txBody>
      </p:sp>
    </p:spTree>
    <p:extLst>
      <p:ext uri="{BB962C8B-B14F-4D97-AF65-F5344CB8AC3E}">
        <p14:creationId xmlns:p14="http://schemas.microsoft.com/office/powerpoint/2010/main" val="417283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Le PMI s.r.l.</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just"/>
            <a:r>
              <a:rPr lang="it-IT" sz="2000" dirty="0">
                <a:latin typeface="Times New Roman" panose="02020603050405020304" pitchFamily="18" charset="0"/>
                <a:cs typeface="Times New Roman" panose="02020603050405020304" pitchFamily="18" charset="0"/>
              </a:rPr>
              <a:t>Le disposizioni del d.lgs. 129/2017 riguardano le s.r.l. qualificabili come PMI, le cui caratteristiche sono individuate dall’art. 1, lett. </a:t>
            </a:r>
            <a:r>
              <a:rPr lang="it-IT" sz="2000" dirty="0" err="1">
                <a:latin typeface="Times New Roman" panose="02020603050405020304" pitchFamily="18" charset="0"/>
                <a:cs typeface="Times New Roman" panose="02020603050405020304" pitchFamily="18" charset="0"/>
              </a:rPr>
              <a:t>dd</a:t>
            </a:r>
            <a:r>
              <a:rPr lang="it-IT" sz="2000" dirty="0">
                <a:latin typeface="Times New Roman" panose="02020603050405020304" pitchFamily="18" charset="0"/>
                <a:cs typeface="Times New Roman" panose="02020603050405020304" pitchFamily="18" charset="0"/>
              </a:rPr>
              <a:t>), secondo il quale: «Per “portale per la raccolta di capitali per le piccole e medie imprese e per le imprese sociali” si intende una piattaforma on line che abbia come finalità esclusiva la facilitazione della raccolta di capitale di rischio da parte delle </a:t>
            </a:r>
            <a:r>
              <a:rPr lang="it-IT" sz="2000" b="1" dirty="0">
                <a:latin typeface="Times New Roman" panose="02020603050405020304" pitchFamily="18" charset="0"/>
                <a:cs typeface="Times New Roman" panose="02020603050405020304" pitchFamily="18" charset="0"/>
              </a:rPr>
              <a:t>piccole e medie imprese, come definite dall'articolo 2, paragrafo 1, lettera (f), primo alinea, del regolamento (UE) 2017/1129</a:t>
            </a:r>
            <a:r>
              <a:rPr lang="it-IT" sz="2000" dirty="0">
                <a:latin typeface="Times New Roman" panose="02020603050405020304" pitchFamily="18" charset="0"/>
                <a:cs typeface="Times New Roman" panose="02020603050405020304" pitchFamily="18" charset="0"/>
              </a:rPr>
              <a:t>, delle imprese sociali e degli organismi di investimento collettivo del risparmio o di altre società che investono prevalentemente in piccole e medie imprese».</a:t>
            </a:r>
            <a:endParaRPr lang="it-IT" dirty="0">
              <a:latin typeface="Times New Roman" panose="02020603050405020304" pitchFamily="18" charset="0"/>
              <a:cs typeface="Times New Roman" pitchFamily="18" charset="0"/>
            </a:endParaRPr>
          </a:p>
          <a:p>
            <a:endParaRPr lang="it-IT" dirty="0">
              <a:latin typeface="Times New Roman" panose="02020603050405020304"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2806" y="1586905"/>
            <a:ext cx="7776864" cy="3937992"/>
          </a:xfrm>
          <a:prstGeom prst="rect">
            <a:avLst/>
          </a:prstGeom>
        </p:spPr>
        <p:txBody>
          <a:bodyPr vert="horz" lIns="91440" tIns="45720" rIns="91440" bIns="45720" rtlCol="0">
            <a:normAutofit/>
          </a:bodyPr>
          <a:lstStyle/>
          <a:p>
            <a:pPr algn="just">
              <a:spcBef>
                <a:spcPct val="20000"/>
              </a:spcBef>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16</a:t>
            </a:fld>
            <a:endParaRPr lang="it-IT"/>
          </a:p>
        </p:txBody>
      </p:sp>
    </p:spTree>
    <p:extLst>
      <p:ext uri="{BB962C8B-B14F-4D97-AF65-F5344CB8AC3E}">
        <p14:creationId xmlns:p14="http://schemas.microsoft.com/office/powerpoint/2010/main" val="21265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Le PMI s.r.l.</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just"/>
            <a:r>
              <a:rPr lang="it-IT" sz="2400" dirty="0">
                <a:latin typeface="Times New Roman" panose="02020603050405020304" pitchFamily="18" charset="0"/>
                <a:cs typeface="Times New Roman" panose="02020603050405020304" pitchFamily="18" charset="0"/>
              </a:rPr>
              <a:t>Per la nozione di piccola e media impresa, l’art. 2 paragrafo 1, lettera (f), primo alinea, del regolamento (UE) 2017/1129, detta due parametri alternativi: «i) società che in base al loro più recente bilancio annuale o consolidato soddisfino almeno due dei tre criteri seguenti: numero medio di dipendenti nel corso dell'esercizio inferiore a 250, totale dello stato patrimoniale non superiore a 43.000.000 € e fatturato netto annuale non superiore a 50.000.000 €; oppure ii) piccole e medie imprese quali definite all'articolo 4, paragrafo 1, punto 13, della direttiva 2014/65/UE».</a:t>
            </a:r>
            <a:endParaRPr lang="it-IT" sz="3600" dirty="0">
              <a:latin typeface="Times New Roman" panose="02020603050405020304"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2806" y="1586905"/>
            <a:ext cx="7776864" cy="3937992"/>
          </a:xfrm>
          <a:prstGeom prst="rect">
            <a:avLst/>
          </a:prstGeom>
        </p:spPr>
        <p:txBody>
          <a:bodyPr vert="horz" lIns="91440" tIns="45720" rIns="91440" bIns="45720" rtlCol="0">
            <a:normAutofit/>
          </a:bodyPr>
          <a:lstStyle/>
          <a:p>
            <a:pPr algn="just">
              <a:spcBef>
                <a:spcPct val="20000"/>
              </a:spcBef>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17</a:t>
            </a:fld>
            <a:endParaRPr lang="it-IT"/>
          </a:p>
        </p:txBody>
      </p:sp>
    </p:spTree>
    <p:extLst>
      <p:ext uri="{BB962C8B-B14F-4D97-AF65-F5344CB8AC3E}">
        <p14:creationId xmlns:p14="http://schemas.microsoft.com/office/powerpoint/2010/main" val="168721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sz="3200" dirty="0">
                <a:latin typeface="Times New Roman" pitchFamily="18" charset="0"/>
                <a:cs typeface="Times New Roman" pitchFamily="18" charset="0"/>
              </a:rPr>
              <a:t>La PMI s.r.l.</a:t>
            </a:r>
            <a:br>
              <a:rPr lang="it-IT" sz="3200"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just"/>
            <a:r>
              <a:rPr lang="it-IT" sz="2000" dirty="0">
                <a:latin typeface="Times New Roman" panose="02020603050405020304" pitchFamily="18" charset="0"/>
                <a:cs typeface="Times New Roman" panose="02020603050405020304" pitchFamily="18" charset="0"/>
              </a:rPr>
              <a:t>In sintesi, «quasi tutte» le s.r.l. possono: </a:t>
            </a:r>
          </a:p>
          <a:p>
            <a:pPr algn="just"/>
            <a:r>
              <a:rPr lang="it-IT" sz="2000" dirty="0">
                <a:latin typeface="Times New Roman" panose="02020603050405020304" pitchFamily="18" charset="0"/>
                <a:cs typeface="Times New Roman" panose="02020603050405020304" pitchFamily="18" charset="0"/>
              </a:rPr>
              <a:t>A) creare categorie di quote fornite di diritti diversi, anche in deroga a quanto previsto dall’art. 2468, secondo e terzo comma, c.c.;</a:t>
            </a:r>
          </a:p>
          <a:p>
            <a:pPr algn="just"/>
            <a:r>
              <a:rPr lang="it-IT" sz="2000" dirty="0">
                <a:latin typeface="Times New Roman" panose="02020603050405020304" pitchFamily="18" charset="0"/>
                <a:cs typeface="Times New Roman" panose="02020603050405020304" pitchFamily="18" charset="0"/>
              </a:rPr>
              <a:t>B) creare categorie di quote che non attribuiscono diritto di voto, ovvero a voto limitato o subordinato a particolari condizioni;</a:t>
            </a:r>
          </a:p>
          <a:p>
            <a:pPr algn="just"/>
            <a:r>
              <a:rPr lang="it-IT" sz="2000" dirty="0">
                <a:latin typeface="Times New Roman" panose="02020603050405020304" pitchFamily="18" charset="0"/>
                <a:cs typeface="Times New Roman" panose="02020603050405020304" pitchFamily="18" charset="0"/>
              </a:rPr>
              <a:t>C) offrire le proprie quote di partecipazione al pubblico risparmio;</a:t>
            </a:r>
          </a:p>
          <a:p>
            <a:pPr algn="just"/>
            <a:r>
              <a:rPr lang="it-IT" sz="2000" dirty="0">
                <a:latin typeface="Times New Roman" panose="02020603050405020304" pitchFamily="18" charset="0"/>
                <a:cs typeface="Times New Roman" panose="02020603050405020304" pitchFamily="18" charset="0"/>
              </a:rPr>
              <a:t>D) compiere operazioni sulle proprie partecipazioni se l’operazione è compiuta in attuazione di piani di incentivazione nei confronti di dipendenti e collaboratori</a:t>
            </a:r>
          </a:p>
          <a:p>
            <a:pPr algn="just"/>
            <a:endParaRPr lang="it-IT" sz="2400" dirty="0">
              <a:latin typeface="Times New Roman" panose="02020603050405020304" pitchFamily="18" charset="0"/>
              <a:cs typeface="Times New Roman" panose="02020603050405020304" pitchFamily="18" charset="0"/>
            </a:endParaRPr>
          </a:p>
          <a:p>
            <a:pPr algn="just"/>
            <a:endParaRPr lang="it-IT" sz="3600" dirty="0">
              <a:latin typeface="Times New Roman" panose="02020603050405020304" pitchFamily="18" charset="0"/>
              <a:cs typeface="Times New Roman" pitchFamily="18" charset="0"/>
            </a:endParaRPr>
          </a:p>
        </p:txBody>
      </p:sp>
      <p:sp>
        <p:nvSpPr>
          <p:cNvPr id="4" name="Titolo 1"/>
          <p:cNvSpPr txBox="1">
            <a:spLocks/>
          </p:cNvSpPr>
          <p:nvPr/>
        </p:nvSpPr>
        <p:spPr>
          <a:xfrm>
            <a:off x="2438400" y="548680"/>
            <a:ext cx="8229600" cy="1143000"/>
          </a:xfrm>
          <a:prstGeom prst="rect">
            <a:avLst/>
          </a:prstGeom>
        </p:spPr>
        <p:txBody>
          <a:bodyPr vert="horz" lIns="91440" tIns="45720" rIns="91440" bIns="45720" rtlCol="0" anchor="ctr">
            <a:normAutofit fontScale="97500"/>
          </a:bodyPr>
          <a:lstStyle/>
          <a:p>
            <a:pPr algn="ctr">
              <a:spcBef>
                <a:spcPct val="0"/>
              </a:spcBef>
              <a:defRPr/>
            </a:pPr>
            <a:br>
              <a:rPr lang="it-IT" sz="4000" dirty="0">
                <a:latin typeface="+mj-lt"/>
                <a:ea typeface="+mj-ea"/>
                <a:cs typeface="+mj-cs"/>
              </a:rPr>
            </a:br>
            <a:endParaRPr lang="it-IT" sz="3100" dirty="0">
              <a:latin typeface="Times New Roman" pitchFamily="18" charset="0"/>
              <a:ea typeface="+mj-ea"/>
              <a:cs typeface="Times New Roman" pitchFamily="18" charset="0"/>
            </a:endParaRPr>
          </a:p>
        </p:txBody>
      </p:sp>
      <p:sp>
        <p:nvSpPr>
          <p:cNvPr id="5" name="Segnaposto contenuto 2"/>
          <p:cNvSpPr txBox="1">
            <a:spLocks/>
          </p:cNvSpPr>
          <p:nvPr/>
        </p:nvSpPr>
        <p:spPr>
          <a:xfrm>
            <a:off x="1981200" y="1600201"/>
            <a:ext cx="8229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Titolo 31"/>
          <p:cNvSpPr txBox="1">
            <a:spLocks/>
          </p:cNvSpPr>
          <p:nvPr/>
        </p:nvSpPr>
        <p:spPr>
          <a:xfrm>
            <a:off x="2351584" y="1124745"/>
            <a:ext cx="7772400" cy="648071"/>
          </a:xfrm>
          <a:prstGeom prst="rect">
            <a:avLst/>
          </a:prstGeom>
        </p:spPr>
        <p:txBody>
          <a:bodyPr vert="horz" lIns="91440" tIns="45720" rIns="91440" bIns="45720" rtlCol="0" anchor="ctr">
            <a:normAutofit fontScale="97500"/>
          </a:bodyPr>
          <a:lstStyle/>
          <a:p>
            <a:pPr algn="ctr">
              <a:spcBef>
                <a:spcPct val="0"/>
              </a:spcBef>
              <a:defRPr/>
            </a:pPr>
            <a:endParaRPr lang="it-IT" sz="3000" dirty="0">
              <a:latin typeface="Times New Roman" pitchFamily="18" charset="0"/>
              <a:ea typeface="+mj-ea"/>
              <a:cs typeface="Times New Roman" pitchFamily="18" charset="0"/>
            </a:endParaRPr>
          </a:p>
        </p:txBody>
      </p:sp>
      <p:sp>
        <p:nvSpPr>
          <p:cNvPr id="7" name="Sottotitolo 33"/>
          <p:cNvSpPr txBox="1">
            <a:spLocks/>
          </p:cNvSpPr>
          <p:nvPr/>
        </p:nvSpPr>
        <p:spPr>
          <a:xfrm>
            <a:off x="2202806" y="1586905"/>
            <a:ext cx="7776864" cy="3937992"/>
          </a:xfrm>
          <a:prstGeom prst="rect">
            <a:avLst/>
          </a:prstGeom>
        </p:spPr>
        <p:txBody>
          <a:bodyPr vert="horz" lIns="91440" tIns="45720" rIns="91440" bIns="45720" rtlCol="0">
            <a:normAutofit/>
          </a:bodyPr>
          <a:lstStyle/>
          <a:p>
            <a:pPr algn="just">
              <a:spcBef>
                <a:spcPct val="20000"/>
              </a:spcBef>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
        <p:nvSpPr>
          <p:cNvPr id="8" name="Rectangle 6"/>
          <p:cNvSpPr>
            <a:spLocks noGrp="1" noChangeArrowheads="1"/>
          </p:cNvSpPr>
          <p:nvPr>
            <p:ph type="sldNum" sz="quarter" idx="12"/>
          </p:nvPr>
        </p:nvSpPr>
        <p:spPr>
          <a:xfrm>
            <a:off x="8077200" y="6356351"/>
            <a:ext cx="2133600" cy="365125"/>
          </a:xfrm>
          <a:noFill/>
        </p:spPr>
        <p:txBody>
          <a:bodyPr/>
          <a:lstStyle/>
          <a:p>
            <a:fld id="{9C574869-8CD0-4215-A5BA-8322F343481C}" type="slidenum">
              <a:rPr lang="it-IT" smtClean="0"/>
              <a:pPr/>
              <a:t>18</a:t>
            </a:fld>
            <a:endParaRPr lang="it-IT"/>
          </a:p>
        </p:txBody>
      </p:sp>
    </p:spTree>
    <p:extLst>
      <p:ext uri="{BB962C8B-B14F-4D97-AF65-F5344CB8AC3E}">
        <p14:creationId xmlns:p14="http://schemas.microsoft.com/office/powerpoint/2010/main" val="415487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olo 1"/>
          <p:cNvSpPr>
            <a:spLocks noGrp="1"/>
          </p:cNvSpPr>
          <p:nvPr>
            <p:ph type="title"/>
          </p:nvPr>
        </p:nvSpPr>
        <p:spPr/>
        <p:txBody>
          <a:bodyPr/>
          <a:lstStyle/>
          <a:p>
            <a:pPr eaLnBrk="1" hangingPunct="1"/>
            <a:r>
              <a:rPr lang="en-US" b="1" dirty="0" err="1">
                <a:latin typeface="Cambria" pitchFamily="18" charset="0"/>
                <a:ea typeface="Cambria" pitchFamily="18" charset="0"/>
                <a:cs typeface="Arial Unicode MS" charset="0"/>
              </a:rPr>
              <a:t>Società</a:t>
            </a:r>
            <a:r>
              <a:rPr lang="en-US" b="1" dirty="0">
                <a:latin typeface="Cambria" pitchFamily="18" charset="0"/>
                <a:ea typeface="Cambria" pitchFamily="18" charset="0"/>
                <a:cs typeface="Arial Unicode MS" charset="0"/>
              </a:rPr>
              <a:t> a </a:t>
            </a:r>
            <a:r>
              <a:rPr lang="en-US" b="1" dirty="0" err="1">
                <a:latin typeface="Cambria" pitchFamily="18" charset="0"/>
                <a:ea typeface="Cambria" pitchFamily="18" charset="0"/>
                <a:cs typeface="Arial Unicode MS" charset="0"/>
              </a:rPr>
              <a:t>Responsabilità</a:t>
            </a:r>
            <a:r>
              <a:rPr lang="en-US" b="1" dirty="0">
                <a:latin typeface="Cambria" pitchFamily="18" charset="0"/>
                <a:ea typeface="Cambria" pitchFamily="18" charset="0"/>
                <a:cs typeface="Arial Unicode MS" charset="0"/>
              </a:rPr>
              <a:t> </a:t>
            </a:r>
            <a:r>
              <a:rPr lang="en-US" b="1" dirty="0" err="1">
                <a:latin typeface="Cambria" pitchFamily="18" charset="0"/>
                <a:ea typeface="Cambria" pitchFamily="18" charset="0"/>
                <a:cs typeface="Arial Unicode MS" charset="0"/>
              </a:rPr>
              <a:t>Limitata</a:t>
            </a:r>
            <a:r>
              <a:rPr lang="en-US" b="1" dirty="0">
                <a:latin typeface="Cambria" pitchFamily="18" charset="0"/>
                <a:ea typeface="Cambria" pitchFamily="18" charset="0"/>
                <a:cs typeface="Arial Unicode MS" charset="0"/>
              </a:rPr>
              <a:t> - 1</a:t>
            </a:r>
            <a:endParaRPr lang="it-IT" dirty="0">
              <a:latin typeface="Cambria" pitchFamily="18" charset="0"/>
              <a:ea typeface="Cambria" pitchFamily="18" charset="0"/>
              <a:cs typeface="Arial Unicode MS" charset="0"/>
            </a:endParaRPr>
          </a:p>
        </p:txBody>
      </p:sp>
      <p:sp>
        <p:nvSpPr>
          <p:cNvPr id="29699" name="Segnaposto contenuto 2"/>
          <p:cNvSpPr>
            <a:spLocks noGrp="1"/>
          </p:cNvSpPr>
          <p:nvPr>
            <p:ph idx="1"/>
          </p:nvPr>
        </p:nvSpPr>
        <p:spPr>
          <a:xfrm>
            <a:off x="1825625" y="1527175"/>
            <a:ext cx="8504238" cy="4572000"/>
          </a:xfrm>
        </p:spPr>
        <p:txBody>
          <a:bodyPr/>
          <a:lstStyle/>
          <a:p>
            <a:pPr eaLnBrk="1" hangingPunct="1">
              <a:buFont typeface="Arial" charset="0"/>
              <a:buChar char="•"/>
            </a:pPr>
            <a:r>
              <a:rPr lang="it-IT">
                <a:latin typeface="Cambria" pitchFamily="18" charset="0"/>
                <a:ea typeface="Cambria" pitchFamily="18" charset="0"/>
                <a:cs typeface="Arial Unicode MS" charset="0"/>
              </a:rPr>
              <a:t>Rappresenta la “sorella minore” delle S.p.A., o più propriamente il </a:t>
            </a:r>
            <a:r>
              <a:rPr lang="it-IT" i="1">
                <a:latin typeface="Cambria" pitchFamily="18" charset="0"/>
                <a:ea typeface="Cambria" pitchFamily="18" charset="0"/>
                <a:cs typeface="Arial Unicode MS" charset="0"/>
              </a:rPr>
              <a:t>trait d’union</a:t>
            </a:r>
            <a:r>
              <a:rPr lang="it-IT">
                <a:latin typeface="Cambria" pitchFamily="18" charset="0"/>
                <a:ea typeface="Cambria" pitchFamily="18" charset="0"/>
                <a:cs typeface="Arial Unicode MS" charset="0"/>
              </a:rPr>
              <a:t> tra la società di persone e la società per azioni</a:t>
            </a:r>
          </a:p>
          <a:p>
            <a:pPr eaLnBrk="1" hangingPunct="1">
              <a:buFont typeface="Arial" charset="0"/>
              <a:buChar char="•"/>
            </a:pPr>
            <a:r>
              <a:rPr lang="it-IT">
                <a:latin typeface="Cambria" pitchFamily="18" charset="0"/>
                <a:ea typeface="Cambria" pitchFamily="18" charset="0"/>
                <a:cs typeface="Arial Unicode MS" charset="0"/>
              </a:rPr>
              <a:t>Normativa di riferimento: art. 2462 c.c. e ss.</a:t>
            </a:r>
          </a:p>
        </p:txBody>
      </p:sp>
    </p:spTree>
    <p:extLst>
      <p:ext uri="{BB962C8B-B14F-4D97-AF65-F5344CB8AC3E}">
        <p14:creationId xmlns:p14="http://schemas.microsoft.com/office/powerpoint/2010/main" val="367224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0D4F2F-FFC1-A24A-B880-0967AD3AF719}"/>
              </a:ext>
            </a:extLst>
          </p:cNvPr>
          <p:cNvSpPr>
            <a:spLocks noGrp="1"/>
          </p:cNvSpPr>
          <p:nvPr>
            <p:ph type="title"/>
          </p:nvPr>
        </p:nvSpPr>
        <p:spPr/>
        <p:txBody>
          <a:bodyPr/>
          <a:lstStyle/>
          <a:p>
            <a:r>
              <a:rPr lang="it-IT" dirty="0"/>
              <a:t>Evoluzione normativa</a:t>
            </a:r>
          </a:p>
        </p:txBody>
      </p:sp>
      <p:sp>
        <p:nvSpPr>
          <p:cNvPr id="4" name="Sottotitolo 33">
            <a:extLst>
              <a:ext uri="{FF2B5EF4-FFF2-40B4-BE49-F238E27FC236}">
                <a16:creationId xmlns:a16="http://schemas.microsoft.com/office/drawing/2014/main" id="{EB1E7566-E281-874B-96EC-D65C2F8B2810}"/>
              </a:ext>
            </a:extLst>
          </p:cNvPr>
          <p:cNvSpPr txBox="1">
            <a:spLocks noGrp="1"/>
          </p:cNvSpPr>
          <p:nvPr>
            <p:ph idx="1"/>
          </p:nvPr>
        </p:nvSpPr>
        <p:spPr>
          <a:prstGeom prst="rect">
            <a:avLst/>
          </a:prstGeom>
        </p:spPr>
        <p:txBody>
          <a:bodyPr vert="horz" lIns="91440" tIns="45720" rIns="91440" bIns="45720" rtlCol="0">
            <a:normAutofit/>
          </a:bodyPr>
          <a:lstStyle/>
          <a:p>
            <a:pPr marL="173038" indent="-173038" algn="just">
              <a:spcBef>
                <a:spcPct val="20000"/>
              </a:spcBef>
              <a:buFontTx/>
              <a:buChar char="-"/>
              <a:defRPr/>
            </a:pPr>
            <a:r>
              <a:rPr lang="it-IT" sz="1900" dirty="0">
                <a:latin typeface="Times New Roman" pitchFamily="18" charset="0"/>
                <a:cs typeface="Times New Roman" pitchFamily="18" charset="0"/>
              </a:rPr>
              <a:t>d.l. n. 1/2012, convertito con modificazioni dalla legge n. 27/2012 (“decreto liberalizzazioni”) → s.r.l. semplificata</a:t>
            </a:r>
            <a:r>
              <a:rPr lang="it-IT" sz="1600" dirty="0">
                <a:latin typeface="Times New Roman" pitchFamily="18" charset="0"/>
                <a:cs typeface="Times New Roman" pitchFamily="18" charset="0"/>
              </a:rPr>
              <a:t>;</a:t>
            </a:r>
          </a:p>
          <a:p>
            <a:pPr marL="173038" indent="-173038" algn="just">
              <a:spcBef>
                <a:spcPct val="20000"/>
              </a:spcBef>
              <a:buFontTx/>
              <a:buChar char="-"/>
              <a:defRPr/>
            </a:pPr>
            <a:r>
              <a:rPr lang="it-IT" sz="1900" dirty="0">
                <a:latin typeface="Times New Roman" pitchFamily="18" charset="0"/>
                <a:cs typeface="Times New Roman" pitchFamily="18" charset="0"/>
              </a:rPr>
              <a:t>d.l. n. 83/2012, convertito con modificazioni dalla legge n. 187/2012 (“decreto sviluppo”) → s.r.l. semplificata a capitale ridotto (abrogata con il d.l. 76/2013);</a:t>
            </a:r>
          </a:p>
          <a:p>
            <a:pPr marL="173038" indent="-173038" algn="just">
              <a:spcBef>
                <a:spcPct val="20000"/>
              </a:spcBef>
              <a:buFontTx/>
              <a:buChar char="-"/>
              <a:defRPr/>
            </a:pPr>
            <a:r>
              <a:rPr lang="it-IT" sz="1900" dirty="0">
                <a:latin typeface="Times New Roman" pitchFamily="18" charset="0"/>
                <a:cs typeface="Times New Roman" pitchFamily="18" charset="0"/>
              </a:rPr>
              <a:t>d.l. n. 179/2012, convertito con modificazioni dalla legge n. 221/2012 (“decreto crescita”) → start – up innovative;</a:t>
            </a:r>
          </a:p>
          <a:p>
            <a:pPr marL="173038" indent="-173038" algn="just">
              <a:spcBef>
                <a:spcPct val="20000"/>
              </a:spcBef>
              <a:buFontTx/>
              <a:buChar char="-"/>
              <a:defRPr/>
            </a:pPr>
            <a:r>
              <a:rPr lang="it-IT" sz="1900" dirty="0">
                <a:latin typeface="Times New Roman" pitchFamily="18" charset="0"/>
                <a:cs typeface="Times New Roman" pitchFamily="18" charset="0"/>
              </a:rPr>
              <a:t>d.l. n. 76/2013, convertito con modificazioni dalla legge n. 99/2013 (“decreto lavoro”) → s.r.l. a capitale ridotto</a:t>
            </a:r>
            <a:r>
              <a:rPr lang="it-IT" sz="1600" dirty="0">
                <a:latin typeface="Times New Roman" pitchFamily="18" charset="0"/>
                <a:cs typeface="Times New Roman" pitchFamily="18" charset="0"/>
              </a:rPr>
              <a:t>;</a:t>
            </a:r>
          </a:p>
          <a:p>
            <a:pPr marL="173038" indent="-173038" algn="just">
              <a:spcBef>
                <a:spcPct val="20000"/>
              </a:spcBef>
              <a:buFontTx/>
              <a:buChar char="-"/>
              <a:defRPr/>
            </a:pPr>
            <a:r>
              <a:rPr lang="it-IT" sz="1900" dirty="0">
                <a:latin typeface="Times New Roman" pitchFamily="18" charset="0"/>
                <a:cs typeface="Times New Roman" pitchFamily="18" charset="0"/>
              </a:rPr>
              <a:t>d.l. n. 3/2015, convertito con modificazioni dalla legge n. 33/2015 (“decreto </a:t>
            </a:r>
            <a:r>
              <a:rPr lang="it-IT" sz="1900" i="1" dirty="0">
                <a:latin typeface="Times New Roman" pitchFamily="18" charset="0"/>
                <a:cs typeface="Times New Roman" pitchFamily="18" charset="0"/>
              </a:rPr>
              <a:t>investment compact</a:t>
            </a:r>
            <a:r>
              <a:rPr lang="it-IT" sz="1900" dirty="0">
                <a:latin typeface="Times New Roman" pitchFamily="18" charset="0"/>
                <a:cs typeface="Times New Roman" pitchFamily="18" charset="0"/>
              </a:rPr>
              <a:t>”) → </a:t>
            </a:r>
            <a:r>
              <a:rPr lang="it-IT" sz="1900" dirty="0" err="1">
                <a:latin typeface="Times New Roman" pitchFamily="18" charset="0"/>
                <a:cs typeface="Times New Roman" pitchFamily="18" charset="0"/>
              </a:rPr>
              <a:t>Pmi</a:t>
            </a:r>
            <a:r>
              <a:rPr lang="it-IT" sz="1900" dirty="0">
                <a:latin typeface="Times New Roman" pitchFamily="18" charset="0"/>
                <a:cs typeface="Times New Roman" pitchFamily="18" charset="0"/>
              </a:rPr>
              <a:t> innovative e modifiche disciplina start – up innovative;</a:t>
            </a:r>
          </a:p>
          <a:p>
            <a:pPr marL="173038" indent="-173038" algn="just">
              <a:spcBef>
                <a:spcPct val="20000"/>
              </a:spcBef>
              <a:buFontTx/>
              <a:buChar char="-"/>
              <a:defRPr/>
            </a:pPr>
            <a:r>
              <a:rPr lang="it-IT" sz="1900" dirty="0" err="1">
                <a:latin typeface="Times New Roman" pitchFamily="18" charset="0"/>
                <a:cs typeface="Times New Roman" pitchFamily="18" charset="0"/>
              </a:rPr>
              <a:t>d.l.</a:t>
            </a:r>
            <a:r>
              <a:rPr lang="it-IT" sz="1900" dirty="0">
                <a:latin typeface="Times New Roman" pitchFamily="18" charset="0"/>
                <a:cs typeface="Times New Roman" pitchFamily="18" charset="0"/>
              </a:rPr>
              <a:t> n. 50/2017, convertito con modificazioni dalla legge n. 96/2017 («decreto correttivo») → PMI s.r.l.;</a:t>
            </a:r>
          </a:p>
          <a:p>
            <a:pPr marL="173038" indent="-173038" algn="just">
              <a:spcBef>
                <a:spcPct val="20000"/>
              </a:spcBef>
              <a:buFontTx/>
              <a:buChar char="-"/>
              <a:defRPr/>
            </a:pPr>
            <a:endParaRPr lang="it-IT" sz="1900" dirty="0">
              <a:latin typeface="Times New Roman" pitchFamily="18" charset="0"/>
              <a:cs typeface="Times New Roman" pitchFamily="18" charset="0"/>
            </a:endParaRPr>
          </a:p>
          <a:p>
            <a:pPr marL="173038" indent="-173038" algn="just">
              <a:spcBef>
                <a:spcPct val="20000"/>
              </a:spcBef>
              <a:buFontTx/>
              <a:buChar char="-"/>
              <a:defRPr/>
            </a:pPr>
            <a:endParaRPr lang="it-IT" sz="19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Tree>
    <p:extLst>
      <p:ext uri="{BB962C8B-B14F-4D97-AF65-F5344CB8AC3E}">
        <p14:creationId xmlns:p14="http://schemas.microsoft.com/office/powerpoint/2010/main" val="346080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olo 1"/>
          <p:cNvSpPr>
            <a:spLocks noGrp="1"/>
          </p:cNvSpPr>
          <p:nvPr>
            <p:ph type="title"/>
          </p:nvPr>
        </p:nvSpPr>
        <p:spPr/>
        <p:txBody>
          <a:bodyPr/>
          <a:lstStyle/>
          <a:p>
            <a:pPr eaLnBrk="1" hangingPunct="1"/>
            <a:r>
              <a:rPr lang="en-US" b="1" dirty="0" err="1">
                <a:latin typeface="Cambria" pitchFamily="18" charset="0"/>
                <a:ea typeface="Cambria" pitchFamily="18" charset="0"/>
                <a:cs typeface="Arial Unicode MS" charset="0"/>
              </a:rPr>
              <a:t>Società</a:t>
            </a:r>
            <a:r>
              <a:rPr lang="en-US" b="1" dirty="0">
                <a:latin typeface="Cambria" pitchFamily="18" charset="0"/>
                <a:ea typeface="Cambria" pitchFamily="18" charset="0"/>
                <a:cs typeface="Arial Unicode MS" charset="0"/>
              </a:rPr>
              <a:t> a </a:t>
            </a:r>
            <a:r>
              <a:rPr lang="en-US" b="1" dirty="0" err="1">
                <a:latin typeface="Cambria" pitchFamily="18" charset="0"/>
                <a:ea typeface="Cambria" pitchFamily="18" charset="0"/>
                <a:cs typeface="Arial Unicode MS" charset="0"/>
              </a:rPr>
              <a:t>Responsabilità</a:t>
            </a:r>
            <a:r>
              <a:rPr lang="en-US" b="1" dirty="0">
                <a:latin typeface="Cambria" pitchFamily="18" charset="0"/>
                <a:ea typeface="Cambria" pitchFamily="18" charset="0"/>
                <a:cs typeface="Arial Unicode MS" charset="0"/>
              </a:rPr>
              <a:t> </a:t>
            </a:r>
            <a:r>
              <a:rPr lang="en-US" b="1" dirty="0" err="1">
                <a:latin typeface="Cambria" pitchFamily="18" charset="0"/>
                <a:ea typeface="Cambria" pitchFamily="18" charset="0"/>
                <a:cs typeface="Arial Unicode MS" charset="0"/>
              </a:rPr>
              <a:t>Limitata</a:t>
            </a:r>
            <a:r>
              <a:rPr lang="en-US" b="1" dirty="0">
                <a:latin typeface="Cambria" pitchFamily="18" charset="0"/>
                <a:ea typeface="Cambria" pitchFamily="18" charset="0"/>
                <a:cs typeface="Arial Unicode MS" charset="0"/>
              </a:rPr>
              <a:t> - 2</a:t>
            </a:r>
            <a:endParaRPr lang="it-IT" dirty="0">
              <a:latin typeface="Cambria" pitchFamily="18" charset="0"/>
              <a:ea typeface="Cambria" pitchFamily="18" charset="0"/>
              <a:cs typeface="Arial Unicode MS" charset="0"/>
            </a:endParaRPr>
          </a:p>
        </p:txBody>
      </p:sp>
      <p:sp>
        <p:nvSpPr>
          <p:cNvPr id="29699" name="Segnaposto contenuto 2"/>
          <p:cNvSpPr>
            <a:spLocks noGrp="1"/>
          </p:cNvSpPr>
          <p:nvPr>
            <p:ph idx="1"/>
          </p:nvPr>
        </p:nvSpPr>
        <p:spPr>
          <a:xfrm>
            <a:off x="1825625" y="1527175"/>
            <a:ext cx="8504238" cy="4572000"/>
          </a:xfrm>
        </p:spPr>
        <p:txBody>
          <a:bodyPr/>
          <a:lstStyle/>
          <a:p>
            <a:pPr eaLnBrk="1" hangingPunct="1">
              <a:buFont typeface="Arial" charset="0"/>
              <a:buChar char="•"/>
            </a:pPr>
            <a:r>
              <a:rPr lang="it-IT">
                <a:latin typeface="Cambria" pitchFamily="18" charset="0"/>
                <a:ea typeface="Cambria" pitchFamily="18" charset="0"/>
                <a:cs typeface="Arial Unicode MS" charset="0"/>
              </a:rPr>
              <a:t>È una società di capitali come la S.p.A.</a:t>
            </a:r>
          </a:p>
          <a:p>
            <a:pPr lvl="1" eaLnBrk="1" hangingPunct="1">
              <a:buFont typeface="Arial" charset="0"/>
              <a:buChar char="•"/>
            </a:pPr>
            <a:r>
              <a:rPr lang="it-IT" b="1" i="1">
                <a:solidFill>
                  <a:srgbClr val="FF0000"/>
                </a:solidFill>
                <a:latin typeface="Cambria" pitchFamily="18" charset="0"/>
                <a:ea typeface="Cambria" pitchFamily="18" charset="0"/>
                <a:cs typeface="Arial Unicode MS" charset="0"/>
              </a:rPr>
              <a:t>Art. 2462. Responsabilità.</a:t>
            </a:r>
            <a:r>
              <a:rPr lang="it-IT" i="1">
                <a:latin typeface="Cambria" pitchFamily="18" charset="0"/>
                <a:ea typeface="Cambria" pitchFamily="18" charset="0"/>
                <a:cs typeface="Arial Unicode MS" charset="0"/>
              </a:rPr>
              <a:t> Nella società a responsabilità limitata per le obbligazioni sociali risponde soltanto la società con il suo patrimonio.</a:t>
            </a:r>
          </a:p>
          <a:p>
            <a:pPr eaLnBrk="1" hangingPunct="1">
              <a:buFont typeface="Arial" charset="0"/>
              <a:buChar char="•"/>
            </a:pPr>
            <a:r>
              <a:rPr lang="it-IT">
                <a:latin typeface="Cambria" pitchFamily="18" charset="0"/>
                <a:ea typeface="Cambria" pitchFamily="18" charset="0"/>
                <a:cs typeface="Arial Unicode MS" charset="0"/>
              </a:rPr>
              <a:t>È regolata da una normativa meno stringente e decisamente più flessibile rispetto alla S.p.A.</a:t>
            </a:r>
            <a:endParaRPr lang="it-IT" i="1">
              <a:latin typeface="Cambria" pitchFamily="18" charset="0"/>
              <a:ea typeface="Cambria" pitchFamily="18" charset="0"/>
              <a:cs typeface="Arial Unicode MS" charset="0"/>
            </a:endParaRPr>
          </a:p>
        </p:txBody>
      </p:sp>
    </p:spTree>
    <p:extLst>
      <p:ext uri="{BB962C8B-B14F-4D97-AF65-F5344CB8AC3E}">
        <p14:creationId xmlns:p14="http://schemas.microsoft.com/office/powerpoint/2010/main" val="4014787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2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olo 1"/>
          <p:cNvSpPr>
            <a:spLocks noGrp="1"/>
          </p:cNvSpPr>
          <p:nvPr>
            <p:ph type="title"/>
          </p:nvPr>
        </p:nvSpPr>
        <p:spPr/>
        <p:txBody>
          <a:bodyPr/>
          <a:lstStyle/>
          <a:p>
            <a:pPr eaLnBrk="1" hangingPunct="1"/>
            <a:r>
              <a:rPr lang="en-US" b="1" dirty="0" err="1">
                <a:latin typeface="Cambria" pitchFamily="18" charset="0"/>
                <a:ea typeface="Cambria" pitchFamily="18" charset="0"/>
                <a:cs typeface="Arial Unicode MS" charset="0"/>
              </a:rPr>
              <a:t>Società</a:t>
            </a:r>
            <a:r>
              <a:rPr lang="en-US" b="1" dirty="0">
                <a:latin typeface="Cambria" pitchFamily="18" charset="0"/>
                <a:ea typeface="Cambria" pitchFamily="18" charset="0"/>
                <a:cs typeface="Arial Unicode MS" charset="0"/>
              </a:rPr>
              <a:t> a </a:t>
            </a:r>
            <a:r>
              <a:rPr lang="en-US" b="1" dirty="0" err="1">
                <a:latin typeface="Cambria" pitchFamily="18" charset="0"/>
                <a:ea typeface="Cambria" pitchFamily="18" charset="0"/>
                <a:cs typeface="Arial Unicode MS" charset="0"/>
              </a:rPr>
              <a:t>Responsabilità</a:t>
            </a:r>
            <a:r>
              <a:rPr lang="en-US" b="1" dirty="0">
                <a:latin typeface="Cambria" pitchFamily="18" charset="0"/>
                <a:ea typeface="Cambria" pitchFamily="18" charset="0"/>
                <a:cs typeface="Arial Unicode MS" charset="0"/>
              </a:rPr>
              <a:t> </a:t>
            </a:r>
            <a:r>
              <a:rPr lang="en-US" b="1" dirty="0" err="1">
                <a:latin typeface="Cambria" pitchFamily="18" charset="0"/>
                <a:ea typeface="Cambria" pitchFamily="18" charset="0"/>
                <a:cs typeface="Arial Unicode MS" charset="0"/>
              </a:rPr>
              <a:t>Limitata</a:t>
            </a:r>
            <a:r>
              <a:rPr lang="en-US" b="1" dirty="0">
                <a:latin typeface="Cambria" pitchFamily="18" charset="0"/>
                <a:ea typeface="Cambria" pitchFamily="18" charset="0"/>
                <a:cs typeface="Arial Unicode MS" charset="0"/>
              </a:rPr>
              <a:t> - 3</a:t>
            </a:r>
            <a:endParaRPr lang="it-IT" dirty="0">
              <a:latin typeface="Cambria" pitchFamily="18" charset="0"/>
              <a:ea typeface="Cambria" pitchFamily="18" charset="0"/>
              <a:cs typeface="Arial Unicode MS" charset="0"/>
            </a:endParaRPr>
          </a:p>
        </p:txBody>
      </p:sp>
      <p:sp>
        <p:nvSpPr>
          <p:cNvPr id="222210" name="Segnaposto contenuto 2"/>
          <p:cNvSpPr>
            <a:spLocks noGrp="1"/>
          </p:cNvSpPr>
          <p:nvPr>
            <p:ph idx="1"/>
          </p:nvPr>
        </p:nvSpPr>
        <p:spPr>
          <a:xfrm>
            <a:off x="1825625" y="1527175"/>
            <a:ext cx="8504238" cy="4572000"/>
          </a:xfrm>
        </p:spPr>
        <p:txBody>
          <a:bodyPr/>
          <a:lstStyle/>
          <a:p>
            <a:pPr eaLnBrk="1" hangingPunct="1">
              <a:buFont typeface="Arial" charset="0"/>
              <a:buChar char="•"/>
            </a:pPr>
            <a:r>
              <a:rPr lang="it-IT" sz="2400">
                <a:latin typeface="Cambria" pitchFamily="18" charset="0"/>
                <a:ea typeface="Cambria" pitchFamily="18" charset="0"/>
                <a:cs typeface="Arial Unicode MS" charset="0"/>
              </a:rPr>
              <a:t>Il capitale sociale è costituito da quote:</a:t>
            </a:r>
          </a:p>
          <a:p>
            <a:pPr lvl="1" eaLnBrk="1" hangingPunct="1">
              <a:buFont typeface="Arial" charset="0"/>
              <a:buChar char="•"/>
            </a:pPr>
            <a:r>
              <a:rPr lang="it-IT" sz="1800" b="1" i="1">
                <a:solidFill>
                  <a:srgbClr val="FF0000"/>
                </a:solidFill>
                <a:latin typeface="Cambria" pitchFamily="18" charset="0"/>
                <a:ea typeface="Cambria" pitchFamily="18" charset="0"/>
                <a:cs typeface="Arial Unicode MS" charset="0"/>
              </a:rPr>
              <a:t>Art. 2468. Quote di partecipazione</a:t>
            </a:r>
            <a:r>
              <a:rPr lang="it-IT" sz="1800" b="1" i="1">
                <a:latin typeface="Cambria" pitchFamily="18" charset="0"/>
                <a:ea typeface="Cambria" pitchFamily="18" charset="0"/>
                <a:cs typeface="Arial Unicode MS" charset="0"/>
              </a:rPr>
              <a:t>.</a:t>
            </a:r>
            <a:r>
              <a:rPr lang="it-IT" sz="1800" i="1">
                <a:latin typeface="Cambria" pitchFamily="18" charset="0"/>
                <a:ea typeface="Cambria" pitchFamily="18" charset="0"/>
                <a:cs typeface="Arial Unicode MS" charset="0"/>
              </a:rPr>
              <a:t> </a:t>
            </a:r>
            <a:r>
              <a:rPr lang="it-IT" sz="2000" i="1">
                <a:latin typeface="Cambria" pitchFamily="18" charset="0"/>
                <a:ea typeface="Cambria" pitchFamily="18" charset="0"/>
                <a:cs typeface="Arial Unicode MS" charset="0"/>
              </a:rPr>
              <a:t>Le partecipazioni dei soci non possono essere rappresentate da azioni né costituire oggetto di offerta al pubblico di prodotti finanziari.</a:t>
            </a:r>
            <a:br>
              <a:rPr lang="it-IT" sz="2000" i="1">
                <a:latin typeface="Cambria" pitchFamily="18" charset="0"/>
                <a:ea typeface="Cambria" pitchFamily="18" charset="0"/>
                <a:cs typeface="Arial Unicode MS" charset="0"/>
              </a:rPr>
            </a:br>
            <a:r>
              <a:rPr lang="it-IT" sz="2000" i="1">
                <a:latin typeface="Cambria" pitchFamily="18" charset="0"/>
                <a:ea typeface="Cambria" pitchFamily="18" charset="0"/>
                <a:cs typeface="Arial Unicode MS" charset="0"/>
              </a:rPr>
              <a:t>Salvo quanto disposto dal terzo comma del presente articolo, i diritti sociali spettano ai soci in misura proporzionale alla partecipazione da ciascuno posseduta. Se l'atto costitutivo non prevede diversamente, le partecipazioni dei soci sono determinate in misura proporzionale al conferimento.</a:t>
            </a:r>
            <a:br>
              <a:rPr lang="it-IT" sz="2000" i="1">
                <a:latin typeface="Cambria" pitchFamily="18" charset="0"/>
                <a:ea typeface="Cambria" pitchFamily="18" charset="0"/>
                <a:cs typeface="Arial Unicode MS" charset="0"/>
              </a:rPr>
            </a:br>
            <a:r>
              <a:rPr lang="it-IT" sz="2000" i="1">
                <a:latin typeface="Cambria" pitchFamily="18" charset="0"/>
                <a:ea typeface="Cambria" pitchFamily="18" charset="0"/>
                <a:cs typeface="Arial Unicode MS" charset="0"/>
              </a:rPr>
              <a:t>Resta salva la possibilità che l'atto costitutivo preveda l'attribuzione a singoli soci di particolari diritti riguardanti l'amministrazione della società o la distribuzione degli utili.</a:t>
            </a:r>
          </a:p>
        </p:txBody>
      </p:sp>
    </p:spTree>
    <p:extLst>
      <p:ext uri="{BB962C8B-B14F-4D97-AF65-F5344CB8AC3E}">
        <p14:creationId xmlns:p14="http://schemas.microsoft.com/office/powerpoint/2010/main" val="323622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olo 1"/>
          <p:cNvSpPr>
            <a:spLocks noGrp="1"/>
          </p:cNvSpPr>
          <p:nvPr>
            <p:ph type="title"/>
          </p:nvPr>
        </p:nvSpPr>
        <p:spPr/>
        <p:txBody>
          <a:bodyPr/>
          <a:lstStyle/>
          <a:p>
            <a:pPr eaLnBrk="1" hangingPunct="1"/>
            <a:r>
              <a:rPr lang="en-US" b="1" dirty="0" err="1">
                <a:latin typeface="Cambria" pitchFamily="18" charset="0"/>
                <a:ea typeface="Cambria" pitchFamily="18" charset="0"/>
                <a:cs typeface="Arial Unicode MS" charset="0"/>
              </a:rPr>
              <a:t>Società</a:t>
            </a:r>
            <a:r>
              <a:rPr lang="en-US" b="1" dirty="0">
                <a:latin typeface="Cambria" pitchFamily="18" charset="0"/>
                <a:ea typeface="Cambria" pitchFamily="18" charset="0"/>
                <a:cs typeface="Arial Unicode MS" charset="0"/>
              </a:rPr>
              <a:t> a </a:t>
            </a:r>
            <a:r>
              <a:rPr lang="en-US" b="1" dirty="0" err="1">
                <a:latin typeface="Cambria" pitchFamily="18" charset="0"/>
                <a:ea typeface="Cambria" pitchFamily="18" charset="0"/>
                <a:cs typeface="Arial Unicode MS" charset="0"/>
              </a:rPr>
              <a:t>Responsabilità</a:t>
            </a:r>
            <a:r>
              <a:rPr lang="en-US" b="1" dirty="0">
                <a:latin typeface="Cambria" pitchFamily="18" charset="0"/>
                <a:ea typeface="Cambria" pitchFamily="18" charset="0"/>
                <a:cs typeface="Arial Unicode MS" charset="0"/>
              </a:rPr>
              <a:t> </a:t>
            </a:r>
            <a:r>
              <a:rPr lang="en-US" b="1" dirty="0" err="1">
                <a:latin typeface="Cambria" pitchFamily="18" charset="0"/>
                <a:ea typeface="Cambria" pitchFamily="18" charset="0"/>
                <a:cs typeface="Arial Unicode MS" charset="0"/>
              </a:rPr>
              <a:t>Limitata</a:t>
            </a:r>
            <a:r>
              <a:rPr lang="en-US" b="1" dirty="0">
                <a:latin typeface="Cambria" pitchFamily="18" charset="0"/>
                <a:ea typeface="Cambria" pitchFamily="18" charset="0"/>
                <a:cs typeface="Arial Unicode MS" charset="0"/>
              </a:rPr>
              <a:t> - 4</a:t>
            </a:r>
            <a:endParaRPr lang="it-IT" dirty="0">
              <a:latin typeface="Cambria" pitchFamily="18" charset="0"/>
              <a:ea typeface="Cambria" pitchFamily="18" charset="0"/>
              <a:cs typeface="Arial Unicode MS" charset="0"/>
            </a:endParaRPr>
          </a:p>
        </p:txBody>
      </p:sp>
      <p:sp>
        <p:nvSpPr>
          <p:cNvPr id="29699" name="Segnaposto contenuto 2"/>
          <p:cNvSpPr>
            <a:spLocks noGrp="1"/>
          </p:cNvSpPr>
          <p:nvPr>
            <p:ph idx="1"/>
          </p:nvPr>
        </p:nvSpPr>
        <p:spPr>
          <a:xfrm>
            <a:off x="2403677" y="1654176"/>
            <a:ext cx="7497763" cy="4799013"/>
          </a:xfrm>
        </p:spPr>
        <p:txBody>
          <a:bodyPr/>
          <a:lstStyle/>
          <a:p>
            <a:pPr eaLnBrk="1" hangingPunct="1">
              <a:buFont typeface="Arial" charset="0"/>
              <a:buChar char="•"/>
            </a:pPr>
            <a:r>
              <a:rPr lang="it-IT" dirty="0">
                <a:latin typeface="Cambria" pitchFamily="18" charset="0"/>
                <a:ea typeface="Cambria" pitchFamily="18" charset="0"/>
                <a:cs typeface="Arial Unicode MS" charset="0"/>
              </a:rPr>
              <a:t>Alcuni elementi essenziali:</a:t>
            </a:r>
          </a:p>
          <a:p>
            <a:pPr lvl="1" eaLnBrk="1" hangingPunct="1">
              <a:buFont typeface="Arial" charset="0"/>
              <a:buChar char="•"/>
            </a:pPr>
            <a:r>
              <a:rPr lang="it-IT" dirty="0">
                <a:latin typeface="Cambria" pitchFamily="18" charset="0"/>
                <a:ea typeface="Cambria" pitchFamily="18" charset="0"/>
                <a:cs typeface="Arial Unicode MS" charset="0"/>
              </a:rPr>
              <a:t>Può costituirsi per contratto (pluralità di soci) o per atto unilaterale (unico socio)</a:t>
            </a:r>
          </a:p>
          <a:p>
            <a:pPr lvl="1" eaLnBrk="1" hangingPunct="1">
              <a:buFont typeface="Arial" charset="0"/>
              <a:buChar char="•"/>
            </a:pPr>
            <a:r>
              <a:rPr lang="it-IT" dirty="0">
                <a:latin typeface="Cambria" pitchFamily="18" charset="0"/>
                <a:ea typeface="Cambria" pitchFamily="18" charset="0"/>
                <a:cs typeface="Arial Unicode MS" charset="0"/>
              </a:rPr>
              <a:t>Capitale minimo: € 10.000,00.-</a:t>
            </a:r>
          </a:p>
          <a:p>
            <a:pPr lvl="1" eaLnBrk="1" hangingPunct="1">
              <a:buFont typeface="Arial" charset="0"/>
              <a:buChar char="•"/>
            </a:pPr>
            <a:r>
              <a:rPr lang="it-IT" dirty="0">
                <a:latin typeface="Cambria" pitchFamily="18" charset="0"/>
                <a:ea typeface="Cambria" pitchFamily="18" charset="0"/>
                <a:cs typeface="Arial Unicode MS" charset="0"/>
              </a:rPr>
              <a:t>Versamento del capitale sottoscritto:</a:t>
            </a:r>
          </a:p>
          <a:p>
            <a:pPr lvl="2" eaLnBrk="1" hangingPunct="1">
              <a:buFont typeface="Arial" charset="0"/>
              <a:buChar char="•"/>
            </a:pPr>
            <a:r>
              <a:rPr lang="it-IT" dirty="0">
                <a:latin typeface="Cambria" pitchFamily="18" charset="0"/>
                <a:ea typeface="Cambria" pitchFamily="18" charset="0"/>
                <a:cs typeface="Arial Unicode MS" charset="0"/>
              </a:rPr>
              <a:t>Almeno il 25% all’atto della costituzione</a:t>
            </a:r>
          </a:p>
          <a:p>
            <a:pPr lvl="2" eaLnBrk="1" hangingPunct="1">
              <a:buFont typeface="Arial" charset="0"/>
              <a:buChar char="•"/>
            </a:pPr>
            <a:r>
              <a:rPr lang="it-IT" dirty="0">
                <a:latin typeface="Cambria" pitchFamily="18" charset="0"/>
                <a:ea typeface="Cambria" pitchFamily="18" charset="0"/>
                <a:cs typeface="Arial Unicode MS" charset="0"/>
              </a:rPr>
              <a:t>Il 100% se </a:t>
            </a:r>
            <a:r>
              <a:rPr lang="it-IT" dirty="0" err="1">
                <a:latin typeface="Cambria" pitchFamily="18" charset="0"/>
                <a:ea typeface="Cambria" pitchFamily="18" charset="0"/>
                <a:cs typeface="Arial Unicode MS" charset="0"/>
              </a:rPr>
              <a:t>unipersonale</a:t>
            </a:r>
            <a:endParaRPr lang="it-IT" dirty="0">
              <a:latin typeface="Cambria" pitchFamily="18" charset="0"/>
              <a:ea typeface="Cambria" pitchFamily="18" charset="0"/>
              <a:cs typeface="Arial Unicode MS" charset="0"/>
            </a:endParaRPr>
          </a:p>
          <a:p>
            <a:pPr lvl="2" eaLnBrk="1" hangingPunct="1">
              <a:buFont typeface="Arial" charset="0"/>
              <a:buChar char="•"/>
            </a:pPr>
            <a:r>
              <a:rPr lang="it-IT" dirty="0">
                <a:latin typeface="Cambria" pitchFamily="18" charset="0"/>
                <a:ea typeface="Cambria" pitchFamily="18" charset="0"/>
                <a:cs typeface="Arial Unicode MS" charset="0"/>
              </a:rPr>
              <a:t>Conferimento di tutti i crediti e beni</a:t>
            </a:r>
          </a:p>
        </p:txBody>
      </p:sp>
    </p:spTree>
    <p:extLst>
      <p:ext uri="{BB962C8B-B14F-4D97-AF65-F5344CB8AC3E}">
        <p14:creationId xmlns:p14="http://schemas.microsoft.com/office/powerpoint/2010/main" val="380738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2000"/>
                                        <p:tgtEl>
                                          <p:spTgt spid="29699">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2000"/>
                                        <p:tgtEl>
                                          <p:spTgt spid="29699">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2000"/>
                                        <p:tgtEl>
                                          <p:spTgt spid="29699">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fade">
                                      <p:cBhvr>
                                        <p:cTn id="27" dur="2000"/>
                                        <p:tgtEl>
                                          <p:spTgt spid="29699">
                                            <p:txEl>
                                              <p:pRg st="5" end="5"/>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fade">
                                      <p:cBhvr>
                                        <p:cTn id="31" dur="2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olo 1"/>
          <p:cNvSpPr>
            <a:spLocks noGrp="1"/>
          </p:cNvSpPr>
          <p:nvPr>
            <p:ph type="title"/>
          </p:nvPr>
        </p:nvSpPr>
        <p:spPr/>
        <p:txBody>
          <a:bodyPr/>
          <a:lstStyle/>
          <a:p>
            <a:pPr eaLnBrk="1" hangingPunct="1"/>
            <a:r>
              <a:rPr lang="en-US" b="1" dirty="0" err="1">
                <a:latin typeface="Cambria" pitchFamily="18" charset="0"/>
                <a:ea typeface="Cambria" pitchFamily="18" charset="0"/>
                <a:cs typeface="Arial Unicode MS" charset="0"/>
              </a:rPr>
              <a:t>Società</a:t>
            </a:r>
            <a:r>
              <a:rPr lang="en-US" b="1" dirty="0">
                <a:latin typeface="Cambria" pitchFamily="18" charset="0"/>
                <a:ea typeface="Cambria" pitchFamily="18" charset="0"/>
                <a:cs typeface="Arial Unicode MS" charset="0"/>
              </a:rPr>
              <a:t> a </a:t>
            </a:r>
            <a:r>
              <a:rPr lang="en-US" b="1" dirty="0" err="1">
                <a:latin typeface="Cambria" pitchFamily="18" charset="0"/>
                <a:ea typeface="Cambria" pitchFamily="18" charset="0"/>
                <a:cs typeface="Arial Unicode MS" charset="0"/>
              </a:rPr>
              <a:t>Responsabilità</a:t>
            </a:r>
            <a:r>
              <a:rPr lang="en-US" b="1" dirty="0">
                <a:latin typeface="Cambria" pitchFamily="18" charset="0"/>
                <a:ea typeface="Cambria" pitchFamily="18" charset="0"/>
                <a:cs typeface="Arial Unicode MS" charset="0"/>
              </a:rPr>
              <a:t> </a:t>
            </a:r>
            <a:r>
              <a:rPr lang="en-US" b="1" dirty="0" err="1">
                <a:latin typeface="Cambria" pitchFamily="18" charset="0"/>
                <a:ea typeface="Cambria" pitchFamily="18" charset="0"/>
                <a:cs typeface="Arial Unicode MS" charset="0"/>
              </a:rPr>
              <a:t>Limitata</a:t>
            </a:r>
            <a:r>
              <a:rPr lang="en-US" b="1" dirty="0">
                <a:latin typeface="Cambria" pitchFamily="18" charset="0"/>
                <a:ea typeface="Cambria" pitchFamily="18" charset="0"/>
                <a:cs typeface="Arial Unicode MS" charset="0"/>
              </a:rPr>
              <a:t> - 5</a:t>
            </a:r>
            <a:endParaRPr lang="it-IT" dirty="0">
              <a:latin typeface="Cambria" pitchFamily="18" charset="0"/>
              <a:ea typeface="Cambria" pitchFamily="18" charset="0"/>
              <a:cs typeface="Arial Unicode MS" charset="0"/>
            </a:endParaRPr>
          </a:p>
        </p:txBody>
      </p:sp>
      <p:sp>
        <p:nvSpPr>
          <p:cNvPr id="29699" name="Segnaposto contenuto 2"/>
          <p:cNvSpPr>
            <a:spLocks noGrp="1"/>
          </p:cNvSpPr>
          <p:nvPr>
            <p:ph idx="1"/>
          </p:nvPr>
        </p:nvSpPr>
        <p:spPr>
          <a:xfrm>
            <a:off x="2959101" y="1654176"/>
            <a:ext cx="7497763" cy="4799013"/>
          </a:xfrm>
        </p:spPr>
        <p:txBody>
          <a:bodyPr/>
          <a:lstStyle/>
          <a:p>
            <a:pPr eaLnBrk="1" hangingPunct="1">
              <a:buFont typeface="Arial" charset="0"/>
              <a:buChar char="•"/>
            </a:pPr>
            <a:r>
              <a:rPr lang="it-IT">
                <a:latin typeface="Cambria" pitchFamily="18" charset="0"/>
                <a:ea typeface="Cambria" pitchFamily="18" charset="0"/>
                <a:cs typeface="Arial Unicode MS" charset="0"/>
              </a:rPr>
              <a:t>Alcuni elementi essenziali:</a:t>
            </a:r>
          </a:p>
          <a:p>
            <a:pPr lvl="1" eaLnBrk="1" hangingPunct="1">
              <a:buFont typeface="Arial" charset="0"/>
              <a:buChar char="•"/>
            </a:pPr>
            <a:r>
              <a:rPr lang="it-IT">
                <a:latin typeface="Cambria" pitchFamily="18" charset="0"/>
                <a:ea typeface="Cambria" pitchFamily="18" charset="0"/>
                <a:cs typeface="Arial Unicode MS" charset="0"/>
              </a:rPr>
              <a:t>Sono oggetto di conferimento</a:t>
            </a:r>
            <a:br>
              <a:rPr lang="it-IT">
                <a:latin typeface="Cambria" pitchFamily="18" charset="0"/>
                <a:ea typeface="Cambria" pitchFamily="18" charset="0"/>
                <a:cs typeface="Arial Unicode MS" charset="0"/>
              </a:rPr>
            </a:br>
            <a:r>
              <a:rPr lang="it-IT" b="1">
                <a:latin typeface="Cambria" pitchFamily="18" charset="0"/>
                <a:ea typeface="Cambria" pitchFamily="18" charset="0"/>
                <a:cs typeface="Arial Unicode MS" charset="0"/>
              </a:rPr>
              <a:t>anche prestazioni di opera o servizi</a:t>
            </a:r>
            <a:r>
              <a:rPr lang="it-IT">
                <a:latin typeface="Cambria" pitchFamily="18" charset="0"/>
                <a:ea typeface="Cambria" pitchFamily="18" charset="0"/>
                <a:cs typeface="Arial Unicode MS" charset="0"/>
              </a:rPr>
              <a:t>,</a:t>
            </a:r>
            <a:br>
              <a:rPr lang="it-IT">
                <a:latin typeface="Cambria" pitchFamily="18" charset="0"/>
                <a:ea typeface="Cambria" pitchFamily="18" charset="0"/>
                <a:cs typeface="Arial Unicode MS" charset="0"/>
              </a:rPr>
            </a:br>
            <a:r>
              <a:rPr lang="it-IT">
                <a:latin typeface="Cambria" pitchFamily="18" charset="0"/>
                <a:ea typeface="Cambria" pitchFamily="18" charset="0"/>
                <a:cs typeface="Arial Unicode MS" charset="0"/>
              </a:rPr>
              <a:t>non solo denaro o beni in natura</a:t>
            </a:r>
            <a:br>
              <a:rPr lang="it-IT">
                <a:latin typeface="Cambria" pitchFamily="18" charset="0"/>
                <a:ea typeface="Cambria" pitchFamily="18" charset="0"/>
                <a:cs typeface="Arial Unicode MS" charset="0"/>
              </a:rPr>
            </a:br>
            <a:r>
              <a:rPr lang="it-IT">
                <a:latin typeface="Cambria" pitchFamily="18" charset="0"/>
                <a:ea typeface="Cambria" pitchFamily="18" charset="0"/>
                <a:cs typeface="Arial Unicode MS" charset="0"/>
              </a:rPr>
              <a:t>come nella S.p.A.</a:t>
            </a:r>
          </a:p>
          <a:p>
            <a:pPr eaLnBrk="1" hangingPunct="1">
              <a:buFont typeface="Arial" charset="0"/>
              <a:buChar char="•"/>
            </a:pPr>
            <a:r>
              <a:rPr lang="it-IT" sz="2400">
                <a:latin typeface="Cambria" pitchFamily="18" charset="0"/>
                <a:ea typeface="Cambria" pitchFamily="18" charset="0"/>
                <a:cs typeface="Arial Unicode MS" charset="0"/>
              </a:rPr>
              <a:t>A seguito della riforma del 2003, è stata</a:t>
            </a:r>
            <a:br>
              <a:rPr lang="it-IT" sz="2400">
                <a:latin typeface="Cambria" pitchFamily="18" charset="0"/>
                <a:ea typeface="Cambria" pitchFamily="18" charset="0"/>
                <a:cs typeface="Arial Unicode MS" charset="0"/>
              </a:rPr>
            </a:br>
            <a:r>
              <a:rPr lang="it-IT" sz="2400">
                <a:latin typeface="Cambria" pitchFamily="18" charset="0"/>
                <a:ea typeface="Cambria" pitchFamily="18" charset="0"/>
                <a:cs typeface="Arial Unicode MS" charset="0"/>
              </a:rPr>
              <a:t>introdotta la possibilità per le Srl di emettere</a:t>
            </a:r>
            <a:br>
              <a:rPr lang="it-IT" sz="2400">
                <a:latin typeface="Cambria" pitchFamily="18" charset="0"/>
                <a:ea typeface="Cambria" pitchFamily="18" charset="0"/>
                <a:cs typeface="Arial Unicode MS" charset="0"/>
              </a:rPr>
            </a:br>
            <a:r>
              <a:rPr lang="it-IT" sz="2400">
                <a:latin typeface="Cambria" pitchFamily="18" charset="0"/>
                <a:ea typeface="Cambria" pitchFamily="18" charset="0"/>
                <a:cs typeface="Arial Unicode MS" charset="0"/>
              </a:rPr>
              <a:t>dei </a:t>
            </a:r>
            <a:r>
              <a:rPr lang="it-IT" sz="2400" b="1" i="1">
                <a:latin typeface="Cambria" pitchFamily="18" charset="0"/>
                <a:ea typeface="Cambria" pitchFamily="18" charset="0"/>
                <a:cs typeface="Arial Unicode MS" charset="0"/>
              </a:rPr>
              <a:t>titoli di debito</a:t>
            </a:r>
            <a:r>
              <a:rPr lang="it-IT" sz="2400">
                <a:latin typeface="Cambria" pitchFamily="18" charset="0"/>
                <a:ea typeface="Cambria" pitchFamily="18" charset="0"/>
                <a:cs typeface="Arial Unicode MS" charset="0"/>
              </a:rPr>
              <a:t>, con ampia autonomia</a:t>
            </a:r>
            <a:br>
              <a:rPr lang="it-IT" sz="2400">
                <a:latin typeface="Cambria" pitchFamily="18" charset="0"/>
                <a:ea typeface="Cambria" pitchFamily="18" charset="0"/>
                <a:cs typeface="Arial Unicode MS" charset="0"/>
              </a:rPr>
            </a:br>
            <a:r>
              <a:rPr lang="it-IT" sz="2400">
                <a:latin typeface="Cambria" pitchFamily="18" charset="0"/>
                <a:ea typeface="Cambria" pitchFamily="18" charset="0"/>
                <a:cs typeface="Arial Unicode MS" charset="0"/>
              </a:rPr>
              <a:t>statutaria per quanto riguarda modalità di emissione e caratteristiche</a:t>
            </a:r>
          </a:p>
        </p:txBody>
      </p:sp>
    </p:spTree>
    <p:extLst>
      <p:ext uri="{BB962C8B-B14F-4D97-AF65-F5344CB8AC3E}">
        <p14:creationId xmlns:p14="http://schemas.microsoft.com/office/powerpoint/2010/main" val="60725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2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olo 1"/>
          <p:cNvSpPr>
            <a:spLocks noGrp="1"/>
          </p:cNvSpPr>
          <p:nvPr>
            <p:ph type="title"/>
          </p:nvPr>
        </p:nvSpPr>
        <p:spPr/>
        <p:txBody>
          <a:bodyPr/>
          <a:lstStyle/>
          <a:p>
            <a:pPr eaLnBrk="1" hangingPunct="1"/>
            <a:r>
              <a:rPr lang="en-US" b="1" dirty="0" err="1">
                <a:latin typeface="Cambria" pitchFamily="18" charset="0"/>
                <a:ea typeface="Cambria" pitchFamily="18" charset="0"/>
                <a:cs typeface="Arial Unicode MS" charset="0"/>
              </a:rPr>
              <a:t>Società</a:t>
            </a:r>
            <a:r>
              <a:rPr lang="en-US" b="1" dirty="0">
                <a:latin typeface="Cambria" pitchFamily="18" charset="0"/>
                <a:ea typeface="Cambria" pitchFamily="18" charset="0"/>
                <a:cs typeface="Arial Unicode MS" charset="0"/>
              </a:rPr>
              <a:t> a </a:t>
            </a:r>
            <a:r>
              <a:rPr lang="en-US" b="1" dirty="0" err="1">
                <a:latin typeface="Cambria" pitchFamily="18" charset="0"/>
                <a:ea typeface="Cambria" pitchFamily="18" charset="0"/>
                <a:cs typeface="Arial Unicode MS" charset="0"/>
              </a:rPr>
              <a:t>Responsabilità</a:t>
            </a:r>
            <a:r>
              <a:rPr lang="en-US" b="1" dirty="0">
                <a:latin typeface="Cambria" pitchFamily="18" charset="0"/>
                <a:ea typeface="Cambria" pitchFamily="18" charset="0"/>
                <a:cs typeface="Arial Unicode MS" charset="0"/>
              </a:rPr>
              <a:t> </a:t>
            </a:r>
            <a:r>
              <a:rPr lang="en-US" b="1" dirty="0" err="1">
                <a:latin typeface="Cambria" pitchFamily="18" charset="0"/>
                <a:ea typeface="Cambria" pitchFamily="18" charset="0"/>
                <a:cs typeface="Arial Unicode MS" charset="0"/>
              </a:rPr>
              <a:t>Limitata</a:t>
            </a:r>
            <a:r>
              <a:rPr lang="en-US" b="1" dirty="0">
                <a:latin typeface="Cambria" pitchFamily="18" charset="0"/>
                <a:ea typeface="Cambria" pitchFamily="18" charset="0"/>
                <a:cs typeface="Arial Unicode MS" charset="0"/>
              </a:rPr>
              <a:t> - 6</a:t>
            </a:r>
            <a:endParaRPr lang="it-IT" dirty="0">
              <a:latin typeface="Cambria" pitchFamily="18" charset="0"/>
              <a:ea typeface="Cambria" pitchFamily="18" charset="0"/>
              <a:cs typeface="Arial Unicode MS" charset="0"/>
            </a:endParaRPr>
          </a:p>
        </p:txBody>
      </p:sp>
      <p:sp>
        <p:nvSpPr>
          <p:cNvPr id="29699" name="Segnaposto contenuto 2"/>
          <p:cNvSpPr>
            <a:spLocks noGrp="1"/>
          </p:cNvSpPr>
          <p:nvPr>
            <p:ph idx="1"/>
          </p:nvPr>
        </p:nvSpPr>
        <p:spPr>
          <a:xfrm>
            <a:off x="2357378" y="1654176"/>
            <a:ext cx="7497763" cy="4799013"/>
          </a:xfrm>
        </p:spPr>
        <p:txBody>
          <a:bodyPr/>
          <a:lstStyle/>
          <a:p>
            <a:pPr eaLnBrk="1" hangingPunct="1">
              <a:buFont typeface="Arial" charset="0"/>
              <a:buChar char="•"/>
            </a:pPr>
            <a:r>
              <a:rPr lang="it-IT">
                <a:latin typeface="Cambria" pitchFamily="18" charset="0"/>
                <a:ea typeface="Cambria" pitchFamily="18" charset="0"/>
                <a:cs typeface="Arial Unicode MS" charset="0"/>
              </a:rPr>
              <a:t>Amministrazione della Società:</a:t>
            </a:r>
          </a:p>
          <a:p>
            <a:pPr lvl="1" eaLnBrk="1" hangingPunct="1">
              <a:buFont typeface="Arial" charset="0"/>
              <a:buChar char="•"/>
            </a:pPr>
            <a:r>
              <a:rPr lang="it-IT">
                <a:solidFill>
                  <a:schemeClr val="tx1"/>
                </a:solidFill>
                <a:latin typeface="Cambria" pitchFamily="18" charset="0"/>
                <a:ea typeface="Cambria" pitchFamily="18" charset="0"/>
                <a:cs typeface="Arial Unicode MS" charset="0"/>
              </a:rPr>
              <a:t>Vi è ampia autonomia statutaria</a:t>
            </a:r>
          </a:p>
          <a:p>
            <a:pPr lvl="1" eaLnBrk="1" hangingPunct="1">
              <a:buFont typeface="Arial" charset="0"/>
              <a:buChar char="•"/>
            </a:pPr>
            <a:r>
              <a:rPr lang="it-IT">
                <a:solidFill>
                  <a:schemeClr val="tx1"/>
                </a:solidFill>
                <a:latin typeface="Cambria" pitchFamily="18" charset="0"/>
                <a:ea typeface="Cambria" pitchFamily="18" charset="0"/>
                <a:cs typeface="Arial Unicode MS" charset="0"/>
              </a:rPr>
              <a:t>Uno o più Amministratori, che posso agire congiuntamente o disgiuntamente</a:t>
            </a:r>
          </a:p>
          <a:p>
            <a:pPr lvl="1" eaLnBrk="1" hangingPunct="1">
              <a:buFont typeface="Arial" charset="0"/>
              <a:buChar char="•"/>
            </a:pPr>
            <a:r>
              <a:rPr lang="it-IT">
                <a:solidFill>
                  <a:schemeClr val="tx1"/>
                </a:solidFill>
                <a:latin typeface="Cambria" pitchFamily="18" charset="0"/>
                <a:ea typeface="Cambria" pitchFamily="18" charset="0"/>
                <a:cs typeface="Arial Unicode MS" charset="0"/>
              </a:rPr>
              <a:t>Possono anche non essere soci,</a:t>
            </a:r>
            <a:br>
              <a:rPr lang="it-IT">
                <a:solidFill>
                  <a:schemeClr val="tx1"/>
                </a:solidFill>
                <a:latin typeface="Cambria" pitchFamily="18" charset="0"/>
                <a:ea typeface="Cambria" pitchFamily="18" charset="0"/>
                <a:cs typeface="Arial Unicode MS" charset="0"/>
              </a:rPr>
            </a:br>
            <a:r>
              <a:rPr lang="it-IT">
                <a:solidFill>
                  <a:schemeClr val="tx1"/>
                </a:solidFill>
                <a:latin typeface="Cambria" pitchFamily="18" charset="0"/>
                <a:ea typeface="Cambria" pitchFamily="18" charset="0"/>
                <a:cs typeface="Arial Unicode MS" charset="0"/>
              </a:rPr>
              <a:t>se previsto dallo statuto</a:t>
            </a:r>
          </a:p>
          <a:p>
            <a:pPr lvl="2" eaLnBrk="1" hangingPunct="1">
              <a:buFont typeface="Arial" charset="0"/>
              <a:buChar char="•"/>
            </a:pPr>
            <a:endParaRPr lang="it-IT">
              <a:latin typeface="Cambria" pitchFamily="18" charset="0"/>
              <a:ea typeface="Cambria" pitchFamily="18" charset="0"/>
              <a:cs typeface="Arial Unicode MS" charset="0"/>
            </a:endParaRPr>
          </a:p>
        </p:txBody>
      </p:sp>
    </p:spTree>
    <p:extLst>
      <p:ext uri="{BB962C8B-B14F-4D97-AF65-F5344CB8AC3E}">
        <p14:creationId xmlns:p14="http://schemas.microsoft.com/office/powerpoint/2010/main" val="1061986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2000"/>
                                        <p:tgtEl>
                                          <p:spTgt spid="29699">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2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olo 1"/>
          <p:cNvSpPr>
            <a:spLocks noGrp="1"/>
          </p:cNvSpPr>
          <p:nvPr>
            <p:ph type="title"/>
          </p:nvPr>
        </p:nvSpPr>
        <p:spPr/>
        <p:txBody>
          <a:bodyPr/>
          <a:lstStyle/>
          <a:p>
            <a:pPr eaLnBrk="1" hangingPunct="1"/>
            <a:r>
              <a:rPr lang="en-US" b="1" dirty="0" err="1">
                <a:latin typeface="Arial" charset="0"/>
                <a:cs typeface="Arial Unicode MS" charset="0"/>
              </a:rPr>
              <a:t>Società</a:t>
            </a:r>
            <a:r>
              <a:rPr lang="en-US" b="1" dirty="0">
                <a:latin typeface="Arial" charset="0"/>
                <a:cs typeface="Arial Unicode MS" charset="0"/>
              </a:rPr>
              <a:t> a </a:t>
            </a:r>
            <a:r>
              <a:rPr lang="en-US" b="1" dirty="0" err="1">
                <a:latin typeface="Arial" charset="0"/>
                <a:cs typeface="Arial Unicode MS" charset="0"/>
              </a:rPr>
              <a:t>Responsabilità</a:t>
            </a:r>
            <a:r>
              <a:rPr lang="en-US" b="1" dirty="0">
                <a:latin typeface="Arial" charset="0"/>
                <a:cs typeface="Arial Unicode MS" charset="0"/>
              </a:rPr>
              <a:t> </a:t>
            </a:r>
            <a:r>
              <a:rPr lang="en-US" b="1" dirty="0" err="1">
                <a:latin typeface="Arial" charset="0"/>
                <a:cs typeface="Arial Unicode MS" charset="0"/>
              </a:rPr>
              <a:t>Limitata</a:t>
            </a:r>
            <a:r>
              <a:rPr lang="en-US" b="1" dirty="0">
                <a:latin typeface="Arial" charset="0"/>
                <a:cs typeface="Arial Unicode MS" charset="0"/>
              </a:rPr>
              <a:t> - 7</a:t>
            </a:r>
            <a:endParaRPr lang="it-IT" dirty="0">
              <a:latin typeface="Arial" charset="0"/>
              <a:cs typeface="Arial Unicode MS" charset="0"/>
            </a:endParaRPr>
          </a:p>
        </p:txBody>
      </p:sp>
      <p:sp>
        <p:nvSpPr>
          <p:cNvPr id="29699" name="Segnaposto contenuto 2"/>
          <p:cNvSpPr>
            <a:spLocks noGrp="1"/>
          </p:cNvSpPr>
          <p:nvPr>
            <p:ph idx="1"/>
          </p:nvPr>
        </p:nvSpPr>
        <p:spPr>
          <a:xfrm>
            <a:off x="2159061" y="1733269"/>
            <a:ext cx="8297803" cy="4273112"/>
          </a:xfrm>
        </p:spPr>
        <p:txBody>
          <a:bodyPr/>
          <a:lstStyle/>
          <a:p>
            <a:pPr eaLnBrk="1" hangingPunct="1">
              <a:buFont typeface="Arial" charset="0"/>
              <a:buChar char="•"/>
            </a:pPr>
            <a:r>
              <a:rPr lang="it-IT" sz="1600" dirty="0">
                <a:latin typeface="Arial" charset="0"/>
                <a:cs typeface="Arial Unicode MS" charset="0"/>
              </a:rPr>
              <a:t>Controllo della Società:</a:t>
            </a:r>
          </a:p>
          <a:p>
            <a:pPr lvl="1" eaLnBrk="1" hangingPunct="1">
              <a:buFont typeface="Arial" charset="0"/>
              <a:buChar char="•"/>
            </a:pPr>
            <a:r>
              <a:rPr lang="it-IT" sz="1600" dirty="0">
                <a:latin typeface="Arial" charset="0"/>
                <a:cs typeface="Arial Unicode MS" charset="0"/>
              </a:rPr>
              <a:t>La presenza di un organo di controllo è normalmente facoltativa</a:t>
            </a:r>
          </a:p>
          <a:p>
            <a:pPr lvl="1" eaLnBrk="1" hangingPunct="1">
              <a:buFont typeface="Arial" charset="0"/>
              <a:buChar char="•"/>
            </a:pPr>
            <a:r>
              <a:rPr lang="it-IT" sz="1600" dirty="0">
                <a:latin typeface="Arial" charset="0"/>
                <a:cs typeface="Arial Unicode MS" charset="0"/>
              </a:rPr>
              <a:t>La nomina del Collegio Sindacale diventa obbligatoria nel caso in cui:</a:t>
            </a:r>
          </a:p>
          <a:p>
            <a:pPr lvl="2" eaLnBrk="1" hangingPunct="1">
              <a:buFont typeface="Arial" charset="0"/>
              <a:buChar char="•"/>
            </a:pPr>
            <a:r>
              <a:rPr lang="it-IT" sz="1600" dirty="0">
                <a:latin typeface="Arial" charset="0"/>
                <a:cs typeface="Arial Unicode MS" charset="0"/>
              </a:rPr>
              <a:t>Il capitale sociale sia ≥ €120.000,00.-</a:t>
            </a:r>
          </a:p>
          <a:p>
            <a:pPr lvl="2" eaLnBrk="1" hangingPunct="1">
              <a:buFont typeface="Arial" charset="0"/>
              <a:buChar char="•"/>
            </a:pPr>
            <a:r>
              <a:rPr lang="it-IT" sz="1600" dirty="0">
                <a:latin typeface="Arial" charset="0"/>
                <a:cs typeface="Arial Unicode MS" charset="0"/>
              </a:rPr>
              <a:t>Per due esercizi consecutivi si verifichino contemporaneamente due delle seguenti condizioni:</a:t>
            </a:r>
          </a:p>
          <a:p>
            <a:pPr lvl="3" eaLnBrk="1" hangingPunct="1">
              <a:buFont typeface="Arial" charset="0"/>
              <a:buChar char="•"/>
            </a:pPr>
            <a:r>
              <a:rPr lang="it-IT" sz="1600" dirty="0">
                <a:latin typeface="Arial" charset="0"/>
                <a:cs typeface="Arial Unicode MS" charset="0"/>
              </a:rPr>
              <a:t>Totale dell’attivo patrimoniale: €4.400.000,00.-</a:t>
            </a:r>
          </a:p>
          <a:p>
            <a:pPr lvl="3" eaLnBrk="1" hangingPunct="1">
              <a:buFont typeface="Arial" charset="0"/>
              <a:buChar char="•"/>
            </a:pPr>
            <a:r>
              <a:rPr lang="it-IT" sz="1600" dirty="0">
                <a:latin typeface="Arial" charset="0"/>
                <a:cs typeface="Arial Unicode MS" charset="0"/>
              </a:rPr>
              <a:t>Ricavi: €8.800.000,00.-</a:t>
            </a:r>
          </a:p>
          <a:p>
            <a:pPr lvl="3" eaLnBrk="1" hangingPunct="1">
              <a:buFont typeface="Arial" charset="0"/>
              <a:buChar char="•"/>
            </a:pPr>
            <a:r>
              <a:rPr lang="it-IT" sz="1600" dirty="0" err="1">
                <a:latin typeface="Arial" charset="0"/>
                <a:cs typeface="Arial Unicode MS" charset="0"/>
              </a:rPr>
              <a:t>Dipedenti</a:t>
            </a:r>
            <a:r>
              <a:rPr lang="it-IT" sz="1600" dirty="0">
                <a:latin typeface="Arial" charset="0"/>
                <a:cs typeface="Arial Unicode MS" charset="0"/>
              </a:rPr>
              <a:t> mediamente occupati: 50</a:t>
            </a:r>
          </a:p>
          <a:p>
            <a:pPr lvl="2" eaLnBrk="1" hangingPunct="1">
              <a:buFont typeface="Arial" charset="0"/>
              <a:buChar char="•"/>
            </a:pPr>
            <a:r>
              <a:rPr lang="it-IT" sz="1600" dirty="0">
                <a:latin typeface="Arial" charset="0"/>
                <a:cs typeface="Arial Unicode MS" charset="0"/>
              </a:rPr>
              <a:t>Sorga l’obbligo di redigere il bilancio consolidato</a:t>
            </a:r>
          </a:p>
        </p:txBody>
      </p:sp>
    </p:spTree>
    <p:extLst>
      <p:ext uri="{BB962C8B-B14F-4D97-AF65-F5344CB8AC3E}">
        <p14:creationId xmlns:p14="http://schemas.microsoft.com/office/powerpoint/2010/main" val="305908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2000"/>
                                        <p:tgtEl>
                                          <p:spTgt spid="29699">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2000"/>
                                        <p:tgtEl>
                                          <p:spTgt spid="29699">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2000"/>
                                        <p:tgtEl>
                                          <p:spTgt spid="29699">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fade">
                                      <p:cBhvr>
                                        <p:cTn id="27" dur="2000"/>
                                        <p:tgtEl>
                                          <p:spTgt spid="29699">
                                            <p:txEl>
                                              <p:pRg st="5" end="5"/>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fade">
                                      <p:cBhvr>
                                        <p:cTn id="31" dur="2000"/>
                                        <p:tgtEl>
                                          <p:spTgt spid="29699">
                                            <p:txEl>
                                              <p:pRg st="6" end="6"/>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Effect transition="in" filter="fade">
                                      <p:cBhvr>
                                        <p:cTn id="35" dur="2000"/>
                                        <p:tgtEl>
                                          <p:spTgt spid="29699">
                                            <p:txEl>
                                              <p:pRg st="7" end="7"/>
                                            </p:txEl>
                                          </p:spTgt>
                                        </p:tgtEl>
                                      </p:cBhvr>
                                    </p:animEffect>
                                  </p:childTnLst>
                                </p:cTn>
                              </p:par>
                            </p:childTnLst>
                          </p:cTn>
                        </p:par>
                        <p:par>
                          <p:cTn id="36" fill="hold" nodeType="afterGroup">
                            <p:stCondLst>
                              <p:cond delay="16000"/>
                            </p:stCondLst>
                            <p:childTnLst>
                              <p:par>
                                <p:cTn id="37" presetID="10" presetClass="entr" presetSubtype="0" fill="hold" nodeType="after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animEffect transition="in" filter="fade">
                                      <p:cBhvr>
                                        <p:cTn id="39" dur="2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latin typeface="Cambria" pitchFamily="18" charset="0"/>
                <a:ea typeface="Cambria" pitchFamily="18" charset="0"/>
              </a:rPr>
              <a:t>Processo di </a:t>
            </a:r>
            <a:r>
              <a:rPr lang="it-IT" dirty="0" err="1">
                <a:latin typeface="Cambria" pitchFamily="18" charset="0"/>
                <a:ea typeface="Cambria" pitchFamily="18" charset="0"/>
              </a:rPr>
              <a:t>Risk</a:t>
            </a:r>
            <a:r>
              <a:rPr lang="it-IT" dirty="0">
                <a:latin typeface="Cambria" pitchFamily="18" charset="0"/>
                <a:ea typeface="Cambria" pitchFamily="18" charset="0"/>
              </a:rPr>
              <a:t> Management</a:t>
            </a:r>
          </a:p>
        </p:txBody>
      </p:sp>
      <p:pic>
        <p:nvPicPr>
          <p:cNvPr id="232450"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l="-42999" r="-42999"/>
          <a:stretch>
            <a:fillRect/>
          </a:stretch>
        </p:blipFill>
        <p:spPr>
          <a:xfrm>
            <a:off x="1981200" y="1681414"/>
            <a:ext cx="8217342" cy="4417761"/>
          </a:xfrm>
          <a:ln>
            <a:solidFill>
              <a:schemeClr val="bg1"/>
            </a:solidFill>
            <a:miter lim="800000"/>
            <a:headEnd/>
            <a:tailEnd/>
          </a:ln>
        </p:spPr>
      </p:pic>
    </p:spTree>
    <p:extLst>
      <p:ext uri="{BB962C8B-B14F-4D97-AF65-F5344CB8AC3E}">
        <p14:creationId xmlns:p14="http://schemas.microsoft.com/office/powerpoint/2010/main" val="32077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Rischio accettabile</a:t>
            </a:r>
          </a:p>
        </p:txBody>
      </p:sp>
      <p:pic>
        <p:nvPicPr>
          <p:cNvPr id="23347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t="-63838" b="-63838"/>
          <a:stretch>
            <a:fillRect/>
          </a:stretch>
        </p:blipFill>
        <p:spPr>
          <a:xfrm>
            <a:off x="1825626" y="1527175"/>
            <a:ext cx="8518525" cy="4967288"/>
          </a:xfrm>
        </p:spPr>
      </p:pic>
    </p:spTree>
    <p:extLst>
      <p:ext uri="{BB962C8B-B14F-4D97-AF65-F5344CB8AC3E}">
        <p14:creationId xmlns:p14="http://schemas.microsoft.com/office/powerpoint/2010/main" val="23406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latin typeface="Cambria" pitchFamily="18" charset="0"/>
                <a:ea typeface="Cambria" pitchFamily="18" charset="0"/>
              </a:rPr>
              <a:t>Rischio accettabile</a:t>
            </a:r>
          </a:p>
        </p:txBody>
      </p:sp>
      <p:pic>
        <p:nvPicPr>
          <p:cNvPr id="234498"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t="-62083" b="-62083"/>
          <a:stretch>
            <a:fillRect/>
          </a:stretch>
        </p:blipFill>
        <p:spPr>
          <a:xfrm>
            <a:off x="1825625" y="1527175"/>
            <a:ext cx="8504238" cy="4572000"/>
          </a:xfrm>
        </p:spPr>
      </p:pic>
    </p:spTree>
    <p:extLst>
      <p:ext uri="{BB962C8B-B14F-4D97-AF65-F5344CB8AC3E}">
        <p14:creationId xmlns:p14="http://schemas.microsoft.com/office/powerpoint/2010/main" val="86181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latin typeface="Cambria" pitchFamily="18" charset="0"/>
                <a:ea typeface="Cambria" pitchFamily="18" charset="0"/>
              </a:rPr>
              <a:t>Rischio accettabile</a:t>
            </a:r>
          </a:p>
        </p:txBody>
      </p:sp>
      <p:pic>
        <p:nvPicPr>
          <p:cNvPr id="236546"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t="-158781" b="-158781"/>
          <a:stretch>
            <a:fillRect/>
          </a:stretch>
        </p:blipFill>
        <p:spPr>
          <a:xfrm>
            <a:off x="1825625" y="1527175"/>
            <a:ext cx="8504238" cy="4572000"/>
          </a:xfrm>
        </p:spPr>
      </p:pic>
    </p:spTree>
    <p:extLst>
      <p:ext uri="{BB962C8B-B14F-4D97-AF65-F5344CB8AC3E}">
        <p14:creationId xmlns:p14="http://schemas.microsoft.com/office/powerpoint/2010/main" val="160012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9517F3-6055-AB41-AA8C-CB0EA3A37368}"/>
              </a:ext>
            </a:extLst>
          </p:cNvPr>
          <p:cNvSpPr>
            <a:spLocks noGrp="1"/>
          </p:cNvSpPr>
          <p:nvPr>
            <p:ph type="title"/>
          </p:nvPr>
        </p:nvSpPr>
        <p:spPr/>
        <p:txBody>
          <a:bodyPr/>
          <a:lstStyle/>
          <a:p>
            <a:r>
              <a:rPr lang="it-IT" dirty="0">
                <a:latin typeface="Times New Roman" pitchFamily="18" charset="0"/>
                <a:cs typeface="Times New Roman" pitchFamily="18" charset="0"/>
              </a:rPr>
              <a:t>La s.r.l. “a basso capitale”</a:t>
            </a:r>
            <a:endParaRPr lang="it-IT" dirty="0"/>
          </a:p>
        </p:txBody>
      </p:sp>
      <p:sp>
        <p:nvSpPr>
          <p:cNvPr id="4" name="Sottotitolo 33">
            <a:extLst>
              <a:ext uri="{FF2B5EF4-FFF2-40B4-BE49-F238E27FC236}">
                <a16:creationId xmlns:a16="http://schemas.microsoft.com/office/drawing/2014/main" id="{AE2ED3A4-A32E-1047-9E16-1D9ECEA6F95D}"/>
              </a:ext>
            </a:extLst>
          </p:cNvPr>
          <p:cNvSpPr txBox="1">
            <a:spLocks noGrp="1"/>
          </p:cNvSpPr>
          <p:nvPr>
            <p:ph idx="1"/>
          </p:nvPr>
        </p:nvSpPr>
        <p:spPr>
          <a:prstGeom prst="rect">
            <a:avLst/>
          </a:prstGeom>
        </p:spPr>
        <p:txBody>
          <a:bodyPr vert="horz" lIns="91440" tIns="45720" rIns="91440" bIns="45720" rtlCol="0">
            <a:normAutofit fontScale="85000" lnSpcReduction="20000"/>
          </a:bodyPr>
          <a:lstStyle/>
          <a:p>
            <a:pPr algn="just">
              <a:spcBef>
                <a:spcPct val="20000"/>
              </a:spcBef>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r>
              <a:rPr lang="it-IT" sz="3800" dirty="0">
                <a:latin typeface="Times New Roman" pitchFamily="18" charset="0"/>
                <a:cs typeface="Times New Roman" pitchFamily="18" charset="0"/>
              </a:rPr>
              <a:t>l’art. 2463, 4° comma, c.c. stabilisce che l’ammontare del capitale sociale può essere determinato in misura inferiore a euro 10.000, pari almeno a 1 euro, dunque in un importo ricompreso tra 1 e 10.000 euro;</a:t>
            </a:r>
          </a:p>
          <a:p>
            <a:pPr marL="173038" indent="-173038" algn="just">
              <a:spcBef>
                <a:spcPct val="20000"/>
              </a:spcBef>
              <a:buFontTx/>
              <a:buChar char="-"/>
              <a:defRPr/>
            </a:pPr>
            <a:r>
              <a:rPr lang="it-IT" sz="3800" dirty="0">
                <a:latin typeface="Times New Roman" pitchFamily="18" charset="0"/>
                <a:cs typeface="Times New Roman" pitchFamily="18" charset="0"/>
              </a:rPr>
              <a:t>l’art. 2463, 5° comma, c.c. prevede un accantonamento a riserva legale di una parte di utili netti, risultanti dal bilancio regolarmente approvato, per formare la riserva prevista dall’art. 2430 c.c., per un valore almeno pari a un quinto degli stessi, fino a che la riserva non abbia raggiunto, unitamente al capitale, l’ammontare di diecimila euro.</a:t>
            </a: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Tree>
    <p:extLst>
      <p:ext uri="{BB962C8B-B14F-4D97-AF65-F5344CB8AC3E}">
        <p14:creationId xmlns:p14="http://schemas.microsoft.com/office/powerpoint/2010/main" val="2527014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olo 1"/>
          <p:cNvSpPr>
            <a:spLocks noGrp="1"/>
          </p:cNvSpPr>
          <p:nvPr>
            <p:ph type="title"/>
          </p:nvPr>
        </p:nvSpPr>
        <p:spPr/>
        <p:txBody>
          <a:bodyPr/>
          <a:lstStyle/>
          <a:p>
            <a:r>
              <a:rPr lang="it-IT" dirty="0">
                <a:latin typeface="Georgia" charset="0"/>
              </a:rPr>
              <a:t>Processo di analisi</a:t>
            </a:r>
          </a:p>
        </p:txBody>
      </p:sp>
      <p:pic>
        <p:nvPicPr>
          <p:cNvPr id="237570"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t="-12279" b="-12279"/>
          <a:stretch>
            <a:fillRect/>
          </a:stretch>
        </p:blipFill>
        <p:spPr>
          <a:xfrm>
            <a:off x="1825625" y="1527175"/>
            <a:ext cx="8504238" cy="4572000"/>
          </a:xfrm>
        </p:spPr>
      </p:pic>
    </p:spTree>
    <p:extLst>
      <p:ext uri="{BB962C8B-B14F-4D97-AF65-F5344CB8AC3E}">
        <p14:creationId xmlns:p14="http://schemas.microsoft.com/office/powerpoint/2010/main" val="177362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97CDFB0-E231-524C-BC52-F3F155714CC8}"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lang="en-GB" sz="1000">
              <a:solidFill>
                <a:srgbClr val="000000"/>
              </a:solidFill>
            </a:endParaRPr>
          </a:p>
        </p:txBody>
      </p:sp>
      <p:sp>
        <p:nvSpPr>
          <p:cNvPr id="73732" name="Text Box 4"/>
          <p:cNvSpPr txBox="1">
            <a:spLocks noChangeArrowheads="1"/>
          </p:cNvSpPr>
          <p:nvPr/>
        </p:nvSpPr>
        <p:spPr bwMode="auto">
          <a:xfrm>
            <a:off x="1884363" y="969169"/>
            <a:ext cx="4716462" cy="496888"/>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dirty="0"/>
              <a:t>TRASFORMAZIONE</a:t>
            </a:r>
          </a:p>
        </p:txBody>
      </p:sp>
      <p:sp>
        <p:nvSpPr>
          <p:cNvPr id="73733" name="Text Box 5"/>
          <p:cNvSpPr txBox="1">
            <a:spLocks noChangeArrowheads="1"/>
          </p:cNvSpPr>
          <p:nvPr/>
        </p:nvSpPr>
        <p:spPr bwMode="auto">
          <a:xfrm>
            <a:off x="2819400" y="1828800"/>
            <a:ext cx="2133600" cy="363538"/>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1600"/>
              <a:t>OMOGENEA</a:t>
            </a:r>
          </a:p>
        </p:txBody>
      </p:sp>
      <p:sp>
        <p:nvSpPr>
          <p:cNvPr id="73734" name="Text Box 6"/>
          <p:cNvSpPr txBox="1">
            <a:spLocks noChangeArrowheads="1"/>
          </p:cNvSpPr>
          <p:nvPr/>
        </p:nvSpPr>
        <p:spPr bwMode="auto">
          <a:xfrm>
            <a:off x="6888163" y="1268414"/>
            <a:ext cx="3097212" cy="581025"/>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1600"/>
              <a:t>ETEROGENEA (abbandono della causa societaria)‏</a:t>
            </a:r>
          </a:p>
        </p:txBody>
      </p:sp>
      <p:sp>
        <p:nvSpPr>
          <p:cNvPr id="73735" name="Text Box 7"/>
          <p:cNvSpPr txBox="1">
            <a:spLocks noChangeArrowheads="1"/>
          </p:cNvSpPr>
          <p:nvPr/>
        </p:nvSpPr>
        <p:spPr bwMode="auto">
          <a:xfrm>
            <a:off x="1981200" y="2743200"/>
            <a:ext cx="3124200" cy="2133600"/>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Char char=""/>
              <a:defRPr/>
            </a:pPr>
            <a:r>
              <a:rPr lang="en-GB" sz="1800"/>
              <a:t> Trasformazione di società di capitali in società di persone (art. 2500</a:t>
            </a:r>
            <a:r>
              <a:rPr lang="en-GB" sz="1800" i="1"/>
              <a:t>-sexies</a:t>
            </a:r>
            <a:r>
              <a:rPr lang="en-GB" sz="1800"/>
              <a:t>);</a:t>
            </a:r>
          </a:p>
          <a:p>
            <a:pPr algn="just">
              <a:buSzPct val="80000"/>
              <a:buFont typeface="Wingdings" charset="0"/>
              <a:buNone/>
              <a:defRPr/>
            </a:pPr>
            <a:endParaRPr lang="en-GB" sz="1800" i="1"/>
          </a:p>
          <a:p>
            <a:pPr algn="just">
              <a:buSzPct val="80000"/>
              <a:buFont typeface="Wingdings" charset="0"/>
              <a:buChar char=""/>
              <a:defRPr/>
            </a:pPr>
            <a:r>
              <a:rPr lang="en-GB" sz="1800" i="1"/>
              <a:t> </a:t>
            </a:r>
            <a:r>
              <a:rPr lang="en-GB" sz="1800"/>
              <a:t>Trasformazione di società di persone in società di capitali (art. 2500-</a:t>
            </a:r>
            <a:r>
              <a:rPr lang="en-GB" sz="1800" i="1"/>
              <a:t>ter</a:t>
            </a:r>
            <a:r>
              <a:rPr lang="en-GB" sz="1800"/>
              <a:t>).   </a:t>
            </a:r>
          </a:p>
        </p:txBody>
      </p:sp>
      <p:sp>
        <p:nvSpPr>
          <p:cNvPr id="73736" name="Text Box 8"/>
          <p:cNvSpPr txBox="1">
            <a:spLocks noChangeArrowheads="1"/>
          </p:cNvSpPr>
          <p:nvPr/>
        </p:nvSpPr>
        <p:spPr bwMode="auto">
          <a:xfrm>
            <a:off x="5232400" y="2276475"/>
            <a:ext cx="5207000" cy="2736850"/>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Char char=""/>
              <a:defRPr/>
            </a:pPr>
            <a:r>
              <a:rPr lang="en-GB" sz="1800"/>
              <a:t> Trasformazione di società </a:t>
            </a:r>
            <a:r>
              <a:rPr lang="en-GB" sz="1800" b="1"/>
              <a:t>di capitali</a:t>
            </a:r>
            <a:r>
              <a:rPr lang="en-GB" sz="1800"/>
              <a:t> in consorzi, società consortili, società cooperative, comunioni di azienda, associazioni non riconosciute e fondazioni (art. 2500</a:t>
            </a:r>
            <a:r>
              <a:rPr lang="en-GB" sz="1800" i="1"/>
              <a:t>-septies</a:t>
            </a:r>
            <a:r>
              <a:rPr lang="en-GB" sz="1800"/>
              <a:t>);</a:t>
            </a:r>
          </a:p>
          <a:p>
            <a:pPr algn="just">
              <a:buSzPct val="80000"/>
              <a:buFont typeface="Wingdings" charset="0"/>
              <a:buChar char=""/>
              <a:defRPr/>
            </a:pPr>
            <a:r>
              <a:rPr lang="en-GB" sz="1800"/>
              <a:t> Trasformazione di consorzi, società consortili, comunioni d</a:t>
            </a:r>
            <a:r>
              <a:rPr lang="en-GB" altLang="en-GB" sz="1800"/>
              <a:t>’</a:t>
            </a:r>
            <a:r>
              <a:rPr lang="en-GB" sz="1800"/>
              <a:t>azienda, associazioni riconosciute (ma vedi divieto 2500</a:t>
            </a:r>
            <a:r>
              <a:rPr lang="en-GB" sz="1800" i="1"/>
              <a:t>-octies, </a:t>
            </a:r>
            <a:r>
              <a:rPr lang="en-GB" sz="1800"/>
              <a:t>III ) e fondazioni in società </a:t>
            </a:r>
            <a:r>
              <a:rPr lang="en-GB" sz="1800" b="1"/>
              <a:t>di capitali</a:t>
            </a:r>
            <a:r>
              <a:rPr lang="en-GB" sz="1800"/>
              <a:t> (art. 2500</a:t>
            </a:r>
            <a:r>
              <a:rPr lang="en-GB" sz="1800" i="1"/>
              <a:t>-octies</a:t>
            </a:r>
            <a:r>
              <a:rPr lang="en-GB" sz="1800"/>
              <a:t>).</a:t>
            </a:r>
          </a:p>
        </p:txBody>
      </p:sp>
      <p:sp>
        <p:nvSpPr>
          <p:cNvPr id="73737" name="AutoShape 9"/>
          <p:cNvSpPr>
            <a:spLocks noChangeArrowheads="1"/>
          </p:cNvSpPr>
          <p:nvPr/>
        </p:nvSpPr>
        <p:spPr bwMode="auto">
          <a:xfrm>
            <a:off x="3581400" y="2286000"/>
            <a:ext cx="381000" cy="381000"/>
          </a:xfrm>
          <a:prstGeom prst="downArrow">
            <a:avLst>
              <a:gd name="adj1" fmla="val 50000"/>
              <a:gd name="adj2" fmla="val 25000"/>
            </a:avLst>
          </a:prstGeom>
          <a:solidFill>
            <a:srgbClr val="3399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3738" name="AutoShape 10"/>
          <p:cNvSpPr>
            <a:spLocks noChangeArrowheads="1"/>
          </p:cNvSpPr>
          <p:nvPr/>
        </p:nvSpPr>
        <p:spPr bwMode="auto">
          <a:xfrm>
            <a:off x="8040688" y="1844675"/>
            <a:ext cx="381000" cy="381000"/>
          </a:xfrm>
          <a:prstGeom prst="downArrow">
            <a:avLst>
              <a:gd name="adj1" fmla="val 50000"/>
              <a:gd name="adj2" fmla="val 25000"/>
            </a:avLst>
          </a:prstGeom>
          <a:solidFill>
            <a:srgbClr val="3399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3739" name="Line 11"/>
          <p:cNvSpPr>
            <a:spLocks noChangeShapeType="1"/>
          </p:cNvSpPr>
          <p:nvPr/>
        </p:nvSpPr>
        <p:spPr bwMode="auto">
          <a:xfrm>
            <a:off x="5390869" y="1340644"/>
            <a:ext cx="1728788" cy="28733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it-IT"/>
          </a:p>
        </p:txBody>
      </p:sp>
      <p:sp>
        <p:nvSpPr>
          <p:cNvPr id="73740" name="Line 12"/>
          <p:cNvSpPr>
            <a:spLocks noChangeShapeType="1"/>
          </p:cNvSpPr>
          <p:nvPr/>
        </p:nvSpPr>
        <p:spPr bwMode="auto">
          <a:xfrm flipH="1">
            <a:off x="4586288" y="1340645"/>
            <a:ext cx="519112" cy="63182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it-IT"/>
          </a:p>
        </p:txBody>
      </p:sp>
      <p:sp>
        <p:nvSpPr>
          <p:cNvPr id="73741" name="Text Box 13"/>
          <p:cNvSpPr txBox="1">
            <a:spLocks noChangeArrowheads="1"/>
          </p:cNvSpPr>
          <p:nvPr/>
        </p:nvSpPr>
        <p:spPr bwMode="auto">
          <a:xfrm>
            <a:off x="5232400" y="5157789"/>
            <a:ext cx="5111750" cy="953645"/>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1800" b="1" dirty="0" err="1"/>
              <a:t>Opposizione</a:t>
            </a:r>
            <a:r>
              <a:rPr lang="en-GB" sz="1800" b="1" dirty="0"/>
              <a:t> </a:t>
            </a:r>
            <a:r>
              <a:rPr lang="en-GB" sz="1800" b="1" dirty="0" err="1"/>
              <a:t>dei</a:t>
            </a:r>
            <a:r>
              <a:rPr lang="en-GB" sz="1800" b="1" dirty="0"/>
              <a:t> </a:t>
            </a:r>
            <a:r>
              <a:rPr lang="en-GB" sz="1800" b="1" dirty="0" err="1"/>
              <a:t>creditori</a:t>
            </a:r>
            <a:r>
              <a:rPr lang="en-GB" sz="1800" dirty="0"/>
              <a:t> </a:t>
            </a:r>
            <a:r>
              <a:rPr lang="en-GB" sz="1800" dirty="0" err="1"/>
              <a:t>entro</a:t>
            </a:r>
            <a:r>
              <a:rPr lang="en-GB" sz="1800" dirty="0"/>
              <a:t> 60 </a:t>
            </a:r>
            <a:r>
              <a:rPr lang="en-GB" sz="1800" dirty="0" err="1"/>
              <a:t>gg</a:t>
            </a:r>
            <a:r>
              <a:rPr lang="en-GB" sz="1800" dirty="0"/>
              <a:t>. </a:t>
            </a:r>
            <a:r>
              <a:rPr lang="en-GB" sz="1800" dirty="0" err="1"/>
              <a:t>da</a:t>
            </a:r>
            <a:r>
              <a:rPr lang="en-GB" sz="1800" dirty="0"/>
              <a:t> </a:t>
            </a:r>
            <a:r>
              <a:rPr lang="en-GB" sz="1800" dirty="0" err="1"/>
              <a:t>iscr</a:t>
            </a:r>
            <a:r>
              <a:rPr lang="en-GB" sz="1800" dirty="0"/>
              <a:t>. R.I.</a:t>
            </a:r>
          </a:p>
          <a:p>
            <a:pPr algn="ctr">
              <a:defRPr/>
            </a:pPr>
            <a:r>
              <a:rPr lang="en-GB" sz="1600" dirty="0"/>
              <a:t>(</a:t>
            </a:r>
            <a:r>
              <a:rPr lang="en-GB" sz="1600" dirty="0" err="1"/>
              <a:t>quando</a:t>
            </a:r>
            <a:r>
              <a:rPr lang="en-GB" sz="1600" dirty="0"/>
              <a:t> </a:t>
            </a:r>
            <a:r>
              <a:rPr lang="en-GB" sz="1600" dirty="0" err="1"/>
              <a:t>il</a:t>
            </a:r>
            <a:r>
              <a:rPr lang="en-GB" sz="1600" dirty="0"/>
              <a:t> regime </a:t>
            </a:r>
            <a:r>
              <a:rPr lang="en-GB" sz="1600" dirty="0" err="1"/>
              <a:t>giuridico</a:t>
            </a:r>
            <a:r>
              <a:rPr lang="en-GB" sz="1600" dirty="0"/>
              <a:t> </a:t>
            </a:r>
            <a:r>
              <a:rPr lang="en-GB" sz="1600" dirty="0" err="1"/>
              <a:t>sia</a:t>
            </a:r>
            <a:r>
              <a:rPr lang="en-GB" sz="1600" dirty="0"/>
              <a:t> </a:t>
            </a:r>
            <a:r>
              <a:rPr lang="en-GB" sz="1600" dirty="0" err="1"/>
              <a:t>meno</a:t>
            </a:r>
            <a:r>
              <a:rPr lang="en-GB" sz="1600" dirty="0"/>
              <a:t> </a:t>
            </a:r>
            <a:r>
              <a:rPr lang="en-GB" sz="1600" dirty="0" err="1"/>
              <a:t>garantista</a:t>
            </a:r>
            <a:r>
              <a:rPr lang="en-GB" sz="1600" dirty="0"/>
              <a:t> </a:t>
            </a:r>
            <a:r>
              <a:rPr lang="en-GB" sz="1600" dirty="0" err="1"/>
              <a:t>dell</a:t>
            </a:r>
            <a:r>
              <a:rPr lang="en-GB" altLang="en-GB" sz="1600" dirty="0" err="1"/>
              <a:t>’</a:t>
            </a:r>
            <a:r>
              <a:rPr lang="en-GB" sz="1600" dirty="0" err="1"/>
              <a:t>integrità</a:t>
            </a:r>
            <a:r>
              <a:rPr lang="en-GB" sz="1600" dirty="0"/>
              <a:t> del </a:t>
            </a:r>
            <a:r>
              <a:rPr lang="en-GB" sz="1600" dirty="0" err="1"/>
              <a:t>patrimonio</a:t>
            </a:r>
            <a:r>
              <a:rPr lang="en-GB" sz="1600" dirty="0"/>
              <a:t> </a:t>
            </a:r>
            <a:r>
              <a:rPr lang="en-GB" sz="1600" dirty="0" err="1"/>
              <a:t>dell</a:t>
            </a:r>
            <a:r>
              <a:rPr lang="en-GB" altLang="en-GB" sz="1600" dirty="0" err="1"/>
              <a:t>’</a:t>
            </a:r>
            <a:r>
              <a:rPr lang="en-GB" sz="1600" dirty="0" err="1"/>
              <a:t>ente</a:t>
            </a:r>
            <a:r>
              <a:rPr lang="en-GB" sz="1600" dirty="0"/>
              <a:t>)‏</a:t>
            </a:r>
          </a:p>
        </p:txBody>
      </p:sp>
      <p:sp>
        <p:nvSpPr>
          <p:cNvPr id="73742" name="Text Box 14"/>
          <p:cNvSpPr txBox="1">
            <a:spLocks noChangeArrowheads="1"/>
          </p:cNvSpPr>
          <p:nvPr/>
        </p:nvSpPr>
        <p:spPr bwMode="auto">
          <a:xfrm>
            <a:off x="4570414" y="216534"/>
            <a:ext cx="3360257"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2200" b="1" i="1" dirty="0" err="1">
                <a:latin typeface="Cambria" pitchFamily="18" charset="0"/>
                <a:ea typeface="Cambria" pitchFamily="18" charset="0"/>
              </a:rPr>
              <a:t>Operazioni</a:t>
            </a:r>
            <a:r>
              <a:rPr lang="en-GB" sz="2200" b="1" i="1" dirty="0">
                <a:latin typeface="Cambria" pitchFamily="18" charset="0"/>
                <a:ea typeface="Cambria" pitchFamily="18" charset="0"/>
              </a:rPr>
              <a:t> </a:t>
            </a:r>
            <a:r>
              <a:rPr lang="en-GB" sz="2200" b="1" i="1" dirty="0" err="1">
                <a:latin typeface="Cambria" pitchFamily="18" charset="0"/>
                <a:ea typeface="Cambria" pitchFamily="18" charset="0"/>
              </a:rPr>
              <a:t>straordinarie</a:t>
            </a:r>
            <a:endParaRPr lang="en-GB" sz="2200" b="1" i="1" dirty="0">
              <a:latin typeface="Cambria" pitchFamily="18" charset="0"/>
              <a:ea typeface="Cambria" pitchFamily="18" charset="0"/>
            </a:endParaRPr>
          </a:p>
        </p:txBody>
      </p:sp>
    </p:spTree>
    <p:extLst>
      <p:ext uri="{BB962C8B-B14F-4D97-AF65-F5344CB8AC3E}">
        <p14:creationId xmlns:p14="http://schemas.microsoft.com/office/powerpoint/2010/main" val="1794137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5EFE802-3713-024F-BB22-38EBF78089B7}"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lang="en-GB" sz="1000">
              <a:solidFill>
                <a:srgbClr val="000000"/>
              </a:solidFill>
            </a:endParaRPr>
          </a:p>
        </p:txBody>
      </p:sp>
      <p:sp>
        <p:nvSpPr>
          <p:cNvPr id="74756" name="Text Box 4"/>
          <p:cNvSpPr txBox="1">
            <a:spLocks noChangeArrowheads="1"/>
          </p:cNvSpPr>
          <p:nvPr/>
        </p:nvSpPr>
        <p:spPr bwMode="auto">
          <a:xfrm>
            <a:off x="4374600" y="792163"/>
            <a:ext cx="3418991"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2200" b="1" i="1"/>
              <a:t>Trasformazione progressiva</a:t>
            </a:r>
          </a:p>
        </p:txBody>
      </p:sp>
      <p:sp>
        <p:nvSpPr>
          <p:cNvPr id="74757" name="Text Box 5"/>
          <p:cNvSpPr txBox="1">
            <a:spLocks noChangeArrowheads="1"/>
          </p:cNvSpPr>
          <p:nvPr/>
        </p:nvSpPr>
        <p:spPr bwMode="auto">
          <a:xfrm>
            <a:off x="1905000" y="1981201"/>
            <a:ext cx="2057400" cy="3933463"/>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1600"/>
              <a:t>TRASFORMAZIONE DI SOCIETA</a:t>
            </a:r>
            <a:r>
              <a:rPr lang="en-GB" altLang="en-GB" sz="1600"/>
              <a:t>’</a:t>
            </a:r>
            <a:r>
              <a:rPr lang="en-GB" sz="1600"/>
              <a:t> DI PERSONE IN SOCIETA</a:t>
            </a:r>
            <a:r>
              <a:rPr lang="en-GB" altLang="en-GB" sz="1600"/>
              <a:t>’</a:t>
            </a:r>
            <a:r>
              <a:rPr lang="en-GB" sz="1600"/>
              <a:t> DI CAPITALI</a:t>
            </a:r>
          </a:p>
          <a:p>
            <a:pPr algn="ctr">
              <a:defRPr/>
            </a:pPr>
            <a:r>
              <a:rPr lang="en-GB" sz="1600"/>
              <a:t>(artt. 2500-</a:t>
            </a:r>
            <a:r>
              <a:rPr lang="en-GB" sz="1600" i="1"/>
              <a:t>ter </a:t>
            </a:r>
            <a:r>
              <a:rPr lang="en-GB" sz="1600"/>
              <a:t>e 2500</a:t>
            </a:r>
            <a:r>
              <a:rPr lang="en-GB" sz="1600" i="1"/>
              <a:t>-quinquies)</a:t>
            </a:r>
            <a:r>
              <a:rPr lang="en-GB" sz="1600"/>
              <a:t> </a:t>
            </a:r>
          </a:p>
        </p:txBody>
      </p:sp>
      <p:sp>
        <p:nvSpPr>
          <p:cNvPr id="74758" name="AutoShape 6"/>
          <p:cNvSpPr>
            <a:spLocks noChangeArrowheads="1"/>
          </p:cNvSpPr>
          <p:nvPr/>
        </p:nvSpPr>
        <p:spPr bwMode="auto">
          <a:xfrm>
            <a:off x="4038600" y="3962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4759" name="Text Box 7"/>
          <p:cNvSpPr txBox="1">
            <a:spLocks noChangeArrowheads="1"/>
          </p:cNvSpPr>
          <p:nvPr/>
        </p:nvSpPr>
        <p:spPr bwMode="auto">
          <a:xfrm>
            <a:off x="4583114" y="1989138"/>
            <a:ext cx="5424487" cy="42494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Char char=""/>
              <a:defRPr/>
            </a:pPr>
            <a:r>
              <a:rPr lang="en-GB" sz="1800"/>
              <a:t> Salvo diversa disposizione del contratto sociale, è decisa con la maggioranza dei soci calcolata secondo la parte attribuita negli utili (salvo il recesso per chi non vi concorre).</a:t>
            </a:r>
          </a:p>
          <a:p>
            <a:pPr algn="just">
              <a:buSzPct val="80000"/>
              <a:buFont typeface="Wingdings" charset="0"/>
              <a:buChar char=""/>
              <a:defRPr/>
            </a:pPr>
            <a:r>
              <a:rPr lang="en-GB" sz="1800"/>
              <a:t> Il capitale deve essere determinato in base a valori attuali dell</a:t>
            </a:r>
            <a:r>
              <a:rPr lang="en-GB" altLang="en-GB" sz="1800"/>
              <a:t>’</a:t>
            </a:r>
            <a:r>
              <a:rPr lang="en-GB" sz="1800"/>
              <a:t>attivo e passivo della società che si trasforma, risultanti da una redazione redatta  a norma del 2343</a:t>
            </a:r>
          </a:p>
          <a:p>
            <a:pPr algn="just">
              <a:buSzPct val="80000"/>
              <a:buFont typeface="Wingdings" charset="0"/>
              <a:buChar char=""/>
              <a:defRPr/>
            </a:pPr>
            <a:r>
              <a:rPr lang="en-GB" sz="1800"/>
              <a:t> La trasformazione </a:t>
            </a:r>
            <a:r>
              <a:rPr lang="en-GB" sz="1800" b="1"/>
              <a:t>non libera</a:t>
            </a:r>
            <a:r>
              <a:rPr lang="en-GB" sz="1800"/>
              <a:t> i soci a responsabilità illimitata dalla responsabilità per le </a:t>
            </a:r>
            <a:r>
              <a:rPr lang="en-GB" sz="1800" b="1"/>
              <a:t>obbligazioni sociali anteriori</a:t>
            </a:r>
            <a:r>
              <a:rPr lang="en-GB" sz="1800"/>
              <a:t> all</a:t>
            </a:r>
            <a:r>
              <a:rPr lang="en-GB" altLang="en-GB" sz="1800"/>
              <a:t>’</a:t>
            </a:r>
            <a:r>
              <a:rPr lang="en-GB" sz="1800"/>
              <a:t>iscrizione della deliberazione di trasformazione nel registro delle imprese, </a:t>
            </a:r>
            <a:r>
              <a:rPr lang="en-GB" sz="1800" b="1"/>
              <a:t>se non risulta</a:t>
            </a:r>
            <a:r>
              <a:rPr lang="en-GB" sz="1800"/>
              <a:t> che i creditori sociali hanno dato il loro </a:t>
            </a:r>
            <a:r>
              <a:rPr lang="en-GB" sz="1800" b="1"/>
              <a:t>consenso</a:t>
            </a:r>
            <a:r>
              <a:rPr lang="en-GB" sz="1800"/>
              <a:t> alla trasformazione (</a:t>
            </a:r>
            <a:r>
              <a:rPr lang="en-GB" sz="1800" b="1"/>
              <a:t>presunto se non negato espressamente </a:t>
            </a:r>
            <a:r>
              <a:rPr lang="en-GB" sz="1800"/>
              <a:t>entro 60 gg. da comunicazione a mezzo racc. r.r. della delibera).</a:t>
            </a:r>
          </a:p>
        </p:txBody>
      </p:sp>
      <p:sp>
        <p:nvSpPr>
          <p:cNvPr id="74760" name="Text Box 8"/>
          <p:cNvSpPr txBox="1">
            <a:spLocks noChangeArrowheads="1"/>
          </p:cNvSpPr>
          <p:nvPr/>
        </p:nvSpPr>
        <p:spPr bwMode="auto">
          <a:xfrm>
            <a:off x="4767269" y="269875"/>
            <a:ext cx="3054339"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2200" b="1" i="1" dirty="0" err="1"/>
              <a:t>Operazioni</a:t>
            </a:r>
            <a:r>
              <a:rPr lang="en-GB" sz="2200" b="1" i="1" dirty="0"/>
              <a:t> </a:t>
            </a:r>
            <a:r>
              <a:rPr lang="en-GB" sz="2200" b="1" i="1" dirty="0" err="1"/>
              <a:t>straordinarie</a:t>
            </a:r>
            <a:endParaRPr lang="en-GB" sz="2200" b="1" i="1" dirty="0"/>
          </a:p>
        </p:txBody>
      </p:sp>
    </p:spTree>
    <p:extLst>
      <p:ext uri="{BB962C8B-B14F-4D97-AF65-F5344CB8AC3E}">
        <p14:creationId xmlns:p14="http://schemas.microsoft.com/office/powerpoint/2010/main" val="3961158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F539DB-CA9F-E643-8A08-8AAA4712A7C2}"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lang="en-GB" sz="1000">
              <a:solidFill>
                <a:srgbClr val="000000"/>
              </a:solidFill>
            </a:endParaRPr>
          </a:p>
        </p:txBody>
      </p:sp>
      <p:sp>
        <p:nvSpPr>
          <p:cNvPr id="75780" name="Text Box 4"/>
          <p:cNvSpPr txBox="1">
            <a:spLocks noChangeArrowheads="1"/>
          </p:cNvSpPr>
          <p:nvPr/>
        </p:nvSpPr>
        <p:spPr bwMode="auto">
          <a:xfrm>
            <a:off x="4454734" y="792163"/>
            <a:ext cx="3261896"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2200" b="1" i="1"/>
              <a:t>Trasformazione regressiva</a:t>
            </a:r>
          </a:p>
        </p:txBody>
      </p:sp>
      <p:sp>
        <p:nvSpPr>
          <p:cNvPr id="75783" name="Text Box 7"/>
          <p:cNvSpPr txBox="1">
            <a:spLocks noChangeArrowheads="1"/>
          </p:cNvSpPr>
          <p:nvPr/>
        </p:nvSpPr>
        <p:spPr bwMode="auto">
          <a:xfrm>
            <a:off x="1905000" y="1812925"/>
            <a:ext cx="2057400" cy="429895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1600"/>
              <a:t>TRASFORMAZIONE DI SOCIETA</a:t>
            </a:r>
            <a:r>
              <a:rPr lang="en-GB" altLang="en-GB" sz="1600"/>
              <a:t>’</a:t>
            </a:r>
            <a:r>
              <a:rPr lang="en-GB" sz="1600"/>
              <a:t> DI CAPITALI IN SOCIETA</a:t>
            </a:r>
            <a:r>
              <a:rPr lang="en-GB" altLang="en-GB" sz="1600"/>
              <a:t>’</a:t>
            </a:r>
            <a:r>
              <a:rPr lang="en-GB" sz="1600"/>
              <a:t> DI PERSONE</a:t>
            </a:r>
          </a:p>
          <a:p>
            <a:pPr algn="ctr">
              <a:defRPr/>
            </a:pPr>
            <a:r>
              <a:rPr lang="en-GB" sz="1600"/>
              <a:t>(art. 2500-</a:t>
            </a:r>
            <a:r>
              <a:rPr lang="en-GB" sz="1600" i="1"/>
              <a:t>sexies</a:t>
            </a:r>
            <a:r>
              <a:rPr lang="en-GB" sz="1600"/>
              <a:t>) </a:t>
            </a:r>
          </a:p>
        </p:txBody>
      </p:sp>
      <p:sp>
        <p:nvSpPr>
          <p:cNvPr id="75784" name="AutoShape 8"/>
          <p:cNvSpPr>
            <a:spLocks noChangeArrowheads="1"/>
          </p:cNvSpPr>
          <p:nvPr/>
        </p:nvSpPr>
        <p:spPr bwMode="auto">
          <a:xfrm>
            <a:off x="4038600" y="3962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5785" name="Text Box 9"/>
          <p:cNvSpPr txBox="1">
            <a:spLocks noChangeArrowheads="1"/>
          </p:cNvSpPr>
          <p:nvPr/>
        </p:nvSpPr>
        <p:spPr bwMode="auto">
          <a:xfrm>
            <a:off x="4343400" y="2668648"/>
            <a:ext cx="5802444" cy="25875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Char char=""/>
              <a:defRPr/>
            </a:pPr>
            <a:r>
              <a:rPr lang="en-GB" sz="1800" dirty="0"/>
              <a:t> Salvo </a:t>
            </a:r>
            <a:r>
              <a:rPr lang="en-GB" sz="1800" dirty="0" err="1"/>
              <a:t>diversa</a:t>
            </a:r>
            <a:r>
              <a:rPr lang="en-GB" sz="1800" dirty="0"/>
              <a:t> </a:t>
            </a:r>
            <a:r>
              <a:rPr lang="en-GB" sz="1800" dirty="0" err="1"/>
              <a:t>disposizione</a:t>
            </a:r>
            <a:r>
              <a:rPr lang="en-GB" sz="1800" dirty="0"/>
              <a:t> </a:t>
            </a:r>
            <a:r>
              <a:rPr lang="en-GB" sz="1800" dirty="0" err="1"/>
              <a:t>dello</a:t>
            </a:r>
            <a:r>
              <a:rPr lang="en-GB" sz="1800" dirty="0"/>
              <a:t> </a:t>
            </a:r>
            <a:r>
              <a:rPr lang="en-GB" sz="1800" dirty="0" err="1"/>
              <a:t>statuto</a:t>
            </a:r>
            <a:r>
              <a:rPr lang="en-GB" sz="1800" dirty="0"/>
              <a:t>, la </a:t>
            </a:r>
            <a:r>
              <a:rPr lang="en-GB" sz="1800" dirty="0" err="1"/>
              <a:t>deliberazione</a:t>
            </a:r>
            <a:r>
              <a:rPr lang="en-GB" sz="1800" dirty="0"/>
              <a:t> di </a:t>
            </a:r>
            <a:r>
              <a:rPr lang="en-GB" sz="1800" dirty="0" err="1"/>
              <a:t>trasformazione</a:t>
            </a:r>
            <a:r>
              <a:rPr lang="en-GB" sz="1800" dirty="0"/>
              <a:t> </a:t>
            </a:r>
            <a:r>
              <a:rPr lang="en-GB" sz="1800" dirty="0" err="1"/>
              <a:t>è</a:t>
            </a:r>
            <a:r>
              <a:rPr lang="en-GB" sz="1800" dirty="0"/>
              <a:t> </a:t>
            </a:r>
            <a:r>
              <a:rPr lang="en-GB" sz="1800" dirty="0" err="1"/>
              <a:t>adottata</a:t>
            </a:r>
            <a:r>
              <a:rPr lang="en-GB" sz="1800" dirty="0"/>
              <a:t> con le </a:t>
            </a:r>
            <a:r>
              <a:rPr lang="en-GB" sz="1800" dirty="0" err="1"/>
              <a:t>maggioranze</a:t>
            </a:r>
            <a:r>
              <a:rPr lang="en-GB" sz="1800" dirty="0"/>
              <a:t> </a:t>
            </a:r>
            <a:r>
              <a:rPr lang="en-GB" sz="1800" dirty="0" err="1"/>
              <a:t>previste</a:t>
            </a:r>
            <a:r>
              <a:rPr lang="en-GB" sz="1800" dirty="0"/>
              <a:t> per le </a:t>
            </a:r>
            <a:r>
              <a:rPr lang="en-GB" sz="1800" dirty="0" err="1"/>
              <a:t>modifiche</a:t>
            </a:r>
            <a:r>
              <a:rPr lang="en-GB" sz="1800" dirty="0"/>
              <a:t> </a:t>
            </a:r>
            <a:r>
              <a:rPr lang="en-GB" sz="1800" dirty="0" err="1"/>
              <a:t>dello</a:t>
            </a:r>
            <a:r>
              <a:rPr lang="en-GB" sz="1800" dirty="0"/>
              <a:t> </a:t>
            </a:r>
            <a:r>
              <a:rPr lang="en-GB" sz="1800" dirty="0" err="1"/>
              <a:t>statuto</a:t>
            </a:r>
            <a:r>
              <a:rPr lang="en-GB" sz="1800" dirty="0"/>
              <a:t>. E</a:t>
            </a:r>
            <a:r>
              <a:rPr lang="en-GB" altLang="en-GB" sz="1800" dirty="0"/>
              <a:t>’</a:t>
            </a:r>
            <a:r>
              <a:rPr lang="en-GB" sz="1800" dirty="0"/>
              <a:t> </a:t>
            </a:r>
            <a:r>
              <a:rPr lang="en-GB" sz="1800" dirty="0" err="1"/>
              <a:t>comunque</a:t>
            </a:r>
            <a:r>
              <a:rPr lang="en-GB" sz="1800" dirty="0"/>
              <a:t> </a:t>
            </a:r>
            <a:r>
              <a:rPr lang="en-GB" sz="1800" dirty="0" err="1"/>
              <a:t>richiesto</a:t>
            </a:r>
            <a:r>
              <a:rPr lang="en-GB" sz="1800" dirty="0"/>
              <a:t> </a:t>
            </a:r>
            <a:r>
              <a:rPr lang="en-GB" sz="1800" dirty="0" err="1"/>
              <a:t>il</a:t>
            </a:r>
            <a:r>
              <a:rPr lang="en-GB" sz="1800" dirty="0"/>
              <a:t> </a:t>
            </a:r>
            <a:r>
              <a:rPr lang="en-GB" sz="1800" dirty="0" err="1"/>
              <a:t>consenso</a:t>
            </a:r>
            <a:r>
              <a:rPr lang="en-GB" sz="1800" dirty="0"/>
              <a:t> </a:t>
            </a:r>
            <a:r>
              <a:rPr lang="en-GB" sz="1800" dirty="0" err="1"/>
              <a:t>dei</a:t>
            </a:r>
            <a:r>
              <a:rPr lang="en-GB" sz="1800" dirty="0"/>
              <a:t> </a:t>
            </a:r>
            <a:r>
              <a:rPr lang="en-GB" sz="1800" dirty="0" err="1"/>
              <a:t>soci</a:t>
            </a:r>
            <a:r>
              <a:rPr lang="en-GB" sz="1800" dirty="0"/>
              <a:t> </a:t>
            </a:r>
            <a:r>
              <a:rPr lang="en-GB" sz="1800" dirty="0" err="1"/>
              <a:t>che</a:t>
            </a:r>
            <a:r>
              <a:rPr lang="en-GB" sz="1800" dirty="0"/>
              <a:t> con la </a:t>
            </a:r>
            <a:r>
              <a:rPr lang="en-GB" sz="1800" dirty="0" err="1"/>
              <a:t>trasformazione</a:t>
            </a:r>
            <a:r>
              <a:rPr lang="en-GB" sz="1800" dirty="0"/>
              <a:t> </a:t>
            </a:r>
            <a:r>
              <a:rPr lang="en-GB" sz="1800" dirty="0" err="1"/>
              <a:t>assumono</a:t>
            </a:r>
            <a:r>
              <a:rPr lang="en-GB" sz="1800" dirty="0"/>
              <a:t> </a:t>
            </a:r>
            <a:r>
              <a:rPr lang="en-GB" sz="1800" dirty="0" err="1"/>
              <a:t>responsabilità</a:t>
            </a:r>
            <a:r>
              <a:rPr lang="en-GB" sz="1800" dirty="0"/>
              <a:t> </a:t>
            </a:r>
            <a:r>
              <a:rPr lang="en-GB" sz="1800" dirty="0" err="1"/>
              <a:t>illimitata</a:t>
            </a:r>
            <a:r>
              <a:rPr lang="en-GB" sz="1800" dirty="0"/>
              <a:t>.</a:t>
            </a:r>
          </a:p>
          <a:p>
            <a:pPr algn="just">
              <a:buSzPct val="80000"/>
              <a:buFont typeface="Wingdings" charset="0"/>
              <a:buChar char=""/>
              <a:defRPr/>
            </a:pPr>
            <a:r>
              <a:rPr lang="en-GB" sz="1800" dirty="0"/>
              <a:t> I </a:t>
            </a:r>
            <a:r>
              <a:rPr lang="en-GB" sz="1800" dirty="0" err="1"/>
              <a:t>soci</a:t>
            </a:r>
            <a:r>
              <a:rPr lang="en-GB" sz="1800" dirty="0"/>
              <a:t> </a:t>
            </a:r>
            <a:r>
              <a:rPr lang="en-GB" sz="1800" dirty="0" err="1"/>
              <a:t>che</a:t>
            </a:r>
            <a:r>
              <a:rPr lang="en-GB" sz="1800" dirty="0"/>
              <a:t> con la </a:t>
            </a:r>
            <a:r>
              <a:rPr lang="en-GB" sz="1800" dirty="0" err="1"/>
              <a:t>trasformazione</a:t>
            </a:r>
            <a:r>
              <a:rPr lang="en-GB" sz="1800" dirty="0"/>
              <a:t> </a:t>
            </a:r>
            <a:r>
              <a:rPr lang="en-GB" sz="1800" dirty="0" err="1"/>
              <a:t>assumono</a:t>
            </a:r>
            <a:r>
              <a:rPr lang="en-GB" sz="1800" dirty="0"/>
              <a:t> </a:t>
            </a:r>
            <a:r>
              <a:rPr lang="en-GB" sz="1800" dirty="0" err="1"/>
              <a:t>responsabilità</a:t>
            </a:r>
            <a:r>
              <a:rPr lang="en-GB" sz="1800" dirty="0"/>
              <a:t> </a:t>
            </a:r>
            <a:r>
              <a:rPr lang="en-GB" sz="1800" dirty="0" err="1"/>
              <a:t>illimitata</a:t>
            </a:r>
            <a:r>
              <a:rPr lang="en-GB" sz="1800" dirty="0"/>
              <a:t>, </a:t>
            </a:r>
            <a:r>
              <a:rPr lang="en-GB" sz="1800" dirty="0" err="1"/>
              <a:t>rispondono</a:t>
            </a:r>
            <a:r>
              <a:rPr lang="en-GB" sz="1800" dirty="0"/>
              <a:t> </a:t>
            </a:r>
            <a:r>
              <a:rPr lang="en-GB" sz="1800" b="1" dirty="0" err="1"/>
              <a:t>illimitatamente</a:t>
            </a:r>
            <a:r>
              <a:rPr lang="en-GB" sz="1800" b="1" dirty="0"/>
              <a:t> </a:t>
            </a:r>
            <a:r>
              <a:rPr lang="en-GB" sz="1800" b="1" dirty="0" err="1"/>
              <a:t>anche</a:t>
            </a:r>
            <a:r>
              <a:rPr lang="en-GB" sz="1800" b="1" dirty="0"/>
              <a:t> per le </a:t>
            </a:r>
            <a:r>
              <a:rPr lang="en-GB" sz="1800" b="1" dirty="0" err="1"/>
              <a:t>obbligazioni</a:t>
            </a:r>
            <a:r>
              <a:rPr lang="en-GB" sz="1800" b="1" dirty="0"/>
              <a:t> </a:t>
            </a:r>
            <a:r>
              <a:rPr lang="en-GB" sz="1800" b="1" dirty="0" err="1"/>
              <a:t>sociali</a:t>
            </a:r>
            <a:r>
              <a:rPr lang="en-GB" sz="1800" b="1" dirty="0"/>
              <a:t> </a:t>
            </a:r>
            <a:r>
              <a:rPr lang="en-GB" sz="1800" b="1" dirty="0" err="1"/>
              <a:t>sorte</a:t>
            </a:r>
            <a:r>
              <a:rPr lang="en-GB" sz="1800" b="1" dirty="0"/>
              <a:t> </a:t>
            </a:r>
            <a:r>
              <a:rPr lang="en-GB" sz="1800" b="1" dirty="0" err="1"/>
              <a:t>anteriormente</a:t>
            </a:r>
            <a:r>
              <a:rPr lang="en-GB" sz="1800" dirty="0"/>
              <a:t> </a:t>
            </a:r>
            <a:r>
              <a:rPr lang="en-GB" sz="1800" dirty="0" err="1"/>
              <a:t>alla</a:t>
            </a:r>
            <a:r>
              <a:rPr lang="en-GB" sz="1800" dirty="0"/>
              <a:t> </a:t>
            </a:r>
            <a:r>
              <a:rPr lang="en-GB" sz="1800" dirty="0" err="1"/>
              <a:t>trasformazione</a:t>
            </a:r>
            <a:r>
              <a:rPr lang="en-GB" sz="1800" dirty="0"/>
              <a:t> (</a:t>
            </a:r>
            <a:r>
              <a:rPr lang="en-GB" sz="1800" dirty="0" err="1"/>
              <a:t>cfr</a:t>
            </a:r>
            <a:r>
              <a:rPr lang="en-GB" sz="1800" dirty="0"/>
              <a:t>. 2269).</a:t>
            </a:r>
          </a:p>
        </p:txBody>
      </p:sp>
      <p:sp>
        <p:nvSpPr>
          <p:cNvPr id="75787" name="Text Box 11"/>
          <p:cNvSpPr txBox="1">
            <a:spLocks noChangeArrowheads="1"/>
          </p:cNvSpPr>
          <p:nvPr/>
        </p:nvSpPr>
        <p:spPr bwMode="auto">
          <a:xfrm>
            <a:off x="4767269" y="0"/>
            <a:ext cx="3054339"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2200" b="1" i="1"/>
              <a:t>Operazioni straordinarie</a:t>
            </a:r>
          </a:p>
        </p:txBody>
      </p:sp>
    </p:spTree>
    <p:extLst>
      <p:ext uri="{BB962C8B-B14F-4D97-AF65-F5344CB8AC3E}">
        <p14:creationId xmlns:p14="http://schemas.microsoft.com/office/powerpoint/2010/main" val="1428983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C54AAF5-E5C5-F349-8518-4FBADE6A3A8F}"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lang="en-GB" sz="1000">
              <a:solidFill>
                <a:srgbClr val="000000"/>
              </a:solidFill>
            </a:endParaRPr>
          </a:p>
        </p:txBody>
      </p:sp>
      <p:sp>
        <p:nvSpPr>
          <p:cNvPr id="76804" name="Text Box 4"/>
          <p:cNvSpPr txBox="1">
            <a:spLocks noChangeArrowheads="1"/>
          </p:cNvSpPr>
          <p:nvPr/>
        </p:nvSpPr>
        <p:spPr bwMode="auto">
          <a:xfrm>
            <a:off x="3360739" y="725167"/>
            <a:ext cx="1214437"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b="1" i="1" dirty="0" err="1"/>
              <a:t>Fusione</a:t>
            </a:r>
            <a:endParaRPr lang="en-GB" b="1" i="1" dirty="0"/>
          </a:p>
        </p:txBody>
      </p:sp>
      <p:sp>
        <p:nvSpPr>
          <p:cNvPr id="76805" name="Text Box 5"/>
          <p:cNvSpPr txBox="1">
            <a:spLocks noChangeArrowheads="1"/>
          </p:cNvSpPr>
          <p:nvPr/>
        </p:nvSpPr>
        <p:spPr bwMode="auto">
          <a:xfrm>
            <a:off x="2566401" y="1676957"/>
            <a:ext cx="3097212" cy="2520950"/>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None/>
              <a:defRPr/>
            </a:pPr>
            <a:r>
              <a:rPr lang="en-GB" sz="1800" dirty="0"/>
              <a:t>FATTISPECIE:</a:t>
            </a:r>
          </a:p>
          <a:p>
            <a:pPr algn="just">
              <a:buSzPct val="80000"/>
              <a:buFont typeface="Wingdings" charset="0"/>
              <a:buChar char=""/>
              <a:defRPr/>
            </a:pPr>
            <a:r>
              <a:rPr lang="en-GB" sz="1800" dirty="0"/>
              <a:t> </a:t>
            </a:r>
            <a:r>
              <a:rPr lang="en-GB" sz="1800" dirty="0" err="1"/>
              <a:t>Costituzione</a:t>
            </a:r>
            <a:r>
              <a:rPr lang="en-GB" sz="1800" dirty="0"/>
              <a:t> di </a:t>
            </a:r>
            <a:r>
              <a:rPr lang="en-GB" sz="1800" dirty="0" err="1"/>
              <a:t>una</a:t>
            </a:r>
            <a:r>
              <a:rPr lang="en-GB" sz="1800" dirty="0"/>
              <a:t> </a:t>
            </a:r>
            <a:r>
              <a:rPr lang="en-GB" sz="1800" dirty="0" err="1"/>
              <a:t>nuova</a:t>
            </a:r>
            <a:r>
              <a:rPr lang="en-GB" sz="1800" dirty="0"/>
              <a:t> </a:t>
            </a:r>
            <a:r>
              <a:rPr lang="en-GB" sz="1800" dirty="0" err="1"/>
              <a:t>società</a:t>
            </a:r>
            <a:r>
              <a:rPr lang="en-GB" sz="1800" dirty="0"/>
              <a:t> da due o </a:t>
            </a:r>
            <a:r>
              <a:rPr lang="en-GB" sz="1800" dirty="0" err="1"/>
              <a:t>più</a:t>
            </a:r>
            <a:r>
              <a:rPr lang="en-GB" sz="1800" dirty="0"/>
              <a:t> </a:t>
            </a:r>
            <a:r>
              <a:rPr lang="en-GB" sz="1800" dirty="0" err="1"/>
              <a:t>società</a:t>
            </a:r>
            <a:r>
              <a:rPr lang="en-GB" sz="1800" dirty="0"/>
              <a:t> </a:t>
            </a:r>
            <a:r>
              <a:rPr lang="en-GB" sz="1800" dirty="0" err="1"/>
              <a:t>preesistenti</a:t>
            </a:r>
            <a:r>
              <a:rPr lang="en-GB" sz="1800" dirty="0"/>
              <a:t> </a:t>
            </a:r>
            <a:r>
              <a:rPr lang="en-GB" sz="1800" dirty="0" err="1"/>
              <a:t>che</a:t>
            </a:r>
            <a:r>
              <a:rPr lang="en-GB" sz="1800" dirty="0"/>
              <a:t> </a:t>
            </a:r>
            <a:r>
              <a:rPr lang="en-GB" sz="1800" dirty="0" err="1"/>
              <a:t>si</a:t>
            </a:r>
            <a:r>
              <a:rPr lang="en-GB" sz="1800" dirty="0"/>
              <a:t> </a:t>
            </a:r>
            <a:r>
              <a:rPr lang="en-GB" sz="1800" dirty="0" err="1"/>
              <a:t>estinguono</a:t>
            </a:r>
            <a:r>
              <a:rPr lang="en-GB" sz="1800" dirty="0"/>
              <a:t> (f. </a:t>
            </a:r>
            <a:r>
              <a:rPr lang="en-GB" sz="1800" dirty="0" err="1"/>
              <a:t>propriamente</a:t>
            </a:r>
            <a:r>
              <a:rPr lang="en-GB" sz="1800" dirty="0"/>
              <a:t> </a:t>
            </a:r>
            <a:r>
              <a:rPr lang="en-GB" sz="1800" dirty="0" err="1"/>
              <a:t>detta</a:t>
            </a:r>
            <a:r>
              <a:rPr lang="en-GB" sz="1800" dirty="0"/>
              <a:t>)‏</a:t>
            </a:r>
          </a:p>
          <a:p>
            <a:pPr algn="just">
              <a:buSzPct val="80000"/>
              <a:buFont typeface="Wingdings" charset="0"/>
              <a:buChar char=""/>
              <a:defRPr/>
            </a:pPr>
            <a:r>
              <a:rPr lang="en-GB" sz="1800" dirty="0"/>
              <a:t> Una </a:t>
            </a:r>
            <a:r>
              <a:rPr lang="en-GB" sz="1800" dirty="0" err="1"/>
              <a:t>società</a:t>
            </a:r>
            <a:r>
              <a:rPr lang="en-GB" sz="1800" dirty="0"/>
              <a:t> (</a:t>
            </a:r>
            <a:r>
              <a:rPr lang="en-GB" sz="1800" dirty="0" err="1"/>
              <a:t>che</a:t>
            </a:r>
            <a:r>
              <a:rPr lang="en-GB" sz="1800" dirty="0"/>
              <a:t> </a:t>
            </a:r>
            <a:r>
              <a:rPr lang="en-GB" sz="1800" dirty="0" err="1"/>
              <a:t>sopravvive</a:t>
            </a:r>
            <a:r>
              <a:rPr lang="en-GB" sz="1800" dirty="0"/>
              <a:t>) </a:t>
            </a:r>
            <a:r>
              <a:rPr lang="en-GB" sz="1800" dirty="0" err="1"/>
              <a:t>incorpora</a:t>
            </a:r>
            <a:r>
              <a:rPr lang="en-GB" sz="1800" dirty="0"/>
              <a:t> </a:t>
            </a:r>
            <a:r>
              <a:rPr lang="en-GB" sz="1800" dirty="0" err="1"/>
              <a:t>una</a:t>
            </a:r>
            <a:r>
              <a:rPr lang="en-GB" sz="1800" dirty="0"/>
              <a:t> o </a:t>
            </a:r>
            <a:r>
              <a:rPr lang="en-GB" sz="1800" dirty="0" err="1"/>
              <a:t>più</a:t>
            </a:r>
            <a:r>
              <a:rPr lang="en-GB" sz="1800" dirty="0"/>
              <a:t> </a:t>
            </a:r>
            <a:r>
              <a:rPr lang="en-GB" sz="1800" dirty="0" err="1"/>
              <a:t>società</a:t>
            </a:r>
            <a:r>
              <a:rPr lang="en-GB" sz="1800" dirty="0"/>
              <a:t> </a:t>
            </a:r>
            <a:r>
              <a:rPr lang="en-GB" sz="1800" dirty="0" err="1"/>
              <a:t>preesistenti</a:t>
            </a:r>
            <a:r>
              <a:rPr lang="en-GB" sz="1800" dirty="0"/>
              <a:t> </a:t>
            </a:r>
            <a:r>
              <a:rPr lang="en-GB" sz="1800" dirty="0" err="1"/>
              <a:t>che</a:t>
            </a:r>
            <a:r>
              <a:rPr lang="en-GB" sz="1800" dirty="0"/>
              <a:t> </a:t>
            </a:r>
            <a:r>
              <a:rPr lang="en-GB" sz="1800" dirty="0" err="1"/>
              <a:t>si</a:t>
            </a:r>
            <a:r>
              <a:rPr lang="en-GB" sz="1800" dirty="0"/>
              <a:t> </a:t>
            </a:r>
            <a:r>
              <a:rPr lang="en-GB" sz="1800" dirty="0" err="1"/>
              <a:t>estinguono</a:t>
            </a:r>
            <a:r>
              <a:rPr lang="en-GB" sz="1800" dirty="0"/>
              <a:t> (f. per </a:t>
            </a:r>
            <a:r>
              <a:rPr lang="en-GB" sz="1800" dirty="0" err="1"/>
              <a:t>incorporazione</a:t>
            </a:r>
            <a:r>
              <a:rPr lang="en-GB" sz="1800" dirty="0"/>
              <a:t>)‏</a:t>
            </a:r>
          </a:p>
        </p:txBody>
      </p:sp>
      <p:sp>
        <p:nvSpPr>
          <p:cNvPr id="76806" name="Text Box 6"/>
          <p:cNvSpPr txBox="1">
            <a:spLocks noChangeArrowheads="1"/>
          </p:cNvSpPr>
          <p:nvPr/>
        </p:nvSpPr>
        <p:spPr bwMode="auto">
          <a:xfrm>
            <a:off x="6024564" y="1703996"/>
            <a:ext cx="4414837" cy="4392613"/>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None/>
              <a:defRPr/>
            </a:pPr>
            <a:endParaRPr lang="en-GB" sz="1800" dirty="0"/>
          </a:p>
          <a:p>
            <a:pPr algn="just">
              <a:buSzPct val="80000"/>
              <a:buFont typeface="Wingdings" charset="0"/>
              <a:buNone/>
              <a:defRPr/>
            </a:pPr>
            <a:endParaRPr lang="en-GB" sz="1800" dirty="0"/>
          </a:p>
          <a:p>
            <a:pPr algn="just">
              <a:buSzPct val="80000"/>
              <a:buFont typeface="Wingdings" charset="0"/>
              <a:buNone/>
              <a:defRPr/>
            </a:pPr>
            <a:endParaRPr lang="en-GB" sz="1800" dirty="0"/>
          </a:p>
          <a:p>
            <a:pPr algn="just">
              <a:buSzPct val="80000"/>
              <a:buFont typeface="Wingdings" charset="0"/>
              <a:buNone/>
              <a:defRPr/>
            </a:pPr>
            <a:endParaRPr lang="en-GB" sz="1800" dirty="0"/>
          </a:p>
          <a:p>
            <a:pPr algn="just">
              <a:buSzPct val="80000"/>
              <a:buFont typeface="Wingdings" charset="0"/>
              <a:buNone/>
              <a:defRPr/>
            </a:pPr>
            <a:endParaRPr lang="en-GB" sz="1800" dirty="0"/>
          </a:p>
          <a:p>
            <a:pPr algn="just">
              <a:buSzPct val="80000"/>
              <a:buFont typeface="Wingdings" charset="0"/>
              <a:buChar char=""/>
              <a:defRPr/>
            </a:pPr>
            <a:r>
              <a:rPr lang="en-GB" sz="1800" dirty="0"/>
              <a:t> </a:t>
            </a:r>
            <a:r>
              <a:rPr lang="en-GB" sz="1800" dirty="0" err="1"/>
              <a:t>Trasferimento</a:t>
            </a:r>
            <a:r>
              <a:rPr lang="en-GB" sz="1800" dirty="0"/>
              <a:t> </a:t>
            </a:r>
            <a:r>
              <a:rPr lang="en-GB" sz="1800" dirty="0" err="1"/>
              <a:t>della</a:t>
            </a:r>
            <a:r>
              <a:rPr lang="en-GB" sz="1800" dirty="0"/>
              <a:t> </a:t>
            </a:r>
            <a:r>
              <a:rPr lang="en-GB" sz="1800" dirty="0" err="1"/>
              <a:t>totalità</a:t>
            </a:r>
            <a:r>
              <a:rPr lang="en-GB" sz="1800" dirty="0"/>
              <a:t> </a:t>
            </a:r>
            <a:r>
              <a:rPr lang="en-GB" sz="1800" dirty="0" err="1"/>
              <a:t>delle</a:t>
            </a:r>
            <a:r>
              <a:rPr lang="en-GB" sz="1800" dirty="0"/>
              <a:t> </a:t>
            </a:r>
            <a:r>
              <a:rPr lang="en-GB" sz="1800" dirty="0" err="1"/>
              <a:t>attività</a:t>
            </a:r>
            <a:r>
              <a:rPr lang="en-GB" sz="1800" dirty="0"/>
              <a:t> e </a:t>
            </a:r>
            <a:r>
              <a:rPr lang="en-GB" sz="1800" dirty="0" err="1"/>
              <a:t>passività</a:t>
            </a:r>
            <a:r>
              <a:rPr lang="en-GB" sz="1800" dirty="0"/>
              <a:t> </a:t>
            </a:r>
            <a:r>
              <a:rPr lang="en-GB" sz="1800" dirty="0" err="1"/>
              <a:t>della</a:t>
            </a:r>
            <a:r>
              <a:rPr lang="en-GB" sz="1800" dirty="0"/>
              <a:t> </a:t>
            </a:r>
            <a:r>
              <a:rPr lang="en-GB" sz="1800" dirty="0" err="1"/>
              <a:t>società</a:t>
            </a:r>
            <a:r>
              <a:rPr lang="en-GB" sz="1800" dirty="0"/>
              <a:t> «</a:t>
            </a:r>
            <a:r>
              <a:rPr lang="en-GB" sz="1800" dirty="0" err="1"/>
              <a:t>scissa</a:t>
            </a:r>
            <a:r>
              <a:rPr lang="en-GB" sz="1800" dirty="0"/>
              <a:t>», </a:t>
            </a:r>
            <a:r>
              <a:rPr lang="en-GB" sz="1800" dirty="0" err="1"/>
              <a:t>che</a:t>
            </a:r>
            <a:r>
              <a:rPr lang="en-GB" sz="1800" dirty="0"/>
              <a:t> </a:t>
            </a:r>
            <a:r>
              <a:rPr lang="en-GB" sz="1800" dirty="0" err="1"/>
              <a:t>si</a:t>
            </a:r>
            <a:r>
              <a:rPr lang="en-GB" sz="1800" dirty="0"/>
              <a:t> </a:t>
            </a:r>
            <a:r>
              <a:rPr lang="en-GB" sz="1800" dirty="0" err="1"/>
              <a:t>estingue</a:t>
            </a:r>
            <a:r>
              <a:rPr lang="en-GB" sz="1800" dirty="0"/>
              <a:t>, ad </a:t>
            </a:r>
            <a:r>
              <a:rPr lang="en-GB" sz="1800" dirty="0" err="1"/>
              <a:t>una</a:t>
            </a:r>
            <a:r>
              <a:rPr lang="en-GB" sz="1800" dirty="0"/>
              <a:t> o </a:t>
            </a:r>
            <a:r>
              <a:rPr lang="en-GB" sz="1800" dirty="0" err="1"/>
              <a:t>più</a:t>
            </a:r>
            <a:r>
              <a:rPr lang="en-GB" sz="1800" dirty="0"/>
              <a:t> </a:t>
            </a:r>
            <a:r>
              <a:rPr lang="en-GB" sz="1800" dirty="0" err="1"/>
              <a:t>società</a:t>
            </a:r>
            <a:r>
              <a:rPr lang="en-GB" sz="1800" dirty="0"/>
              <a:t> </a:t>
            </a:r>
            <a:r>
              <a:rPr lang="en-GB" sz="1800" dirty="0" err="1"/>
              <a:t>preesistenti</a:t>
            </a:r>
            <a:r>
              <a:rPr lang="en-GB" sz="1800" dirty="0"/>
              <a:t> o di </a:t>
            </a:r>
            <a:r>
              <a:rPr lang="en-GB" sz="1800" dirty="0" err="1"/>
              <a:t>nuova</a:t>
            </a:r>
            <a:r>
              <a:rPr lang="en-GB" sz="1800" dirty="0"/>
              <a:t> </a:t>
            </a:r>
            <a:r>
              <a:rPr lang="en-GB" sz="1800" dirty="0" err="1"/>
              <a:t>costituzione</a:t>
            </a:r>
            <a:r>
              <a:rPr lang="en-GB" sz="1800" dirty="0"/>
              <a:t>;</a:t>
            </a:r>
          </a:p>
          <a:p>
            <a:pPr algn="just">
              <a:buSzPct val="80000"/>
              <a:buFont typeface="Wingdings" charset="0"/>
              <a:buNone/>
              <a:defRPr/>
            </a:pPr>
            <a:endParaRPr lang="en-GB" sz="1800" dirty="0"/>
          </a:p>
          <a:p>
            <a:pPr algn="just">
              <a:buSzPct val="80000"/>
              <a:buFont typeface="Wingdings" charset="0"/>
              <a:buChar char=""/>
              <a:defRPr/>
            </a:pPr>
            <a:r>
              <a:rPr lang="en-GB" sz="1800" dirty="0"/>
              <a:t> </a:t>
            </a:r>
            <a:r>
              <a:rPr lang="en-GB" sz="1800" dirty="0" err="1"/>
              <a:t>Trasferimento</a:t>
            </a:r>
            <a:r>
              <a:rPr lang="en-GB" sz="1800" dirty="0"/>
              <a:t> di </a:t>
            </a:r>
            <a:r>
              <a:rPr lang="en-GB" sz="1800" dirty="0" err="1"/>
              <a:t>una</a:t>
            </a:r>
            <a:r>
              <a:rPr lang="en-GB" sz="1800" dirty="0"/>
              <a:t> parte del </a:t>
            </a:r>
            <a:r>
              <a:rPr lang="en-GB" sz="1800" dirty="0" err="1"/>
              <a:t>patrimonio</a:t>
            </a:r>
            <a:r>
              <a:rPr lang="en-GB" sz="1800" dirty="0"/>
              <a:t> </a:t>
            </a:r>
            <a:r>
              <a:rPr lang="en-GB" sz="1800" dirty="0" err="1"/>
              <a:t>della</a:t>
            </a:r>
            <a:r>
              <a:rPr lang="en-GB" sz="1800" dirty="0"/>
              <a:t> </a:t>
            </a:r>
            <a:r>
              <a:rPr lang="en-GB" sz="1800" dirty="0" err="1"/>
              <a:t>società</a:t>
            </a:r>
            <a:r>
              <a:rPr lang="en-GB" sz="1800" dirty="0"/>
              <a:t> «</a:t>
            </a:r>
            <a:r>
              <a:rPr lang="en-GB" sz="1800" dirty="0" err="1"/>
              <a:t>scissa</a:t>
            </a:r>
            <a:r>
              <a:rPr lang="en-GB" sz="1800" dirty="0"/>
              <a:t>», </a:t>
            </a:r>
            <a:r>
              <a:rPr lang="en-GB" sz="1800" dirty="0" err="1"/>
              <a:t>che</a:t>
            </a:r>
            <a:r>
              <a:rPr lang="en-GB" sz="1800" dirty="0"/>
              <a:t> </a:t>
            </a:r>
            <a:r>
              <a:rPr lang="en-GB" sz="1800" dirty="0" err="1"/>
              <a:t>sopravvive</a:t>
            </a:r>
            <a:r>
              <a:rPr lang="en-GB" sz="1800" dirty="0"/>
              <a:t> </a:t>
            </a:r>
            <a:r>
              <a:rPr lang="en-GB" sz="1800" dirty="0" err="1"/>
              <a:t>all</a:t>
            </a:r>
            <a:r>
              <a:rPr lang="en-GB" altLang="en-GB" sz="1800" dirty="0" err="1"/>
              <a:t>’</a:t>
            </a:r>
            <a:r>
              <a:rPr lang="en-GB" sz="1800" dirty="0" err="1"/>
              <a:t>operazione</a:t>
            </a:r>
            <a:r>
              <a:rPr lang="en-GB" sz="1800" dirty="0"/>
              <a:t>, ad </a:t>
            </a:r>
            <a:r>
              <a:rPr lang="en-GB" sz="1800" dirty="0" err="1"/>
              <a:t>una</a:t>
            </a:r>
            <a:r>
              <a:rPr lang="en-GB" sz="1800" dirty="0"/>
              <a:t> o </a:t>
            </a:r>
            <a:r>
              <a:rPr lang="en-GB" sz="1800" dirty="0" err="1"/>
              <a:t>più</a:t>
            </a:r>
            <a:r>
              <a:rPr lang="en-GB" sz="1800" dirty="0"/>
              <a:t> </a:t>
            </a:r>
            <a:r>
              <a:rPr lang="en-GB" sz="1800" dirty="0" err="1"/>
              <a:t>società</a:t>
            </a:r>
            <a:r>
              <a:rPr lang="en-GB" sz="1800" dirty="0"/>
              <a:t> </a:t>
            </a:r>
            <a:r>
              <a:rPr lang="en-GB" sz="1800" dirty="0" err="1"/>
              <a:t>preesistenti</a:t>
            </a:r>
            <a:r>
              <a:rPr lang="en-GB" sz="1800" dirty="0"/>
              <a:t> o di </a:t>
            </a:r>
            <a:r>
              <a:rPr lang="en-GB" sz="1800" dirty="0" err="1"/>
              <a:t>nuova</a:t>
            </a:r>
            <a:r>
              <a:rPr lang="en-GB" sz="1800" dirty="0"/>
              <a:t> </a:t>
            </a:r>
            <a:r>
              <a:rPr lang="en-GB" sz="1800" dirty="0" err="1"/>
              <a:t>costituzione</a:t>
            </a:r>
            <a:r>
              <a:rPr lang="en-GB" sz="1800" dirty="0"/>
              <a:t>.</a:t>
            </a:r>
          </a:p>
          <a:p>
            <a:pPr algn="just">
              <a:buSzPct val="80000"/>
              <a:buFont typeface="Wingdings" charset="0"/>
              <a:buNone/>
              <a:defRPr/>
            </a:pPr>
            <a:endParaRPr lang="en-GB" sz="1800" dirty="0"/>
          </a:p>
          <a:p>
            <a:pPr algn="just">
              <a:buSzPct val="80000"/>
              <a:buFont typeface="Wingdings" charset="0"/>
              <a:buChar char=""/>
              <a:defRPr/>
            </a:pPr>
            <a:r>
              <a:rPr lang="en-GB" sz="1800" dirty="0" err="1"/>
              <a:t>Opposizione</a:t>
            </a:r>
            <a:r>
              <a:rPr lang="en-GB" sz="1800" dirty="0"/>
              <a:t> </a:t>
            </a:r>
            <a:r>
              <a:rPr lang="en-GB" sz="1800" dirty="0" err="1"/>
              <a:t>dei</a:t>
            </a:r>
            <a:r>
              <a:rPr lang="en-GB" sz="1800" dirty="0"/>
              <a:t> </a:t>
            </a:r>
            <a:r>
              <a:rPr lang="en-GB" sz="1800" dirty="0" err="1"/>
              <a:t>creditori</a:t>
            </a:r>
            <a:r>
              <a:rPr lang="en-GB" sz="1800" dirty="0"/>
              <a:t> (art. 2503 </a:t>
            </a:r>
            <a:r>
              <a:rPr lang="en-GB" sz="1800" dirty="0" err="1"/>
              <a:t>richiamato</a:t>
            </a:r>
            <a:r>
              <a:rPr lang="en-GB" sz="1800" dirty="0"/>
              <a:t> </a:t>
            </a:r>
            <a:r>
              <a:rPr lang="en-GB" sz="1800" dirty="0" err="1"/>
              <a:t>dall</a:t>
            </a:r>
            <a:r>
              <a:rPr lang="en-GB" altLang="en-GB" sz="1800" dirty="0" err="1"/>
              <a:t>’</a:t>
            </a:r>
            <a:r>
              <a:rPr lang="en-GB" sz="1800" dirty="0" err="1"/>
              <a:t>art</a:t>
            </a:r>
            <a:r>
              <a:rPr lang="en-GB" sz="1800" dirty="0"/>
              <a:t>. 2506 </a:t>
            </a:r>
            <a:r>
              <a:rPr lang="en-GB" sz="1800" dirty="0" err="1"/>
              <a:t>ter</a:t>
            </a:r>
            <a:r>
              <a:rPr lang="en-GB" sz="1800" dirty="0"/>
              <a:t>) </a:t>
            </a:r>
          </a:p>
          <a:p>
            <a:pPr algn="just">
              <a:buSzPct val="80000"/>
              <a:buFont typeface="Wingdings" charset="0"/>
              <a:buNone/>
              <a:defRPr/>
            </a:pPr>
            <a:endParaRPr lang="en-GB" sz="1800" dirty="0"/>
          </a:p>
          <a:p>
            <a:pPr algn="just">
              <a:buSzPct val="80000"/>
              <a:buFont typeface="Wingdings" charset="0"/>
              <a:buNone/>
              <a:defRPr/>
            </a:pPr>
            <a:endParaRPr lang="en-GB" sz="1800" dirty="0"/>
          </a:p>
          <a:p>
            <a:pPr algn="just">
              <a:buSzPct val="80000"/>
              <a:buFont typeface="Wingdings" charset="0"/>
              <a:buNone/>
              <a:defRPr/>
            </a:pPr>
            <a:endParaRPr lang="en-GB" sz="1800" i="1" dirty="0"/>
          </a:p>
          <a:p>
            <a:pPr algn="just">
              <a:buSzPct val="80000"/>
              <a:buFont typeface="Wingdings" charset="0"/>
              <a:buNone/>
              <a:defRPr/>
            </a:pPr>
            <a:endParaRPr lang="en-GB" sz="1800" dirty="0"/>
          </a:p>
          <a:p>
            <a:pPr algn="just">
              <a:buSzPct val="80000"/>
              <a:buFont typeface="Wingdings" charset="0"/>
              <a:buNone/>
              <a:defRPr/>
            </a:pPr>
            <a:endParaRPr lang="en-GB" sz="1800" dirty="0"/>
          </a:p>
          <a:p>
            <a:pPr algn="just">
              <a:buSzPct val="80000"/>
              <a:buFont typeface="Wingdings" charset="0"/>
              <a:buNone/>
              <a:defRPr/>
            </a:pPr>
            <a:endParaRPr lang="en-GB" sz="1800" dirty="0"/>
          </a:p>
        </p:txBody>
      </p:sp>
      <p:sp>
        <p:nvSpPr>
          <p:cNvPr id="76807" name="AutoShape 7"/>
          <p:cNvSpPr>
            <a:spLocks noChangeArrowheads="1"/>
          </p:cNvSpPr>
          <p:nvPr/>
        </p:nvSpPr>
        <p:spPr bwMode="auto">
          <a:xfrm>
            <a:off x="3774687" y="1202954"/>
            <a:ext cx="381000" cy="390525"/>
          </a:xfrm>
          <a:prstGeom prst="downArrow">
            <a:avLst>
              <a:gd name="adj1" fmla="val 50000"/>
              <a:gd name="adj2" fmla="val 25625"/>
            </a:avLst>
          </a:prstGeom>
          <a:solidFill>
            <a:srgbClr val="3399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6808" name="AutoShape 8"/>
          <p:cNvSpPr>
            <a:spLocks noChangeArrowheads="1"/>
          </p:cNvSpPr>
          <p:nvPr/>
        </p:nvSpPr>
        <p:spPr bwMode="auto">
          <a:xfrm>
            <a:off x="7896225" y="1158554"/>
            <a:ext cx="381000" cy="381000"/>
          </a:xfrm>
          <a:prstGeom prst="downArrow">
            <a:avLst>
              <a:gd name="adj1" fmla="val 50000"/>
              <a:gd name="adj2" fmla="val 25000"/>
            </a:avLst>
          </a:prstGeom>
          <a:solidFill>
            <a:srgbClr val="3399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6809" name="Text Box 9"/>
          <p:cNvSpPr txBox="1">
            <a:spLocks noChangeArrowheads="1"/>
          </p:cNvSpPr>
          <p:nvPr/>
        </p:nvSpPr>
        <p:spPr bwMode="auto">
          <a:xfrm>
            <a:off x="7391401" y="701355"/>
            <a:ext cx="1350963"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b="1" i="1" dirty="0" err="1"/>
              <a:t>Scissione</a:t>
            </a:r>
            <a:endParaRPr lang="en-GB" b="1" i="1" dirty="0"/>
          </a:p>
        </p:txBody>
      </p:sp>
      <p:sp>
        <p:nvSpPr>
          <p:cNvPr id="76810" name="Text Box 10"/>
          <p:cNvSpPr txBox="1">
            <a:spLocks noChangeArrowheads="1"/>
          </p:cNvSpPr>
          <p:nvPr/>
        </p:nvSpPr>
        <p:spPr bwMode="auto">
          <a:xfrm>
            <a:off x="2209826" y="4310452"/>
            <a:ext cx="3762375" cy="1866511"/>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None/>
              <a:defRPr/>
            </a:pPr>
            <a:r>
              <a:rPr lang="en-GB" sz="1400" dirty="0"/>
              <a:t>DISCIPLINA:</a:t>
            </a:r>
          </a:p>
          <a:p>
            <a:pPr algn="just">
              <a:buSzPct val="80000"/>
              <a:buFont typeface="Wingdings" charset="0"/>
              <a:buChar char=""/>
              <a:defRPr/>
            </a:pPr>
            <a:r>
              <a:rPr lang="en-GB" sz="1400" dirty="0"/>
              <a:t> </a:t>
            </a:r>
            <a:r>
              <a:rPr lang="en-GB" sz="1400" dirty="0" err="1"/>
              <a:t>Opposizione</a:t>
            </a:r>
            <a:r>
              <a:rPr lang="en-GB" sz="1400" dirty="0"/>
              <a:t> </a:t>
            </a:r>
            <a:r>
              <a:rPr lang="en-GB" sz="1400" dirty="0" err="1"/>
              <a:t>dei</a:t>
            </a:r>
            <a:r>
              <a:rPr lang="en-GB" sz="1400" dirty="0"/>
              <a:t> </a:t>
            </a:r>
            <a:r>
              <a:rPr lang="en-GB" sz="1400" dirty="0" err="1"/>
              <a:t>creditori</a:t>
            </a:r>
            <a:r>
              <a:rPr lang="en-GB" sz="1400" dirty="0"/>
              <a:t> (art. 2503) (e </a:t>
            </a:r>
            <a:r>
              <a:rPr lang="en-GB" sz="1400" dirty="0" err="1"/>
              <a:t>casi</a:t>
            </a:r>
            <a:r>
              <a:rPr lang="en-GB" sz="1400" dirty="0"/>
              <a:t> di </a:t>
            </a:r>
            <a:r>
              <a:rPr lang="en-GB" sz="1400" dirty="0" err="1"/>
              <a:t>esclusione</a:t>
            </a:r>
            <a:r>
              <a:rPr lang="en-GB" sz="1400" dirty="0"/>
              <a:t> del </a:t>
            </a:r>
            <a:r>
              <a:rPr lang="en-GB" sz="1400" dirty="0" err="1"/>
              <a:t>necessario</a:t>
            </a:r>
            <a:r>
              <a:rPr lang="en-GB" sz="1400" dirty="0"/>
              <a:t> </a:t>
            </a:r>
            <a:r>
              <a:rPr lang="en-GB" sz="1400" dirty="0" err="1"/>
              <a:t>decorso</a:t>
            </a:r>
            <a:r>
              <a:rPr lang="en-GB" sz="1400" dirty="0"/>
              <a:t> del </a:t>
            </a:r>
            <a:r>
              <a:rPr lang="en-GB" sz="1400" dirty="0" err="1"/>
              <a:t>relativo</a:t>
            </a:r>
            <a:r>
              <a:rPr lang="en-GB" sz="1400" dirty="0"/>
              <a:t> </a:t>
            </a:r>
            <a:r>
              <a:rPr lang="en-GB" sz="1400" dirty="0" err="1"/>
              <a:t>termine</a:t>
            </a:r>
            <a:r>
              <a:rPr lang="en-GB" sz="1400" dirty="0"/>
              <a:t>)‏</a:t>
            </a:r>
          </a:p>
          <a:p>
            <a:pPr algn="just">
              <a:buSzPct val="80000"/>
              <a:buFont typeface="Wingdings" charset="0"/>
              <a:buChar char=""/>
              <a:defRPr/>
            </a:pPr>
            <a:r>
              <a:rPr lang="en-GB" sz="1400" dirty="0"/>
              <a:t> </a:t>
            </a:r>
            <a:r>
              <a:rPr lang="en-GB" sz="1400" dirty="0" err="1"/>
              <a:t>Consenso</a:t>
            </a:r>
            <a:r>
              <a:rPr lang="en-GB" sz="1400" dirty="0"/>
              <a:t> </a:t>
            </a:r>
            <a:r>
              <a:rPr lang="en-GB" sz="1400" dirty="0" err="1"/>
              <a:t>dei</a:t>
            </a:r>
            <a:r>
              <a:rPr lang="en-GB" sz="1400" dirty="0"/>
              <a:t> </a:t>
            </a:r>
            <a:r>
              <a:rPr lang="en-GB" sz="1400" dirty="0" err="1"/>
              <a:t>creditori</a:t>
            </a:r>
            <a:r>
              <a:rPr lang="en-GB" sz="1400" dirty="0"/>
              <a:t> </a:t>
            </a:r>
            <a:r>
              <a:rPr lang="en-GB" sz="1400" dirty="0" err="1"/>
              <a:t>alla</a:t>
            </a:r>
            <a:r>
              <a:rPr lang="en-GB" sz="1400" dirty="0"/>
              <a:t> </a:t>
            </a:r>
            <a:r>
              <a:rPr lang="en-GB" sz="1400" dirty="0" err="1"/>
              <a:t>liberazione</a:t>
            </a:r>
            <a:r>
              <a:rPr lang="en-GB" sz="1400" dirty="0"/>
              <a:t> per le </a:t>
            </a:r>
            <a:r>
              <a:rPr lang="en-GB" sz="1400" dirty="0" err="1"/>
              <a:t>obbl</a:t>
            </a:r>
            <a:r>
              <a:rPr lang="en-GB" sz="1400" dirty="0"/>
              <a:t>. </a:t>
            </a:r>
            <a:r>
              <a:rPr lang="en-GB" sz="1400" dirty="0" err="1"/>
              <a:t>anteriori</a:t>
            </a:r>
            <a:r>
              <a:rPr lang="en-GB" sz="1400" dirty="0"/>
              <a:t> (2504 </a:t>
            </a:r>
            <a:r>
              <a:rPr lang="en-GB" sz="1400" dirty="0" err="1"/>
              <a:t>bis</a:t>
            </a:r>
            <a:r>
              <a:rPr lang="en-GB" sz="1400" dirty="0"/>
              <a:t>, </a:t>
            </a:r>
            <a:r>
              <a:rPr lang="en-GB" sz="1400" dirty="0" err="1"/>
              <a:t>u.c</a:t>
            </a:r>
            <a:r>
              <a:rPr lang="en-GB" sz="1400" dirty="0"/>
              <a:t>.) (espresso o </a:t>
            </a:r>
            <a:r>
              <a:rPr lang="en-GB" sz="1400" dirty="0" err="1"/>
              <a:t>implicito</a:t>
            </a:r>
            <a:r>
              <a:rPr lang="en-GB" sz="1400" dirty="0"/>
              <a:t>? </a:t>
            </a:r>
            <a:r>
              <a:rPr lang="en-GB" sz="1400" dirty="0" err="1"/>
              <a:t>Nel</a:t>
            </a:r>
            <a:r>
              <a:rPr lang="en-GB" sz="1400" dirty="0"/>
              <a:t> secondo </a:t>
            </a:r>
            <a:r>
              <a:rPr lang="en-GB" sz="1400" dirty="0" err="1"/>
              <a:t>caso</a:t>
            </a:r>
            <a:r>
              <a:rPr lang="en-GB" sz="1400" dirty="0"/>
              <a:t>, appl. 2500/5, II)‏</a:t>
            </a:r>
          </a:p>
        </p:txBody>
      </p:sp>
      <p:sp>
        <p:nvSpPr>
          <p:cNvPr id="76811" name="Text Box 11"/>
          <p:cNvSpPr txBox="1">
            <a:spLocks noChangeArrowheads="1"/>
          </p:cNvSpPr>
          <p:nvPr/>
        </p:nvSpPr>
        <p:spPr bwMode="auto">
          <a:xfrm>
            <a:off x="4767269" y="0"/>
            <a:ext cx="3054339"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sz="2200" b="1" i="1"/>
              <a:t>Operazioni straordinarie</a:t>
            </a:r>
          </a:p>
        </p:txBody>
      </p:sp>
    </p:spTree>
    <p:extLst>
      <p:ext uri="{BB962C8B-B14F-4D97-AF65-F5344CB8AC3E}">
        <p14:creationId xmlns:p14="http://schemas.microsoft.com/office/powerpoint/2010/main" val="3716867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0969602-18B2-124A-915B-2B8C65EE3A8E}"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lang="en-GB" sz="1000">
              <a:solidFill>
                <a:srgbClr val="000000"/>
              </a:solidFill>
            </a:endParaRPr>
          </a:p>
        </p:txBody>
      </p:sp>
      <p:sp>
        <p:nvSpPr>
          <p:cNvPr id="77828" name="Text Box 4"/>
          <p:cNvSpPr txBox="1">
            <a:spLocks noChangeArrowheads="1"/>
          </p:cNvSpPr>
          <p:nvPr/>
        </p:nvSpPr>
        <p:spPr bwMode="auto">
          <a:xfrm>
            <a:off x="4568484" y="402102"/>
            <a:ext cx="2462213"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r>
              <a:rPr lang="en-GB" b="1" i="1" dirty="0"/>
              <a:t>I </a:t>
            </a:r>
            <a:r>
              <a:rPr lang="en-GB" b="1" i="1" dirty="0" err="1"/>
              <a:t>gruppi</a:t>
            </a:r>
            <a:r>
              <a:rPr lang="en-GB" b="1" i="1" dirty="0"/>
              <a:t> di </a:t>
            </a:r>
            <a:r>
              <a:rPr lang="en-GB" b="1" i="1" dirty="0" err="1"/>
              <a:t>società</a:t>
            </a:r>
            <a:endParaRPr lang="en-GB" b="1" i="1" dirty="0"/>
          </a:p>
        </p:txBody>
      </p:sp>
      <p:sp>
        <p:nvSpPr>
          <p:cNvPr id="77829" name="Text Box 5"/>
          <p:cNvSpPr txBox="1">
            <a:spLocks noChangeArrowheads="1"/>
          </p:cNvSpPr>
          <p:nvPr/>
        </p:nvSpPr>
        <p:spPr bwMode="auto">
          <a:xfrm>
            <a:off x="1992313" y="2205038"/>
            <a:ext cx="2133600" cy="2667000"/>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defRPr/>
            </a:pPr>
            <a:endParaRPr lang="en-GB" sz="1600"/>
          </a:p>
          <a:p>
            <a:pPr algn="ctr">
              <a:defRPr/>
            </a:pPr>
            <a:r>
              <a:rPr lang="en-GB" sz="1600"/>
              <a:t>DIREZIONE E COORDINAMENTO DI SOCIETA</a:t>
            </a:r>
            <a:r>
              <a:rPr lang="en-GB" altLang="en-GB" sz="1600"/>
              <a:t>’</a:t>
            </a:r>
            <a:endParaRPr lang="en-GB" sz="1600"/>
          </a:p>
          <a:p>
            <a:pPr algn="ctr">
              <a:defRPr/>
            </a:pPr>
            <a:r>
              <a:rPr lang="en-GB" sz="2200" b="1" i="1"/>
              <a:t> </a:t>
            </a:r>
            <a:r>
              <a:rPr lang="en-GB" sz="1600"/>
              <a:t>(art. 2497 e ss.)‏</a:t>
            </a:r>
          </a:p>
        </p:txBody>
      </p:sp>
      <p:sp>
        <p:nvSpPr>
          <p:cNvPr id="77830" name="AutoShape 6"/>
          <p:cNvSpPr>
            <a:spLocks noChangeArrowheads="1"/>
          </p:cNvSpPr>
          <p:nvPr/>
        </p:nvSpPr>
        <p:spPr bwMode="auto">
          <a:xfrm>
            <a:off x="4151313" y="3357563"/>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p>
        </p:txBody>
      </p:sp>
      <p:sp>
        <p:nvSpPr>
          <p:cNvPr id="77831" name="Text Box 7"/>
          <p:cNvSpPr txBox="1">
            <a:spLocks noChangeArrowheads="1"/>
          </p:cNvSpPr>
          <p:nvPr/>
        </p:nvSpPr>
        <p:spPr bwMode="auto">
          <a:xfrm>
            <a:off x="4511675" y="1557339"/>
            <a:ext cx="5105400" cy="4757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buSzPct val="80000"/>
              <a:buFont typeface="Wingdings" charset="0"/>
              <a:buChar char=""/>
              <a:defRPr/>
            </a:pPr>
            <a:r>
              <a:rPr lang="en-GB" sz="1800"/>
              <a:t> Presunzione di direzione e coordinamento (2359)‏</a:t>
            </a:r>
          </a:p>
          <a:p>
            <a:pPr algn="just">
              <a:buSzPct val="80000"/>
              <a:buFont typeface="Wingdings" charset="0"/>
              <a:buChar char=""/>
              <a:defRPr/>
            </a:pPr>
            <a:r>
              <a:rPr lang="en-GB" sz="1800"/>
              <a:t> Responsabilità della società che esercita direzione e coordinamento verso i soci e </a:t>
            </a:r>
            <a:r>
              <a:rPr lang="en-GB" sz="1800" b="1"/>
              <a:t>i creditori sociali delle società soggette a direzione e coordinamento</a:t>
            </a:r>
            <a:r>
              <a:rPr lang="en-GB" sz="1800"/>
              <a:t>;</a:t>
            </a:r>
          </a:p>
          <a:p>
            <a:pPr algn="just">
              <a:buSzPct val="80000"/>
              <a:buFont typeface="Wingdings" charset="0"/>
              <a:buChar char=""/>
              <a:defRPr/>
            </a:pPr>
            <a:r>
              <a:rPr lang="en-GB" sz="1800"/>
              <a:t> Presupposti positivi (pregiudizio all</a:t>
            </a:r>
            <a:r>
              <a:rPr lang="en-GB" altLang="en-GB" sz="1800"/>
              <a:t>’</a:t>
            </a:r>
            <a:r>
              <a:rPr lang="en-GB" sz="1800"/>
              <a:t>integrità derivante da atti che violano i principi di corretta amministrazione)</a:t>
            </a:r>
            <a:r>
              <a:rPr lang="en-GB" sz="1800" b="1"/>
              <a:t> </a:t>
            </a:r>
            <a:r>
              <a:rPr lang="en-GB" sz="1800"/>
              <a:t>e negativi (incapienza della controllata, assenza di compensazione) della responsabilità - 2497</a:t>
            </a:r>
          </a:p>
          <a:p>
            <a:pPr algn="just">
              <a:buSzPct val="80000"/>
              <a:buFont typeface="Wingdings" charset="0"/>
              <a:buChar char=""/>
              <a:defRPr/>
            </a:pPr>
            <a:r>
              <a:rPr lang="en-GB" sz="1800"/>
              <a:t>  Pubblicità dell</a:t>
            </a:r>
            <a:r>
              <a:rPr lang="en-GB" altLang="en-GB" sz="1800"/>
              <a:t>’</a:t>
            </a:r>
            <a:r>
              <a:rPr lang="en-GB" sz="1800"/>
              <a:t>esistenza di un rapporto di direzione e coordinamento (atti e corrispondenza; registro imprese; responsabilità omissiva degli amm.ri) – 2497 bis</a:t>
            </a:r>
          </a:p>
          <a:p>
            <a:pPr algn="just">
              <a:buSzPct val="80000"/>
              <a:buFont typeface="Wingdings" charset="0"/>
              <a:buChar char=""/>
              <a:defRPr/>
            </a:pPr>
            <a:r>
              <a:rPr lang="en-GB" sz="1800"/>
              <a:t> Motivazione delle decisioni influenzate dalla società che esercita direzione e coordinamento – 2497 ter</a:t>
            </a:r>
          </a:p>
          <a:p>
            <a:pPr algn="just">
              <a:buSzPct val="80000"/>
              <a:buFont typeface="Wingdings" charset="0"/>
              <a:buChar char=""/>
              <a:defRPr/>
            </a:pPr>
            <a:r>
              <a:rPr lang="en-GB" sz="1800"/>
              <a:t>Finanziamenti nell</a:t>
            </a:r>
            <a:r>
              <a:rPr lang="en-GB" altLang="en-GB" sz="1800"/>
              <a:t>’</a:t>
            </a:r>
            <a:r>
              <a:rPr lang="en-GB" sz="1800"/>
              <a:t>attività di direzione (appl. 2467)‏</a:t>
            </a:r>
          </a:p>
        </p:txBody>
      </p:sp>
    </p:spTree>
    <p:extLst>
      <p:ext uri="{BB962C8B-B14F-4D97-AF65-F5344CB8AC3E}">
        <p14:creationId xmlns:p14="http://schemas.microsoft.com/office/powerpoint/2010/main" val="1387833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2208214" y="260350"/>
            <a:ext cx="8162925" cy="1066800"/>
          </a:xfrm>
        </p:spPr>
        <p:txBody>
          <a:bodyPr/>
          <a:lstStyle/>
          <a:p>
            <a:pPr>
              <a:defRPr/>
            </a:pPr>
            <a:r>
              <a:rPr lang="it-IT" sz="3200" b="1" dirty="0">
                <a:latin typeface="Cambria" pitchFamily="18" charset="0"/>
                <a:ea typeface="Cambria" pitchFamily="18" charset="0"/>
              </a:rPr>
              <a:t>Le esigenze di riforma della legge fallimentare</a:t>
            </a:r>
          </a:p>
        </p:txBody>
      </p:sp>
      <p:sp>
        <p:nvSpPr>
          <p:cNvPr id="249858" name="Rectangle 3"/>
          <p:cNvSpPr>
            <a:spLocks noGrp="1" noChangeArrowheads="1"/>
          </p:cNvSpPr>
          <p:nvPr>
            <p:ph idx="1"/>
          </p:nvPr>
        </p:nvSpPr>
        <p:spPr>
          <a:xfrm>
            <a:off x="1825625" y="3692324"/>
            <a:ext cx="8504238" cy="2253950"/>
          </a:xfrm>
        </p:spPr>
        <p:txBody>
          <a:bodyPr>
            <a:normAutofit fontScale="62500" lnSpcReduction="20000"/>
          </a:bodyPr>
          <a:lstStyle/>
          <a:p>
            <a:pPr>
              <a:lnSpc>
                <a:spcPct val="90000"/>
              </a:lnSpc>
            </a:pPr>
            <a:r>
              <a:rPr lang="it-IT" dirty="0">
                <a:latin typeface="Georgia" charset="0"/>
              </a:rPr>
              <a:t>Esigenze di carattere generale</a:t>
            </a:r>
          </a:p>
          <a:p>
            <a:pPr lvl="1">
              <a:lnSpc>
                <a:spcPct val="90000"/>
              </a:lnSpc>
              <a:buClr>
                <a:schemeClr val="tx2"/>
              </a:buClr>
              <a:buFontTx/>
              <a:buChar char="•"/>
            </a:pPr>
            <a:r>
              <a:rPr lang="it-IT" sz="2000" dirty="0">
                <a:latin typeface="Georgia" charset="0"/>
              </a:rPr>
              <a:t>Mutato contesto economico-giuridico</a:t>
            </a:r>
          </a:p>
          <a:p>
            <a:pPr lvl="1">
              <a:lnSpc>
                <a:spcPct val="90000"/>
              </a:lnSpc>
              <a:buClr>
                <a:schemeClr val="tx2"/>
              </a:buClr>
              <a:buFontTx/>
              <a:buChar char="•"/>
            </a:pPr>
            <a:r>
              <a:rPr lang="it-IT" sz="2000" dirty="0">
                <a:latin typeface="Georgia" charset="0"/>
              </a:rPr>
              <a:t>allineamento agli standard internazionali</a:t>
            </a:r>
          </a:p>
          <a:p>
            <a:pPr lvl="1">
              <a:lnSpc>
                <a:spcPct val="90000"/>
              </a:lnSpc>
              <a:buClr>
                <a:schemeClr val="tx2"/>
              </a:buClr>
              <a:buFontTx/>
              <a:buChar char="•"/>
            </a:pPr>
            <a:r>
              <a:rPr lang="it-IT" sz="2000" dirty="0">
                <a:latin typeface="Georgia" charset="0"/>
              </a:rPr>
              <a:t>Completamento della riforma del diritto societario (</a:t>
            </a:r>
            <a:r>
              <a:rPr lang="it-IT" sz="2000" dirty="0" err="1">
                <a:latin typeface="Georgia" charset="0"/>
              </a:rPr>
              <a:t>D.Lgs.</a:t>
            </a:r>
            <a:r>
              <a:rPr lang="it-IT" sz="2000" dirty="0">
                <a:latin typeface="Georgia" charset="0"/>
              </a:rPr>
              <a:t> </a:t>
            </a:r>
            <a:r>
              <a:rPr lang="it-IT" sz="2000" dirty="0" err="1">
                <a:latin typeface="Georgia" charset="0"/>
              </a:rPr>
              <a:t>nn</a:t>
            </a:r>
            <a:r>
              <a:rPr lang="it-IT" sz="2000" dirty="0">
                <a:latin typeface="Georgia" charset="0"/>
              </a:rPr>
              <a:t>. 5-6/03)</a:t>
            </a:r>
          </a:p>
          <a:p>
            <a:pPr lvl="1">
              <a:lnSpc>
                <a:spcPct val="90000"/>
              </a:lnSpc>
              <a:buFont typeface="Wingdings" charset="0"/>
              <a:buNone/>
            </a:pPr>
            <a:endParaRPr lang="it-IT" sz="2000" dirty="0">
              <a:latin typeface="Georgia" charset="0"/>
            </a:endParaRPr>
          </a:p>
          <a:p>
            <a:pPr>
              <a:lnSpc>
                <a:spcPct val="90000"/>
              </a:lnSpc>
            </a:pPr>
            <a:r>
              <a:rPr lang="it-IT" dirty="0">
                <a:latin typeface="Georgia" charset="0"/>
              </a:rPr>
              <a:t>Esigenze di carattere particolare </a:t>
            </a:r>
          </a:p>
          <a:p>
            <a:pPr lvl="1">
              <a:lnSpc>
                <a:spcPct val="90000"/>
              </a:lnSpc>
              <a:buClr>
                <a:schemeClr val="tx2"/>
              </a:buClr>
              <a:buFontTx/>
              <a:buChar char="•"/>
            </a:pPr>
            <a:r>
              <a:rPr lang="it-IT" sz="2000" dirty="0">
                <a:latin typeface="Georgia" charset="0"/>
              </a:rPr>
              <a:t>Eccessiva durata delle procedure concorsuali</a:t>
            </a:r>
          </a:p>
          <a:p>
            <a:pPr lvl="1">
              <a:lnSpc>
                <a:spcPct val="90000"/>
              </a:lnSpc>
              <a:buClr>
                <a:schemeClr val="tx2"/>
              </a:buClr>
              <a:buFontTx/>
              <a:buChar char="•"/>
            </a:pPr>
            <a:r>
              <a:rPr lang="it-IT" sz="2000" dirty="0">
                <a:latin typeface="Georgia" charset="0"/>
              </a:rPr>
              <a:t>Disciplina stigmatizzante per l</a:t>
            </a:r>
            <a:r>
              <a:rPr lang="ja-JP" altLang="it-IT" sz="2000" dirty="0">
                <a:latin typeface="Arial" charset="0"/>
              </a:rPr>
              <a:t>’</a:t>
            </a:r>
            <a:r>
              <a:rPr lang="it-IT" altLang="ja-JP" sz="2000" dirty="0">
                <a:latin typeface="Georgia" charset="0"/>
              </a:rPr>
              <a:t>imprenditore dichiarato fallito</a:t>
            </a:r>
          </a:p>
          <a:p>
            <a:pPr lvl="1">
              <a:lnSpc>
                <a:spcPct val="90000"/>
              </a:lnSpc>
              <a:buClr>
                <a:schemeClr val="tx2"/>
              </a:buClr>
              <a:buFontTx/>
              <a:buChar char="•"/>
            </a:pPr>
            <a:r>
              <a:rPr lang="it-IT" sz="2000" dirty="0">
                <a:latin typeface="Georgia" charset="0"/>
              </a:rPr>
              <a:t>Sistema delle revocatorie fallimentari e loro impatto sui costi di finanziamento </a:t>
            </a:r>
            <a:r>
              <a:rPr lang="it-IT" sz="2000" dirty="0" err="1">
                <a:latin typeface="Georgia" charset="0"/>
              </a:rPr>
              <a:t>dell</a:t>
            </a:r>
            <a:r>
              <a:rPr lang="ja-JP" altLang="it-IT" sz="2000" dirty="0">
                <a:latin typeface="Arial" charset="0"/>
              </a:rPr>
              <a:t>’</a:t>
            </a:r>
            <a:r>
              <a:rPr lang="it-IT" altLang="ja-JP" sz="2000" dirty="0">
                <a:latin typeface="Georgia" charset="0"/>
              </a:rPr>
              <a:t>impresa</a:t>
            </a:r>
          </a:p>
          <a:p>
            <a:pPr lvl="1">
              <a:lnSpc>
                <a:spcPct val="90000"/>
              </a:lnSpc>
              <a:buClr>
                <a:schemeClr val="tx2"/>
              </a:buClr>
              <a:buFontTx/>
              <a:buChar char="•"/>
            </a:pPr>
            <a:r>
              <a:rPr lang="it-IT" sz="2000" dirty="0">
                <a:latin typeface="Georgia" charset="0"/>
              </a:rPr>
              <a:t>Difficoltà nella liquidazione</a:t>
            </a:r>
          </a:p>
          <a:p>
            <a:pPr lvl="1">
              <a:lnSpc>
                <a:spcPct val="90000"/>
              </a:lnSpc>
              <a:buClr>
                <a:schemeClr val="tx2"/>
              </a:buClr>
              <a:buFontTx/>
              <a:buChar char="•"/>
            </a:pPr>
            <a:endParaRPr lang="it-IT" sz="2000" dirty="0">
              <a:latin typeface="Georgia" charset="0"/>
            </a:endParaRPr>
          </a:p>
          <a:p>
            <a:pPr lvl="1">
              <a:lnSpc>
                <a:spcPct val="90000"/>
              </a:lnSpc>
              <a:buFont typeface="Wingdings" charset="0"/>
              <a:buNone/>
            </a:pPr>
            <a:endParaRPr lang="it-IT" sz="2000" dirty="0">
              <a:latin typeface="Georgia" charset="0"/>
            </a:endParaRPr>
          </a:p>
          <a:p>
            <a:pPr lvl="1">
              <a:lnSpc>
                <a:spcPct val="90000"/>
              </a:lnSpc>
              <a:buClr>
                <a:schemeClr val="tx2"/>
              </a:buClr>
              <a:buFontTx/>
              <a:buChar char="•"/>
            </a:pPr>
            <a:endParaRPr lang="it-IT" sz="2000" dirty="0">
              <a:latin typeface="Georgia" charset="0"/>
            </a:endParaRPr>
          </a:p>
          <a:p>
            <a:pPr lvl="1">
              <a:lnSpc>
                <a:spcPct val="90000"/>
              </a:lnSpc>
              <a:buFont typeface="Wingdings" charset="0"/>
              <a:buNone/>
            </a:pPr>
            <a:endParaRPr lang="it-IT" sz="2000" dirty="0">
              <a:latin typeface="Georgia" charset="0"/>
            </a:endParaRPr>
          </a:p>
          <a:p>
            <a:pPr>
              <a:lnSpc>
                <a:spcPct val="90000"/>
              </a:lnSpc>
            </a:pPr>
            <a:endParaRPr lang="it-IT" sz="2000" dirty="0">
              <a:latin typeface="Georgia" charset="0"/>
            </a:endParaRPr>
          </a:p>
          <a:p>
            <a:pPr>
              <a:lnSpc>
                <a:spcPct val="90000"/>
              </a:lnSpc>
            </a:pPr>
            <a:endParaRPr lang="it-IT" sz="2000" dirty="0">
              <a:latin typeface="Georgia" charset="0"/>
            </a:endParaRPr>
          </a:p>
        </p:txBody>
      </p:sp>
    </p:spTree>
    <p:extLst>
      <p:ext uri="{BB962C8B-B14F-4D97-AF65-F5344CB8AC3E}">
        <p14:creationId xmlns:p14="http://schemas.microsoft.com/office/powerpoint/2010/main" val="3896141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395539" y="557213"/>
            <a:ext cx="8162925" cy="1066800"/>
          </a:xfrm>
        </p:spPr>
        <p:txBody>
          <a:bodyPr/>
          <a:lstStyle/>
          <a:p>
            <a:pPr>
              <a:defRPr/>
            </a:pPr>
            <a:r>
              <a:rPr lang="it-IT" sz="3200" b="1" dirty="0">
                <a:latin typeface="Cambria" pitchFamily="18" charset="0"/>
                <a:ea typeface="Cambria" pitchFamily="18" charset="0"/>
              </a:rPr>
              <a:t>Principi irrinunciabili di Confindustria</a:t>
            </a:r>
          </a:p>
        </p:txBody>
      </p:sp>
      <p:sp>
        <p:nvSpPr>
          <p:cNvPr id="251906" name="Rectangle 3"/>
          <p:cNvSpPr>
            <a:spLocks noGrp="1" noChangeArrowheads="1"/>
          </p:cNvSpPr>
          <p:nvPr>
            <p:ph idx="1"/>
          </p:nvPr>
        </p:nvSpPr>
        <p:spPr>
          <a:xfrm>
            <a:off x="1825625" y="1527175"/>
            <a:ext cx="8504238" cy="4572000"/>
          </a:xfrm>
        </p:spPr>
        <p:txBody>
          <a:bodyPr/>
          <a:lstStyle/>
          <a:p>
            <a:pPr>
              <a:lnSpc>
                <a:spcPct val="90000"/>
              </a:lnSpc>
            </a:pPr>
            <a:r>
              <a:rPr lang="it-IT" sz="2000">
                <a:latin typeface="Georgia" charset="0"/>
              </a:rPr>
              <a:t>Introduzione di strumenti per la gestione privatistica della crisi di impresa</a:t>
            </a:r>
          </a:p>
          <a:p>
            <a:pPr>
              <a:lnSpc>
                <a:spcPct val="90000"/>
              </a:lnSpc>
            </a:pPr>
            <a:endParaRPr lang="it-IT" sz="2000">
              <a:latin typeface="Georgia" charset="0"/>
            </a:endParaRPr>
          </a:p>
          <a:p>
            <a:pPr>
              <a:lnSpc>
                <a:spcPct val="90000"/>
              </a:lnSpc>
            </a:pPr>
            <a:r>
              <a:rPr lang="it-IT" sz="2000">
                <a:latin typeface="Georgia" charset="0"/>
              </a:rPr>
              <a:t>Modifica del rito e riduzione dei tempi delle procedure </a:t>
            </a:r>
          </a:p>
          <a:p>
            <a:pPr>
              <a:lnSpc>
                <a:spcPct val="90000"/>
              </a:lnSpc>
            </a:pPr>
            <a:endParaRPr lang="it-IT" sz="2000">
              <a:latin typeface="Georgia" charset="0"/>
            </a:endParaRPr>
          </a:p>
          <a:p>
            <a:pPr>
              <a:lnSpc>
                <a:spcPct val="90000"/>
              </a:lnSpc>
            </a:pPr>
            <a:r>
              <a:rPr lang="it-IT" sz="2000">
                <a:latin typeface="Georgia" charset="0"/>
              </a:rPr>
              <a:t>Limitazione dei poteri dell</a:t>
            </a:r>
            <a:r>
              <a:rPr lang="ja-JP" altLang="it-IT" sz="2000">
                <a:latin typeface="Arial" charset="0"/>
              </a:rPr>
              <a:t>’</a:t>
            </a:r>
            <a:r>
              <a:rPr lang="it-IT" altLang="ja-JP" sz="2000">
                <a:latin typeface="Georgia" charset="0"/>
              </a:rPr>
              <a:t>autorità giudiziaria e nuova definizione delle competenze degli organi delle procedure</a:t>
            </a:r>
          </a:p>
          <a:p>
            <a:pPr>
              <a:lnSpc>
                <a:spcPct val="90000"/>
              </a:lnSpc>
            </a:pPr>
            <a:endParaRPr lang="it-IT" sz="2000">
              <a:latin typeface="Georgia" charset="0"/>
            </a:endParaRPr>
          </a:p>
          <a:p>
            <a:pPr>
              <a:lnSpc>
                <a:spcPct val="90000"/>
              </a:lnSpc>
            </a:pPr>
            <a:r>
              <a:rPr lang="it-IT" sz="2000">
                <a:latin typeface="Georgia" charset="0"/>
              </a:rPr>
              <a:t>Eliminazione degli effetti personali in capo al fallito</a:t>
            </a:r>
          </a:p>
          <a:p>
            <a:pPr>
              <a:lnSpc>
                <a:spcPct val="90000"/>
              </a:lnSpc>
            </a:pPr>
            <a:r>
              <a:rPr lang="it-IT" sz="2000">
                <a:latin typeface="Georgia" charset="0"/>
              </a:rPr>
              <a:t>Riduzione dell</a:t>
            </a:r>
            <a:r>
              <a:rPr lang="ja-JP" altLang="it-IT" sz="2000">
                <a:latin typeface="Arial" charset="0"/>
              </a:rPr>
              <a:t>’</a:t>
            </a:r>
            <a:r>
              <a:rPr lang="it-IT" altLang="ja-JP" sz="2000">
                <a:latin typeface="Georgia" charset="0"/>
              </a:rPr>
              <a:t>ambito di applicazione della revocatoria fallimentare</a:t>
            </a:r>
          </a:p>
          <a:p>
            <a:pPr>
              <a:lnSpc>
                <a:spcPct val="90000"/>
              </a:lnSpc>
              <a:buFont typeface="Wingdings" charset="0"/>
              <a:buNone/>
            </a:pPr>
            <a:endParaRPr lang="it-IT" sz="2000">
              <a:latin typeface="Georgia" charset="0"/>
            </a:endParaRPr>
          </a:p>
          <a:p>
            <a:pPr>
              <a:lnSpc>
                <a:spcPct val="90000"/>
              </a:lnSpc>
            </a:pPr>
            <a:r>
              <a:rPr lang="it-IT" sz="2000">
                <a:latin typeface="Georgia" charset="0"/>
              </a:rPr>
              <a:t>Introduzione dell</a:t>
            </a:r>
            <a:r>
              <a:rPr lang="ja-JP" altLang="it-IT" sz="2000">
                <a:latin typeface="Arial" charset="0"/>
              </a:rPr>
              <a:t>’</a:t>
            </a:r>
            <a:r>
              <a:rPr lang="it-IT" altLang="ja-JP" sz="2000">
                <a:latin typeface="Georgia" charset="0"/>
              </a:rPr>
              <a:t>istituto della esdebitazione</a:t>
            </a:r>
            <a:endParaRPr lang="it-IT" sz="2000">
              <a:latin typeface="Georgia" charset="0"/>
            </a:endParaRPr>
          </a:p>
        </p:txBody>
      </p:sp>
    </p:spTree>
    <p:extLst>
      <p:ext uri="{BB962C8B-B14F-4D97-AF65-F5344CB8AC3E}">
        <p14:creationId xmlns:p14="http://schemas.microsoft.com/office/powerpoint/2010/main" val="1771896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025149" y="465137"/>
            <a:ext cx="8162925" cy="579438"/>
          </a:xfrm>
        </p:spPr>
        <p:txBody>
          <a:bodyPr/>
          <a:lstStyle/>
          <a:p>
            <a:pPr>
              <a:defRPr/>
            </a:pPr>
            <a:r>
              <a:rPr lang="it-IT" sz="3200" b="1" dirty="0">
                <a:latin typeface="Cambria" pitchFamily="18" charset="0"/>
                <a:ea typeface="Cambria" pitchFamily="18" charset="0"/>
              </a:rPr>
              <a:t>Iniziative della Confindustria</a:t>
            </a:r>
          </a:p>
        </p:txBody>
      </p:sp>
      <p:sp>
        <p:nvSpPr>
          <p:cNvPr id="253954" name="Rectangle 3"/>
          <p:cNvSpPr>
            <a:spLocks noGrp="1" noChangeArrowheads="1"/>
          </p:cNvSpPr>
          <p:nvPr>
            <p:ph idx="1"/>
          </p:nvPr>
        </p:nvSpPr>
        <p:spPr>
          <a:xfrm>
            <a:off x="1825625" y="1527175"/>
            <a:ext cx="8504238" cy="4572000"/>
          </a:xfrm>
        </p:spPr>
        <p:txBody>
          <a:bodyPr/>
          <a:lstStyle/>
          <a:p>
            <a:pPr>
              <a:lnSpc>
                <a:spcPct val="90000"/>
              </a:lnSpc>
            </a:pPr>
            <a:r>
              <a:rPr lang="it-IT">
                <a:latin typeface="Georgia" charset="0"/>
              </a:rPr>
              <a:t>Elaborazione e presentazione proposte di riforma</a:t>
            </a:r>
          </a:p>
          <a:p>
            <a:pPr>
              <a:lnSpc>
                <a:spcPct val="90000"/>
              </a:lnSpc>
              <a:buFont typeface="Wingdings" charset="0"/>
              <a:buNone/>
            </a:pPr>
            <a:endParaRPr lang="it-IT">
              <a:latin typeface="Georgia" charset="0"/>
            </a:endParaRPr>
          </a:p>
          <a:p>
            <a:pPr>
              <a:lnSpc>
                <a:spcPct val="90000"/>
              </a:lnSpc>
            </a:pPr>
            <a:r>
              <a:rPr lang="it-IT">
                <a:latin typeface="Georgia" charset="0"/>
              </a:rPr>
              <a:t>Definizione posizione comune </a:t>
            </a:r>
          </a:p>
          <a:p>
            <a:pPr lvl="1">
              <a:lnSpc>
                <a:spcPct val="90000"/>
              </a:lnSpc>
            </a:pPr>
            <a:r>
              <a:rPr lang="it-IT" sz="1400">
                <a:latin typeface="Georgia" charset="0"/>
              </a:rPr>
              <a:t>settembre 2002 </a:t>
            </a:r>
          </a:p>
          <a:p>
            <a:pPr lvl="2">
              <a:lnSpc>
                <a:spcPct val="90000"/>
              </a:lnSpc>
              <a:buFontTx/>
              <a:buNone/>
            </a:pPr>
            <a:r>
              <a:rPr lang="it-IT" sz="1400">
                <a:latin typeface="Georgia" charset="0"/>
              </a:rPr>
              <a:t>ABI , Ania, Confindustria</a:t>
            </a:r>
          </a:p>
          <a:p>
            <a:pPr lvl="1">
              <a:lnSpc>
                <a:spcPct val="90000"/>
              </a:lnSpc>
            </a:pPr>
            <a:r>
              <a:rPr lang="it-IT" sz="1400">
                <a:latin typeface="Georgia" charset="0"/>
              </a:rPr>
              <a:t>luglio 2004</a:t>
            </a:r>
            <a:r>
              <a:rPr lang="it-IT">
                <a:latin typeface="Georgia" charset="0"/>
              </a:rPr>
              <a:t> </a:t>
            </a:r>
          </a:p>
          <a:p>
            <a:pPr>
              <a:lnSpc>
                <a:spcPct val="90000"/>
              </a:lnSpc>
              <a:buFont typeface="Wingdings" charset="0"/>
              <a:buNone/>
            </a:pPr>
            <a:endParaRPr lang="it-IT">
              <a:latin typeface="Georgia" charset="0"/>
            </a:endParaRPr>
          </a:p>
          <a:p>
            <a:pPr>
              <a:lnSpc>
                <a:spcPct val="90000"/>
              </a:lnSpc>
            </a:pPr>
            <a:r>
              <a:rPr lang="it-IT">
                <a:latin typeface="Georgia" charset="0"/>
              </a:rPr>
              <a:t>Partecipazione attiva in commissioni ministeriali</a:t>
            </a:r>
          </a:p>
        </p:txBody>
      </p:sp>
    </p:spTree>
    <p:extLst>
      <p:ext uri="{BB962C8B-B14F-4D97-AF65-F5344CB8AC3E}">
        <p14:creationId xmlns:p14="http://schemas.microsoft.com/office/powerpoint/2010/main" val="199705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2166939" y="460375"/>
            <a:ext cx="8162925" cy="1066800"/>
          </a:xfrm>
        </p:spPr>
        <p:txBody>
          <a:bodyPr/>
          <a:lstStyle/>
          <a:p>
            <a:pPr>
              <a:defRPr/>
            </a:pPr>
            <a:r>
              <a:rPr lang="it-IT" sz="3200" b="1" dirty="0">
                <a:latin typeface="Cambria" pitchFamily="18" charset="0"/>
                <a:ea typeface="Cambria" pitchFamily="18" charset="0"/>
              </a:rPr>
              <a:t>I principali progetti di riforma della legge fallimentare</a:t>
            </a:r>
          </a:p>
        </p:txBody>
      </p:sp>
      <p:sp>
        <p:nvSpPr>
          <p:cNvPr id="256002" name="Rectangle 3"/>
          <p:cNvSpPr>
            <a:spLocks noGrp="1" noChangeArrowheads="1"/>
          </p:cNvSpPr>
          <p:nvPr>
            <p:ph idx="1"/>
          </p:nvPr>
        </p:nvSpPr>
        <p:spPr>
          <a:xfrm>
            <a:off x="1825625" y="1527175"/>
            <a:ext cx="8504238" cy="4572000"/>
          </a:xfrm>
        </p:spPr>
        <p:txBody>
          <a:bodyPr/>
          <a:lstStyle/>
          <a:p>
            <a:r>
              <a:rPr lang="it-IT" sz="2400" dirty="0">
                <a:latin typeface="Georgia" charset="0"/>
              </a:rPr>
              <a:t>Proposta di legge di delega di iniziativa governativa </a:t>
            </a:r>
            <a:r>
              <a:rPr lang="it-IT" sz="2000" dirty="0">
                <a:latin typeface="Georgia" charset="0"/>
              </a:rPr>
              <a:t>(DDL AC-7458)</a:t>
            </a:r>
          </a:p>
          <a:p>
            <a:r>
              <a:rPr lang="it-IT" sz="2400" dirty="0">
                <a:latin typeface="Georgia" charset="0"/>
              </a:rPr>
              <a:t>Progetto di legge di delega DS (</a:t>
            </a:r>
            <a:r>
              <a:rPr lang="it-IT" sz="2000" dirty="0">
                <a:latin typeface="Georgia" charset="0"/>
              </a:rPr>
              <a:t>AC- 7497)</a:t>
            </a:r>
          </a:p>
          <a:p>
            <a:r>
              <a:rPr lang="it-IT" sz="2400" dirty="0">
                <a:latin typeface="Georgia" charset="0"/>
              </a:rPr>
              <a:t>Commissione per la delega al Governo (</a:t>
            </a:r>
            <a:r>
              <a:rPr lang="it-IT" sz="2000" i="1" dirty="0">
                <a:latin typeface="Georgia" charset="0"/>
              </a:rPr>
              <a:t>c.d. Commissione </a:t>
            </a:r>
            <a:r>
              <a:rPr lang="it-IT" sz="2000" i="1" dirty="0" err="1">
                <a:latin typeface="Georgia" charset="0"/>
              </a:rPr>
              <a:t>Trevisanato</a:t>
            </a:r>
            <a:r>
              <a:rPr lang="it-IT" sz="2400" dirty="0">
                <a:latin typeface="Georgia" charset="0"/>
              </a:rPr>
              <a:t>)</a:t>
            </a:r>
          </a:p>
          <a:p>
            <a:pPr lvl="1">
              <a:buClr>
                <a:schemeClr val="tx2"/>
              </a:buClr>
              <a:buFontTx/>
              <a:buChar char="•"/>
            </a:pPr>
            <a:r>
              <a:rPr lang="it-IT" sz="2000" dirty="0">
                <a:latin typeface="Georgia" charset="0"/>
              </a:rPr>
              <a:t>versione di maggioranza</a:t>
            </a:r>
          </a:p>
          <a:p>
            <a:pPr lvl="1">
              <a:buClr>
                <a:schemeClr val="tx2"/>
              </a:buClr>
              <a:buFontTx/>
              <a:buChar char="•"/>
            </a:pPr>
            <a:r>
              <a:rPr lang="it-IT" sz="2000" dirty="0">
                <a:latin typeface="Georgia" charset="0"/>
              </a:rPr>
              <a:t>versione di minoranza</a:t>
            </a:r>
          </a:p>
          <a:p>
            <a:r>
              <a:rPr lang="it-IT" sz="2400" dirty="0">
                <a:latin typeface="Georgia" charset="0"/>
              </a:rPr>
              <a:t>DDL AS –1243 recante </a:t>
            </a:r>
            <a:r>
              <a:rPr lang="ja-JP" altLang="it-IT" sz="2400" i="1" dirty="0">
                <a:latin typeface="Arial" charset="0"/>
              </a:rPr>
              <a:t>“</a:t>
            </a:r>
            <a:r>
              <a:rPr lang="it-IT" altLang="ja-JP" sz="2400" i="1" dirty="0">
                <a:latin typeface="Georgia" charset="0"/>
              </a:rPr>
              <a:t>Modifiche urgenti al R.D. 16 MARZO 1942, n. 267</a:t>
            </a:r>
            <a:r>
              <a:rPr lang="ja-JP" altLang="it-IT" sz="2400" i="1" dirty="0">
                <a:latin typeface="Arial" charset="0"/>
              </a:rPr>
              <a:t>”</a:t>
            </a:r>
            <a:r>
              <a:rPr lang="it-IT" altLang="ja-JP" sz="2400" dirty="0">
                <a:latin typeface="Georgia" charset="0"/>
              </a:rPr>
              <a:t> </a:t>
            </a:r>
          </a:p>
          <a:p>
            <a:r>
              <a:rPr lang="it-IT" sz="2400" dirty="0">
                <a:latin typeface="Georgia" charset="0"/>
              </a:rPr>
              <a:t>Maxi-emendamento al DDL AS - 1243  </a:t>
            </a:r>
          </a:p>
        </p:txBody>
      </p:sp>
    </p:spTree>
    <p:extLst>
      <p:ext uri="{BB962C8B-B14F-4D97-AF65-F5344CB8AC3E}">
        <p14:creationId xmlns:p14="http://schemas.microsoft.com/office/powerpoint/2010/main" val="13274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B1EEB5-F261-4641-99C8-3C6D76AC950F}"/>
              </a:ext>
            </a:extLst>
          </p:cNvPr>
          <p:cNvSpPr>
            <a:spLocks noGrp="1"/>
          </p:cNvSpPr>
          <p:nvPr>
            <p:ph type="title"/>
          </p:nvPr>
        </p:nvSpPr>
        <p:spPr/>
        <p:txBody>
          <a:bodyPr/>
          <a:lstStyle/>
          <a:p>
            <a:r>
              <a:rPr lang="it-IT" dirty="0"/>
              <a:t>La s.r.l. Semplificata</a:t>
            </a:r>
          </a:p>
        </p:txBody>
      </p:sp>
      <p:sp>
        <p:nvSpPr>
          <p:cNvPr id="5" name="Sottotitolo 33">
            <a:extLst>
              <a:ext uri="{FF2B5EF4-FFF2-40B4-BE49-F238E27FC236}">
                <a16:creationId xmlns:a16="http://schemas.microsoft.com/office/drawing/2014/main" id="{1870892C-B398-6C4E-9458-E2197AA28DF0}"/>
              </a:ext>
            </a:extLst>
          </p:cNvPr>
          <p:cNvSpPr txBox="1">
            <a:spLocks noGrp="1"/>
          </p:cNvSpPr>
          <p:nvPr>
            <p:ph idx="1"/>
          </p:nvPr>
        </p:nvSpPr>
        <p:spPr>
          <a:prstGeom prst="rect">
            <a:avLst/>
          </a:prstGeom>
        </p:spPr>
        <p:txBody>
          <a:bodyPr vert="horz" lIns="91440" tIns="45720" rIns="91440" bIns="45720" rtlCol="0">
            <a:normAutofit/>
          </a:bodyPr>
          <a:lstStyle/>
          <a:p>
            <a:pPr marL="173038" indent="-173038" algn="just">
              <a:spcBef>
                <a:spcPct val="20000"/>
              </a:spcBef>
              <a:buFontTx/>
              <a:buChar char="-"/>
              <a:defRPr/>
            </a:pPr>
            <a:r>
              <a:rPr lang="it-IT" sz="2400" dirty="0">
                <a:latin typeface="Times New Roman" pitchFamily="18" charset="0"/>
                <a:cs typeface="Times New Roman" pitchFamily="18" charset="0"/>
              </a:rPr>
              <a:t>l’art. 2463 - </a:t>
            </a:r>
            <a:r>
              <a:rPr lang="it-IT" sz="2400" i="1" dirty="0">
                <a:latin typeface="Times New Roman" pitchFamily="18" charset="0"/>
                <a:cs typeface="Times New Roman" pitchFamily="18" charset="0"/>
              </a:rPr>
              <a:t>bis</a:t>
            </a:r>
            <a:r>
              <a:rPr lang="it-IT" sz="2400" dirty="0">
                <a:latin typeface="Times New Roman" pitchFamily="18" charset="0"/>
                <a:cs typeface="Times New Roman" pitchFamily="18" charset="0"/>
              </a:rPr>
              <a:t> c.c. prevede per la </a:t>
            </a:r>
            <a:r>
              <a:rPr lang="it-IT" sz="2400" dirty="0" err="1">
                <a:latin typeface="Times New Roman" pitchFamily="18" charset="0"/>
                <a:cs typeface="Times New Roman" pitchFamily="18" charset="0"/>
              </a:rPr>
              <a:t>s.r.l.s.</a:t>
            </a:r>
            <a:r>
              <a:rPr lang="it-IT" sz="2400" dirty="0">
                <a:latin typeface="Times New Roman" pitchFamily="18" charset="0"/>
                <a:cs typeface="Times New Roman" pitchFamily="18" charset="0"/>
              </a:rPr>
              <a:t> (anche </a:t>
            </a:r>
            <a:r>
              <a:rPr lang="it-IT" sz="2400" dirty="0" err="1">
                <a:latin typeface="Times New Roman" pitchFamily="18" charset="0"/>
                <a:cs typeface="Times New Roman" pitchFamily="18" charset="0"/>
              </a:rPr>
              <a:t>unipersonale</a:t>
            </a:r>
            <a:r>
              <a:rPr lang="it-IT" sz="2400" dirty="0">
                <a:latin typeface="Times New Roman" pitchFamily="18" charset="0"/>
                <a:cs typeface="Times New Roman" pitchFamily="18" charset="0"/>
              </a:rPr>
              <a:t>) che:</a:t>
            </a:r>
          </a:p>
          <a:p>
            <a:pPr marL="914400" lvl="1" indent="-457200" algn="just">
              <a:spcBef>
                <a:spcPct val="20000"/>
              </a:spcBef>
              <a:buFont typeface="+mj-lt"/>
              <a:buAutoNum type="arabicPeriod"/>
            </a:pPr>
            <a:r>
              <a:rPr lang="it-IT" dirty="0">
                <a:latin typeface="Times New Roman" pitchFamily="18" charset="0"/>
                <a:cs typeface="Times New Roman" pitchFamily="18" charset="0"/>
              </a:rPr>
              <a:t>può essere costituita solo da persone fisiche;</a:t>
            </a:r>
          </a:p>
          <a:p>
            <a:pPr marL="914400" lvl="1" indent="-457200" algn="just">
              <a:spcBef>
                <a:spcPct val="20000"/>
              </a:spcBef>
              <a:buFont typeface="+mj-lt"/>
              <a:buAutoNum type="arabicPeriod"/>
            </a:pPr>
            <a:r>
              <a:rPr lang="it-IT" dirty="0">
                <a:latin typeface="Times New Roman" pitchFamily="18" charset="0"/>
                <a:cs typeface="Times New Roman" pitchFamily="18" charset="0"/>
              </a:rPr>
              <a:t>l’atto costitutivo deve essere redatto mediante l’utilizzo di un modello standard tipizzato dal Ministero della Giustizia con il </a:t>
            </a:r>
            <a:r>
              <a:rPr lang="it-IT" dirty="0" err="1">
                <a:latin typeface="Times New Roman" pitchFamily="18" charset="0"/>
                <a:cs typeface="Times New Roman" pitchFamily="18" charset="0"/>
              </a:rPr>
              <a:t>d.m.</a:t>
            </a:r>
            <a:r>
              <a:rPr lang="it-IT" dirty="0">
                <a:latin typeface="Times New Roman" pitchFamily="18" charset="0"/>
                <a:cs typeface="Times New Roman" pitchFamily="18" charset="0"/>
              </a:rPr>
              <a:t> n. 138/2012;</a:t>
            </a:r>
          </a:p>
          <a:p>
            <a:pPr marL="914400" lvl="1" indent="-457200" algn="just">
              <a:spcBef>
                <a:spcPct val="20000"/>
              </a:spcBef>
              <a:buFont typeface="+mj-lt"/>
              <a:buAutoNum type="arabicPeriod"/>
            </a:pPr>
            <a:r>
              <a:rPr lang="it-IT" dirty="0">
                <a:latin typeface="Times New Roman" pitchFamily="18" charset="0"/>
                <a:cs typeface="Times New Roman" pitchFamily="18" charset="0"/>
              </a:rPr>
              <a:t>l’atto costitutivo e l’iscrizione nel R.I. sono esenti da diritto di bollo e di segreteria;</a:t>
            </a:r>
          </a:p>
          <a:p>
            <a:pPr marL="914400" lvl="1" indent="-457200" algn="just">
              <a:spcBef>
                <a:spcPct val="20000"/>
              </a:spcBef>
              <a:buFont typeface="+mj-lt"/>
              <a:buAutoNum type="arabicPeriod"/>
            </a:pPr>
            <a:r>
              <a:rPr lang="it-IT" dirty="0">
                <a:latin typeface="Times New Roman" pitchFamily="18" charset="0"/>
                <a:cs typeface="Times New Roman" pitchFamily="18" charset="0"/>
              </a:rPr>
              <a:t>il capitale sociale deve essere pari ad almeno 1 euro e inferiore a 10.000 euro;</a:t>
            </a:r>
          </a:p>
          <a:p>
            <a:pPr marL="914400" lvl="1" indent="-457200" algn="just">
              <a:spcBef>
                <a:spcPct val="20000"/>
              </a:spcBef>
              <a:buFont typeface="+mj-lt"/>
              <a:buAutoNum type="arabicPeriod"/>
            </a:pPr>
            <a:r>
              <a:rPr lang="it-IT" dirty="0">
                <a:latin typeface="Times New Roman" pitchFamily="18" charset="0"/>
                <a:cs typeface="Times New Roman" pitchFamily="18" charset="0"/>
              </a:rPr>
              <a:t>per quanto non previsto dall’art. 2453 – bis, si applica la disciplina della s.r.l. ordinaria.</a:t>
            </a:r>
          </a:p>
          <a:p>
            <a:pPr marL="914400" lvl="1" indent="-457200" algn="just">
              <a:spcBef>
                <a:spcPct val="20000"/>
              </a:spcBef>
              <a:buFont typeface="+mj-lt"/>
              <a:buAutoNum type="arabicPeriod"/>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Tree>
    <p:extLst>
      <p:ext uri="{BB962C8B-B14F-4D97-AF65-F5344CB8AC3E}">
        <p14:creationId xmlns:p14="http://schemas.microsoft.com/office/powerpoint/2010/main" val="112661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2166939" y="308758"/>
            <a:ext cx="8162925" cy="1066800"/>
          </a:xfrm>
        </p:spPr>
        <p:txBody>
          <a:bodyPr/>
          <a:lstStyle/>
          <a:p>
            <a:pPr>
              <a:defRPr/>
            </a:pPr>
            <a:r>
              <a:rPr lang="it-IT" sz="3200" b="1" dirty="0">
                <a:latin typeface="Cambria" pitchFamily="18" charset="0"/>
                <a:ea typeface="Cambria" pitchFamily="18" charset="0"/>
              </a:rPr>
              <a:t>Gli interventi di riforma:</a:t>
            </a:r>
            <a:br>
              <a:rPr lang="it-IT" sz="3200" b="1" dirty="0">
                <a:latin typeface="Cambria" pitchFamily="18" charset="0"/>
                <a:ea typeface="Cambria" pitchFamily="18" charset="0"/>
              </a:rPr>
            </a:br>
            <a:r>
              <a:rPr lang="it-IT" sz="3200" b="1" i="1" dirty="0">
                <a:latin typeface="Cambria" pitchFamily="18" charset="0"/>
                <a:ea typeface="Cambria" pitchFamily="18" charset="0"/>
              </a:rPr>
              <a:t>Il decreto legge</a:t>
            </a:r>
          </a:p>
        </p:txBody>
      </p:sp>
      <p:sp>
        <p:nvSpPr>
          <p:cNvPr id="258050" name="Rectangle 3"/>
          <p:cNvSpPr>
            <a:spLocks noGrp="1" noChangeArrowheads="1"/>
          </p:cNvSpPr>
          <p:nvPr>
            <p:ph idx="1"/>
          </p:nvPr>
        </p:nvSpPr>
        <p:spPr>
          <a:xfrm>
            <a:off x="1825625" y="1527175"/>
            <a:ext cx="8504238" cy="4572000"/>
          </a:xfrm>
        </p:spPr>
        <p:txBody>
          <a:bodyPr/>
          <a:lstStyle/>
          <a:p>
            <a:pPr algn="ctr">
              <a:buFont typeface="Wingdings" charset="0"/>
              <a:buNone/>
            </a:pPr>
            <a:r>
              <a:rPr lang="it-IT" b="1">
                <a:latin typeface="Georgia" charset="0"/>
              </a:rPr>
              <a:t>DL n. 35/2005</a:t>
            </a:r>
          </a:p>
          <a:p>
            <a:pPr algn="ctr">
              <a:buFont typeface="Wingdings" charset="0"/>
              <a:buNone/>
            </a:pPr>
            <a:endParaRPr lang="it-IT" b="1">
              <a:latin typeface="Georgia" charset="0"/>
            </a:endParaRPr>
          </a:p>
          <a:p>
            <a:r>
              <a:rPr lang="it-IT" sz="2400">
                <a:latin typeface="Georgia" charset="0"/>
              </a:rPr>
              <a:t>Modifiche all</a:t>
            </a:r>
            <a:r>
              <a:rPr lang="ja-JP" altLang="it-IT" sz="2400">
                <a:latin typeface="Arial" charset="0"/>
              </a:rPr>
              <a:t>’</a:t>
            </a:r>
            <a:r>
              <a:rPr lang="it-IT" altLang="ja-JP" sz="2400">
                <a:latin typeface="Georgia" charset="0"/>
              </a:rPr>
              <a:t>azione revocatoria</a:t>
            </a:r>
          </a:p>
          <a:p>
            <a:r>
              <a:rPr lang="it-IT" sz="2400">
                <a:latin typeface="Georgia" charset="0"/>
              </a:rPr>
              <a:t>Modifiche al concordato preventivo</a:t>
            </a:r>
          </a:p>
          <a:p>
            <a:r>
              <a:rPr lang="it-IT" sz="2400">
                <a:latin typeface="Georgia" charset="0"/>
              </a:rPr>
              <a:t>Introduzione di strumenti di gestione privatistica della crisi di impresa</a:t>
            </a:r>
          </a:p>
          <a:p>
            <a:pPr lvl="2"/>
            <a:r>
              <a:rPr lang="it-IT">
                <a:latin typeface="Georgia" charset="0"/>
              </a:rPr>
              <a:t>Accordi di ristrutturazione dei debiti </a:t>
            </a:r>
            <a:r>
              <a:rPr lang="it-IT" i="1">
                <a:latin typeface="Georgia" charset="0"/>
              </a:rPr>
              <a:t>ex</a:t>
            </a:r>
            <a:r>
              <a:rPr lang="it-IT">
                <a:latin typeface="Georgia" charset="0"/>
              </a:rPr>
              <a:t> art. 182 </a:t>
            </a:r>
            <a:r>
              <a:rPr lang="it-IT" i="1">
                <a:latin typeface="Georgia" charset="0"/>
              </a:rPr>
              <a:t>bis</a:t>
            </a:r>
            <a:r>
              <a:rPr lang="it-IT">
                <a:latin typeface="Georgia" charset="0"/>
              </a:rPr>
              <a:t> </a:t>
            </a:r>
            <a:r>
              <a:rPr lang="it-IT" i="1">
                <a:latin typeface="Georgia" charset="0"/>
              </a:rPr>
              <a:t>l.f.</a:t>
            </a:r>
          </a:p>
          <a:p>
            <a:pPr lvl="2"/>
            <a:r>
              <a:rPr lang="it-IT">
                <a:latin typeface="Georgia" charset="0"/>
              </a:rPr>
              <a:t>Piani di risanamento </a:t>
            </a:r>
            <a:r>
              <a:rPr lang="it-IT" i="1">
                <a:latin typeface="Georgia" charset="0"/>
              </a:rPr>
              <a:t>ex</a:t>
            </a:r>
            <a:r>
              <a:rPr lang="it-IT">
                <a:latin typeface="Georgia" charset="0"/>
              </a:rPr>
              <a:t> art. 67, comma 3, lett. </a:t>
            </a:r>
            <a:r>
              <a:rPr lang="it-IT" i="1">
                <a:latin typeface="Georgia" charset="0"/>
              </a:rPr>
              <a:t>d)</a:t>
            </a:r>
            <a:r>
              <a:rPr lang="it-IT">
                <a:latin typeface="Georgia" charset="0"/>
              </a:rPr>
              <a:t> </a:t>
            </a:r>
            <a:r>
              <a:rPr lang="it-IT" i="1">
                <a:latin typeface="Georgia" charset="0"/>
              </a:rPr>
              <a:t>l.f.</a:t>
            </a:r>
            <a:r>
              <a:rPr lang="it-IT">
                <a:latin typeface="Georgia" charset="0"/>
              </a:rPr>
              <a:t> </a:t>
            </a:r>
          </a:p>
        </p:txBody>
      </p:sp>
    </p:spTree>
    <p:extLst>
      <p:ext uri="{BB962C8B-B14F-4D97-AF65-F5344CB8AC3E}">
        <p14:creationId xmlns:p14="http://schemas.microsoft.com/office/powerpoint/2010/main" val="2082444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2166939" y="358815"/>
            <a:ext cx="8162925" cy="1066800"/>
          </a:xfrm>
        </p:spPr>
        <p:txBody>
          <a:bodyPr/>
          <a:lstStyle/>
          <a:p>
            <a:pPr>
              <a:defRPr/>
            </a:pPr>
            <a:r>
              <a:rPr lang="en-GB" sz="3200" b="1" dirty="0" err="1">
                <a:latin typeface="Cambria" pitchFamily="18" charset="0"/>
                <a:ea typeface="Cambria" pitchFamily="18" charset="0"/>
              </a:rPr>
              <a:t>Gli</a:t>
            </a:r>
            <a:r>
              <a:rPr lang="en-GB" sz="3200" b="1" dirty="0">
                <a:latin typeface="Cambria" pitchFamily="18" charset="0"/>
                <a:ea typeface="Cambria" pitchFamily="18" charset="0"/>
              </a:rPr>
              <a:t> </a:t>
            </a:r>
            <a:r>
              <a:rPr lang="en-GB" sz="3200" b="1" dirty="0" err="1">
                <a:latin typeface="Cambria" pitchFamily="18" charset="0"/>
                <a:ea typeface="Cambria" pitchFamily="18" charset="0"/>
              </a:rPr>
              <a:t>interventi</a:t>
            </a:r>
            <a:r>
              <a:rPr lang="en-GB" sz="3200" b="1" dirty="0">
                <a:latin typeface="Cambria" pitchFamily="18" charset="0"/>
                <a:ea typeface="Cambria" pitchFamily="18" charset="0"/>
              </a:rPr>
              <a:t> </a:t>
            </a:r>
            <a:r>
              <a:rPr lang="en-GB" sz="3200" b="1" dirty="0" err="1">
                <a:latin typeface="Cambria" pitchFamily="18" charset="0"/>
                <a:ea typeface="Cambria" pitchFamily="18" charset="0"/>
              </a:rPr>
              <a:t>di</a:t>
            </a:r>
            <a:r>
              <a:rPr lang="en-GB" sz="3200" b="1" dirty="0">
                <a:latin typeface="Cambria" pitchFamily="18" charset="0"/>
                <a:ea typeface="Cambria" pitchFamily="18" charset="0"/>
              </a:rPr>
              <a:t> </a:t>
            </a:r>
            <a:r>
              <a:rPr lang="en-GB" sz="3200" b="1" dirty="0" err="1">
                <a:latin typeface="Cambria" pitchFamily="18" charset="0"/>
                <a:ea typeface="Cambria" pitchFamily="18" charset="0"/>
              </a:rPr>
              <a:t>riforma</a:t>
            </a:r>
            <a:r>
              <a:rPr lang="en-GB" sz="3200" b="1" dirty="0">
                <a:latin typeface="Cambria" pitchFamily="18" charset="0"/>
                <a:ea typeface="Cambria" pitchFamily="18" charset="0"/>
              </a:rPr>
              <a:t>:</a:t>
            </a:r>
            <a:br>
              <a:rPr lang="en-GB" sz="3200" b="1" dirty="0">
                <a:latin typeface="Cambria" pitchFamily="18" charset="0"/>
                <a:ea typeface="Cambria" pitchFamily="18" charset="0"/>
              </a:rPr>
            </a:br>
            <a:r>
              <a:rPr lang="en-GB" sz="2400" b="1" i="1" dirty="0">
                <a:latin typeface="Cambria" pitchFamily="18" charset="0"/>
                <a:ea typeface="Cambria" pitchFamily="18" charset="0"/>
              </a:rPr>
              <a:t>la </a:t>
            </a:r>
            <a:r>
              <a:rPr lang="en-GB" sz="2400" b="1" i="1" dirty="0" err="1">
                <a:latin typeface="Cambria" pitchFamily="18" charset="0"/>
                <a:ea typeface="Cambria" pitchFamily="18" charset="0"/>
              </a:rPr>
              <a:t>legge</a:t>
            </a:r>
            <a:r>
              <a:rPr lang="en-GB" sz="2400" b="1" i="1" dirty="0">
                <a:latin typeface="Cambria" pitchFamily="18" charset="0"/>
                <a:ea typeface="Cambria" pitchFamily="18" charset="0"/>
              </a:rPr>
              <a:t> </a:t>
            </a:r>
            <a:r>
              <a:rPr lang="en-GB" sz="2400" b="1" i="1" dirty="0" err="1">
                <a:latin typeface="Cambria" pitchFamily="18" charset="0"/>
                <a:ea typeface="Cambria" pitchFamily="18" charset="0"/>
              </a:rPr>
              <a:t>di</a:t>
            </a:r>
            <a:r>
              <a:rPr lang="en-GB" sz="2400" b="1" i="1" dirty="0">
                <a:latin typeface="Cambria" pitchFamily="18" charset="0"/>
                <a:ea typeface="Cambria" pitchFamily="18" charset="0"/>
              </a:rPr>
              <a:t> </a:t>
            </a:r>
            <a:r>
              <a:rPr lang="en-GB" sz="2400" b="1" i="1" dirty="0" err="1">
                <a:latin typeface="Cambria" pitchFamily="18" charset="0"/>
                <a:ea typeface="Cambria" pitchFamily="18" charset="0"/>
              </a:rPr>
              <a:t>conversione</a:t>
            </a:r>
            <a:r>
              <a:rPr lang="en-GB" sz="2400" b="1" i="1" dirty="0">
                <a:latin typeface="Cambria" pitchFamily="18" charset="0"/>
                <a:ea typeface="Cambria" pitchFamily="18" charset="0"/>
              </a:rPr>
              <a:t> e la </a:t>
            </a:r>
            <a:r>
              <a:rPr lang="en-GB" sz="2400" b="1" i="1" dirty="0" err="1">
                <a:latin typeface="Cambria" pitchFamily="18" charset="0"/>
                <a:ea typeface="Cambria" pitchFamily="18" charset="0"/>
              </a:rPr>
              <a:t>legge</a:t>
            </a:r>
            <a:r>
              <a:rPr lang="en-GB" sz="2400" b="1" i="1" dirty="0">
                <a:latin typeface="Cambria" pitchFamily="18" charset="0"/>
                <a:ea typeface="Cambria" pitchFamily="18" charset="0"/>
              </a:rPr>
              <a:t> </a:t>
            </a:r>
            <a:r>
              <a:rPr lang="en-GB" sz="2400" b="1" i="1" dirty="0" err="1">
                <a:latin typeface="Cambria" pitchFamily="18" charset="0"/>
                <a:ea typeface="Cambria" pitchFamily="18" charset="0"/>
              </a:rPr>
              <a:t>di</a:t>
            </a:r>
            <a:r>
              <a:rPr lang="en-GB" sz="2400" b="1" i="1" dirty="0">
                <a:latin typeface="Cambria" pitchFamily="18" charset="0"/>
                <a:ea typeface="Cambria" pitchFamily="18" charset="0"/>
              </a:rPr>
              <a:t> </a:t>
            </a:r>
            <a:r>
              <a:rPr lang="en-GB" sz="2400" b="1" i="1" dirty="0" err="1">
                <a:latin typeface="Cambria" pitchFamily="18" charset="0"/>
                <a:ea typeface="Cambria" pitchFamily="18" charset="0"/>
              </a:rPr>
              <a:t>delega</a:t>
            </a:r>
            <a:r>
              <a:rPr lang="en-GB" sz="3200" b="1" dirty="0">
                <a:latin typeface="Cambria" pitchFamily="18" charset="0"/>
                <a:ea typeface="Cambria" pitchFamily="18" charset="0"/>
              </a:rPr>
              <a:t> </a:t>
            </a:r>
            <a:endParaRPr lang="it-IT" sz="3200" b="1" dirty="0">
              <a:latin typeface="Cambria" pitchFamily="18" charset="0"/>
              <a:ea typeface="Cambria" pitchFamily="18" charset="0"/>
            </a:endParaRPr>
          </a:p>
        </p:txBody>
      </p:sp>
      <p:sp>
        <p:nvSpPr>
          <p:cNvPr id="260098" name="Rectangle 3"/>
          <p:cNvSpPr>
            <a:spLocks noGrp="1" noChangeArrowheads="1"/>
          </p:cNvSpPr>
          <p:nvPr>
            <p:ph idx="1"/>
          </p:nvPr>
        </p:nvSpPr>
        <p:spPr>
          <a:xfrm>
            <a:off x="1825625" y="4084178"/>
            <a:ext cx="8504238" cy="2316909"/>
          </a:xfrm>
        </p:spPr>
        <p:txBody>
          <a:bodyPr>
            <a:normAutofit fontScale="25000" lnSpcReduction="20000"/>
          </a:bodyPr>
          <a:lstStyle/>
          <a:p>
            <a:pPr algn="ctr">
              <a:lnSpc>
                <a:spcPct val="90000"/>
              </a:lnSpc>
              <a:buFont typeface="Wingdings" charset="0"/>
              <a:buNone/>
            </a:pPr>
            <a:r>
              <a:rPr lang="it-IT" b="1" dirty="0">
                <a:latin typeface="Georgia" charset="0"/>
              </a:rPr>
              <a:t>L n. 80/2005</a:t>
            </a:r>
          </a:p>
          <a:p>
            <a:pPr>
              <a:lnSpc>
                <a:spcPct val="90000"/>
              </a:lnSpc>
              <a:buClr>
                <a:schemeClr val="tx2"/>
              </a:buClr>
              <a:buFont typeface="Wingdings" charset="0"/>
              <a:buChar char="§"/>
            </a:pPr>
            <a:r>
              <a:rPr lang="it-IT" sz="2000" dirty="0">
                <a:latin typeface="Georgia" charset="0"/>
              </a:rPr>
              <a:t>Convertito il DL n. 35/05</a:t>
            </a:r>
          </a:p>
          <a:p>
            <a:pPr>
              <a:lnSpc>
                <a:spcPct val="90000"/>
              </a:lnSpc>
              <a:buClr>
                <a:schemeClr val="tx2"/>
              </a:buClr>
              <a:buFont typeface="Wingdings" charset="0"/>
              <a:buChar char="§"/>
            </a:pPr>
            <a:r>
              <a:rPr lang="it-IT" sz="2000" dirty="0">
                <a:latin typeface="Georgia" charset="0"/>
              </a:rPr>
              <a:t>Tradotto i contenuti del maxiemendamento in principi di delega</a:t>
            </a:r>
          </a:p>
          <a:p>
            <a:pPr lvl="1">
              <a:lnSpc>
                <a:spcPct val="90000"/>
              </a:lnSpc>
              <a:buClr>
                <a:schemeClr val="tx2"/>
              </a:buClr>
              <a:buFontTx/>
              <a:buChar char="•"/>
            </a:pPr>
            <a:r>
              <a:rPr lang="it-IT" sz="1800" dirty="0">
                <a:latin typeface="Georgia" charset="0"/>
              </a:rPr>
              <a:t>Estensione dei soggetti esonerati dal fallimento e accelerazione delle procedure </a:t>
            </a:r>
          </a:p>
          <a:p>
            <a:pPr lvl="1">
              <a:lnSpc>
                <a:spcPct val="90000"/>
              </a:lnSpc>
              <a:buClr>
                <a:schemeClr val="tx2"/>
              </a:buClr>
              <a:buFontTx/>
              <a:buChar char="•"/>
            </a:pPr>
            <a:r>
              <a:rPr lang="it-IT" sz="1800" dirty="0">
                <a:latin typeface="Georgia" charset="0"/>
              </a:rPr>
              <a:t>Ampliamento delle competenze del comitato dei creditori</a:t>
            </a:r>
          </a:p>
          <a:p>
            <a:pPr lvl="1">
              <a:lnSpc>
                <a:spcPct val="90000"/>
              </a:lnSpc>
              <a:buClr>
                <a:schemeClr val="tx2"/>
              </a:buClr>
              <a:buFontTx/>
              <a:buChar char="•"/>
            </a:pPr>
            <a:r>
              <a:rPr lang="it-IT" sz="1800" dirty="0">
                <a:latin typeface="Georgia" charset="0"/>
              </a:rPr>
              <a:t>Modificazione delle sanzioni personali in capo al fallito</a:t>
            </a:r>
          </a:p>
          <a:p>
            <a:pPr lvl="1">
              <a:lnSpc>
                <a:spcPct val="90000"/>
              </a:lnSpc>
              <a:buClr>
                <a:schemeClr val="tx2"/>
              </a:buClr>
              <a:buFontTx/>
              <a:buChar char="•"/>
            </a:pPr>
            <a:r>
              <a:rPr lang="it-IT" sz="1800" dirty="0">
                <a:latin typeface="Georgia" charset="0"/>
              </a:rPr>
              <a:t>Modificazione della disciplina della continuazione temporanea della crisi di impresa</a:t>
            </a:r>
          </a:p>
          <a:p>
            <a:pPr lvl="1">
              <a:lnSpc>
                <a:spcPct val="90000"/>
              </a:lnSpc>
              <a:buClr>
                <a:schemeClr val="tx2"/>
              </a:buClr>
              <a:buFontTx/>
              <a:buChar char="•"/>
            </a:pPr>
            <a:r>
              <a:rPr lang="it-IT" sz="1800" dirty="0">
                <a:latin typeface="Georgia" charset="0"/>
              </a:rPr>
              <a:t>Modificazione della disciplina </a:t>
            </a:r>
            <a:r>
              <a:rPr lang="it-IT" sz="1800" dirty="0" err="1">
                <a:latin typeface="Georgia" charset="0"/>
              </a:rPr>
              <a:t>dell</a:t>
            </a:r>
            <a:r>
              <a:rPr lang="ja-JP" altLang="it-IT" sz="1800" dirty="0">
                <a:latin typeface="Arial" charset="0"/>
              </a:rPr>
              <a:t>’</a:t>
            </a:r>
            <a:r>
              <a:rPr lang="it-IT" altLang="ja-JP" sz="1800" dirty="0">
                <a:latin typeface="Georgia" charset="0"/>
              </a:rPr>
              <a:t>accertamento dello stato passivo</a:t>
            </a:r>
          </a:p>
          <a:p>
            <a:pPr lvl="1">
              <a:lnSpc>
                <a:spcPct val="90000"/>
              </a:lnSpc>
              <a:buClr>
                <a:schemeClr val="tx2"/>
              </a:buClr>
              <a:buFontTx/>
              <a:buChar char="•"/>
            </a:pPr>
            <a:r>
              <a:rPr lang="it-IT" sz="1800" dirty="0">
                <a:latin typeface="Georgia" charset="0"/>
              </a:rPr>
              <a:t>Modificazione della liquidazione</a:t>
            </a:r>
          </a:p>
          <a:p>
            <a:pPr lvl="1">
              <a:lnSpc>
                <a:spcPct val="90000"/>
              </a:lnSpc>
              <a:buClr>
                <a:schemeClr val="tx2"/>
              </a:buClr>
              <a:buFontTx/>
              <a:buChar char="•"/>
            </a:pPr>
            <a:r>
              <a:rPr lang="it-IT" sz="1800" dirty="0">
                <a:latin typeface="Georgia" charset="0"/>
              </a:rPr>
              <a:t>Modificazione del concordato preventivo</a:t>
            </a:r>
          </a:p>
          <a:p>
            <a:pPr lvl="1">
              <a:lnSpc>
                <a:spcPct val="90000"/>
              </a:lnSpc>
              <a:buClr>
                <a:schemeClr val="tx2"/>
              </a:buClr>
              <a:buFontTx/>
              <a:buChar char="•"/>
            </a:pPr>
            <a:r>
              <a:rPr lang="it-IT" sz="1800" dirty="0">
                <a:latin typeface="Georgia" charset="0"/>
              </a:rPr>
              <a:t>Introduzione della </a:t>
            </a:r>
            <a:r>
              <a:rPr lang="it-IT" sz="1800" dirty="0" err="1">
                <a:latin typeface="Georgia" charset="0"/>
              </a:rPr>
              <a:t>esdebitazione</a:t>
            </a:r>
            <a:r>
              <a:rPr lang="it-IT" sz="1800" dirty="0">
                <a:latin typeface="Georgia" charset="0"/>
              </a:rPr>
              <a:t> </a:t>
            </a:r>
          </a:p>
          <a:p>
            <a:pPr lvl="1">
              <a:lnSpc>
                <a:spcPct val="90000"/>
              </a:lnSpc>
              <a:buFont typeface="Wingdings" charset="0"/>
              <a:buNone/>
            </a:pPr>
            <a:endParaRPr lang="it-IT" sz="1800" dirty="0">
              <a:latin typeface="Georgia" charset="0"/>
            </a:endParaRPr>
          </a:p>
          <a:p>
            <a:pPr lvl="1">
              <a:lnSpc>
                <a:spcPct val="90000"/>
              </a:lnSpc>
              <a:buFont typeface="Wingdings" charset="0"/>
              <a:buChar char="§"/>
            </a:pPr>
            <a:endParaRPr lang="it-IT" sz="1800" dirty="0">
              <a:latin typeface="Georgia" charset="0"/>
            </a:endParaRPr>
          </a:p>
          <a:p>
            <a:pPr>
              <a:lnSpc>
                <a:spcPct val="90000"/>
              </a:lnSpc>
              <a:buFont typeface="Wingdings" charset="0"/>
              <a:buChar char="§"/>
            </a:pPr>
            <a:endParaRPr lang="it-IT" dirty="0">
              <a:latin typeface="Georgia" charset="0"/>
            </a:endParaRPr>
          </a:p>
          <a:p>
            <a:pPr algn="ctr">
              <a:lnSpc>
                <a:spcPct val="90000"/>
              </a:lnSpc>
              <a:buFont typeface="Wingdings" charset="0"/>
              <a:buNone/>
            </a:pPr>
            <a:endParaRPr lang="it-IT" dirty="0">
              <a:latin typeface="Georgia" charset="0"/>
            </a:endParaRPr>
          </a:p>
          <a:p>
            <a:pPr>
              <a:lnSpc>
                <a:spcPct val="90000"/>
              </a:lnSpc>
              <a:buFont typeface="Wingdings" charset="0"/>
              <a:buNone/>
            </a:pPr>
            <a:r>
              <a:rPr lang="it-IT" sz="2400" i="1" dirty="0">
                <a:latin typeface="Georgia" charset="0"/>
              </a:rPr>
              <a:t>	</a:t>
            </a:r>
          </a:p>
          <a:p>
            <a:pPr>
              <a:lnSpc>
                <a:spcPct val="90000"/>
              </a:lnSpc>
              <a:buFont typeface="Wingdings" charset="0"/>
              <a:buNone/>
            </a:pPr>
            <a:endParaRPr lang="it-IT" dirty="0">
              <a:latin typeface="Georgia" charset="0"/>
            </a:endParaRPr>
          </a:p>
          <a:p>
            <a:pPr>
              <a:lnSpc>
                <a:spcPct val="90000"/>
              </a:lnSpc>
              <a:buFont typeface="Wingdings" charset="0"/>
              <a:buNone/>
            </a:pPr>
            <a:endParaRPr lang="it-IT" i="1" dirty="0">
              <a:latin typeface="Georgia" charset="0"/>
            </a:endParaRPr>
          </a:p>
          <a:p>
            <a:pPr>
              <a:lnSpc>
                <a:spcPct val="90000"/>
              </a:lnSpc>
              <a:buFont typeface="Wingdings" charset="0"/>
              <a:buNone/>
            </a:pPr>
            <a:endParaRPr lang="it-IT" i="1" dirty="0">
              <a:latin typeface="Georgia" charset="0"/>
            </a:endParaRPr>
          </a:p>
        </p:txBody>
      </p:sp>
    </p:spTree>
    <p:extLst>
      <p:ext uri="{BB962C8B-B14F-4D97-AF65-F5344CB8AC3E}">
        <p14:creationId xmlns:p14="http://schemas.microsoft.com/office/powerpoint/2010/main" val="361321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1987139" y="-655019"/>
            <a:ext cx="8162925" cy="2041526"/>
          </a:xfrm>
        </p:spPr>
        <p:txBody>
          <a:bodyPr/>
          <a:lstStyle/>
          <a:p>
            <a:pPr>
              <a:defRPr/>
            </a:pPr>
            <a:br>
              <a:rPr lang="it-IT" sz="3200" b="1" dirty="0"/>
            </a:br>
            <a:br>
              <a:rPr lang="it-IT" sz="3200" b="1" i="1" dirty="0"/>
            </a:br>
            <a:r>
              <a:rPr lang="it-IT" sz="3200" b="1" i="1" dirty="0"/>
              <a:t> </a:t>
            </a:r>
            <a:r>
              <a:rPr lang="it-IT" sz="3200" b="1" dirty="0">
                <a:latin typeface="Cambria" pitchFamily="18" charset="0"/>
                <a:ea typeface="Cambria" pitchFamily="18" charset="0"/>
              </a:rPr>
              <a:t>Gli interventi di riforma:</a:t>
            </a:r>
            <a:br>
              <a:rPr lang="it-IT" sz="3200" b="1" dirty="0">
                <a:latin typeface="Cambria" pitchFamily="18" charset="0"/>
                <a:ea typeface="Cambria" pitchFamily="18" charset="0"/>
              </a:rPr>
            </a:br>
            <a:r>
              <a:rPr lang="it-IT" sz="3200" b="1" dirty="0">
                <a:latin typeface="Cambria" pitchFamily="18" charset="0"/>
                <a:ea typeface="Cambria" pitchFamily="18" charset="0"/>
              </a:rPr>
              <a:t> </a:t>
            </a:r>
            <a:r>
              <a:rPr lang="it-IT" sz="2400" b="1" i="1" dirty="0">
                <a:latin typeface="Cambria" pitchFamily="18" charset="0"/>
                <a:ea typeface="Cambria" pitchFamily="18" charset="0"/>
              </a:rPr>
              <a:t>…. e il decreto di attuazione</a:t>
            </a:r>
          </a:p>
        </p:txBody>
      </p:sp>
      <p:sp>
        <p:nvSpPr>
          <p:cNvPr id="262146" name="Rectangle 3"/>
          <p:cNvSpPr>
            <a:spLocks noGrp="1" noChangeArrowheads="1"/>
          </p:cNvSpPr>
          <p:nvPr>
            <p:ph idx="1"/>
          </p:nvPr>
        </p:nvSpPr>
        <p:spPr>
          <a:xfrm>
            <a:off x="1825625" y="2286000"/>
            <a:ext cx="8504238" cy="3849752"/>
          </a:xfrm>
        </p:spPr>
        <p:txBody>
          <a:bodyPr>
            <a:normAutofit fontScale="92500" lnSpcReduction="20000"/>
          </a:bodyPr>
          <a:lstStyle/>
          <a:p>
            <a:pPr algn="ctr">
              <a:lnSpc>
                <a:spcPct val="90000"/>
              </a:lnSpc>
              <a:buFont typeface="Wingdings" charset="0"/>
              <a:buNone/>
            </a:pPr>
            <a:r>
              <a:rPr lang="it-IT" b="1" i="1" dirty="0">
                <a:latin typeface="Georgia" charset="0"/>
              </a:rPr>
              <a:t>Il D. </a:t>
            </a:r>
            <a:r>
              <a:rPr lang="it-IT" b="1" i="1" dirty="0" err="1">
                <a:latin typeface="Georgia" charset="0"/>
              </a:rPr>
              <a:t>Lgs</a:t>
            </a:r>
            <a:r>
              <a:rPr lang="it-IT" b="1" i="1" dirty="0">
                <a:latin typeface="Georgia" charset="0"/>
              </a:rPr>
              <a:t>. n. 5/06</a:t>
            </a:r>
          </a:p>
          <a:p>
            <a:pPr>
              <a:lnSpc>
                <a:spcPct val="90000"/>
              </a:lnSpc>
              <a:buFont typeface="Wingdings" charset="0"/>
              <a:buNone/>
            </a:pPr>
            <a:r>
              <a:rPr lang="it-IT" sz="2000" b="1" dirty="0">
                <a:latin typeface="Georgia" charset="0"/>
              </a:rPr>
              <a:t>Elementi innovativi</a:t>
            </a:r>
          </a:p>
          <a:p>
            <a:pPr>
              <a:lnSpc>
                <a:spcPct val="90000"/>
              </a:lnSpc>
              <a:buFont typeface="Wingdings" charset="0"/>
              <a:buChar char="§"/>
            </a:pPr>
            <a:r>
              <a:rPr lang="it-IT" sz="2000" i="1" dirty="0">
                <a:latin typeface="Georgia" charset="0"/>
              </a:rPr>
              <a:t>Attuazione dei principi della legge di delega </a:t>
            </a:r>
          </a:p>
          <a:p>
            <a:pPr lvl="1">
              <a:lnSpc>
                <a:spcPct val="90000"/>
              </a:lnSpc>
              <a:buClr>
                <a:schemeClr val="tx2"/>
              </a:buClr>
              <a:buFontTx/>
              <a:buChar char="•"/>
            </a:pPr>
            <a:r>
              <a:rPr lang="it-IT" sz="1800" i="1" dirty="0">
                <a:latin typeface="Georgia" charset="0"/>
              </a:rPr>
              <a:t>Ridefinizione </a:t>
            </a:r>
            <a:r>
              <a:rPr lang="it-IT" sz="1800" i="1" dirty="0" err="1">
                <a:latin typeface="Georgia" charset="0"/>
              </a:rPr>
              <a:t>dell</a:t>
            </a:r>
            <a:r>
              <a:rPr lang="ja-JP" altLang="it-IT" sz="1800" i="1" dirty="0">
                <a:latin typeface="Arial" charset="0"/>
              </a:rPr>
              <a:t>’</a:t>
            </a:r>
            <a:r>
              <a:rPr lang="it-IT" altLang="ja-JP" sz="1800" i="1" dirty="0">
                <a:latin typeface="Georgia" charset="0"/>
              </a:rPr>
              <a:t>area dei soggetti fallibili</a:t>
            </a:r>
          </a:p>
          <a:p>
            <a:pPr lvl="1">
              <a:lnSpc>
                <a:spcPct val="90000"/>
              </a:lnSpc>
              <a:buClr>
                <a:schemeClr val="tx2"/>
              </a:buClr>
              <a:buFontTx/>
              <a:buChar char="•"/>
            </a:pPr>
            <a:r>
              <a:rPr lang="it-IT" sz="1800" i="1" dirty="0">
                <a:latin typeface="Georgia" charset="0"/>
              </a:rPr>
              <a:t>Riti più brevi</a:t>
            </a:r>
          </a:p>
          <a:p>
            <a:pPr lvl="1">
              <a:lnSpc>
                <a:spcPct val="90000"/>
              </a:lnSpc>
              <a:buClr>
                <a:schemeClr val="tx2"/>
              </a:buClr>
              <a:buFontTx/>
              <a:buChar char="•"/>
            </a:pPr>
            <a:r>
              <a:rPr lang="it-IT" sz="1800" i="1" dirty="0">
                <a:latin typeface="Georgia" charset="0"/>
              </a:rPr>
              <a:t>Diversa distribuzione delle competenze organi della procedura</a:t>
            </a:r>
          </a:p>
          <a:p>
            <a:pPr lvl="1">
              <a:lnSpc>
                <a:spcPct val="90000"/>
              </a:lnSpc>
              <a:buClr>
                <a:schemeClr val="tx2"/>
              </a:buClr>
              <a:buFontTx/>
              <a:buChar char="•"/>
            </a:pPr>
            <a:r>
              <a:rPr lang="it-IT" sz="1800" i="1" dirty="0">
                <a:latin typeface="Georgia" charset="0"/>
              </a:rPr>
              <a:t>Modalità di vendite più competitive e liquidazione più celere</a:t>
            </a:r>
          </a:p>
          <a:p>
            <a:pPr lvl="1">
              <a:lnSpc>
                <a:spcPct val="90000"/>
              </a:lnSpc>
              <a:buClr>
                <a:schemeClr val="tx2"/>
              </a:buClr>
              <a:buFontTx/>
              <a:buChar char="•"/>
            </a:pPr>
            <a:r>
              <a:rPr lang="it-IT" sz="1800" i="1" dirty="0">
                <a:latin typeface="Georgia" charset="0"/>
              </a:rPr>
              <a:t>Limitazione delle sanzioni personali in capo al fallito e introduzione </a:t>
            </a:r>
            <a:r>
              <a:rPr lang="it-IT" sz="1800" i="1" dirty="0" err="1">
                <a:latin typeface="Georgia" charset="0"/>
              </a:rPr>
              <a:t>dell</a:t>
            </a:r>
            <a:r>
              <a:rPr lang="ja-JP" altLang="it-IT" sz="1800" i="1" dirty="0">
                <a:latin typeface="Arial" charset="0"/>
              </a:rPr>
              <a:t>’</a:t>
            </a:r>
            <a:r>
              <a:rPr lang="it-IT" altLang="ja-JP" sz="1800" i="1" dirty="0" err="1">
                <a:latin typeface="Georgia" charset="0"/>
              </a:rPr>
              <a:t>esdebitazione</a:t>
            </a:r>
            <a:endParaRPr lang="it-IT" altLang="ja-JP" sz="1800" i="1" dirty="0">
              <a:latin typeface="Georgia" charset="0"/>
            </a:endParaRPr>
          </a:p>
          <a:p>
            <a:pPr>
              <a:lnSpc>
                <a:spcPct val="90000"/>
              </a:lnSpc>
              <a:buFont typeface="Wingdings" charset="0"/>
              <a:buNone/>
            </a:pPr>
            <a:r>
              <a:rPr lang="it-IT" sz="2000" b="1" i="1" dirty="0">
                <a:latin typeface="Georgia" charset="0"/>
              </a:rPr>
              <a:t>Maggiori difetti </a:t>
            </a:r>
            <a:r>
              <a:rPr lang="it-IT" sz="2000" b="1" i="1" dirty="0" err="1">
                <a:latin typeface="Georgia" charset="0"/>
              </a:rPr>
              <a:t>dell</a:t>
            </a:r>
            <a:r>
              <a:rPr lang="ja-JP" altLang="it-IT" sz="2000" b="1" i="1" dirty="0">
                <a:latin typeface="Arial" charset="0"/>
              </a:rPr>
              <a:t>’</a:t>
            </a:r>
            <a:r>
              <a:rPr lang="it-IT" altLang="ja-JP" sz="2000" b="1" i="1" dirty="0">
                <a:latin typeface="Georgia" charset="0"/>
              </a:rPr>
              <a:t>intervento</a:t>
            </a:r>
            <a:endParaRPr lang="it-IT" altLang="ja-JP" sz="2000" dirty="0">
              <a:latin typeface="Georgia" charset="0"/>
            </a:endParaRPr>
          </a:p>
          <a:p>
            <a:pPr>
              <a:lnSpc>
                <a:spcPct val="90000"/>
              </a:lnSpc>
              <a:buFont typeface="Wingdings" charset="0"/>
              <a:buChar char="§"/>
            </a:pPr>
            <a:r>
              <a:rPr lang="it-IT" sz="1800" i="1" dirty="0">
                <a:latin typeface="Georgia" charset="0"/>
              </a:rPr>
              <a:t>Carenza di organicità</a:t>
            </a:r>
          </a:p>
          <a:p>
            <a:pPr>
              <a:lnSpc>
                <a:spcPct val="90000"/>
              </a:lnSpc>
              <a:buFont typeface="Wingdings" charset="0"/>
              <a:buChar char="§"/>
            </a:pPr>
            <a:r>
              <a:rPr lang="it-IT" sz="1800" i="1" dirty="0">
                <a:latin typeface="Georgia" charset="0"/>
              </a:rPr>
              <a:t>Carattere parziale </a:t>
            </a:r>
          </a:p>
          <a:p>
            <a:pPr lvl="1">
              <a:lnSpc>
                <a:spcPct val="90000"/>
              </a:lnSpc>
              <a:buFont typeface="Wingdings" charset="0"/>
              <a:buChar char="§"/>
            </a:pPr>
            <a:r>
              <a:rPr lang="it-IT" sz="1600" i="1" dirty="0">
                <a:latin typeface="Georgia" charset="0"/>
              </a:rPr>
              <a:t>Mancata regolamentazione della parte penale</a:t>
            </a:r>
          </a:p>
          <a:p>
            <a:pPr lvl="1">
              <a:lnSpc>
                <a:spcPct val="90000"/>
              </a:lnSpc>
              <a:buFont typeface="Wingdings" charset="0"/>
              <a:buChar char="§"/>
            </a:pPr>
            <a:r>
              <a:rPr lang="it-IT" sz="1600" i="1" dirty="0">
                <a:latin typeface="Georgia" charset="0"/>
              </a:rPr>
              <a:t>Mancata regolamentazione della disciplina dei gruppi di imprese </a:t>
            </a:r>
          </a:p>
          <a:p>
            <a:pPr>
              <a:lnSpc>
                <a:spcPct val="90000"/>
              </a:lnSpc>
              <a:buFont typeface="Wingdings" charset="0"/>
              <a:buChar char="§"/>
            </a:pPr>
            <a:endParaRPr lang="it-IT" sz="1800" i="1" dirty="0">
              <a:latin typeface="Georgia" charset="0"/>
            </a:endParaRPr>
          </a:p>
          <a:p>
            <a:pPr>
              <a:lnSpc>
                <a:spcPct val="90000"/>
              </a:lnSpc>
              <a:buFont typeface="Wingdings" charset="0"/>
              <a:buChar char="§"/>
            </a:pPr>
            <a:endParaRPr lang="it-IT" i="1" dirty="0">
              <a:latin typeface="Georgia" charset="0"/>
            </a:endParaRPr>
          </a:p>
        </p:txBody>
      </p:sp>
    </p:spTree>
    <p:extLst>
      <p:ext uri="{BB962C8B-B14F-4D97-AF65-F5344CB8AC3E}">
        <p14:creationId xmlns:p14="http://schemas.microsoft.com/office/powerpoint/2010/main" val="418096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2004893" y="370390"/>
            <a:ext cx="8162925" cy="1066800"/>
          </a:xfrm>
        </p:spPr>
        <p:txBody>
          <a:bodyPr/>
          <a:lstStyle/>
          <a:p>
            <a:pPr>
              <a:defRPr/>
            </a:pPr>
            <a:r>
              <a:rPr lang="it-IT" sz="3200" b="1" dirty="0">
                <a:latin typeface="Cambria" pitchFamily="18" charset="0"/>
                <a:ea typeface="Cambria" pitchFamily="18" charset="0"/>
              </a:rPr>
              <a:t>Modifiche </a:t>
            </a:r>
            <a:r>
              <a:rPr lang="it-IT" sz="3200" b="1" dirty="0" err="1">
                <a:latin typeface="Cambria" pitchFamily="18" charset="0"/>
                <a:ea typeface="Cambria" pitchFamily="18" charset="0"/>
              </a:rPr>
              <a:t>all</a:t>
            </a:r>
            <a:r>
              <a:rPr lang="ja-JP" altLang="it-IT" sz="3200" b="1" dirty="0">
                <a:latin typeface="Cambria" pitchFamily="18" charset="0"/>
              </a:rPr>
              <a:t>’</a:t>
            </a:r>
            <a:r>
              <a:rPr lang="it-IT" sz="3200" b="1" dirty="0">
                <a:latin typeface="Cambria" pitchFamily="18" charset="0"/>
                <a:ea typeface="Cambria" pitchFamily="18" charset="0"/>
              </a:rPr>
              <a:t>impianto del RD n. 267/42</a:t>
            </a:r>
          </a:p>
        </p:txBody>
      </p:sp>
      <p:sp>
        <p:nvSpPr>
          <p:cNvPr id="264194" name="Rectangle 3"/>
          <p:cNvSpPr>
            <a:spLocks noGrp="1" noChangeArrowheads="1"/>
          </p:cNvSpPr>
          <p:nvPr>
            <p:ph idx="1"/>
          </p:nvPr>
        </p:nvSpPr>
        <p:spPr>
          <a:xfrm>
            <a:off x="1825625" y="1784591"/>
            <a:ext cx="8504238" cy="4572000"/>
          </a:xfrm>
        </p:spPr>
        <p:txBody>
          <a:bodyPr/>
          <a:lstStyle/>
          <a:p>
            <a:pPr>
              <a:lnSpc>
                <a:spcPct val="90000"/>
              </a:lnSpc>
              <a:buFont typeface="Wingdings" charset="0"/>
              <a:buChar char="§"/>
            </a:pPr>
            <a:r>
              <a:rPr lang="it-IT" sz="2000" dirty="0">
                <a:latin typeface="Georgia" charset="0"/>
              </a:rPr>
              <a:t>Nuova definizione delle procedure di</a:t>
            </a:r>
          </a:p>
          <a:p>
            <a:pPr lvl="1">
              <a:lnSpc>
                <a:spcPct val="90000"/>
              </a:lnSpc>
              <a:buClr>
                <a:schemeClr val="tx2"/>
              </a:buClr>
              <a:buFontTx/>
              <a:buChar char="•"/>
            </a:pPr>
            <a:r>
              <a:rPr lang="it-IT" sz="1800" i="1" dirty="0">
                <a:latin typeface="Georgia" charset="0"/>
              </a:rPr>
              <a:t>Fallimento</a:t>
            </a:r>
          </a:p>
          <a:p>
            <a:pPr lvl="1">
              <a:lnSpc>
                <a:spcPct val="90000"/>
              </a:lnSpc>
              <a:buClr>
                <a:schemeClr val="tx2"/>
              </a:buClr>
              <a:buFontTx/>
              <a:buChar char="•"/>
            </a:pPr>
            <a:r>
              <a:rPr lang="it-IT" sz="1800" i="1" dirty="0">
                <a:latin typeface="Georgia" charset="0"/>
              </a:rPr>
              <a:t>Concordato preventivo</a:t>
            </a:r>
          </a:p>
          <a:p>
            <a:pPr>
              <a:lnSpc>
                <a:spcPct val="90000"/>
              </a:lnSpc>
              <a:buFont typeface="Wingdings" charset="0"/>
              <a:buChar char="§"/>
            </a:pPr>
            <a:r>
              <a:rPr lang="it-IT" sz="2400" dirty="0">
                <a:latin typeface="Georgia" charset="0"/>
              </a:rPr>
              <a:t> </a:t>
            </a:r>
            <a:r>
              <a:rPr lang="it-IT" sz="2000" dirty="0">
                <a:latin typeface="Georgia" charset="0"/>
              </a:rPr>
              <a:t>Modifiche al Titolo II, Capo IX</a:t>
            </a:r>
          </a:p>
          <a:p>
            <a:pPr algn="ctr">
              <a:lnSpc>
                <a:spcPct val="90000"/>
              </a:lnSpc>
              <a:buFont typeface="Wingdings" charset="0"/>
              <a:buNone/>
            </a:pPr>
            <a:r>
              <a:rPr lang="it-IT" sz="1800" dirty="0">
                <a:latin typeface="Georgia" charset="0"/>
                <a:sym typeface="Wingdings" charset="0"/>
              </a:rPr>
              <a:t></a:t>
            </a:r>
            <a:endParaRPr lang="it-IT" sz="1800" dirty="0">
              <a:latin typeface="Georgia" charset="0"/>
            </a:endParaRPr>
          </a:p>
          <a:p>
            <a:pPr>
              <a:lnSpc>
                <a:spcPct val="90000"/>
              </a:lnSpc>
              <a:buFont typeface="Wingdings" charset="0"/>
              <a:buNone/>
            </a:pPr>
            <a:r>
              <a:rPr lang="it-IT" sz="1800" dirty="0">
                <a:latin typeface="Georgia" charset="0"/>
              </a:rPr>
              <a:t> 	</a:t>
            </a:r>
            <a:r>
              <a:rPr lang="it-IT" sz="1800" i="1" dirty="0">
                <a:latin typeface="Georgia" charset="0"/>
              </a:rPr>
              <a:t>sostituzione istituto della riabilitazione con istituto della </a:t>
            </a:r>
            <a:r>
              <a:rPr lang="it-IT" sz="1800" i="1" dirty="0" err="1">
                <a:latin typeface="Georgia" charset="0"/>
              </a:rPr>
              <a:t>esdebitazione</a:t>
            </a:r>
            <a:endParaRPr lang="it-IT" sz="1800" i="1" dirty="0">
              <a:latin typeface="Georgia" charset="0"/>
            </a:endParaRPr>
          </a:p>
          <a:p>
            <a:pPr>
              <a:lnSpc>
                <a:spcPct val="90000"/>
              </a:lnSpc>
              <a:buFont typeface="Wingdings" charset="0"/>
              <a:buChar char="§"/>
            </a:pPr>
            <a:r>
              <a:rPr lang="it-IT" sz="2000" dirty="0">
                <a:latin typeface="Georgia" charset="0"/>
              </a:rPr>
              <a:t>Abrogazione </a:t>
            </a:r>
            <a:r>
              <a:rPr lang="it-IT" sz="2000" dirty="0" err="1">
                <a:latin typeface="Georgia" charset="0"/>
              </a:rPr>
              <a:t>dell</a:t>
            </a:r>
            <a:r>
              <a:rPr lang="ja-JP" altLang="it-IT" sz="2000" dirty="0">
                <a:latin typeface="Arial" charset="0"/>
              </a:rPr>
              <a:t>’</a:t>
            </a:r>
            <a:r>
              <a:rPr lang="it-IT" altLang="ja-JP" sz="2000" dirty="0">
                <a:latin typeface="Georgia" charset="0"/>
              </a:rPr>
              <a:t>amministrazione controllata </a:t>
            </a:r>
          </a:p>
          <a:p>
            <a:pPr>
              <a:lnSpc>
                <a:spcPct val="90000"/>
              </a:lnSpc>
              <a:buFont typeface="Wingdings" charset="0"/>
              <a:buNone/>
            </a:pPr>
            <a:endParaRPr lang="it-IT" sz="2000" dirty="0">
              <a:latin typeface="Georgia" charset="0"/>
            </a:endParaRPr>
          </a:p>
          <a:p>
            <a:pPr>
              <a:lnSpc>
                <a:spcPct val="90000"/>
              </a:lnSpc>
              <a:buFont typeface="Wingdings" charset="0"/>
              <a:buChar char="§"/>
            </a:pPr>
            <a:r>
              <a:rPr lang="it-IT" sz="2000" dirty="0">
                <a:latin typeface="Georgia" charset="0"/>
              </a:rPr>
              <a:t>Modifiche al Titolo II, Capo XI</a:t>
            </a:r>
          </a:p>
          <a:p>
            <a:pPr algn="ctr">
              <a:lnSpc>
                <a:spcPct val="90000"/>
              </a:lnSpc>
              <a:buFont typeface="Wingdings" charset="0"/>
              <a:buNone/>
            </a:pPr>
            <a:r>
              <a:rPr lang="it-IT" sz="2000" dirty="0">
                <a:latin typeface="Georgia" charset="0"/>
              </a:rPr>
              <a:t>	</a:t>
            </a:r>
            <a:r>
              <a:rPr lang="it-IT" sz="1800" dirty="0">
                <a:latin typeface="Georgia" charset="0"/>
                <a:sym typeface="Wingdings" charset="0"/>
              </a:rPr>
              <a:t></a:t>
            </a:r>
            <a:endParaRPr lang="it-IT" sz="1800" dirty="0">
              <a:latin typeface="Georgia" charset="0"/>
            </a:endParaRPr>
          </a:p>
          <a:p>
            <a:pPr>
              <a:lnSpc>
                <a:spcPct val="90000"/>
              </a:lnSpc>
              <a:buFont typeface="Wingdings" charset="0"/>
              <a:buNone/>
            </a:pPr>
            <a:r>
              <a:rPr lang="it-IT" sz="1800" dirty="0">
                <a:latin typeface="Georgia" charset="0"/>
              </a:rPr>
              <a:t>	</a:t>
            </a:r>
            <a:r>
              <a:rPr lang="it-IT" sz="1800" i="1" dirty="0">
                <a:latin typeface="Georgia" charset="0"/>
              </a:rPr>
              <a:t>sostituzione delle norme dedicate al rito sommario con quelle relative al fallimento dei patrimoni destinati</a:t>
            </a:r>
          </a:p>
          <a:p>
            <a:pPr>
              <a:lnSpc>
                <a:spcPct val="90000"/>
              </a:lnSpc>
              <a:buFont typeface="Wingdings" charset="0"/>
              <a:buNone/>
            </a:pPr>
            <a:endParaRPr lang="it-IT" sz="2400" dirty="0">
              <a:latin typeface="Georgia" charset="0"/>
            </a:endParaRPr>
          </a:p>
        </p:txBody>
      </p:sp>
    </p:spTree>
    <p:extLst>
      <p:ext uri="{BB962C8B-B14F-4D97-AF65-F5344CB8AC3E}">
        <p14:creationId xmlns:p14="http://schemas.microsoft.com/office/powerpoint/2010/main" val="341736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1026"/>
          <p:cNvSpPr>
            <a:spLocks noGrp="1" noChangeArrowheads="1"/>
          </p:cNvSpPr>
          <p:nvPr>
            <p:ph type="title"/>
          </p:nvPr>
        </p:nvSpPr>
        <p:spPr>
          <a:xfrm>
            <a:off x="2395539" y="557213"/>
            <a:ext cx="8162925" cy="1066800"/>
          </a:xfrm>
        </p:spPr>
        <p:txBody>
          <a:bodyPr/>
          <a:lstStyle/>
          <a:p>
            <a:pPr>
              <a:defRPr/>
            </a:pPr>
            <a:r>
              <a:rPr lang="it-IT" sz="3200" b="1" dirty="0"/>
              <a:t>Entrata in vigore delle nuove norme e disciplina transitoria </a:t>
            </a:r>
          </a:p>
        </p:txBody>
      </p:sp>
      <p:sp>
        <p:nvSpPr>
          <p:cNvPr id="266242" name="Rectangle 1027"/>
          <p:cNvSpPr>
            <a:spLocks noGrp="1" noChangeArrowheads="1"/>
          </p:cNvSpPr>
          <p:nvPr>
            <p:ph idx="1"/>
          </p:nvPr>
        </p:nvSpPr>
        <p:spPr>
          <a:xfrm>
            <a:off x="1825625" y="1527175"/>
            <a:ext cx="8504238" cy="4572000"/>
          </a:xfrm>
        </p:spPr>
        <p:txBody>
          <a:bodyPr/>
          <a:lstStyle/>
          <a:p>
            <a:pPr>
              <a:lnSpc>
                <a:spcPct val="90000"/>
              </a:lnSpc>
              <a:buFont typeface="Wingdings" charset="0"/>
              <a:buNone/>
            </a:pPr>
            <a:r>
              <a:rPr lang="it-IT" sz="1800">
                <a:latin typeface="Georgia" charset="0"/>
              </a:rPr>
              <a:t>Pubblicazione del D.Lgs. n. 5/06 nella GU del </a:t>
            </a:r>
            <a:endParaRPr lang="it-IT" sz="2000">
              <a:latin typeface="Georgia" charset="0"/>
            </a:endParaRPr>
          </a:p>
          <a:p>
            <a:pPr lvl="1">
              <a:lnSpc>
                <a:spcPct val="90000"/>
              </a:lnSpc>
            </a:pPr>
            <a:r>
              <a:rPr lang="it-IT" sz="1800" b="1">
                <a:latin typeface="Georgia" charset="0"/>
              </a:rPr>
              <a:t>16 gennaio 2006 </a:t>
            </a:r>
            <a:r>
              <a:rPr lang="it-IT" sz="2000" b="1">
                <a:latin typeface="Georgia" charset="0"/>
              </a:rPr>
              <a:t>	</a:t>
            </a:r>
            <a:r>
              <a:rPr lang="it-IT" sz="2000">
                <a:latin typeface="Georgia" charset="0"/>
              </a:rPr>
              <a:t>	</a:t>
            </a:r>
          </a:p>
          <a:p>
            <a:pPr lvl="2">
              <a:lnSpc>
                <a:spcPct val="90000"/>
              </a:lnSpc>
            </a:pPr>
            <a:r>
              <a:rPr lang="it-IT" sz="1800">
                <a:latin typeface="Georgia" charset="0"/>
              </a:rPr>
              <a:t>Sanzioni personali in capo al fallito</a:t>
            </a:r>
          </a:p>
          <a:p>
            <a:pPr lvl="2">
              <a:lnSpc>
                <a:spcPct val="90000"/>
              </a:lnSpc>
            </a:pPr>
            <a:r>
              <a:rPr lang="it-IT" sz="1800">
                <a:latin typeface="Georgia" charset="0"/>
              </a:rPr>
              <a:t>Disposizioni abrogative in materia di limitazioni personali </a:t>
            </a:r>
          </a:p>
          <a:p>
            <a:pPr lvl="2">
              <a:lnSpc>
                <a:spcPct val="90000"/>
              </a:lnSpc>
            </a:pPr>
            <a:r>
              <a:rPr lang="it-IT" sz="1800">
                <a:latin typeface="Georgia" charset="0"/>
              </a:rPr>
              <a:t>Concordato fiscale </a:t>
            </a:r>
          </a:p>
          <a:p>
            <a:pPr lvl="2">
              <a:lnSpc>
                <a:spcPct val="90000"/>
              </a:lnSpc>
              <a:buFontTx/>
              <a:buNone/>
            </a:pPr>
            <a:endParaRPr lang="it-IT" sz="1800">
              <a:latin typeface="Georgia" charset="0"/>
            </a:endParaRPr>
          </a:p>
          <a:p>
            <a:pPr lvl="1">
              <a:lnSpc>
                <a:spcPct val="90000"/>
              </a:lnSpc>
            </a:pPr>
            <a:r>
              <a:rPr lang="it-IT" sz="1800" b="1">
                <a:latin typeface="Georgia" charset="0"/>
              </a:rPr>
              <a:t>16 luglio 2006 </a:t>
            </a:r>
          </a:p>
          <a:p>
            <a:pPr lvl="1">
              <a:lnSpc>
                <a:spcPct val="90000"/>
              </a:lnSpc>
              <a:buFont typeface="Wingdings" charset="0"/>
              <a:buNone/>
            </a:pPr>
            <a:r>
              <a:rPr lang="it-IT" sz="1800">
                <a:latin typeface="Georgia" charset="0"/>
              </a:rPr>
              <a:t>		tutte le restanti disposizioni.</a:t>
            </a:r>
          </a:p>
          <a:p>
            <a:pPr lvl="1">
              <a:lnSpc>
                <a:spcPct val="90000"/>
              </a:lnSpc>
              <a:buFont typeface="Wingdings" charset="0"/>
              <a:buNone/>
            </a:pPr>
            <a:endParaRPr lang="it-IT" sz="1800">
              <a:latin typeface="Georgia" charset="0"/>
            </a:endParaRPr>
          </a:p>
          <a:p>
            <a:pPr lvl="1">
              <a:lnSpc>
                <a:spcPct val="90000"/>
              </a:lnSpc>
              <a:buFont typeface="Wingdings" charset="0"/>
              <a:buNone/>
            </a:pPr>
            <a:r>
              <a:rPr lang="it-IT" sz="1800">
                <a:latin typeface="Georgia" charset="0"/>
              </a:rPr>
              <a:t>	Ricorsi per dichiarazione di fallimento e domande di concordato fallimentare depositate </a:t>
            </a:r>
            <a:r>
              <a:rPr lang="it-IT" sz="1800" b="1">
                <a:latin typeface="Georgia" charset="0"/>
              </a:rPr>
              <a:t>prima</a:t>
            </a:r>
            <a:r>
              <a:rPr lang="it-IT" sz="1800">
                <a:latin typeface="Georgia" charset="0"/>
              </a:rPr>
              <a:t> dell</a:t>
            </a:r>
            <a:r>
              <a:rPr lang="ja-JP" altLang="it-IT" sz="1800">
                <a:latin typeface="Arial" charset="0"/>
              </a:rPr>
              <a:t>’</a:t>
            </a:r>
            <a:r>
              <a:rPr lang="it-IT" altLang="ja-JP" sz="1800">
                <a:latin typeface="Georgia" charset="0"/>
              </a:rPr>
              <a:t>entrata in vigore del D.Lgs n. 5/06 e quelle pendenti a quella data</a:t>
            </a:r>
            <a:endParaRPr lang="it-IT" altLang="ja-JP" sz="1800">
              <a:latin typeface="Georgia" charset="0"/>
              <a:sym typeface="Wingdings" charset="0"/>
            </a:endParaRPr>
          </a:p>
          <a:p>
            <a:pPr lvl="1" algn="ctr">
              <a:lnSpc>
                <a:spcPct val="90000"/>
              </a:lnSpc>
              <a:buFont typeface="Wingdings" charset="0"/>
              <a:buNone/>
            </a:pPr>
            <a:r>
              <a:rPr lang="it-IT" sz="1800">
                <a:latin typeface="Georgia" charset="0"/>
                <a:sym typeface="Wingdings" charset="0"/>
              </a:rPr>
              <a:t></a:t>
            </a:r>
            <a:endParaRPr lang="it-IT" sz="1800">
              <a:latin typeface="Georgia" charset="0"/>
            </a:endParaRPr>
          </a:p>
          <a:p>
            <a:pPr lvl="1" algn="ctr">
              <a:lnSpc>
                <a:spcPct val="90000"/>
              </a:lnSpc>
              <a:buFont typeface="Wingdings" charset="0"/>
              <a:buNone/>
            </a:pPr>
            <a:r>
              <a:rPr lang="it-IT" sz="1800" b="1">
                <a:latin typeface="Georgia" charset="0"/>
              </a:rPr>
              <a:t>definite secondo la legge anteriore </a:t>
            </a:r>
            <a:r>
              <a:rPr lang="it-IT" sz="1800">
                <a:latin typeface="Georgia" charset="0"/>
              </a:rPr>
              <a:t>	</a:t>
            </a:r>
            <a:endParaRPr lang="it-IT" sz="1800" b="1">
              <a:latin typeface="Georgia" charset="0"/>
            </a:endParaRPr>
          </a:p>
          <a:p>
            <a:pPr lvl="1">
              <a:lnSpc>
                <a:spcPct val="90000"/>
              </a:lnSpc>
              <a:buFont typeface="Wingdings" charset="0"/>
              <a:buNone/>
            </a:pPr>
            <a:endParaRPr lang="it-IT" b="1">
              <a:latin typeface="Georgia" charset="0"/>
            </a:endParaRPr>
          </a:p>
        </p:txBody>
      </p:sp>
    </p:spTree>
    <p:extLst>
      <p:ext uri="{BB962C8B-B14F-4D97-AF65-F5344CB8AC3E}">
        <p14:creationId xmlns:p14="http://schemas.microsoft.com/office/powerpoint/2010/main" val="1864045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idx="1"/>
          </p:nvPr>
        </p:nvSpPr>
        <p:spPr>
          <a:xfrm>
            <a:off x="1825625" y="1527175"/>
            <a:ext cx="8504238" cy="4572000"/>
          </a:xfrm>
        </p:spPr>
        <p:txBody>
          <a:bodyPr/>
          <a:lstStyle/>
          <a:p>
            <a:pPr algn="ctr">
              <a:buFont typeface="Wingdings" charset="0"/>
              <a:buNone/>
            </a:pPr>
            <a:r>
              <a:rPr lang="it-IT" i="1" dirty="0">
                <a:latin typeface="Georgia" charset="0"/>
              </a:rPr>
              <a:t>Ambito di applicazione delle nuove disposizioni </a:t>
            </a:r>
          </a:p>
        </p:txBody>
      </p:sp>
    </p:spTree>
    <p:extLst>
      <p:ext uri="{BB962C8B-B14F-4D97-AF65-F5344CB8AC3E}">
        <p14:creationId xmlns:p14="http://schemas.microsoft.com/office/powerpoint/2010/main" val="2775144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395539" y="-295275"/>
            <a:ext cx="8162925" cy="1919288"/>
          </a:xfrm>
        </p:spPr>
        <p:txBody>
          <a:bodyPr/>
          <a:lstStyle/>
          <a:p>
            <a:pPr>
              <a:defRPr/>
            </a:pPr>
            <a:br>
              <a:rPr lang="it-IT"/>
            </a:br>
            <a:r>
              <a:rPr lang="it-IT"/>
              <a:t> </a:t>
            </a:r>
            <a:r>
              <a:rPr lang="it-IT" sz="3200" b="1"/>
              <a:t>Ambito di applicazione e presupposto soggettivo</a:t>
            </a:r>
          </a:p>
        </p:txBody>
      </p:sp>
      <p:sp>
        <p:nvSpPr>
          <p:cNvPr id="270338" name="Rectangle 3"/>
          <p:cNvSpPr>
            <a:spLocks noGrp="1" noChangeArrowheads="1"/>
          </p:cNvSpPr>
          <p:nvPr>
            <p:ph idx="1"/>
          </p:nvPr>
        </p:nvSpPr>
        <p:spPr>
          <a:xfrm>
            <a:off x="1825625" y="2285838"/>
            <a:ext cx="8504238" cy="4572000"/>
          </a:xfrm>
        </p:spPr>
        <p:txBody>
          <a:bodyPr>
            <a:normAutofit fontScale="85000" lnSpcReduction="20000"/>
          </a:bodyPr>
          <a:lstStyle/>
          <a:p>
            <a:pPr algn="ctr">
              <a:lnSpc>
                <a:spcPct val="90000"/>
              </a:lnSpc>
              <a:buFont typeface="Wingdings" charset="0"/>
              <a:buNone/>
            </a:pPr>
            <a:r>
              <a:rPr lang="it-IT" dirty="0">
                <a:latin typeface="Georgia" charset="0"/>
              </a:rPr>
              <a:t>Legge delega (art. 1, co. 6. </a:t>
            </a:r>
            <a:r>
              <a:rPr lang="it-IT" dirty="0" err="1">
                <a:latin typeface="Georgia" charset="0"/>
              </a:rPr>
              <a:t>lett</a:t>
            </a:r>
            <a:r>
              <a:rPr lang="it-IT" dirty="0">
                <a:latin typeface="Georgia" charset="0"/>
              </a:rPr>
              <a:t>. </a:t>
            </a:r>
            <a:r>
              <a:rPr lang="it-IT" i="1" dirty="0">
                <a:latin typeface="Georgia" charset="0"/>
              </a:rPr>
              <a:t>a</a:t>
            </a:r>
            <a:r>
              <a:rPr lang="it-IT" dirty="0">
                <a:latin typeface="Georgia" charset="0"/>
              </a:rPr>
              <a:t>,  n. 1 )</a:t>
            </a:r>
          </a:p>
          <a:p>
            <a:pPr algn="ctr">
              <a:lnSpc>
                <a:spcPct val="90000"/>
              </a:lnSpc>
              <a:buFont typeface="Wingdings" charset="0"/>
              <a:buNone/>
            </a:pPr>
            <a:r>
              <a:rPr lang="it-IT" sz="2400" i="1" dirty="0">
                <a:latin typeface="Georgia" charset="0"/>
              </a:rPr>
              <a:t>Semplificare la disciplina attraverso l</a:t>
            </a:r>
            <a:r>
              <a:rPr lang="ja-JP" altLang="it-IT" sz="2400" i="1" dirty="0">
                <a:latin typeface="Arial" charset="0"/>
              </a:rPr>
              <a:t>’</a:t>
            </a:r>
            <a:r>
              <a:rPr lang="it-IT" altLang="ja-JP" sz="2400" i="1" dirty="0">
                <a:latin typeface="Georgia" charset="0"/>
              </a:rPr>
              <a:t>estensione dei soggetti esonerati dal fallimento</a:t>
            </a:r>
          </a:p>
          <a:p>
            <a:pPr algn="ctr">
              <a:lnSpc>
                <a:spcPct val="90000"/>
              </a:lnSpc>
              <a:buFont typeface="Wingdings" charset="0"/>
              <a:buNone/>
            </a:pPr>
            <a:r>
              <a:rPr lang="it-IT" sz="2000" dirty="0">
                <a:latin typeface="Georgia" charset="0"/>
                <a:sym typeface="Wingdings" charset="0"/>
              </a:rPr>
              <a:t></a:t>
            </a:r>
            <a:endParaRPr lang="it-IT" sz="2000" dirty="0">
              <a:latin typeface="Georgia" charset="0"/>
            </a:endParaRPr>
          </a:p>
          <a:p>
            <a:pPr algn="ctr">
              <a:lnSpc>
                <a:spcPct val="90000"/>
              </a:lnSpc>
              <a:buFont typeface="Wingdings" charset="0"/>
              <a:buNone/>
            </a:pPr>
            <a:r>
              <a:rPr lang="it-IT" dirty="0">
                <a:latin typeface="Georgia" charset="0"/>
              </a:rPr>
              <a:t>Art. 1 </a:t>
            </a:r>
            <a:r>
              <a:rPr lang="it-IT" i="1" dirty="0" err="1">
                <a:latin typeface="Georgia" charset="0"/>
              </a:rPr>
              <a:t>l.f</a:t>
            </a:r>
            <a:r>
              <a:rPr lang="it-IT" dirty="0" err="1">
                <a:latin typeface="Georgia" charset="0"/>
              </a:rPr>
              <a:t>.</a:t>
            </a:r>
            <a:endParaRPr lang="it-IT" dirty="0">
              <a:latin typeface="Georgia" charset="0"/>
            </a:endParaRPr>
          </a:p>
          <a:p>
            <a:pPr>
              <a:lnSpc>
                <a:spcPct val="90000"/>
              </a:lnSpc>
              <a:buFont typeface="Wingdings" charset="0"/>
              <a:buNone/>
            </a:pPr>
            <a:r>
              <a:rPr lang="it-IT" dirty="0">
                <a:latin typeface="Georgia" charset="0"/>
              </a:rPr>
              <a:t>	</a:t>
            </a:r>
            <a:r>
              <a:rPr lang="it-IT" sz="2400" dirty="0">
                <a:latin typeface="Georgia" charset="0"/>
              </a:rPr>
              <a:t>fallimento e concordato preventivo</a:t>
            </a:r>
          </a:p>
          <a:p>
            <a:pPr>
              <a:lnSpc>
                <a:spcPct val="90000"/>
              </a:lnSpc>
              <a:buFontTx/>
              <a:buChar char="•"/>
            </a:pPr>
            <a:r>
              <a:rPr lang="it-IT" sz="2400" dirty="0">
                <a:latin typeface="Georgia" charset="0"/>
              </a:rPr>
              <a:t>Soggetti: imprenditori commerciale</a:t>
            </a:r>
          </a:p>
          <a:p>
            <a:pPr>
              <a:lnSpc>
                <a:spcPct val="90000"/>
              </a:lnSpc>
              <a:buFontTx/>
              <a:buChar char="•"/>
            </a:pPr>
            <a:r>
              <a:rPr lang="it-IT" sz="2400" dirty="0">
                <a:latin typeface="Georgia" charset="0"/>
              </a:rPr>
              <a:t>Esenti: 	</a:t>
            </a:r>
          </a:p>
          <a:p>
            <a:pPr lvl="1">
              <a:lnSpc>
                <a:spcPct val="90000"/>
              </a:lnSpc>
              <a:buClr>
                <a:schemeClr val="tx2"/>
              </a:buClr>
              <a:buFontTx/>
              <a:buChar char="•"/>
            </a:pPr>
            <a:r>
              <a:rPr lang="it-IT" sz="2000" dirty="0">
                <a:latin typeface="Georgia" charset="0"/>
              </a:rPr>
              <a:t>Enti pubblici</a:t>
            </a:r>
          </a:p>
          <a:p>
            <a:pPr lvl="1">
              <a:lnSpc>
                <a:spcPct val="90000"/>
              </a:lnSpc>
              <a:buClr>
                <a:schemeClr val="tx2"/>
              </a:buClr>
              <a:buFontTx/>
              <a:buChar char="•"/>
            </a:pPr>
            <a:r>
              <a:rPr lang="it-IT" sz="2000" dirty="0">
                <a:latin typeface="Georgia" charset="0"/>
              </a:rPr>
              <a:t>Piccoli imprenditori</a:t>
            </a:r>
          </a:p>
          <a:p>
            <a:pPr lvl="1">
              <a:lnSpc>
                <a:spcPct val="90000"/>
              </a:lnSpc>
              <a:buClr>
                <a:schemeClr val="tx2"/>
              </a:buClr>
              <a:buFontTx/>
              <a:buChar char="•"/>
            </a:pPr>
            <a:r>
              <a:rPr lang="it-IT" sz="2000" dirty="0">
                <a:latin typeface="Georgia" charset="0"/>
              </a:rPr>
              <a:t>Imprenditori non commerciali</a:t>
            </a:r>
          </a:p>
          <a:p>
            <a:pPr lvl="1">
              <a:lnSpc>
                <a:spcPct val="90000"/>
              </a:lnSpc>
              <a:buFont typeface="Wingdings" charset="0"/>
              <a:buNone/>
            </a:pPr>
            <a:endParaRPr lang="it-IT" sz="2000" dirty="0">
              <a:latin typeface="Georgia" charset="0"/>
            </a:endParaRPr>
          </a:p>
          <a:p>
            <a:pPr lvl="1">
              <a:lnSpc>
                <a:spcPct val="90000"/>
              </a:lnSpc>
              <a:buFont typeface="Wingdings" charset="0"/>
              <a:buNone/>
            </a:pPr>
            <a:r>
              <a:rPr lang="it-IT" sz="2000" dirty="0">
                <a:latin typeface="Georgia" charset="0"/>
              </a:rPr>
              <a:t>	</a:t>
            </a:r>
          </a:p>
          <a:p>
            <a:pPr lvl="1">
              <a:lnSpc>
                <a:spcPct val="90000"/>
              </a:lnSpc>
              <a:buFont typeface="Wingdings" charset="0"/>
              <a:buNone/>
            </a:pPr>
            <a:r>
              <a:rPr lang="it-IT" sz="2000" dirty="0">
                <a:latin typeface="Georgia" charset="0"/>
              </a:rPr>
              <a:t>	</a:t>
            </a:r>
          </a:p>
          <a:p>
            <a:pPr>
              <a:lnSpc>
                <a:spcPct val="90000"/>
              </a:lnSpc>
              <a:buFont typeface="Wingdings" charset="0"/>
              <a:buNone/>
            </a:pPr>
            <a:r>
              <a:rPr lang="it-IT" sz="2400" dirty="0">
                <a:latin typeface="Georgia" charset="0"/>
              </a:rPr>
              <a:t>				</a:t>
            </a:r>
          </a:p>
        </p:txBody>
      </p:sp>
    </p:spTree>
    <p:extLst>
      <p:ext uri="{BB962C8B-B14F-4D97-AF65-F5344CB8AC3E}">
        <p14:creationId xmlns:p14="http://schemas.microsoft.com/office/powerpoint/2010/main" val="1138714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2395539" y="557213"/>
            <a:ext cx="8162925" cy="1066800"/>
          </a:xfrm>
        </p:spPr>
        <p:txBody>
          <a:bodyPr/>
          <a:lstStyle/>
          <a:p>
            <a:pPr>
              <a:defRPr/>
            </a:pPr>
            <a:r>
              <a:rPr lang="it-IT" sz="3200" b="1"/>
              <a:t>Nuova definizione di piccolo imprenditore</a:t>
            </a:r>
          </a:p>
        </p:txBody>
      </p:sp>
      <p:sp>
        <p:nvSpPr>
          <p:cNvPr id="272386" name="Rectangle 3"/>
          <p:cNvSpPr>
            <a:spLocks noGrp="1" noChangeArrowheads="1"/>
          </p:cNvSpPr>
          <p:nvPr>
            <p:ph idx="1"/>
          </p:nvPr>
        </p:nvSpPr>
        <p:spPr>
          <a:xfrm>
            <a:off x="1825625" y="1527175"/>
            <a:ext cx="8504238" cy="4572000"/>
          </a:xfrm>
        </p:spPr>
        <p:txBody>
          <a:bodyPr/>
          <a:lstStyle/>
          <a:p>
            <a:pPr marL="609600" indent="-609600">
              <a:buNone/>
            </a:pPr>
            <a:endParaRPr lang="it-IT" sz="2400" b="1" i="1">
              <a:latin typeface="Georgia" charset="0"/>
            </a:endParaRPr>
          </a:p>
          <a:p>
            <a:pPr marL="609600" indent="-609600" algn="ctr">
              <a:buNone/>
            </a:pPr>
            <a:r>
              <a:rPr lang="it-IT" sz="2400" b="1" i="1">
                <a:latin typeface="Georgia" charset="0"/>
              </a:rPr>
              <a:t>Non</a:t>
            </a:r>
            <a:r>
              <a:rPr lang="it-IT" sz="2400">
                <a:latin typeface="Georgia" charset="0"/>
              </a:rPr>
              <a:t> sono piccoli imprenditori</a:t>
            </a:r>
          </a:p>
          <a:p>
            <a:pPr marL="990600" lvl="1" indent="-533400" algn="ctr">
              <a:buNone/>
            </a:pPr>
            <a:r>
              <a:rPr lang="it-IT">
                <a:latin typeface="Georgia" charset="0"/>
                <a:sym typeface="Wingdings" charset="0"/>
              </a:rPr>
              <a:t></a:t>
            </a:r>
            <a:endParaRPr lang="it-IT">
              <a:latin typeface="Georgia" charset="0"/>
            </a:endParaRPr>
          </a:p>
          <a:p>
            <a:pPr marL="609600" indent="-609600">
              <a:buNone/>
            </a:pPr>
            <a:r>
              <a:rPr lang="it-IT" sz="2400">
                <a:latin typeface="Georgia" charset="0"/>
              </a:rPr>
              <a:t>	coloro che esercitano un</a:t>
            </a:r>
            <a:r>
              <a:rPr lang="ja-JP" altLang="it-IT" sz="2400">
                <a:latin typeface="Arial" charset="0"/>
              </a:rPr>
              <a:t>’</a:t>
            </a:r>
            <a:r>
              <a:rPr lang="it-IT" altLang="ja-JP" sz="2400">
                <a:latin typeface="Georgia" charset="0"/>
              </a:rPr>
              <a:t>attività commerciale in forma individuale o collettiva che</a:t>
            </a:r>
          </a:p>
          <a:p>
            <a:pPr marL="609600" indent="-609600">
              <a:buFont typeface="Wingdings" charset="0"/>
              <a:buChar char="§"/>
            </a:pPr>
            <a:r>
              <a:rPr lang="it-IT" sz="2400">
                <a:latin typeface="Georgia" charset="0"/>
              </a:rPr>
              <a:t>hanno effettuato investimenti in azienda per un capitale di valore superiore a 300 mila euro</a:t>
            </a:r>
          </a:p>
          <a:p>
            <a:pPr marL="609600" indent="-609600">
              <a:buFont typeface="Wingdings" charset="0"/>
              <a:buChar char="§"/>
            </a:pPr>
            <a:r>
              <a:rPr lang="it-IT" sz="2400">
                <a:latin typeface="Georgia" charset="0"/>
              </a:rPr>
              <a:t>hanno realizzato (sulla media degli ultimi tre anni) ricavi lordi per un ammontare complessivo superiore a 200 mila euro.</a:t>
            </a:r>
          </a:p>
          <a:p>
            <a:pPr marL="609600" indent="-609600">
              <a:buNone/>
            </a:pPr>
            <a:endParaRPr lang="it-IT">
              <a:latin typeface="Georgia" charset="0"/>
            </a:endParaRPr>
          </a:p>
        </p:txBody>
      </p:sp>
    </p:spTree>
    <p:extLst>
      <p:ext uri="{BB962C8B-B14F-4D97-AF65-F5344CB8AC3E}">
        <p14:creationId xmlns:p14="http://schemas.microsoft.com/office/powerpoint/2010/main" val="2535813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2395539" y="557213"/>
            <a:ext cx="8162925" cy="1066800"/>
          </a:xfrm>
        </p:spPr>
        <p:txBody>
          <a:bodyPr/>
          <a:lstStyle/>
          <a:p>
            <a:pPr>
              <a:defRPr/>
            </a:pPr>
            <a:r>
              <a:rPr lang="it-IT" sz="3200" b="1"/>
              <a:t>Nuova condizione di procedibilità per la procedura fallimentare</a:t>
            </a:r>
          </a:p>
        </p:txBody>
      </p:sp>
      <p:sp>
        <p:nvSpPr>
          <p:cNvPr id="274434" name="Rectangle 3"/>
          <p:cNvSpPr>
            <a:spLocks noGrp="1" noChangeArrowheads="1"/>
          </p:cNvSpPr>
          <p:nvPr>
            <p:ph idx="1"/>
          </p:nvPr>
        </p:nvSpPr>
        <p:spPr>
          <a:xfrm>
            <a:off x="1825625" y="1527175"/>
            <a:ext cx="8504238" cy="4572000"/>
          </a:xfrm>
        </p:spPr>
        <p:txBody>
          <a:bodyPr/>
          <a:lstStyle/>
          <a:p>
            <a:pPr algn="ctr">
              <a:buFont typeface="Wingdings" charset="0"/>
              <a:buNone/>
            </a:pPr>
            <a:r>
              <a:rPr lang="it-IT">
                <a:latin typeface="Georgia" charset="0"/>
              </a:rPr>
              <a:t>	</a:t>
            </a:r>
            <a:r>
              <a:rPr lang="it-IT" b="1">
                <a:latin typeface="Georgia" charset="0"/>
              </a:rPr>
              <a:t>Art. 15 u.c. </a:t>
            </a:r>
            <a:r>
              <a:rPr lang="it-IT" b="1" i="1">
                <a:latin typeface="Georgia" charset="0"/>
              </a:rPr>
              <a:t>l.f.</a:t>
            </a:r>
          </a:p>
          <a:p>
            <a:pPr>
              <a:buFont typeface="Wingdings" charset="0"/>
              <a:buNone/>
            </a:pPr>
            <a:r>
              <a:rPr lang="it-IT">
                <a:latin typeface="Georgia" charset="0"/>
              </a:rPr>
              <a:t>	</a:t>
            </a:r>
          </a:p>
          <a:p>
            <a:pPr>
              <a:buFont typeface="Wingdings" charset="0"/>
              <a:buNone/>
            </a:pPr>
            <a:r>
              <a:rPr lang="it-IT">
                <a:latin typeface="Georgia" charset="0"/>
              </a:rPr>
              <a:t>	ammontare complessivo dei debiti scaduti e non pagati risultanti dagli atti dell</a:t>
            </a:r>
            <a:r>
              <a:rPr lang="ja-JP" altLang="it-IT">
                <a:latin typeface="Arial" charset="0"/>
              </a:rPr>
              <a:t>’</a:t>
            </a:r>
            <a:r>
              <a:rPr lang="it-IT" altLang="ja-JP">
                <a:latin typeface="Georgia" charset="0"/>
              </a:rPr>
              <a:t>istruttoria inferiore a 25 mila euro</a:t>
            </a:r>
          </a:p>
          <a:p>
            <a:pPr algn="ctr">
              <a:buFont typeface="Wingdings" charset="0"/>
              <a:buNone/>
            </a:pPr>
            <a:r>
              <a:rPr lang="it-IT">
                <a:latin typeface="Georgia" charset="0"/>
              </a:rPr>
              <a:t>  </a:t>
            </a:r>
            <a:r>
              <a:rPr lang="it-IT">
                <a:latin typeface="Georgia" charset="0"/>
                <a:sym typeface="Wingdings" charset="0"/>
              </a:rPr>
              <a:t></a:t>
            </a:r>
            <a:endParaRPr lang="it-IT">
              <a:latin typeface="Georgia" charset="0"/>
            </a:endParaRPr>
          </a:p>
          <a:p>
            <a:pPr algn="ctr">
              <a:buFont typeface="Wingdings" charset="0"/>
              <a:buNone/>
            </a:pPr>
            <a:r>
              <a:rPr lang="it-IT">
                <a:latin typeface="Georgia" charset="0"/>
              </a:rPr>
              <a:t>no dichiarazione di fallimento</a:t>
            </a:r>
          </a:p>
        </p:txBody>
      </p:sp>
    </p:spTree>
    <p:extLst>
      <p:ext uri="{BB962C8B-B14F-4D97-AF65-F5344CB8AC3E}">
        <p14:creationId xmlns:p14="http://schemas.microsoft.com/office/powerpoint/2010/main" val="3242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2395539" y="1044575"/>
            <a:ext cx="8162925" cy="579438"/>
          </a:xfrm>
        </p:spPr>
        <p:txBody>
          <a:bodyPr/>
          <a:lstStyle/>
          <a:p>
            <a:pPr>
              <a:defRPr/>
            </a:pPr>
            <a:r>
              <a:rPr lang="it-IT" sz="3200" b="1"/>
              <a:t>Presupposto oggettivo</a:t>
            </a:r>
          </a:p>
        </p:txBody>
      </p:sp>
      <p:sp>
        <p:nvSpPr>
          <p:cNvPr id="276482" name="Rectangle 3"/>
          <p:cNvSpPr>
            <a:spLocks noGrp="1" noChangeArrowheads="1"/>
          </p:cNvSpPr>
          <p:nvPr>
            <p:ph idx="1"/>
          </p:nvPr>
        </p:nvSpPr>
        <p:spPr>
          <a:xfrm>
            <a:off x="1825625" y="1527175"/>
            <a:ext cx="8504238" cy="4572000"/>
          </a:xfrm>
        </p:spPr>
        <p:txBody>
          <a:bodyPr/>
          <a:lstStyle/>
          <a:p>
            <a:pPr>
              <a:buFont typeface="Wingdings" charset="0"/>
              <a:buNone/>
            </a:pPr>
            <a:r>
              <a:rPr lang="it-IT" i="1">
                <a:latin typeface="Georgia" charset="0"/>
              </a:rPr>
              <a:t>Fallimento:</a:t>
            </a:r>
          </a:p>
          <a:p>
            <a:pPr>
              <a:buFont typeface="Wingdings" charset="0"/>
              <a:buNone/>
            </a:pPr>
            <a:r>
              <a:rPr lang="it-IT" i="1">
                <a:latin typeface="Georgia" charset="0"/>
              </a:rPr>
              <a:t>	</a:t>
            </a:r>
            <a:r>
              <a:rPr lang="it-IT" sz="2400" i="1">
                <a:latin typeface="Georgia" charset="0"/>
              </a:rPr>
              <a:t>Art. 5 l.f.: Stato di insolvenza</a:t>
            </a:r>
          </a:p>
          <a:p>
            <a:pPr>
              <a:buFont typeface="Wingdings" charset="0"/>
              <a:buNone/>
            </a:pPr>
            <a:r>
              <a:rPr lang="it-IT" i="1">
                <a:latin typeface="Georgia" charset="0"/>
              </a:rPr>
              <a:t>	</a:t>
            </a:r>
            <a:r>
              <a:rPr lang="it-IT" sz="2000" i="1">
                <a:latin typeface="Georgia" charset="0"/>
              </a:rPr>
              <a:t>Inadempimenti o altri fattori esterni i quali dimostrino che il debitore non è più in grado di soddisfare regolarmente le proprie obbligazioni.</a:t>
            </a:r>
            <a:r>
              <a:rPr lang="it-IT" i="1">
                <a:latin typeface="Georgia" charset="0"/>
              </a:rPr>
              <a:t> </a:t>
            </a:r>
          </a:p>
          <a:p>
            <a:pPr>
              <a:buFont typeface="Wingdings" charset="0"/>
              <a:buNone/>
            </a:pPr>
            <a:r>
              <a:rPr lang="it-IT" i="1">
                <a:latin typeface="Georgia" charset="0"/>
              </a:rPr>
              <a:t>Concordato preventivo: </a:t>
            </a:r>
          </a:p>
          <a:p>
            <a:pPr>
              <a:buFont typeface="Wingdings" charset="0"/>
              <a:buNone/>
            </a:pPr>
            <a:r>
              <a:rPr lang="it-IT" i="1">
                <a:latin typeface="Georgia" charset="0"/>
              </a:rPr>
              <a:t>	</a:t>
            </a:r>
            <a:r>
              <a:rPr lang="it-IT" sz="2400" i="1">
                <a:latin typeface="Georgia" charset="0"/>
              </a:rPr>
              <a:t>Art. 160 l.f.: Stato di crisi</a:t>
            </a:r>
          </a:p>
          <a:p>
            <a:pPr>
              <a:buFont typeface="Wingdings" charset="0"/>
              <a:buNone/>
            </a:pPr>
            <a:r>
              <a:rPr lang="it-IT" sz="2400" i="1">
                <a:latin typeface="Georgia" charset="0"/>
              </a:rPr>
              <a:t>			    inteso come </a:t>
            </a:r>
            <a:r>
              <a:rPr lang="ja-JP" altLang="it-IT" sz="2400" i="1">
                <a:latin typeface="Arial" charset="0"/>
              </a:rPr>
              <a:t>“</a:t>
            </a:r>
            <a:r>
              <a:rPr lang="it-IT" altLang="ja-JP" sz="2400" i="1">
                <a:latin typeface="Georgia" charset="0"/>
              </a:rPr>
              <a:t>anche stato di 			    insolvenza</a:t>
            </a:r>
            <a:r>
              <a:rPr lang="ja-JP" altLang="it-IT" sz="2400" i="1">
                <a:latin typeface="Arial" charset="0"/>
              </a:rPr>
              <a:t>”</a:t>
            </a:r>
            <a:r>
              <a:rPr lang="it-IT" altLang="ja-JP" sz="2400" i="1">
                <a:latin typeface="Georgia" charset="0"/>
              </a:rPr>
              <a:t> (cfr. DL n. 275/05)</a:t>
            </a:r>
          </a:p>
          <a:p>
            <a:pPr>
              <a:buFont typeface="Wingdings" charset="0"/>
              <a:buNone/>
            </a:pPr>
            <a:endParaRPr lang="it-IT" i="1">
              <a:latin typeface="Georgia" charset="0"/>
            </a:endParaRPr>
          </a:p>
        </p:txBody>
      </p:sp>
    </p:spTree>
    <p:extLst>
      <p:ext uri="{BB962C8B-B14F-4D97-AF65-F5344CB8AC3E}">
        <p14:creationId xmlns:p14="http://schemas.microsoft.com/office/powerpoint/2010/main" val="275075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C245DD-F854-0A4F-B552-F3461C913EE6}"/>
              </a:ext>
            </a:extLst>
          </p:cNvPr>
          <p:cNvSpPr>
            <a:spLocks noGrp="1"/>
          </p:cNvSpPr>
          <p:nvPr>
            <p:ph type="title"/>
          </p:nvPr>
        </p:nvSpPr>
        <p:spPr/>
        <p:txBody>
          <a:bodyPr/>
          <a:lstStyle/>
          <a:p>
            <a:r>
              <a:rPr lang="it-IT" dirty="0">
                <a:latin typeface="Times New Roman" pitchFamily="18" charset="0"/>
                <a:cs typeface="Times New Roman" pitchFamily="18" charset="0"/>
              </a:rPr>
              <a:t>Le start - up e PMI innovative</a:t>
            </a:r>
            <a:endParaRPr lang="it-IT" dirty="0"/>
          </a:p>
        </p:txBody>
      </p:sp>
      <p:sp>
        <p:nvSpPr>
          <p:cNvPr id="3" name="Segnaposto contenuto 2">
            <a:extLst>
              <a:ext uri="{FF2B5EF4-FFF2-40B4-BE49-F238E27FC236}">
                <a16:creationId xmlns:a16="http://schemas.microsoft.com/office/drawing/2014/main" id="{3101CE96-7A2A-984A-8A8D-4EB5548D334D}"/>
              </a:ext>
            </a:extLst>
          </p:cNvPr>
          <p:cNvSpPr>
            <a:spLocks noGrp="1"/>
          </p:cNvSpPr>
          <p:nvPr>
            <p:ph idx="1"/>
          </p:nvPr>
        </p:nvSpPr>
        <p:spPr/>
        <p:txBody>
          <a:bodyPr>
            <a:normAutofit fontScale="77500" lnSpcReduction="20000"/>
          </a:bodyPr>
          <a:lstStyle/>
          <a:p>
            <a:pPr marL="457200" indent="-457200" algn="just"/>
            <a:r>
              <a:rPr lang="it-IT" dirty="0">
                <a:latin typeface="Times New Roman" pitchFamily="18" charset="0"/>
                <a:cs typeface="Times New Roman" pitchFamily="18" charset="0"/>
              </a:rPr>
              <a:t>Il </a:t>
            </a:r>
            <a:r>
              <a:rPr lang="it-IT" dirty="0" err="1">
                <a:latin typeface="Times New Roman" pitchFamily="18" charset="0"/>
                <a:cs typeface="Times New Roman" pitchFamily="18" charset="0"/>
              </a:rPr>
              <a:t>d.l.</a:t>
            </a:r>
            <a:r>
              <a:rPr lang="it-IT" dirty="0">
                <a:latin typeface="Times New Roman" pitchFamily="18" charset="0"/>
                <a:cs typeface="Times New Roman" pitchFamily="18" charset="0"/>
              </a:rPr>
              <a:t> n. 179/2012 ha introdotto nel nostro ordinamento un corpo di norme dedicato in via specifica alle start-up innovative, società in fase di avvio costituite per lo svolgimento di un’attività d’impresa relativa a sviluppo, produzione e commercializzazione “di prodotti o servizi innovativi ad alto sviluppo tecnologico” (art. 25, co. 2, </a:t>
            </a:r>
            <a:r>
              <a:rPr lang="it-IT" dirty="0" err="1">
                <a:latin typeface="Times New Roman" pitchFamily="18" charset="0"/>
                <a:cs typeface="Times New Roman" pitchFamily="18" charset="0"/>
              </a:rPr>
              <a:t>lett</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f</a:t>
            </a:r>
            <a:r>
              <a:rPr lang="it-IT" dirty="0">
                <a:latin typeface="Times New Roman" pitchFamily="18" charset="0"/>
                <a:cs typeface="Times New Roman" pitchFamily="18" charset="0"/>
              </a:rPr>
              <a:t>). </a:t>
            </a:r>
          </a:p>
          <a:p>
            <a:pPr marL="457200" indent="-457200" algn="just"/>
            <a:r>
              <a:rPr lang="it-IT" dirty="0">
                <a:latin typeface="Times New Roman" pitchFamily="18" charset="0"/>
                <a:cs typeface="Times New Roman" pitchFamily="18" charset="0"/>
              </a:rPr>
              <a:t>Con il </a:t>
            </a:r>
            <a:r>
              <a:rPr lang="it-IT" dirty="0" err="1">
                <a:latin typeface="Times New Roman" pitchFamily="18" charset="0"/>
                <a:cs typeface="Times New Roman" pitchFamily="18" charset="0"/>
              </a:rPr>
              <a:t>d.l.</a:t>
            </a:r>
            <a:r>
              <a:rPr lang="it-IT" dirty="0">
                <a:latin typeface="Times New Roman" pitchFamily="18" charset="0"/>
                <a:cs typeface="Times New Roman" pitchFamily="18" charset="0"/>
              </a:rPr>
              <a:t> n. 3/2015 il legislatore è nuovamente intervenuto con una serie di misure volte al rilancio dell’imprenditoria e che si accomunano tra loro per una specifica qualità: sono destinate alle imprese «innovative». </a:t>
            </a:r>
          </a:p>
          <a:p>
            <a:pPr algn="just">
              <a:buNone/>
            </a:pPr>
            <a:endParaRPr lang="it-IT" dirty="0">
              <a:latin typeface="Times New Roman" pitchFamily="18" charset="0"/>
              <a:cs typeface="Times New Roman" pitchFamily="18" charset="0"/>
            </a:endParaRPr>
          </a:p>
          <a:p>
            <a:pPr algn="just">
              <a:buNone/>
            </a:pPr>
            <a:r>
              <a:rPr lang="it-IT" dirty="0">
                <a:latin typeface="Times New Roman" pitchFamily="18" charset="0"/>
                <a:cs typeface="Times New Roman" pitchFamily="18" charset="0"/>
              </a:rPr>
              <a:t>L’obiettivo perseguito dal legislatore, con entrambi i provvedimenti normativi, è di contribuire: </a:t>
            </a:r>
          </a:p>
          <a:p>
            <a:pPr algn="just">
              <a:buFont typeface="+mj-lt"/>
              <a:buAutoNum type="arabicPeriod"/>
            </a:pPr>
            <a:r>
              <a:rPr lang="it-IT" dirty="0">
                <a:latin typeface="Times New Roman" pitchFamily="18" charset="0"/>
                <a:cs typeface="Times New Roman" pitchFamily="18" charset="0"/>
              </a:rPr>
              <a:t> allo sviluppo di una nuova cultura imprenditoriale; </a:t>
            </a:r>
          </a:p>
          <a:p>
            <a:pPr algn="just">
              <a:buFont typeface="+mj-lt"/>
              <a:buAutoNum type="arabicPeriod"/>
            </a:pPr>
            <a:r>
              <a:rPr lang="it-IT" dirty="0">
                <a:latin typeface="Times New Roman" pitchFamily="18" charset="0"/>
                <a:cs typeface="Times New Roman" pitchFamily="18" charset="0"/>
              </a:rPr>
              <a:t> alla creazione di un contesto maggiormente favorevole all’innovazione; </a:t>
            </a:r>
          </a:p>
          <a:p>
            <a:pPr algn="just">
              <a:buFont typeface="+mj-lt"/>
              <a:buAutoNum type="arabicPeriod"/>
            </a:pPr>
            <a:r>
              <a:rPr lang="it-IT" dirty="0">
                <a:latin typeface="Times New Roman" pitchFamily="18" charset="0"/>
                <a:cs typeface="Times New Roman" pitchFamily="18" charset="0"/>
              </a:rPr>
              <a:t> all’attrazione in Italia di “talenti, imprese innovative e capitali dall’estero. </a:t>
            </a:r>
          </a:p>
          <a:p>
            <a:pPr marL="457200" indent="-457200" algn="just">
              <a:spcBef>
                <a:spcPct val="20000"/>
              </a:spcBef>
              <a:buFont typeface="+mj-lt"/>
              <a:buAutoNum type="arabicPeriod"/>
              <a:defRPr/>
            </a:pPr>
            <a:endParaRPr lang="it-IT" dirty="0">
              <a:latin typeface="Times New Roman" pitchFamily="18" charset="0"/>
              <a:cs typeface="Times New Roman" pitchFamily="18" charset="0"/>
            </a:endParaRPr>
          </a:p>
          <a:p>
            <a:pPr marL="173038" indent="-173038" algn="just">
              <a:spcBef>
                <a:spcPct val="20000"/>
              </a:spcBef>
              <a:buFontTx/>
              <a:buChar char="-"/>
              <a:defRPr/>
            </a:pPr>
            <a:endParaRPr lang="it-IT" sz="2000" dirty="0">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val="2617436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1027"/>
          <p:cNvSpPr>
            <a:spLocks noGrp="1" noChangeArrowheads="1"/>
          </p:cNvSpPr>
          <p:nvPr>
            <p:ph idx="1"/>
          </p:nvPr>
        </p:nvSpPr>
        <p:spPr>
          <a:xfrm>
            <a:off x="1825625" y="1527175"/>
            <a:ext cx="8504238" cy="4572000"/>
          </a:xfrm>
        </p:spPr>
        <p:txBody>
          <a:bodyPr/>
          <a:lstStyle/>
          <a:p>
            <a:pPr algn="ctr">
              <a:buFont typeface="Wingdings" charset="0"/>
              <a:buNone/>
            </a:pPr>
            <a:r>
              <a:rPr lang="it-IT" i="1" dirty="0">
                <a:latin typeface="Georgia" charset="0"/>
              </a:rPr>
              <a:t>I nuovi effetti del fallimento per l</a:t>
            </a:r>
            <a:r>
              <a:rPr lang="ja-JP" altLang="it-IT" i="1" dirty="0">
                <a:latin typeface="Arial" charset="0"/>
              </a:rPr>
              <a:t>’</a:t>
            </a:r>
            <a:r>
              <a:rPr lang="it-IT" altLang="ja-JP" i="1" dirty="0">
                <a:latin typeface="Georgia" charset="0"/>
              </a:rPr>
              <a:t>imprenditore fallito</a:t>
            </a:r>
            <a:endParaRPr lang="it-IT" i="1" dirty="0">
              <a:latin typeface="Georgia" charset="0"/>
            </a:endParaRPr>
          </a:p>
        </p:txBody>
      </p:sp>
    </p:spTree>
    <p:extLst>
      <p:ext uri="{BB962C8B-B14F-4D97-AF65-F5344CB8AC3E}">
        <p14:creationId xmlns:p14="http://schemas.microsoft.com/office/powerpoint/2010/main" val="2001507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2395539" y="1044575"/>
            <a:ext cx="8162925" cy="579438"/>
          </a:xfrm>
        </p:spPr>
        <p:txBody>
          <a:bodyPr/>
          <a:lstStyle/>
          <a:p>
            <a:pPr>
              <a:defRPr/>
            </a:pPr>
            <a:r>
              <a:rPr lang="it-IT" sz="3200" b="1"/>
              <a:t>Effetti personali in capo al fallito</a:t>
            </a:r>
          </a:p>
        </p:txBody>
      </p:sp>
      <p:sp>
        <p:nvSpPr>
          <p:cNvPr id="279554" name="Rectangle 3"/>
          <p:cNvSpPr>
            <a:spLocks noGrp="1" noChangeArrowheads="1"/>
          </p:cNvSpPr>
          <p:nvPr>
            <p:ph idx="1"/>
          </p:nvPr>
        </p:nvSpPr>
        <p:spPr>
          <a:xfrm>
            <a:off x="1825625" y="1527175"/>
            <a:ext cx="8504238" cy="4572000"/>
          </a:xfrm>
        </p:spPr>
        <p:txBody>
          <a:bodyPr/>
          <a:lstStyle/>
          <a:p>
            <a:pPr algn="ctr">
              <a:buFont typeface="Wingdings" charset="0"/>
              <a:buNone/>
            </a:pPr>
            <a:r>
              <a:rPr lang="it-IT">
                <a:latin typeface="Georgia" charset="0"/>
              </a:rPr>
              <a:t>	R.d. n. 267/42</a:t>
            </a:r>
          </a:p>
          <a:p>
            <a:pPr>
              <a:buFont typeface="Wingdings" charset="0"/>
              <a:buNone/>
            </a:pPr>
            <a:r>
              <a:rPr lang="it-IT" i="1">
                <a:latin typeface="Georgia" charset="0"/>
              </a:rPr>
              <a:t>Concezione stigmatizzante del fallito</a:t>
            </a:r>
            <a:r>
              <a:rPr lang="it-IT">
                <a:latin typeface="Georgia" charset="0"/>
              </a:rPr>
              <a:t> </a:t>
            </a:r>
          </a:p>
          <a:p>
            <a:pPr>
              <a:buFont typeface="Wingdings" charset="0"/>
              <a:buNone/>
            </a:pPr>
            <a:endParaRPr lang="it-IT" i="1">
              <a:latin typeface="Georgia" charset="0"/>
            </a:endParaRPr>
          </a:p>
          <a:p>
            <a:pPr>
              <a:buFont typeface="Wingdings" charset="0"/>
              <a:buNone/>
            </a:pPr>
            <a:r>
              <a:rPr lang="it-IT" i="1">
                <a:latin typeface="Georgia" charset="0"/>
              </a:rPr>
              <a:t>Art. 48 l.f.: corrispondenza del fallito</a:t>
            </a:r>
          </a:p>
          <a:p>
            <a:pPr>
              <a:buFont typeface="Wingdings" charset="0"/>
              <a:buNone/>
            </a:pPr>
            <a:r>
              <a:rPr lang="it-IT" i="1">
                <a:latin typeface="Georgia" charset="0"/>
              </a:rPr>
              <a:t>Art. 49 l.f. :obblighi del fallito</a:t>
            </a:r>
          </a:p>
          <a:p>
            <a:pPr>
              <a:buFont typeface="Wingdings" charset="0"/>
              <a:buNone/>
            </a:pPr>
            <a:r>
              <a:rPr lang="it-IT" i="1">
                <a:latin typeface="Georgia" charset="0"/>
              </a:rPr>
              <a:t>Art. 50 l.f.: pubblico registro dei falliti</a:t>
            </a:r>
            <a:r>
              <a:rPr lang="it-IT" sz="2400" i="1">
                <a:latin typeface="Georgia" charset="0"/>
              </a:rPr>
              <a:t> </a:t>
            </a:r>
          </a:p>
        </p:txBody>
      </p:sp>
    </p:spTree>
    <p:extLst>
      <p:ext uri="{BB962C8B-B14F-4D97-AF65-F5344CB8AC3E}">
        <p14:creationId xmlns:p14="http://schemas.microsoft.com/office/powerpoint/2010/main" val="412349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2135189" y="188913"/>
            <a:ext cx="8162925" cy="1066800"/>
          </a:xfrm>
        </p:spPr>
        <p:txBody>
          <a:bodyPr/>
          <a:lstStyle/>
          <a:p>
            <a:pPr>
              <a:defRPr/>
            </a:pPr>
            <a:r>
              <a:rPr lang="it-IT" sz="3200" b="1" dirty="0"/>
              <a:t>Nuove previsioni in materia di corrispondenza</a:t>
            </a:r>
          </a:p>
        </p:txBody>
      </p:sp>
      <p:sp>
        <p:nvSpPr>
          <p:cNvPr id="281602" name="Rectangle 3"/>
          <p:cNvSpPr>
            <a:spLocks noGrp="1" noChangeArrowheads="1"/>
          </p:cNvSpPr>
          <p:nvPr>
            <p:ph idx="1"/>
          </p:nvPr>
        </p:nvSpPr>
        <p:spPr>
          <a:xfrm>
            <a:off x="1825625" y="1527175"/>
            <a:ext cx="8504238" cy="4572000"/>
          </a:xfrm>
        </p:spPr>
        <p:txBody>
          <a:bodyPr/>
          <a:lstStyle/>
          <a:p>
            <a:pPr algn="ctr">
              <a:buFont typeface="Wingdings" charset="0"/>
              <a:buNone/>
            </a:pPr>
            <a:r>
              <a:rPr lang="it-IT" sz="2400" b="1">
                <a:latin typeface="Georgia" charset="0"/>
              </a:rPr>
              <a:t>Corrispondenza </a:t>
            </a:r>
          </a:p>
          <a:p>
            <a:pPr algn="ctr">
              <a:buFont typeface="Wingdings" charset="0"/>
              <a:buNone/>
            </a:pPr>
            <a:r>
              <a:rPr lang="it-IT" sz="2000">
                <a:latin typeface="Georgia" charset="0"/>
                <a:sym typeface="Wingdings" charset="0"/>
              </a:rPr>
              <a:t></a:t>
            </a:r>
          </a:p>
          <a:p>
            <a:pPr algn="ctr">
              <a:buFont typeface="Wingdings" charset="0"/>
              <a:buNone/>
            </a:pPr>
            <a:r>
              <a:rPr lang="it-IT" sz="2000">
                <a:latin typeface="Georgia" charset="0"/>
                <a:sym typeface="Wingdings" charset="0"/>
              </a:rPr>
              <a:t>Resta all</a:t>
            </a:r>
            <a:r>
              <a:rPr lang="ja-JP" altLang="it-IT" sz="2000">
                <a:latin typeface="Arial" charset="0"/>
                <a:sym typeface="Wingdings" charset="0"/>
              </a:rPr>
              <a:t>’</a:t>
            </a:r>
            <a:r>
              <a:rPr lang="it-IT" altLang="ja-JP" sz="2000">
                <a:latin typeface="Georgia" charset="0"/>
                <a:sym typeface="Wingdings" charset="0"/>
              </a:rPr>
              <a:t>imprenditore dichiarato fallito (o amministratore o liquidatore di società o enti soggetti alla procedura)</a:t>
            </a:r>
          </a:p>
          <a:p>
            <a:pPr algn="ctr">
              <a:buFont typeface="Wingdings" charset="0"/>
              <a:buNone/>
            </a:pPr>
            <a:r>
              <a:rPr lang="it-IT" sz="2000">
                <a:latin typeface="Georgia" charset="0"/>
                <a:sym typeface="Wingdings" charset="0"/>
              </a:rPr>
              <a:t></a:t>
            </a:r>
          </a:p>
          <a:p>
            <a:pPr algn="ctr">
              <a:buFont typeface="Wingdings" charset="0"/>
              <a:buNone/>
            </a:pPr>
            <a:r>
              <a:rPr lang="it-IT" sz="2000">
                <a:latin typeface="Georgia" charset="0"/>
                <a:sym typeface="Wingdings" charset="0"/>
              </a:rPr>
              <a:t>Obbligo dell</a:t>
            </a:r>
            <a:r>
              <a:rPr lang="ja-JP" altLang="it-IT" sz="2000">
                <a:latin typeface="Arial" charset="0"/>
                <a:sym typeface="Wingdings" charset="0"/>
              </a:rPr>
              <a:t>’</a:t>
            </a:r>
            <a:r>
              <a:rPr lang="it-IT" altLang="ja-JP" sz="2000">
                <a:latin typeface="Georgia" charset="0"/>
                <a:sym typeface="Wingdings" charset="0"/>
              </a:rPr>
              <a:t>imprenditore di consegnare corrispondenza riguardante rapporti compresi nel fallimento</a:t>
            </a:r>
          </a:p>
          <a:p>
            <a:pPr algn="ctr">
              <a:buFont typeface="Wingdings" charset="0"/>
              <a:buNone/>
            </a:pPr>
            <a:r>
              <a:rPr lang="it-IT" sz="2000">
                <a:latin typeface="Georgia" charset="0"/>
                <a:sym typeface="Wingdings" charset="0"/>
              </a:rPr>
              <a:t></a:t>
            </a:r>
          </a:p>
          <a:p>
            <a:pPr algn="ctr">
              <a:buFont typeface="Wingdings" charset="0"/>
              <a:buNone/>
            </a:pPr>
            <a:r>
              <a:rPr lang="it-IT" sz="2000">
                <a:latin typeface="Georgia" charset="0"/>
                <a:sym typeface="Wingdings" charset="0"/>
              </a:rPr>
              <a:t>Violazione di tale obbligo di collaborazione: esclusione beneficio esdebitazione</a:t>
            </a:r>
          </a:p>
        </p:txBody>
      </p:sp>
    </p:spTree>
    <p:extLst>
      <p:ext uri="{BB962C8B-B14F-4D97-AF65-F5344CB8AC3E}">
        <p14:creationId xmlns:p14="http://schemas.microsoft.com/office/powerpoint/2010/main" val="1328299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2063751" y="188913"/>
            <a:ext cx="8162925" cy="1066800"/>
          </a:xfrm>
        </p:spPr>
        <p:txBody>
          <a:bodyPr/>
          <a:lstStyle/>
          <a:p>
            <a:pPr>
              <a:defRPr/>
            </a:pPr>
            <a:r>
              <a:rPr lang="it-IT" sz="3200" b="1" dirty="0"/>
              <a:t>Nuove previsioni in materia di obblighi del fallito</a:t>
            </a:r>
          </a:p>
        </p:txBody>
      </p:sp>
      <p:sp>
        <p:nvSpPr>
          <p:cNvPr id="283650" name="Rectangle 3"/>
          <p:cNvSpPr>
            <a:spLocks noGrp="1" noChangeArrowheads="1"/>
          </p:cNvSpPr>
          <p:nvPr>
            <p:ph idx="1"/>
          </p:nvPr>
        </p:nvSpPr>
        <p:spPr>
          <a:xfrm>
            <a:off x="1825625" y="1527175"/>
            <a:ext cx="8504238" cy="4572000"/>
          </a:xfrm>
        </p:spPr>
        <p:txBody>
          <a:bodyPr/>
          <a:lstStyle/>
          <a:p>
            <a:pPr algn="ctr">
              <a:lnSpc>
                <a:spcPct val="90000"/>
              </a:lnSpc>
              <a:buFont typeface="Wingdings" charset="0"/>
              <a:buNone/>
            </a:pPr>
            <a:r>
              <a:rPr lang="it-IT" sz="2400" b="1">
                <a:latin typeface="Georgia" charset="0"/>
              </a:rPr>
              <a:t>Residenza</a:t>
            </a:r>
          </a:p>
          <a:p>
            <a:pPr algn="ctr">
              <a:lnSpc>
                <a:spcPct val="90000"/>
              </a:lnSpc>
              <a:buFont typeface="Wingdings" charset="0"/>
              <a:buNone/>
            </a:pPr>
            <a:r>
              <a:rPr lang="it-IT" sz="2000">
                <a:latin typeface="Georgia" charset="0"/>
                <a:sym typeface="Wingdings" charset="0"/>
              </a:rPr>
              <a:t></a:t>
            </a:r>
          </a:p>
          <a:p>
            <a:pPr algn="ctr">
              <a:lnSpc>
                <a:spcPct val="90000"/>
              </a:lnSpc>
              <a:buFont typeface="Wingdings" charset="0"/>
              <a:buNone/>
            </a:pPr>
            <a:r>
              <a:rPr lang="it-IT" sz="2000">
                <a:latin typeface="Georgia" charset="0"/>
                <a:sym typeface="Wingdings" charset="0"/>
              </a:rPr>
              <a:t>Obbligo dell</a:t>
            </a:r>
            <a:r>
              <a:rPr lang="ja-JP" altLang="it-IT" sz="2000">
                <a:latin typeface="Arial" charset="0"/>
                <a:sym typeface="Wingdings" charset="0"/>
              </a:rPr>
              <a:t>’</a:t>
            </a:r>
            <a:r>
              <a:rPr lang="it-IT" altLang="ja-JP" sz="2000">
                <a:latin typeface="Georgia" charset="0"/>
                <a:sym typeface="Wingdings" charset="0"/>
              </a:rPr>
              <a:t>imprenditore dichiarato fallito ( amministratore o liquidatore di società o ente soggetto a fallimento) di comunicare al curatore ogni cambiamento di residenza o domicilio</a:t>
            </a:r>
          </a:p>
          <a:p>
            <a:pPr algn="ctr">
              <a:lnSpc>
                <a:spcPct val="90000"/>
              </a:lnSpc>
              <a:buFont typeface="Wingdings" charset="0"/>
              <a:buNone/>
            </a:pPr>
            <a:endParaRPr lang="it-IT" sz="2000">
              <a:latin typeface="Georgia" charset="0"/>
              <a:sym typeface="Wingdings" charset="0"/>
            </a:endParaRPr>
          </a:p>
          <a:p>
            <a:pPr algn="ctr">
              <a:lnSpc>
                <a:spcPct val="90000"/>
              </a:lnSpc>
              <a:buFont typeface="Wingdings" charset="0"/>
              <a:buNone/>
            </a:pPr>
            <a:r>
              <a:rPr lang="it-IT" sz="2400" b="1">
                <a:latin typeface="Georgia" charset="0"/>
                <a:sym typeface="Wingdings" charset="0"/>
              </a:rPr>
              <a:t>Informazioni o chiarimenti per la gestione della procedura</a:t>
            </a:r>
          </a:p>
          <a:p>
            <a:pPr algn="ctr">
              <a:lnSpc>
                <a:spcPct val="90000"/>
              </a:lnSpc>
              <a:buFont typeface="Wingdings" charset="0"/>
              <a:buNone/>
            </a:pPr>
            <a:r>
              <a:rPr lang="it-IT" sz="2000">
                <a:latin typeface="Georgia" charset="0"/>
                <a:sym typeface="Wingdings" charset="0"/>
              </a:rPr>
              <a:t></a:t>
            </a:r>
          </a:p>
          <a:p>
            <a:pPr algn="ctr">
              <a:lnSpc>
                <a:spcPct val="90000"/>
              </a:lnSpc>
              <a:buFont typeface="Wingdings" charset="0"/>
              <a:buNone/>
            </a:pPr>
            <a:r>
              <a:rPr lang="it-IT" sz="2000">
                <a:latin typeface="Georgia" charset="0"/>
                <a:sym typeface="Wingdings" charset="0"/>
              </a:rPr>
              <a:t>Obbligo di presentazione</a:t>
            </a:r>
          </a:p>
          <a:p>
            <a:pPr algn="ctr">
              <a:lnSpc>
                <a:spcPct val="90000"/>
              </a:lnSpc>
              <a:buFont typeface="Wingdings" charset="0"/>
              <a:buNone/>
            </a:pPr>
            <a:r>
              <a:rPr lang="it-IT" sz="2000">
                <a:latin typeface="Georgia" charset="0"/>
                <a:sym typeface="Wingdings" charset="0"/>
              </a:rPr>
              <a:t> al giudice delegato/curatore/comitato dei creditori</a:t>
            </a:r>
          </a:p>
          <a:p>
            <a:pPr algn="ctr">
              <a:lnSpc>
                <a:spcPct val="90000"/>
              </a:lnSpc>
              <a:buFont typeface="Wingdings" charset="0"/>
              <a:buNone/>
            </a:pPr>
            <a:endParaRPr lang="it-IT" sz="2000">
              <a:latin typeface="Georgia" charset="0"/>
              <a:sym typeface="Wingdings" charset="0"/>
            </a:endParaRPr>
          </a:p>
        </p:txBody>
      </p:sp>
    </p:spTree>
    <p:extLst>
      <p:ext uri="{BB962C8B-B14F-4D97-AF65-F5344CB8AC3E}">
        <p14:creationId xmlns:p14="http://schemas.microsoft.com/office/powerpoint/2010/main" val="2069065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2063751" y="260350"/>
            <a:ext cx="8162925" cy="1066800"/>
          </a:xfrm>
        </p:spPr>
        <p:txBody>
          <a:bodyPr/>
          <a:lstStyle/>
          <a:p>
            <a:pPr>
              <a:defRPr/>
            </a:pPr>
            <a:r>
              <a:rPr lang="it-IT" sz="3200" b="1" dirty="0"/>
              <a:t>Abrogazione del pubblico registro dei falliti</a:t>
            </a:r>
          </a:p>
        </p:txBody>
      </p:sp>
      <p:sp>
        <p:nvSpPr>
          <p:cNvPr id="285698" name="Rectangle 3"/>
          <p:cNvSpPr>
            <a:spLocks noGrp="1" noChangeArrowheads="1"/>
          </p:cNvSpPr>
          <p:nvPr>
            <p:ph idx="1"/>
          </p:nvPr>
        </p:nvSpPr>
        <p:spPr>
          <a:xfrm>
            <a:off x="1825625" y="1527175"/>
            <a:ext cx="8504238" cy="4572000"/>
          </a:xfrm>
        </p:spPr>
        <p:txBody>
          <a:bodyPr/>
          <a:lstStyle/>
          <a:p>
            <a:pPr algn="ctr">
              <a:lnSpc>
                <a:spcPct val="90000"/>
              </a:lnSpc>
              <a:buFont typeface="Wingdings" charset="0"/>
              <a:buNone/>
            </a:pPr>
            <a:r>
              <a:rPr lang="it-IT">
                <a:latin typeface="Georgia" charset="0"/>
              </a:rPr>
              <a:t>Abrogazione art. 50 </a:t>
            </a:r>
            <a:r>
              <a:rPr lang="it-IT" i="1">
                <a:latin typeface="Georgia" charset="0"/>
              </a:rPr>
              <a:t>l.f.</a:t>
            </a:r>
          </a:p>
          <a:p>
            <a:pPr algn="ctr">
              <a:lnSpc>
                <a:spcPct val="110000"/>
              </a:lnSpc>
              <a:buFont typeface="Wingdings" charset="0"/>
              <a:buNone/>
            </a:pPr>
            <a:r>
              <a:rPr lang="it-IT" sz="2000">
                <a:latin typeface="Georgia" charset="0"/>
                <a:sym typeface="Wingdings" charset="0"/>
              </a:rPr>
              <a:t></a:t>
            </a:r>
            <a:endParaRPr lang="it-IT" sz="2000">
              <a:latin typeface="Georgia" charset="0"/>
            </a:endParaRPr>
          </a:p>
          <a:p>
            <a:pPr algn="ctr">
              <a:lnSpc>
                <a:spcPct val="90000"/>
              </a:lnSpc>
              <a:buFont typeface="Wingdings" charset="0"/>
              <a:buNone/>
            </a:pPr>
            <a:r>
              <a:rPr lang="it-IT">
                <a:latin typeface="Georgia" charset="0"/>
              </a:rPr>
              <a:t>Abolizione registro falliti </a:t>
            </a:r>
          </a:p>
          <a:p>
            <a:pPr algn="ctr">
              <a:lnSpc>
                <a:spcPct val="110000"/>
              </a:lnSpc>
              <a:buFont typeface="Wingdings" charset="0"/>
              <a:buNone/>
            </a:pPr>
            <a:r>
              <a:rPr lang="it-IT" sz="2000">
                <a:latin typeface="Georgia" charset="0"/>
                <a:sym typeface="Wingdings" charset="0"/>
              </a:rPr>
              <a:t></a:t>
            </a:r>
            <a:endParaRPr lang="it-IT" sz="2000">
              <a:latin typeface="Georgia" charset="0"/>
            </a:endParaRPr>
          </a:p>
          <a:p>
            <a:pPr algn="ctr">
              <a:lnSpc>
                <a:spcPct val="90000"/>
              </a:lnSpc>
              <a:buFont typeface="Wingdings" charset="0"/>
              <a:buNone/>
            </a:pPr>
            <a:r>
              <a:rPr lang="it-IT">
                <a:latin typeface="Georgia" charset="0"/>
              </a:rPr>
              <a:t>Eliminazioni sanzioni personali:</a:t>
            </a:r>
          </a:p>
          <a:p>
            <a:pPr algn="ctr">
              <a:lnSpc>
                <a:spcPct val="110000"/>
              </a:lnSpc>
              <a:buFont typeface="Wingdings" charset="0"/>
              <a:buNone/>
            </a:pPr>
            <a:r>
              <a:rPr lang="it-IT" sz="2000">
                <a:latin typeface="Georgia" charset="0"/>
                <a:sym typeface="Wingdings" charset="0"/>
              </a:rPr>
              <a:t></a:t>
            </a:r>
            <a:endParaRPr lang="it-IT" sz="2000">
              <a:latin typeface="Georgia" charset="0"/>
            </a:endParaRPr>
          </a:p>
          <a:p>
            <a:pPr algn="ctr">
              <a:lnSpc>
                <a:spcPct val="90000"/>
              </a:lnSpc>
              <a:buFont typeface="Wingdings" charset="0"/>
              <a:buNone/>
            </a:pPr>
            <a:endParaRPr lang="it-IT">
              <a:latin typeface="Georgia" charset="0"/>
            </a:endParaRPr>
          </a:p>
          <a:p>
            <a:pPr>
              <a:lnSpc>
                <a:spcPct val="90000"/>
              </a:lnSpc>
              <a:buFontTx/>
              <a:buChar char="•"/>
            </a:pPr>
            <a:r>
              <a:rPr lang="it-IT" sz="2000">
                <a:latin typeface="Georgia" charset="0"/>
              </a:rPr>
              <a:t>Esercizio del diritto di voto</a:t>
            </a:r>
          </a:p>
          <a:p>
            <a:pPr>
              <a:lnSpc>
                <a:spcPct val="90000"/>
              </a:lnSpc>
              <a:buFontTx/>
              <a:buChar char="•"/>
            </a:pPr>
            <a:r>
              <a:rPr lang="it-IT" sz="2000">
                <a:latin typeface="Georgia" charset="0"/>
              </a:rPr>
              <a:t>Attività di consulenza per la circolazione di mezzi di trasporto			</a:t>
            </a:r>
          </a:p>
          <a:p>
            <a:pPr>
              <a:lnSpc>
                <a:spcPct val="90000"/>
              </a:lnSpc>
            </a:pPr>
            <a:endParaRPr lang="it-IT" sz="2000">
              <a:latin typeface="Georgia" charset="0"/>
            </a:endParaRPr>
          </a:p>
          <a:p>
            <a:pPr lvl="1">
              <a:lnSpc>
                <a:spcPct val="90000"/>
              </a:lnSpc>
            </a:pPr>
            <a:endParaRPr lang="it-IT" sz="2000">
              <a:latin typeface="Georgia" charset="0"/>
            </a:endParaRPr>
          </a:p>
          <a:p>
            <a:pPr>
              <a:lnSpc>
                <a:spcPct val="90000"/>
              </a:lnSpc>
              <a:buFont typeface="Wingdings" charset="0"/>
              <a:buNone/>
            </a:pPr>
            <a:endParaRPr lang="it-IT">
              <a:latin typeface="Georgia" charset="0"/>
            </a:endParaRPr>
          </a:p>
          <a:p>
            <a:pPr>
              <a:lnSpc>
                <a:spcPct val="90000"/>
              </a:lnSpc>
            </a:pPr>
            <a:endParaRPr lang="it-IT">
              <a:latin typeface="Georgia" charset="0"/>
            </a:endParaRPr>
          </a:p>
        </p:txBody>
      </p:sp>
    </p:spTree>
    <p:extLst>
      <p:ext uri="{BB962C8B-B14F-4D97-AF65-F5344CB8AC3E}">
        <p14:creationId xmlns:p14="http://schemas.microsoft.com/office/powerpoint/2010/main" val="3270290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idx="1"/>
          </p:nvPr>
        </p:nvSpPr>
        <p:spPr>
          <a:xfrm>
            <a:off x="1825625" y="1527175"/>
            <a:ext cx="8504238" cy="4572000"/>
          </a:xfrm>
        </p:spPr>
        <p:txBody>
          <a:bodyPr/>
          <a:lstStyle/>
          <a:p>
            <a:pPr algn="ctr">
              <a:buFont typeface="Wingdings" charset="0"/>
              <a:buNone/>
            </a:pPr>
            <a:r>
              <a:rPr lang="it-IT" i="1" dirty="0" err="1">
                <a:latin typeface="Georgia" charset="0"/>
              </a:rPr>
              <a:t>Esdebitazione</a:t>
            </a:r>
            <a:endParaRPr lang="it-IT" i="1" dirty="0">
              <a:latin typeface="Georgia" charset="0"/>
            </a:endParaRPr>
          </a:p>
        </p:txBody>
      </p:sp>
    </p:spTree>
    <p:extLst>
      <p:ext uri="{BB962C8B-B14F-4D97-AF65-F5344CB8AC3E}">
        <p14:creationId xmlns:p14="http://schemas.microsoft.com/office/powerpoint/2010/main" val="4237703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2395539" y="557213"/>
            <a:ext cx="8162925" cy="1066800"/>
          </a:xfrm>
        </p:spPr>
        <p:txBody>
          <a:bodyPr/>
          <a:lstStyle/>
          <a:p>
            <a:pPr>
              <a:defRPr/>
            </a:pPr>
            <a:r>
              <a:rPr lang="it-IT" sz="3200" b="1"/>
              <a:t>Esdebitazione: condizioni di ammissione</a:t>
            </a:r>
          </a:p>
        </p:txBody>
      </p:sp>
      <p:sp>
        <p:nvSpPr>
          <p:cNvPr id="289794" name="Rectangle 3"/>
          <p:cNvSpPr>
            <a:spLocks noGrp="1" noChangeArrowheads="1"/>
          </p:cNvSpPr>
          <p:nvPr>
            <p:ph idx="1"/>
          </p:nvPr>
        </p:nvSpPr>
        <p:spPr>
          <a:xfrm>
            <a:off x="1825625" y="1527175"/>
            <a:ext cx="8504238" cy="4572000"/>
          </a:xfrm>
        </p:spPr>
        <p:txBody>
          <a:bodyPr/>
          <a:lstStyle/>
          <a:p>
            <a:pPr algn="ctr">
              <a:lnSpc>
                <a:spcPct val="90000"/>
              </a:lnSpc>
              <a:buFont typeface="Wingdings" charset="0"/>
              <a:buNone/>
            </a:pPr>
            <a:r>
              <a:rPr lang="it-IT" sz="2400">
                <a:latin typeface="Georgia" charset="0"/>
              </a:rPr>
              <a:t>	Debitore persona fisica </a:t>
            </a:r>
          </a:p>
          <a:p>
            <a:pPr algn="ctr">
              <a:lnSpc>
                <a:spcPct val="90000"/>
              </a:lnSpc>
              <a:buFont typeface="Wingdings" charset="0"/>
              <a:buNone/>
            </a:pPr>
            <a:r>
              <a:rPr lang="it-IT" sz="2000">
                <a:latin typeface="Georgia" charset="0"/>
                <a:sym typeface="Wingdings" charset="0"/>
              </a:rPr>
              <a:t></a:t>
            </a:r>
            <a:endParaRPr lang="it-IT" sz="2400">
              <a:latin typeface="Georgia" charset="0"/>
            </a:endParaRPr>
          </a:p>
          <a:p>
            <a:pPr algn="ctr">
              <a:lnSpc>
                <a:spcPct val="90000"/>
              </a:lnSpc>
              <a:buFont typeface="Wingdings" charset="0"/>
              <a:buNone/>
            </a:pPr>
            <a:r>
              <a:rPr lang="it-IT" sz="2400">
                <a:latin typeface="Georgia" charset="0"/>
              </a:rPr>
              <a:t>	</a:t>
            </a:r>
            <a:r>
              <a:rPr lang="it-IT" sz="2000">
                <a:latin typeface="Georgia" charset="0"/>
              </a:rPr>
              <a:t>Beneficio della liberazione dei debiti residui nei confronti dei </a:t>
            </a:r>
            <a:r>
              <a:rPr lang="it-IT" sz="2000" b="1">
                <a:latin typeface="Georgia" charset="0"/>
              </a:rPr>
              <a:t>creditori concorsuali non soddisfatti</a:t>
            </a:r>
          </a:p>
          <a:p>
            <a:pPr>
              <a:lnSpc>
                <a:spcPct val="90000"/>
              </a:lnSpc>
              <a:buFont typeface="Wingdings" charset="0"/>
              <a:buNone/>
            </a:pPr>
            <a:endParaRPr lang="it-IT" sz="2000">
              <a:latin typeface="Georgia" charset="0"/>
            </a:endParaRPr>
          </a:p>
          <a:p>
            <a:pPr>
              <a:lnSpc>
                <a:spcPct val="90000"/>
              </a:lnSpc>
              <a:buFont typeface="Wingdings" charset="0"/>
              <a:buNone/>
            </a:pPr>
            <a:r>
              <a:rPr lang="it-IT" sz="2000">
                <a:latin typeface="Georgia" charset="0"/>
              </a:rPr>
              <a:t>	Condizioni:</a:t>
            </a:r>
          </a:p>
          <a:p>
            <a:pPr lvl="1">
              <a:lnSpc>
                <a:spcPct val="90000"/>
              </a:lnSpc>
            </a:pPr>
            <a:r>
              <a:rPr lang="it-IT" sz="1800">
                <a:latin typeface="Georgia" charset="0"/>
              </a:rPr>
              <a:t>aver cooperato con gli organi della procedura</a:t>
            </a:r>
          </a:p>
          <a:p>
            <a:pPr lvl="1">
              <a:lnSpc>
                <a:spcPct val="90000"/>
              </a:lnSpc>
            </a:pPr>
            <a:r>
              <a:rPr lang="it-IT" sz="1800">
                <a:latin typeface="Georgia" charset="0"/>
              </a:rPr>
              <a:t>non aver ritardato la procedura</a:t>
            </a:r>
          </a:p>
          <a:p>
            <a:pPr lvl="1">
              <a:lnSpc>
                <a:spcPct val="90000"/>
              </a:lnSpc>
            </a:pPr>
            <a:r>
              <a:rPr lang="it-IT" sz="1800">
                <a:latin typeface="Georgia" charset="0"/>
              </a:rPr>
              <a:t>non aver violato le disposizioni in materia di corrispondenza</a:t>
            </a:r>
          </a:p>
          <a:p>
            <a:pPr lvl="1">
              <a:lnSpc>
                <a:spcPct val="90000"/>
              </a:lnSpc>
            </a:pPr>
            <a:r>
              <a:rPr lang="it-IT" sz="1800">
                <a:latin typeface="Georgia" charset="0"/>
              </a:rPr>
              <a:t>non aver beneficiato di altra esdebitazione</a:t>
            </a:r>
          </a:p>
          <a:p>
            <a:pPr lvl="1">
              <a:lnSpc>
                <a:spcPct val="90000"/>
              </a:lnSpc>
            </a:pPr>
            <a:r>
              <a:rPr lang="it-IT" sz="1800">
                <a:latin typeface="Georgia" charset="0"/>
              </a:rPr>
              <a:t>non aver distratto l</a:t>
            </a:r>
            <a:r>
              <a:rPr lang="ja-JP" altLang="it-IT" sz="1800">
                <a:latin typeface="Arial" charset="0"/>
              </a:rPr>
              <a:t>’</a:t>
            </a:r>
            <a:r>
              <a:rPr lang="it-IT" altLang="ja-JP" sz="1800">
                <a:latin typeface="Georgia" charset="0"/>
              </a:rPr>
              <a:t>attivo o esposto passività insussistenti</a:t>
            </a:r>
          </a:p>
          <a:p>
            <a:pPr lvl="1">
              <a:lnSpc>
                <a:spcPct val="90000"/>
              </a:lnSpc>
            </a:pPr>
            <a:r>
              <a:rPr lang="it-IT" sz="1800">
                <a:latin typeface="Georgia" charset="0"/>
              </a:rPr>
              <a:t>non essere stato condannato per bancarotta fraudolenta o delitti contro l</a:t>
            </a:r>
            <a:r>
              <a:rPr lang="ja-JP" altLang="it-IT" sz="1800">
                <a:latin typeface="Arial" charset="0"/>
              </a:rPr>
              <a:t>’</a:t>
            </a:r>
            <a:r>
              <a:rPr lang="it-IT" altLang="ja-JP" sz="1800">
                <a:latin typeface="Georgia" charset="0"/>
              </a:rPr>
              <a:t>economia pubblica, l</a:t>
            </a:r>
            <a:r>
              <a:rPr lang="ja-JP" altLang="it-IT" sz="1800">
                <a:latin typeface="Arial" charset="0"/>
              </a:rPr>
              <a:t>’</a:t>
            </a:r>
            <a:r>
              <a:rPr lang="it-IT" altLang="ja-JP" sz="1800">
                <a:latin typeface="Georgia" charset="0"/>
              </a:rPr>
              <a:t>industria, il commercio</a:t>
            </a:r>
            <a:endParaRPr lang="it-IT" sz="1800">
              <a:latin typeface="Georgia" charset="0"/>
            </a:endParaRPr>
          </a:p>
        </p:txBody>
      </p:sp>
    </p:spTree>
    <p:extLst>
      <p:ext uri="{BB962C8B-B14F-4D97-AF65-F5344CB8AC3E}">
        <p14:creationId xmlns:p14="http://schemas.microsoft.com/office/powerpoint/2010/main" val="1844651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2063751" y="549275"/>
            <a:ext cx="8162925" cy="495300"/>
          </a:xfrm>
        </p:spPr>
        <p:txBody>
          <a:bodyPr>
            <a:normAutofit fontScale="90000"/>
          </a:bodyPr>
          <a:lstStyle/>
          <a:p>
            <a:pPr>
              <a:defRPr/>
            </a:pPr>
            <a:r>
              <a:rPr lang="it-IT" sz="3200" b="1" dirty="0" err="1"/>
              <a:t>Esdebitazione</a:t>
            </a:r>
            <a:r>
              <a:rPr lang="it-IT" sz="3200" b="1" dirty="0"/>
              <a:t>: area di non operatività</a:t>
            </a:r>
          </a:p>
        </p:txBody>
      </p:sp>
      <p:sp>
        <p:nvSpPr>
          <p:cNvPr id="291842" name="Rectangle 3"/>
          <p:cNvSpPr>
            <a:spLocks noGrp="1" noChangeArrowheads="1"/>
          </p:cNvSpPr>
          <p:nvPr>
            <p:ph idx="1"/>
          </p:nvPr>
        </p:nvSpPr>
        <p:spPr>
          <a:xfrm>
            <a:off x="1825625" y="1527175"/>
            <a:ext cx="8504238" cy="4572000"/>
          </a:xfrm>
        </p:spPr>
        <p:txBody>
          <a:bodyPr/>
          <a:lstStyle/>
          <a:p>
            <a:pPr algn="ctr">
              <a:buFont typeface="Wingdings" charset="0"/>
              <a:buNone/>
            </a:pPr>
            <a:r>
              <a:rPr lang="it-IT" sz="2400">
                <a:latin typeface="Georgia" charset="0"/>
              </a:rPr>
              <a:t>	L</a:t>
            </a:r>
            <a:r>
              <a:rPr lang="ja-JP" altLang="it-IT" sz="2400">
                <a:latin typeface="Arial" charset="0"/>
              </a:rPr>
              <a:t>’</a:t>
            </a:r>
            <a:r>
              <a:rPr lang="it-IT" altLang="ja-JP" sz="2400">
                <a:latin typeface="Georgia" charset="0"/>
              </a:rPr>
              <a:t>esdebitazione non può essere concessa se non sono stati soddisfatti, neppure in parte,</a:t>
            </a:r>
          </a:p>
          <a:p>
            <a:pPr algn="ctr">
              <a:buFont typeface="Wingdings" charset="0"/>
              <a:buNone/>
            </a:pPr>
            <a:r>
              <a:rPr lang="it-IT" sz="2400">
                <a:latin typeface="Georgia" charset="0"/>
              </a:rPr>
              <a:t>	 </a:t>
            </a:r>
            <a:r>
              <a:rPr lang="it-IT" sz="2400" b="1">
                <a:latin typeface="Georgia" charset="0"/>
              </a:rPr>
              <a:t>i creditori concorsuali</a:t>
            </a:r>
            <a:r>
              <a:rPr lang="it-IT" sz="2400">
                <a:latin typeface="Georgia" charset="0"/>
              </a:rPr>
              <a:t> </a:t>
            </a:r>
          </a:p>
          <a:p>
            <a:pPr>
              <a:buFont typeface="Wingdings" charset="0"/>
              <a:buNone/>
            </a:pPr>
            <a:endParaRPr lang="it-IT" sz="2400">
              <a:latin typeface="Georgia" charset="0"/>
            </a:endParaRPr>
          </a:p>
          <a:p>
            <a:pPr>
              <a:buFont typeface="Wingdings" charset="0"/>
              <a:buNone/>
            </a:pPr>
            <a:r>
              <a:rPr lang="it-IT" sz="2400">
                <a:latin typeface="Georgia" charset="0"/>
              </a:rPr>
              <a:t>Restano esclusi dalla esdebitazione: </a:t>
            </a:r>
          </a:p>
          <a:p>
            <a:r>
              <a:rPr lang="it-IT" sz="2400">
                <a:latin typeface="Georgia" charset="0"/>
              </a:rPr>
              <a:t>Obblighi di mantenimento e alimentari e obbligazioni derivanti da rapporti non compresi nel fallimento; </a:t>
            </a:r>
          </a:p>
          <a:p>
            <a:r>
              <a:rPr lang="it-IT" sz="2400">
                <a:latin typeface="Georgia" charset="0"/>
              </a:rPr>
              <a:t>Debiti per risarcimento dei danni da fatto illecito extracontrattuale </a:t>
            </a:r>
          </a:p>
          <a:p>
            <a:endParaRPr lang="it-IT" sz="2400">
              <a:latin typeface="Georgia" charset="0"/>
            </a:endParaRPr>
          </a:p>
        </p:txBody>
      </p:sp>
    </p:spTree>
    <p:extLst>
      <p:ext uri="{BB962C8B-B14F-4D97-AF65-F5344CB8AC3E}">
        <p14:creationId xmlns:p14="http://schemas.microsoft.com/office/powerpoint/2010/main" val="2856554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1992314" y="188913"/>
            <a:ext cx="8162925" cy="1066800"/>
          </a:xfrm>
        </p:spPr>
        <p:txBody>
          <a:bodyPr/>
          <a:lstStyle/>
          <a:p>
            <a:pPr>
              <a:defRPr/>
            </a:pPr>
            <a:r>
              <a:rPr lang="it-IT" sz="3200" b="1" dirty="0" err="1"/>
              <a:t>Esdebitazione</a:t>
            </a:r>
            <a:r>
              <a:rPr lang="it-IT" sz="3200" b="1" dirty="0"/>
              <a:t>: area di non operatività</a:t>
            </a:r>
          </a:p>
        </p:txBody>
      </p:sp>
      <p:sp>
        <p:nvSpPr>
          <p:cNvPr id="293890" name="Rectangle 3"/>
          <p:cNvSpPr>
            <a:spLocks noGrp="1" noChangeArrowheads="1"/>
          </p:cNvSpPr>
          <p:nvPr>
            <p:ph idx="1"/>
          </p:nvPr>
        </p:nvSpPr>
        <p:spPr>
          <a:xfrm>
            <a:off x="1825625" y="1527175"/>
            <a:ext cx="8504238" cy="4572000"/>
          </a:xfrm>
        </p:spPr>
        <p:txBody>
          <a:bodyPr/>
          <a:lstStyle/>
          <a:p>
            <a:pPr algn="ctr">
              <a:buFont typeface="Wingdings" charset="0"/>
              <a:buNone/>
            </a:pPr>
            <a:r>
              <a:rPr lang="it-IT" sz="2400" dirty="0">
                <a:latin typeface="Georgia" charset="0"/>
              </a:rPr>
              <a:t>Decreto di accoglimento della domanda di </a:t>
            </a:r>
            <a:r>
              <a:rPr lang="it-IT" sz="2400" dirty="0" err="1">
                <a:latin typeface="Georgia" charset="0"/>
              </a:rPr>
              <a:t>esdebitazione</a:t>
            </a:r>
            <a:endParaRPr lang="it-IT" sz="2400" dirty="0">
              <a:latin typeface="Georgia" charset="0"/>
            </a:endParaRPr>
          </a:p>
          <a:p>
            <a:pPr algn="ctr">
              <a:buFont typeface="Wingdings" charset="0"/>
              <a:buNone/>
            </a:pPr>
            <a:r>
              <a:rPr lang="it-IT" sz="2400" dirty="0">
                <a:latin typeface="Georgia" charset="0"/>
                <a:sym typeface="Wingdings" charset="0"/>
              </a:rPr>
              <a:t></a:t>
            </a:r>
            <a:endParaRPr lang="it-IT" sz="2400" dirty="0">
              <a:latin typeface="Georgia" charset="0"/>
            </a:endParaRPr>
          </a:p>
          <a:p>
            <a:pPr algn="ctr">
              <a:buFont typeface="Wingdings" charset="0"/>
              <a:buNone/>
            </a:pPr>
            <a:r>
              <a:rPr lang="it-IT" sz="2400" dirty="0">
                <a:latin typeface="Georgia" charset="0"/>
              </a:rPr>
              <a:t>	produttivo di effetti nei confronti di </a:t>
            </a:r>
          </a:p>
          <a:p>
            <a:pPr algn="ctr">
              <a:buFont typeface="Wingdings" charset="0"/>
              <a:buNone/>
            </a:pPr>
            <a:r>
              <a:rPr lang="it-IT" sz="2400" dirty="0">
                <a:latin typeface="Georgia" charset="0"/>
              </a:rPr>
              <a:t>creditori concorsuali non concorrenti </a:t>
            </a:r>
          </a:p>
          <a:p>
            <a:pPr algn="ctr">
              <a:buFont typeface="Wingdings" charset="0"/>
              <a:buNone/>
            </a:pPr>
            <a:r>
              <a:rPr lang="it-IT" sz="2400" dirty="0">
                <a:latin typeface="Georgia" charset="0"/>
              </a:rPr>
              <a:t>ma solo per la parte eccedente rispetto a quanto avrebbero avuto diritto di percepire nel concorso</a:t>
            </a:r>
            <a:r>
              <a:rPr lang="it-IT" dirty="0">
                <a:latin typeface="Georgia" charset="0"/>
              </a:rPr>
              <a:t> </a:t>
            </a:r>
          </a:p>
        </p:txBody>
      </p:sp>
    </p:spTree>
    <p:extLst>
      <p:ext uri="{BB962C8B-B14F-4D97-AF65-F5344CB8AC3E}">
        <p14:creationId xmlns:p14="http://schemas.microsoft.com/office/powerpoint/2010/main" val="239133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DCB01D-6F33-0E4A-8B13-C00BE193B3F1}"/>
              </a:ext>
            </a:extLst>
          </p:cNvPr>
          <p:cNvSpPr>
            <a:spLocks noGrp="1"/>
          </p:cNvSpPr>
          <p:nvPr>
            <p:ph type="title"/>
          </p:nvPr>
        </p:nvSpPr>
        <p:spPr/>
        <p:txBody>
          <a:bodyPr/>
          <a:lstStyle/>
          <a:p>
            <a:r>
              <a:rPr lang="it-IT" dirty="0"/>
              <a:t>Le start up innovative</a:t>
            </a:r>
          </a:p>
        </p:txBody>
      </p:sp>
      <p:sp>
        <p:nvSpPr>
          <p:cNvPr id="4" name="Segnaposto contenuto 2">
            <a:extLst>
              <a:ext uri="{FF2B5EF4-FFF2-40B4-BE49-F238E27FC236}">
                <a16:creationId xmlns:a16="http://schemas.microsoft.com/office/drawing/2014/main" id="{0323D606-7890-8049-9A5D-FCFA7B9FD161}"/>
              </a:ext>
            </a:extLst>
          </p:cNvPr>
          <p:cNvSpPr txBox="1">
            <a:spLocks noGrp="1"/>
          </p:cNvSpPr>
          <p:nvPr>
            <p:ph idx="1"/>
          </p:nvPr>
        </p:nvSpPr>
        <p:spPr>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a:p>
            <a:pPr marL="342900" indent="-342900">
              <a:spcBef>
                <a:spcPct val="20000"/>
              </a:spcBef>
              <a:buFont typeface="Arial" pitchFamily="34" charset="0"/>
              <a:buChar char="•"/>
              <a:defRPr/>
            </a:pPr>
            <a:endParaRPr lang="it-IT" sz="3200" dirty="0"/>
          </a:p>
        </p:txBody>
      </p:sp>
      <p:sp>
        <p:nvSpPr>
          <p:cNvPr id="6" name="Sottotitolo 33">
            <a:extLst>
              <a:ext uri="{FF2B5EF4-FFF2-40B4-BE49-F238E27FC236}">
                <a16:creationId xmlns:a16="http://schemas.microsoft.com/office/drawing/2014/main" id="{E09C81E3-0B45-F046-8738-A5437F71A38F}"/>
              </a:ext>
            </a:extLst>
          </p:cNvPr>
          <p:cNvSpPr txBox="1">
            <a:spLocks/>
          </p:cNvSpPr>
          <p:nvPr/>
        </p:nvSpPr>
        <p:spPr>
          <a:xfrm>
            <a:off x="838199" y="1691679"/>
            <a:ext cx="10067693" cy="4664516"/>
          </a:xfrm>
          <a:prstGeom prst="rect">
            <a:avLst/>
          </a:prstGeom>
        </p:spPr>
        <p:txBody>
          <a:bodyPr vert="horz" lIns="91440" tIns="45720" rIns="91440" bIns="45720" rtlCol="0">
            <a:normAutofit/>
          </a:bodyPr>
          <a:lstStyle/>
          <a:p>
            <a:pPr algn="just">
              <a:buNone/>
            </a:pPr>
            <a:r>
              <a:rPr lang="it-IT" sz="2200" dirty="0">
                <a:latin typeface="Times New Roman" pitchFamily="18" charset="0"/>
                <a:cs typeface="Times New Roman" pitchFamily="18" charset="0"/>
              </a:rPr>
              <a:t>L’impresa per assumere la qualifica di start – up innovativa deve:</a:t>
            </a:r>
          </a:p>
          <a:p>
            <a:pPr algn="just">
              <a:buFont typeface="+mj-lt"/>
              <a:buAutoNum type="arabicPeriod"/>
            </a:pPr>
            <a:r>
              <a:rPr lang="it-IT" sz="2200" dirty="0">
                <a:latin typeface="Times New Roman" pitchFamily="18" charset="0"/>
                <a:cs typeface="Times New Roman" pitchFamily="18" charset="0"/>
              </a:rPr>
              <a:t>essere organizzata in forma societaria;</a:t>
            </a:r>
          </a:p>
          <a:p>
            <a:pPr algn="just">
              <a:buFont typeface="+mj-lt"/>
              <a:buAutoNum type="arabicPeriod"/>
            </a:pPr>
            <a:r>
              <a:rPr lang="it-IT" sz="2200" dirty="0">
                <a:latin typeface="Times New Roman" pitchFamily="18" charset="0"/>
                <a:cs typeface="Times New Roman" pitchFamily="18" charset="0"/>
              </a:rPr>
              <a:t>non avere azioni quotate su un mercato regolamentato;</a:t>
            </a:r>
          </a:p>
          <a:p>
            <a:pPr algn="just">
              <a:buFont typeface="+mj-lt"/>
              <a:buAutoNum type="arabicPeriod"/>
            </a:pPr>
            <a:r>
              <a:rPr lang="it-IT" sz="2200" dirty="0">
                <a:latin typeface="Times New Roman" pitchFamily="18" charset="0"/>
                <a:cs typeface="Times New Roman" pitchFamily="18" charset="0"/>
              </a:rPr>
              <a:t>essere costituita e svolgere attività d’impresa da non oltre cinque anni;</a:t>
            </a:r>
          </a:p>
          <a:p>
            <a:pPr algn="just">
              <a:buFont typeface="+mj-lt"/>
              <a:buAutoNum type="arabicPeriod"/>
            </a:pPr>
            <a:r>
              <a:rPr lang="it-IT" sz="2200" dirty="0">
                <a:latin typeface="Times New Roman" pitchFamily="18" charset="0"/>
                <a:cs typeface="Times New Roman" pitchFamily="18" charset="0"/>
              </a:rPr>
              <a:t>avere una sede produttiva o una filiale in Italia;</a:t>
            </a:r>
          </a:p>
          <a:p>
            <a:pPr algn="just">
              <a:buFont typeface="+mj-lt"/>
              <a:buAutoNum type="arabicPeriod"/>
            </a:pPr>
            <a:r>
              <a:rPr lang="it-IT" sz="2200" dirty="0">
                <a:latin typeface="Times New Roman" pitchFamily="18" charset="0"/>
                <a:cs typeface="Times New Roman" pitchFamily="18" charset="0"/>
              </a:rPr>
              <a:t>non aver distribuito utili;</a:t>
            </a:r>
          </a:p>
          <a:p>
            <a:pPr algn="just">
              <a:buFont typeface="+mj-lt"/>
              <a:buAutoNum type="arabicPeriod"/>
            </a:pPr>
            <a:r>
              <a:rPr lang="it-IT" sz="2200" dirty="0">
                <a:latin typeface="Times New Roman" pitchFamily="18" charset="0"/>
                <a:cs typeface="Times New Roman" pitchFamily="18" charset="0"/>
              </a:rPr>
              <a:t>avere quale oggetto sociale esclusivo o prevalente lo sviluppo, la produzione e la commercializzazione di prodotti innovativi ad alto valore tecnologico;</a:t>
            </a:r>
          </a:p>
          <a:p>
            <a:pPr algn="just">
              <a:buFont typeface="+mj-lt"/>
              <a:buAutoNum type="arabicPeriod"/>
            </a:pPr>
            <a:r>
              <a:rPr lang="it-IT" sz="2200" dirty="0">
                <a:latin typeface="Times New Roman" pitchFamily="18" charset="0"/>
                <a:cs typeface="Times New Roman" pitchFamily="18" charset="0"/>
              </a:rPr>
              <a:t>non essere stata costituita a seguito di fusione, scissione o cessione di ramo d’azienda.</a:t>
            </a:r>
          </a:p>
          <a:p>
            <a:pPr algn="just">
              <a:buNone/>
            </a:pPr>
            <a:endParaRPr lang="it-IT" sz="28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buFontTx/>
              <a:buChar char="-"/>
              <a:defRPr/>
            </a:pPr>
            <a:endParaRPr lang="it-IT" sz="2500" dirty="0">
              <a:latin typeface="Times New Roman" pitchFamily="18" charset="0"/>
              <a:cs typeface="Times New Roman" pitchFamily="18" charset="0"/>
            </a:endParaRPr>
          </a:p>
          <a:p>
            <a:pPr marL="173038" indent="-173038" algn="just">
              <a:spcBef>
                <a:spcPct val="20000"/>
              </a:spcBef>
              <a:defRPr/>
            </a:pPr>
            <a:endParaRPr lang="it-IT" sz="2500" dirty="0">
              <a:latin typeface="Times New Roman" pitchFamily="18" charset="0"/>
              <a:cs typeface="Times New Roman" pitchFamily="18" charset="0"/>
            </a:endParaRPr>
          </a:p>
        </p:txBody>
      </p:sp>
    </p:spTree>
    <p:extLst>
      <p:ext uri="{BB962C8B-B14F-4D97-AF65-F5344CB8AC3E}">
        <p14:creationId xmlns:p14="http://schemas.microsoft.com/office/powerpoint/2010/main" val="420978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462DE0-2A11-1340-8359-2FEDCC01440E}"/>
              </a:ext>
            </a:extLst>
          </p:cNvPr>
          <p:cNvSpPr>
            <a:spLocks noGrp="1"/>
          </p:cNvSpPr>
          <p:nvPr>
            <p:ph type="title"/>
          </p:nvPr>
        </p:nvSpPr>
        <p:spPr/>
        <p:txBody>
          <a:bodyPr/>
          <a:lstStyle/>
          <a:p>
            <a:r>
              <a:rPr lang="it-IT" dirty="0"/>
              <a:t>Le start up innovative</a:t>
            </a:r>
          </a:p>
        </p:txBody>
      </p:sp>
      <p:sp>
        <p:nvSpPr>
          <p:cNvPr id="3" name="Segnaposto contenuto 2">
            <a:extLst>
              <a:ext uri="{FF2B5EF4-FFF2-40B4-BE49-F238E27FC236}">
                <a16:creationId xmlns:a16="http://schemas.microsoft.com/office/drawing/2014/main" id="{77ED1FC2-02D1-F84B-B4D3-C3E855C98F45}"/>
              </a:ext>
            </a:extLst>
          </p:cNvPr>
          <p:cNvSpPr>
            <a:spLocks noGrp="1"/>
          </p:cNvSpPr>
          <p:nvPr>
            <p:ph idx="1"/>
          </p:nvPr>
        </p:nvSpPr>
        <p:spPr/>
        <p:txBody>
          <a:bodyPr>
            <a:normAutofit lnSpcReduction="10000"/>
          </a:bodyPr>
          <a:lstStyle/>
          <a:p>
            <a:pPr algn="just">
              <a:buNone/>
            </a:pPr>
            <a:r>
              <a:rPr lang="it-IT" dirty="0">
                <a:latin typeface="Times New Roman" pitchFamily="18" charset="0"/>
                <a:cs typeface="Times New Roman" pitchFamily="18" charset="0"/>
              </a:rPr>
              <a:t>Oltre a tali requisiti la start – up innovativa deve possedere uno dei seguenti tre requisiti:</a:t>
            </a:r>
          </a:p>
          <a:p>
            <a:pPr algn="just">
              <a:buFont typeface="+mj-lt"/>
              <a:buAutoNum type="arabicPeriod"/>
            </a:pPr>
            <a:r>
              <a:rPr lang="it-IT" dirty="0">
                <a:latin typeface="Times New Roman" pitchFamily="18" charset="0"/>
                <a:cs typeface="Times New Roman" pitchFamily="18" charset="0"/>
              </a:rPr>
              <a:t>effettuare spese in ricerca e sviluppo almeno pari al 15% del maggiore valore tra costo e valore totale della produzione;</a:t>
            </a:r>
          </a:p>
          <a:p>
            <a:pPr algn="just">
              <a:buFont typeface="+mj-lt"/>
              <a:buAutoNum type="arabicPeriod"/>
            </a:pPr>
            <a:r>
              <a:rPr lang="it-IT" dirty="0">
                <a:latin typeface="Times New Roman" pitchFamily="18" charset="0"/>
                <a:cs typeface="Times New Roman" pitchFamily="18" charset="0"/>
              </a:rPr>
              <a:t>impiegare come dipendenti o collaboratori, a qualsiasi titolo, in percentuale uguale o superiore al terzo della forza lavoro complessiva, personale di alta specializzazione (dottori o dottorandi di ricerca) ovvero almeno due terzi di personale in possesso di laurea magistrale;</a:t>
            </a:r>
          </a:p>
          <a:p>
            <a:pPr algn="just">
              <a:buFont typeface="+mj-lt"/>
              <a:buAutoNum type="arabicPeriod"/>
            </a:pPr>
            <a:r>
              <a:rPr lang="it-IT" dirty="0">
                <a:latin typeface="Times New Roman" pitchFamily="18" charset="0"/>
                <a:cs typeface="Times New Roman" pitchFamily="18" charset="0"/>
              </a:rPr>
              <a:t>essere titolare ovvero licenziataria ovvero depositaria di almeno una  privativa industriale relativa a un bene che sia direttamente afferente all’oggetto sociale e allo svolgimento dell’attività d’impresa.</a:t>
            </a:r>
            <a:endParaRPr lang="it-IT" dirty="0"/>
          </a:p>
          <a:p>
            <a:pPr algn="just">
              <a:buNone/>
            </a:pPr>
            <a:endParaRPr lang="it-IT" sz="3200" dirty="0">
              <a:latin typeface="Times New Roman" pitchFamily="18" charset="0"/>
              <a:cs typeface="Times New Roman" pitchFamily="18" charset="0"/>
            </a:endParaRPr>
          </a:p>
          <a:p>
            <a:pPr marL="173038" indent="-173038" algn="just">
              <a:spcBef>
                <a:spcPct val="20000"/>
              </a:spcBef>
              <a:buFontTx/>
              <a:buChar char="-"/>
              <a:defRPr/>
            </a:pPr>
            <a:endParaRPr lang="it-IT" sz="3200" dirty="0">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val="99094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A9F43-F8F6-B440-88BE-4945F755F86B}"/>
              </a:ext>
            </a:extLst>
          </p:cNvPr>
          <p:cNvSpPr>
            <a:spLocks noGrp="1"/>
          </p:cNvSpPr>
          <p:nvPr>
            <p:ph type="title"/>
          </p:nvPr>
        </p:nvSpPr>
        <p:spPr/>
        <p:txBody>
          <a:bodyPr/>
          <a:lstStyle/>
          <a:p>
            <a:r>
              <a:rPr lang="it-IT" dirty="0"/>
              <a:t>PMI Innovativa</a:t>
            </a:r>
          </a:p>
        </p:txBody>
      </p:sp>
      <p:sp>
        <p:nvSpPr>
          <p:cNvPr id="3" name="Segnaposto contenuto 2">
            <a:extLst>
              <a:ext uri="{FF2B5EF4-FFF2-40B4-BE49-F238E27FC236}">
                <a16:creationId xmlns:a16="http://schemas.microsoft.com/office/drawing/2014/main" id="{7D9D960A-FC7D-5D47-A91F-D2417C0F1962}"/>
              </a:ext>
            </a:extLst>
          </p:cNvPr>
          <p:cNvSpPr>
            <a:spLocks noGrp="1"/>
          </p:cNvSpPr>
          <p:nvPr>
            <p:ph idx="1"/>
          </p:nvPr>
        </p:nvSpPr>
        <p:spPr/>
        <p:txBody>
          <a:bodyPr/>
          <a:lstStyle/>
          <a:p>
            <a:r>
              <a:rPr lang="it-IT" dirty="0">
                <a:latin typeface="Times New Roman" pitchFamily="18" charset="0"/>
                <a:cs typeface="Times New Roman" pitchFamily="18" charset="0"/>
              </a:rPr>
              <a:t>L’art. 3 del </a:t>
            </a:r>
            <a:r>
              <a:rPr lang="it-IT" dirty="0" err="1">
                <a:latin typeface="Times New Roman" pitchFamily="18" charset="0"/>
                <a:cs typeface="Times New Roman" pitchFamily="18" charset="0"/>
              </a:rPr>
              <a:t>d.l.</a:t>
            </a:r>
            <a:r>
              <a:rPr lang="it-IT" dirty="0">
                <a:latin typeface="Times New Roman" pitchFamily="18" charset="0"/>
                <a:cs typeface="Times New Roman" pitchFamily="18" charset="0"/>
              </a:rPr>
              <a:t> n. 3/2015 stabilisce che è una PMI innovativa l’impresa in possesso dei requisiti indicati dalla raccomandazione 2003/361/CE che rispetti i seguenti, ulteriori requisiti:</a:t>
            </a:r>
          </a:p>
          <a:p>
            <a:pPr marL="173038" indent="-173038" algn="just">
              <a:spcBef>
                <a:spcPct val="20000"/>
              </a:spcBef>
              <a:buFontTx/>
              <a:buChar char="-"/>
              <a:defRPr/>
            </a:pPr>
            <a:r>
              <a:rPr lang="it-IT" dirty="0">
                <a:latin typeface="Times New Roman" pitchFamily="18" charset="0"/>
                <a:cs typeface="Times New Roman" pitchFamily="18" charset="0"/>
              </a:rPr>
              <a:t>non essere in possesso di azioni quotate su un mercato regolamentato o su un sistema multilaterale di negoziazione;</a:t>
            </a:r>
          </a:p>
          <a:p>
            <a:pPr marL="173038" indent="-173038" algn="just">
              <a:spcBef>
                <a:spcPct val="20000"/>
              </a:spcBef>
              <a:buFontTx/>
              <a:buChar char="-"/>
              <a:defRPr/>
            </a:pPr>
            <a:r>
              <a:rPr lang="it-IT" dirty="0">
                <a:latin typeface="Times New Roman" pitchFamily="18" charset="0"/>
                <a:cs typeface="Times New Roman" pitchFamily="18" charset="0"/>
              </a:rPr>
              <a:t>avere almeno una sede produttiva o filiale in Italia;</a:t>
            </a:r>
          </a:p>
          <a:p>
            <a:pPr marL="173038" indent="-173038" algn="just">
              <a:spcBef>
                <a:spcPct val="20000"/>
              </a:spcBef>
              <a:buFontTx/>
              <a:buChar char="-"/>
              <a:defRPr/>
            </a:pPr>
            <a:r>
              <a:rPr lang="it-IT" dirty="0">
                <a:latin typeface="Times New Roman" pitchFamily="18" charset="0"/>
                <a:cs typeface="Times New Roman" pitchFamily="18" charset="0"/>
              </a:rPr>
              <a:t>avere ottenuto la certificazione dell’ultimo bilancio redatto da un revisore contabile o da una società di revisione;</a:t>
            </a:r>
          </a:p>
          <a:p>
            <a:pPr marL="173038" indent="-173038" algn="just">
              <a:spcBef>
                <a:spcPct val="20000"/>
              </a:spcBef>
              <a:buFontTx/>
              <a:buChar char="-"/>
              <a:defRPr/>
            </a:pPr>
            <a:r>
              <a:rPr lang="it-IT" dirty="0">
                <a:latin typeface="Times New Roman" pitchFamily="18" charset="0"/>
                <a:cs typeface="Times New Roman" pitchFamily="18" charset="0"/>
              </a:rPr>
              <a:t>non essere iscritta nella sezione speciale del R.I. dedicata alle start – up innovative.</a:t>
            </a:r>
          </a:p>
          <a:p>
            <a:endParaRPr lang="it-IT" dirty="0">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val="169792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56858-6657-2042-BC61-B9526AABCFAC}"/>
              </a:ext>
            </a:extLst>
          </p:cNvPr>
          <p:cNvSpPr>
            <a:spLocks noGrp="1"/>
          </p:cNvSpPr>
          <p:nvPr>
            <p:ph type="title"/>
          </p:nvPr>
        </p:nvSpPr>
        <p:spPr/>
        <p:txBody>
          <a:bodyPr/>
          <a:lstStyle/>
          <a:p>
            <a:r>
              <a:rPr lang="it-IT" dirty="0"/>
              <a:t>PMI Innovativa</a:t>
            </a:r>
          </a:p>
        </p:txBody>
      </p:sp>
      <p:sp>
        <p:nvSpPr>
          <p:cNvPr id="3" name="Segnaposto contenuto 2">
            <a:extLst>
              <a:ext uri="{FF2B5EF4-FFF2-40B4-BE49-F238E27FC236}">
                <a16:creationId xmlns:a16="http://schemas.microsoft.com/office/drawing/2014/main" id="{0903AE8E-2391-7C47-9143-D532ED0F1BA8}"/>
              </a:ext>
            </a:extLst>
          </p:cNvPr>
          <p:cNvSpPr>
            <a:spLocks noGrp="1"/>
          </p:cNvSpPr>
          <p:nvPr>
            <p:ph idx="1"/>
          </p:nvPr>
        </p:nvSpPr>
        <p:spPr/>
        <p:txBody>
          <a:bodyPr>
            <a:normAutofit fontScale="92500" lnSpcReduction="10000"/>
          </a:bodyPr>
          <a:lstStyle/>
          <a:p>
            <a:pPr algn="just">
              <a:buNone/>
            </a:pPr>
            <a:r>
              <a:rPr lang="it-IT" dirty="0">
                <a:latin typeface="Times New Roman" pitchFamily="18" charset="0"/>
                <a:cs typeface="Times New Roman" pitchFamily="18" charset="0"/>
              </a:rPr>
              <a:t>Oltre ai precedenti requisiti la PMI innovativa deve possedere due dei seguenti tre parametri:</a:t>
            </a:r>
          </a:p>
          <a:p>
            <a:pPr algn="just">
              <a:buFont typeface="+mj-lt"/>
              <a:buAutoNum type="arabicPeriod"/>
            </a:pPr>
            <a:r>
              <a:rPr lang="it-IT" dirty="0">
                <a:latin typeface="Times New Roman" pitchFamily="18" charset="0"/>
                <a:cs typeface="Times New Roman" pitchFamily="18" charset="0"/>
              </a:rPr>
              <a:t>effettuare spese in ricerca e sviluppo almeno pari al 3% del maggiore valore tra costo e valore totale della produzione;</a:t>
            </a:r>
          </a:p>
          <a:p>
            <a:pPr algn="just">
              <a:buFont typeface="+mj-lt"/>
              <a:buAutoNum type="arabicPeriod"/>
            </a:pPr>
            <a:r>
              <a:rPr lang="it-IT" dirty="0">
                <a:latin typeface="Times New Roman" pitchFamily="18" charset="0"/>
                <a:cs typeface="Times New Roman" pitchFamily="18" charset="0"/>
              </a:rPr>
              <a:t>impiegare come dipendenti o collaboratori, a qualsiasi titolo, in percentuale uguale o superiore a un quinto della forza lavoro complessiva, personale di alta specializzazione (dottori o dottorandi di ricerca) ovvero almeno un terzo di personale in possesso di laurea magistrale;</a:t>
            </a:r>
          </a:p>
          <a:p>
            <a:pPr algn="just">
              <a:buFont typeface="+mj-lt"/>
              <a:buAutoNum type="arabicPeriod"/>
            </a:pPr>
            <a:r>
              <a:rPr lang="it-IT" dirty="0">
                <a:latin typeface="Times New Roman" pitchFamily="18" charset="0"/>
                <a:cs typeface="Times New Roman" pitchFamily="18" charset="0"/>
              </a:rPr>
              <a:t>essere titolare ovvero licenziataria ovvero depositaria di almeno una  privativa industriale relativa a un bene che sia direttamente afferente all’oggetto sociale e allo svolgimento dell’attività d’impresa. </a:t>
            </a:r>
          </a:p>
          <a:p>
            <a:endParaRPr lang="it-IT" dirty="0"/>
          </a:p>
        </p:txBody>
      </p:sp>
    </p:spTree>
    <p:extLst>
      <p:ext uri="{BB962C8B-B14F-4D97-AF65-F5344CB8AC3E}">
        <p14:creationId xmlns:p14="http://schemas.microsoft.com/office/powerpoint/2010/main" val="41752739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8696</Words>
  <Application>Microsoft Macintosh PowerPoint</Application>
  <PresentationFormat>Widescreen</PresentationFormat>
  <Paragraphs>643</Paragraphs>
  <Slides>58</Slides>
  <Notes>29</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58</vt:i4>
      </vt:variant>
    </vt:vector>
  </HeadingPairs>
  <TitlesOfParts>
    <vt:vector size="71" baseType="lpstr">
      <vt:lpstr>Arial Unicode MS</vt:lpstr>
      <vt:lpstr>MS Gothic</vt:lpstr>
      <vt:lpstr>ＭＳ Ｐゴシック</vt:lpstr>
      <vt:lpstr>游ゴシック</vt:lpstr>
      <vt:lpstr>游ゴシック Light</vt:lpstr>
      <vt:lpstr>Arial</vt:lpstr>
      <vt:lpstr>Calibri</vt:lpstr>
      <vt:lpstr>Calibri Light</vt:lpstr>
      <vt:lpstr>Cambria</vt:lpstr>
      <vt:lpstr>Georgia</vt:lpstr>
      <vt:lpstr>Times New Roman</vt:lpstr>
      <vt:lpstr>Wingdings</vt:lpstr>
      <vt:lpstr>Tema di Office</vt:lpstr>
      <vt:lpstr>La Società a Responsabilità limitata</vt:lpstr>
      <vt:lpstr>Evoluzione normativa</vt:lpstr>
      <vt:lpstr>La s.r.l. “a basso capitale”</vt:lpstr>
      <vt:lpstr>La s.r.l. Semplificata</vt:lpstr>
      <vt:lpstr>Le start - up e PMI innovative</vt:lpstr>
      <vt:lpstr>Le start up innovative</vt:lpstr>
      <vt:lpstr>Le start up innovative</vt:lpstr>
      <vt:lpstr>PMI Innovativa</vt:lpstr>
      <vt:lpstr>PMI Innovativa</vt:lpstr>
      <vt:lpstr>Le deroghe al diritto societario</vt:lpstr>
      <vt:lpstr>  Le deroghe al diritto societario </vt:lpstr>
      <vt:lpstr>  Le deroghe al diritto societario </vt:lpstr>
      <vt:lpstr>  Le deroghe al diritto societario </vt:lpstr>
      <vt:lpstr> Questioni aperte</vt:lpstr>
      <vt:lpstr>  Le deroghe al diritto societario: La PMI s.r.l. </vt:lpstr>
      <vt:lpstr>  Le PMI s.r.l. </vt:lpstr>
      <vt:lpstr>  Le PMI s.r.l. </vt:lpstr>
      <vt:lpstr>  La PMI s.r.l. </vt:lpstr>
      <vt:lpstr>Società a Responsabilità Limitata - 1</vt:lpstr>
      <vt:lpstr>Società a Responsabilità Limitata - 2</vt:lpstr>
      <vt:lpstr>Società a Responsabilità Limitata - 3</vt:lpstr>
      <vt:lpstr>Società a Responsabilità Limitata - 4</vt:lpstr>
      <vt:lpstr>Società a Responsabilità Limitata - 5</vt:lpstr>
      <vt:lpstr>Società a Responsabilità Limitata - 6</vt:lpstr>
      <vt:lpstr>Società a Responsabilità Limitata - 7</vt:lpstr>
      <vt:lpstr>Processo di Risk Management</vt:lpstr>
      <vt:lpstr>Rischio accettabile</vt:lpstr>
      <vt:lpstr>Rischio accettabile</vt:lpstr>
      <vt:lpstr>Rischio accettabile</vt:lpstr>
      <vt:lpstr>Processo di analisi</vt:lpstr>
      <vt:lpstr>Presentazione standard di PowerPoint</vt:lpstr>
      <vt:lpstr>Presentazione standard di PowerPoint</vt:lpstr>
      <vt:lpstr>Presentazione standard di PowerPoint</vt:lpstr>
      <vt:lpstr>Presentazione standard di PowerPoint</vt:lpstr>
      <vt:lpstr>Presentazione standard di PowerPoint</vt:lpstr>
      <vt:lpstr>Le esigenze di riforma della legge fallimentare</vt:lpstr>
      <vt:lpstr>Principi irrinunciabili di Confindustria</vt:lpstr>
      <vt:lpstr>Iniziative della Confindustria</vt:lpstr>
      <vt:lpstr>I principali progetti di riforma della legge fallimentare</vt:lpstr>
      <vt:lpstr>Gli interventi di riforma: Il decreto legge</vt:lpstr>
      <vt:lpstr>Gli interventi di riforma: la legge di conversione e la legge di delega </vt:lpstr>
      <vt:lpstr>   Gli interventi di riforma:  …. e il decreto di attuazione</vt:lpstr>
      <vt:lpstr>Modifiche all’impianto del RD n. 267/42</vt:lpstr>
      <vt:lpstr>Entrata in vigore delle nuove norme e disciplina transitoria </vt:lpstr>
      <vt:lpstr>Presentazione standard di PowerPoint</vt:lpstr>
      <vt:lpstr>  Ambito di applicazione e presupposto soggettivo</vt:lpstr>
      <vt:lpstr>Nuova definizione di piccolo imprenditore</vt:lpstr>
      <vt:lpstr>Nuova condizione di procedibilità per la procedura fallimentare</vt:lpstr>
      <vt:lpstr>Presupposto oggettivo</vt:lpstr>
      <vt:lpstr>Presentazione standard di PowerPoint</vt:lpstr>
      <vt:lpstr>Effetti personali in capo al fallito</vt:lpstr>
      <vt:lpstr>Nuove previsioni in materia di corrispondenza</vt:lpstr>
      <vt:lpstr>Nuove previsioni in materia di obblighi del fallito</vt:lpstr>
      <vt:lpstr>Abrogazione del pubblico registro dei falliti</vt:lpstr>
      <vt:lpstr>Presentazione standard di PowerPoint</vt:lpstr>
      <vt:lpstr>Esdebitazione: condizioni di ammissione</vt:lpstr>
      <vt:lpstr>Esdebitazione: area di non operatività</vt:lpstr>
      <vt:lpstr>Esdebitazione: area di non operatività</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Società a Responsabilità limitata</dc:title>
  <dc:creator>Luca Savino</dc:creator>
  <cp:lastModifiedBy>Luca Savino - Savino &amp; Partners a.s.</cp:lastModifiedBy>
  <cp:revision>11</cp:revision>
  <cp:lastPrinted>2022-04-03T09:11:11Z</cp:lastPrinted>
  <dcterms:created xsi:type="dcterms:W3CDTF">2020-04-14T09:15:26Z</dcterms:created>
  <dcterms:modified xsi:type="dcterms:W3CDTF">2022-04-03T09:41:00Z</dcterms:modified>
</cp:coreProperties>
</file>