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6" r:id="rId4"/>
    <p:sldId id="288" r:id="rId5"/>
    <p:sldId id="289" r:id="rId6"/>
    <p:sldId id="258" r:id="rId7"/>
    <p:sldId id="264" r:id="rId8"/>
    <p:sldId id="265" r:id="rId9"/>
    <p:sldId id="266" r:id="rId10"/>
    <p:sldId id="273" r:id="rId11"/>
    <p:sldId id="274" r:id="rId12"/>
    <p:sldId id="282" r:id="rId13"/>
    <p:sldId id="267" r:id="rId14"/>
    <p:sldId id="290" r:id="rId15"/>
    <p:sldId id="280" r:id="rId16"/>
    <p:sldId id="268" r:id="rId17"/>
    <p:sldId id="287" r:id="rId18"/>
    <p:sldId id="283" r:id="rId19"/>
    <p:sldId id="284" r:id="rId20"/>
    <p:sldId id="285" r:id="rId21"/>
    <p:sldId id="259" r:id="rId22"/>
    <p:sldId id="260" r:id="rId23"/>
    <p:sldId id="262" r:id="rId24"/>
    <p:sldId id="263" r:id="rId25"/>
    <p:sldId id="278"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60"/>
  </p:normalViewPr>
  <p:slideViewPr>
    <p:cSldViewPr>
      <p:cViewPr varScale="1">
        <p:scale>
          <a:sx n="81" d="100"/>
          <a:sy n="81" d="100"/>
        </p:scale>
        <p:origin x="1493"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38CC6F-9819-4668-86C7-40B49A338B87}" type="datetimeFigureOut">
              <a:rPr lang="it-IT" smtClean="0"/>
              <a:t>23/02/2022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B07E5-CE62-44F6-96E5-84CA8B4C10BE}" type="slidenum">
              <a:rPr lang="it-IT" smtClean="0"/>
              <a:t>‹N›</a:t>
            </a:fld>
            <a:endParaRPr lang="it-IT"/>
          </a:p>
        </p:txBody>
      </p:sp>
    </p:spTree>
    <p:extLst>
      <p:ext uri="{BB962C8B-B14F-4D97-AF65-F5344CB8AC3E}">
        <p14:creationId xmlns:p14="http://schemas.microsoft.com/office/powerpoint/2010/main" val="352001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4CB07E5-CE62-44F6-96E5-84CA8B4C10BE}" type="slidenum">
              <a:rPr lang="it-IT" smtClean="0"/>
              <a:t>6</a:t>
            </a:fld>
            <a:endParaRPr lang="it-IT"/>
          </a:p>
        </p:txBody>
      </p:sp>
    </p:spTree>
    <p:extLst>
      <p:ext uri="{BB962C8B-B14F-4D97-AF65-F5344CB8AC3E}">
        <p14:creationId xmlns:p14="http://schemas.microsoft.com/office/powerpoint/2010/main" val="406033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1845C63-0736-4E66-9E10-1A3AE9A45EB4}" type="datetimeFigureOut">
              <a:rPr lang="it-IT" smtClean="0"/>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60640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1319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156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1845C63-0736-4E66-9E10-1A3AE9A45EB4}" type="datetimeFigureOut">
              <a:rPr lang="it-IT" smtClean="0"/>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290608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1845C63-0736-4E66-9E10-1A3AE9A45EB4}" type="datetimeFigureOut">
              <a:rPr lang="it-IT" smtClean="0"/>
              <a:t>23/02/2022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0869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1845C63-0736-4E66-9E10-1A3AE9A45EB4}" type="datetimeFigureOut">
              <a:rPr lang="it-IT" smtClean="0"/>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78360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1845C63-0736-4E66-9E10-1A3AE9A45EB4}" type="datetimeFigureOut">
              <a:rPr lang="it-IT" smtClean="0"/>
              <a:t>23/02/2022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13250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1845C63-0736-4E66-9E10-1A3AE9A45EB4}" type="datetimeFigureOut">
              <a:rPr lang="it-IT" smtClean="0"/>
              <a:t>23/02/2022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195831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1845C63-0736-4E66-9E10-1A3AE9A45EB4}" type="datetimeFigureOut">
              <a:rPr lang="it-IT" smtClean="0"/>
              <a:t>23/02/2022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92669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403675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1845C63-0736-4E66-9E10-1A3AE9A45EB4}" type="datetimeFigureOut">
              <a:rPr lang="it-IT" smtClean="0"/>
              <a:t>23/02/2022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2F4FF45-821D-4E62-A26C-0598055E0E83}" type="slidenum">
              <a:rPr lang="it-IT" smtClean="0"/>
              <a:t>‹N›</a:t>
            </a:fld>
            <a:endParaRPr lang="it-IT"/>
          </a:p>
        </p:txBody>
      </p:sp>
    </p:spTree>
    <p:extLst>
      <p:ext uri="{BB962C8B-B14F-4D97-AF65-F5344CB8AC3E}">
        <p14:creationId xmlns:p14="http://schemas.microsoft.com/office/powerpoint/2010/main" val="318769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45C63-0736-4E66-9E10-1A3AE9A45EB4}" type="datetimeFigureOut">
              <a:rPr lang="it-IT" smtClean="0"/>
              <a:t>23/02/2022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FF45-821D-4E62-A26C-0598055E0E83}" type="slidenum">
              <a:rPr lang="it-IT" smtClean="0"/>
              <a:t>‹N›</a:t>
            </a:fld>
            <a:endParaRPr lang="it-IT"/>
          </a:p>
        </p:txBody>
      </p:sp>
    </p:spTree>
    <p:extLst>
      <p:ext uri="{BB962C8B-B14F-4D97-AF65-F5344CB8AC3E}">
        <p14:creationId xmlns:p14="http://schemas.microsoft.com/office/powerpoint/2010/main" val="412045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source=images&amp;cd=&amp;cad=rja&amp;uact=8&amp;ved=0CAcQjRxqFQoTCJL_14X30MgCFQvbGgodTOoBVA&amp;url=http://www.ingenio-web.it/Articolo/37/La_valutazione_della_sostenibilita__in_edilizia.html&amp;psig=AFQjCNGKAI8rBZ2hmiro6NEElivKHnHP_g&amp;ust=14454263778690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027" y="548680"/>
            <a:ext cx="9143999" cy="1008112"/>
          </a:xfrm>
        </p:spPr>
        <p:txBody>
          <a:bodyPr>
            <a:normAutofit/>
          </a:bodyPr>
          <a:lstStyle/>
          <a:p>
            <a:r>
              <a:rPr lang="it-IT" sz="5200" b="1" dirty="0">
                <a:solidFill>
                  <a:srgbClr val="FF0000"/>
                </a:solidFill>
                <a:latin typeface="Times New Roman" panose="02020603050405020304" pitchFamily="18" charset="0"/>
                <a:cs typeface="Times New Roman" panose="02020603050405020304" pitchFamily="18" charset="0"/>
              </a:rPr>
              <a:t>ECONOMIA URBANA</a:t>
            </a:r>
          </a:p>
        </p:txBody>
      </p:sp>
      <p:pic>
        <p:nvPicPr>
          <p:cNvPr id="5" name="Picture 2" descr="C:\Users\10399\Desktop\xhgcFQ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13" y="2924944"/>
            <a:ext cx="4280959" cy="38183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0399\Desktop\ecologia-humana-e-ecologia-ambiental-economia-urban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7" y="2060848"/>
            <a:ext cx="4775637" cy="307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4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187450" y="260350"/>
            <a:ext cx="7200900" cy="101600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La rappresentazione della sostenibilità:</a:t>
            </a:r>
          </a:p>
          <a:p>
            <a:pPr algn="ctr" eaLnBrk="1" hangingPunct="1">
              <a:spcBef>
                <a:spcPct val="50000"/>
              </a:spcBef>
              <a:buFontTx/>
              <a:buNone/>
            </a:pPr>
            <a:r>
              <a:rPr lang="it-IT" altLang="it-IT" sz="2400" b="1" dirty="0">
                <a:cs typeface="Times New Roman" panose="02020603050405020304" pitchFamily="18" charset="0"/>
              </a:rPr>
              <a:t>Il triangolo di </a:t>
            </a:r>
            <a:r>
              <a:rPr lang="it-IT" altLang="it-IT" sz="2400" b="1" dirty="0" err="1">
                <a:cs typeface="Times New Roman" panose="02020603050405020304" pitchFamily="18" charset="0"/>
              </a:rPr>
              <a:t>Serageldin</a:t>
            </a:r>
            <a:r>
              <a:rPr lang="it-IT" altLang="it-IT" sz="2400" b="1" dirty="0">
                <a:cs typeface="Times New Roman" panose="02020603050405020304" pitchFamily="18" charset="0"/>
              </a:rPr>
              <a:t> (1994)</a:t>
            </a:r>
          </a:p>
        </p:txBody>
      </p:sp>
      <p:sp>
        <p:nvSpPr>
          <p:cNvPr id="3" name="Text Box 6"/>
          <p:cNvSpPr txBox="1">
            <a:spLocks noChangeArrowheads="1"/>
          </p:cNvSpPr>
          <p:nvPr/>
        </p:nvSpPr>
        <p:spPr bwMode="auto">
          <a:xfrm>
            <a:off x="152400" y="1456739"/>
            <a:ext cx="2362200" cy="5216813"/>
          </a:xfrm>
          <a:prstGeom prst="rect">
            <a:avLst/>
          </a:prstGeom>
          <a:solidFill>
            <a:srgbClr val="CCFF33"/>
          </a:solidFill>
          <a:ln w="9525">
            <a:solidFill>
              <a:srgbClr val="66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 B, C: soluzioni di sostenibilità “parziale”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FF0000"/>
                </a:solidFill>
                <a:cs typeface="Times New Roman" panose="02020603050405020304" pitchFamily="18" charset="0"/>
              </a:rPr>
              <a:t>E</a:t>
            </a:r>
            <a:r>
              <a:rPr lang="it-IT" altLang="it-IT" sz="1600" b="1" dirty="0">
                <a:solidFill>
                  <a:srgbClr val="000000"/>
                </a:solidFill>
                <a:cs typeface="Times New Roman" panose="02020603050405020304" pitchFamily="18" charset="0"/>
              </a:rPr>
              <a:t>: soluzione di sostenibilità “ottimale”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i="1" dirty="0">
                <a:solidFill>
                  <a:srgbClr val="FF0000"/>
                </a:solidFill>
                <a:cs typeface="Times New Roman" panose="02020603050405020304" pitchFamily="18" charset="0"/>
              </a:rPr>
              <a:t>Empowerment</a:t>
            </a:r>
            <a:r>
              <a:rPr lang="it-IT" altLang="it-IT" sz="1600" b="1" dirty="0">
                <a:solidFill>
                  <a:srgbClr val="FF0000"/>
                </a:solidFill>
                <a:cs typeface="Times New Roman" panose="02020603050405020304" pitchFamily="18" charset="0"/>
              </a:rPr>
              <a:t>: riconoscimento (coscienza) di potere e valore personale, capacità di valutazione e decisione</a:t>
            </a:r>
          </a:p>
          <a:p>
            <a:pPr algn="ctr" eaLnBrk="1" hangingPunct="1">
              <a:spcBef>
                <a:spcPct val="50000"/>
              </a:spcBef>
              <a:buFontTx/>
              <a:buNone/>
            </a:pPr>
            <a:endParaRPr lang="it-IT" altLang="it-IT" sz="1000" b="1" dirty="0">
              <a:solidFill>
                <a:srgbClr val="000000"/>
              </a:solidFill>
              <a:cs typeface="Times New Roman" panose="02020603050405020304" pitchFamily="18" charset="0"/>
            </a:endParaRPr>
          </a:p>
          <a:p>
            <a:pPr algn="ctr" eaLnBrk="1" hangingPunct="1">
              <a:spcBef>
                <a:spcPct val="50000"/>
              </a:spcBef>
              <a:buFontTx/>
              <a:buNone/>
            </a:pPr>
            <a:r>
              <a:rPr lang="it-IT" altLang="it-IT" sz="1600" b="1" dirty="0">
                <a:solidFill>
                  <a:srgbClr val="000000"/>
                </a:solidFill>
                <a:cs typeface="Times New Roman" panose="02020603050405020304" pitchFamily="18" charset="0"/>
              </a:rPr>
              <a:t>Resilienza: capacità di adattamento al/i cambiamento/i</a:t>
            </a:r>
          </a:p>
          <a:p>
            <a:pPr algn="ctr" eaLnBrk="1" hangingPunct="1">
              <a:spcBef>
                <a:spcPct val="50000"/>
              </a:spcBef>
              <a:buFontTx/>
              <a:buNone/>
            </a:pPr>
            <a:r>
              <a:rPr lang="it-IT" altLang="it-IT" sz="1600" b="1" dirty="0">
                <a:solidFill>
                  <a:srgbClr val="000000"/>
                </a:solidFill>
                <a:cs typeface="Times New Roman" panose="02020603050405020304" pitchFamily="18" charset="0"/>
              </a:rPr>
              <a:t>Recupero delle condizioni di equilibrio iniziali</a:t>
            </a:r>
          </a:p>
        </p:txBody>
      </p:sp>
      <p:grpSp>
        <p:nvGrpSpPr>
          <p:cNvPr id="4" name="Group 11"/>
          <p:cNvGrpSpPr>
            <a:grpSpLocks/>
          </p:cNvGrpSpPr>
          <p:nvPr/>
        </p:nvGrpSpPr>
        <p:grpSpPr bwMode="auto">
          <a:xfrm>
            <a:off x="2519063" y="1432940"/>
            <a:ext cx="6629400" cy="5273675"/>
            <a:chOff x="1632" y="883"/>
            <a:chExt cx="4128" cy="3322"/>
          </a:xfrm>
        </p:grpSpPr>
        <p:graphicFrame>
          <p:nvGraphicFramePr>
            <p:cNvPr id="5" name="Object 2"/>
            <p:cNvGraphicFramePr>
              <a:graphicFrameLocks noChangeAspect="1"/>
            </p:cNvGraphicFramePr>
            <p:nvPr>
              <p:extLst>
                <p:ext uri="{D42A27DB-BD31-4B8C-83A1-F6EECF244321}">
                  <p14:modId xmlns:p14="http://schemas.microsoft.com/office/powerpoint/2010/main" val="1353837858"/>
                </p:ext>
              </p:extLst>
            </p:nvPr>
          </p:nvGraphicFramePr>
          <p:xfrm>
            <a:off x="1632" y="883"/>
            <a:ext cx="4128" cy="3322"/>
          </p:xfrm>
          <a:graphic>
            <a:graphicData uri="http://schemas.openxmlformats.org/presentationml/2006/ole">
              <mc:AlternateContent xmlns:mc="http://schemas.openxmlformats.org/markup-compatibility/2006">
                <mc:Choice xmlns:v="urn:schemas-microsoft-com:vml" Requires="v">
                  <p:oleObj spid="_x0000_s1028" name="Picture" r:id="rId3" imgW="6696456" imgH="5533644" progId="Word.Picture.8">
                    <p:embed/>
                  </p:oleObj>
                </mc:Choice>
                <mc:Fallback>
                  <p:oleObj name="Picture" r:id="rId3" imgW="6696456" imgH="5533644"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883"/>
                          <a:ext cx="4128" cy="3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 Box 7"/>
            <p:cNvSpPr txBox="1">
              <a:spLocks noChangeArrowheads="1"/>
            </p:cNvSpPr>
            <p:nvPr/>
          </p:nvSpPr>
          <p:spPr bwMode="auto">
            <a:xfrm>
              <a:off x="3209" y="2256"/>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A</a:t>
              </a:r>
            </a:p>
          </p:txBody>
        </p:sp>
        <p:sp>
          <p:nvSpPr>
            <p:cNvPr id="7" name="Text Box 8"/>
            <p:cNvSpPr txBox="1">
              <a:spLocks noChangeArrowheads="1"/>
            </p:cNvSpPr>
            <p:nvPr/>
          </p:nvSpPr>
          <p:spPr bwMode="auto">
            <a:xfrm>
              <a:off x="3552" y="3009"/>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C</a:t>
              </a:r>
            </a:p>
          </p:txBody>
        </p:sp>
        <p:sp>
          <p:nvSpPr>
            <p:cNvPr id="8" name="Text Box 9"/>
            <p:cNvSpPr txBox="1">
              <a:spLocks noChangeArrowheads="1"/>
            </p:cNvSpPr>
            <p:nvPr/>
          </p:nvSpPr>
          <p:spPr bwMode="auto">
            <a:xfrm>
              <a:off x="3504" y="2544"/>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FF0000"/>
                  </a:solidFill>
                  <a:cs typeface="Times New Roman" panose="02020603050405020304" pitchFamily="18" charset="0"/>
                </a:rPr>
                <a:t>E</a:t>
              </a:r>
            </a:p>
          </p:txBody>
        </p:sp>
        <p:sp>
          <p:nvSpPr>
            <p:cNvPr id="9" name="Text Box 10"/>
            <p:cNvSpPr txBox="1">
              <a:spLocks noChangeArrowheads="1"/>
            </p:cNvSpPr>
            <p:nvPr/>
          </p:nvSpPr>
          <p:spPr bwMode="auto">
            <a:xfrm>
              <a:off x="3840" y="2256"/>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cs typeface="Times New Roman" panose="02020603050405020304" pitchFamily="18" charset="0"/>
                </a:rPr>
                <a:t>B</a:t>
              </a:r>
            </a:p>
          </p:txBody>
        </p:sp>
      </p:grpSp>
    </p:spTree>
    <p:extLst>
      <p:ext uri="{BB962C8B-B14F-4D97-AF65-F5344CB8AC3E}">
        <p14:creationId xmlns:p14="http://schemas.microsoft.com/office/powerpoint/2010/main" val="250026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0335" y="260350"/>
            <a:ext cx="8731250" cy="1385888"/>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solidFill>
                  <a:srgbClr val="000000"/>
                </a:solidFill>
                <a:cs typeface="Times New Roman" panose="02020603050405020304" pitchFamily="18" charset="0"/>
              </a:rPr>
              <a:t>L’evoluzione del concetto di </a:t>
            </a:r>
            <a:r>
              <a:rPr lang="it-IT" altLang="it-IT" sz="2400" b="1" dirty="0">
                <a:cs typeface="Times New Roman" panose="02020603050405020304" pitchFamily="18" charset="0"/>
              </a:rPr>
              <a:t>“sviluppo sostenibile”</a:t>
            </a:r>
            <a:r>
              <a:rPr lang="it-IT" altLang="it-IT" sz="2400" b="1" dirty="0">
                <a:solidFill>
                  <a:srgbClr val="000000"/>
                </a:solidFill>
                <a:cs typeface="Times New Roman" panose="02020603050405020304" pitchFamily="18" charset="0"/>
              </a:rPr>
              <a:t>: visione </a:t>
            </a:r>
            <a:r>
              <a:rPr lang="it-IT" altLang="it-IT" sz="2400" b="1" dirty="0">
                <a:cs typeface="Times New Roman" panose="02020603050405020304" pitchFamily="18" charset="0"/>
              </a:rPr>
              <a:t>quadridimensionale</a:t>
            </a:r>
          </a:p>
          <a:p>
            <a:pPr algn="ctr" eaLnBrk="1" hangingPunct="1">
              <a:spcBef>
                <a:spcPct val="50000"/>
              </a:spcBef>
              <a:buFontTx/>
              <a:buNone/>
            </a:pPr>
            <a:r>
              <a:rPr lang="it-IT" altLang="it-IT" sz="2400" b="1" dirty="0">
                <a:solidFill>
                  <a:srgbClr val="000000"/>
                </a:solidFill>
                <a:cs typeface="Times New Roman" panose="02020603050405020304" pitchFamily="18" charset="0"/>
              </a:rPr>
              <a:t>(base teorica di riferimento)</a:t>
            </a:r>
          </a:p>
        </p:txBody>
      </p:sp>
      <p:grpSp>
        <p:nvGrpSpPr>
          <p:cNvPr id="3" name="Group 20"/>
          <p:cNvGrpSpPr>
            <a:grpSpLocks/>
          </p:cNvGrpSpPr>
          <p:nvPr/>
        </p:nvGrpSpPr>
        <p:grpSpPr bwMode="auto">
          <a:xfrm>
            <a:off x="252413" y="1844675"/>
            <a:ext cx="8586787" cy="4752975"/>
            <a:chOff x="207" y="1344"/>
            <a:chExt cx="5375" cy="2592"/>
          </a:xfrm>
        </p:grpSpPr>
        <p:sp>
          <p:nvSpPr>
            <p:cNvPr id="4" name="Rectangle 5"/>
            <p:cNvSpPr>
              <a:spLocks noChangeArrowheads="1"/>
            </p:cNvSpPr>
            <p:nvPr/>
          </p:nvSpPr>
          <p:spPr bwMode="auto">
            <a:xfrm>
              <a:off x="286" y="1344"/>
              <a:ext cx="5296" cy="2592"/>
            </a:xfrm>
            <a:prstGeom prst="rect">
              <a:avLst/>
            </a:prstGeom>
            <a:solidFill>
              <a:srgbClr val="EAEAEA">
                <a:alpha val="988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5" name="Rectangle 7"/>
            <p:cNvSpPr>
              <a:spLocks noChangeArrowheads="1"/>
            </p:cNvSpPr>
            <p:nvPr/>
          </p:nvSpPr>
          <p:spPr bwMode="auto">
            <a:xfrm>
              <a:off x="2064" y="1920"/>
              <a:ext cx="1584" cy="1248"/>
            </a:xfrm>
            <a:prstGeom prst="rect">
              <a:avLst/>
            </a:prstGeom>
            <a:gradFill rotWithShape="1">
              <a:gsLst>
                <a:gs pos="0">
                  <a:srgbClr val="CCFF66"/>
                </a:gs>
                <a:gs pos="100000">
                  <a:srgbClr val="0033CC"/>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2400">
                <a:latin typeface="Tahoma" pitchFamily="34" charset="0"/>
              </a:endParaRPr>
            </a:p>
          </p:txBody>
        </p:sp>
        <p:sp>
          <p:nvSpPr>
            <p:cNvPr id="6" name="Text Box 8"/>
            <p:cNvSpPr txBox="1">
              <a:spLocks noChangeArrowheads="1"/>
            </p:cNvSpPr>
            <p:nvPr/>
          </p:nvSpPr>
          <p:spPr bwMode="auto">
            <a:xfrm>
              <a:off x="332" y="1407"/>
              <a:ext cx="1738" cy="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economici/etici (welfare, </a:t>
              </a:r>
              <a:r>
                <a:rPr lang="it-IT" altLang="it-IT" sz="2000" dirty="0">
                  <a:solidFill>
                    <a:srgbClr val="FF0000"/>
                  </a:solidFill>
                  <a:latin typeface="Comic Sans MS" pitchFamily="66" charset="0"/>
                </a:rPr>
                <a:t>accoglienza, integrazione, accessibilità …</a:t>
              </a:r>
              <a:r>
                <a:rPr lang="it-IT" altLang="it-IT" sz="2000" dirty="0">
                  <a:latin typeface="Comic Sans MS" pitchFamily="66" charset="0"/>
                </a:rPr>
                <a:t>)</a:t>
              </a:r>
            </a:p>
          </p:txBody>
        </p:sp>
        <p:sp>
          <p:nvSpPr>
            <p:cNvPr id="7" name="Text Box 9"/>
            <p:cNvSpPr txBox="1">
              <a:spLocks noChangeArrowheads="1"/>
            </p:cNvSpPr>
            <p:nvPr/>
          </p:nvSpPr>
          <p:spPr bwMode="auto">
            <a:xfrm>
              <a:off x="207" y="3295"/>
              <a:ext cx="2625"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ecologico/ambientali (</a:t>
              </a:r>
              <a:r>
                <a:rPr lang="it-IT" altLang="it-IT" sz="2000" dirty="0">
                  <a:solidFill>
                    <a:srgbClr val="FF0000"/>
                  </a:solidFill>
                  <a:latin typeface="Comic Sans MS" pitchFamily="66" charset="0"/>
                </a:rPr>
                <a:t>emergenze ambientali </a:t>
              </a:r>
              <a:r>
                <a:rPr lang="it-IT" altLang="it-IT" sz="2000" dirty="0">
                  <a:solidFill>
                    <a:srgbClr val="000000"/>
                  </a:solidFill>
                  <a:latin typeface="Comic Sans MS" pitchFamily="66" charset="0"/>
                </a:rPr>
                <a:t>globali/</a:t>
              </a:r>
              <a:r>
                <a:rPr lang="it-IT" altLang="it-IT" sz="2000" dirty="0">
                  <a:solidFill>
                    <a:srgbClr val="FF0000"/>
                  </a:solidFill>
                  <a:latin typeface="Comic Sans MS" pitchFamily="66" charset="0"/>
                </a:rPr>
                <a:t>cambiamenti climatici</a:t>
              </a:r>
              <a:r>
                <a:rPr lang="it-IT" altLang="it-IT" sz="2000" dirty="0">
                  <a:solidFill>
                    <a:srgbClr val="000000"/>
                  </a:solidFill>
                  <a:latin typeface="Comic Sans MS" pitchFamily="66" charset="0"/>
                </a:rPr>
                <a:t>…)</a:t>
              </a:r>
            </a:p>
          </p:txBody>
        </p:sp>
        <p:sp>
          <p:nvSpPr>
            <p:cNvPr id="8" name="Text Box 10"/>
            <p:cNvSpPr txBox="1">
              <a:spLocks noChangeArrowheads="1"/>
            </p:cNvSpPr>
            <p:nvPr/>
          </p:nvSpPr>
          <p:spPr bwMode="auto">
            <a:xfrm>
              <a:off x="2934" y="3287"/>
              <a:ext cx="258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normativo/istituzionali</a:t>
              </a:r>
            </a:p>
            <a:p>
              <a:pPr algn="ctr" eaLnBrk="1" hangingPunct="1">
                <a:spcBef>
                  <a:spcPct val="50000"/>
                </a:spcBef>
                <a:buFontTx/>
                <a:buNone/>
              </a:pPr>
              <a:r>
                <a:rPr lang="it-IT" altLang="it-IT" sz="2000" dirty="0">
                  <a:solidFill>
                    <a:srgbClr val="000000"/>
                  </a:solidFill>
                  <a:latin typeface="Comic Sans MS" pitchFamily="66" charset="0"/>
                </a:rPr>
                <a:t>(+</a:t>
              </a:r>
              <a:r>
                <a:rPr lang="it-IT" altLang="it-IT" sz="2000" i="1" dirty="0">
                  <a:solidFill>
                    <a:srgbClr val="FF0000"/>
                  </a:solidFill>
                  <a:latin typeface="Comic Sans MS" pitchFamily="66" charset="0"/>
                </a:rPr>
                <a:t>governance</a:t>
              </a:r>
              <a:r>
                <a:rPr lang="it-IT" altLang="it-IT" sz="2000" i="1" dirty="0">
                  <a:solidFill>
                    <a:srgbClr val="000000"/>
                  </a:solidFill>
                  <a:latin typeface="Comic Sans MS" pitchFamily="66" charset="0"/>
                </a:rPr>
                <a:t> e </a:t>
              </a:r>
              <a:r>
                <a:rPr lang="it-IT" altLang="it-IT" sz="2000" i="1" dirty="0">
                  <a:solidFill>
                    <a:srgbClr val="FF0000"/>
                  </a:solidFill>
                  <a:latin typeface="Comic Sans MS" pitchFamily="66" charset="0"/>
                </a:rPr>
                <a:t>partecipazione</a:t>
              </a:r>
              <a:r>
                <a:rPr lang="it-IT" altLang="it-IT" sz="2000" dirty="0">
                  <a:solidFill>
                    <a:srgbClr val="000000"/>
                  </a:solidFill>
                  <a:latin typeface="Comic Sans MS" pitchFamily="66" charset="0"/>
                </a:rPr>
                <a:t>)</a:t>
              </a:r>
            </a:p>
          </p:txBody>
        </p:sp>
        <p:sp>
          <p:nvSpPr>
            <p:cNvPr id="9" name="Text Box 11"/>
            <p:cNvSpPr txBox="1">
              <a:spLocks noChangeArrowheads="1"/>
            </p:cNvSpPr>
            <p:nvPr/>
          </p:nvSpPr>
          <p:spPr bwMode="auto">
            <a:xfrm>
              <a:off x="3732" y="1428"/>
              <a:ext cx="1515" cy="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000" dirty="0">
                  <a:solidFill>
                    <a:srgbClr val="000000"/>
                  </a:solidFill>
                  <a:latin typeface="Comic Sans MS" pitchFamily="66" charset="0"/>
                </a:rPr>
                <a:t>Obiettivi sociali/culturali (scuola e formazione, </a:t>
              </a:r>
              <a:r>
                <a:rPr lang="it-IT" altLang="it-IT" sz="2000" dirty="0">
                  <a:solidFill>
                    <a:srgbClr val="FF0000"/>
                  </a:solidFill>
                  <a:latin typeface="Comic Sans MS" pitchFamily="66" charset="0"/>
                </a:rPr>
                <a:t>accoglienza, integrazione</a:t>
              </a:r>
              <a:r>
                <a:rPr lang="it-IT" altLang="it-IT" sz="2000" dirty="0">
                  <a:solidFill>
                    <a:srgbClr val="000000"/>
                  </a:solidFill>
                  <a:latin typeface="Comic Sans MS" pitchFamily="66" charset="0"/>
                </a:rPr>
                <a:t>, </a:t>
              </a:r>
              <a:r>
                <a:rPr lang="it-IT" altLang="it-IT" sz="2000" dirty="0">
                  <a:solidFill>
                    <a:srgbClr val="FF0000"/>
                  </a:solidFill>
                  <a:latin typeface="Comic Sans MS" pitchFamily="66" charset="0"/>
                </a:rPr>
                <a:t>inclusione</a:t>
              </a:r>
              <a:r>
                <a:rPr lang="it-IT" altLang="it-IT" sz="2000" dirty="0">
                  <a:solidFill>
                    <a:srgbClr val="000000"/>
                  </a:solidFill>
                  <a:latin typeface="Comic Sans MS" pitchFamily="66" charset="0"/>
                </a:rPr>
                <a:t>, </a:t>
              </a:r>
              <a:r>
                <a:rPr lang="it-IT" altLang="it-IT" sz="2000" dirty="0">
                  <a:solidFill>
                    <a:srgbClr val="FF0000"/>
                  </a:solidFill>
                  <a:latin typeface="Comic Sans MS" pitchFamily="66" charset="0"/>
                </a:rPr>
                <a:t>condivisione</a:t>
              </a:r>
              <a:r>
                <a:rPr lang="it-IT" altLang="it-IT" sz="2000" dirty="0">
                  <a:solidFill>
                    <a:srgbClr val="000000"/>
                  </a:solidFill>
                  <a:latin typeface="Comic Sans MS" pitchFamily="66" charset="0"/>
                </a:rPr>
                <a:t>, accessibilità…)</a:t>
              </a:r>
            </a:p>
          </p:txBody>
        </p:sp>
        <p:sp>
          <p:nvSpPr>
            <p:cNvPr id="10" name="Text Box 15"/>
            <p:cNvSpPr txBox="1">
              <a:spLocks noChangeArrowheads="1"/>
            </p:cNvSpPr>
            <p:nvPr/>
          </p:nvSpPr>
          <p:spPr bwMode="auto">
            <a:xfrm>
              <a:off x="522" y="2550"/>
              <a:ext cx="1302" cy="319"/>
            </a:xfrm>
            <a:prstGeom prst="rect">
              <a:avLst/>
            </a:prstGeom>
            <a:solidFill>
              <a:srgbClr val="CCFF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1600" b="1" dirty="0">
                  <a:solidFill>
                    <a:srgbClr val="000000"/>
                  </a:solidFill>
                  <a:latin typeface="Comic Sans MS" pitchFamily="66" charset="0"/>
                </a:rPr>
                <a:t>Area o spazio di sostenibilità</a:t>
              </a:r>
            </a:p>
          </p:txBody>
        </p:sp>
        <p:sp>
          <p:nvSpPr>
            <p:cNvPr id="11" name="Line 16"/>
            <p:cNvSpPr>
              <a:spLocks noChangeShapeType="1"/>
            </p:cNvSpPr>
            <p:nvPr/>
          </p:nvSpPr>
          <p:spPr bwMode="auto">
            <a:xfrm flipV="1">
              <a:off x="1824" y="2544"/>
              <a:ext cx="1008" cy="181"/>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extLst>
      <p:ext uri="{BB962C8B-B14F-4D97-AF65-F5344CB8AC3E}">
        <p14:creationId xmlns:p14="http://schemas.microsoft.com/office/powerpoint/2010/main" val="250026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2\DOCUME~1\ARCHIT~1\CORSID~1\AA2017~1\LABPRO~1.INT\Lezioni\MATERI~1\sustainable-development-taking-account-economy-society-environment-36176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111"/>
            <a:ext cx="7488832" cy="664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7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16776F6-C7DF-448F-946C-7FD1577CF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48" y="764703"/>
            <a:ext cx="8888704" cy="5328593"/>
          </a:xfrm>
          <a:prstGeom prst="rect">
            <a:avLst/>
          </a:prstGeom>
        </p:spPr>
      </p:pic>
    </p:spTree>
    <p:extLst>
      <p:ext uri="{BB962C8B-B14F-4D97-AF65-F5344CB8AC3E}">
        <p14:creationId xmlns:p14="http://schemas.microsoft.com/office/powerpoint/2010/main" val="292970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A437615-2FB3-4410-948D-E95463AFB022}"/>
              </a:ext>
            </a:extLst>
          </p:cNvPr>
          <p:cNvPicPr>
            <a:picLocks noChangeAspect="1"/>
          </p:cNvPicPr>
          <p:nvPr/>
        </p:nvPicPr>
        <p:blipFill>
          <a:blip r:embed="rId2"/>
          <a:stretch>
            <a:fillRect/>
          </a:stretch>
        </p:blipFill>
        <p:spPr>
          <a:xfrm>
            <a:off x="743574" y="557681"/>
            <a:ext cx="7656851" cy="5742638"/>
          </a:xfrm>
          <a:prstGeom prst="rect">
            <a:avLst/>
          </a:prstGeom>
        </p:spPr>
      </p:pic>
    </p:spTree>
    <p:extLst>
      <p:ext uri="{BB962C8B-B14F-4D97-AF65-F5344CB8AC3E}">
        <p14:creationId xmlns:p14="http://schemas.microsoft.com/office/powerpoint/2010/main" val="77730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4" y="1484784"/>
            <a:ext cx="9127644" cy="500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1"/>
          <p:cNvSpPr txBox="1">
            <a:spLocks noChangeArrowheads="1"/>
          </p:cNvSpPr>
          <p:nvPr/>
        </p:nvSpPr>
        <p:spPr bwMode="auto">
          <a:xfrm>
            <a:off x="6840538" y="1916832"/>
            <a:ext cx="21959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Resistenza Flessibilità progettuale </a:t>
            </a:r>
            <a:r>
              <a:rPr lang="it-IT" altLang="it-IT" sz="2400" b="1" dirty="0">
                <a:solidFill>
                  <a:srgbClr val="FF0000"/>
                </a:solidFill>
                <a:cs typeface="Times New Roman" panose="02020603050405020304" pitchFamily="18" charset="0"/>
              </a:rPr>
              <a:t>Resilienza</a:t>
            </a:r>
          </a:p>
        </p:txBody>
      </p:sp>
      <p:sp>
        <p:nvSpPr>
          <p:cNvPr id="4" name="CasellaDiTesto 3"/>
          <p:cNvSpPr txBox="1">
            <a:spLocks noChangeArrowheads="1"/>
          </p:cNvSpPr>
          <p:nvPr/>
        </p:nvSpPr>
        <p:spPr bwMode="auto">
          <a:xfrm>
            <a:off x="15078" y="3284984"/>
            <a:ext cx="246948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Apertura Inclusione Governance</a:t>
            </a:r>
            <a:r>
              <a:rPr lang="it-IT" altLang="it-IT" sz="2400" b="1" dirty="0">
                <a:solidFill>
                  <a:srgbClr val="FF0000"/>
                </a:solidFill>
                <a:cs typeface="Times New Roman" panose="02020603050405020304" pitchFamily="18" charset="0"/>
              </a:rPr>
              <a:t> Accessibilità</a:t>
            </a:r>
          </a:p>
          <a:p>
            <a:pPr algn="ctr" eaLnBrk="1" hangingPunct="1">
              <a:spcBef>
                <a:spcPct val="50000"/>
              </a:spcBef>
              <a:buFontTx/>
              <a:buNone/>
            </a:pPr>
            <a:endParaRPr lang="it-IT" altLang="it-IT" sz="1800" dirty="0">
              <a:solidFill>
                <a:srgbClr val="FF0000"/>
              </a:solidFill>
              <a:cs typeface="Times New Roman" panose="02020603050405020304" pitchFamily="18" charset="0"/>
            </a:endParaRPr>
          </a:p>
          <a:p>
            <a:pPr algn="ctr" eaLnBrk="1" hangingPunct="1">
              <a:spcBef>
                <a:spcPct val="50000"/>
              </a:spcBef>
              <a:buFontTx/>
              <a:buNone/>
            </a:pPr>
            <a:r>
              <a:rPr lang="it-IT" altLang="it-IT" sz="2400" dirty="0">
                <a:solidFill>
                  <a:srgbClr val="FF0000"/>
                </a:solidFill>
                <a:cs typeface="Times New Roman" panose="02020603050405020304" pitchFamily="18" charset="0"/>
              </a:rPr>
              <a:t>Responsabilità</a:t>
            </a:r>
          </a:p>
          <a:p>
            <a:pPr algn="ctr" eaLnBrk="1" hangingPunct="1">
              <a:spcBef>
                <a:spcPct val="50000"/>
              </a:spcBef>
              <a:buFontTx/>
              <a:buNone/>
            </a:pPr>
            <a:endParaRPr lang="it-IT" altLang="it-IT" sz="1000" b="1" dirty="0">
              <a:solidFill>
                <a:srgbClr val="FF0000"/>
              </a:solidFill>
              <a:cs typeface="Times New Roman" panose="02020603050405020304" pitchFamily="18" charset="0"/>
            </a:endParaRPr>
          </a:p>
        </p:txBody>
      </p:sp>
      <p:sp>
        <p:nvSpPr>
          <p:cNvPr id="5" name="CasellaDiTesto 4"/>
          <p:cNvSpPr txBox="1">
            <a:spLocks noChangeArrowheads="1"/>
          </p:cNvSpPr>
          <p:nvPr/>
        </p:nvSpPr>
        <p:spPr bwMode="auto">
          <a:xfrm>
            <a:off x="6786786" y="3992870"/>
            <a:ext cx="230346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Economicità Funzionalità </a:t>
            </a:r>
            <a:r>
              <a:rPr lang="it-IT" altLang="it-IT" sz="2400" dirty="0">
                <a:solidFill>
                  <a:srgbClr val="FF0000"/>
                </a:solidFill>
                <a:cs typeface="Times New Roman" panose="02020603050405020304" pitchFamily="18" charset="0"/>
              </a:rPr>
              <a:t>Facilità d’uso Versatilità   </a:t>
            </a:r>
            <a:r>
              <a:rPr lang="it-IT" altLang="it-IT" sz="1600" dirty="0">
                <a:solidFill>
                  <a:srgbClr val="FF0000"/>
                </a:solidFill>
                <a:cs typeface="Times New Roman" panose="02020603050405020304" pitchFamily="18" charset="0"/>
              </a:rPr>
              <a:t>(cambio d’uso)        </a:t>
            </a:r>
            <a:r>
              <a:rPr lang="it-IT" altLang="it-IT" sz="1600" b="0" dirty="0">
                <a:solidFill>
                  <a:srgbClr val="FF0000"/>
                </a:solidFill>
                <a:cs typeface="Times New Roman" panose="02020603050405020304" pitchFamily="18" charset="0"/>
              </a:rPr>
              <a:t>(ruolo della tecnologia)</a:t>
            </a:r>
          </a:p>
        </p:txBody>
      </p:sp>
      <p:sp>
        <p:nvSpPr>
          <p:cNvPr id="6" name="CasellaDiTesto 5"/>
          <p:cNvSpPr txBox="1">
            <a:spLocks noChangeArrowheads="1"/>
          </p:cNvSpPr>
          <p:nvPr/>
        </p:nvSpPr>
        <p:spPr bwMode="auto">
          <a:xfrm>
            <a:off x="-3313" y="375422"/>
            <a:ext cx="9144000"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600" b="1" dirty="0">
                <a:solidFill>
                  <a:srgbClr val="FF0000"/>
                </a:solidFill>
                <a:cs typeface="Times New Roman" panose="02020603050405020304" pitchFamily="18" charset="0"/>
              </a:rPr>
              <a:t>SVILUPPO SOSTENIBILE/DUREVOLE </a:t>
            </a:r>
          </a:p>
        </p:txBody>
      </p:sp>
    </p:spTree>
    <p:extLst>
      <p:ext uri="{BB962C8B-B14F-4D97-AF65-F5344CB8AC3E}">
        <p14:creationId xmlns:p14="http://schemas.microsoft.com/office/powerpoint/2010/main" val="3387917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genio-web.it/immagini/CKEditor/Sostenibilit%C3%A0%20in%20edilizia_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6576"/>
            <a:ext cx="9144000" cy="496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CasellaDiTesto 5"/>
          <p:cNvSpPr txBox="1">
            <a:spLocks noChangeArrowheads="1"/>
          </p:cNvSpPr>
          <p:nvPr/>
        </p:nvSpPr>
        <p:spPr bwMode="auto">
          <a:xfrm>
            <a:off x="0" y="188640"/>
            <a:ext cx="91440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endParaRPr lang="it-IT" altLang="it-IT" sz="800" dirty="0">
              <a:latin typeface="Comic Sans MS" pitchFamily="66" charset="0"/>
            </a:endParaRPr>
          </a:p>
          <a:p>
            <a:pPr algn="ctr" eaLnBrk="1" hangingPunct="1">
              <a:spcBef>
                <a:spcPct val="50000"/>
              </a:spcBef>
              <a:buFontTx/>
              <a:buNone/>
            </a:pPr>
            <a:r>
              <a:rPr lang="it-IT" altLang="it-IT" sz="2400" b="1" dirty="0">
                <a:solidFill>
                  <a:srgbClr val="FF0000"/>
                </a:solidFill>
                <a:cs typeface="Times New Roman" panose="02020603050405020304" pitchFamily="18" charset="0"/>
              </a:rPr>
              <a:t>ANTIFRAGILITÀ</a:t>
            </a:r>
            <a:r>
              <a:rPr lang="it-IT" altLang="it-IT" sz="2400" dirty="0">
                <a:cs typeface="Times New Roman" panose="02020603050405020304" pitchFamily="18" charset="0"/>
              </a:rPr>
              <a:t> dello spazio di sostenibilità</a:t>
            </a:r>
          </a:p>
          <a:p>
            <a:pPr algn="ctr" eaLnBrk="1" hangingPunct="1">
              <a:spcBef>
                <a:spcPct val="50000"/>
              </a:spcBef>
              <a:buFontTx/>
              <a:buNone/>
            </a:pPr>
            <a:endParaRPr lang="it-IT" altLang="it-IT" sz="800" b="1" dirty="0">
              <a:latin typeface="Comic Sans MS" pitchFamily="66" charset="0"/>
            </a:endParaRPr>
          </a:p>
        </p:txBody>
      </p:sp>
      <p:sp>
        <p:nvSpPr>
          <p:cNvPr id="7" name="CasellaDiTesto 3"/>
          <p:cNvSpPr txBox="1">
            <a:spLocks noChangeArrowheads="1"/>
          </p:cNvSpPr>
          <p:nvPr/>
        </p:nvSpPr>
        <p:spPr bwMode="auto">
          <a:xfrm>
            <a:off x="0" y="3573016"/>
            <a:ext cx="23050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Condivisione Partecipazione </a:t>
            </a:r>
            <a:r>
              <a:rPr lang="it-IT" altLang="it-IT" sz="2400" dirty="0">
                <a:solidFill>
                  <a:srgbClr val="FF0000"/>
                </a:solidFill>
                <a:cs typeface="Times New Roman" panose="02020603050405020304" pitchFamily="18" charset="0"/>
              </a:rPr>
              <a:t>Welfare, qualità della vita </a:t>
            </a:r>
            <a:r>
              <a:rPr lang="it-IT" altLang="it-IT" sz="2000" dirty="0">
                <a:solidFill>
                  <a:srgbClr val="FF0000"/>
                </a:solidFill>
                <a:cs typeface="Times New Roman" panose="02020603050405020304" pitchFamily="18" charset="0"/>
              </a:rPr>
              <a:t>(esternalità positive/negative, impatto ambientale)</a:t>
            </a:r>
          </a:p>
        </p:txBody>
      </p:sp>
      <p:sp>
        <p:nvSpPr>
          <p:cNvPr id="10" name="CasellaDiTesto 3"/>
          <p:cNvSpPr txBox="1">
            <a:spLocks noChangeArrowheads="1"/>
          </p:cNvSpPr>
          <p:nvPr/>
        </p:nvSpPr>
        <p:spPr bwMode="auto">
          <a:xfrm>
            <a:off x="0" y="2746525"/>
            <a:ext cx="2051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dirty="0">
                <a:solidFill>
                  <a:srgbClr val="FF0000"/>
                </a:solidFill>
                <a:cs typeface="Times New Roman" panose="02020603050405020304" pitchFamily="18" charset="0"/>
              </a:rPr>
              <a:t>Inclusione vs esclusione</a:t>
            </a:r>
            <a:endParaRPr lang="it-IT" altLang="it-IT" sz="2400" b="0" dirty="0">
              <a:solidFill>
                <a:srgbClr val="FF0000"/>
              </a:solidFill>
              <a:cs typeface="Times New Roman" panose="02020603050405020304" pitchFamily="18" charset="0"/>
            </a:endParaRPr>
          </a:p>
        </p:txBody>
      </p:sp>
      <p:sp>
        <p:nvSpPr>
          <p:cNvPr id="11" name="CasellaDiTesto 4"/>
          <p:cNvSpPr txBox="1">
            <a:spLocks noChangeArrowheads="1"/>
          </p:cNvSpPr>
          <p:nvPr/>
        </p:nvSpPr>
        <p:spPr bwMode="auto">
          <a:xfrm>
            <a:off x="6228184" y="2084805"/>
            <a:ext cx="29158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0" dirty="0">
                <a:solidFill>
                  <a:srgbClr val="FF0000"/>
                </a:solidFill>
                <a:cs typeface="Times New Roman" panose="02020603050405020304" pitchFamily="18" charset="0"/>
              </a:rPr>
              <a:t>(Multi) Funzionalità </a:t>
            </a:r>
            <a:r>
              <a:rPr lang="it-IT" altLang="it-IT" sz="2000" b="0" dirty="0">
                <a:solidFill>
                  <a:srgbClr val="FF0000"/>
                </a:solidFill>
                <a:cs typeface="Times New Roman" panose="02020603050405020304" pitchFamily="18" charset="0"/>
              </a:rPr>
              <a:t>(tecnologie/ materiali, decostruzione, reimpiego, riciclo, smaltimento ...)</a:t>
            </a:r>
          </a:p>
        </p:txBody>
      </p:sp>
      <p:sp>
        <p:nvSpPr>
          <p:cNvPr id="9" name="CasellaDiTesto 1"/>
          <p:cNvSpPr txBox="1">
            <a:spLocks noChangeArrowheads="1"/>
          </p:cNvSpPr>
          <p:nvPr/>
        </p:nvSpPr>
        <p:spPr bwMode="auto">
          <a:xfrm>
            <a:off x="6963850" y="3933056"/>
            <a:ext cx="21801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300" dirty="0">
                <a:solidFill>
                  <a:srgbClr val="FF0000"/>
                </a:solidFill>
                <a:cs typeface="Times New Roman" panose="02020603050405020304" pitchFamily="18" charset="0"/>
              </a:rPr>
              <a:t>Controllo attivo dei risultati </a:t>
            </a:r>
            <a:r>
              <a:rPr lang="it-IT" altLang="it-IT" sz="2000" dirty="0">
                <a:solidFill>
                  <a:srgbClr val="FF0000"/>
                </a:solidFill>
                <a:cs typeface="Times New Roman" panose="02020603050405020304" pitchFamily="18" charset="0"/>
              </a:rPr>
              <a:t>(gestione impatti ambientali: mitigazioni/   compensazioni)</a:t>
            </a:r>
            <a:endParaRPr lang="it-IT" altLang="it-IT" sz="2000" b="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05448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i\DOCUMENTI  DI SONIA\ARCHITETTURA FACOLTA'\CORSI DIDATTICA\Strumenti di valutazione ambientale per il progetto sostenibile\Materiale didattico\Sfondi\presentazione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36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i\DOCUMENTI  DI SONIA\ARCHITETTURA FACOLTA'\CORSI DIDATTICA\Strumenti di valutazione ambientale per il progetto sostenibile\Materiale didattico\Sfondi\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1259632" y="6320276"/>
            <a:ext cx="7200800" cy="461665"/>
          </a:xfrm>
          <a:prstGeom prst="rect">
            <a:avLst/>
          </a:prstGeom>
          <a:solidFill>
            <a:srgbClr val="33CCCC"/>
          </a:solidFill>
        </p:spPr>
        <p:txBody>
          <a:bodyPr wrap="square" rtlCol="0">
            <a:spAutoFit/>
          </a:bodyPr>
          <a:lstStyle/>
          <a:p>
            <a:pPr algn="ctr"/>
            <a:r>
              <a:rPr lang="it-IT" sz="2400" b="1" dirty="0">
                <a:latin typeface="Times New Roman" panose="02020603050405020304" pitchFamily="18" charset="0"/>
                <a:cs typeface="Times New Roman" panose="02020603050405020304" pitchFamily="18" charset="0"/>
              </a:rPr>
              <a:t>Percorso: Analisi, valutazione, decisione/i, controllo</a:t>
            </a:r>
          </a:p>
        </p:txBody>
      </p:sp>
    </p:spTree>
    <p:extLst>
      <p:ext uri="{BB962C8B-B14F-4D97-AF65-F5344CB8AC3E}">
        <p14:creationId xmlns:p14="http://schemas.microsoft.com/office/powerpoint/2010/main" val="391409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i\DOCUMENTI  DI SONIA\ARCHITETTURA FACOLTA'\CORSI DIDATTICA\AA 2017-2018 Ciclo Unico\Lab. Prog. integrata città territorio paesaggio\Lezioni\MATERIALI LEZIONI Sonia 2018\Process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8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4799" y="76470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p>
        </p:txBody>
      </p:sp>
      <p:sp>
        <p:nvSpPr>
          <p:cNvPr id="8" name="Rectangle 3"/>
          <p:cNvSpPr txBox="1">
            <a:spLocks noChangeArrowheads="1"/>
          </p:cNvSpPr>
          <p:nvPr/>
        </p:nvSpPr>
        <p:spPr>
          <a:xfrm>
            <a:off x="107504" y="1700808"/>
            <a:ext cx="8928992" cy="50851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altLang="it-IT" sz="2100" b="1" dirty="0">
                <a:solidFill>
                  <a:schemeClr val="tx1"/>
                </a:solidFill>
                <a:latin typeface="Times New Roman" panose="02020603050405020304" pitchFamily="18" charset="0"/>
                <a:cs typeface="Times New Roman" panose="02020603050405020304" pitchFamily="18" charset="0"/>
              </a:rPr>
              <a:t>Sviluppo: trasformazione /evoluzione (≠ </a:t>
            </a:r>
            <a:r>
              <a:rPr lang="it-IT" altLang="it-IT" sz="2100" b="1" dirty="0">
                <a:solidFill>
                  <a:srgbClr val="FF0000"/>
                </a:solidFill>
                <a:latin typeface="Times New Roman" panose="02020603050405020304" pitchFamily="18" charset="0"/>
                <a:cs typeface="Times New Roman" panose="02020603050405020304" pitchFamily="18" charset="0"/>
              </a:rPr>
              <a:t>crescita economica</a:t>
            </a:r>
            <a:r>
              <a:rPr lang="it-IT" altLang="it-IT" sz="2100" b="1" dirty="0">
                <a:solidFill>
                  <a:schemeClr val="tx1"/>
                </a:solidFill>
                <a:latin typeface="Times New Roman" panose="02020603050405020304" pitchFamily="18" charset="0"/>
                <a:cs typeface="Times New Roman" panose="02020603050405020304" pitchFamily="18" charset="0"/>
              </a:rPr>
              <a:t>)</a:t>
            </a:r>
          </a:p>
          <a:p>
            <a:r>
              <a:rPr lang="it-IT" altLang="it-IT" sz="2100" b="1" dirty="0">
                <a:solidFill>
                  <a:schemeClr val="tx1"/>
                </a:solidFill>
                <a:latin typeface="Times New Roman" panose="02020603050405020304" pitchFamily="18" charset="0"/>
                <a:cs typeface="Times New Roman" panose="02020603050405020304" pitchFamily="18" charset="0"/>
              </a:rPr>
              <a:t>Sostenibilità: mantenimento/conservazione nel tempo delle risorse e degli interventi/</a:t>
            </a:r>
            <a:r>
              <a:rPr lang="it-IT" altLang="it-IT" sz="2100" b="1" dirty="0">
                <a:solidFill>
                  <a:srgbClr val="FF0000"/>
                </a:solidFill>
                <a:latin typeface="Times New Roman" panose="02020603050405020304" pitchFamily="18" charset="0"/>
                <a:cs typeface="Times New Roman" panose="02020603050405020304" pitchFamily="18" charset="0"/>
              </a:rPr>
              <a:t>flessibilità</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a:solidFill>
                  <a:srgbClr val="FF0000"/>
                </a:solidFill>
                <a:latin typeface="Times New Roman" panose="02020603050405020304" pitchFamily="18" charset="0"/>
                <a:cs typeface="Times New Roman" panose="02020603050405020304" pitchFamily="18" charset="0"/>
              </a:rPr>
              <a:t>resilienza</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err="1">
                <a:solidFill>
                  <a:srgbClr val="FF0000"/>
                </a:solidFill>
                <a:latin typeface="Times New Roman" panose="02020603050405020304" pitchFamily="18" charset="0"/>
                <a:cs typeface="Times New Roman" panose="02020603050405020304" pitchFamily="18" charset="0"/>
              </a:rPr>
              <a:t>antifragilità</a:t>
            </a:r>
            <a:endParaRPr lang="it-IT" altLang="it-IT" sz="2100" b="1" dirty="0">
              <a:solidFill>
                <a:srgbClr val="FF0000"/>
              </a:solidFill>
              <a:latin typeface="Times New Roman" panose="02020603050405020304" pitchFamily="18" charset="0"/>
              <a:cs typeface="Times New Roman" panose="02020603050405020304" pitchFamily="18" charset="0"/>
            </a:endParaRPr>
          </a:p>
          <a:p>
            <a:r>
              <a:rPr lang="it-IT" altLang="it-IT" sz="2100" b="1" dirty="0">
                <a:solidFill>
                  <a:schemeClr val="tx1"/>
                </a:solidFill>
                <a:latin typeface="Times New Roman" panose="02020603050405020304" pitchFamily="18" charset="0"/>
                <a:cs typeface="Times New Roman" panose="02020603050405020304" pitchFamily="18" charset="0"/>
              </a:rPr>
              <a:t>Sviluppo sostenibile: crescita del sistema economico che non compromette le possibilità di scelta/intervento delle generazioni future (lungo periodo)</a:t>
            </a:r>
          </a:p>
          <a:p>
            <a:r>
              <a:rPr lang="it-IT" altLang="it-IT" sz="2100" b="1" dirty="0">
                <a:solidFill>
                  <a:schemeClr val="tx1"/>
                </a:solidFill>
                <a:latin typeface="Times New Roman" panose="02020603050405020304" pitchFamily="18" charset="0"/>
                <a:cs typeface="Times New Roman" panose="02020603050405020304" pitchFamily="18" charset="0"/>
              </a:rPr>
              <a:t>Condizione essenziale: conservare lo stock di risorse che costituiscono il </a:t>
            </a:r>
            <a:r>
              <a:rPr lang="it-IT" altLang="it-IT" sz="2100" b="1" dirty="0">
                <a:solidFill>
                  <a:srgbClr val="FF0000"/>
                </a:solidFill>
                <a:latin typeface="Times New Roman" panose="02020603050405020304" pitchFamily="18" charset="0"/>
                <a:cs typeface="Times New Roman" panose="02020603050405020304" pitchFamily="18" charset="0"/>
              </a:rPr>
              <a:t>capitale naturale</a:t>
            </a:r>
            <a:r>
              <a:rPr lang="it-IT" altLang="it-IT" sz="2100" b="1" dirty="0">
                <a:solidFill>
                  <a:schemeClr val="tx1"/>
                </a:solidFill>
                <a:latin typeface="Times New Roman" panose="02020603050405020304" pitchFamily="18" charset="0"/>
                <a:cs typeface="Times New Roman" panose="02020603050405020304" pitchFamily="18" charset="0"/>
              </a:rPr>
              <a:t>, quindi:</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utilizzo delle risorse rinnovabili non deve superare quello di rigenerazione; </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utilizzo risorse non rinnovabili non deve superare lo sviluppo delle risorse rinnovabili utilizzabile in alternativa</a:t>
            </a:r>
          </a:p>
          <a:p>
            <a:pPr lvl="1"/>
            <a:r>
              <a:rPr lang="it-IT" altLang="it-IT" sz="2100" b="1" dirty="0">
                <a:solidFill>
                  <a:schemeClr val="tx1"/>
                </a:solidFill>
                <a:latin typeface="Times New Roman" panose="02020603050405020304" pitchFamily="18" charset="0"/>
                <a:cs typeface="Times New Roman" panose="02020603050405020304" pitchFamily="18" charset="0"/>
              </a:rPr>
              <a:t>Tasso di inquinamento non deve superare la capacità di assorbimento dell’ambiente (</a:t>
            </a:r>
            <a:r>
              <a:rPr lang="it-IT" altLang="it-IT" sz="2100" b="1" dirty="0">
                <a:solidFill>
                  <a:srgbClr val="FF0000"/>
                </a:solidFill>
                <a:latin typeface="Times New Roman" panose="02020603050405020304" pitchFamily="18" charset="0"/>
                <a:cs typeface="Times New Roman" panose="02020603050405020304" pitchFamily="18" charset="0"/>
              </a:rPr>
              <a:t>capacità di carico</a:t>
            </a:r>
            <a:r>
              <a:rPr lang="it-IT" altLang="it-IT" sz="2100" b="1" dirty="0">
                <a:solidFill>
                  <a:schemeClr val="tx1"/>
                </a:solidFill>
                <a:latin typeface="Times New Roman" panose="02020603050405020304" pitchFamily="18" charset="0"/>
                <a:cs typeface="Times New Roman" panose="02020603050405020304" pitchFamily="18" charset="0"/>
              </a:rPr>
              <a:t>,</a:t>
            </a:r>
            <a:r>
              <a:rPr lang="it-IT" altLang="it-IT" sz="2100" b="1" dirty="0">
                <a:solidFill>
                  <a:srgbClr val="FF0000"/>
                </a:solidFill>
                <a:latin typeface="Times New Roman" panose="02020603050405020304" pitchFamily="18" charset="0"/>
                <a:cs typeface="Times New Roman" panose="02020603050405020304" pitchFamily="18" charset="0"/>
              </a:rPr>
              <a:t> equilibrio dell’ecosistema</a:t>
            </a:r>
            <a:r>
              <a:rPr lang="it-IT" altLang="it-IT" sz="2100" b="1" dirty="0">
                <a:solidFill>
                  <a:schemeClr val="tx1"/>
                </a:solidFill>
                <a:latin typeface="Times New Roman" panose="02020603050405020304" pitchFamily="18" charset="0"/>
                <a:cs typeface="Times New Roman" panose="02020603050405020304" pitchFamily="18" charset="0"/>
              </a:rPr>
              <a:t>)</a:t>
            </a:r>
          </a:p>
          <a:p>
            <a:pPr lvl="1"/>
            <a:r>
              <a:rPr lang="it-IT" altLang="it-IT" sz="2100" b="1" dirty="0">
                <a:solidFill>
                  <a:schemeClr val="tx1"/>
                </a:solidFill>
                <a:latin typeface="Times New Roman" panose="02020603050405020304" pitchFamily="18" charset="0"/>
                <a:cs typeface="Times New Roman" panose="02020603050405020304" pitchFamily="18" charset="0"/>
              </a:rPr>
              <a:t>Riconoscimento dell’esistenza dell’orizzonte temporale di riferimento</a:t>
            </a:r>
          </a:p>
        </p:txBody>
      </p:sp>
      <p:sp>
        <p:nvSpPr>
          <p:cNvPr id="6" name="CasellaDiTesto 5"/>
          <p:cNvSpPr txBox="1"/>
          <p:nvPr/>
        </p:nvSpPr>
        <p:spPr>
          <a:xfrm>
            <a:off x="323528" y="86851"/>
            <a:ext cx="5184576"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Tree>
    <p:extLst>
      <p:ext uri="{BB962C8B-B14F-4D97-AF65-F5344CB8AC3E}">
        <p14:creationId xmlns:p14="http://schemas.microsoft.com/office/powerpoint/2010/main" val="23692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000"/>
                                        <p:tgtEl>
                                          <p:spTgt spid="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fade">
                                      <p:cBhvr>
                                        <p:cTn id="34"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705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1"/>
          <p:cNvSpPr txBox="1">
            <a:spLocks noChangeArrowheads="1"/>
          </p:cNvSpPr>
          <p:nvPr/>
        </p:nvSpPr>
        <p:spPr bwMode="auto">
          <a:xfrm>
            <a:off x="1250843" y="332656"/>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it-IT" altLang="it-IT" sz="2400" b="1" dirty="0">
                <a:cs typeface="Times New Roman" panose="02020603050405020304" pitchFamily="18" charset="0"/>
              </a:rPr>
              <a:t>… vale anche per le decisioni di intervento/non intervento? ….</a:t>
            </a:r>
          </a:p>
        </p:txBody>
      </p:sp>
    </p:spTree>
    <p:extLst>
      <p:ext uri="{BB962C8B-B14F-4D97-AF65-F5344CB8AC3E}">
        <p14:creationId xmlns:p14="http://schemas.microsoft.com/office/powerpoint/2010/main" val="265147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08314" y="927246"/>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421025" y="2073694"/>
            <a:ext cx="8640959" cy="449353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1. Lo sviluppo nel territorio: </a:t>
            </a:r>
            <a:r>
              <a:rPr lang="it-IT" altLang="it-IT" sz="2400" b="1" dirty="0">
                <a:solidFill>
                  <a:srgbClr val="FF0000"/>
                </a:solidFill>
                <a:latin typeface="Times New Roman" panose="02020603050405020304" pitchFamily="18" charset="0"/>
                <a:cs typeface="Times New Roman" panose="02020603050405020304" pitchFamily="18" charset="0"/>
              </a:rPr>
              <a:t>fattori e orientamenti localizzativi delle attività economiche</a:t>
            </a:r>
            <a:r>
              <a:rPr lang="it-IT" altLang="it-IT" i="1" dirty="0">
                <a:solidFill>
                  <a:srgbClr val="FF0000"/>
                </a:solidFill>
                <a:latin typeface="Times New Roman" panose="02020603050405020304" pitchFamily="18" charset="0"/>
                <a:cs typeface="Times New Roman" panose="02020603050405020304" pitchFamily="18" charset="0"/>
              </a:rPr>
              <a:t> </a:t>
            </a:r>
          </a:p>
          <a:p>
            <a:endParaRPr lang="it-IT" altLang="it-IT" dirty="0">
              <a:latin typeface="Times New Roman" panose="02020603050405020304" pitchFamily="18" charset="0"/>
              <a:cs typeface="Times New Roman" panose="02020603050405020304" pitchFamily="18" charset="0"/>
            </a:endParaRPr>
          </a:p>
          <a:p>
            <a:pPr lvl="1">
              <a:buFontTx/>
              <a:buChar char="•"/>
            </a:pPr>
            <a:r>
              <a:rPr lang="it-IT" altLang="it-IT" sz="2000" b="1" dirty="0">
                <a:latin typeface="Times New Roman" panose="02020603050405020304" pitchFamily="18" charset="0"/>
                <a:cs typeface="Times New Roman" panose="02020603050405020304" pitchFamily="18" charset="0"/>
              </a:rPr>
              <a:t>orientamenti localizzativi delle imprese</a:t>
            </a:r>
          </a:p>
          <a:p>
            <a:pPr lvl="1">
              <a:buFontTx/>
              <a:buChar char="•"/>
            </a:pPr>
            <a:r>
              <a:rPr lang="it-IT" altLang="it-IT" sz="2000" b="1" dirty="0">
                <a:latin typeface="Times New Roman" panose="02020603050405020304" pitchFamily="18" charset="0"/>
                <a:cs typeface="Times New Roman" panose="02020603050405020304" pitchFamily="18" charset="0"/>
              </a:rPr>
              <a:t>conseguenze della terziarizzazione e dell’internazionalizzazione dei mercati; </a:t>
            </a:r>
          </a:p>
          <a:p>
            <a:pPr lvl="1">
              <a:buFontTx/>
              <a:buChar char="•"/>
            </a:pPr>
            <a:r>
              <a:rPr lang="it-IT" altLang="it-IT" sz="2000" b="1" dirty="0">
                <a:latin typeface="Times New Roman" panose="02020603050405020304" pitchFamily="18" charset="0"/>
                <a:cs typeface="Times New Roman" panose="02020603050405020304" pitchFamily="18" charset="0"/>
              </a:rPr>
              <a:t>ruolo delle economie esterne del territorio, delle economie di rete, dei processi cumulativi di crescita; </a:t>
            </a:r>
          </a:p>
          <a:p>
            <a:pPr lvl="1">
              <a:buFontTx/>
              <a:buChar char="•"/>
            </a:pPr>
            <a:r>
              <a:rPr lang="it-IT" altLang="it-IT" sz="2000" b="1" dirty="0">
                <a:latin typeface="Times New Roman" panose="02020603050405020304" pitchFamily="18" charset="0"/>
                <a:cs typeface="Times New Roman" panose="02020603050405020304" pitchFamily="18" charset="0"/>
              </a:rPr>
              <a:t>piccole e medie imprese nel mercato internazionale</a:t>
            </a:r>
          </a:p>
          <a:p>
            <a:pPr lvl="1">
              <a:buFontTx/>
              <a:buChar char="•"/>
            </a:pPr>
            <a:r>
              <a:rPr lang="it-IT" altLang="it-IT" sz="2000" b="1" dirty="0">
                <a:latin typeface="Times New Roman" panose="02020603050405020304" pitchFamily="18" charset="0"/>
                <a:cs typeface="Times New Roman" panose="02020603050405020304" pitchFamily="18" charset="0"/>
              </a:rPr>
              <a:t>ruolo della globalizzazione</a:t>
            </a:r>
          </a:p>
          <a:p>
            <a:pPr lvl="1">
              <a:buFontTx/>
              <a:buChar char="•"/>
            </a:pPr>
            <a:r>
              <a:rPr lang="it-IT" altLang="it-IT" sz="2000" b="1" dirty="0">
                <a:latin typeface="Times New Roman" panose="02020603050405020304" pitchFamily="18" charset="0"/>
                <a:cs typeface="Times New Roman" panose="02020603050405020304" pitchFamily="18" charset="0"/>
              </a:rPr>
              <a:t>ruolo delle nuove tecnologie </a:t>
            </a:r>
          </a:p>
          <a:p>
            <a:pPr lvl="1">
              <a:buFontTx/>
              <a:buChar char="•"/>
            </a:pPr>
            <a:r>
              <a:rPr lang="it-IT" altLang="it-IT" sz="2000" b="1" dirty="0">
                <a:latin typeface="Times New Roman" panose="02020603050405020304" pitchFamily="18" charset="0"/>
                <a:cs typeface="Times New Roman" panose="02020603050405020304" pitchFamily="18" charset="0"/>
              </a:rPr>
              <a:t>web e informazione (accesso, circolazione e diffusione delle informazioni; ruolo e peso delle </a:t>
            </a:r>
            <a:r>
              <a:rPr lang="it-IT" altLang="it-IT" sz="2000" b="1" dirty="0">
                <a:solidFill>
                  <a:srgbClr val="FF0000"/>
                </a:solidFill>
                <a:latin typeface="Times New Roman" panose="02020603050405020304" pitchFamily="18" charset="0"/>
                <a:cs typeface="Times New Roman" panose="02020603050405020304" pitchFamily="18" charset="0"/>
              </a:rPr>
              <a:t>fonti informative</a:t>
            </a:r>
            <a:r>
              <a:rPr lang="it-IT" altLang="it-IT" sz="2000" b="1" dirty="0">
                <a:latin typeface="Times New Roman" panose="02020603050405020304" pitchFamily="18" charset="0"/>
                <a:cs typeface="Times New Roman" panose="02020603050405020304" pitchFamily="18" charset="0"/>
              </a:rPr>
              <a:t>)</a:t>
            </a:r>
          </a:p>
          <a:p>
            <a:pPr lvl="1">
              <a:buFontTx/>
              <a:buChar char="•"/>
            </a:pPr>
            <a:r>
              <a:rPr lang="it-IT" altLang="it-IT" sz="2000" b="1" dirty="0">
                <a:latin typeface="Times New Roman" panose="02020603050405020304" pitchFamily="18" charset="0"/>
                <a:cs typeface="Times New Roman" panose="02020603050405020304" pitchFamily="18" charset="0"/>
              </a:rPr>
              <a:t>governance delle relazioni (partecipazione e responsabilità decisionale)</a:t>
            </a:r>
            <a:endParaRPr lang="it-IT" alt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99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95535" y="908720"/>
            <a:ext cx="804319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755576" y="1916832"/>
            <a:ext cx="8136903" cy="4832092"/>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2. Analisi dei sistemi economici territoriali</a:t>
            </a:r>
            <a:endParaRPr lang="en-GB" altLang="it-IT" sz="2400" b="1" dirty="0">
              <a:latin typeface="Times New Roman" panose="02020603050405020304" pitchFamily="18" charset="0"/>
              <a:cs typeface="Times New Roman" panose="02020603050405020304" pitchFamily="18" charset="0"/>
            </a:endParaRP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economico-territoriale: contenuti teorici; </a:t>
            </a:r>
          </a:p>
          <a:p>
            <a:pPr lvl="2">
              <a:buFontTx/>
              <a:buChar char="•"/>
            </a:pPr>
            <a:r>
              <a:rPr lang="it-IT" altLang="it-IT" sz="2000" b="1" dirty="0">
                <a:latin typeface="Times New Roman" panose="02020603050405020304" pitchFamily="18" charset="0"/>
                <a:cs typeface="Times New Roman" panose="02020603050405020304" pitchFamily="18" charset="0"/>
              </a:rPr>
              <a:t>Strumenti dell’analisi economica territoriale: i </a:t>
            </a:r>
            <a:r>
              <a:rPr lang="it-IT" altLang="it-IT" sz="2000" b="1" dirty="0">
                <a:solidFill>
                  <a:srgbClr val="FF0000"/>
                </a:solidFill>
                <a:latin typeface="Times New Roman" panose="02020603050405020304" pitchFamily="18" charset="0"/>
                <a:cs typeface="Times New Roman" panose="02020603050405020304" pitchFamily="18" charset="0"/>
              </a:rPr>
              <a:t>documenti di pianificazione della Regione FVG</a:t>
            </a:r>
          </a:p>
          <a:p>
            <a:pPr lvl="2">
              <a:buFontTx/>
              <a:buChar char="•"/>
            </a:pPr>
            <a:endParaRPr lang="it-IT" altLang="it-IT" sz="2000" b="1" dirty="0">
              <a:latin typeface="Times New Roman" panose="02020603050405020304" pitchFamily="18" charset="0"/>
              <a:cs typeface="Times New Roman" panose="02020603050405020304" pitchFamily="18" charset="0"/>
            </a:endParaRPr>
          </a:p>
          <a:p>
            <a:r>
              <a:rPr lang="it-IT" altLang="it-IT" sz="2400" b="1" dirty="0">
                <a:latin typeface="Times New Roman" panose="02020603050405020304" pitchFamily="18" charset="0"/>
                <a:cs typeface="Times New Roman" panose="02020603050405020304" pitchFamily="18" charset="0"/>
              </a:rPr>
              <a:t>3. Governo della mobilità e sviluppo urbano sostenibile</a:t>
            </a:r>
            <a:r>
              <a:rPr lang="it-IT" altLang="it-IT" sz="1400" i="1" dirty="0">
                <a:latin typeface="Times New Roman" panose="02020603050405020304" pitchFamily="18" charset="0"/>
                <a:cs typeface="Times New Roman" panose="02020603050405020304" pitchFamily="18" charset="0"/>
              </a:rPr>
              <a:t> </a:t>
            </a:r>
            <a:endParaRPr lang="it-IT" altLang="it-IT" sz="1400" dirty="0">
              <a:latin typeface="Times New Roman" panose="02020603050405020304" pitchFamily="18" charset="0"/>
              <a:cs typeface="Times New Roman" panose="02020603050405020304" pitchFamily="18" charset="0"/>
            </a:endParaRPr>
          </a:p>
          <a:p>
            <a:pPr lvl="1">
              <a:buFontTx/>
              <a:buChar char="•"/>
            </a:pPr>
            <a:r>
              <a:rPr lang="it-IT" altLang="it-IT" sz="2000" b="1" dirty="0">
                <a:latin typeface="Times New Roman" panose="02020603050405020304" pitchFamily="18" charset="0"/>
                <a:cs typeface="Times New Roman" panose="02020603050405020304" pitchFamily="18" charset="0"/>
              </a:rPr>
              <a:t>l’interazione fra i trasporti e la città il rapporto fra sostenibilità urbana e mobilità</a:t>
            </a:r>
          </a:p>
          <a:p>
            <a:pPr lvl="1">
              <a:buFontTx/>
              <a:buChar char="•"/>
            </a:pPr>
            <a:r>
              <a:rPr lang="it-IT" altLang="it-IT" sz="2000" b="1" dirty="0">
                <a:latin typeface="Times New Roman" panose="02020603050405020304" pitchFamily="18" charset="0"/>
                <a:cs typeface="Times New Roman" panose="02020603050405020304" pitchFamily="18" charset="0"/>
              </a:rPr>
              <a:t>lo sviluppo urbano sostenibile e la pianificazione dei trasporti urbani, </a:t>
            </a:r>
            <a:r>
              <a:rPr lang="it-IT" altLang="it-IT" sz="2000" b="1" dirty="0">
                <a:solidFill>
                  <a:srgbClr val="FF0000"/>
                </a:solidFill>
                <a:latin typeface="Times New Roman" panose="02020603050405020304" pitchFamily="18" charset="0"/>
                <a:cs typeface="Times New Roman" panose="02020603050405020304" pitchFamily="18" charset="0"/>
              </a:rPr>
              <a:t>nuove strategie di mobilità sostenibile</a:t>
            </a:r>
          </a:p>
          <a:p>
            <a:pPr lvl="1">
              <a:buFontTx/>
              <a:buChar char="•"/>
            </a:pPr>
            <a:r>
              <a:rPr lang="it-IT" altLang="it-IT" sz="2000" b="1" dirty="0">
                <a:latin typeface="Times New Roman" panose="02020603050405020304" pitchFamily="18" charset="0"/>
                <a:cs typeface="Times New Roman" panose="02020603050405020304" pitchFamily="18" charset="0"/>
              </a:rPr>
              <a:t>i trasporti nello sviluppo urbano e metropolitano;</a:t>
            </a:r>
          </a:p>
          <a:p>
            <a:pPr lvl="1">
              <a:buFontTx/>
              <a:buChar char="•"/>
            </a:pPr>
            <a:r>
              <a:rPr lang="it-IT" altLang="it-IT" sz="2000" b="1" dirty="0">
                <a:latin typeface="Times New Roman" panose="02020603050405020304" pitchFamily="18" charset="0"/>
                <a:cs typeface="Times New Roman" panose="02020603050405020304" pitchFamily="18" charset="0"/>
              </a:rPr>
              <a:t>le politiche per una mobilità urbana sostenibile (area vasta);</a:t>
            </a:r>
          </a:p>
          <a:p>
            <a:pPr lvl="1">
              <a:buFontTx/>
              <a:buChar char="•"/>
            </a:pPr>
            <a:r>
              <a:rPr lang="it-IT" altLang="it-IT" sz="2000" b="1" dirty="0">
                <a:latin typeface="Times New Roman" panose="02020603050405020304" pitchFamily="18" charset="0"/>
                <a:cs typeface="Times New Roman" panose="02020603050405020304" pitchFamily="18" charset="0"/>
              </a:rPr>
              <a:t>tecnologie dell’informazione nel governo della mobilità; strumenti innovativi nella pianificazione e regolazione dei trasporti urbani e metropolitani.</a:t>
            </a:r>
          </a:p>
        </p:txBody>
      </p:sp>
    </p:spTree>
    <p:extLst>
      <p:ext uri="{BB962C8B-B14F-4D97-AF65-F5344CB8AC3E}">
        <p14:creationId xmlns:p14="http://schemas.microsoft.com/office/powerpoint/2010/main" val="3855958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67544" y="1062371"/>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827584" y="2124653"/>
            <a:ext cx="7654551" cy="461664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4. Sviluppo sostenibile e costruzione di capacità istituzionale</a:t>
            </a:r>
          </a:p>
          <a:p>
            <a:pPr lvl="1">
              <a:buFontTx/>
              <a:buChar char="•"/>
            </a:pPr>
            <a:r>
              <a:rPr lang="it-IT" altLang="it-IT" sz="2000" b="1" dirty="0">
                <a:latin typeface="Times New Roman" panose="02020603050405020304" pitchFamily="18" charset="0"/>
                <a:cs typeface="Times New Roman" panose="02020603050405020304" pitchFamily="18" charset="0"/>
              </a:rPr>
              <a:t>Sviluppo sostenibile e capacità istituzionale</a:t>
            </a:r>
          </a:p>
          <a:p>
            <a:pPr marL="1200150" lvl="2" indent="-285750">
              <a:buFont typeface="Wingdings" panose="05000000000000000000" pitchFamily="2" charset="2"/>
              <a:buChar char="ü"/>
            </a:pPr>
            <a:r>
              <a:rPr lang="it-IT" altLang="it-IT" sz="1600" b="1" dirty="0">
                <a:solidFill>
                  <a:srgbClr val="FF0000"/>
                </a:solidFill>
                <a:latin typeface="Times New Roman" panose="02020603050405020304" pitchFamily="18" charset="0"/>
                <a:cs typeface="Times New Roman" panose="02020603050405020304" pitchFamily="18" charset="0"/>
              </a:rPr>
              <a:t>Ruolo delle istituzioni </a:t>
            </a:r>
            <a:r>
              <a:rPr lang="it-IT" altLang="it-IT" sz="1600" b="1" dirty="0">
                <a:latin typeface="Times New Roman" panose="02020603050405020304" pitchFamily="18" charset="0"/>
                <a:cs typeface="Times New Roman" panose="02020603050405020304" pitchFamily="18" charset="0"/>
              </a:rPr>
              <a:t>– teorie istituzionaliste – riferimenti normativi </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Intelligenza delle istituzioni e capacità istituzionale </a:t>
            </a:r>
          </a:p>
          <a:p>
            <a:pPr lvl="1" indent="-285750">
              <a:buFontTx/>
              <a:buChar char="•"/>
            </a:pPr>
            <a:r>
              <a:rPr lang="it-IT" altLang="it-IT" sz="2000" b="1" dirty="0">
                <a:latin typeface="Times New Roman" panose="02020603050405020304" pitchFamily="18" charset="0"/>
                <a:cs typeface="Times New Roman" panose="02020603050405020304" pitchFamily="18" charset="0"/>
              </a:rPr>
              <a:t>Le politiche urbane e territoriali: governi locali e </a:t>
            </a:r>
            <a:r>
              <a:rPr lang="it-IT" altLang="it-IT" sz="2000" b="1" dirty="0" err="1">
                <a:latin typeface="Times New Roman" panose="02020603050405020304" pitchFamily="18" charset="0"/>
                <a:cs typeface="Times New Roman" panose="02020603050405020304" pitchFamily="18" charset="0"/>
              </a:rPr>
              <a:t>governance</a:t>
            </a:r>
            <a:r>
              <a:rPr lang="it-IT" altLang="it-IT" sz="2000" b="1" dirty="0">
                <a:latin typeface="Times New Roman" panose="02020603050405020304" pitchFamily="18" charset="0"/>
                <a:cs typeface="Times New Roman" panose="02020603050405020304" pitchFamily="18" charset="0"/>
              </a:rPr>
              <a:t> urbana</a:t>
            </a:r>
          </a:p>
          <a:p>
            <a:pPr lvl="1" indent="-285750">
              <a:buFontTx/>
              <a:buChar char="•"/>
            </a:pPr>
            <a:r>
              <a:rPr lang="it-IT" altLang="it-IT" sz="2000" b="1" dirty="0">
                <a:latin typeface="Times New Roman" panose="02020603050405020304" pitchFamily="18" charset="0"/>
                <a:cs typeface="Times New Roman" panose="02020603050405020304" pitchFamily="18" charset="0"/>
              </a:rPr>
              <a:t>La costruzione di Capacità Istituzionale</a:t>
            </a:r>
          </a:p>
          <a:p>
            <a:pPr marL="1200150" lvl="2" indent="-285750">
              <a:buFont typeface="Wingdings" panose="05000000000000000000" pitchFamily="2" charset="2"/>
              <a:buChar char="ü"/>
            </a:pPr>
            <a:r>
              <a:rPr lang="it-IT" altLang="it-IT" sz="1600" b="1" dirty="0">
                <a:solidFill>
                  <a:srgbClr val="FF0000"/>
                </a:solidFill>
                <a:latin typeface="Times New Roman" panose="02020603050405020304" pitchFamily="18" charset="0"/>
                <a:cs typeface="Times New Roman" panose="02020603050405020304" pitchFamily="18" charset="0"/>
              </a:rPr>
              <a:t>Soggetti e reti</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Politiche urbanistiche e territorio</a:t>
            </a:r>
          </a:p>
          <a:p>
            <a:pPr marL="1200150" lvl="2" indent="-285750">
              <a:buFont typeface="Wingdings" panose="05000000000000000000" pitchFamily="2" charset="2"/>
              <a:buChar char="ü"/>
            </a:pPr>
            <a:r>
              <a:rPr lang="it-IT" altLang="it-IT" sz="2000" b="1" dirty="0">
                <a:latin typeface="Times New Roman" panose="02020603050405020304" pitchFamily="18" charset="0"/>
                <a:cs typeface="Times New Roman" panose="02020603050405020304" pitchFamily="18" charset="0"/>
              </a:rPr>
              <a:t>Orientamenti localizzativi delle imprese sul territorio</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Sistemi a rete</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Smart  </a:t>
            </a:r>
            <a:r>
              <a:rPr lang="it-IT" altLang="it-IT" sz="2000" b="1" dirty="0" err="1">
                <a:solidFill>
                  <a:srgbClr val="FF0000"/>
                </a:solidFill>
                <a:latin typeface="Times New Roman" panose="02020603050405020304" pitchFamily="18" charset="0"/>
                <a:cs typeface="Times New Roman" panose="02020603050405020304" pitchFamily="18" charset="0"/>
              </a:rPr>
              <a:t>cities</a:t>
            </a:r>
            <a:endParaRPr lang="it-IT" altLang="it-IT" sz="1600" b="1" dirty="0">
              <a:solidFill>
                <a:srgbClr val="FF0000"/>
              </a:solidFill>
              <a:latin typeface="Times New Roman" panose="02020603050405020304" pitchFamily="18" charset="0"/>
              <a:cs typeface="Times New Roman" panose="02020603050405020304" pitchFamily="18" charset="0"/>
            </a:endParaRPr>
          </a:p>
          <a:p>
            <a:pPr lvl="1" indent="-285750">
              <a:buFontTx/>
              <a:buChar char="•"/>
            </a:pPr>
            <a:r>
              <a:rPr lang="it-IT" altLang="it-IT" sz="1400" dirty="0">
                <a:latin typeface="Times New Roman" panose="02020603050405020304" pitchFamily="18" charset="0"/>
                <a:cs typeface="Times New Roman" panose="02020603050405020304" pitchFamily="18" charset="0"/>
              </a:rPr>
              <a:t>I </a:t>
            </a:r>
            <a:r>
              <a:rPr lang="it-IT" altLang="it-IT" sz="2000" b="1" dirty="0">
                <a:latin typeface="Times New Roman" panose="02020603050405020304" pitchFamily="18" charset="0"/>
                <a:cs typeface="Times New Roman" panose="02020603050405020304" pitchFamily="18" charset="0"/>
              </a:rPr>
              <a:t>conflitti territoriali e la loro gestione</a:t>
            </a:r>
          </a:p>
          <a:p>
            <a:endParaRPr lang="it-IT" altLang="it-IT" sz="2200" b="1" dirty="0"/>
          </a:p>
        </p:txBody>
      </p:sp>
    </p:spTree>
    <p:extLst>
      <p:ext uri="{BB962C8B-B14F-4D97-AF65-F5344CB8AC3E}">
        <p14:creationId xmlns:p14="http://schemas.microsoft.com/office/powerpoint/2010/main" val="157579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3" name="Rettangolo 2"/>
          <p:cNvSpPr/>
          <p:nvPr/>
        </p:nvSpPr>
        <p:spPr>
          <a:xfrm>
            <a:off x="395533" y="1842188"/>
            <a:ext cx="8446639" cy="5016758"/>
          </a:xfrm>
          <a:prstGeom prst="rect">
            <a:avLst/>
          </a:prstGeom>
        </p:spPr>
        <p:txBody>
          <a:bodyPr wrap="square">
            <a:spAutoFit/>
          </a:bodyPr>
          <a:lstStyle/>
          <a:p>
            <a:r>
              <a:rPr lang="it-IT" altLang="it-IT" sz="2400" b="1" dirty="0">
                <a:latin typeface="Times New Roman" panose="02020603050405020304" pitchFamily="18" charset="0"/>
                <a:cs typeface="Times New Roman" panose="02020603050405020304" pitchFamily="18" charset="0"/>
              </a:rPr>
              <a:t>5. Sviluppo sostenibile e</a:t>
            </a:r>
            <a:r>
              <a:rPr lang="it-IT" altLang="it-IT" sz="2400" b="1" dirty="0">
                <a:solidFill>
                  <a:srgbClr val="FF0000"/>
                </a:solidFill>
                <a:latin typeface="Times New Roman" panose="02020603050405020304" pitchFamily="18" charset="0"/>
                <a:cs typeface="Times New Roman" panose="02020603050405020304" pitchFamily="18" charset="0"/>
              </a:rPr>
              <a:t> costruzione </a:t>
            </a:r>
            <a:r>
              <a:rPr lang="it-IT" altLang="it-IT" sz="2400" b="1" dirty="0">
                <a:latin typeface="Times New Roman" panose="02020603050405020304" pitchFamily="18" charset="0"/>
                <a:cs typeface="Times New Roman" panose="02020603050405020304" pitchFamily="18" charset="0"/>
              </a:rPr>
              <a:t>di ipotesi di  intervento e/o non intervento nello spazio (urbano)</a:t>
            </a:r>
          </a:p>
          <a:p>
            <a:pPr lvl="1">
              <a:buFontTx/>
              <a:buChar char="•"/>
            </a:pPr>
            <a:r>
              <a:rPr lang="it-IT" altLang="it-IT" sz="2000" b="1" dirty="0">
                <a:solidFill>
                  <a:srgbClr val="FF0000"/>
                </a:solidFill>
                <a:latin typeface="Times New Roman" panose="02020603050405020304" pitchFamily="18" charset="0"/>
                <a:cs typeface="Times New Roman" panose="02020603050405020304" pitchFamily="18" charset="0"/>
              </a:rPr>
              <a:t>Analisi</a:t>
            </a:r>
            <a:r>
              <a:rPr lang="it-IT" altLang="it-IT" sz="2000" b="1" dirty="0">
                <a:latin typeface="Times New Roman" panose="02020603050405020304" pitchFamily="18" charset="0"/>
                <a:cs typeface="Times New Roman" panose="02020603050405020304" pitchFamily="18" charset="0"/>
              </a:rPr>
              <a:t>, </a:t>
            </a:r>
            <a:r>
              <a:rPr lang="it-IT" altLang="it-IT" sz="2000" b="1" dirty="0">
                <a:solidFill>
                  <a:srgbClr val="FF0000"/>
                </a:solidFill>
                <a:latin typeface="Times New Roman" panose="02020603050405020304" pitchFamily="18" charset="0"/>
                <a:cs typeface="Times New Roman" panose="02020603050405020304" pitchFamily="18" charset="0"/>
              </a:rPr>
              <a:t>valutazione</a:t>
            </a:r>
            <a:r>
              <a:rPr lang="it-IT" altLang="it-IT" sz="2000" b="1" dirty="0">
                <a:latin typeface="Times New Roman" panose="02020603050405020304" pitchFamily="18" charset="0"/>
                <a:cs typeface="Times New Roman" panose="02020603050405020304" pitchFamily="18" charset="0"/>
              </a:rPr>
              <a:t>, </a:t>
            </a:r>
            <a:r>
              <a:rPr lang="it-IT" altLang="it-IT" sz="2000" b="1" dirty="0">
                <a:solidFill>
                  <a:srgbClr val="FF0000"/>
                </a:solidFill>
                <a:latin typeface="Times New Roman" panose="02020603050405020304" pitchFamily="18" charset="0"/>
                <a:cs typeface="Times New Roman" panose="02020603050405020304" pitchFamily="18" charset="0"/>
              </a:rPr>
              <a:t>scelta </a:t>
            </a:r>
            <a:r>
              <a:rPr lang="it-IT" altLang="it-IT" sz="2000" b="1" dirty="0">
                <a:latin typeface="Times New Roman" panose="02020603050405020304" pitchFamily="18" charset="0"/>
                <a:cs typeface="Times New Roman" panose="02020603050405020304" pitchFamily="18" charset="0"/>
              </a:rPr>
              <a:t>di intervento e/o non intervento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Governance delle relazioni (informazione, partecipazione)</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Specificità territoriale nella scelta dei dispositivi di intervento (progetto)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Gestione delle risorse maturali, semi naturali, antropiche, energetiche delle diverse componenti dell’ambiente urbano</a:t>
            </a:r>
          </a:p>
          <a:p>
            <a:pPr marL="1200150" lvl="2" indent="-285750">
              <a:buFont typeface="Wingdings" panose="05000000000000000000" pitchFamily="2" charset="2"/>
              <a:buChar char="ü"/>
            </a:pPr>
            <a:endParaRPr lang="it-IT" altLang="it-IT" sz="1600" b="1" dirty="0">
              <a:latin typeface="Times New Roman" panose="02020603050405020304" pitchFamily="18" charset="0"/>
              <a:cs typeface="Times New Roman" panose="02020603050405020304" pitchFamily="18" charset="0"/>
            </a:endParaRPr>
          </a:p>
          <a:p>
            <a:pPr lvl="1" indent="-285750">
              <a:buFontTx/>
              <a:buChar char="•"/>
            </a:pPr>
            <a:r>
              <a:rPr lang="it-IT" altLang="it-IT" sz="2000" b="1" dirty="0">
                <a:latin typeface="Times New Roman" panose="02020603050405020304" pitchFamily="18" charset="0"/>
                <a:cs typeface="Times New Roman" panose="02020603050405020304" pitchFamily="18" charset="0"/>
              </a:rPr>
              <a:t>Governance in ambiente urbano (visione e ruolo della costruzione e </a:t>
            </a:r>
            <a:r>
              <a:rPr lang="it-IT" altLang="it-IT" sz="2000" b="1" dirty="0">
                <a:solidFill>
                  <a:srgbClr val="FF0000"/>
                </a:solidFill>
                <a:latin typeface="Times New Roman" panose="02020603050405020304" pitchFamily="18" charset="0"/>
                <a:cs typeface="Times New Roman" panose="02020603050405020304" pitchFamily="18" charset="0"/>
              </a:rPr>
              <a:t>gestione</a:t>
            </a:r>
            <a:r>
              <a:rPr lang="it-IT" altLang="it-IT" sz="2000" b="1" dirty="0">
                <a:latin typeface="Times New Roman" panose="02020603050405020304" pitchFamily="18" charset="0"/>
                <a:cs typeface="Times New Roman" panose="02020603050405020304" pitchFamily="18" charset="0"/>
              </a:rPr>
              <a:t> dell’intervento e/o non intervento</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Accessibilità (</a:t>
            </a:r>
            <a:r>
              <a:rPr lang="en-US" altLang="it-IT" sz="1600" b="1" dirty="0">
                <a:solidFill>
                  <a:srgbClr val="FF0000"/>
                </a:solidFill>
                <a:latin typeface="Times New Roman" panose="02020603050405020304" pitchFamily="18" charset="0"/>
                <a:cs typeface="Times New Roman" panose="02020603050405020304" pitchFamily="18" charset="0"/>
              </a:rPr>
              <a:t>universal </a:t>
            </a:r>
            <a:r>
              <a:rPr lang="it-IT" altLang="it-IT" sz="1600" b="1" dirty="0">
                <a:solidFill>
                  <a:srgbClr val="FF0000"/>
                </a:solidFill>
                <a:latin typeface="Times New Roman" panose="02020603050405020304" pitchFamily="18" charset="0"/>
                <a:cs typeface="Times New Roman" panose="02020603050405020304" pitchFamily="18" charset="0"/>
              </a:rPr>
              <a:t>design</a:t>
            </a:r>
            <a:r>
              <a:rPr lang="it-IT" altLang="it-IT" sz="1600" b="1" dirty="0">
                <a:latin typeface="Times New Roman" panose="02020603050405020304" pitchFamily="18" charset="0"/>
                <a:cs typeface="Times New Roman" panose="02020603050405020304" pitchFamily="18" charset="0"/>
              </a:rPr>
              <a:t>)</a:t>
            </a:r>
          </a:p>
          <a:p>
            <a:pPr marL="1200150" lvl="2" indent="-285750">
              <a:buFont typeface="Wingdings" panose="05000000000000000000" pitchFamily="2" charset="2"/>
              <a:buChar char="ü"/>
            </a:pPr>
            <a:r>
              <a:rPr lang="it-IT" altLang="it-IT" sz="1600" b="1" dirty="0">
                <a:latin typeface="Times New Roman" panose="02020603050405020304" pitchFamily="18" charset="0"/>
                <a:cs typeface="Times New Roman" panose="02020603050405020304" pitchFamily="18" charset="0"/>
              </a:rPr>
              <a:t>Inclusione vs esclusione</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Complementarietà </a:t>
            </a:r>
            <a:r>
              <a:rPr lang="it-IT" altLang="it-IT" sz="2000" b="1" dirty="0">
                <a:latin typeface="Times New Roman" panose="02020603050405020304" pitchFamily="18" charset="0"/>
                <a:cs typeface="Times New Roman" panose="02020603050405020304" pitchFamily="18" charset="0"/>
              </a:rPr>
              <a:t>delle scelte di intervento (e dei dispositivi di progetto)</a:t>
            </a:r>
          </a:p>
          <a:p>
            <a:pPr marL="1200150" lvl="2" indent="-285750">
              <a:buFont typeface="Wingdings" panose="05000000000000000000" pitchFamily="2" charset="2"/>
              <a:buChar char="ü"/>
            </a:pPr>
            <a:r>
              <a:rPr lang="it-IT" altLang="it-IT" sz="2000" b="1" dirty="0">
                <a:latin typeface="Times New Roman" panose="02020603050405020304" pitchFamily="18" charset="0"/>
                <a:cs typeface="Times New Roman" panose="02020603050405020304" pitchFamily="18" charset="0"/>
              </a:rPr>
              <a:t>Ambiente urbano come </a:t>
            </a:r>
            <a:r>
              <a:rPr lang="it-IT" altLang="it-IT" sz="2000" b="1" dirty="0">
                <a:solidFill>
                  <a:srgbClr val="FF0000"/>
                </a:solidFill>
                <a:latin typeface="Times New Roman" panose="02020603050405020304" pitchFamily="18" charset="0"/>
                <a:cs typeface="Times New Roman" panose="02020603050405020304" pitchFamily="18" charset="0"/>
              </a:rPr>
              <a:t>sistema/i a rete </a:t>
            </a:r>
          </a:p>
          <a:p>
            <a:pPr marL="1200150" lvl="2" indent="-285750">
              <a:buFont typeface="Wingdings" panose="05000000000000000000" pitchFamily="2" charset="2"/>
              <a:buChar char="ü"/>
            </a:pPr>
            <a:r>
              <a:rPr lang="it-IT" altLang="it-IT" sz="2000" b="1" dirty="0">
                <a:solidFill>
                  <a:srgbClr val="FF0000"/>
                </a:solidFill>
                <a:latin typeface="Times New Roman" panose="02020603050405020304" pitchFamily="18" charset="0"/>
                <a:cs typeface="Times New Roman" panose="02020603050405020304" pitchFamily="18" charset="0"/>
              </a:rPr>
              <a:t>Controllo attivo </a:t>
            </a:r>
            <a:r>
              <a:rPr lang="it-IT" altLang="it-IT" sz="2000" b="1" dirty="0">
                <a:latin typeface="Times New Roman" panose="02020603050405020304" pitchFamily="18" charset="0"/>
                <a:cs typeface="Times New Roman" panose="02020603050405020304" pitchFamily="18" charset="0"/>
              </a:rPr>
              <a:t>(gestione degli effetti delle scelte di intervento /non intervento nel </a:t>
            </a:r>
            <a:r>
              <a:rPr lang="it-IT" altLang="it-IT" sz="2000" b="1" dirty="0">
                <a:solidFill>
                  <a:srgbClr val="FF0000"/>
                </a:solidFill>
                <a:latin typeface="Times New Roman" panose="02020603050405020304" pitchFamily="18" charset="0"/>
                <a:cs typeface="Times New Roman" panose="02020603050405020304" pitchFamily="18" charset="0"/>
              </a:rPr>
              <a:t>tempo</a:t>
            </a:r>
            <a:r>
              <a:rPr lang="it-IT" altLang="it-IT" sz="2000" b="1" dirty="0">
                <a:latin typeface="Times New Roman" panose="02020603050405020304" pitchFamily="18" charset="0"/>
                <a:cs typeface="Times New Roman" panose="02020603050405020304" pitchFamily="18" charset="0"/>
              </a:rPr>
              <a:t>)</a:t>
            </a:r>
          </a:p>
        </p:txBody>
      </p:sp>
      <p:sp>
        <p:nvSpPr>
          <p:cNvPr id="4" name="Rectangle 2"/>
          <p:cNvSpPr txBox="1">
            <a:spLocks noChangeArrowheads="1"/>
          </p:cNvSpPr>
          <p:nvPr/>
        </p:nvSpPr>
        <p:spPr>
          <a:xfrm>
            <a:off x="430965" y="84685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Blocchi informativi</a:t>
            </a:r>
          </a:p>
        </p:txBody>
      </p:sp>
    </p:spTree>
    <p:extLst>
      <p:ext uri="{BB962C8B-B14F-4D97-AF65-F5344CB8AC3E}">
        <p14:creationId xmlns:p14="http://schemas.microsoft.com/office/powerpoint/2010/main" val="330443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4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060848"/>
            <a:ext cx="8856984" cy="4708981"/>
          </a:xfrm>
          <a:prstGeom prst="rect">
            <a:avLst/>
          </a:prstGeom>
          <a:noFill/>
        </p:spPr>
        <p:txBody>
          <a:bodyPr wrap="square" rtlCol="0">
            <a:spAutoFit/>
          </a:bodyPr>
          <a:lstStyle/>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Il termine </a:t>
            </a:r>
            <a:r>
              <a:rPr lang="it-IT" altLang="it-IT" sz="2400" b="1" dirty="0">
                <a:solidFill>
                  <a:srgbClr val="FF0000"/>
                </a:solidFill>
                <a:latin typeface="Times New Roman" panose="02020603050405020304" pitchFamily="18" charset="0"/>
                <a:cs typeface="Times New Roman" panose="02020603050405020304" pitchFamily="18" charset="0"/>
              </a:rPr>
              <a:t>sostenibile</a:t>
            </a:r>
            <a:r>
              <a:rPr lang="it-IT" altLang="it-IT" sz="2400" b="1" dirty="0">
                <a:latin typeface="Times New Roman" panose="02020603050405020304" pitchFamily="18" charset="0"/>
                <a:cs typeface="Times New Roman" panose="02020603050405020304" pitchFamily="18" charset="0"/>
              </a:rPr>
              <a:t> è stato utilizzato per la prima volta nel 1987 nel </a:t>
            </a:r>
            <a:r>
              <a:rPr lang="it-IT" altLang="it-IT" sz="2400" b="1" dirty="0">
                <a:solidFill>
                  <a:srgbClr val="FF0000"/>
                </a:solidFill>
                <a:latin typeface="Times New Roman" panose="02020603050405020304" pitchFamily="18" charset="0"/>
                <a:cs typeface="Times New Roman" panose="02020603050405020304" pitchFamily="18" charset="0"/>
              </a:rPr>
              <a:t>Rapporto </a:t>
            </a:r>
            <a:r>
              <a:rPr lang="it-IT" altLang="it-IT" sz="2400" b="1" dirty="0" err="1">
                <a:solidFill>
                  <a:srgbClr val="FF0000"/>
                </a:solidFill>
                <a:latin typeface="Times New Roman" panose="02020603050405020304" pitchFamily="18" charset="0"/>
                <a:cs typeface="Times New Roman" panose="02020603050405020304" pitchFamily="18" charset="0"/>
              </a:rPr>
              <a:t>Bruntland</a:t>
            </a:r>
            <a:r>
              <a:rPr lang="it-IT" altLang="it-IT" sz="2400" b="1" dirty="0">
                <a:latin typeface="Times New Roman" panose="02020603050405020304" pitchFamily="18" charset="0"/>
                <a:cs typeface="Times New Roman" panose="02020603050405020304" pitchFamily="18" charset="0"/>
              </a:rPr>
              <a:t>, pubblicato dalla Commissione Mondiale su Ambiente e Sviluppo, che dichiara: “sostenibile è quello sviluppo che soddisfa i bisogni del presente senza compromettere quelli del futuro”. </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it-IT" altLang="it-IT" sz="2400" b="1" dirty="0">
                <a:latin typeface="Times New Roman" panose="02020603050405020304" pitchFamily="18" charset="0"/>
                <a:cs typeface="Times New Roman" panose="02020603050405020304" pitchFamily="18" charset="0"/>
              </a:rPr>
              <a:t>Analizziamo ora alcune definizioni “notevoli” di </a:t>
            </a:r>
            <a:r>
              <a:rPr lang="it-IT" altLang="it-IT" sz="2400" b="1" i="1" dirty="0">
                <a:latin typeface="Times New Roman" panose="02020603050405020304" pitchFamily="18" charset="0"/>
                <a:cs typeface="Times New Roman" panose="02020603050405020304" pitchFamily="18" charset="0"/>
              </a:rPr>
              <a:t>sostenibilità</a:t>
            </a:r>
            <a:r>
              <a:rPr lang="it-IT" altLang="it-IT" sz="2400" b="1" dirty="0">
                <a:latin typeface="Times New Roman" panose="02020603050405020304" pitchFamily="18" charset="0"/>
                <a:cs typeface="Times New Roman" panose="02020603050405020304" pitchFamily="18" charset="0"/>
              </a:rPr>
              <a:t> (evoluzione continua del concetto di sostenibilità)</a:t>
            </a:r>
          </a:p>
          <a:p>
            <a:pPr lvl="0" algn="ctr" fontAlgn="base">
              <a:spcBef>
                <a:spcPct val="0"/>
              </a:spcBef>
              <a:spcAft>
                <a:spcPct val="0"/>
              </a:spcAft>
            </a:pPr>
            <a:endParaRPr lang="it-IT" altLang="it-IT" sz="24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rgbClr val="FFFFFF"/>
                </a:solidFill>
                <a:latin typeface="Times New Roman" panose="02020603050405020304" pitchFamily="18" charset="0"/>
                <a:cs typeface="Times New Roman" panose="02020603050405020304" pitchFamily="18" charset="0"/>
              </a:rPr>
              <a:t>- </a:t>
            </a:r>
            <a:r>
              <a:rPr lang="en-US" altLang="it-IT" sz="2400" b="1" dirty="0" err="1">
                <a:solidFill>
                  <a:srgbClr val="FF0000"/>
                </a:solidFill>
                <a:latin typeface="Times New Roman" panose="02020603050405020304" pitchFamily="18" charset="0"/>
                <a:cs typeface="Times New Roman" panose="02020603050405020304" pitchFamily="18" charset="0"/>
              </a:rPr>
              <a:t>Bruntland</a:t>
            </a:r>
            <a:r>
              <a:rPr lang="en-US" altLang="it-IT" sz="2400" b="1" dirty="0">
                <a:solidFill>
                  <a:srgbClr val="FF0000"/>
                </a:solidFill>
                <a:latin typeface="Times New Roman" panose="02020603050405020304" pitchFamily="18" charset="0"/>
                <a:cs typeface="Times New Roman" panose="02020603050405020304" pitchFamily="18" charset="0"/>
              </a:rPr>
              <a:t> G.</a:t>
            </a:r>
            <a:r>
              <a:rPr lang="en-US" altLang="it-IT" sz="2400" b="1" dirty="0">
                <a:solidFill>
                  <a:srgbClr val="000000"/>
                </a:solidFill>
                <a:latin typeface="Times New Roman" panose="02020603050405020304" pitchFamily="18" charset="0"/>
                <a:cs typeface="Times New Roman" panose="02020603050405020304" pitchFamily="18" charset="0"/>
              </a:rPr>
              <a:t> (ed.) (1987), </a:t>
            </a:r>
            <a:r>
              <a:rPr lang="en-US" altLang="it-IT" sz="2400" b="1" i="1" dirty="0">
                <a:solidFill>
                  <a:srgbClr val="000000"/>
                </a:solidFill>
                <a:latin typeface="Times New Roman" panose="02020603050405020304" pitchFamily="18" charset="0"/>
                <a:cs typeface="Times New Roman" panose="02020603050405020304" pitchFamily="18" charset="0"/>
              </a:rPr>
              <a:t>Our Common Future</a:t>
            </a:r>
            <a:r>
              <a:rPr lang="en-US" altLang="it-IT" sz="2400" b="1" dirty="0">
                <a:solidFill>
                  <a:srgbClr val="000000"/>
                </a:solidFill>
                <a:latin typeface="Times New Roman" panose="02020603050405020304" pitchFamily="18" charset="0"/>
                <a:cs typeface="Times New Roman" panose="02020603050405020304" pitchFamily="18" charset="0"/>
              </a:rPr>
              <a:t>, The World Commission on Environment and Development, Oxford, Oxford University Press:</a:t>
            </a:r>
          </a:p>
        </p:txBody>
      </p:sp>
      <p:sp>
        <p:nvSpPr>
          <p:cNvPr id="3" name="Rectangle 2"/>
          <p:cNvSpPr txBox="1">
            <a:spLocks noChangeArrowheads="1"/>
          </p:cNvSpPr>
          <p:nvPr/>
        </p:nvSpPr>
        <p:spPr>
          <a:xfrm>
            <a:off x="415617" y="792882"/>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Lo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sviluppo sostenibile</a:t>
            </a:r>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che cos’è</a:t>
            </a:r>
          </a:p>
        </p:txBody>
      </p:sp>
      <p:sp>
        <p:nvSpPr>
          <p:cNvPr id="4" name="CasellaDiTesto 3"/>
          <p:cNvSpPr txBox="1"/>
          <p:nvPr/>
        </p:nvSpPr>
        <p:spPr>
          <a:xfrm>
            <a:off x="395536" y="86851"/>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Tree>
    <p:extLst>
      <p:ext uri="{BB962C8B-B14F-4D97-AF65-F5344CB8AC3E}">
        <p14:creationId xmlns:p14="http://schemas.microsoft.com/office/powerpoint/2010/main" val="121257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717" y="188640"/>
            <a:ext cx="8928992" cy="6832640"/>
          </a:xfrm>
          <a:prstGeom prst="rect">
            <a:avLst/>
          </a:prstGeom>
          <a:noFill/>
        </p:spPr>
        <p:txBody>
          <a:bodyPr wrap="square" rtlCol="0">
            <a:spAutoFit/>
          </a:bodyPr>
          <a:lstStyle/>
          <a:p>
            <a:pPr lvl="0" algn="ctr" fontAlgn="base">
              <a:spcBef>
                <a:spcPct val="50000"/>
              </a:spcBef>
              <a:spcAft>
                <a:spcPct val="0"/>
              </a:spcAft>
            </a:pPr>
            <a:r>
              <a:rPr lang="en-US" altLang="it-IT" sz="2500" b="1" i="1" dirty="0">
                <a:latin typeface="Times New Roman" panose="02020603050405020304" pitchFamily="18" charset="0"/>
                <a:cs typeface="Times New Roman" panose="02020603050405020304" pitchFamily="18" charset="0"/>
              </a:rPr>
              <a:t>“a form of sustainable development which meets the needs of the present without compromising the ability of future generations to meet their own needs”</a:t>
            </a:r>
            <a:r>
              <a:rPr lang="en-US" altLang="it-IT" sz="2500" b="1" dirty="0">
                <a:latin typeface="Times New Roman" panose="02020603050405020304" pitchFamily="18" charset="0"/>
                <a:cs typeface="Times New Roman" panose="02020603050405020304" pitchFamily="18" charset="0"/>
              </a:rPr>
              <a:t> </a:t>
            </a:r>
          </a:p>
          <a:p>
            <a:pPr lvl="0" algn="ctr" fontAlgn="base">
              <a:spcBef>
                <a:spcPct val="50000"/>
              </a:spcBef>
              <a:spcAft>
                <a:spcPct val="0"/>
              </a:spcAft>
            </a:pPr>
            <a:endParaRPr lang="en-US" altLang="it-IT" sz="800" b="1" dirty="0">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solidFill>
                  <a:schemeClr val="bg1"/>
                </a:solidFill>
                <a:latin typeface="Times New Roman" panose="02020603050405020304" pitchFamily="18" charset="0"/>
                <a:cs typeface="Times New Roman" panose="02020603050405020304" pitchFamily="18" charset="0"/>
              </a:rPr>
              <a:t>-</a:t>
            </a:r>
            <a:r>
              <a:rPr lang="en-US" altLang="it-IT" sz="2400" b="1" dirty="0">
                <a:latin typeface="Times New Roman" panose="02020603050405020304" pitchFamily="18" charset="0"/>
                <a:cs typeface="Times New Roman" panose="02020603050405020304" pitchFamily="18" charset="0"/>
              </a:rPr>
              <a:t> </a:t>
            </a:r>
            <a:r>
              <a:rPr lang="en-US" altLang="it-IT" sz="2400" b="1" dirty="0">
                <a:solidFill>
                  <a:srgbClr val="FF0000"/>
                </a:solidFill>
                <a:latin typeface="Times New Roman" panose="02020603050405020304" pitchFamily="18" charset="0"/>
                <a:cs typeface="Times New Roman" panose="02020603050405020304" pitchFamily="18" charset="0"/>
              </a:rPr>
              <a:t>The Western Australian Government </a:t>
            </a:r>
            <a:r>
              <a:rPr lang="en-US" altLang="it-IT" sz="2400" b="1" dirty="0">
                <a:latin typeface="Times New Roman" panose="02020603050405020304" pitchFamily="18" charset="0"/>
                <a:cs typeface="Times New Roman" panose="02020603050405020304" pitchFamily="18" charset="0"/>
              </a:rPr>
              <a:t>(2003):</a:t>
            </a:r>
          </a:p>
          <a:p>
            <a:pPr lvl="0" algn="ctr" fontAlgn="base">
              <a:spcBef>
                <a:spcPct val="50000"/>
              </a:spcBef>
              <a:spcAft>
                <a:spcPct val="0"/>
              </a:spcAft>
            </a:pPr>
            <a:r>
              <a:rPr lang="en-US" altLang="it-IT" sz="2400" b="1" i="1" dirty="0">
                <a:latin typeface="Times New Roman" panose="02020603050405020304" pitchFamily="18" charset="0"/>
                <a:cs typeface="Times New Roman" panose="02020603050405020304" pitchFamily="18" charset="0"/>
              </a:rPr>
              <a:t>“meeting the needs of current and future generations through simultaneous environmental, social and economic improvement“</a:t>
            </a:r>
          </a:p>
          <a:p>
            <a:pPr lvl="0" algn="ctr" fontAlgn="base">
              <a:spcBef>
                <a:spcPct val="50000"/>
              </a:spcBef>
              <a:spcAft>
                <a:spcPct val="0"/>
              </a:spcAft>
            </a:pPr>
            <a:r>
              <a:rPr lang="it-IT" altLang="it-IT" sz="2400" b="1" dirty="0">
                <a:solidFill>
                  <a:srgbClr val="FF0000"/>
                </a:solidFill>
                <a:latin typeface="Times New Roman" panose="02020603050405020304" pitchFamily="18" charset="0"/>
                <a:cs typeface="Times New Roman" panose="02020603050405020304" pitchFamily="18" charset="0"/>
              </a:rPr>
              <a:t>N.B.</a:t>
            </a:r>
            <a:r>
              <a:rPr lang="it-IT" altLang="it-IT" sz="2400" b="1" dirty="0">
                <a:latin typeface="Times New Roman" panose="02020603050405020304" pitchFamily="18" charset="0"/>
                <a:cs typeface="Times New Roman" panose="02020603050405020304" pitchFamily="18" charset="0"/>
              </a:rPr>
              <a:t> introduzione delle </a:t>
            </a:r>
            <a:r>
              <a:rPr lang="it-IT" altLang="it-IT" sz="2400" b="1" dirty="0">
                <a:solidFill>
                  <a:srgbClr val="FF0000"/>
                </a:solidFill>
                <a:latin typeface="Times New Roman" panose="02020603050405020304" pitchFamily="18" charset="0"/>
                <a:cs typeface="Times New Roman" panose="02020603050405020304" pitchFamily="18" charset="0"/>
              </a:rPr>
              <a:t>dimensioni della sostenibilità</a:t>
            </a:r>
          </a:p>
          <a:p>
            <a:pPr lvl="0" algn="ctr" fontAlgn="base">
              <a:spcBef>
                <a:spcPct val="50000"/>
              </a:spcBef>
              <a:spcAft>
                <a:spcPct val="0"/>
              </a:spcAft>
            </a:pPr>
            <a:endParaRPr lang="en-US" altLang="it-IT" sz="800" b="1" dirty="0">
              <a:solidFill>
                <a:srgbClr val="FF0000"/>
              </a:solidFill>
              <a:latin typeface="Times New Roman" panose="02020603050405020304" pitchFamily="18" charset="0"/>
              <a:cs typeface="Times New Roman" panose="02020603050405020304" pitchFamily="18" charset="0"/>
            </a:endParaRPr>
          </a:p>
          <a:p>
            <a:pPr lvl="0" algn="ctr" fontAlgn="base">
              <a:spcBef>
                <a:spcPct val="50000"/>
              </a:spcBef>
              <a:spcAft>
                <a:spcPct val="0"/>
              </a:spcAft>
            </a:pPr>
            <a:r>
              <a:rPr lang="en-US" altLang="it-IT" sz="2400" b="1" dirty="0">
                <a:latin typeface="Times New Roman" panose="02020603050405020304" pitchFamily="18" charset="0"/>
                <a:cs typeface="Times New Roman" panose="02020603050405020304" pitchFamily="18" charset="0"/>
              </a:rPr>
              <a:t>It is, however, possible to define “adaptive sustainability” much more precisely and independent of the anthropocentric bias as follows:</a:t>
            </a:r>
          </a:p>
          <a:p>
            <a:pPr lvl="0" algn="ctr" fontAlgn="base">
              <a:spcBef>
                <a:spcPct val="50000"/>
              </a:spcBef>
              <a:spcAft>
                <a:spcPct val="0"/>
              </a:spcAft>
            </a:pPr>
            <a:r>
              <a:rPr lang="en-US" altLang="it-IT" sz="2400" b="1" dirty="0">
                <a:solidFill>
                  <a:prstClr val="black"/>
                </a:solidFill>
                <a:latin typeface="Times New Roman" panose="02020603050405020304" pitchFamily="18" charset="0"/>
                <a:cs typeface="Times New Roman" panose="02020603050405020304" pitchFamily="18" charset="0"/>
              </a:rPr>
              <a:t>“</a:t>
            </a:r>
            <a:r>
              <a:rPr lang="en-US" altLang="it-IT" sz="2400" b="1" i="1" dirty="0">
                <a:solidFill>
                  <a:prstClr val="black"/>
                </a:solidFill>
                <a:latin typeface="Times New Roman" panose="02020603050405020304" pitchFamily="18" charset="0"/>
                <a:cs typeface="Times New Roman" panose="02020603050405020304" pitchFamily="18" charset="0"/>
              </a:rPr>
              <a:t>Human action is sustainable provided the rate of change of the action is slower than the rate at which the system can respond without losing its functionality or the functionality can be replaced by other systems”</a:t>
            </a:r>
            <a:endParaRPr lang="en-US" altLang="it-IT" sz="1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44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8928992" cy="6247864"/>
          </a:xfrm>
          <a:prstGeom prst="rect">
            <a:avLst/>
          </a:prstGeom>
          <a:noFill/>
        </p:spPr>
        <p:txBody>
          <a:bodyPr wrap="square" rtlCol="0">
            <a:spAutoFit/>
          </a:bodyPr>
          <a:lstStyle/>
          <a:p>
            <a:pPr lvl="0" algn="ctr" fontAlgn="base">
              <a:spcBef>
                <a:spcPct val="50000"/>
              </a:spcBef>
              <a:spcAft>
                <a:spcPct val="0"/>
              </a:spcAft>
            </a:pPr>
            <a:r>
              <a:rPr lang="it-IT" altLang="it-IT" sz="2400" b="1" dirty="0">
                <a:solidFill>
                  <a:srgbClr val="FF0000"/>
                </a:solidFill>
                <a:latin typeface="Times New Roman" panose="02020603050405020304" pitchFamily="18" charset="0"/>
                <a:cs typeface="Times New Roman" panose="02020603050405020304" pitchFamily="18" charset="0"/>
              </a:rPr>
              <a:t>N.B. </a:t>
            </a:r>
            <a:r>
              <a:rPr lang="it-IT" altLang="it-IT" sz="2400" b="1" dirty="0">
                <a:solidFill>
                  <a:prstClr val="black"/>
                </a:solidFill>
                <a:latin typeface="Times New Roman" panose="02020603050405020304" pitchFamily="18" charset="0"/>
                <a:cs typeface="Times New Roman" panose="02020603050405020304" pitchFamily="18" charset="0"/>
              </a:rPr>
              <a:t>introduzione dei concetti di dinamica temporale, breve e lungo periodo; sistema; risorse naturali, biodiversità, minerali, risorse energetiche, aria, acqua, suolo; esseri umani, individui e società; organizzazioni e relazioni, effetti.</a:t>
            </a:r>
          </a:p>
          <a:p>
            <a:pPr lvl="0" algn="ctr" fontAlgn="base">
              <a:spcBef>
                <a:spcPct val="0"/>
              </a:spcBef>
              <a:spcAft>
                <a:spcPct val="0"/>
              </a:spcAft>
            </a:pPr>
            <a:endParaRPr lang="it-IT" altLang="it-IT" sz="3200" b="1" dirty="0">
              <a:solidFill>
                <a:prstClr val="black"/>
              </a:solidFill>
              <a:latin typeface="Times New Roman" panose="02020603050405020304" pitchFamily="18" charset="0"/>
              <a:cs typeface="Times New Roman" panose="02020603050405020304" pitchFamily="18" charset="0"/>
            </a:endParaRPr>
          </a:p>
          <a:p>
            <a:pPr lvl="0" fontAlgn="base">
              <a:spcBef>
                <a:spcPct val="0"/>
              </a:spcBef>
              <a:spcAft>
                <a:spcPct val="0"/>
              </a:spcAft>
            </a:pPr>
            <a:r>
              <a:rPr lang="it-IT" altLang="it-IT" sz="2400" b="1" dirty="0">
                <a:solidFill>
                  <a:prstClr val="black"/>
                </a:solidFill>
                <a:latin typeface="Times New Roman" panose="02020603050405020304" pitchFamily="18" charset="0"/>
                <a:cs typeface="Times New Roman" panose="02020603050405020304" pitchFamily="18" charset="0"/>
              </a:rPr>
              <a:t>In generale:</a:t>
            </a:r>
          </a:p>
          <a:p>
            <a:pPr lvl="0" algn="ctr" fontAlgn="base">
              <a:spcBef>
                <a:spcPct val="0"/>
              </a:spcBef>
              <a:spcAft>
                <a:spcPct val="0"/>
              </a:spcAft>
            </a:pPr>
            <a:endParaRPr lang="it-IT" altLang="it-IT" sz="3200" b="1" dirty="0">
              <a:solidFill>
                <a:prstClr val="black"/>
              </a:solidFill>
              <a:latin typeface="Times New Roman" panose="02020603050405020304" pitchFamily="18" charset="0"/>
              <a:cs typeface="Times New Roman" panose="02020603050405020304" pitchFamily="18" charset="0"/>
            </a:endParaRPr>
          </a:p>
          <a:p>
            <a:pPr lvl="0" algn="ctr"/>
            <a:r>
              <a:rPr lang="it-IT" sz="2400" b="1" dirty="0">
                <a:solidFill>
                  <a:srgbClr val="FF0000"/>
                </a:solidFill>
                <a:latin typeface="Times New Roman" panose="02020603050405020304" pitchFamily="18" charset="0"/>
                <a:cs typeface="Times New Roman" panose="02020603050405020304" pitchFamily="18" charset="0"/>
              </a:rPr>
              <a:t>N.B. </a:t>
            </a:r>
            <a:r>
              <a:rPr lang="it-IT" sz="2400" b="1" dirty="0">
                <a:solidFill>
                  <a:prstClr val="black"/>
                </a:solidFill>
                <a:latin typeface="Times New Roman" panose="02020603050405020304" pitchFamily="18" charset="0"/>
                <a:cs typeface="Times New Roman" panose="02020603050405020304" pitchFamily="18" charset="0"/>
              </a:rPr>
              <a:t>Valutazione delle </a:t>
            </a:r>
            <a:r>
              <a:rPr lang="it-IT" sz="2400" b="1" dirty="0">
                <a:solidFill>
                  <a:srgbClr val="FF0000"/>
                </a:solidFill>
                <a:latin typeface="Times New Roman" panose="02020603050405020304" pitchFamily="18" charset="0"/>
                <a:cs typeface="Times New Roman" panose="02020603050405020304" pitchFamily="18" charset="0"/>
              </a:rPr>
              <a:t>ipotesi di intervento</a:t>
            </a:r>
            <a:r>
              <a:rPr lang="it-IT" sz="2400" b="1" dirty="0">
                <a:latin typeface="Times New Roman" panose="02020603050405020304" pitchFamily="18" charset="0"/>
                <a:cs typeface="Times New Roman" panose="02020603050405020304" pitchFamily="18" charset="0"/>
              </a:rPr>
              <a:t>/</a:t>
            </a:r>
            <a:r>
              <a:rPr lang="it-IT" sz="2400" b="1" dirty="0">
                <a:solidFill>
                  <a:srgbClr val="FF0000"/>
                </a:solidFill>
                <a:latin typeface="Times New Roman" panose="02020603050405020304" pitchFamily="18" charset="0"/>
                <a:cs typeface="Times New Roman" panose="02020603050405020304" pitchFamily="18" charset="0"/>
              </a:rPr>
              <a:t>non intervento </a:t>
            </a:r>
            <a:r>
              <a:rPr lang="it-IT" sz="2400" b="1" dirty="0">
                <a:latin typeface="Times New Roman" panose="02020603050405020304" pitchFamily="18" charset="0"/>
                <a:cs typeface="Times New Roman" panose="02020603050405020304" pitchFamily="18" charset="0"/>
              </a:rPr>
              <a:t>nello</a:t>
            </a:r>
            <a:r>
              <a:rPr lang="it-IT" sz="2400" b="1" dirty="0">
                <a:solidFill>
                  <a:srgbClr val="FF0000"/>
                </a:solidFill>
                <a:latin typeface="Times New Roman" panose="02020603050405020304" pitchFamily="18" charset="0"/>
                <a:cs typeface="Times New Roman" panose="02020603050405020304" pitchFamily="18" charset="0"/>
              </a:rPr>
              <a:t> spazio</a:t>
            </a:r>
            <a:r>
              <a:rPr lang="it-IT" sz="2400" b="1" dirty="0">
                <a:solidFill>
                  <a:prstClr val="black"/>
                </a:solidFill>
                <a:latin typeface="Times New Roman" panose="02020603050405020304" pitchFamily="18" charset="0"/>
                <a:cs typeface="Times New Roman" panose="02020603050405020304" pitchFamily="18" charset="0"/>
              </a:rPr>
              <a:t> inteso come </a:t>
            </a:r>
            <a:r>
              <a:rPr lang="it-IT" sz="2400" b="1" dirty="0">
                <a:solidFill>
                  <a:srgbClr val="FF0000"/>
                </a:solidFill>
                <a:latin typeface="Times New Roman" panose="02020603050405020304" pitchFamily="18" charset="0"/>
                <a:cs typeface="Times New Roman" panose="02020603050405020304" pitchFamily="18" charset="0"/>
              </a:rPr>
              <a:t>insieme complesso </a:t>
            </a:r>
            <a:r>
              <a:rPr lang="it-IT" sz="2400" b="1" dirty="0">
                <a:solidFill>
                  <a:prstClr val="black"/>
                </a:solidFill>
                <a:latin typeface="Times New Roman" panose="02020603050405020304" pitchFamily="18" charset="0"/>
                <a:cs typeface="Times New Roman" panose="02020603050405020304" pitchFamily="18" charset="0"/>
              </a:rPr>
              <a:t>in condizioni di variabilità (evoluzione) e dinamica intertemporale</a:t>
            </a:r>
          </a:p>
          <a:p>
            <a:pPr lvl="0" algn="ctr"/>
            <a:endParaRPr lang="it-IT" sz="2400" b="1" dirty="0">
              <a:solidFill>
                <a:srgbClr val="FF0000"/>
              </a:solidFill>
              <a:latin typeface="Times New Roman" panose="02020603050405020304" pitchFamily="18" charset="0"/>
              <a:cs typeface="Times New Roman" panose="02020603050405020304" pitchFamily="18" charset="0"/>
            </a:endParaRPr>
          </a:p>
          <a:p>
            <a:pPr lvl="0" algn="ctr"/>
            <a:r>
              <a:rPr lang="it-IT" sz="2400" b="1" dirty="0">
                <a:solidFill>
                  <a:srgbClr val="FF0000"/>
                </a:solidFill>
                <a:latin typeface="Times New Roman" panose="02020603050405020304" pitchFamily="18" charset="0"/>
                <a:cs typeface="Times New Roman" panose="02020603050405020304" pitchFamily="18" charset="0"/>
              </a:rPr>
              <a:t>Soluzioni operative (dispositivi di progetto) </a:t>
            </a:r>
            <a:r>
              <a:rPr lang="it-IT" sz="2400" b="1" dirty="0">
                <a:solidFill>
                  <a:prstClr val="black"/>
                </a:solidFill>
                <a:latin typeface="Times New Roman" panose="02020603050405020304" pitchFamily="18" charset="0"/>
                <a:cs typeface="Times New Roman" panose="02020603050405020304" pitchFamily="18" charset="0"/>
              </a:rPr>
              <a:t>legati al riconoscimento delle condizioni di specificità territoriale (criticità, elementi generativi di valore …) e all’individuazione </a:t>
            </a:r>
            <a:r>
              <a:rPr lang="it-IT" sz="2400" b="1" dirty="0">
                <a:solidFill>
                  <a:srgbClr val="FF0000"/>
                </a:solidFill>
                <a:latin typeface="Times New Roman" panose="02020603050405020304" pitchFamily="18" charset="0"/>
                <a:cs typeface="Times New Roman" panose="02020603050405020304" pitchFamily="18" charset="0"/>
              </a:rPr>
              <a:t>di obiettivi </a:t>
            </a:r>
            <a:r>
              <a:rPr lang="it-IT" sz="2400" b="1" dirty="0">
                <a:solidFill>
                  <a:prstClr val="black"/>
                </a:solidFill>
                <a:latin typeface="Times New Roman" panose="02020603050405020304" pitchFamily="18" charset="0"/>
                <a:cs typeface="Times New Roman" panose="02020603050405020304" pitchFamily="18" charset="0"/>
              </a:rPr>
              <a:t>di </a:t>
            </a:r>
            <a:r>
              <a:rPr lang="it-IT" sz="2400" b="1" dirty="0">
                <a:solidFill>
                  <a:srgbClr val="FF0000"/>
                </a:solidFill>
                <a:latin typeface="Times New Roman" panose="02020603050405020304" pitchFamily="18" charset="0"/>
                <a:cs typeface="Times New Roman" panose="02020603050405020304" pitchFamily="18" charset="0"/>
              </a:rPr>
              <a:t>sostenibilità</a:t>
            </a:r>
            <a:r>
              <a:rPr lang="it-IT" sz="2400" b="1" dirty="0">
                <a:solidFill>
                  <a:prstClr val="black"/>
                </a:solidFill>
                <a:latin typeface="Times New Roman" panose="02020603050405020304" pitchFamily="18" charset="0"/>
                <a:cs typeface="Times New Roman" panose="02020603050405020304" pitchFamily="18" charset="0"/>
              </a:rPr>
              <a:t>, intesi come </a:t>
            </a:r>
            <a:r>
              <a:rPr lang="it-IT" sz="2400" b="1" dirty="0">
                <a:solidFill>
                  <a:srgbClr val="FF0000"/>
                </a:solidFill>
                <a:latin typeface="Times New Roman" panose="02020603050405020304" pitchFamily="18" charset="0"/>
                <a:cs typeface="Times New Roman" panose="02020603050405020304" pitchFamily="18" charset="0"/>
              </a:rPr>
              <a:t>aree di sostenibilità (multi obiettivo)</a:t>
            </a:r>
          </a:p>
          <a:p>
            <a:pPr lvl="0" algn="ctr"/>
            <a:r>
              <a:rPr lang="it-IT" sz="2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971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66329" y="1042814"/>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Il </a:t>
            </a:r>
            <a:r>
              <a:rPr lang="it-IT" altLang="it-IT" sz="28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territorio</a:t>
            </a:r>
            <a:r>
              <a:rPr lang="it-IT" altLang="it-IT" sz="2800" b="1"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nello sviluppo sostenibile</a:t>
            </a:r>
            <a:endParaRPr lang="it-IT" altLang="it-IT"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CasellaDiTesto 5"/>
          <p:cNvSpPr txBox="1"/>
          <p:nvPr/>
        </p:nvSpPr>
        <p:spPr>
          <a:xfrm>
            <a:off x="395536" y="211817"/>
            <a:ext cx="5112568" cy="830997"/>
          </a:xfrm>
          <a:prstGeom prst="rect">
            <a:avLst/>
          </a:prstGeom>
          <a:noFill/>
        </p:spPr>
        <p:txBody>
          <a:bodyPr wrap="square" rtlCol="0">
            <a:spAutoFit/>
          </a:bodyPr>
          <a:lstStyle/>
          <a:p>
            <a:r>
              <a:rPr lang="it-IT" sz="2400" b="1" dirty="0">
                <a:latin typeface="Times New Roman" panose="02020603050405020304" pitchFamily="18" charset="0"/>
                <a:cs typeface="Times New Roman" panose="02020603050405020304" pitchFamily="18" charset="0"/>
              </a:rPr>
              <a:t>Pianificazione del territorio </a:t>
            </a:r>
          </a:p>
          <a:p>
            <a:r>
              <a:rPr lang="it-IT" sz="2400" b="1" dirty="0">
                <a:latin typeface="Times New Roman" panose="02020603050405020304" pitchFamily="18" charset="0"/>
                <a:cs typeface="Times New Roman" panose="02020603050405020304" pitchFamily="18" charset="0"/>
              </a:rPr>
              <a:t>Sviluppo Sostenibile </a:t>
            </a:r>
          </a:p>
        </p:txBody>
      </p:sp>
      <p:sp>
        <p:nvSpPr>
          <p:cNvPr id="2" name="Rettangolo 1"/>
          <p:cNvSpPr/>
          <p:nvPr/>
        </p:nvSpPr>
        <p:spPr>
          <a:xfrm>
            <a:off x="107504" y="2233616"/>
            <a:ext cx="8856984" cy="4493538"/>
          </a:xfrm>
          <a:prstGeom prst="rect">
            <a:avLst/>
          </a:prstGeom>
        </p:spPr>
        <p:txBody>
          <a:bodyPr wrap="square">
            <a:spAutoFit/>
          </a:bodyPr>
          <a:lstStyle/>
          <a:p>
            <a:pPr algn="ctr"/>
            <a:r>
              <a:rPr lang="it-IT" altLang="it-IT" sz="2200" b="1" dirty="0">
                <a:latin typeface="Times New Roman" panose="02020603050405020304" pitchFamily="18" charset="0"/>
                <a:cs typeface="Times New Roman" panose="02020603050405020304" pitchFamily="18" charset="0"/>
              </a:rPr>
              <a:t>Dove si </a:t>
            </a:r>
            <a:r>
              <a:rPr lang="it-IT" altLang="it-IT" sz="2200" b="1" dirty="0">
                <a:solidFill>
                  <a:srgbClr val="FF0000"/>
                </a:solidFill>
                <a:latin typeface="Times New Roman" panose="02020603050405020304" pitchFamily="18" charset="0"/>
                <a:cs typeface="Times New Roman" panose="02020603050405020304" pitchFamily="18" charset="0"/>
              </a:rPr>
              <a:t>localizza</a:t>
            </a:r>
            <a:r>
              <a:rPr lang="it-IT" altLang="it-IT" sz="2200" b="1" dirty="0">
                <a:latin typeface="Times New Roman" panose="02020603050405020304" pitchFamily="18" charset="0"/>
                <a:cs typeface="Times New Roman" panose="02020603050405020304" pitchFamily="18" charset="0"/>
              </a:rPr>
              <a:t> la crescita economica/sviluppo?</a:t>
            </a:r>
          </a:p>
          <a:p>
            <a:pPr algn="ctr"/>
            <a:r>
              <a:rPr lang="it-IT" altLang="it-IT" sz="2200" b="1" dirty="0">
                <a:latin typeface="Times New Roman" panose="02020603050405020304" pitchFamily="18" charset="0"/>
                <a:cs typeface="Times New Roman" panose="02020603050405020304" pitchFamily="18" charset="0"/>
              </a:rPr>
              <a:t>Gli orientamenti localizzativi sono sostenibili? </a:t>
            </a:r>
          </a:p>
          <a:p>
            <a:pPr lvl="1" algn="ctr"/>
            <a:r>
              <a:rPr lang="it-IT" altLang="it-IT" sz="2200" b="1" dirty="0">
                <a:latin typeface="Times New Roman" panose="02020603050405020304" pitchFamily="18" charset="0"/>
                <a:cs typeface="Times New Roman" panose="02020603050405020304" pitchFamily="18" charset="0"/>
              </a:rPr>
              <a:t>Dal punto di vista ambientale</a:t>
            </a:r>
          </a:p>
          <a:p>
            <a:pPr lvl="1" algn="ctr"/>
            <a:r>
              <a:rPr lang="it-IT" altLang="it-IT" sz="2200" b="1" dirty="0">
                <a:latin typeface="Times New Roman" panose="02020603050405020304" pitchFamily="18" charset="0"/>
                <a:cs typeface="Times New Roman" panose="02020603050405020304" pitchFamily="18" charset="0"/>
              </a:rPr>
              <a:t>Dal punto di vista economico</a:t>
            </a:r>
          </a:p>
          <a:p>
            <a:pPr lvl="1" algn="ctr"/>
            <a:r>
              <a:rPr lang="it-IT" altLang="it-IT" sz="2200" b="1" dirty="0">
                <a:latin typeface="Times New Roman" panose="02020603050405020304" pitchFamily="18" charset="0"/>
                <a:cs typeface="Times New Roman" panose="02020603050405020304" pitchFamily="18" charset="0"/>
              </a:rPr>
              <a:t>Dal punto di vista sociale ……</a:t>
            </a:r>
          </a:p>
          <a:p>
            <a:pPr algn="ctr"/>
            <a:r>
              <a:rPr lang="it-IT" altLang="it-IT" sz="2200" b="1" dirty="0">
                <a:latin typeface="Times New Roman" panose="02020603050405020304" pitchFamily="18" charset="0"/>
                <a:cs typeface="Times New Roman" panose="02020603050405020304" pitchFamily="18" charset="0"/>
              </a:rPr>
              <a:t>Come si orienta/influenza la </a:t>
            </a:r>
            <a:r>
              <a:rPr lang="it-IT" altLang="it-IT" sz="2200" b="1" dirty="0">
                <a:solidFill>
                  <a:srgbClr val="FF0000"/>
                </a:solidFill>
                <a:latin typeface="Times New Roman" panose="02020603050405020304" pitchFamily="18" charset="0"/>
                <a:cs typeface="Times New Roman" panose="02020603050405020304" pitchFamily="18" charset="0"/>
              </a:rPr>
              <a:t>localizzazione</a:t>
            </a:r>
            <a:r>
              <a:rPr lang="it-IT" altLang="it-IT" sz="2200" b="1" dirty="0">
                <a:latin typeface="Times New Roman" panose="02020603050405020304" pitchFamily="18" charset="0"/>
                <a:cs typeface="Times New Roman" panose="02020603050405020304" pitchFamily="18" charset="0"/>
              </a:rPr>
              <a:t>?</a:t>
            </a:r>
          </a:p>
          <a:p>
            <a:pPr algn="ctr"/>
            <a:r>
              <a:rPr lang="it-IT" altLang="it-IT" sz="2200" b="1" dirty="0">
                <a:latin typeface="Times New Roman" panose="02020603050405020304" pitchFamily="18" charset="0"/>
                <a:cs typeface="Times New Roman" panose="02020603050405020304" pitchFamily="18" charset="0"/>
              </a:rPr>
              <a:t>Come si </a:t>
            </a:r>
            <a:r>
              <a:rPr lang="it-IT" altLang="it-IT" sz="2200" b="1" dirty="0">
                <a:solidFill>
                  <a:srgbClr val="FF0000"/>
                </a:solidFill>
                <a:latin typeface="Times New Roman" panose="02020603050405020304" pitchFamily="18" charset="0"/>
                <a:cs typeface="Times New Roman" panose="02020603050405020304" pitchFamily="18" charset="0"/>
              </a:rPr>
              <a:t>governa</a:t>
            </a:r>
            <a:r>
              <a:rPr lang="it-IT" altLang="it-IT" sz="2200" b="1" dirty="0">
                <a:latin typeface="Times New Roman" panose="02020603050405020304" pitchFamily="18" charset="0"/>
                <a:cs typeface="Times New Roman" panose="02020603050405020304" pitchFamily="18" charset="0"/>
              </a:rPr>
              <a:t> lo </a:t>
            </a:r>
            <a:r>
              <a:rPr lang="it-IT" altLang="it-IT" sz="2200" b="1" dirty="0">
                <a:solidFill>
                  <a:srgbClr val="FF0000"/>
                </a:solidFill>
                <a:latin typeface="Times New Roman" panose="02020603050405020304" pitchFamily="18" charset="0"/>
                <a:cs typeface="Times New Roman" panose="02020603050405020304" pitchFamily="18" charset="0"/>
              </a:rPr>
              <a:t>sviluppo del territorio</a:t>
            </a:r>
            <a:r>
              <a:rPr lang="it-IT" altLang="it-IT" sz="2200" b="1" dirty="0">
                <a:latin typeface="Times New Roman" panose="02020603050405020304" pitchFamily="18" charset="0"/>
                <a:cs typeface="Times New Roman" panose="02020603050405020304" pitchFamily="18" charset="0"/>
              </a:rPr>
              <a:t>?</a:t>
            </a:r>
          </a:p>
          <a:p>
            <a:pPr algn="ctr"/>
            <a:endParaRPr lang="it-IT" altLang="it-IT" sz="2200" b="1" dirty="0">
              <a:latin typeface="Times New Roman" panose="02020603050405020304" pitchFamily="18" charset="0"/>
              <a:cs typeface="Times New Roman" panose="02020603050405020304" pitchFamily="18" charset="0"/>
            </a:endParaRPr>
          </a:p>
          <a:p>
            <a:pPr algn="ctr"/>
            <a:endParaRPr lang="it-IT" altLang="it-IT" sz="2200" b="1" dirty="0">
              <a:latin typeface="Times New Roman" panose="02020603050405020304" pitchFamily="18" charset="0"/>
              <a:cs typeface="Times New Roman" panose="02020603050405020304" pitchFamily="18" charset="0"/>
            </a:endParaRPr>
          </a:p>
          <a:p>
            <a:pPr algn="ctr"/>
            <a:r>
              <a:rPr lang="it-IT" altLang="it-IT" sz="2200" b="1" dirty="0">
                <a:latin typeface="Times New Roman" panose="02020603050405020304" pitchFamily="18" charset="0"/>
                <a:cs typeface="Times New Roman" panose="02020603050405020304" pitchFamily="18" charset="0"/>
              </a:rPr>
              <a:t>(Pianificazione – gestione – controllo</a:t>
            </a:r>
          </a:p>
          <a:p>
            <a:pPr algn="ctr"/>
            <a:r>
              <a:rPr lang="it-IT" altLang="it-IT" sz="2200" b="1" dirty="0">
                <a:latin typeface="Times New Roman" panose="02020603050405020304" pitchFamily="18" charset="0"/>
                <a:cs typeface="Times New Roman" panose="02020603050405020304" pitchFamily="18" charset="0"/>
              </a:rPr>
              <a:t>degli </a:t>
            </a:r>
            <a:r>
              <a:rPr lang="it-IT" altLang="it-IT" sz="2200" b="1" dirty="0">
                <a:solidFill>
                  <a:srgbClr val="FF0000"/>
                </a:solidFill>
                <a:latin typeface="Times New Roman" panose="02020603050405020304" pitchFamily="18" charset="0"/>
                <a:cs typeface="Times New Roman" panose="02020603050405020304" pitchFamily="18" charset="0"/>
              </a:rPr>
              <a:t>interventi </a:t>
            </a:r>
            <a:r>
              <a:rPr lang="it-IT" altLang="it-IT" sz="2200" b="1" dirty="0">
                <a:latin typeface="Times New Roman" panose="02020603050405020304" pitchFamily="18" charset="0"/>
                <a:cs typeface="Times New Roman" panose="02020603050405020304" pitchFamily="18" charset="0"/>
              </a:rPr>
              <a:t>e degli </a:t>
            </a:r>
            <a:r>
              <a:rPr lang="it-IT" altLang="it-IT" sz="2200" b="1" dirty="0">
                <a:solidFill>
                  <a:srgbClr val="FF0000"/>
                </a:solidFill>
                <a:latin typeface="Times New Roman" panose="02020603050405020304" pitchFamily="18" charset="0"/>
                <a:cs typeface="Times New Roman" panose="02020603050405020304" pitchFamily="18" charset="0"/>
              </a:rPr>
              <a:t>effetti </a:t>
            </a:r>
            <a:r>
              <a:rPr lang="it-IT" altLang="it-IT" sz="2200" b="1" dirty="0">
                <a:latin typeface="Times New Roman" panose="02020603050405020304" pitchFamily="18" charset="0"/>
                <a:cs typeface="Times New Roman" panose="02020603050405020304" pitchFamily="18" charset="0"/>
              </a:rPr>
              <a:t>alle diverse scale nello </a:t>
            </a:r>
            <a:r>
              <a:rPr lang="it-IT" altLang="it-IT" sz="2200" b="1" dirty="0">
                <a:solidFill>
                  <a:srgbClr val="FF0000"/>
                </a:solidFill>
                <a:latin typeface="Times New Roman" panose="02020603050405020304" pitchFamily="18" charset="0"/>
                <a:cs typeface="Times New Roman" panose="02020603050405020304" pitchFamily="18" charset="0"/>
              </a:rPr>
              <a:t>spazio</a:t>
            </a:r>
            <a:r>
              <a:rPr lang="it-IT" altLang="it-IT" sz="2200" b="1" dirty="0">
                <a:latin typeface="Times New Roman" panose="02020603050405020304" pitchFamily="18" charset="0"/>
                <a:cs typeface="Times New Roman" panose="02020603050405020304" pitchFamily="18" charset="0"/>
              </a:rPr>
              <a:t> e nel </a:t>
            </a:r>
            <a:r>
              <a:rPr lang="it-IT" altLang="it-IT" sz="2200" b="1" dirty="0">
                <a:solidFill>
                  <a:srgbClr val="FF0000"/>
                </a:solidFill>
                <a:latin typeface="Times New Roman" panose="02020603050405020304" pitchFamily="18" charset="0"/>
                <a:cs typeface="Times New Roman" panose="02020603050405020304" pitchFamily="18" charset="0"/>
              </a:rPr>
              <a:t>tempo</a:t>
            </a:r>
            <a:r>
              <a:rPr lang="it-IT" altLang="it-IT" sz="2200" b="1" dirty="0">
                <a:latin typeface="Times New Roman" panose="02020603050405020304" pitchFamily="18" charset="0"/>
                <a:cs typeface="Times New Roman" panose="02020603050405020304" pitchFamily="18" charset="0"/>
              </a:rPr>
              <a:t>)</a:t>
            </a:r>
          </a:p>
          <a:p>
            <a:pPr algn="ctr"/>
            <a:endParaRPr lang="it-IT" altLang="it-IT" sz="1600" b="1" dirty="0">
              <a:latin typeface="Times New Roman" panose="02020603050405020304" pitchFamily="18" charset="0"/>
              <a:cs typeface="Times New Roman" panose="02020603050405020304" pitchFamily="18" charset="0"/>
            </a:endParaRPr>
          </a:p>
          <a:p>
            <a:pPr algn="ctr"/>
            <a:r>
              <a:rPr lang="it-IT" altLang="it-IT" sz="2200" b="1" dirty="0">
                <a:solidFill>
                  <a:srgbClr val="FF0000"/>
                </a:solidFill>
                <a:latin typeface="Times New Roman" panose="02020603050405020304" pitchFamily="18" charset="0"/>
                <a:cs typeface="Times New Roman" panose="02020603050405020304" pitchFamily="18" charset="0"/>
              </a:rPr>
              <a:t> COORDINAMENTO  </a:t>
            </a:r>
            <a:r>
              <a:rPr lang="it-IT" altLang="it-IT" sz="2200" b="1" dirty="0">
                <a:latin typeface="Times New Roman" panose="02020603050405020304" pitchFamily="18" charset="0"/>
                <a:cs typeface="Times New Roman" panose="02020603050405020304" pitchFamily="18" charset="0"/>
              </a:rPr>
              <a:t>delle diverse azioni</a:t>
            </a:r>
          </a:p>
        </p:txBody>
      </p:sp>
      <p:sp>
        <p:nvSpPr>
          <p:cNvPr id="3" name="Freccia in giù 2"/>
          <p:cNvSpPr/>
          <p:nvPr/>
        </p:nvSpPr>
        <p:spPr>
          <a:xfrm>
            <a:off x="3244708" y="4715812"/>
            <a:ext cx="350328" cy="562123"/>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0" name="Freccia circolare a destra 9"/>
          <p:cNvSpPr/>
          <p:nvPr/>
        </p:nvSpPr>
        <p:spPr>
          <a:xfrm>
            <a:off x="1361388" y="6054698"/>
            <a:ext cx="504056" cy="461744"/>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9605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188640"/>
            <a:ext cx="8568952" cy="6555641"/>
          </a:xfrm>
          <a:prstGeom prst="rect">
            <a:avLst/>
          </a:prstGeom>
          <a:noFill/>
        </p:spPr>
        <p:txBody>
          <a:bodyPr wrap="squar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LOCALIZZAZIONE</a:t>
            </a:r>
          </a:p>
          <a:p>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In senso letterale, il termine </a:t>
            </a:r>
            <a:r>
              <a:rPr lang="it-IT" sz="2200" b="1" dirty="0">
                <a:solidFill>
                  <a:srgbClr val="FF0000"/>
                </a:solidFill>
                <a:latin typeface="Times New Roman" panose="02020603050405020304" pitchFamily="18" charset="0"/>
                <a:cs typeface="Times New Roman" panose="02020603050405020304" pitchFamily="18" charset="0"/>
              </a:rPr>
              <a:t>localizzazione</a:t>
            </a:r>
            <a:r>
              <a:rPr lang="it-IT" sz="2200" b="1" dirty="0">
                <a:latin typeface="Times New Roman" panose="02020603050405020304" pitchFamily="18" charset="0"/>
                <a:cs typeface="Times New Roman" panose="02020603050405020304" pitchFamily="18" charset="0"/>
              </a:rPr>
              <a:t> designa l'ubicazione di un'attività, di una impresa o di un bene in uno specifico luogo geografico.</a:t>
            </a: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In senso figurato lo stesso termine connota invece </a:t>
            </a:r>
            <a:r>
              <a:rPr lang="it-IT" sz="2200" b="1" dirty="0">
                <a:solidFill>
                  <a:srgbClr val="FF0000"/>
                </a:solidFill>
                <a:latin typeface="Times New Roman" panose="02020603050405020304" pitchFamily="18" charset="0"/>
                <a:cs typeface="Times New Roman" panose="02020603050405020304" pitchFamily="18" charset="0"/>
              </a:rPr>
              <a:t>il processo valutativo compiuto da un soggetto</a:t>
            </a:r>
            <a:r>
              <a:rPr lang="it-IT" sz="2200" b="1" dirty="0">
                <a:latin typeface="Times New Roman" panose="02020603050405020304" pitchFamily="18" charset="0"/>
                <a:cs typeface="Times New Roman" panose="02020603050405020304" pitchFamily="18" charset="0"/>
              </a:rPr>
              <a:t>, in genere un imprenditore, per individuare il luogo idoneo all'impianto di una iniziativa o di una impresa, sulla base dei vantaggi e delle opportunità (soprattutto di natura economica; efficienza ed efficacia dell’azione di investimento economico/intervento: minimizzazione dei costi; </a:t>
            </a:r>
            <a:r>
              <a:rPr lang="it-IT" sz="2200" b="1" dirty="0" err="1">
                <a:latin typeface="Times New Roman" panose="02020603050405020304" pitchFamily="18" charset="0"/>
                <a:cs typeface="Times New Roman" panose="02020603050405020304" pitchFamily="18" charset="0"/>
              </a:rPr>
              <a:t>max</a:t>
            </a:r>
            <a:r>
              <a:rPr lang="it-IT" sz="2200" b="1" dirty="0">
                <a:latin typeface="Times New Roman" panose="02020603050405020304" pitchFamily="18" charset="0"/>
                <a:cs typeface="Times New Roman" panose="02020603050405020304" pitchFamily="18" charset="0"/>
              </a:rPr>
              <a:t> profitto) che tale luogo offre rispetto ad altri ritenuti comparabili  (</a:t>
            </a:r>
            <a:r>
              <a:rPr lang="it-IT" sz="2200" b="1" dirty="0">
                <a:solidFill>
                  <a:srgbClr val="FF0000"/>
                </a:solidFill>
                <a:latin typeface="Times New Roman" panose="02020603050405020304" pitchFamily="18" charset="0"/>
                <a:cs typeface="Times New Roman" panose="02020603050405020304" pitchFamily="18" charset="0"/>
              </a:rPr>
              <a:t>costo opportunità</a:t>
            </a:r>
            <a:r>
              <a:rPr lang="it-IT" sz="2200" b="1" dirty="0">
                <a:latin typeface="Times New Roman" panose="02020603050405020304" pitchFamily="18" charset="0"/>
                <a:cs typeface="Times New Roman" panose="02020603050405020304" pitchFamily="18" charset="0"/>
              </a:rPr>
              <a:t>) (</a:t>
            </a:r>
            <a:r>
              <a:rPr lang="it-IT" sz="2200" b="1" dirty="0" err="1">
                <a:latin typeface="Times New Roman" panose="02020603050405020304" pitchFamily="18" charset="0"/>
                <a:cs typeface="Times New Roman" panose="02020603050405020304" pitchFamily="18" charset="0"/>
              </a:rPr>
              <a:t>Camagni</a:t>
            </a:r>
            <a:r>
              <a:rPr lang="it-IT" sz="2200" b="1" dirty="0">
                <a:latin typeface="Times New Roman" panose="02020603050405020304" pitchFamily="18" charset="0"/>
                <a:cs typeface="Times New Roman" panose="02020603050405020304" pitchFamily="18" charset="0"/>
              </a:rPr>
              <a:t>, 2011).</a:t>
            </a:r>
          </a:p>
          <a:p>
            <a:pPr algn="just"/>
            <a:endParaRPr lang="it-IT" sz="22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Alla scelta del luogo di impianto di una impresa o di allestimento di una iniziativa si contrappone quella del loro trasferimento, denominata </a:t>
            </a:r>
            <a:r>
              <a:rPr lang="it-IT" sz="2200" b="1" dirty="0" err="1">
                <a:solidFill>
                  <a:srgbClr val="FF0000"/>
                </a:solidFill>
                <a:latin typeface="Times New Roman" panose="02020603050405020304" pitchFamily="18" charset="0"/>
                <a:cs typeface="Times New Roman" panose="02020603050405020304" pitchFamily="18" charset="0"/>
              </a:rPr>
              <a:t>ri</a:t>
            </a:r>
            <a:r>
              <a:rPr lang="it-IT" sz="2200" b="1" dirty="0">
                <a:solidFill>
                  <a:srgbClr val="FF0000"/>
                </a:solidFill>
                <a:latin typeface="Times New Roman" panose="02020603050405020304" pitchFamily="18" charset="0"/>
                <a:cs typeface="Times New Roman" panose="02020603050405020304" pitchFamily="18" charset="0"/>
              </a:rPr>
              <a:t>-localizzazione</a:t>
            </a:r>
            <a:r>
              <a:rPr lang="it-IT" sz="2200" b="1" dirty="0">
                <a:latin typeface="Times New Roman" panose="02020603050405020304" pitchFamily="18" charset="0"/>
                <a:cs typeface="Times New Roman" panose="02020603050405020304" pitchFamily="18" charset="0"/>
              </a:rPr>
              <a:t>.</a:t>
            </a:r>
          </a:p>
          <a:p>
            <a:pPr algn="just"/>
            <a:endParaRPr lang="it-IT"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33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4" y="188640"/>
            <a:ext cx="8928992" cy="6494085"/>
          </a:xfrm>
          <a:prstGeom prst="rect">
            <a:avLst/>
          </a:prstGeom>
          <a:noFill/>
        </p:spPr>
        <p:txBody>
          <a:bodyPr wrap="square" rtlCol="0">
            <a:spAutoFit/>
          </a:bodyPr>
          <a:lstStyle/>
          <a:p>
            <a:r>
              <a:rPr lang="it-IT" sz="2400" b="1" dirty="0">
                <a:solidFill>
                  <a:srgbClr val="FF0000"/>
                </a:solidFill>
                <a:latin typeface="Times New Roman" panose="02020603050405020304" pitchFamily="18" charset="0"/>
                <a:cs typeface="Times New Roman" panose="02020603050405020304" pitchFamily="18" charset="0"/>
              </a:rPr>
              <a:t>LOCALIZZAZIONE</a:t>
            </a:r>
          </a:p>
          <a:p>
            <a:pPr algn="just"/>
            <a:endParaRPr lang="it-IT" sz="1000" b="1" dirty="0">
              <a:latin typeface="Times New Roman" panose="02020603050405020304" pitchFamily="18" charset="0"/>
              <a:cs typeface="Times New Roman" panose="02020603050405020304" pitchFamily="18" charset="0"/>
            </a:endParaRP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latin typeface="Times New Roman" panose="02020603050405020304" pitchFamily="18" charset="0"/>
                <a:cs typeface="Times New Roman" panose="02020603050405020304" pitchFamily="18" charset="0"/>
              </a:rPr>
              <a:t>Recentemente, però, l'accentuazione e la diversificazione geografica di questo fenomeno hanno costretto gli studiosi a doverne precisare il significato e a introdurre i termini di </a:t>
            </a:r>
            <a:r>
              <a:rPr lang="it-IT" sz="2200" b="1" dirty="0">
                <a:solidFill>
                  <a:srgbClr val="FF0000"/>
                </a:solidFill>
                <a:latin typeface="Times New Roman" panose="02020603050405020304" pitchFamily="18" charset="0"/>
                <a:cs typeface="Times New Roman" panose="02020603050405020304" pitchFamily="18" charset="0"/>
              </a:rPr>
              <a:t>delocalizzazione e di centralizzazione</a:t>
            </a:r>
            <a:r>
              <a:rPr lang="it-IT" sz="2200" b="1" dirty="0">
                <a:latin typeface="Times New Roman" panose="02020603050405020304" pitchFamily="18" charset="0"/>
                <a:cs typeface="Times New Roman" panose="02020603050405020304" pitchFamily="18" charset="0"/>
              </a:rPr>
              <a:t>.</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Il primo </a:t>
            </a:r>
            <a:r>
              <a:rPr lang="it-IT" sz="2200" b="1" dirty="0">
                <a:latin typeface="Times New Roman" panose="02020603050405020304" pitchFamily="18" charset="0"/>
                <a:cs typeface="Times New Roman" panose="02020603050405020304" pitchFamily="18" charset="0"/>
              </a:rPr>
              <a:t>denomina il trasferimento di una impresa, oppure il decentramento di una sua parte, in ambiti sovranazionali che offrono considerevoli opportunità e vantaggi in ragione della grande disponibilità di risorse a buon mercato che offrono (controllo e/o riduzione dei </a:t>
            </a:r>
            <a:r>
              <a:rPr lang="it-IT" sz="2200" b="1" dirty="0">
                <a:solidFill>
                  <a:srgbClr val="FF0000"/>
                </a:solidFill>
                <a:latin typeface="Times New Roman" panose="02020603050405020304" pitchFamily="18" charset="0"/>
                <a:cs typeface="Times New Roman" panose="02020603050405020304" pitchFamily="18" charset="0"/>
              </a:rPr>
              <a:t>costi</a:t>
            </a:r>
            <a:r>
              <a:rPr lang="it-IT" sz="2200" b="1" dirty="0">
                <a:latin typeface="Times New Roman" panose="02020603050405020304" pitchFamily="18" charset="0"/>
                <a:cs typeface="Times New Roman" panose="02020603050405020304" pitchFamily="18" charset="0"/>
              </a:rPr>
              <a:t>; costo del fattore lavoro).</a:t>
            </a:r>
          </a:p>
          <a:p>
            <a:pPr algn="just"/>
            <a:endParaRPr lang="it-IT" sz="1000" b="1" dirty="0">
              <a:latin typeface="Times New Roman" panose="02020603050405020304" pitchFamily="18" charset="0"/>
              <a:cs typeface="Times New Roman" panose="02020603050405020304" pitchFamily="18" charset="0"/>
            </a:endParaRPr>
          </a:p>
          <a:p>
            <a:pPr algn="just"/>
            <a:r>
              <a:rPr lang="it-IT" sz="2200" b="1" dirty="0">
                <a:solidFill>
                  <a:srgbClr val="FF0000"/>
                </a:solidFill>
                <a:latin typeface="Times New Roman" panose="02020603050405020304" pitchFamily="18" charset="0"/>
                <a:cs typeface="Times New Roman" panose="02020603050405020304" pitchFamily="18" charset="0"/>
              </a:rPr>
              <a:t>Il secondo </a:t>
            </a:r>
            <a:r>
              <a:rPr lang="it-IT" sz="2200" b="1" dirty="0">
                <a:latin typeface="Times New Roman" panose="02020603050405020304" pitchFamily="18" charset="0"/>
                <a:cs typeface="Times New Roman" panose="02020603050405020304" pitchFamily="18" charset="0"/>
              </a:rPr>
              <a:t>denomina invece il reimpianto totale o parziale delle iniziative imprenditoriali in Paesi e località caratterizzati da soglie di sviluppo più evolute rispetto a quelle del Paese o del luogo di origine, e nei quali l'iniziativa potrà avvalersi di vantaggi riconducibili non solamente all'immediato tornaconto economico, ma anche a prospettive di riposizionamento verso l'alto delle strategie aziendali (es: </a:t>
            </a:r>
            <a:r>
              <a:rPr lang="it-IT" sz="2200" b="1" dirty="0">
                <a:solidFill>
                  <a:srgbClr val="FF0000"/>
                </a:solidFill>
                <a:latin typeface="Times New Roman" panose="02020603050405020304" pitchFamily="18" charset="0"/>
                <a:cs typeface="Times New Roman" panose="02020603050405020304" pitchFamily="18" charset="0"/>
              </a:rPr>
              <a:t>innovazione tecnologica, ricerca, esternalità positive, benefici ambientali</a:t>
            </a:r>
            <a:r>
              <a:rPr lang="it-IT" sz="2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997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65522"/>
            <a:ext cx="8784976" cy="6524863"/>
          </a:xfrm>
          <a:prstGeom prst="rect">
            <a:avLst/>
          </a:prstGeom>
          <a:noFill/>
        </p:spPr>
        <p:txBody>
          <a:bodyPr wrap="square" rtlCol="0">
            <a:spAutoFit/>
          </a:bodyPr>
          <a:lstStyle/>
          <a:p>
            <a:pPr algn="just"/>
            <a:endParaRPr lang="it-IT" sz="1000" b="1" dirty="0"/>
          </a:p>
          <a:p>
            <a:pPr algn="just"/>
            <a:r>
              <a:rPr lang="it-IT" sz="2400" b="1" dirty="0">
                <a:latin typeface="Times New Roman" panose="02020603050405020304" pitchFamily="18" charset="0"/>
                <a:cs typeface="Times New Roman" panose="02020603050405020304" pitchFamily="18" charset="0"/>
              </a:rPr>
              <a:t>All'originario concetto di </a:t>
            </a:r>
            <a:r>
              <a:rPr lang="it-IT" sz="2400" b="1" dirty="0" err="1">
                <a:solidFill>
                  <a:srgbClr val="FF0000"/>
                </a:solidFill>
                <a:latin typeface="Times New Roman" panose="02020603050405020304" pitchFamily="18" charset="0"/>
                <a:cs typeface="Times New Roman" panose="02020603050405020304" pitchFamily="18" charset="0"/>
              </a:rPr>
              <a:t>ri</a:t>
            </a:r>
            <a:r>
              <a:rPr lang="it-IT" sz="2400" b="1" dirty="0">
                <a:solidFill>
                  <a:srgbClr val="FF0000"/>
                </a:solidFill>
                <a:latin typeface="Times New Roman" panose="02020603050405020304" pitchFamily="18" charset="0"/>
                <a:cs typeface="Times New Roman" panose="02020603050405020304" pitchFamily="18" charset="0"/>
              </a:rPr>
              <a:t>-localizzazione </a:t>
            </a:r>
            <a:r>
              <a:rPr lang="it-IT" sz="2400" b="1" dirty="0">
                <a:latin typeface="Times New Roman" panose="02020603050405020304" pitchFamily="18" charset="0"/>
                <a:cs typeface="Times New Roman" panose="02020603050405020304" pitchFamily="18" charset="0"/>
              </a:rPr>
              <a:t>spetta pertanto ormai soltanto il compito di denominare gli </a:t>
            </a:r>
            <a:r>
              <a:rPr lang="it-IT" sz="2400" b="1" dirty="0">
                <a:solidFill>
                  <a:srgbClr val="FF0000"/>
                </a:solidFill>
                <a:latin typeface="Times New Roman" panose="02020603050405020304" pitchFamily="18" charset="0"/>
                <a:cs typeface="Times New Roman" panose="02020603050405020304" pitchFamily="18" charset="0"/>
              </a:rPr>
              <a:t>spostamenti</a:t>
            </a:r>
            <a:r>
              <a:rPr lang="it-IT" sz="2400" b="1" dirty="0">
                <a:latin typeface="Times New Roman" panose="02020603050405020304" pitchFamily="18" charset="0"/>
                <a:cs typeface="Times New Roman" panose="02020603050405020304" pitchFamily="18" charset="0"/>
              </a:rPr>
              <a:t> e i </a:t>
            </a:r>
            <a:r>
              <a:rPr lang="it-IT" sz="2400" b="1" dirty="0">
                <a:solidFill>
                  <a:srgbClr val="FF0000"/>
                </a:solidFill>
                <a:latin typeface="Times New Roman" panose="02020603050405020304" pitchFamily="18" charset="0"/>
                <a:cs typeface="Times New Roman" panose="02020603050405020304" pitchFamily="18" charset="0"/>
              </a:rPr>
              <a:t>decentramenti</a:t>
            </a:r>
            <a:r>
              <a:rPr lang="it-IT" sz="2400" b="1" dirty="0">
                <a:latin typeface="Times New Roman" panose="02020603050405020304" pitchFamily="18" charset="0"/>
                <a:cs typeface="Times New Roman" panose="02020603050405020304" pitchFamily="18" charset="0"/>
              </a:rPr>
              <a:t> aziendali nell'ambito del territorio nazionale.</a:t>
            </a:r>
          </a:p>
          <a:p>
            <a:pPr algn="just"/>
            <a:endParaRPr lang="it-IT" sz="2400" b="1" dirty="0">
              <a:latin typeface="Times New Roman" panose="02020603050405020304" pitchFamily="18" charset="0"/>
              <a:cs typeface="Times New Roman" panose="02020603050405020304" pitchFamily="18" charset="0"/>
            </a:endParaRPr>
          </a:p>
          <a:p>
            <a:pPr algn="just"/>
            <a:endParaRPr lang="it-IT" sz="2400" b="1" dirty="0">
              <a:latin typeface="Times New Roman" panose="02020603050405020304" pitchFamily="18" charset="0"/>
              <a:cs typeface="Times New Roman" panose="02020603050405020304" pitchFamily="18" charset="0"/>
            </a:endParaRPr>
          </a:p>
          <a:p>
            <a:pPr algn="just"/>
            <a:r>
              <a:rPr lang="it-IT" sz="2400" b="1" dirty="0">
                <a:latin typeface="Times New Roman" panose="02020603050405020304" pitchFamily="18" charset="0"/>
                <a:cs typeface="Times New Roman" panose="02020603050405020304" pitchFamily="18" charset="0"/>
              </a:rPr>
              <a:t>Nel loro insieme i </a:t>
            </a:r>
            <a:r>
              <a:rPr lang="it-IT" sz="2400" b="1" dirty="0">
                <a:solidFill>
                  <a:srgbClr val="FF0000"/>
                </a:solidFill>
                <a:latin typeface="Times New Roman" panose="02020603050405020304" pitchFamily="18" charset="0"/>
                <a:cs typeface="Times New Roman" panose="02020603050405020304" pitchFamily="18" charset="0"/>
              </a:rPr>
              <a:t>processi di localizzazione, </a:t>
            </a:r>
            <a:r>
              <a:rPr lang="it-IT" sz="2400" b="1" dirty="0" err="1">
                <a:solidFill>
                  <a:srgbClr val="FF0000"/>
                </a:solidFill>
                <a:latin typeface="Times New Roman" panose="02020603050405020304" pitchFamily="18" charset="0"/>
                <a:cs typeface="Times New Roman" panose="02020603050405020304" pitchFamily="18" charset="0"/>
              </a:rPr>
              <a:t>ri</a:t>
            </a:r>
            <a:r>
              <a:rPr lang="it-IT" sz="2400" b="1" dirty="0">
                <a:solidFill>
                  <a:srgbClr val="FF0000"/>
                </a:solidFill>
                <a:latin typeface="Times New Roman" panose="02020603050405020304" pitchFamily="18" charset="0"/>
                <a:cs typeface="Times New Roman" panose="02020603050405020304" pitchFamily="18" charset="0"/>
              </a:rPr>
              <a:t>-localizzazione, delocalizzazione e centralizzazione </a:t>
            </a:r>
            <a:r>
              <a:rPr lang="it-IT" sz="2400" b="1" dirty="0">
                <a:latin typeface="Times New Roman" panose="02020603050405020304" pitchFamily="18" charset="0"/>
                <a:cs typeface="Times New Roman" panose="02020603050405020304" pitchFamily="18" charset="0"/>
              </a:rPr>
              <a:t>delineano la </a:t>
            </a:r>
            <a:r>
              <a:rPr lang="it-IT" sz="2400" b="1" i="1" dirty="0">
                <a:solidFill>
                  <a:srgbClr val="FF0000"/>
                </a:solidFill>
                <a:latin typeface="Times New Roman" panose="02020603050405020304" pitchFamily="18" charset="0"/>
                <a:cs typeface="Times New Roman" panose="02020603050405020304" pitchFamily="18" charset="0"/>
              </a:rPr>
              <a:t>dinamica insediativa </a:t>
            </a:r>
            <a:r>
              <a:rPr lang="it-IT" sz="2400" b="1" dirty="0">
                <a:latin typeface="Times New Roman" panose="02020603050405020304" pitchFamily="18" charset="0"/>
                <a:cs typeface="Times New Roman" panose="02020603050405020304" pitchFamily="18" charset="0"/>
              </a:rPr>
              <a:t>che si verifica negli apparati produttivi di un Paese e che le statistiche economiche riportano sotto forma di </a:t>
            </a:r>
            <a:r>
              <a:rPr lang="it-IT" sz="2400" b="1" i="1" dirty="0">
                <a:latin typeface="Times New Roman" panose="02020603050405020304" pitchFamily="18" charset="0"/>
                <a:cs typeface="Times New Roman" panose="02020603050405020304" pitchFamily="18" charset="0"/>
              </a:rPr>
              <a:t>investimenti interni e investimenti diretti esteri </a:t>
            </a:r>
            <a:r>
              <a:rPr lang="it-IT" sz="2400" b="1" dirty="0">
                <a:latin typeface="Times New Roman" panose="02020603050405020304" pitchFamily="18" charset="0"/>
                <a:cs typeface="Times New Roman" panose="02020603050405020304" pitchFamily="18" charset="0"/>
              </a:rPr>
              <a:t>in entrata e in uscita.</a:t>
            </a:r>
          </a:p>
          <a:p>
            <a:pPr algn="just"/>
            <a:endParaRPr lang="it-IT"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Key words</a:t>
            </a:r>
            <a:r>
              <a:rPr lang="en-US" sz="2400" b="1" dirty="0">
                <a:latin typeface="Times New Roman" panose="02020603050405020304" pitchFamily="18" charset="0"/>
                <a:cs typeface="Times New Roman" panose="02020603050405020304" pitchFamily="18" charset="0"/>
              </a:rPr>
              <a:t>:</a:t>
            </a:r>
          </a:p>
          <a:p>
            <a:endParaRPr lang="it-IT" sz="1000" dirty="0">
              <a:latin typeface="Times New Roman" panose="02020603050405020304" pitchFamily="18" charset="0"/>
              <a:cs typeface="Times New Roman" panose="02020603050405020304" pitchFamily="18" charset="0"/>
            </a:endParaRPr>
          </a:p>
          <a:p>
            <a:pPr algn="ctr"/>
            <a:r>
              <a:rPr lang="it-IT" sz="2400" b="1" dirty="0">
                <a:solidFill>
                  <a:srgbClr val="FF0000"/>
                </a:solidFill>
                <a:highlight>
                  <a:srgbClr val="FFFF00"/>
                </a:highlight>
                <a:latin typeface="Times New Roman" panose="02020603050405020304" pitchFamily="18" charset="0"/>
                <a:cs typeface="Times New Roman" panose="02020603050405020304" pitchFamily="18" charset="0"/>
              </a:rPr>
              <a:t>Sviluppo sostenibile, flessibilità, resilienza, </a:t>
            </a:r>
            <a:r>
              <a:rPr lang="it-IT" sz="2400" b="1" dirty="0" err="1">
                <a:solidFill>
                  <a:srgbClr val="FF0000"/>
                </a:solidFill>
                <a:highlight>
                  <a:srgbClr val="FFFF00"/>
                </a:highlight>
                <a:latin typeface="Times New Roman" panose="02020603050405020304" pitchFamily="18" charset="0"/>
                <a:cs typeface="Times New Roman" panose="02020603050405020304" pitchFamily="18" charset="0"/>
              </a:rPr>
              <a:t>antifragilità</a:t>
            </a:r>
            <a:r>
              <a:rPr lang="it-IT" sz="2400" b="1" dirty="0">
                <a:solidFill>
                  <a:srgbClr val="FF0000"/>
                </a:solidFill>
                <a:highlight>
                  <a:srgbClr val="FFFF00"/>
                </a:highlight>
                <a:latin typeface="Times New Roman" panose="02020603050405020304" pitchFamily="18" charset="0"/>
                <a:cs typeface="Times New Roman" panose="02020603050405020304" pitchFamily="18" charset="0"/>
              </a:rPr>
              <a:t>, decisioni di intervento/non intervento di tipo attivo, controllo dei risultati </a:t>
            </a:r>
            <a:r>
              <a:rPr lang="it-IT" sz="2400" b="1" dirty="0">
                <a:solidFill>
                  <a:srgbClr val="FF0000"/>
                </a:solidFill>
                <a:latin typeface="Times New Roman" panose="02020603050405020304" pitchFamily="18" charset="0"/>
                <a:cs typeface="Times New Roman" panose="02020603050405020304" pitchFamily="18" charset="0"/>
              </a:rPr>
              <a:t>…</a:t>
            </a:r>
          </a:p>
          <a:p>
            <a:pPr algn="ctr"/>
            <a:endParaRPr lang="it-IT" sz="2000" b="1" dirty="0">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Rappresentazione grafica</a:t>
            </a:r>
            <a:endParaRPr lang="it-IT" sz="1000" b="1" dirty="0">
              <a:latin typeface="Times New Roman" panose="02020603050405020304" pitchFamily="18" charset="0"/>
              <a:cs typeface="Times New Roman" panose="02020603050405020304" pitchFamily="18" charset="0"/>
            </a:endParaRPr>
          </a:p>
        </p:txBody>
      </p:sp>
      <p:sp>
        <p:nvSpPr>
          <p:cNvPr id="6" name="Freccia a destra rientrata 5"/>
          <p:cNvSpPr/>
          <p:nvPr/>
        </p:nvSpPr>
        <p:spPr>
          <a:xfrm>
            <a:off x="6516216" y="6147498"/>
            <a:ext cx="864096" cy="542887"/>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70249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1616</Words>
  <Application>Microsoft Office PowerPoint</Application>
  <PresentationFormat>Presentazione su schermo (4:3)</PresentationFormat>
  <Paragraphs>171</Paragraphs>
  <Slides>25</Slides>
  <Notes>1</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33" baseType="lpstr">
      <vt:lpstr>Arial</vt:lpstr>
      <vt:lpstr>Calibri</vt:lpstr>
      <vt:lpstr>Comic Sans MS</vt:lpstr>
      <vt:lpstr>Tahoma</vt:lpstr>
      <vt:lpstr>Times New Roman</vt:lpstr>
      <vt:lpstr>Wingdings</vt:lpstr>
      <vt:lpstr>Tema di Office</vt:lpstr>
      <vt:lpstr>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Michele COLONNA</dc:title>
  <dc:creator>miccolonna</dc:creator>
  <cp:lastModifiedBy>PRESTAMBURGO SONIA</cp:lastModifiedBy>
  <cp:revision>80</cp:revision>
  <dcterms:created xsi:type="dcterms:W3CDTF">2015-02-25T16:53:27Z</dcterms:created>
  <dcterms:modified xsi:type="dcterms:W3CDTF">2022-02-23T15:20:42Z</dcterms:modified>
</cp:coreProperties>
</file>