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1" r:id="rId4"/>
    <p:sldId id="292" r:id="rId5"/>
    <p:sldId id="258" r:id="rId6"/>
    <p:sldId id="293" r:id="rId7"/>
    <p:sldId id="294" r:id="rId8"/>
    <p:sldId id="296" r:id="rId9"/>
    <p:sldId id="297" r:id="rId10"/>
    <p:sldId id="298" r:id="rId11"/>
    <p:sldId id="299" r:id="rId12"/>
    <p:sldId id="300" r:id="rId13"/>
    <p:sldId id="301" r:id="rId14"/>
    <p:sldId id="302" r:id="rId15"/>
    <p:sldId id="304" r:id="rId16"/>
    <p:sldId id="295" r:id="rId17"/>
    <p:sldId id="261" r:id="rId18"/>
    <p:sldId id="262" r:id="rId19"/>
    <p:sldId id="263" r:id="rId20"/>
    <p:sldId id="305" r:id="rId21"/>
    <p:sldId id="306" r:id="rId22"/>
    <p:sldId id="307" r:id="rId23"/>
    <p:sldId id="309" r:id="rId24"/>
    <p:sldId id="266" r:id="rId25"/>
    <p:sldId id="267" r:id="rId26"/>
    <p:sldId id="268" r:id="rId27"/>
    <p:sldId id="269" r:id="rId28"/>
    <p:sldId id="270" r:id="rId29"/>
    <p:sldId id="271" r:id="rId30"/>
    <p:sldId id="272" r:id="rId31"/>
    <p:sldId id="275" r:id="rId32"/>
    <p:sldId id="277" r:id="rId33"/>
    <p:sldId id="279" r:id="rId34"/>
    <p:sldId id="280" r:id="rId35"/>
    <p:sldId id="281" r:id="rId36"/>
    <p:sldId id="282" r:id="rId37"/>
    <p:sldId id="284" r:id="rId38"/>
    <p:sldId id="285" r:id="rId39"/>
    <p:sldId id="286" r:id="rId4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95" autoAdjust="0"/>
    <p:restoredTop sz="94660"/>
  </p:normalViewPr>
  <p:slideViewPr>
    <p:cSldViewPr snapToGrid="0" showGuides="1">
      <p:cViewPr varScale="1">
        <p:scale>
          <a:sx n="131" d="100"/>
          <a:sy n="131" d="100"/>
        </p:scale>
        <p:origin x="456" y="184"/>
      </p:cViewPr>
      <p:guideLst>
        <p:guide orient="horz" pos="2160"/>
        <p:guide pos="3840"/>
      </p:guideLst>
    </p:cSldViewPr>
  </p:slideViewPr>
  <p:notesTextViewPr>
    <p:cViewPr>
      <p:scale>
        <a:sx n="1" d="1"/>
        <a:sy n="1" d="1"/>
      </p:scale>
      <p:origin x="0" y="0"/>
    </p:cViewPr>
  </p:notesTextViewPr>
  <p:sorterViewPr>
    <p:cViewPr>
      <p:scale>
        <a:sx n="100" d="100"/>
        <a:sy n="100" d="100"/>
      </p:scale>
      <p:origin x="0" y="-55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image" Target="../media/image4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AAACB021-1F75-4690-AAE0-4EFC062EF066}" type="datetimeFigureOut">
              <a:rPr lang="it-IT" smtClean="0"/>
              <a:t>24/02/22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89E9E43-A2A6-4DAE-8ABD-BA005BF5ECC4}" type="slidenum">
              <a:rPr lang="it-IT" smtClean="0"/>
              <a:t>‹#›</a:t>
            </a:fld>
            <a:endParaRPr lang="it-IT"/>
          </a:p>
        </p:txBody>
      </p:sp>
    </p:spTree>
    <p:extLst>
      <p:ext uri="{BB962C8B-B14F-4D97-AF65-F5344CB8AC3E}">
        <p14:creationId xmlns:p14="http://schemas.microsoft.com/office/powerpoint/2010/main" val="307865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AACB021-1F75-4690-AAE0-4EFC062EF066}" type="datetimeFigureOut">
              <a:rPr lang="it-IT" smtClean="0"/>
              <a:t>24/02/22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89E9E43-A2A6-4DAE-8ABD-BA005BF5ECC4}" type="slidenum">
              <a:rPr lang="it-IT" smtClean="0"/>
              <a:t>‹#›</a:t>
            </a:fld>
            <a:endParaRPr lang="it-IT"/>
          </a:p>
        </p:txBody>
      </p:sp>
    </p:spTree>
    <p:extLst>
      <p:ext uri="{BB962C8B-B14F-4D97-AF65-F5344CB8AC3E}">
        <p14:creationId xmlns:p14="http://schemas.microsoft.com/office/powerpoint/2010/main" val="2842193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AACB021-1F75-4690-AAE0-4EFC062EF066}" type="datetimeFigureOut">
              <a:rPr lang="it-IT" smtClean="0"/>
              <a:t>24/02/22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89E9E43-A2A6-4DAE-8ABD-BA005BF5ECC4}" type="slidenum">
              <a:rPr lang="it-IT" smtClean="0"/>
              <a:t>‹#›</a:t>
            </a:fld>
            <a:endParaRPr lang="it-IT"/>
          </a:p>
        </p:txBody>
      </p:sp>
    </p:spTree>
    <p:extLst>
      <p:ext uri="{BB962C8B-B14F-4D97-AF65-F5344CB8AC3E}">
        <p14:creationId xmlns:p14="http://schemas.microsoft.com/office/powerpoint/2010/main" val="139048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AACB021-1F75-4690-AAE0-4EFC062EF066}" type="datetimeFigureOut">
              <a:rPr lang="it-IT" smtClean="0"/>
              <a:t>24/02/22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89E9E43-A2A6-4DAE-8ABD-BA005BF5ECC4}" type="slidenum">
              <a:rPr lang="it-IT" smtClean="0"/>
              <a:t>‹#›</a:t>
            </a:fld>
            <a:endParaRPr lang="it-IT"/>
          </a:p>
        </p:txBody>
      </p:sp>
    </p:spTree>
    <p:extLst>
      <p:ext uri="{BB962C8B-B14F-4D97-AF65-F5344CB8AC3E}">
        <p14:creationId xmlns:p14="http://schemas.microsoft.com/office/powerpoint/2010/main" val="3992281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AAACB021-1F75-4690-AAE0-4EFC062EF066}" type="datetimeFigureOut">
              <a:rPr lang="it-IT" smtClean="0"/>
              <a:t>24/02/22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89E9E43-A2A6-4DAE-8ABD-BA005BF5ECC4}" type="slidenum">
              <a:rPr lang="it-IT" smtClean="0"/>
              <a:t>‹#›</a:t>
            </a:fld>
            <a:endParaRPr lang="it-IT"/>
          </a:p>
        </p:txBody>
      </p:sp>
    </p:spTree>
    <p:extLst>
      <p:ext uri="{BB962C8B-B14F-4D97-AF65-F5344CB8AC3E}">
        <p14:creationId xmlns:p14="http://schemas.microsoft.com/office/powerpoint/2010/main" val="973428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AAACB021-1F75-4690-AAE0-4EFC062EF066}" type="datetimeFigureOut">
              <a:rPr lang="it-IT" smtClean="0"/>
              <a:t>24/02/22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89E9E43-A2A6-4DAE-8ABD-BA005BF5ECC4}" type="slidenum">
              <a:rPr lang="it-IT" smtClean="0"/>
              <a:t>‹#›</a:t>
            </a:fld>
            <a:endParaRPr lang="it-IT"/>
          </a:p>
        </p:txBody>
      </p:sp>
    </p:spTree>
    <p:extLst>
      <p:ext uri="{BB962C8B-B14F-4D97-AF65-F5344CB8AC3E}">
        <p14:creationId xmlns:p14="http://schemas.microsoft.com/office/powerpoint/2010/main" val="2608291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AAACB021-1F75-4690-AAE0-4EFC062EF066}" type="datetimeFigureOut">
              <a:rPr lang="it-IT" smtClean="0"/>
              <a:t>24/02/22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89E9E43-A2A6-4DAE-8ABD-BA005BF5ECC4}" type="slidenum">
              <a:rPr lang="it-IT" smtClean="0"/>
              <a:t>‹#›</a:t>
            </a:fld>
            <a:endParaRPr lang="it-IT"/>
          </a:p>
        </p:txBody>
      </p:sp>
    </p:spTree>
    <p:extLst>
      <p:ext uri="{BB962C8B-B14F-4D97-AF65-F5344CB8AC3E}">
        <p14:creationId xmlns:p14="http://schemas.microsoft.com/office/powerpoint/2010/main" val="3834925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AAACB021-1F75-4690-AAE0-4EFC062EF066}" type="datetimeFigureOut">
              <a:rPr lang="it-IT" smtClean="0"/>
              <a:t>24/02/22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89E9E43-A2A6-4DAE-8ABD-BA005BF5ECC4}" type="slidenum">
              <a:rPr lang="it-IT" smtClean="0"/>
              <a:t>‹#›</a:t>
            </a:fld>
            <a:endParaRPr lang="it-IT"/>
          </a:p>
        </p:txBody>
      </p:sp>
    </p:spTree>
    <p:extLst>
      <p:ext uri="{BB962C8B-B14F-4D97-AF65-F5344CB8AC3E}">
        <p14:creationId xmlns:p14="http://schemas.microsoft.com/office/powerpoint/2010/main" val="1824444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AACB021-1F75-4690-AAE0-4EFC062EF066}" type="datetimeFigureOut">
              <a:rPr lang="it-IT" smtClean="0"/>
              <a:t>24/02/22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89E9E43-A2A6-4DAE-8ABD-BA005BF5ECC4}" type="slidenum">
              <a:rPr lang="it-IT" smtClean="0"/>
              <a:t>‹#›</a:t>
            </a:fld>
            <a:endParaRPr lang="it-IT"/>
          </a:p>
        </p:txBody>
      </p:sp>
    </p:spTree>
    <p:extLst>
      <p:ext uri="{BB962C8B-B14F-4D97-AF65-F5344CB8AC3E}">
        <p14:creationId xmlns:p14="http://schemas.microsoft.com/office/powerpoint/2010/main" val="1325159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AAACB021-1F75-4690-AAE0-4EFC062EF066}" type="datetimeFigureOut">
              <a:rPr lang="it-IT" smtClean="0"/>
              <a:t>24/02/22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89E9E43-A2A6-4DAE-8ABD-BA005BF5ECC4}" type="slidenum">
              <a:rPr lang="it-IT" smtClean="0"/>
              <a:t>‹#›</a:t>
            </a:fld>
            <a:endParaRPr lang="it-IT"/>
          </a:p>
        </p:txBody>
      </p:sp>
    </p:spTree>
    <p:extLst>
      <p:ext uri="{BB962C8B-B14F-4D97-AF65-F5344CB8AC3E}">
        <p14:creationId xmlns:p14="http://schemas.microsoft.com/office/powerpoint/2010/main" val="1754877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AAACB021-1F75-4690-AAE0-4EFC062EF066}" type="datetimeFigureOut">
              <a:rPr lang="it-IT" smtClean="0"/>
              <a:t>24/02/22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89E9E43-A2A6-4DAE-8ABD-BA005BF5ECC4}" type="slidenum">
              <a:rPr lang="it-IT" smtClean="0"/>
              <a:t>‹#›</a:t>
            </a:fld>
            <a:endParaRPr lang="it-IT"/>
          </a:p>
        </p:txBody>
      </p:sp>
    </p:spTree>
    <p:extLst>
      <p:ext uri="{BB962C8B-B14F-4D97-AF65-F5344CB8AC3E}">
        <p14:creationId xmlns:p14="http://schemas.microsoft.com/office/powerpoint/2010/main" val="330862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ACB021-1F75-4690-AAE0-4EFC062EF066}" type="datetimeFigureOut">
              <a:rPr lang="it-IT" smtClean="0"/>
              <a:t>24/02/22</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9E9E43-A2A6-4DAE-8ABD-BA005BF5ECC4}" type="slidenum">
              <a:rPr lang="it-IT" smtClean="0"/>
              <a:t>‹#›</a:t>
            </a:fld>
            <a:endParaRPr lang="it-IT"/>
          </a:p>
        </p:txBody>
      </p:sp>
    </p:spTree>
    <p:extLst>
      <p:ext uri="{BB962C8B-B14F-4D97-AF65-F5344CB8AC3E}">
        <p14:creationId xmlns:p14="http://schemas.microsoft.com/office/powerpoint/2010/main" val="3747894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sisweb.com/mstools/isotope.htm" TargetMode="Externa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0.emf"/><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7.xml"/><Relationship Id="rId5" Type="http://schemas.openxmlformats.org/officeDocument/2006/relationships/image" Target="../media/image34.emf"/><Relationship Id="rId4" Type="http://schemas.openxmlformats.org/officeDocument/2006/relationships/image" Target="../media/image33.emf"/></Relationships>
</file>

<file path=ppt/slides/_rels/slide1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2" Type="http://schemas.openxmlformats.org/officeDocument/2006/relationships/image" Target="../media/image38.tif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8.tif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43.emf"/><Relationship Id="rId7" Type="http://schemas.openxmlformats.org/officeDocument/2006/relationships/image" Target="../media/image41.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0.emf"/><Relationship Id="rId10" Type="http://schemas.openxmlformats.org/officeDocument/2006/relationships/image" Target="../media/image44.emf"/><Relationship Id="rId4" Type="http://schemas.openxmlformats.org/officeDocument/2006/relationships/oleObject" Target="../embeddings/oleObject2.bin"/><Relationship Id="rId9" Type="http://schemas.openxmlformats.org/officeDocument/2006/relationships/image" Target="../media/image42.emf"/></Relationships>
</file>

<file path=ppt/slides/_rels/slide2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45.emf"/><Relationship Id="rId5" Type="http://schemas.openxmlformats.org/officeDocument/2006/relationships/oleObject" Target="../embeddings/oleObject5.bin"/><Relationship Id="rId4" Type="http://schemas.openxmlformats.org/officeDocument/2006/relationships/image" Target="../media/image47.emf"/></Relationships>
</file>

<file path=ppt/slides/_rels/slide26.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image" Target="../media/image51.emf"/><Relationship Id="rId7" Type="http://schemas.openxmlformats.org/officeDocument/2006/relationships/image" Target="../media/image55.emf"/><Relationship Id="rId2" Type="http://schemas.openxmlformats.org/officeDocument/2006/relationships/image" Target="../media/image50.emf"/><Relationship Id="rId1" Type="http://schemas.openxmlformats.org/officeDocument/2006/relationships/slideLayout" Target="../slideLayouts/slideLayout7.xml"/><Relationship Id="rId6" Type="http://schemas.openxmlformats.org/officeDocument/2006/relationships/image" Target="../media/image54.emf"/><Relationship Id="rId5" Type="http://schemas.openxmlformats.org/officeDocument/2006/relationships/image" Target="../media/image53.emf"/><Relationship Id="rId4" Type="http://schemas.openxmlformats.org/officeDocument/2006/relationships/image" Target="../media/image52.emf"/></Relationships>
</file>

<file path=ppt/slides/_rels/slide28.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61.emf"/><Relationship Id="rId4" Type="http://schemas.openxmlformats.org/officeDocument/2006/relationships/oleObject" Target="../embeddings/oleObject6.bin"/></Relationships>
</file>

<file path=ppt/slides/_rels/slide31.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iLlvI-mMak"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emf"/><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6.emf"/><Relationship Id="rId10" Type="http://schemas.openxmlformats.org/officeDocument/2006/relationships/image" Target="../media/image12.png"/><Relationship Id="rId4" Type="http://schemas.openxmlformats.org/officeDocument/2006/relationships/oleObject" Target="../embeddings/oleObject1.bin"/><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995487" y="1760075"/>
            <a:ext cx="8201025" cy="4848225"/>
          </a:xfrm>
          <a:prstGeom prst="rect">
            <a:avLst/>
          </a:prstGeom>
        </p:spPr>
      </p:pic>
      <p:pic>
        <p:nvPicPr>
          <p:cNvPr id="5" name="Immagine 4"/>
          <p:cNvPicPr>
            <a:picLocks noChangeAspect="1"/>
          </p:cNvPicPr>
          <p:nvPr/>
        </p:nvPicPr>
        <p:blipFill>
          <a:blip r:embed="rId3"/>
          <a:stretch>
            <a:fillRect/>
          </a:stretch>
        </p:blipFill>
        <p:spPr>
          <a:xfrm>
            <a:off x="2331039" y="249700"/>
            <a:ext cx="7529922" cy="1391506"/>
          </a:xfrm>
          <a:prstGeom prst="rect">
            <a:avLst/>
          </a:prstGeom>
        </p:spPr>
      </p:pic>
    </p:spTree>
    <p:extLst>
      <p:ext uri="{BB962C8B-B14F-4D97-AF65-F5344CB8AC3E}">
        <p14:creationId xmlns:p14="http://schemas.microsoft.com/office/powerpoint/2010/main" val="1731221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D6476A-CECA-0D41-9C94-49DF58CF0F5F}"/>
              </a:ext>
            </a:extLst>
          </p:cNvPr>
          <p:cNvSpPr txBox="1"/>
          <p:nvPr/>
        </p:nvSpPr>
        <p:spPr>
          <a:xfrm>
            <a:off x="4236679" y="0"/>
            <a:ext cx="3718647" cy="523220"/>
          </a:xfrm>
          <a:prstGeom prst="rect">
            <a:avLst/>
          </a:prstGeom>
          <a:noFill/>
        </p:spPr>
        <p:txBody>
          <a:bodyPr wrap="none" rtlCol="0">
            <a:spAutoFit/>
          </a:bodyPr>
          <a:lstStyle/>
          <a:p>
            <a:pPr algn="ctr"/>
            <a:r>
              <a:rPr lang="it-IT" sz="2800" b="1" dirty="0"/>
              <a:t>Esempi </a:t>
            </a:r>
            <a:r>
              <a:rPr lang="it-IT" sz="2800" b="1" dirty="0" err="1"/>
              <a:t>M+n</a:t>
            </a:r>
            <a:r>
              <a:rPr lang="it-IT" sz="2800" b="1" dirty="0"/>
              <a:t>: gli alogeni</a:t>
            </a:r>
          </a:p>
        </p:txBody>
      </p:sp>
      <p:grpSp>
        <p:nvGrpSpPr>
          <p:cNvPr id="11" name="Group 10">
            <a:extLst>
              <a:ext uri="{FF2B5EF4-FFF2-40B4-BE49-F238E27FC236}">
                <a16:creationId xmlns:a16="http://schemas.microsoft.com/office/drawing/2014/main" id="{A0C83CC7-8766-3C4A-9FEE-23D0B6AF52A7}"/>
              </a:ext>
            </a:extLst>
          </p:cNvPr>
          <p:cNvGrpSpPr/>
          <p:nvPr/>
        </p:nvGrpSpPr>
        <p:grpSpPr>
          <a:xfrm>
            <a:off x="0" y="1202594"/>
            <a:ext cx="12192000" cy="4452812"/>
            <a:chOff x="0" y="189748"/>
            <a:chExt cx="12192000" cy="4452812"/>
          </a:xfrm>
        </p:grpSpPr>
        <p:pic>
          <p:nvPicPr>
            <p:cNvPr id="3" name="Picture 2">
              <a:extLst>
                <a:ext uri="{FF2B5EF4-FFF2-40B4-BE49-F238E27FC236}">
                  <a16:creationId xmlns:a16="http://schemas.microsoft.com/office/drawing/2014/main" id="{C04D1B7B-5BC7-C24F-9829-D5E1F86EAE7B}"/>
                </a:ext>
              </a:extLst>
            </p:cNvPr>
            <p:cNvPicPr>
              <a:picLocks noChangeAspect="1"/>
            </p:cNvPicPr>
            <p:nvPr/>
          </p:nvPicPr>
          <p:blipFill>
            <a:blip r:embed="rId2"/>
            <a:stretch>
              <a:fillRect/>
            </a:stretch>
          </p:blipFill>
          <p:spPr>
            <a:xfrm>
              <a:off x="0" y="523220"/>
              <a:ext cx="12192000" cy="4119340"/>
            </a:xfrm>
            <a:prstGeom prst="rect">
              <a:avLst/>
            </a:prstGeom>
          </p:spPr>
        </p:pic>
        <p:sp>
          <p:nvSpPr>
            <p:cNvPr id="6" name="TextBox 5">
              <a:extLst>
                <a:ext uri="{FF2B5EF4-FFF2-40B4-BE49-F238E27FC236}">
                  <a16:creationId xmlns:a16="http://schemas.microsoft.com/office/drawing/2014/main" id="{5F83AECD-5314-4F47-AD52-74BF2299D736}"/>
                </a:ext>
              </a:extLst>
            </p:cNvPr>
            <p:cNvSpPr txBox="1"/>
            <p:nvPr/>
          </p:nvSpPr>
          <p:spPr>
            <a:xfrm>
              <a:off x="10227973" y="494032"/>
              <a:ext cx="1702582" cy="646331"/>
            </a:xfrm>
            <a:prstGeom prst="rect">
              <a:avLst/>
            </a:prstGeom>
            <a:noFill/>
          </p:spPr>
          <p:txBody>
            <a:bodyPr wrap="none" rtlCol="0">
              <a:spAutoFit/>
            </a:bodyPr>
            <a:lstStyle/>
            <a:p>
              <a:pPr algn="ctr"/>
              <a:r>
                <a:rPr lang="it-IT" dirty="0">
                  <a:solidFill>
                    <a:srgbClr val="0070C0"/>
                  </a:solidFill>
                </a:rPr>
                <a:t>Ione molecolare</a:t>
              </a:r>
            </a:p>
            <a:p>
              <a:pPr algn="ctr"/>
              <a:r>
                <a:rPr lang="it-IT" dirty="0">
                  <a:solidFill>
                    <a:srgbClr val="0070C0"/>
                  </a:solidFill>
                </a:rPr>
                <a:t>M</a:t>
              </a:r>
              <a:endParaRPr lang="it-IT" baseline="30000" dirty="0">
                <a:solidFill>
                  <a:srgbClr val="0070C0"/>
                </a:solidFill>
              </a:endParaRPr>
            </a:p>
          </p:txBody>
        </p:sp>
        <p:pic>
          <p:nvPicPr>
            <p:cNvPr id="4" name="Picture 3">
              <a:extLst>
                <a:ext uri="{FF2B5EF4-FFF2-40B4-BE49-F238E27FC236}">
                  <a16:creationId xmlns:a16="http://schemas.microsoft.com/office/drawing/2014/main" id="{2555CAC9-52CC-7A42-90D7-B05561F3948B}"/>
                </a:ext>
              </a:extLst>
            </p:cNvPr>
            <p:cNvPicPr>
              <a:picLocks noChangeAspect="1"/>
            </p:cNvPicPr>
            <p:nvPr/>
          </p:nvPicPr>
          <p:blipFill>
            <a:blip r:embed="rId3"/>
            <a:stretch>
              <a:fillRect/>
            </a:stretch>
          </p:blipFill>
          <p:spPr>
            <a:xfrm>
              <a:off x="843415" y="685013"/>
              <a:ext cx="640752" cy="1054140"/>
            </a:xfrm>
            <a:prstGeom prst="rect">
              <a:avLst/>
            </a:prstGeom>
          </p:spPr>
        </p:pic>
        <p:sp>
          <p:nvSpPr>
            <p:cNvPr id="5" name="TextBox 4">
              <a:extLst>
                <a:ext uri="{FF2B5EF4-FFF2-40B4-BE49-F238E27FC236}">
                  <a16:creationId xmlns:a16="http://schemas.microsoft.com/office/drawing/2014/main" id="{877337B9-1417-DF4B-8282-90E1A95059A3}"/>
                </a:ext>
              </a:extLst>
            </p:cNvPr>
            <p:cNvSpPr txBox="1"/>
            <p:nvPr/>
          </p:nvSpPr>
          <p:spPr>
            <a:xfrm>
              <a:off x="1622611" y="1212083"/>
              <a:ext cx="3057953" cy="369332"/>
            </a:xfrm>
            <a:prstGeom prst="rect">
              <a:avLst/>
            </a:prstGeom>
            <a:noFill/>
          </p:spPr>
          <p:txBody>
            <a:bodyPr wrap="none" rtlCol="0">
              <a:spAutoFit/>
            </a:bodyPr>
            <a:lstStyle/>
            <a:p>
              <a:r>
                <a:rPr lang="it-IT" dirty="0" err="1"/>
                <a:t>Clorobenzene</a:t>
              </a:r>
              <a:r>
                <a:rPr lang="it-IT" dirty="0"/>
                <a:t>, PM = 112 </a:t>
              </a:r>
              <a:r>
                <a:rPr lang="it-IT" dirty="0" err="1"/>
                <a:t>uma</a:t>
              </a:r>
              <a:r>
                <a:rPr lang="it-IT" dirty="0"/>
                <a:t> </a:t>
              </a:r>
            </a:p>
          </p:txBody>
        </p:sp>
        <p:sp>
          <p:nvSpPr>
            <p:cNvPr id="7" name="TextBox 6">
              <a:extLst>
                <a:ext uri="{FF2B5EF4-FFF2-40B4-BE49-F238E27FC236}">
                  <a16:creationId xmlns:a16="http://schemas.microsoft.com/office/drawing/2014/main" id="{835F584A-B26A-4344-9333-3A4A95B3A6D5}"/>
                </a:ext>
              </a:extLst>
            </p:cNvPr>
            <p:cNvSpPr txBox="1"/>
            <p:nvPr/>
          </p:nvSpPr>
          <p:spPr>
            <a:xfrm>
              <a:off x="10498175" y="189748"/>
              <a:ext cx="1162178" cy="369332"/>
            </a:xfrm>
            <a:prstGeom prst="rect">
              <a:avLst/>
            </a:prstGeom>
            <a:noFill/>
          </p:spPr>
          <p:txBody>
            <a:bodyPr wrap="none" rtlCol="0">
              <a:spAutoFit/>
            </a:bodyPr>
            <a:lstStyle/>
            <a:p>
              <a:r>
                <a:rPr lang="it-IT" dirty="0">
                  <a:solidFill>
                    <a:srgbClr val="0070C0"/>
                  </a:solidFill>
                </a:rPr>
                <a:t>Picco base</a:t>
              </a:r>
            </a:p>
          </p:txBody>
        </p:sp>
        <p:sp>
          <p:nvSpPr>
            <p:cNvPr id="8" name="TextBox 7">
              <a:extLst>
                <a:ext uri="{FF2B5EF4-FFF2-40B4-BE49-F238E27FC236}">
                  <a16:creationId xmlns:a16="http://schemas.microsoft.com/office/drawing/2014/main" id="{BA8D12C8-DE28-2242-80A3-09BD8C4C4B63}"/>
                </a:ext>
              </a:extLst>
            </p:cNvPr>
            <p:cNvSpPr txBox="1"/>
            <p:nvPr/>
          </p:nvSpPr>
          <p:spPr>
            <a:xfrm>
              <a:off x="11018454" y="2588002"/>
              <a:ext cx="614272" cy="369332"/>
            </a:xfrm>
            <a:prstGeom prst="rect">
              <a:avLst/>
            </a:prstGeom>
            <a:noFill/>
          </p:spPr>
          <p:txBody>
            <a:bodyPr wrap="none" rtlCol="0">
              <a:spAutoFit/>
            </a:bodyPr>
            <a:lstStyle/>
            <a:p>
              <a:pPr algn="ctr"/>
              <a:r>
                <a:rPr lang="it-IT" dirty="0">
                  <a:solidFill>
                    <a:srgbClr val="0070C0"/>
                  </a:solidFill>
                </a:rPr>
                <a:t>M+2</a:t>
              </a:r>
              <a:endParaRPr lang="it-IT" baseline="30000" dirty="0">
                <a:solidFill>
                  <a:srgbClr val="0070C0"/>
                </a:solidFill>
              </a:endParaRPr>
            </a:p>
          </p:txBody>
        </p:sp>
      </p:grpSp>
      <p:sp>
        <p:nvSpPr>
          <p:cNvPr id="9" name="TextBox 8">
            <a:extLst>
              <a:ext uri="{FF2B5EF4-FFF2-40B4-BE49-F238E27FC236}">
                <a16:creationId xmlns:a16="http://schemas.microsoft.com/office/drawing/2014/main" id="{BEBA07A5-7260-5A4A-BBFD-552AC381C473}"/>
              </a:ext>
            </a:extLst>
          </p:cNvPr>
          <p:cNvSpPr txBox="1"/>
          <p:nvPr/>
        </p:nvSpPr>
        <p:spPr>
          <a:xfrm>
            <a:off x="0" y="5632533"/>
            <a:ext cx="12192000" cy="369332"/>
          </a:xfrm>
          <a:prstGeom prst="rect">
            <a:avLst/>
          </a:prstGeom>
          <a:noFill/>
        </p:spPr>
        <p:txBody>
          <a:bodyPr wrap="square" rtlCol="0">
            <a:spAutoFit/>
          </a:bodyPr>
          <a:lstStyle/>
          <a:p>
            <a:pPr marL="285750" indent="-285750" algn="ctr">
              <a:buFont typeface="Arial" panose="020B0604020202020204" pitchFamily="34" charset="0"/>
              <a:buChar char="•"/>
            </a:pPr>
            <a:r>
              <a:rPr lang="it-IT" dirty="0"/>
              <a:t>Significativo contributo al picco M+2 dovuto al </a:t>
            </a:r>
            <a:r>
              <a:rPr lang="it-IT" baseline="30000" dirty="0"/>
              <a:t>37</a:t>
            </a:r>
            <a:r>
              <a:rPr lang="it-IT" dirty="0"/>
              <a:t>Cl (abbondanza isotopica 24%).</a:t>
            </a:r>
          </a:p>
        </p:txBody>
      </p:sp>
    </p:spTree>
    <p:extLst>
      <p:ext uri="{BB962C8B-B14F-4D97-AF65-F5344CB8AC3E}">
        <p14:creationId xmlns:p14="http://schemas.microsoft.com/office/powerpoint/2010/main" val="2234530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3CF1D0-2E84-0F4A-9663-19DD9000222C}"/>
              </a:ext>
            </a:extLst>
          </p:cNvPr>
          <p:cNvSpPr txBox="1"/>
          <p:nvPr/>
        </p:nvSpPr>
        <p:spPr>
          <a:xfrm>
            <a:off x="4236679" y="0"/>
            <a:ext cx="3718647" cy="523220"/>
          </a:xfrm>
          <a:prstGeom prst="rect">
            <a:avLst/>
          </a:prstGeom>
          <a:noFill/>
        </p:spPr>
        <p:txBody>
          <a:bodyPr wrap="none" rtlCol="0">
            <a:spAutoFit/>
          </a:bodyPr>
          <a:lstStyle/>
          <a:p>
            <a:pPr algn="ctr"/>
            <a:r>
              <a:rPr lang="it-IT" sz="2800" b="1" dirty="0"/>
              <a:t>Esempi </a:t>
            </a:r>
            <a:r>
              <a:rPr lang="it-IT" sz="2800" b="1" dirty="0" err="1"/>
              <a:t>M+n</a:t>
            </a:r>
            <a:r>
              <a:rPr lang="it-IT" sz="2800" b="1" dirty="0"/>
              <a:t>: gli alogeni</a:t>
            </a:r>
          </a:p>
        </p:txBody>
      </p:sp>
      <p:grpSp>
        <p:nvGrpSpPr>
          <p:cNvPr id="11" name="Group 10">
            <a:extLst>
              <a:ext uri="{FF2B5EF4-FFF2-40B4-BE49-F238E27FC236}">
                <a16:creationId xmlns:a16="http://schemas.microsoft.com/office/drawing/2014/main" id="{03B6E715-9A49-C64C-BD58-4FE53746989B}"/>
              </a:ext>
            </a:extLst>
          </p:cNvPr>
          <p:cNvGrpSpPr/>
          <p:nvPr/>
        </p:nvGrpSpPr>
        <p:grpSpPr>
          <a:xfrm>
            <a:off x="0" y="1182910"/>
            <a:ext cx="12192000" cy="4492180"/>
            <a:chOff x="0" y="998244"/>
            <a:chExt cx="12192000" cy="4492180"/>
          </a:xfrm>
        </p:grpSpPr>
        <p:pic>
          <p:nvPicPr>
            <p:cNvPr id="2" name="Picture 1">
              <a:extLst>
                <a:ext uri="{FF2B5EF4-FFF2-40B4-BE49-F238E27FC236}">
                  <a16:creationId xmlns:a16="http://schemas.microsoft.com/office/drawing/2014/main" id="{F777DEC8-151D-4145-8EE2-89408EC388F2}"/>
                </a:ext>
              </a:extLst>
            </p:cNvPr>
            <p:cNvPicPr>
              <a:picLocks noChangeAspect="1"/>
            </p:cNvPicPr>
            <p:nvPr/>
          </p:nvPicPr>
          <p:blipFill>
            <a:blip r:embed="rId2"/>
            <a:stretch>
              <a:fillRect/>
            </a:stretch>
          </p:blipFill>
          <p:spPr>
            <a:xfrm>
              <a:off x="0" y="1367576"/>
              <a:ext cx="12192000" cy="4122848"/>
            </a:xfrm>
            <a:prstGeom prst="rect">
              <a:avLst/>
            </a:prstGeom>
          </p:spPr>
        </p:pic>
        <p:pic>
          <p:nvPicPr>
            <p:cNvPr id="3" name="Picture 2">
              <a:extLst>
                <a:ext uri="{FF2B5EF4-FFF2-40B4-BE49-F238E27FC236}">
                  <a16:creationId xmlns:a16="http://schemas.microsoft.com/office/drawing/2014/main" id="{2BA07EF3-869F-2C4B-B40A-8AD3A55AE962}"/>
                </a:ext>
              </a:extLst>
            </p:cNvPr>
            <p:cNvPicPr>
              <a:picLocks noChangeAspect="1"/>
            </p:cNvPicPr>
            <p:nvPr/>
          </p:nvPicPr>
          <p:blipFill>
            <a:blip r:embed="rId3"/>
            <a:stretch>
              <a:fillRect/>
            </a:stretch>
          </p:blipFill>
          <p:spPr>
            <a:xfrm>
              <a:off x="831476" y="1526987"/>
              <a:ext cx="567018" cy="1285241"/>
            </a:xfrm>
            <a:prstGeom prst="rect">
              <a:avLst/>
            </a:prstGeom>
          </p:spPr>
        </p:pic>
        <p:sp>
          <p:nvSpPr>
            <p:cNvPr id="5" name="TextBox 4">
              <a:extLst>
                <a:ext uri="{FF2B5EF4-FFF2-40B4-BE49-F238E27FC236}">
                  <a16:creationId xmlns:a16="http://schemas.microsoft.com/office/drawing/2014/main" id="{FD972DEE-E95D-6C4A-A288-A5CAEDF6FE58}"/>
                </a:ext>
              </a:extLst>
            </p:cNvPr>
            <p:cNvSpPr txBox="1"/>
            <p:nvPr/>
          </p:nvSpPr>
          <p:spPr>
            <a:xfrm>
              <a:off x="1506070" y="1984941"/>
              <a:ext cx="3170163" cy="369332"/>
            </a:xfrm>
            <a:prstGeom prst="rect">
              <a:avLst/>
            </a:prstGeom>
            <a:noFill/>
          </p:spPr>
          <p:txBody>
            <a:bodyPr wrap="none" rtlCol="0">
              <a:spAutoFit/>
            </a:bodyPr>
            <a:lstStyle/>
            <a:p>
              <a:r>
                <a:rPr lang="it-IT" dirty="0" err="1"/>
                <a:t>Diclorobenzene</a:t>
              </a:r>
              <a:r>
                <a:rPr lang="it-IT" dirty="0"/>
                <a:t>, PM = 146 </a:t>
              </a:r>
              <a:r>
                <a:rPr lang="it-IT" dirty="0" err="1"/>
                <a:t>uma</a:t>
              </a:r>
              <a:r>
                <a:rPr lang="it-IT" dirty="0"/>
                <a:t> </a:t>
              </a:r>
            </a:p>
          </p:txBody>
        </p:sp>
        <p:sp>
          <p:nvSpPr>
            <p:cNvPr id="6" name="TextBox 5">
              <a:extLst>
                <a:ext uri="{FF2B5EF4-FFF2-40B4-BE49-F238E27FC236}">
                  <a16:creationId xmlns:a16="http://schemas.microsoft.com/office/drawing/2014/main" id="{0AA6118D-9086-0A4F-9018-101E9A190B03}"/>
                </a:ext>
              </a:extLst>
            </p:cNvPr>
            <p:cNvSpPr txBox="1"/>
            <p:nvPr/>
          </p:nvSpPr>
          <p:spPr>
            <a:xfrm>
              <a:off x="10407267" y="1302528"/>
              <a:ext cx="1702582" cy="646331"/>
            </a:xfrm>
            <a:prstGeom prst="rect">
              <a:avLst/>
            </a:prstGeom>
            <a:noFill/>
          </p:spPr>
          <p:txBody>
            <a:bodyPr wrap="none" rtlCol="0">
              <a:spAutoFit/>
            </a:bodyPr>
            <a:lstStyle/>
            <a:p>
              <a:pPr algn="ctr"/>
              <a:r>
                <a:rPr lang="it-IT" dirty="0">
                  <a:solidFill>
                    <a:srgbClr val="0070C0"/>
                  </a:solidFill>
                </a:rPr>
                <a:t>Ione molecolare</a:t>
              </a:r>
            </a:p>
            <a:p>
              <a:pPr algn="ctr"/>
              <a:r>
                <a:rPr lang="it-IT" dirty="0">
                  <a:solidFill>
                    <a:srgbClr val="0070C0"/>
                  </a:solidFill>
                </a:rPr>
                <a:t>M</a:t>
              </a:r>
              <a:endParaRPr lang="it-IT" baseline="30000" dirty="0">
                <a:solidFill>
                  <a:srgbClr val="0070C0"/>
                </a:solidFill>
              </a:endParaRPr>
            </a:p>
          </p:txBody>
        </p:sp>
        <p:sp>
          <p:nvSpPr>
            <p:cNvPr id="7" name="TextBox 6">
              <a:extLst>
                <a:ext uri="{FF2B5EF4-FFF2-40B4-BE49-F238E27FC236}">
                  <a16:creationId xmlns:a16="http://schemas.microsoft.com/office/drawing/2014/main" id="{2547FDEF-C4E6-C042-B4AC-A9039F6C5BB2}"/>
                </a:ext>
              </a:extLst>
            </p:cNvPr>
            <p:cNvSpPr txBox="1"/>
            <p:nvPr/>
          </p:nvSpPr>
          <p:spPr>
            <a:xfrm>
              <a:off x="10677469" y="998244"/>
              <a:ext cx="1162178" cy="369332"/>
            </a:xfrm>
            <a:prstGeom prst="rect">
              <a:avLst/>
            </a:prstGeom>
            <a:noFill/>
          </p:spPr>
          <p:txBody>
            <a:bodyPr wrap="none" rtlCol="0">
              <a:spAutoFit/>
            </a:bodyPr>
            <a:lstStyle/>
            <a:p>
              <a:r>
                <a:rPr lang="it-IT" dirty="0">
                  <a:solidFill>
                    <a:srgbClr val="0070C0"/>
                  </a:solidFill>
                </a:rPr>
                <a:t>Picco base</a:t>
              </a:r>
            </a:p>
          </p:txBody>
        </p:sp>
        <p:sp>
          <p:nvSpPr>
            <p:cNvPr id="8" name="TextBox 7">
              <a:extLst>
                <a:ext uri="{FF2B5EF4-FFF2-40B4-BE49-F238E27FC236}">
                  <a16:creationId xmlns:a16="http://schemas.microsoft.com/office/drawing/2014/main" id="{2F70398C-A693-B847-BD5C-44673ADCFE8A}"/>
                </a:ext>
              </a:extLst>
            </p:cNvPr>
            <p:cNvSpPr txBox="1"/>
            <p:nvPr/>
          </p:nvSpPr>
          <p:spPr>
            <a:xfrm>
              <a:off x="11225375" y="2627562"/>
              <a:ext cx="614272" cy="369332"/>
            </a:xfrm>
            <a:prstGeom prst="rect">
              <a:avLst/>
            </a:prstGeom>
            <a:noFill/>
          </p:spPr>
          <p:txBody>
            <a:bodyPr wrap="none" rtlCol="0">
              <a:spAutoFit/>
            </a:bodyPr>
            <a:lstStyle/>
            <a:p>
              <a:pPr algn="ctr"/>
              <a:r>
                <a:rPr lang="it-IT" dirty="0">
                  <a:solidFill>
                    <a:srgbClr val="0070C0"/>
                  </a:solidFill>
                </a:rPr>
                <a:t>M+2</a:t>
              </a:r>
              <a:endParaRPr lang="it-IT" baseline="30000" dirty="0">
                <a:solidFill>
                  <a:srgbClr val="0070C0"/>
                </a:solidFill>
              </a:endParaRPr>
            </a:p>
          </p:txBody>
        </p:sp>
        <p:sp>
          <p:nvSpPr>
            <p:cNvPr id="9" name="TextBox 8">
              <a:extLst>
                <a:ext uri="{FF2B5EF4-FFF2-40B4-BE49-F238E27FC236}">
                  <a16:creationId xmlns:a16="http://schemas.microsoft.com/office/drawing/2014/main" id="{348AA67E-9D3D-8940-B994-F32E3BDD0780}"/>
                </a:ext>
              </a:extLst>
            </p:cNvPr>
            <p:cNvSpPr txBox="1"/>
            <p:nvPr/>
          </p:nvSpPr>
          <p:spPr>
            <a:xfrm>
              <a:off x="11413634" y="4160526"/>
              <a:ext cx="614272" cy="369332"/>
            </a:xfrm>
            <a:prstGeom prst="rect">
              <a:avLst/>
            </a:prstGeom>
            <a:noFill/>
          </p:spPr>
          <p:txBody>
            <a:bodyPr wrap="none" rtlCol="0">
              <a:spAutoFit/>
            </a:bodyPr>
            <a:lstStyle/>
            <a:p>
              <a:pPr algn="ctr"/>
              <a:r>
                <a:rPr lang="it-IT" dirty="0">
                  <a:solidFill>
                    <a:srgbClr val="0070C0"/>
                  </a:solidFill>
                </a:rPr>
                <a:t>M+4</a:t>
              </a:r>
              <a:endParaRPr lang="it-IT" baseline="30000" dirty="0">
                <a:solidFill>
                  <a:srgbClr val="0070C0"/>
                </a:solidFill>
              </a:endParaRPr>
            </a:p>
          </p:txBody>
        </p:sp>
      </p:grpSp>
      <p:sp>
        <p:nvSpPr>
          <p:cNvPr id="10" name="TextBox 9">
            <a:extLst>
              <a:ext uri="{FF2B5EF4-FFF2-40B4-BE49-F238E27FC236}">
                <a16:creationId xmlns:a16="http://schemas.microsoft.com/office/drawing/2014/main" id="{6A8E9220-4E7C-284F-9ED5-633DA047D64F}"/>
              </a:ext>
            </a:extLst>
          </p:cNvPr>
          <p:cNvSpPr txBox="1"/>
          <p:nvPr/>
        </p:nvSpPr>
        <p:spPr>
          <a:xfrm>
            <a:off x="0" y="5675090"/>
            <a:ext cx="12192000" cy="646331"/>
          </a:xfrm>
          <a:prstGeom prst="rect">
            <a:avLst/>
          </a:prstGeom>
          <a:noFill/>
        </p:spPr>
        <p:txBody>
          <a:bodyPr wrap="square" rtlCol="0">
            <a:spAutoFit/>
          </a:bodyPr>
          <a:lstStyle/>
          <a:p>
            <a:pPr marL="285750" indent="-285750" algn="ctr">
              <a:buFont typeface="Arial" panose="020B0604020202020204" pitchFamily="34" charset="0"/>
              <a:buChar char="•"/>
            </a:pPr>
            <a:r>
              <a:rPr lang="it-IT" dirty="0"/>
              <a:t>Significativo contributo al picco M+2 ed M+4 dovuto al </a:t>
            </a:r>
            <a:r>
              <a:rPr lang="it-IT" baseline="30000" dirty="0"/>
              <a:t>37</a:t>
            </a:r>
            <a:r>
              <a:rPr lang="it-IT" dirty="0"/>
              <a:t>Cl (abbondanza isotopica 24%).</a:t>
            </a:r>
          </a:p>
          <a:p>
            <a:pPr marL="285750" indent="-285750" algn="ctr">
              <a:buFont typeface="Arial" panose="020B0604020202020204" pitchFamily="34" charset="0"/>
              <a:buChar char="•"/>
            </a:pPr>
            <a:r>
              <a:rPr lang="it-IT" dirty="0"/>
              <a:t>C'è alta probabilità che una molecola contenga 2 atomi di </a:t>
            </a:r>
            <a:r>
              <a:rPr lang="it-IT" baseline="30000" dirty="0"/>
              <a:t>37</a:t>
            </a:r>
            <a:r>
              <a:rPr lang="it-IT" dirty="0"/>
              <a:t>Cl.</a:t>
            </a:r>
          </a:p>
        </p:txBody>
      </p:sp>
    </p:spTree>
    <p:extLst>
      <p:ext uri="{BB962C8B-B14F-4D97-AF65-F5344CB8AC3E}">
        <p14:creationId xmlns:p14="http://schemas.microsoft.com/office/powerpoint/2010/main" val="2101094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6113D85-33C4-7346-A7D7-C02A52B2CE42}"/>
              </a:ext>
            </a:extLst>
          </p:cNvPr>
          <p:cNvSpPr txBox="1"/>
          <p:nvPr/>
        </p:nvSpPr>
        <p:spPr>
          <a:xfrm>
            <a:off x="4236679" y="0"/>
            <a:ext cx="3718647" cy="523220"/>
          </a:xfrm>
          <a:prstGeom prst="rect">
            <a:avLst/>
          </a:prstGeom>
          <a:noFill/>
        </p:spPr>
        <p:txBody>
          <a:bodyPr wrap="none" rtlCol="0">
            <a:spAutoFit/>
          </a:bodyPr>
          <a:lstStyle/>
          <a:p>
            <a:pPr algn="ctr"/>
            <a:r>
              <a:rPr lang="it-IT" sz="2800" b="1" dirty="0"/>
              <a:t>Esempi </a:t>
            </a:r>
            <a:r>
              <a:rPr lang="it-IT" sz="2800" b="1" dirty="0" err="1"/>
              <a:t>M+n</a:t>
            </a:r>
            <a:r>
              <a:rPr lang="it-IT" sz="2800" b="1" dirty="0"/>
              <a:t>: gli alogeni</a:t>
            </a:r>
          </a:p>
        </p:txBody>
      </p:sp>
      <p:grpSp>
        <p:nvGrpSpPr>
          <p:cNvPr id="12" name="Group 11">
            <a:extLst>
              <a:ext uri="{FF2B5EF4-FFF2-40B4-BE49-F238E27FC236}">
                <a16:creationId xmlns:a16="http://schemas.microsoft.com/office/drawing/2014/main" id="{9A60A182-AC1E-7D4F-A8E1-6957115DF858}"/>
              </a:ext>
            </a:extLst>
          </p:cNvPr>
          <p:cNvGrpSpPr/>
          <p:nvPr/>
        </p:nvGrpSpPr>
        <p:grpSpPr>
          <a:xfrm>
            <a:off x="0" y="1156596"/>
            <a:ext cx="12192000" cy="4544807"/>
            <a:chOff x="0" y="962965"/>
            <a:chExt cx="12192000" cy="4544807"/>
          </a:xfrm>
        </p:grpSpPr>
        <p:pic>
          <p:nvPicPr>
            <p:cNvPr id="2" name="Picture 1">
              <a:extLst>
                <a:ext uri="{FF2B5EF4-FFF2-40B4-BE49-F238E27FC236}">
                  <a16:creationId xmlns:a16="http://schemas.microsoft.com/office/drawing/2014/main" id="{D6B70AE9-4AF5-D443-ACF8-C2EC9131CCC7}"/>
                </a:ext>
              </a:extLst>
            </p:cNvPr>
            <p:cNvPicPr>
              <a:picLocks noChangeAspect="1"/>
            </p:cNvPicPr>
            <p:nvPr/>
          </p:nvPicPr>
          <p:blipFill>
            <a:blip r:embed="rId2"/>
            <a:stretch>
              <a:fillRect/>
            </a:stretch>
          </p:blipFill>
          <p:spPr>
            <a:xfrm>
              <a:off x="0" y="1350227"/>
              <a:ext cx="12192000" cy="4157545"/>
            </a:xfrm>
            <a:prstGeom prst="rect">
              <a:avLst/>
            </a:prstGeom>
          </p:spPr>
        </p:pic>
        <p:pic>
          <p:nvPicPr>
            <p:cNvPr id="3" name="Picture 2">
              <a:extLst>
                <a:ext uri="{FF2B5EF4-FFF2-40B4-BE49-F238E27FC236}">
                  <a16:creationId xmlns:a16="http://schemas.microsoft.com/office/drawing/2014/main" id="{0E128D5F-36DE-6943-BC53-7C6050582FF8}"/>
                </a:ext>
              </a:extLst>
            </p:cNvPr>
            <p:cNvPicPr>
              <a:picLocks noChangeAspect="1"/>
            </p:cNvPicPr>
            <p:nvPr/>
          </p:nvPicPr>
          <p:blipFill>
            <a:blip r:embed="rId3"/>
            <a:stretch>
              <a:fillRect/>
            </a:stretch>
          </p:blipFill>
          <p:spPr>
            <a:xfrm>
              <a:off x="645085" y="1586379"/>
              <a:ext cx="1154876" cy="941668"/>
            </a:xfrm>
            <a:prstGeom prst="rect">
              <a:avLst/>
            </a:prstGeom>
          </p:spPr>
        </p:pic>
        <p:sp>
          <p:nvSpPr>
            <p:cNvPr id="5" name="TextBox 4">
              <a:extLst>
                <a:ext uri="{FF2B5EF4-FFF2-40B4-BE49-F238E27FC236}">
                  <a16:creationId xmlns:a16="http://schemas.microsoft.com/office/drawing/2014/main" id="{7CE1FFD5-2AAD-D94A-9756-7C0F6F6B634C}"/>
                </a:ext>
              </a:extLst>
            </p:cNvPr>
            <p:cNvSpPr txBox="1"/>
            <p:nvPr/>
          </p:nvSpPr>
          <p:spPr>
            <a:xfrm>
              <a:off x="1864658" y="2005270"/>
              <a:ext cx="3205558" cy="369332"/>
            </a:xfrm>
            <a:prstGeom prst="rect">
              <a:avLst/>
            </a:prstGeom>
            <a:noFill/>
          </p:spPr>
          <p:txBody>
            <a:bodyPr wrap="none" rtlCol="0">
              <a:spAutoFit/>
            </a:bodyPr>
            <a:lstStyle/>
            <a:p>
              <a:r>
                <a:rPr lang="it-IT" dirty="0" err="1"/>
                <a:t>Triclorobenzene</a:t>
              </a:r>
              <a:r>
                <a:rPr lang="it-IT" dirty="0"/>
                <a:t>, PM = 180 </a:t>
              </a:r>
              <a:r>
                <a:rPr lang="it-IT" dirty="0" err="1"/>
                <a:t>uma</a:t>
              </a:r>
              <a:r>
                <a:rPr lang="it-IT" dirty="0"/>
                <a:t> </a:t>
              </a:r>
            </a:p>
          </p:txBody>
        </p:sp>
        <p:sp>
          <p:nvSpPr>
            <p:cNvPr id="6" name="TextBox 5">
              <a:extLst>
                <a:ext uri="{FF2B5EF4-FFF2-40B4-BE49-F238E27FC236}">
                  <a16:creationId xmlns:a16="http://schemas.microsoft.com/office/drawing/2014/main" id="{98BF55B2-3875-DC4F-A764-B8039B056D65}"/>
                </a:ext>
              </a:extLst>
            </p:cNvPr>
            <p:cNvSpPr txBox="1"/>
            <p:nvPr/>
          </p:nvSpPr>
          <p:spPr>
            <a:xfrm>
              <a:off x="10420167" y="1267249"/>
              <a:ext cx="1702582" cy="646331"/>
            </a:xfrm>
            <a:prstGeom prst="rect">
              <a:avLst/>
            </a:prstGeom>
            <a:noFill/>
          </p:spPr>
          <p:txBody>
            <a:bodyPr wrap="none" rtlCol="0">
              <a:spAutoFit/>
            </a:bodyPr>
            <a:lstStyle/>
            <a:p>
              <a:pPr algn="ctr"/>
              <a:r>
                <a:rPr lang="it-IT" dirty="0">
                  <a:solidFill>
                    <a:srgbClr val="0070C0"/>
                  </a:solidFill>
                </a:rPr>
                <a:t>Ione molecolare</a:t>
              </a:r>
            </a:p>
            <a:p>
              <a:pPr algn="ctr"/>
              <a:r>
                <a:rPr lang="it-IT" dirty="0">
                  <a:solidFill>
                    <a:srgbClr val="0070C0"/>
                  </a:solidFill>
                </a:rPr>
                <a:t>M</a:t>
              </a:r>
              <a:endParaRPr lang="it-IT" baseline="30000" dirty="0">
                <a:solidFill>
                  <a:srgbClr val="0070C0"/>
                </a:solidFill>
              </a:endParaRPr>
            </a:p>
          </p:txBody>
        </p:sp>
        <p:sp>
          <p:nvSpPr>
            <p:cNvPr id="7" name="TextBox 6">
              <a:extLst>
                <a:ext uri="{FF2B5EF4-FFF2-40B4-BE49-F238E27FC236}">
                  <a16:creationId xmlns:a16="http://schemas.microsoft.com/office/drawing/2014/main" id="{DD353D73-E650-0245-8353-82F374405F7E}"/>
                </a:ext>
              </a:extLst>
            </p:cNvPr>
            <p:cNvSpPr txBox="1"/>
            <p:nvPr/>
          </p:nvSpPr>
          <p:spPr>
            <a:xfrm>
              <a:off x="10690369" y="962965"/>
              <a:ext cx="1162178" cy="369332"/>
            </a:xfrm>
            <a:prstGeom prst="rect">
              <a:avLst/>
            </a:prstGeom>
            <a:noFill/>
          </p:spPr>
          <p:txBody>
            <a:bodyPr wrap="none" rtlCol="0">
              <a:spAutoFit/>
            </a:bodyPr>
            <a:lstStyle/>
            <a:p>
              <a:r>
                <a:rPr lang="it-IT" dirty="0">
                  <a:solidFill>
                    <a:srgbClr val="0070C0"/>
                  </a:solidFill>
                </a:rPr>
                <a:t>Picco base</a:t>
              </a:r>
            </a:p>
          </p:txBody>
        </p:sp>
        <p:sp>
          <p:nvSpPr>
            <p:cNvPr id="8" name="TextBox 7">
              <a:extLst>
                <a:ext uri="{FF2B5EF4-FFF2-40B4-BE49-F238E27FC236}">
                  <a16:creationId xmlns:a16="http://schemas.microsoft.com/office/drawing/2014/main" id="{7EAE2C5A-6EB8-7F48-80F0-C2306736F10A}"/>
                </a:ext>
              </a:extLst>
            </p:cNvPr>
            <p:cNvSpPr txBox="1"/>
            <p:nvPr/>
          </p:nvSpPr>
          <p:spPr>
            <a:xfrm>
              <a:off x="11316283" y="1687881"/>
              <a:ext cx="614272" cy="369332"/>
            </a:xfrm>
            <a:prstGeom prst="rect">
              <a:avLst/>
            </a:prstGeom>
            <a:noFill/>
          </p:spPr>
          <p:txBody>
            <a:bodyPr wrap="none" rtlCol="0">
              <a:spAutoFit/>
            </a:bodyPr>
            <a:lstStyle/>
            <a:p>
              <a:pPr algn="ctr"/>
              <a:r>
                <a:rPr lang="it-IT" dirty="0">
                  <a:solidFill>
                    <a:srgbClr val="0070C0"/>
                  </a:solidFill>
                </a:rPr>
                <a:t>M+2</a:t>
              </a:r>
              <a:endParaRPr lang="it-IT" baseline="30000" dirty="0">
                <a:solidFill>
                  <a:srgbClr val="0070C0"/>
                </a:solidFill>
              </a:endParaRPr>
            </a:p>
          </p:txBody>
        </p:sp>
        <p:sp>
          <p:nvSpPr>
            <p:cNvPr id="9" name="TextBox 8">
              <a:extLst>
                <a:ext uri="{FF2B5EF4-FFF2-40B4-BE49-F238E27FC236}">
                  <a16:creationId xmlns:a16="http://schemas.microsoft.com/office/drawing/2014/main" id="{A3379989-EC4F-E143-BA4D-AA7DCE8A7AA0}"/>
                </a:ext>
              </a:extLst>
            </p:cNvPr>
            <p:cNvSpPr txBox="1"/>
            <p:nvPr/>
          </p:nvSpPr>
          <p:spPr>
            <a:xfrm>
              <a:off x="11331828" y="3551828"/>
              <a:ext cx="614272" cy="369332"/>
            </a:xfrm>
            <a:prstGeom prst="rect">
              <a:avLst/>
            </a:prstGeom>
            <a:noFill/>
          </p:spPr>
          <p:txBody>
            <a:bodyPr wrap="none" rtlCol="0">
              <a:spAutoFit/>
            </a:bodyPr>
            <a:lstStyle/>
            <a:p>
              <a:pPr algn="ctr"/>
              <a:r>
                <a:rPr lang="it-IT" dirty="0">
                  <a:solidFill>
                    <a:srgbClr val="0070C0"/>
                  </a:solidFill>
                </a:rPr>
                <a:t>M+3</a:t>
              </a:r>
              <a:endParaRPr lang="it-IT" baseline="30000" dirty="0">
                <a:solidFill>
                  <a:srgbClr val="0070C0"/>
                </a:solidFill>
              </a:endParaRPr>
            </a:p>
          </p:txBody>
        </p:sp>
        <p:sp>
          <p:nvSpPr>
            <p:cNvPr id="10" name="TextBox 9">
              <a:extLst>
                <a:ext uri="{FF2B5EF4-FFF2-40B4-BE49-F238E27FC236}">
                  <a16:creationId xmlns:a16="http://schemas.microsoft.com/office/drawing/2014/main" id="{66F53B24-32DF-7D49-8E41-1A084C73D925}"/>
                </a:ext>
              </a:extLst>
            </p:cNvPr>
            <p:cNvSpPr txBox="1"/>
            <p:nvPr/>
          </p:nvSpPr>
          <p:spPr>
            <a:xfrm>
              <a:off x="11506093" y="4345134"/>
              <a:ext cx="614272" cy="369332"/>
            </a:xfrm>
            <a:prstGeom prst="rect">
              <a:avLst/>
            </a:prstGeom>
            <a:noFill/>
          </p:spPr>
          <p:txBody>
            <a:bodyPr wrap="none" rtlCol="0">
              <a:spAutoFit/>
            </a:bodyPr>
            <a:lstStyle/>
            <a:p>
              <a:pPr algn="ctr"/>
              <a:r>
                <a:rPr lang="it-IT" dirty="0">
                  <a:solidFill>
                    <a:srgbClr val="0070C0"/>
                  </a:solidFill>
                </a:rPr>
                <a:t>M+4</a:t>
              </a:r>
              <a:endParaRPr lang="it-IT" baseline="30000" dirty="0">
                <a:solidFill>
                  <a:srgbClr val="0070C0"/>
                </a:solidFill>
              </a:endParaRPr>
            </a:p>
          </p:txBody>
        </p:sp>
      </p:grpSp>
      <p:sp>
        <p:nvSpPr>
          <p:cNvPr id="11" name="TextBox 10">
            <a:extLst>
              <a:ext uri="{FF2B5EF4-FFF2-40B4-BE49-F238E27FC236}">
                <a16:creationId xmlns:a16="http://schemas.microsoft.com/office/drawing/2014/main" id="{A5C19714-8634-104E-BCE2-239C5B1D5660}"/>
              </a:ext>
            </a:extLst>
          </p:cNvPr>
          <p:cNvSpPr txBox="1"/>
          <p:nvPr/>
        </p:nvSpPr>
        <p:spPr>
          <a:xfrm>
            <a:off x="116240" y="5719333"/>
            <a:ext cx="11814315" cy="923330"/>
          </a:xfrm>
          <a:prstGeom prst="rect">
            <a:avLst/>
          </a:prstGeom>
          <a:noFill/>
        </p:spPr>
        <p:txBody>
          <a:bodyPr wrap="square" rtlCol="0">
            <a:spAutoFit/>
          </a:bodyPr>
          <a:lstStyle/>
          <a:p>
            <a:pPr marL="285750" indent="-285750" algn="ctr">
              <a:buFont typeface="Arial" panose="020B0604020202020204" pitchFamily="34" charset="0"/>
              <a:buChar char="•"/>
            </a:pPr>
            <a:r>
              <a:rPr lang="it-IT" dirty="0"/>
              <a:t>Significativo contributo al picco M+2 ed M+4 dovuto al </a:t>
            </a:r>
            <a:r>
              <a:rPr lang="it-IT" baseline="30000" dirty="0"/>
              <a:t>37</a:t>
            </a:r>
            <a:r>
              <a:rPr lang="it-IT" dirty="0"/>
              <a:t>Cl (abbondanza isotopica 24%).</a:t>
            </a:r>
          </a:p>
          <a:p>
            <a:pPr marL="285750" indent="-285750" algn="ctr">
              <a:buFont typeface="Arial" panose="020B0604020202020204" pitchFamily="34" charset="0"/>
              <a:buChar char="•"/>
            </a:pPr>
            <a:r>
              <a:rPr lang="it-IT" dirty="0"/>
              <a:t>C'è una probabilità molto alta che la molecola contenga almeno un atomo di </a:t>
            </a:r>
            <a:r>
              <a:rPr lang="it-IT" baseline="30000" dirty="0"/>
              <a:t>37</a:t>
            </a:r>
            <a:r>
              <a:rPr lang="it-IT" dirty="0"/>
              <a:t>Cl.</a:t>
            </a:r>
          </a:p>
          <a:p>
            <a:pPr marL="285750" indent="-285750" algn="ctr">
              <a:buFont typeface="Arial" panose="020B0604020202020204" pitchFamily="34" charset="0"/>
              <a:buChar char="•"/>
            </a:pPr>
            <a:r>
              <a:rPr lang="it-IT" dirty="0"/>
              <a:t>C'è una probabilità alta che la molecola contenga 2 o 3 atomi di </a:t>
            </a:r>
            <a:r>
              <a:rPr lang="it-IT" baseline="30000" dirty="0"/>
              <a:t>37</a:t>
            </a:r>
            <a:r>
              <a:rPr lang="it-IT" dirty="0"/>
              <a:t>Cl.</a:t>
            </a:r>
          </a:p>
        </p:txBody>
      </p:sp>
    </p:spTree>
    <p:extLst>
      <p:ext uri="{BB962C8B-B14F-4D97-AF65-F5344CB8AC3E}">
        <p14:creationId xmlns:p14="http://schemas.microsoft.com/office/powerpoint/2010/main" val="2033211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3E069C-C448-6A4C-AE01-B2C3119D5857}"/>
              </a:ext>
            </a:extLst>
          </p:cNvPr>
          <p:cNvSpPr txBox="1"/>
          <p:nvPr/>
        </p:nvSpPr>
        <p:spPr>
          <a:xfrm>
            <a:off x="4236679" y="0"/>
            <a:ext cx="3718647" cy="523220"/>
          </a:xfrm>
          <a:prstGeom prst="rect">
            <a:avLst/>
          </a:prstGeom>
          <a:noFill/>
        </p:spPr>
        <p:txBody>
          <a:bodyPr wrap="none" rtlCol="0">
            <a:spAutoFit/>
          </a:bodyPr>
          <a:lstStyle/>
          <a:p>
            <a:pPr algn="ctr"/>
            <a:r>
              <a:rPr lang="it-IT" sz="2800" b="1" dirty="0"/>
              <a:t>Esempi </a:t>
            </a:r>
            <a:r>
              <a:rPr lang="it-IT" sz="2800" b="1" dirty="0" err="1"/>
              <a:t>M+n</a:t>
            </a:r>
            <a:r>
              <a:rPr lang="it-IT" sz="2800" b="1" dirty="0"/>
              <a:t>: gli alogeni</a:t>
            </a:r>
          </a:p>
        </p:txBody>
      </p:sp>
      <p:grpSp>
        <p:nvGrpSpPr>
          <p:cNvPr id="10" name="Group 9">
            <a:extLst>
              <a:ext uri="{FF2B5EF4-FFF2-40B4-BE49-F238E27FC236}">
                <a16:creationId xmlns:a16="http://schemas.microsoft.com/office/drawing/2014/main" id="{4E9895BC-E521-7F4F-8688-7B53437EBB54}"/>
              </a:ext>
            </a:extLst>
          </p:cNvPr>
          <p:cNvGrpSpPr/>
          <p:nvPr/>
        </p:nvGrpSpPr>
        <p:grpSpPr>
          <a:xfrm>
            <a:off x="-19622" y="1371015"/>
            <a:ext cx="12231243" cy="4115969"/>
            <a:chOff x="0" y="1371015"/>
            <a:chExt cx="12231243" cy="4115969"/>
          </a:xfrm>
        </p:grpSpPr>
        <p:pic>
          <p:nvPicPr>
            <p:cNvPr id="2" name="Picture 1">
              <a:extLst>
                <a:ext uri="{FF2B5EF4-FFF2-40B4-BE49-F238E27FC236}">
                  <a16:creationId xmlns:a16="http://schemas.microsoft.com/office/drawing/2014/main" id="{90F2513B-F0B6-944F-9480-4C5D9FE674BA}"/>
                </a:ext>
              </a:extLst>
            </p:cNvPr>
            <p:cNvPicPr>
              <a:picLocks noChangeAspect="1"/>
            </p:cNvPicPr>
            <p:nvPr/>
          </p:nvPicPr>
          <p:blipFill>
            <a:blip r:embed="rId2"/>
            <a:stretch>
              <a:fillRect/>
            </a:stretch>
          </p:blipFill>
          <p:spPr>
            <a:xfrm>
              <a:off x="0" y="1371015"/>
              <a:ext cx="12192000" cy="4115969"/>
            </a:xfrm>
            <a:prstGeom prst="rect">
              <a:avLst/>
            </a:prstGeom>
          </p:spPr>
        </p:pic>
        <p:pic>
          <p:nvPicPr>
            <p:cNvPr id="3" name="Picture 2">
              <a:extLst>
                <a:ext uri="{FF2B5EF4-FFF2-40B4-BE49-F238E27FC236}">
                  <a16:creationId xmlns:a16="http://schemas.microsoft.com/office/drawing/2014/main" id="{0A8CC9A6-19A2-CA42-9BCC-B9DAFF5DBF94}"/>
                </a:ext>
              </a:extLst>
            </p:cNvPr>
            <p:cNvPicPr>
              <a:picLocks noChangeAspect="1"/>
            </p:cNvPicPr>
            <p:nvPr/>
          </p:nvPicPr>
          <p:blipFill>
            <a:blip r:embed="rId3"/>
            <a:stretch>
              <a:fillRect/>
            </a:stretch>
          </p:blipFill>
          <p:spPr>
            <a:xfrm>
              <a:off x="672725" y="1590113"/>
              <a:ext cx="575565" cy="946897"/>
            </a:xfrm>
            <a:prstGeom prst="rect">
              <a:avLst/>
            </a:prstGeom>
          </p:spPr>
        </p:pic>
        <p:sp>
          <p:nvSpPr>
            <p:cNvPr id="5" name="TextBox 4">
              <a:extLst>
                <a:ext uri="{FF2B5EF4-FFF2-40B4-BE49-F238E27FC236}">
                  <a16:creationId xmlns:a16="http://schemas.microsoft.com/office/drawing/2014/main" id="{1772F6BB-DD1E-C64D-866D-CBDE2A3CC49E}"/>
                </a:ext>
              </a:extLst>
            </p:cNvPr>
            <p:cNvSpPr txBox="1"/>
            <p:nvPr/>
          </p:nvSpPr>
          <p:spPr>
            <a:xfrm>
              <a:off x="1326776" y="1878895"/>
              <a:ext cx="3133294" cy="369332"/>
            </a:xfrm>
            <a:prstGeom prst="rect">
              <a:avLst/>
            </a:prstGeom>
            <a:noFill/>
          </p:spPr>
          <p:txBody>
            <a:bodyPr wrap="none" rtlCol="0">
              <a:spAutoFit/>
            </a:bodyPr>
            <a:lstStyle/>
            <a:p>
              <a:r>
                <a:rPr lang="it-IT" dirty="0" err="1"/>
                <a:t>Bromobenzene</a:t>
              </a:r>
              <a:r>
                <a:rPr lang="it-IT" dirty="0"/>
                <a:t>, PM = 156 </a:t>
              </a:r>
              <a:r>
                <a:rPr lang="it-IT" dirty="0" err="1"/>
                <a:t>uma</a:t>
              </a:r>
              <a:r>
                <a:rPr lang="it-IT" dirty="0"/>
                <a:t> </a:t>
              </a:r>
            </a:p>
          </p:txBody>
        </p:sp>
        <p:sp>
          <p:nvSpPr>
            <p:cNvPr id="6" name="TextBox 5">
              <a:extLst>
                <a:ext uri="{FF2B5EF4-FFF2-40B4-BE49-F238E27FC236}">
                  <a16:creationId xmlns:a16="http://schemas.microsoft.com/office/drawing/2014/main" id="{AA544FAD-D175-CE44-95A4-9C496B0C5517}"/>
                </a:ext>
              </a:extLst>
            </p:cNvPr>
            <p:cNvSpPr txBox="1"/>
            <p:nvPr/>
          </p:nvSpPr>
          <p:spPr>
            <a:xfrm>
              <a:off x="10528661" y="2213844"/>
              <a:ext cx="1702582" cy="646331"/>
            </a:xfrm>
            <a:prstGeom prst="rect">
              <a:avLst/>
            </a:prstGeom>
            <a:noFill/>
          </p:spPr>
          <p:txBody>
            <a:bodyPr wrap="none" rtlCol="0">
              <a:spAutoFit/>
            </a:bodyPr>
            <a:lstStyle/>
            <a:p>
              <a:pPr algn="ctr"/>
              <a:r>
                <a:rPr lang="it-IT" dirty="0">
                  <a:solidFill>
                    <a:srgbClr val="0070C0"/>
                  </a:solidFill>
                </a:rPr>
                <a:t>Ione molecolare</a:t>
              </a:r>
            </a:p>
            <a:p>
              <a:pPr algn="ctr"/>
              <a:r>
                <a:rPr lang="it-IT" dirty="0">
                  <a:solidFill>
                    <a:srgbClr val="0070C0"/>
                  </a:solidFill>
                </a:rPr>
                <a:t>M</a:t>
              </a:r>
              <a:endParaRPr lang="it-IT" baseline="30000" dirty="0">
                <a:solidFill>
                  <a:srgbClr val="0070C0"/>
                </a:solidFill>
              </a:endParaRPr>
            </a:p>
          </p:txBody>
        </p:sp>
        <p:sp>
          <p:nvSpPr>
            <p:cNvPr id="7" name="TextBox 6">
              <a:extLst>
                <a:ext uri="{FF2B5EF4-FFF2-40B4-BE49-F238E27FC236}">
                  <a16:creationId xmlns:a16="http://schemas.microsoft.com/office/drawing/2014/main" id="{2F7B5BB4-AACD-854B-8247-935D096A458F}"/>
                </a:ext>
              </a:extLst>
            </p:cNvPr>
            <p:cNvSpPr txBox="1"/>
            <p:nvPr/>
          </p:nvSpPr>
          <p:spPr>
            <a:xfrm>
              <a:off x="4460070" y="1509563"/>
              <a:ext cx="1162178" cy="369332"/>
            </a:xfrm>
            <a:prstGeom prst="rect">
              <a:avLst/>
            </a:prstGeom>
            <a:noFill/>
          </p:spPr>
          <p:txBody>
            <a:bodyPr wrap="none" rtlCol="0">
              <a:spAutoFit/>
            </a:bodyPr>
            <a:lstStyle/>
            <a:p>
              <a:r>
                <a:rPr lang="it-IT" dirty="0">
                  <a:solidFill>
                    <a:srgbClr val="0070C0"/>
                  </a:solidFill>
                </a:rPr>
                <a:t>Picco base</a:t>
              </a:r>
            </a:p>
          </p:txBody>
        </p:sp>
        <p:sp>
          <p:nvSpPr>
            <p:cNvPr id="8" name="TextBox 7">
              <a:extLst>
                <a:ext uri="{FF2B5EF4-FFF2-40B4-BE49-F238E27FC236}">
                  <a16:creationId xmlns:a16="http://schemas.microsoft.com/office/drawing/2014/main" id="{9872875A-D568-2743-A2DC-90531CC1DAA5}"/>
                </a:ext>
              </a:extLst>
            </p:cNvPr>
            <p:cNvSpPr txBox="1"/>
            <p:nvPr/>
          </p:nvSpPr>
          <p:spPr>
            <a:xfrm>
              <a:off x="11577728" y="2821084"/>
              <a:ext cx="614272" cy="369332"/>
            </a:xfrm>
            <a:prstGeom prst="rect">
              <a:avLst/>
            </a:prstGeom>
            <a:noFill/>
          </p:spPr>
          <p:txBody>
            <a:bodyPr wrap="none" rtlCol="0">
              <a:spAutoFit/>
            </a:bodyPr>
            <a:lstStyle/>
            <a:p>
              <a:pPr algn="ctr"/>
              <a:r>
                <a:rPr lang="it-IT" dirty="0">
                  <a:solidFill>
                    <a:srgbClr val="0070C0"/>
                  </a:solidFill>
                </a:rPr>
                <a:t>M+2</a:t>
              </a:r>
              <a:endParaRPr lang="it-IT" baseline="30000" dirty="0">
                <a:solidFill>
                  <a:srgbClr val="0070C0"/>
                </a:solidFill>
              </a:endParaRPr>
            </a:p>
          </p:txBody>
        </p:sp>
      </p:grpSp>
      <p:sp>
        <p:nvSpPr>
          <p:cNvPr id="9" name="TextBox 8">
            <a:extLst>
              <a:ext uri="{FF2B5EF4-FFF2-40B4-BE49-F238E27FC236}">
                <a16:creationId xmlns:a16="http://schemas.microsoft.com/office/drawing/2014/main" id="{2DDB078F-6FC7-3440-8622-74717842ABCA}"/>
              </a:ext>
            </a:extLst>
          </p:cNvPr>
          <p:cNvSpPr txBox="1"/>
          <p:nvPr/>
        </p:nvSpPr>
        <p:spPr>
          <a:xfrm>
            <a:off x="-8254" y="5603602"/>
            <a:ext cx="12192000" cy="923330"/>
          </a:xfrm>
          <a:prstGeom prst="rect">
            <a:avLst/>
          </a:prstGeom>
          <a:noFill/>
        </p:spPr>
        <p:txBody>
          <a:bodyPr wrap="square" rtlCol="0">
            <a:spAutoFit/>
          </a:bodyPr>
          <a:lstStyle/>
          <a:p>
            <a:pPr marL="285750" indent="-285750" algn="ctr">
              <a:buFont typeface="Arial" panose="020B0604020202020204" pitchFamily="34" charset="0"/>
              <a:buChar char="•"/>
            </a:pPr>
            <a:r>
              <a:rPr lang="it-IT" dirty="0"/>
              <a:t>Il Br ha un’abbondanza isotopica del 49%, cioè uno su due atomi di bromo non è </a:t>
            </a:r>
            <a:r>
              <a:rPr lang="it-IT" baseline="30000" dirty="0"/>
              <a:t>79</a:t>
            </a:r>
            <a:r>
              <a:rPr lang="it-IT" dirty="0"/>
              <a:t>Br ma </a:t>
            </a:r>
            <a:r>
              <a:rPr lang="it-IT" baseline="30000" dirty="0"/>
              <a:t>81</a:t>
            </a:r>
            <a:r>
              <a:rPr lang="it-IT" dirty="0"/>
              <a:t>Br!</a:t>
            </a:r>
          </a:p>
          <a:p>
            <a:pPr marL="285750" indent="-285750" algn="ctr">
              <a:buFont typeface="Arial" panose="020B0604020202020204" pitchFamily="34" charset="0"/>
              <a:buChar char="•"/>
            </a:pPr>
            <a:r>
              <a:rPr lang="it-IT" dirty="0"/>
              <a:t>Significativo contributo al picco M+2 dovuto al </a:t>
            </a:r>
            <a:r>
              <a:rPr lang="it-IT" baseline="30000" dirty="0"/>
              <a:t>81</a:t>
            </a:r>
            <a:r>
              <a:rPr lang="it-IT" dirty="0"/>
              <a:t>Br.</a:t>
            </a:r>
          </a:p>
          <a:p>
            <a:pPr marL="285750" indent="-285750" algn="ctr">
              <a:buFont typeface="Arial" panose="020B0604020202020204" pitchFamily="34" charset="0"/>
              <a:buChar char="•"/>
            </a:pPr>
            <a:r>
              <a:rPr lang="it-IT" dirty="0"/>
              <a:t>C'è una probabilità molto alta che la molecola contenga 1 atomo di </a:t>
            </a:r>
            <a:r>
              <a:rPr lang="it-IT" baseline="30000" dirty="0"/>
              <a:t>81</a:t>
            </a:r>
            <a:r>
              <a:rPr lang="it-IT" dirty="0"/>
              <a:t>Br; praticamente 1 Br su 2 è </a:t>
            </a:r>
            <a:r>
              <a:rPr lang="it-IT" baseline="30000" dirty="0"/>
              <a:t>81</a:t>
            </a:r>
            <a:r>
              <a:rPr lang="it-IT" dirty="0"/>
              <a:t>Br!</a:t>
            </a:r>
          </a:p>
        </p:txBody>
      </p:sp>
    </p:spTree>
    <p:extLst>
      <p:ext uri="{BB962C8B-B14F-4D97-AF65-F5344CB8AC3E}">
        <p14:creationId xmlns:p14="http://schemas.microsoft.com/office/powerpoint/2010/main" val="1515325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9BCBB90-BCE8-1C4C-B9C8-BCB295317323}"/>
              </a:ext>
            </a:extLst>
          </p:cNvPr>
          <p:cNvSpPr txBox="1"/>
          <p:nvPr/>
        </p:nvSpPr>
        <p:spPr>
          <a:xfrm>
            <a:off x="4236679" y="0"/>
            <a:ext cx="3718647" cy="523220"/>
          </a:xfrm>
          <a:prstGeom prst="rect">
            <a:avLst/>
          </a:prstGeom>
          <a:noFill/>
        </p:spPr>
        <p:txBody>
          <a:bodyPr wrap="none" rtlCol="0">
            <a:spAutoFit/>
          </a:bodyPr>
          <a:lstStyle/>
          <a:p>
            <a:pPr algn="ctr"/>
            <a:r>
              <a:rPr lang="it-IT" sz="2800" b="1" dirty="0"/>
              <a:t>Esempi </a:t>
            </a:r>
            <a:r>
              <a:rPr lang="it-IT" sz="2800" b="1" dirty="0" err="1"/>
              <a:t>M+n</a:t>
            </a:r>
            <a:r>
              <a:rPr lang="it-IT" sz="2800" b="1" dirty="0"/>
              <a:t>: gli alogeni</a:t>
            </a:r>
          </a:p>
        </p:txBody>
      </p:sp>
      <p:sp>
        <p:nvSpPr>
          <p:cNvPr id="11" name="TextBox 10">
            <a:extLst>
              <a:ext uri="{FF2B5EF4-FFF2-40B4-BE49-F238E27FC236}">
                <a16:creationId xmlns:a16="http://schemas.microsoft.com/office/drawing/2014/main" id="{E999C381-1875-8048-982D-BFBC2E59A76F}"/>
              </a:ext>
            </a:extLst>
          </p:cNvPr>
          <p:cNvSpPr txBox="1"/>
          <p:nvPr/>
        </p:nvSpPr>
        <p:spPr>
          <a:xfrm>
            <a:off x="70549" y="5630394"/>
            <a:ext cx="11814315" cy="1200329"/>
          </a:xfrm>
          <a:prstGeom prst="rect">
            <a:avLst/>
          </a:prstGeom>
          <a:noFill/>
        </p:spPr>
        <p:txBody>
          <a:bodyPr wrap="square" rtlCol="0">
            <a:spAutoFit/>
          </a:bodyPr>
          <a:lstStyle/>
          <a:p>
            <a:pPr marL="285750" indent="-285750" algn="ctr">
              <a:buFont typeface="Arial" panose="020B0604020202020204" pitchFamily="34" charset="0"/>
              <a:buChar char="•"/>
            </a:pPr>
            <a:r>
              <a:rPr lang="it-IT" dirty="0"/>
              <a:t>Significativo contributo al picco M+2 e M+4 dovuto al </a:t>
            </a:r>
            <a:r>
              <a:rPr lang="it-IT" baseline="30000" dirty="0"/>
              <a:t>81</a:t>
            </a:r>
            <a:r>
              <a:rPr lang="it-IT" dirty="0"/>
              <a:t>Br (abbondanza isotopica 49%!).</a:t>
            </a:r>
          </a:p>
          <a:p>
            <a:pPr marL="285750" indent="-285750" algn="ctr">
              <a:buFont typeface="Arial" panose="020B0604020202020204" pitchFamily="34" charset="0"/>
              <a:buChar char="•"/>
            </a:pPr>
            <a:r>
              <a:rPr lang="it-IT" dirty="0"/>
              <a:t>C'è una probabilità altissima alta che la molecola contenga almeno 1 atomo di </a:t>
            </a:r>
            <a:r>
              <a:rPr lang="it-IT" baseline="30000" dirty="0"/>
              <a:t>81</a:t>
            </a:r>
            <a:r>
              <a:rPr lang="it-IT" dirty="0"/>
              <a:t>Br.</a:t>
            </a:r>
          </a:p>
          <a:p>
            <a:pPr marL="285750" indent="-285750" algn="ctr">
              <a:buFont typeface="Arial" panose="020B0604020202020204" pitchFamily="34" charset="0"/>
              <a:buChar char="•"/>
            </a:pPr>
            <a:r>
              <a:rPr lang="it-IT" dirty="0"/>
              <a:t>C'è una probabilità molto alta che la molecola contenga 2 atomi di </a:t>
            </a:r>
            <a:r>
              <a:rPr lang="it-IT" baseline="30000" dirty="0"/>
              <a:t>81</a:t>
            </a:r>
            <a:r>
              <a:rPr lang="it-IT" dirty="0"/>
              <a:t>Br.</a:t>
            </a:r>
          </a:p>
          <a:p>
            <a:pPr marL="285750" indent="-285750" algn="ctr">
              <a:buFont typeface="Arial" panose="020B0604020202020204" pitchFamily="34" charset="0"/>
              <a:buChar char="•"/>
            </a:pPr>
            <a:r>
              <a:rPr lang="it-IT" dirty="0"/>
              <a:t>Ragionamento applicabile anche ai picchi dei frammenti!</a:t>
            </a:r>
          </a:p>
        </p:txBody>
      </p:sp>
      <p:grpSp>
        <p:nvGrpSpPr>
          <p:cNvPr id="10" name="Group 9">
            <a:extLst>
              <a:ext uri="{FF2B5EF4-FFF2-40B4-BE49-F238E27FC236}">
                <a16:creationId xmlns:a16="http://schemas.microsoft.com/office/drawing/2014/main" id="{E1EB2DB7-65A3-8044-8391-F6E9F224DF36}"/>
              </a:ext>
            </a:extLst>
          </p:cNvPr>
          <p:cNvGrpSpPr/>
          <p:nvPr/>
        </p:nvGrpSpPr>
        <p:grpSpPr>
          <a:xfrm>
            <a:off x="0" y="1367576"/>
            <a:ext cx="12192000" cy="4122848"/>
            <a:chOff x="0" y="1367576"/>
            <a:chExt cx="12192000" cy="4122848"/>
          </a:xfrm>
        </p:grpSpPr>
        <p:pic>
          <p:nvPicPr>
            <p:cNvPr id="2" name="Picture 1">
              <a:extLst>
                <a:ext uri="{FF2B5EF4-FFF2-40B4-BE49-F238E27FC236}">
                  <a16:creationId xmlns:a16="http://schemas.microsoft.com/office/drawing/2014/main" id="{79CBDAE0-3B33-9A42-BBF0-F15FC3933878}"/>
                </a:ext>
              </a:extLst>
            </p:cNvPr>
            <p:cNvPicPr>
              <a:picLocks noChangeAspect="1"/>
            </p:cNvPicPr>
            <p:nvPr/>
          </p:nvPicPr>
          <p:blipFill>
            <a:blip r:embed="rId2"/>
            <a:stretch>
              <a:fillRect/>
            </a:stretch>
          </p:blipFill>
          <p:spPr>
            <a:xfrm>
              <a:off x="0" y="1367576"/>
              <a:ext cx="12192000" cy="4122848"/>
            </a:xfrm>
            <a:prstGeom prst="rect">
              <a:avLst/>
            </a:prstGeom>
          </p:spPr>
        </p:pic>
        <p:pic>
          <p:nvPicPr>
            <p:cNvPr id="3" name="Picture 2">
              <a:extLst>
                <a:ext uri="{FF2B5EF4-FFF2-40B4-BE49-F238E27FC236}">
                  <a16:creationId xmlns:a16="http://schemas.microsoft.com/office/drawing/2014/main" id="{00E3A4E5-0E59-D549-8B1E-73222729B725}"/>
                </a:ext>
              </a:extLst>
            </p:cNvPr>
            <p:cNvPicPr>
              <a:picLocks noChangeAspect="1"/>
            </p:cNvPicPr>
            <p:nvPr/>
          </p:nvPicPr>
          <p:blipFill>
            <a:blip r:embed="rId3"/>
            <a:stretch>
              <a:fillRect/>
            </a:stretch>
          </p:blipFill>
          <p:spPr>
            <a:xfrm>
              <a:off x="744445" y="1526987"/>
              <a:ext cx="564402" cy="1238043"/>
            </a:xfrm>
            <a:prstGeom prst="rect">
              <a:avLst/>
            </a:prstGeom>
          </p:spPr>
        </p:pic>
        <p:sp>
          <p:nvSpPr>
            <p:cNvPr id="5" name="TextBox 4">
              <a:extLst>
                <a:ext uri="{FF2B5EF4-FFF2-40B4-BE49-F238E27FC236}">
                  <a16:creationId xmlns:a16="http://schemas.microsoft.com/office/drawing/2014/main" id="{FFBF5163-683D-8C41-97F6-4F3B1C5906C9}"/>
                </a:ext>
              </a:extLst>
            </p:cNvPr>
            <p:cNvSpPr txBox="1"/>
            <p:nvPr/>
          </p:nvSpPr>
          <p:spPr>
            <a:xfrm>
              <a:off x="1523999" y="1961342"/>
              <a:ext cx="3325654" cy="369332"/>
            </a:xfrm>
            <a:prstGeom prst="rect">
              <a:avLst/>
            </a:prstGeom>
            <a:noFill/>
          </p:spPr>
          <p:txBody>
            <a:bodyPr wrap="none" rtlCol="0">
              <a:spAutoFit/>
            </a:bodyPr>
            <a:lstStyle/>
            <a:p>
              <a:r>
                <a:rPr lang="it-IT" dirty="0" err="1"/>
                <a:t>Dibromobenzene</a:t>
              </a:r>
              <a:r>
                <a:rPr lang="it-IT" dirty="0"/>
                <a:t>, PM = 234 </a:t>
              </a:r>
              <a:r>
                <a:rPr lang="it-IT" dirty="0" err="1"/>
                <a:t>uma</a:t>
              </a:r>
              <a:r>
                <a:rPr lang="it-IT" dirty="0"/>
                <a:t> </a:t>
              </a:r>
            </a:p>
          </p:txBody>
        </p:sp>
        <p:sp>
          <p:nvSpPr>
            <p:cNvPr id="6" name="TextBox 5">
              <a:extLst>
                <a:ext uri="{FF2B5EF4-FFF2-40B4-BE49-F238E27FC236}">
                  <a16:creationId xmlns:a16="http://schemas.microsoft.com/office/drawing/2014/main" id="{2EF4BA39-FFAA-A547-AE61-8686312202C2}"/>
                </a:ext>
              </a:extLst>
            </p:cNvPr>
            <p:cNvSpPr txBox="1"/>
            <p:nvPr/>
          </p:nvSpPr>
          <p:spPr>
            <a:xfrm>
              <a:off x="9980049" y="2707875"/>
              <a:ext cx="1702582" cy="646331"/>
            </a:xfrm>
            <a:prstGeom prst="rect">
              <a:avLst/>
            </a:prstGeom>
            <a:noFill/>
          </p:spPr>
          <p:txBody>
            <a:bodyPr wrap="none" rtlCol="0">
              <a:spAutoFit/>
            </a:bodyPr>
            <a:lstStyle/>
            <a:p>
              <a:pPr algn="r"/>
              <a:r>
                <a:rPr lang="it-IT" dirty="0">
                  <a:solidFill>
                    <a:srgbClr val="0070C0"/>
                  </a:solidFill>
                </a:rPr>
                <a:t>Ione molecolare</a:t>
              </a:r>
            </a:p>
            <a:p>
              <a:pPr algn="r"/>
              <a:r>
                <a:rPr lang="it-IT" dirty="0">
                  <a:solidFill>
                    <a:srgbClr val="0070C0"/>
                  </a:solidFill>
                </a:rPr>
                <a:t>M</a:t>
              </a:r>
              <a:endParaRPr lang="it-IT" baseline="30000" dirty="0">
                <a:solidFill>
                  <a:srgbClr val="0070C0"/>
                </a:solidFill>
              </a:endParaRPr>
            </a:p>
          </p:txBody>
        </p:sp>
        <p:sp>
          <p:nvSpPr>
            <p:cNvPr id="7" name="TextBox 6">
              <a:extLst>
                <a:ext uri="{FF2B5EF4-FFF2-40B4-BE49-F238E27FC236}">
                  <a16:creationId xmlns:a16="http://schemas.microsoft.com/office/drawing/2014/main" id="{236DAAFD-48FB-A54C-A631-127A5626A409}"/>
                </a:ext>
              </a:extLst>
            </p:cNvPr>
            <p:cNvSpPr txBox="1"/>
            <p:nvPr/>
          </p:nvSpPr>
          <p:spPr>
            <a:xfrm>
              <a:off x="10882964" y="1396749"/>
              <a:ext cx="1162178" cy="369332"/>
            </a:xfrm>
            <a:prstGeom prst="rect">
              <a:avLst/>
            </a:prstGeom>
            <a:noFill/>
          </p:spPr>
          <p:txBody>
            <a:bodyPr wrap="none" rtlCol="0">
              <a:spAutoFit/>
            </a:bodyPr>
            <a:lstStyle/>
            <a:p>
              <a:r>
                <a:rPr lang="it-IT" dirty="0">
                  <a:solidFill>
                    <a:srgbClr val="0070C0"/>
                  </a:solidFill>
                </a:rPr>
                <a:t>Picco base</a:t>
              </a:r>
            </a:p>
          </p:txBody>
        </p:sp>
        <p:sp>
          <p:nvSpPr>
            <p:cNvPr id="8" name="TextBox 7">
              <a:extLst>
                <a:ext uri="{FF2B5EF4-FFF2-40B4-BE49-F238E27FC236}">
                  <a16:creationId xmlns:a16="http://schemas.microsoft.com/office/drawing/2014/main" id="{B1E74A01-BC5F-2D4D-8B37-76759118B4BE}"/>
                </a:ext>
              </a:extLst>
            </p:cNvPr>
            <p:cNvSpPr txBox="1"/>
            <p:nvPr/>
          </p:nvSpPr>
          <p:spPr>
            <a:xfrm>
              <a:off x="11402357" y="1581415"/>
              <a:ext cx="614272" cy="369332"/>
            </a:xfrm>
            <a:prstGeom prst="rect">
              <a:avLst/>
            </a:prstGeom>
            <a:noFill/>
          </p:spPr>
          <p:txBody>
            <a:bodyPr wrap="none" rtlCol="0">
              <a:spAutoFit/>
            </a:bodyPr>
            <a:lstStyle/>
            <a:p>
              <a:pPr algn="ctr"/>
              <a:r>
                <a:rPr lang="it-IT" dirty="0">
                  <a:solidFill>
                    <a:srgbClr val="0070C0"/>
                  </a:solidFill>
                </a:rPr>
                <a:t>M+2</a:t>
              </a:r>
              <a:endParaRPr lang="it-IT" baseline="30000" dirty="0">
                <a:solidFill>
                  <a:srgbClr val="0070C0"/>
                </a:solidFill>
              </a:endParaRPr>
            </a:p>
          </p:txBody>
        </p:sp>
        <p:sp>
          <p:nvSpPr>
            <p:cNvPr id="9" name="TextBox 8">
              <a:extLst>
                <a:ext uri="{FF2B5EF4-FFF2-40B4-BE49-F238E27FC236}">
                  <a16:creationId xmlns:a16="http://schemas.microsoft.com/office/drawing/2014/main" id="{339460AF-3956-0E42-B25C-F07BB1835010}"/>
                </a:ext>
              </a:extLst>
            </p:cNvPr>
            <p:cNvSpPr txBox="1"/>
            <p:nvPr/>
          </p:nvSpPr>
          <p:spPr>
            <a:xfrm>
              <a:off x="11577728" y="2933969"/>
              <a:ext cx="614272" cy="369332"/>
            </a:xfrm>
            <a:prstGeom prst="rect">
              <a:avLst/>
            </a:prstGeom>
            <a:noFill/>
          </p:spPr>
          <p:txBody>
            <a:bodyPr wrap="none" rtlCol="0">
              <a:spAutoFit/>
            </a:bodyPr>
            <a:lstStyle/>
            <a:p>
              <a:pPr algn="ctr"/>
              <a:r>
                <a:rPr lang="it-IT" dirty="0">
                  <a:solidFill>
                    <a:srgbClr val="0070C0"/>
                  </a:solidFill>
                </a:rPr>
                <a:t>M+4</a:t>
              </a:r>
              <a:endParaRPr lang="it-IT" baseline="30000" dirty="0">
                <a:solidFill>
                  <a:srgbClr val="0070C0"/>
                </a:solidFill>
              </a:endParaRPr>
            </a:p>
          </p:txBody>
        </p:sp>
        <p:sp>
          <p:nvSpPr>
            <p:cNvPr id="12" name="TextBox 11">
              <a:extLst>
                <a:ext uri="{FF2B5EF4-FFF2-40B4-BE49-F238E27FC236}">
                  <a16:creationId xmlns:a16="http://schemas.microsoft.com/office/drawing/2014/main" id="{8F3B5589-8DE7-2F42-9768-5B1640CC6921}"/>
                </a:ext>
              </a:extLst>
            </p:cNvPr>
            <p:cNvSpPr txBox="1"/>
            <p:nvPr/>
          </p:nvSpPr>
          <p:spPr>
            <a:xfrm>
              <a:off x="2534483" y="2569375"/>
              <a:ext cx="1777541" cy="923330"/>
            </a:xfrm>
            <a:prstGeom prst="rect">
              <a:avLst/>
            </a:prstGeom>
            <a:noFill/>
          </p:spPr>
          <p:txBody>
            <a:bodyPr wrap="square" rtlCol="0">
              <a:spAutoFit/>
            </a:bodyPr>
            <a:lstStyle/>
            <a:p>
              <a:pPr algn="ctr"/>
              <a:r>
                <a:rPr lang="it-IT" dirty="0">
                  <a:solidFill>
                    <a:srgbClr val="0070C0"/>
                  </a:solidFill>
                </a:rPr>
                <a:t>Frammento con 3 atomi di bromo</a:t>
              </a:r>
            </a:p>
          </p:txBody>
        </p:sp>
        <p:sp>
          <p:nvSpPr>
            <p:cNvPr id="13" name="TextBox 12">
              <a:extLst>
                <a:ext uri="{FF2B5EF4-FFF2-40B4-BE49-F238E27FC236}">
                  <a16:creationId xmlns:a16="http://schemas.microsoft.com/office/drawing/2014/main" id="{AD9CCD4E-2396-7D4C-8DDB-1E2149D08E05}"/>
                </a:ext>
              </a:extLst>
            </p:cNvPr>
            <p:cNvSpPr txBox="1"/>
            <p:nvPr/>
          </p:nvSpPr>
          <p:spPr>
            <a:xfrm>
              <a:off x="6640318" y="2246210"/>
              <a:ext cx="1777541" cy="923330"/>
            </a:xfrm>
            <a:prstGeom prst="rect">
              <a:avLst/>
            </a:prstGeom>
            <a:noFill/>
          </p:spPr>
          <p:txBody>
            <a:bodyPr wrap="square" rtlCol="0">
              <a:spAutoFit/>
            </a:bodyPr>
            <a:lstStyle/>
            <a:p>
              <a:pPr algn="ctr"/>
              <a:r>
                <a:rPr lang="it-IT" dirty="0">
                  <a:solidFill>
                    <a:srgbClr val="0070C0"/>
                  </a:solidFill>
                </a:rPr>
                <a:t>Frammento con 2 atomi di bromo</a:t>
              </a:r>
            </a:p>
          </p:txBody>
        </p:sp>
      </p:grpSp>
    </p:spTree>
    <p:extLst>
      <p:ext uri="{BB962C8B-B14F-4D97-AF65-F5344CB8AC3E}">
        <p14:creationId xmlns:p14="http://schemas.microsoft.com/office/powerpoint/2010/main" val="307452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8216FA-61E4-7941-9223-9730C15AC8FE}"/>
              </a:ext>
            </a:extLst>
          </p:cNvPr>
          <p:cNvSpPr txBox="1"/>
          <p:nvPr/>
        </p:nvSpPr>
        <p:spPr>
          <a:xfrm>
            <a:off x="5242560" y="121920"/>
            <a:ext cx="2170979" cy="369332"/>
          </a:xfrm>
          <a:prstGeom prst="rect">
            <a:avLst/>
          </a:prstGeom>
          <a:noFill/>
        </p:spPr>
        <p:txBody>
          <a:bodyPr wrap="none" rtlCol="0">
            <a:spAutoFit/>
          </a:bodyPr>
          <a:lstStyle/>
          <a:p>
            <a:r>
              <a:rPr lang="it-IT" b="1" dirty="0"/>
              <a:t>Picchi M+1, M+2 etc.</a:t>
            </a:r>
          </a:p>
        </p:txBody>
      </p:sp>
      <p:sp>
        <p:nvSpPr>
          <p:cNvPr id="4" name="TextBox 3">
            <a:extLst>
              <a:ext uri="{FF2B5EF4-FFF2-40B4-BE49-F238E27FC236}">
                <a16:creationId xmlns:a16="http://schemas.microsoft.com/office/drawing/2014/main" id="{6F189B21-5CEA-804F-AE75-8B3954268B0C}"/>
              </a:ext>
            </a:extLst>
          </p:cNvPr>
          <p:cNvSpPr txBox="1"/>
          <p:nvPr/>
        </p:nvSpPr>
        <p:spPr>
          <a:xfrm>
            <a:off x="633984" y="707136"/>
            <a:ext cx="10875264" cy="369332"/>
          </a:xfrm>
          <a:prstGeom prst="rect">
            <a:avLst/>
          </a:prstGeom>
          <a:noFill/>
        </p:spPr>
        <p:txBody>
          <a:bodyPr wrap="square" rtlCol="0">
            <a:spAutoFit/>
          </a:bodyPr>
          <a:lstStyle/>
          <a:p>
            <a:pPr algn="ctr"/>
            <a:r>
              <a:rPr lang="it-IT" b="1" dirty="0">
                <a:solidFill>
                  <a:srgbClr val="FF0000"/>
                </a:solidFill>
              </a:rPr>
              <a:t>Come mai abbiamo picchi con una massa più alta del picco dello ione molecolare?</a:t>
            </a:r>
          </a:p>
        </p:txBody>
      </p:sp>
      <p:grpSp>
        <p:nvGrpSpPr>
          <p:cNvPr id="3" name="Group 2">
            <a:extLst>
              <a:ext uri="{FF2B5EF4-FFF2-40B4-BE49-F238E27FC236}">
                <a16:creationId xmlns:a16="http://schemas.microsoft.com/office/drawing/2014/main" id="{BCA287A3-0A4D-BD4F-A787-AE7FF54B8A5D}"/>
              </a:ext>
            </a:extLst>
          </p:cNvPr>
          <p:cNvGrpSpPr/>
          <p:nvPr/>
        </p:nvGrpSpPr>
        <p:grpSpPr>
          <a:xfrm>
            <a:off x="4055618" y="1198356"/>
            <a:ext cx="8111998" cy="5756214"/>
            <a:chOff x="4055618" y="1198356"/>
            <a:chExt cx="8111998" cy="5756214"/>
          </a:xfrm>
        </p:grpSpPr>
        <p:pic>
          <p:nvPicPr>
            <p:cNvPr id="7" name="Picture 2" descr="Solved Table 22-1 Isotopes of selected elements Mass | Chegg.com">
              <a:extLst>
                <a:ext uri="{FF2B5EF4-FFF2-40B4-BE49-F238E27FC236}">
                  <a16:creationId xmlns:a16="http://schemas.microsoft.com/office/drawing/2014/main" id="{81A7B0E6-9F1B-4547-B4E3-D8153B092C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5618" y="1198356"/>
              <a:ext cx="8111998" cy="575621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FA4ED68D-0B99-B147-BEBA-FDFFC5A21789}"/>
                </a:ext>
              </a:extLst>
            </p:cNvPr>
            <p:cNvCxnSpPr/>
            <p:nvPr/>
          </p:nvCxnSpPr>
          <p:spPr>
            <a:xfrm>
              <a:off x="5413248" y="3343656"/>
              <a:ext cx="251155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00B0D23-B425-1749-9970-8D28BC96169C}"/>
                </a:ext>
              </a:extLst>
            </p:cNvPr>
            <p:cNvCxnSpPr/>
            <p:nvPr/>
          </p:nvCxnSpPr>
          <p:spPr>
            <a:xfrm>
              <a:off x="5407152" y="4666488"/>
              <a:ext cx="251155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F8FCE5A-728F-8340-BD86-3B92B2268B53}"/>
                </a:ext>
              </a:extLst>
            </p:cNvPr>
            <p:cNvCxnSpPr/>
            <p:nvPr/>
          </p:nvCxnSpPr>
          <p:spPr>
            <a:xfrm>
              <a:off x="5407152" y="3004376"/>
              <a:ext cx="251155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F1E5D01-3DC3-2347-AEBB-B5313F41EA34}"/>
                </a:ext>
              </a:extLst>
            </p:cNvPr>
            <p:cNvCxnSpPr/>
            <p:nvPr/>
          </p:nvCxnSpPr>
          <p:spPr>
            <a:xfrm>
              <a:off x="5407152" y="5497640"/>
              <a:ext cx="251155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D32E7D4-E9F0-8846-9B10-329436199417}"/>
                </a:ext>
              </a:extLst>
            </p:cNvPr>
            <p:cNvCxnSpPr/>
            <p:nvPr/>
          </p:nvCxnSpPr>
          <p:spPr>
            <a:xfrm>
              <a:off x="9009888" y="2193608"/>
              <a:ext cx="251155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0B3736-4BA5-BD46-BD69-07535B4A51B8}"/>
                </a:ext>
              </a:extLst>
            </p:cNvPr>
            <p:cNvCxnSpPr/>
            <p:nvPr/>
          </p:nvCxnSpPr>
          <p:spPr>
            <a:xfrm>
              <a:off x="9076944" y="3674936"/>
              <a:ext cx="251155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C8FBCFF-7C12-8045-86A6-DD492B28FA20}"/>
                </a:ext>
              </a:extLst>
            </p:cNvPr>
            <p:cNvCxnSpPr/>
            <p:nvPr/>
          </p:nvCxnSpPr>
          <p:spPr>
            <a:xfrm>
              <a:off x="5413248" y="4818888"/>
              <a:ext cx="251155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E3305F58-9436-C24C-9BD8-77D02EF1AC64}"/>
              </a:ext>
            </a:extLst>
          </p:cNvPr>
          <p:cNvSpPr txBox="1"/>
          <p:nvPr/>
        </p:nvSpPr>
        <p:spPr>
          <a:xfrm>
            <a:off x="12192" y="1572768"/>
            <a:ext cx="4374770" cy="3693319"/>
          </a:xfrm>
          <a:prstGeom prst="rect">
            <a:avLst/>
          </a:prstGeom>
          <a:noFill/>
        </p:spPr>
        <p:txBody>
          <a:bodyPr wrap="square" rtlCol="0">
            <a:spAutoFit/>
          </a:bodyPr>
          <a:lstStyle/>
          <a:p>
            <a:pPr marL="285750" indent="-285750">
              <a:buFont typeface="Arial" panose="020B0604020202020204" pitchFamily="34" charset="0"/>
              <a:buChar char="•"/>
            </a:pPr>
            <a:r>
              <a:rPr lang="it-IT" dirty="0"/>
              <a:t>I picchi M+1, M+2 etc. sono associati alla presenza di isotopi.</a:t>
            </a:r>
          </a:p>
          <a:p>
            <a:pPr marL="285750" indent="-285750">
              <a:buFont typeface="Arial" panose="020B0604020202020204" pitchFamily="34" charset="0"/>
              <a:buChar char="•"/>
            </a:pPr>
            <a:r>
              <a:rPr lang="it-IT" dirty="0"/>
              <a:t>La loro intensità è proporzionale all’abbondanza isotopica del dato elemento.</a:t>
            </a:r>
          </a:p>
          <a:p>
            <a:pPr marL="285750" indent="-285750">
              <a:buFont typeface="Arial" panose="020B0604020202020204" pitchFamily="34" charset="0"/>
              <a:buChar char="•"/>
            </a:pPr>
            <a:r>
              <a:rPr lang="it-IT" dirty="0"/>
              <a:t>Applicabile anche ai picchi dei frammenti, cioè si può sapere quanti di questi elementi sono presenti nei frammenti.</a:t>
            </a:r>
          </a:p>
          <a:p>
            <a:pPr marL="285750" indent="-285750">
              <a:buFont typeface="Arial" panose="020B0604020202020204" pitchFamily="34" charset="0"/>
              <a:buChar char="•"/>
            </a:pPr>
            <a:r>
              <a:rPr lang="it-IT" dirty="0"/>
              <a:t>Programma online che calcola la distribuzione dei picchi isotopici: </a:t>
            </a:r>
            <a:r>
              <a:rPr lang="it-IT" dirty="0">
                <a:hlinkClick r:id="rId3"/>
              </a:rPr>
              <a:t>https://www.sisweb.com/mstools/isotope.htm</a:t>
            </a:r>
            <a:endParaRPr lang="it-IT" dirty="0"/>
          </a:p>
          <a:p>
            <a:pPr marL="285750" indent="-285750">
              <a:buFont typeface="Arial" panose="020B0604020202020204" pitchFamily="34" charset="0"/>
              <a:buChar char="•"/>
            </a:pPr>
            <a:endParaRPr lang="it-IT" dirty="0"/>
          </a:p>
        </p:txBody>
      </p:sp>
    </p:spTree>
    <p:extLst>
      <p:ext uri="{BB962C8B-B14F-4D97-AF65-F5344CB8AC3E}">
        <p14:creationId xmlns:p14="http://schemas.microsoft.com/office/powerpoint/2010/main" val="976739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AC1EC6F7-10A1-D64C-BFB5-D8CCBB553F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6446" y="650998"/>
            <a:ext cx="6562165" cy="27171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FC93DDF-1FD8-564C-B853-90084708C565}"/>
              </a:ext>
            </a:extLst>
          </p:cNvPr>
          <p:cNvSpPr txBox="1"/>
          <p:nvPr/>
        </p:nvSpPr>
        <p:spPr>
          <a:xfrm>
            <a:off x="4854602" y="20829"/>
            <a:ext cx="2482796" cy="461665"/>
          </a:xfrm>
          <a:prstGeom prst="rect">
            <a:avLst/>
          </a:prstGeom>
          <a:noFill/>
        </p:spPr>
        <p:txBody>
          <a:bodyPr wrap="none" rtlCol="0">
            <a:spAutoFit/>
          </a:bodyPr>
          <a:lstStyle/>
          <a:p>
            <a:pPr algn="ctr"/>
            <a:r>
              <a:rPr lang="it-IT" sz="2400" b="1" dirty="0"/>
              <a:t>Regole importanti</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2105C1C-2184-C146-B767-026CE42C2107}"/>
                  </a:ext>
                </a:extLst>
              </p:cNvPr>
              <p:cNvSpPr txBox="1"/>
              <p:nvPr/>
            </p:nvSpPr>
            <p:spPr>
              <a:xfrm>
                <a:off x="3550645" y="3754848"/>
                <a:ext cx="5094087" cy="6636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𝐶𝑎𝑟𝑏𝑜𝑛𝑖</m:t>
                      </m:r>
                      <m:r>
                        <a:rPr lang="en-US" b="0" i="1" smtClean="0">
                          <a:latin typeface="Cambria Math" panose="02040503050406030204" pitchFamily="18" charset="0"/>
                        </a:rPr>
                        <m:t>= </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𝑀</m:t>
                              </m:r>
                              <m:r>
                                <a:rPr lang="en-US" b="0" i="1" smtClean="0">
                                  <a:latin typeface="Cambria Math" panose="02040503050406030204" pitchFamily="18" charset="0"/>
                                </a:rPr>
                                <m:t>+1</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𝑀</m:t>
                              </m:r>
                            </m:sub>
                          </m:sSub>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100</m:t>
                          </m:r>
                        </m:num>
                        <m:den>
                          <m:r>
                            <a:rPr lang="en-US" b="0" i="1" smtClean="0">
                              <a:latin typeface="Cambria Math" panose="02040503050406030204" pitchFamily="18" charset="0"/>
                              <a:ea typeface="Cambria Math" panose="02040503050406030204" pitchFamily="18" charset="0"/>
                            </a:rPr>
                            <m:t>1.1</m:t>
                          </m:r>
                        </m:den>
                      </m:f>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4.5</m:t>
                          </m:r>
                        </m:num>
                        <m:den>
                          <m:r>
                            <a:rPr lang="en-US" b="0" i="1" smtClean="0">
                              <a:latin typeface="Cambria Math" panose="02040503050406030204" pitchFamily="18" charset="0"/>
                            </a:rPr>
                            <m:t>100</m:t>
                          </m:r>
                        </m:den>
                      </m:f>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90.9090=4.09</m:t>
                      </m:r>
                    </m:oMath>
                  </m:oMathPara>
                </a14:m>
                <a:endParaRPr lang="it-IT" dirty="0"/>
              </a:p>
            </p:txBody>
          </p:sp>
        </mc:Choice>
        <mc:Fallback xmlns="">
          <p:sp>
            <p:nvSpPr>
              <p:cNvPr id="3" name="TextBox 2">
                <a:extLst>
                  <a:ext uri="{FF2B5EF4-FFF2-40B4-BE49-F238E27FC236}">
                    <a16:creationId xmlns:a16="http://schemas.microsoft.com/office/drawing/2014/main" id="{02105C1C-2184-C146-B767-026CE42C2107}"/>
                  </a:ext>
                </a:extLst>
              </p:cNvPr>
              <p:cNvSpPr txBox="1">
                <a:spLocks noRot="1" noChangeAspect="1" noMove="1" noResize="1" noEditPoints="1" noAdjustHandles="1" noChangeArrowheads="1" noChangeShapeType="1" noTextEdit="1"/>
              </p:cNvSpPr>
              <p:nvPr/>
            </p:nvSpPr>
            <p:spPr>
              <a:xfrm>
                <a:off x="3550645" y="3754848"/>
                <a:ext cx="5094087" cy="663643"/>
              </a:xfrm>
              <a:prstGeom prst="rect">
                <a:avLst/>
              </a:prstGeom>
              <a:blipFill>
                <a:blip r:embed="rId3"/>
                <a:stretch>
                  <a:fillRect/>
                </a:stretch>
              </a:blipFill>
            </p:spPr>
            <p:txBody>
              <a:bodyPr/>
              <a:lstStyle/>
              <a:p>
                <a:r>
                  <a:rPr lang="it-IT">
                    <a:noFill/>
                  </a:rPr>
                  <a:t> </a:t>
                </a:r>
              </a:p>
            </p:txBody>
          </p:sp>
        </mc:Fallback>
      </mc:AlternateContent>
      <p:sp>
        <p:nvSpPr>
          <p:cNvPr id="6" name="TextBox 5">
            <a:extLst>
              <a:ext uri="{FF2B5EF4-FFF2-40B4-BE49-F238E27FC236}">
                <a16:creationId xmlns:a16="http://schemas.microsoft.com/office/drawing/2014/main" id="{6A179B31-127E-6E4B-936E-103471D77912}"/>
              </a:ext>
            </a:extLst>
          </p:cNvPr>
          <p:cNvSpPr txBox="1"/>
          <p:nvPr/>
        </p:nvSpPr>
        <p:spPr>
          <a:xfrm>
            <a:off x="326812" y="3603946"/>
            <a:ext cx="2341282" cy="923330"/>
          </a:xfrm>
          <a:prstGeom prst="rect">
            <a:avLst/>
          </a:prstGeom>
          <a:noFill/>
        </p:spPr>
        <p:txBody>
          <a:bodyPr wrap="none" rtlCol="0">
            <a:spAutoFit/>
          </a:bodyPr>
          <a:lstStyle/>
          <a:p>
            <a:r>
              <a:rPr lang="it-IT" dirty="0" err="1"/>
              <a:t>Etil</a:t>
            </a:r>
            <a:r>
              <a:rPr lang="it-IT" dirty="0"/>
              <a:t> acetato (C4H8O2):</a:t>
            </a:r>
          </a:p>
          <a:p>
            <a:r>
              <a:rPr lang="it-IT" dirty="0"/>
              <a:t>M</a:t>
            </a:r>
            <a:r>
              <a:rPr lang="it-IT" baseline="30000" dirty="0"/>
              <a:t>+</a:t>
            </a:r>
            <a:r>
              <a:rPr lang="it-IT" dirty="0"/>
              <a:t> = 88; intensità 100</a:t>
            </a:r>
          </a:p>
          <a:p>
            <a:r>
              <a:rPr lang="it-IT" dirty="0"/>
              <a:t>M+1 = 89; intensità 4.5</a:t>
            </a:r>
          </a:p>
        </p:txBody>
      </p:sp>
      <p:sp>
        <p:nvSpPr>
          <p:cNvPr id="9" name="TextBox 8">
            <a:extLst>
              <a:ext uri="{FF2B5EF4-FFF2-40B4-BE49-F238E27FC236}">
                <a16:creationId xmlns:a16="http://schemas.microsoft.com/office/drawing/2014/main" id="{E17EB9FE-FF53-434E-97F7-17BA6A5930F4}"/>
              </a:ext>
            </a:extLst>
          </p:cNvPr>
          <p:cNvSpPr txBox="1"/>
          <p:nvPr/>
        </p:nvSpPr>
        <p:spPr>
          <a:xfrm>
            <a:off x="326812" y="4893078"/>
            <a:ext cx="9848465" cy="1200329"/>
          </a:xfrm>
          <a:prstGeom prst="rect">
            <a:avLst/>
          </a:prstGeom>
          <a:noFill/>
        </p:spPr>
        <p:txBody>
          <a:bodyPr wrap="none" rtlCol="0">
            <a:spAutoFit/>
          </a:bodyPr>
          <a:lstStyle/>
          <a:p>
            <a:r>
              <a:rPr lang="it-IT" b="1" dirty="0"/>
              <a:t>Grado di insaturazione (GDI; oppure </a:t>
            </a:r>
            <a:r>
              <a:rPr lang="it-IT" b="1" dirty="0" err="1"/>
              <a:t>unsaturation</a:t>
            </a:r>
            <a:r>
              <a:rPr lang="it-IT" b="1" dirty="0"/>
              <a:t> </a:t>
            </a:r>
            <a:r>
              <a:rPr lang="it-IT" b="1" dirty="0" err="1"/>
              <a:t>number</a:t>
            </a:r>
            <a:r>
              <a:rPr lang="it-IT" b="1" dirty="0"/>
              <a:t> – UN):</a:t>
            </a:r>
          </a:p>
          <a:p>
            <a:r>
              <a:rPr lang="it-IT" dirty="0"/>
              <a:t>È il numero di anelli + numero di doppi legami.</a:t>
            </a:r>
          </a:p>
          <a:p>
            <a:r>
              <a:rPr lang="it-IT" dirty="0"/>
              <a:t>(anche conosciuto come «indice della deficienza di idrogeno» o «</a:t>
            </a:r>
            <a:r>
              <a:rPr lang="it-IT" dirty="0" err="1"/>
              <a:t>number</a:t>
            </a:r>
            <a:r>
              <a:rPr lang="it-IT" dirty="0"/>
              <a:t> of double bond </a:t>
            </a:r>
            <a:r>
              <a:rPr lang="it-IT" dirty="0" err="1"/>
              <a:t>equivalents</a:t>
            </a:r>
            <a:r>
              <a:rPr lang="it-IT" dirty="0"/>
              <a:t>»)</a:t>
            </a:r>
          </a:p>
          <a:p>
            <a:endParaRPr lang="it-IT"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16CE8EA-0C70-914E-BE82-12C711D94BB6}"/>
                  </a:ext>
                </a:extLst>
              </p:cNvPr>
              <p:cNvSpPr txBox="1"/>
              <p:nvPr/>
            </p:nvSpPr>
            <p:spPr>
              <a:xfrm>
                <a:off x="2242630" y="6093407"/>
                <a:ext cx="7527445" cy="6164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𝐶𝑎𝑟𝑏𝑜𝑛𝑠</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𝐼𝑑𝑟𝑜𝑔𝑒𝑛𝑖</m:t>
                          </m:r>
                        </m:num>
                        <m:den>
                          <m:r>
                            <a:rPr lang="en-US" i="1">
                              <a:latin typeface="Cambria Math" panose="02040503050406030204" pitchFamily="18" charset="0"/>
                            </a:rPr>
                            <m:t>2</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𝐴𝑙𝑜𝑔𝑒𝑛𝑖</m:t>
                          </m:r>
                        </m:num>
                        <m:den>
                          <m:r>
                            <a:rPr lang="en-US" i="1">
                              <a:latin typeface="Cambria Math" panose="02040503050406030204" pitchFamily="18" charset="0"/>
                            </a:rPr>
                            <m:t>2</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𝐴𝑧𝑜𝑡𝑖</m:t>
                          </m:r>
                        </m:num>
                        <m:den>
                          <m:r>
                            <a:rPr lang="en-US" i="1">
                              <a:latin typeface="Cambria Math" panose="02040503050406030204" pitchFamily="18" charset="0"/>
                            </a:rPr>
                            <m:t>2</m:t>
                          </m:r>
                        </m:den>
                      </m:f>
                      <m:r>
                        <a:rPr lang="en-US" i="1">
                          <a:latin typeface="Cambria Math" panose="02040503050406030204" pitchFamily="18" charset="0"/>
                        </a:rPr>
                        <m:t>+1=4−</m:t>
                      </m:r>
                      <m:f>
                        <m:fPr>
                          <m:ctrlPr>
                            <a:rPr lang="en-US" i="1">
                              <a:latin typeface="Cambria Math" panose="02040503050406030204" pitchFamily="18" charset="0"/>
                            </a:rPr>
                          </m:ctrlPr>
                        </m:fPr>
                        <m:num>
                          <m:r>
                            <a:rPr lang="en-US" i="1">
                              <a:latin typeface="Cambria Math" panose="02040503050406030204" pitchFamily="18" charset="0"/>
                            </a:rPr>
                            <m:t>8</m:t>
                          </m:r>
                        </m:num>
                        <m:den>
                          <m:r>
                            <a:rPr lang="en-US" i="1">
                              <a:latin typeface="Cambria Math" panose="02040503050406030204" pitchFamily="18" charset="0"/>
                            </a:rPr>
                            <m:t>2</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0</m:t>
                          </m:r>
                        </m:num>
                        <m:den>
                          <m:r>
                            <a:rPr lang="en-US" i="1">
                              <a:latin typeface="Cambria Math" panose="02040503050406030204" pitchFamily="18" charset="0"/>
                            </a:rPr>
                            <m:t>2</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0</m:t>
                          </m:r>
                        </m:num>
                        <m:den>
                          <m:r>
                            <a:rPr lang="en-US" i="1">
                              <a:latin typeface="Cambria Math" panose="02040503050406030204" pitchFamily="18" charset="0"/>
                            </a:rPr>
                            <m:t>2</m:t>
                          </m:r>
                        </m:den>
                      </m:f>
                      <m:r>
                        <a:rPr lang="en-US" i="1">
                          <a:latin typeface="Cambria Math" panose="02040503050406030204" pitchFamily="18" charset="0"/>
                        </a:rPr>
                        <m:t>+1=1</m:t>
                      </m:r>
                    </m:oMath>
                  </m:oMathPara>
                </a14:m>
                <a:endParaRPr lang="it-IT" dirty="0"/>
              </a:p>
            </p:txBody>
          </p:sp>
        </mc:Choice>
        <mc:Fallback xmlns="">
          <p:sp>
            <p:nvSpPr>
              <p:cNvPr id="10" name="TextBox 9">
                <a:extLst>
                  <a:ext uri="{FF2B5EF4-FFF2-40B4-BE49-F238E27FC236}">
                    <a16:creationId xmlns:a16="http://schemas.microsoft.com/office/drawing/2014/main" id="{C16CE8EA-0C70-914E-BE82-12C711D94BB6}"/>
                  </a:ext>
                </a:extLst>
              </p:cNvPr>
              <p:cNvSpPr txBox="1">
                <a:spLocks noRot="1" noChangeAspect="1" noMove="1" noResize="1" noEditPoints="1" noAdjustHandles="1" noChangeArrowheads="1" noChangeShapeType="1" noTextEdit="1"/>
              </p:cNvSpPr>
              <p:nvPr/>
            </p:nvSpPr>
            <p:spPr>
              <a:xfrm>
                <a:off x="2242630" y="6093407"/>
                <a:ext cx="7527445" cy="616451"/>
              </a:xfrm>
              <a:prstGeom prst="rect">
                <a:avLst/>
              </a:prstGeom>
              <a:blipFill>
                <a:blip r:embed="rId4"/>
                <a:stretch>
                  <a:fillRect b="-4082"/>
                </a:stretch>
              </a:blipFill>
            </p:spPr>
            <p:txBody>
              <a:bodyPr/>
              <a:lstStyle/>
              <a:p>
                <a:r>
                  <a:rPr lang="it-IT">
                    <a:noFill/>
                  </a:rPr>
                  <a:t> </a:t>
                </a:r>
              </a:p>
            </p:txBody>
          </p:sp>
        </mc:Fallback>
      </mc:AlternateContent>
      <p:sp>
        <p:nvSpPr>
          <p:cNvPr id="11" name="TextBox 10">
            <a:extLst>
              <a:ext uri="{FF2B5EF4-FFF2-40B4-BE49-F238E27FC236}">
                <a16:creationId xmlns:a16="http://schemas.microsoft.com/office/drawing/2014/main" id="{8DCBBE09-FD22-FB47-B3FF-CB1319C39D11}"/>
              </a:ext>
            </a:extLst>
          </p:cNvPr>
          <p:cNvSpPr txBox="1"/>
          <p:nvPr/>
        </p:nvSpPr>
        <p:spPr>
          <a:xfrm>
            <a:off x="326812" y="3238144"/>
            <a:ext cx="3928704" cy="369332"/>
          </a:xfrm>
          <a:prstGeom prst="rect">
            <a:avLst/>
          </a:prstGeom>
          <a:noFill/>
        </p:spPr>
        <p:txBody>
          <a:bodyPr wrap="none" rtlCol="0">
            <a:spAutoFit/>
          </a:bodyPr>
          <a:lstStyle/>
          <a:p>
            <a:r>
              <a:rPr lang="it-IT" b="1" dirty="0"/>
              <a:t>Determinazione del numero di carboni:</a:t>
            </a:r>
          </a:p>
        </p:txBody>
      </p:sp>
      <p:pic>
        <p:nvPicPr>
          <p:cNvPr id="12" name="Picture 11">
            <a:extLst>
              <a:ext uri="{FF2B5EF4-FFF2-40B4-BE49-F238E27FC236}">
                <a16:creationId xmlns:a16="http://schemas.microsoft.com/office/drawing/2014/main" id="{4C340A4E-AA73-4D4C-8851-4F0A035D4C10}"/>
              </a:ext>
            </a:extLst>
          </p:cNvPr>
          <p:cNvPicPr>
            <a:picLocks noChangeAspect="1"/>
          </p:cNvPicPr>
          <p:nvPr/>
        </p:nvPicPr>
        <p:blipFill>
          <a:blip r:embed="rId5"/>
          <a:stretch>
            <a:fillRect/>
          </a:stretch>
        </p:blipFill>
        <p:spPr>
          <a:xfrm>
            <a:off x="1497453" y="1152058"/>
            <a:ext cx="1935795" cy="1126281"/>
          </a:xfrm>
          <a:prstGeom prst="rect">
            <a:avLst/>
          </a:prstGeom>
        </p:spPr>
      </p:pic>
      <p:sp>
        <p:nvSpPr>
          <p:cNvPr id="4" name="TextBox 3">
            <a:extLst>
              <a:ext uri="{FF2B5EF4-FFF2-40B4-BE49-F238E27FC236}">
                <a16:creationId xmlns:a16="http://schemas.microsoft.com/office/drawing/2014/main" id="{BA15397B-F248-1C4E-9B93-0FF933DCAFFE}"/>
              </a:ext>
            </a:extLst>
          </p:cNvPr>
          <p:cNvSpPr txBox="1"/>
          <p:nvPr/>
        </p:nvSpPr>
        <p:spPr>
          <a:xfrm>
            <a:off x="7337398" y="764593"/>
            <a:ext cx="814647" cy="369332"/>
          </a:xfrm>
          <a:prstGeom prst="rect">
            <a:avLst/>
          </a:prstGeom>
          <a:noFill/>
        </p:spPr>
        <p:txBody>
          <a:bodyPr wrap="none" rtlCol="0">
            <a:spAutoFit/>
          </a:bodyPr>
          <a:lstStyle/>
          <a:p>
            <a:r>
              <a:rPr lang="it-IT" dirty="0"/>
              <a:t>I = 100</a:t>
            </a:r>
          </a:p>
        </p:txBody>
      </p:sp>
      <p:sp>
        <p:nvSpPr>
          <p:cNvPr id="13" name="TextBox 12">
            <a:extLst>
              <a:ext uri="{FF2B5EF4-FFF2-40B4-BE49-F238E27FC236}">
                <a16:creationId xmlns:a16="http://schemas.microsoft.com/office/drawing/2014/main" id="{F2E3C15E-CB99-E04A-81CF-2229C951758C}"/>
              </a:ext>
            </a:extLst>
          </p:cNvPr>
          <p:cNvSpPr txBox="1"/>
          <p:nvPr/>
        </p:nvSpPr>
        <p:spPr>
          <a:xfrm>
            <a:off x="7860106" y="2419527"/>
            <a:ext cx="755335" cy="369332"/>
          </a:xfrm>
          <a:prstGeom prst="rect">
            <a:avLst/>
          </a:prstGeom>
          <a:noFill/>
        </p:spPr>
        <p:txBody>
          <a:bodyPr wrap="none" rtlCol="0">
            <a:spAutoFit/>
          </a:bodyPr>
          <a:lstStyle/>
          <a:p>
            <a:r>
              <a:rPr lang="it-IT" dirty="0"/>
              <a:t>I = 4.5</a:t>
            </a:r>
          </a:p>
        </p:txBody>
      </p:sp>
      <p:sp>
        <p:nvSpPr>
          <p:cNvPr id="14" name="TextBox 13">
            <a:extLst>
              <a:ext uri="{FF2B5EF4-FFF2-40B4-BE49-F238E27FC236}">
                <a16:creationId xmlns:a16="http://schemas.microsoft.com/office/drawing/2014/main" id="{FA37B57B-FF1D-CF4D-8731-AB30A4269AA4}"/>
              </a:ext>
            </a:extLst>
          </p:cNvPr>
          <p:cNvSpPr txBox="1"/>
          <p:nvPr/>
        </p:nvSpPr>
        <p:spPr>
          <a:xfrm>
            <a:off x="8879347" y="2522567"/>
            <a:ext cx="755335" cy="369332"/>
          </a:xfrm>
          <a:prstGeom prst="rect">
            <a:avLst/>
          </a:prstGeom>
          <a:noFill/>
        </p:spPr>
        <p:txBody>
          <a:bodyPr wrap="none" rtlCol="0">
            <a:spAutoFit/>
          </a:bodyPr>
          <a:lstStyle/>
          <a:p>
            <a:r>
              <a:rPr lang="it-IT" dirty="0"/>
              <a:t>I = 0.5</a:t>
            </a:r>
          </a:p>
        </p:txBody>
      </p:sp>
    </p:spTree>
    <p:extLst>
      <p:ext uri="{BB962C8B-B14F-4D97-AF65-F5344CB8AC3E}">
        <p14:creationId xmlns:p14="http://schemas.microsoft.com/office/powerpoint/2010/main" val="2730627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39623" y="239483"/>
            <a:ext cx="1865832" cy="369332"/>
          </a:xfrm>
          <a:prstGeom prst="rect">
            <a:avLst/>
          </a:prstGeom>
          <a:noFill/>
        </p:spPr>
        <p:txBody>
          <a:bodyPr wrap="none" rtlCol="0">
            <a:spAutoFit/>
          </a:bodyPr>
          <a:lstStyle/>
          <a:p>
            <a:r>
              <a:rPr lang="it-IT" b="1" dirty="0"/>
              <a:t>Regola dell’azoto:</a:t>
            </a:r>
          </a:p>
        </p:txBody>
      </p:sp>
      <p:sp>
        <p:nvSpPr>
          <p:cNvPr id="4" name="CasellaDiTesto 3"/>
          <p:cNvSpPr txBox="1"/>
          <p:nvPr/>
        </p:nvSpPr>
        <p:spPr>
          <a:xfrm>
            <a:off x="239623" y="608815"/>
            <a:ext cx="11712754" cy="1477328"/>
          </a:xfrm>
          <a:prstGeom prst="rect">
            <a:avLst/>
          </a:prstGeom>
          <a:noFill/>
        </p:spPr>
        <p:txBody>
          <a:bodyPr wrap="square" rtlCol="0">
            <a:spAutoFit/>
          </a:bodyPr>
          <a:lstStyle/>
          <a:p>
            <a:pPr algn="just"/>
            <a:r>
              <a:rPr lang="it-IT" dirty="0"/>
              <a:t>Un composto con un numero dispari di atomi di azoto ha peso molecolare di valore dispari, un composto con un numero pari di atomi di azoto ha peso molecolare di valore pari:</a:t>
            </a:r>
          </a:p>
          <a:p>
            <a:pPr marL="342900" indent="-342900" algn="just">
              <a:buFontTx/>
              <a:buChar char="-"/>
            </a:pPr>
            <a:r>
              <a:rPr lang="it-IT" dirty="0"/>
              <a:t>Se lo ione molecolare è dispari, il composto contiene un numero dispari di atomi di azoto</a:t>
            </a:r>
          </a:p>
          <a:p>
            <a:pPr marL="342900" indent="-342900" algn="just">
              <a:buFontTx/>
              <a:buChar char="-"/>
            </a:pPr>
            <a:r>
              <a:rPr lang="it-IT" dirty="0"/>
              <a:t>Se lo ione molecolare è pari, il composto non contiene azoto o contiene un numero pari di atomi di azoto (0 considerato pari)</a:t>
            </a:r>
          </a:p>
        </p:txBody>
      </p:sp>
      <p:sp>
        <p:nvSpPr>
          <p:cNvPr id="5" name="TextBox 4">
            <a:extLst>
              <a:ext uri="{FF2B5EF4-FFF2-40B4-BE49-F238E27FC236}">
                <a16:creationId xmlns:a16="http://schemas.microsoft.com/office/drawing/2014/main" id="{64F2194A-9B20-B242-9801-82943DF0163F}"/>
              </a:ext>
            </a:extLst>
          </p:cNvPr>
          <p:cNvSpPr txBox="1"/>
          <p:nvPr/>
        </p:nvSpPr>
        <p:spPr>
          <a:xfrm>
            <a:off x="239623" y="2086143"/>
            <a:ext cx="6985823" cy="923330"/>
          </a:xfrm>
          <a:prstGeom prst="rect">
            <a:avLst/>
          </a:prstGeom>
          <a:noFill/>
        </p:spPr>
        <p:txBody>
          <a:bodyPr wrap="none" rtlCol="0">
            <a:spAutoFit/>
          </a:bodyPr>
          <a:lstStyle/>
          <a:p>
            <a:pPr marL="285750" indent="-285750">
              <a:buFont typeface="Arial" panose="020B0604020202020204" pitchFamily="34" charset="0"/>
              <a:buChar char="•"/>
            </a:pPr>
            <a:r>
              <a:rPr lang="it-IT" dirty="0"/>
              <a:t>Si applica solo a composti organici contenenti H, C, </a:t>
            </a:r>
            <a:r>
              <a:rPr lang="it-IT" dirty="0" err="1"/>
              <a:t>N</a:t>
            </a:r>
            <a:r>
              <a:rPr lang="it-IT" dirty="0"/>
              <a:t>, O, X (alogenuri)</a:t>
            </a:r>
          </a:p>
          <a:p>
            <a:pPr marL="285750" indent="-285750">
              <a:buFont typeface="Arial" panose="020B0604020202020204" pitchFamily="34" charset="0"/>
              <a:buChar char="•"/>
            </a:pPr>
            <a:r>
              <a:rPr lang="it-IT" dirty="0"/>
              <a:t>Si applica solo a composti organici neutri (niente cariche).</a:t>
            </a:r>
          </a:p>
          <a:p>
            <a:pPr marL="285750" indent="-285750">
              <a:buFont typeface="Arial" panose="020B0604020202020204" pitchFamily="34" charset="0"/>
              <a:buChar char="•"/>
            </a:pPr>
            <a:r>
              <a:rPr lang="it-IT" dirty="0"/>
              <a:t>Si applica solitamente al picco M</a:t>
            </a:r>
            <a:r>
              <a:rPr lang="it-IT" baseline="30000" dirty="0"/>
              <a:t>+</a:t>
            </a:r>
            <a:r>
              <a:rPr lang="it-IT" dirty="0"/>
              <a:t>.</a:t>
            </a:r>
          </a:p>
        </p:txBody>
      </p:sp>
      <p:pic>
        <p:nvPicPr>
          <p:cNvPr id="2" name="Picture 1">
            <a:extLst>
              <a:ext uri="{FF2B5EF4-FFF2-40B4-BE49-F238E27FC236}">
                <a16:creationId xmlns:a16="http://schemas.microsoft.com/office/drawing/2014/main" id="{7552AB17-E468-444D-BA55-EA3AE11CB43F}"/>
              </a:ext>
            </a:extLst>
          </p:cNvPr>
          <p:cNvPicPr>
            <a:picLocks noChangeAspect="1"/>
          </p:cNvPicPr>
          <p:nvPr/>
        </p:nvPicPr>
        <p:blipFill>
          <a:blip r:embed="rId2"/>
          <a:stretch>
            <a:fillRect/>
          </a:stretch>
        </p:blipFill>
        <p:spPr>
          <a:xfrm>
            <a:off x="1406826" y="3955116"/>
            <a:ext cx="916752" cy="1111806"/>
          </a:xfrm>
          <a:prstGeom prst="rect">
            <a:avLst/>
          </a:prstGeom>
        </p:spPr>
      </p:pic>
      <p:pic>
        <p:nvPicPr>
          <p:cNvPr id="6" name="Picture 5">
            <a:extLst>
              <a:ext uri="{FF2B5EF4-FFF2-40B4-BE49-F238E27FC236}">
                <a16:creationId xmlns:a16="http://schemas.microsoft.com/office/drawing/2014/main" id="{36BE71EE-7476-D447-84FB-C5B5BFA87C71}"/>
              </a:ext>
            </a:extLst>
          </p:cNvPr>
          <p:cNvPicPr>
            <a:picLocks noChangeAspect="1"/>
          </p:cNvPicPr>
          <p:nvPr/>
        </p:nvPicPr>
        <p:blipFill>
          <a:blip r:embed="rId3"/>
          <a:stretch>
            <a:fillRect/>
          </a:stretch>
        </p:blipFill>
        <p:spPr>
          <a:xfrm>
            <a:off x="3089049" y="3994127"/>
            <a:ext cx="1482408" cy="1072795"/>
          </a:xfrm>
          <a:prstGeom prst="rect">
            <a:avLst/>
          </a:prstGeom>
        </p:spPr>
      </p:pic>
      <p:pic>
        <p:nvPicPr>
          <p:cNvPr id="8" name="Picture 7">
            <a:extLst>
              <a:ext uri="{FF2B5EF4-FFF2-40B4-BE49-F238E27FC236}">
                <a16:creationId xmlns:a16="http://schemas.microsoft.com/office/drawing/2014/main" id="{239B80C1-E42F-934D-8592-476E07380E16}"/>
              </a:ext>
            </a:extLst>
          </p:cNvPr>
          <p:cNvPicPr>
            <a:picLocks noChangeAspect="1"/>
          </p:cNvPicPr>
          <p:nvPr/>
        </p:nvPicPr>
        <p:blipFill>
          <a:blip r:embed="rId4"/>
          <a:stretch>
            <a:fillRect/>
          </a:stretch>
        </p:blipFill>
        <p:spPr>
          <a:xfrm>
            <a:off x="5336926" y="4279969"/>
            <a:ext cx="2106580" cy="760709"/>
          </a:xfrm>
          <a:prstGeom prst="rect">
            <a:avLst/>
          </a:prstGeom>
        </p:spPr>
      </p:pic>
      <p:pic>
        <p:nvPicPr>
          <p:cNvPr id="9" name="Picture 8">
            <a:extLst>
              <a:ext uri="{FF2B5EF4-FFF2-40B4-BE49-F238E27FC236}">
                <a16:creationId xmlns:a16="http://schemas.microsoft.com/office/drawing/2014/main" id="{721EDE7D-5E8B-1343-8CAA-4E608CAA324A}"/>
              </a:ext>
            </a:extLst>
          </p:cNvPr>
          <p:cNvPicPr>
            <a:picLocks noChangeAspect="1"/>
          </p:cNvPicPr>
          <p:nvPr/>
        </p:nvPicPr>
        <p:blipFill>
          <a:blip r:embed="rId5"/>
          <a:stretch>
            <a:fillRect/>
          </a:stretch>
        </p:blipFill>
        <p:spPr>
          <a:xfrm>
            <a:off x="8408008" y="3558270"/>
            <a:ext cx="2165096" cy="1482408"/>
          </a:xfrm>
          <a:prstGeom prst="rect">
            <a:avLst/>
          </a:prstGeom>
        </p:spPr>
      </p:pic>
      <p:sp>
        <p:nvSpPr>
          <p:cNvPr id="10" name="TextBox 9">
            <a:extLst>
              <a:ext uri="{FF2B5EF4-FFF2-40B4-BE49-F238E27FC236}">
                <a16:creationId xmlns:a16="http://schemas.microsoft.com/office/drawing/2014/main" id="{82C1EF5D-95C8-D04C-8038-D18E1580575B}"/>
              </a:ext>
            </a:extLst>
          </p:cNvPr>
          <p:cNvSpPr txBox="1"/>
          <p:nvPr/>
        </p:nvSpPr>
        <p:spPr>
          <a:xfrm>
            <a:off x="1241474" y="5185097"/>
            <a:ext cx="1247457" cy="369332"/>
          </a:xfrm>
          <a:prstGeom prst="rect">
            <a:avLst/>
          </a:prstGeom>
          <a:noFill/>
        </p:spPr>
        <p:txBody>
          <a:bodyPr wrap="none" rtlCol="0">
            <a:spAutoFit/>
          </a:bodyPr>
          <a:lstStyle/>
          <a:p>
            <a:r>
              <a:rPr lang="it-IT" dirty="0"/>
              <a:t>PM = 79.10</a:t>
            </a:r>
          </a:p>
        </p:txBody>
      </p:sp>
      <p:sp>
        <p:nvSpPr>
          <p:cNvPr id="11" name="TextBox 10">
            <a:extLst>
              <a:ext uri="{FF2B5EF4-FFF2-40B4-BE49-F238E27FC236}">
                <a16:creationId xmlns:a16="http://schemas.microsoft.com/office/drawing/2014/main" id="{4512A993-2026-3E4D-B673-291146F2A08D}"/>
              </a:ext>
            </a:extLst>
          </p:cNvPr>
          <p:cNvSpPr txBox="1"/>
          <p:nvPr/>
        </p:nvSpPr>
        <p:spPr>
          <a:xfrm>
            <a:off x="3206524" y="5185097"/>
            <a:ext cx="1364476" cy="369332"/>
          </a:xfrm>
          <a:prstGeom prst="rect">
            <a:avLst/>
          </a:prstGeom>
          <a:noFill/>
        </p:spPr>
        <p:txBody>
          <a:bodyPr wrap="none" rtlCol="0">
            <a:spAutoFit/>
          </a:bodyPr>
          <a:lstStyle/>
          <a:p>
            <a:r>
              <a:rPr lang="it-IT" dirty="0"/>
              <a:t>PM = 101.19</a:t>
            </a:r>
          </a:p>
        </p:txBody>
      </p:sp>
      <p:sp>
        <p:nvSpPr>
          <p:cNvPr id="12" name="TextBox 11">
            <a:extLst>
              <a:ext uri="{FF2B5EF4-FFF2-40B4-BE49-F238E27FC236}">
                <a16:creationId xmlns:a16="http://schemas.microsoft.com/office/drawing/2014/main" id="{8700EE84-B5B8-E84C-867D-27A83CBC68B2}"/>
              </a:ext>
            </a:extLst>
          </p:cNvPr>
          <p:cNvSpPr txBox="1"/>
          <p:nvPr/>
        </p:nvSpPr>
        <p:spPr>
          <a:xfrm>
            <a:off x="5766488" y="5185097"/>
            <a:ext cx="1247457" cy="369332"/>
          </a:xfrm>
          <a:prstGeom prst="rect">
            <a:avLst/>
          </a:prstGeom>
          <a:noFill/>
        </p:spPr>
        <p:txBody>
          <a:bodyPr wrap="none" rtlCol="0">
            <a:spAutoFit/>
          </a:bodyPr>
          <a:lstStyle/>
          <a:p>
            <a:r>
              <a:rPr lang="it-IT" dirty="0"/>
              <a:t>PM = 60.10</a:t>
            </a:r>
          </a:p>
        </p:txBody>
      </p:sp>
      <p:sp>
        <p:nvSpPr>
          <p:cNvPr id="13" name="TextBox 12">
            <a:extLst>
              <a:ext uri="{FF2B5EF4-FFF2-40B4-BE49-F238E27FC236}">
                <a16:creationId xmlns:a16="http://schemas.microsoft.com/office/drawing/2014/main" id="{55DB20CA-152E-3C47-A6AF-E26232BEE7DE}"/>
              </a:ext>
            </a:extLst>
          </p:cNvPr>
          <p:cNvSpPr txBox="1"/>
          <p:nvPr/>
        </p:nvSpPr>
        <p:spPr>
          <a:xfrm>
            <a:off x="8915595" y="5185097"/>
            <a:ext cx="1364476" cy="369332"/>
          </a:xfrm>
          <a:prstGeom prst="rect">
            <a:avLst/>
          </a:prstGeom>
          <a:noFill/>
        </p:spPr>
        <p:txBody>
          <a:bodyPr wrap="none" rtlCol="0">
            <a:spAutoFit/>
          </a:bodyPr>
          <a:lstStyle/>
          <a:p>
            <a:r>
              <a:rPr lang="it-IT" dirty="0"/>
              <a:t>PM = 182.23</a:t>
            </a:r>
          </a:p>
        </p:txBody>
      </p:sp>
    </p:spTree>
    <p:extLst>
      <p:ext uri="{BB962C8B-B14F-4D97-AF65-F5344CB8AC3E}">
        <p14:creationId xmlns:p14="http://schemas.microsoft.com/office/powerpoint/2010/main" val="375818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3557549" y="2509555"/>
            <a:ext cx="5076897" cy="316641"/>
          </a:xfrm>
          <a:prstGeom prst="rect">
            <a:avLst/>
          </a:prstGeom>
        </p:spPr>
      </p:pic>
      <p:pic>
        <p:nvPicPr>
          <p:cNvPr id="4" name="Immagine 3"/>
          <p:cNvPicPr>
            <a:picLocks noChangeAspect="1"/>
          </p:cNvPicPr>
          <p:nvPr/>
        </p:nvPicPr>
        <p:blipFill>
          <a:blip r:embed="rId3"/>
          <a:stretch>
            <a:fillRect/>
          </a:stretch>
        </p:blipFill>
        <p:spPr>
          <a:xfrm>
            <a:off x="3267441" y="3002813"/>
            <a:ext cx="5657113" cy="949922"/>
          </a:xfrm>
          <a:prstGeom prst="rect">
            <a:avLst/>
          </a:prstGeom>
        </p:spPr>
      </p:pic>
      <p:sp>
        <p:nvSpPr>
          <p:cNvPr id="5" name="TextBox 4">
            <a:extLst>
              <a:ext uri="{FF2B5EF4-FFF2-40B4-BE49-F238E27FC236}">
                <a16:creationId xmlns:a16="http://schemas.microsoft.com/office/drawing/2014/main" id="{38AEA2E9-C25E-FB41-BA26-B75C9B4E555A}"/>
              </a:ext>
            </a:extLst>
          </p:cNvPr>
          <p:cNvSpPr txBox="1"/>
          <p:nvPr/>
        </p:nvSpPr>
        <p:spPr>
          <a:xfrm>
            <a:off x="5164429" y="0"/>
            <a:ext cx="1863139" cy="461665"/>
          </a:xfrm>
          <a:prstGeom prst="rect">
            <a:avLst/>
          </a:prstGeom>
          <a:noFill/>
        </p:spPr>
        <p:txBody>
          <a:bodyPr wrap="none" rtlCol="0">
            <a:spAutoFit/>
          </a:bodyPr>
          <a:lstStyle/>
          <a:p>
            <a:r>
              <a:rPr lang="it-IT" sz="2400" b="1" dirty="0"/>
              <a:t>Massa esatta</a:t>
            </a:r>
          </a:p>
        </p:txBody>
      </p:sp>
    </p:spTree>
    <p:extLst>
      <p:ext uri="{BB962C8B-B14F-4D97-AF65-F5344CB8AC3E}">
        <p14:creationId xmlns:p14="http://schemas.microsoft.com/office/powerpoint/2010/main" val="98498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305378" y="0"/>
            <a:ext cx="9581244" cy="6858000"/>
          </a:xfrm>
          <a:prstGeom prst="rect">
            <a:avLst/>
          </a:prstGeom>
        </p:spPr>
      </p:pic>
    </p:spTree>
    <p:extLst>
      <p:ext uri="{BB962C8B-B14F-4D97-AF65-F5344CB8AC3E}">
        <p14:creationId xmlns:p14="http://schemas.microsoft.com/office/powerpoint/2010/main" val="3974186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lectron Impact - an overview | ScienceDirect Top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843" y="708503"/>
            <a:ext cx="3255710" cy="312435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uppo 5"/>
          <p:cNvGrpSpPr/>
          <p:nvPr/>
        </p:nvGrpSpPr>
        <p:grpSpPr>
          <a:xfrm>
            <a:off x="2244718" y="3429000"/>
            <a:ext cx="3249430" cy="3112811"/>
            <a:chOff x="7609763" y="436232"/>
            <a:chExt cx="3886182" cy="3685921"/>
          </a:xfrm>
        </p:grpSpPr>
        <p:pic>
          <p:nvPicPr>
            <p:cNvPr id="3" name="Immagine 2"/>
            <p:cNvPicPr>
              <a:picLocks noChangeAspect="1"/>
            </p:cNvPicPr>
            <p:nvPr/>
          </p:nvPicPr>
          <p:blipFill>
            <a:blip r:embed="rId3"/>
            <a:stretch>
              <a:fillRect/>
            </a:stretch>
          </p:blipFill>
          <p:spPr>
            <a:xfrm>
              <a:off x="8132592" y="1013229"/>
              <a:ext cx="2840523" cy="662923"/>
            </a:xfrm>
            <a:prstGeom prst="rect">
              <a:avLst/>
            </a:prstGeom>
          </p:spPr>
        </p:pic>
        <p:pic>
          <p:nvPicPr>
            <p:cNvPr id="4" name="Immagine 3"/>
            <p:cNvPicPr>
              <a:picLocks noChangeAspect="1"/>
            </p:cNvPicPr>
            <p:nvPr/>
          </p:nvPicPr>
          <p:blipFill>
            <a:blip r:embed="rId4"/>
            <a:stretch>
              <a:fillRect/>
            </a:stretch>
          </p:blipFill>
          <p:spPr>
            <a:xfrm>
              <a:off x="7609763" y="2368484"/>
              <a:ext cx="3886182" cy="1753669"/>
            </a:xfrm>
            <a:prstGeom prst="rect">
              <a:avLst/>
            </a:prstGeom>
          </p:spPr>
        </p:pic>
        <p:sp>
          <p:nvSpPr>
            <p:cNvPr id="5" name="CasellaDiTesto 4"/>
            <p:cNvSpPr txBox="1"/>
            <p:nvPr/>
          </p:nvSpPr>
          <p:spPr>
            <a:xfrm>
              <a:off x="8384007" y="436232"/>
              <a:ext cx="220931" cy="546664"/>
            </a:xfrm>
            <a:prstGeom prst="rect">
              <a:avLst/>
            </a:prstGeom>
            <a:noFill/>
          </p:spPr>
          <p:txBody>
            <a:bodyPr wrap="none" rtlCol="0">
              <a:spAutoFit/>
            </a:bodyPr>
            <a:lstStyle/>
            <a:p>
              <a:endParaRPr lang="it-IT" sz="2400" b="1" dirty="0"/>
            </a:p>
          </p:txBody>
        </p:sp>
        <p:sp>
          <p:nvSpPr>
            <p:cNvPr id="7" name="CasellaDiTesto 6"/>
            <p:cNvSpPr txBox="1"/>
            <p:nvPr/>
          </p:nvSpPr>
          <p:spPr>
            <a:xfrm>
              <a:off x="8384007" y="1906819"/>
              <a:ext cx="220931" cy="546664"/>
            </a:xfrm>
            <a:prstGeom prst="rect">
              <a:avLst/>
            </a:prstGeom>
            <a:noFill/>
          </p:spPr>
          <p:txBody>
            <a:bodyPr wrap="none" rtlCol="0">
              <a:spAutoFit/>
            </a:bodyPr>
            <a:lstStyle/>
            <a:p>
              <a:endParaRPr lang="it-IT" sz="2400" b="1" dirty="0"/>
            </a:p>
          </p:txBody>
        </p:sp>
      </p:grpSp>
      <p:sp>
        <p:nvSpPr>
          <p:cNvPr id="2" name="Rettangolo 1"/>
          <p:cNvSpPr/>
          <p:nvPr/>
        </p:nvSpPr>
        <p:spPr>
          <a:xfrm>
            <a:off x="3594353" y="-52687"/>
            <a:ext cx="5003293" cy="461665"/>
          </a:xfrm>
          <a:prstGeom prst="rect">
            <a:avLst/>
          </a:prstGeom>
        </p:spPr>
        <p:txBody>
          <a:bodyPr wrap="none">
            <a:spAutoFit/>
          </a:bodyPr>
          <a:lstStyle/>
          <a:p>
            <a:r>
              <a:rPr lang="it-IT" sz="2400" b="1" dirty="0"/>
              <a:t>Metodi di ionizzazione in fase gassosa</a:t>
            </a:r>
          </a:p>
        </p:txBody>
      </p:sp>
      <p:sp>
        <p:nvSpPr>
          <p:cNvPr id="9" name="TextBox 8">
            <a:extLst>
              <a:ext uri="{FF2B5EF4-FFF2-40B4-BE49-F238E27FC236}">
                <a16:creationId xmlns:a16="http://schemas.microsoft.com/office/drawing/2014/main" id="{7E1714D8-4358-234E-A0B1-499A34F23B40}"/>
              </a:ext>
            </a:extLst>
          </p:cNvPr>
          <p:cNvSpPr txBox="1"/>
          <p:nvPr/>
        </p:nvSpPr>
        <p:spPr>
          <a:xfrm>
            <a:off x="5392161" y="1904921"/>
            <a:ext cx="6410969" cy="2308324"/>
          </a:xfrm>
          <a:prstGeom prst="rect">
            <a:avLst/>
          </a:prstGeom>
          <a:noFill/>
        </p:spPr>
        <p:txBody>
          <a:bodyPr wrap="square" rtlCol="0">
            <a:spAutoFit/>
          </a:bodyPr>
          <a:lstStyle/>
          <a:p>
            <a:pPr algn="ctr"/>
            <a:r>
              <a:rPr lang="it-IT" b="1" dirty="0"/>
              <a:t>Electronic impact (EI) </a:t>
            </a:r>
            <a:r>
              <a:rPr lang="it-IT" b="1" dirty="0" err="1"/>
              <a:t>ionization</a:t>
            </a:r>
            <a:endParaRPr lang="it-IT" b="1" dirty="0"/>
          </a:p>
          <a:p>
            <a:pPr marL="285750" indent="-285750">
              <a:buFont typeface="Arial" panose="020B0604020202020204" pitchFamily="34" charset="0"/>
              <a:buChar char="•"/>
            </a:pPr>
            <a:r>
              <a:rPr lang="it-IT" dirty="0"/>
              <a:t>Le molecole vengono bombardate con </a:t>
            </a:r>
            <a:r>
              <a:rPr lang="it-IT" i="1" dirty="0"/>
              <a:t>e</a:t>
            </a:r>
            <a:r>
              <a:rPr lang="it-IT" i="1" baseline="30000" dirty="0"/>
              <a:t>–</a:t>
            </a:r>
            <a:r>
              <a:rPr lang="it-IT" dirty="0"/>
              <a:t> ad alta energia.</a:t>
            </a:r>
          </a:p>
          <a:p>
            <a:pPr marL="285750" indent="-285750">
              <a:buFont typeface="Arial" panose="020B0604020202020204" pitchFamily="34" charset="0"/>
              <a:buChar char="•"/>
            </a:pPr>
            <a:r>
              <a:rPr lang="it-IT" dirty="0"/>
              <a:t>La molecola perde un elettrone con formazione di un radicale catione che viene chiamato ione molecolare.</a:t>
            </a:r>
          </a:p>
          <a:p>
            <a:pPr marL="285750" indent="-285750">
              <a:buFont typeface="Arial" panose="020B0604020202020204" pitchFamily="34" charset="0"/>
              <a:buChar char="•"/>
            </a:pPr>
            <a:r>
              <a:rPr lang="it-IT" dirty="0"/>
              <a:t>Gli </a:t>
            </a:r>
            <a:r>
              <a:rPr lang="it-IT" i="1" dirty="0"/>
              <a:t>e</a:t>
            </a:r>
            <a:r>
              <a:rPr lang="it-IT" i="1" baseline="30000" dirty="0"/>
              <a:t>–</a:t>
            </a:r>
            <a:r>
              <a:rPr lang="it-IT" dirty="0"/>
              <a:t> che vengono dalla sorgente di ioni hanno altissima energia. Alcuni finiscono per frammentare l’</a:t>
            </a:r>
            <a:r>
              <a:rPr lang="it-IT" dirty="0" err="1"/>
              <a:t>analita</a:t>
            </a:r>
            <a:r>
              <a:rPr lang="it-IT" dirty="0"/>
              <a:t>. Questa frammentazione è altamente riproducibile e dipende dalla struttura molecolare.</a:t>
            </a:r>
          </a:p>
        </p:txBody>
      </p:sp>
    </p:spTree>
    <p:extLst>
      <p:ext uri="{BB962C8B-B14F-4D97-AF65-F5344CB8AC3E}">
        <p14:creationId xmlns:p14="http://schemas.microsoft.com/office/powerpoint/2010/main" val="747659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D3F856-E035-DA45-BC85-67ABDC561A0B}"/>
              </a:ext>
            </a:extLst>
          </p:cNvPr>
          <p:cNvPicPr>
            <a:picLocks noChangeAspect="1"/>
          </p:cNvPicPr>
          <p:nvPr/>
        </p:nvPicPr>
        <p:blipFill>
          <a:blip r:embed="rId2"/>
          <a:stretch>
            <a:fillRect/>
          </a:stretch>
        </p:blipFill>
        <p:spPr>
          <a:xfrm>
            <a:off x="5835569" y="190767"/>
            <a:ext cx="5846663" cy="2820155"/>
          </a:xfrm>
          <a:prstGeom prst="rect">
            <a:avLst/>
          </a:prstGeom>
        </p:spPr>
      </p:pic>
      <p:sp>
        <p:nvSpPr>
          <p:cNvPr id="3" name="TextBox 2">
            <a:extLst>
              <a:ext uri="{FF2B5EF4-FFF2-40B4-BE49-F238E27FC236}">
                <a16:creationId xmlns:a16="http://schemas.microsoft.com/office/drawing/2014/main" id="{16EB2AB1-9CF3-D14B-8E57-41A2939EF156}"/>
              </a:ext>
            </a:extLst>
          </p:cNvPr>
          <p:cNvSpPr txBox="1"/>
          <p:nvPr/>
        </p:nvSpPr>
        <p:spPr>
          <a:xfrm>
            <a:off x="222009" y="3016511"/>
            <a:ext cx="5748760" cy="1754326"/>
          </a:xfrm>
          <a:prstGeom prst="rect">
            <a:avLst/>
          </a:prstGeom>
          <a:noFill/>
        </p:spPr>
        <p:txBody>
          <a:bodyPr wrap="square" rtlCol="0">
            <a:spAutoFit/>
          </a:bodyPr>
          <a:lstStyle/>
          <a:p>
            <a:r>
              <a:rPr lang="it-IT" b="1" dirty="0"/>
              <a:t>Massa esatta:</a:t>
            </a:r>
          </a:p>
          <a:p>
            <a:pPr marL="285750" indent="-285750">
              <a:buFont typeface="Arial" panose="020B0604020202020204" pitchFamily="34" charset="0"/>
              <a:buChar char="•"/>
            </a:pPr>
            <a:r>
              <a:rPr lang="it-IT" dirty="0"/>
              <a:t>La si calcola a partire dalla </a:t>
            </a:r>
            <a:r>
              <a:rPr lang="it-IT" b="1" dirty="0"/>
              <a:t>massa dell’isotopo base</a:t>
            </a:r>
            <a:r>
              <a:rPr lang="it-IT" dirty="0"/>
              <a:t>.</a:t>
            </a:r>
          </a:p>
          <a:p>
            <a:pPr marL="285750" indent="-285750">
              <a:buFont typeface="Arial" panose="020B0604020202020204" pitchFamily="34" charset="0"/>
              <a:buChar char="•"/>
            </a:pPr>
            <a:r>
              <a:rPr lang="it-IT" dirty="0"/>
              <a:t>L'unità di misura è il Dalton (Da), 1 Da = 1/12 della massa del </a:t>
            </a:r>
            <a:r>
              <a:rPr lang="it-IT" baseline="30000" dirty="0"/>
              <a:t>12</a:t>
            </a:r>
            <a:r>
              <a:rPr lang="it-IT" dirty="0"/>
              <a:t>C.</a:t>
            </a:r>
          </a:p>
          <a:p>
            <a:pPr marL="285750" indent="-285750">
              <a:buFont typeface="Arial" panose="020B0604020202020204" pitchFamily="34" charset="0"/>
              <a:buChar char="•"/>
            </a:pPr>
            <a:r>
              <a:rPr lang="it-IT" dirty="0"/>
              <a:t>Utilizzata per determinale il picco dello ione molecolare.</a:t>
            </a:r>
          </a:p>
          <a:p>
            <a:endParaRPr lang="it-IT" dirty="0"/>
          </a:p>
        </p:txBody>
      </p:sp>
      <p:graphicFrame>
        <p:nvGraphicFramePr>
          <p:cNvPr id="5" name="Table 4">
            <a:extLst>
              <a:ext uri="{FF2B5EF4-FFF2-40B4-BE49-F238E27FC236}">
                <a16:creationId xmlns:a16="http://schemas.microsoft.com/office/drawing/2014/main" id="{89D5A237-E180-584E-A93A-100C94048C15}"/>
              </a:ext>
            </a:extLst>
          </p:cNvPr>
          <p:cNvGraphicFramePr>
            <a:graphicFrameLocks noGrp="1"/>
          </p:cNvGraphicFramePr>
          <p:nvPr>
            <p:extLst>
              <p:ext uri="{D42A27DB-BD31-4B8C-83A1-F6EECF244321}">
                <p14:modId xmlns:p14="http://schemas.microsoft.com/office/powerpoint/2010/main" val="3911394091"/>
              </p:ext>
            </p:extLst>
          </p:nvPr>
        </p:nvGraphicFramePr>
        <p:xfrm>
          <a:off x="995745" y="4574524"/>
          <a:ext cx="4201288" cy="2029009"/>
        </p:xfrm>
        <a:graphic>
          <a:graphicData uri="http://schemas.openxmlformats.org/drawingml/2006/table">
            <a:tbl>
              <a:tblPr>
                <a:tableStyleId>{5C22544A-7EE6-4342-B048-85BDC9FD1C3A}</a:tableStyleId>
              </a:tblPr>
              <a:tblGrid>
                <a:gridCol w="1050322">
                  <a:extLst>
                    <a:ext uri="{9D8B030D-6E8A-4147-A177-3AD203B41FA5}">
                      <a16:colId xmlns:a16="http://schemas.microsoft.com/office/drawing/2014/main" val="236018813"/>
                    </a:ext>
                  </a:extLst>
                </a:gridCol>
                <a:gridCol w="1050322">
                  <a:extLst>
                    <a:ext uri="{9D8B030D-6E8A-4147-A177-3AD203B41FA5}">
                      <a16:colId xmlns:a16="http://schemas.microsoft.com/office/drawing/2014/main" val="3567294961"/>
                    </a:ext>
                  </a:extLst>
                </a:gridCol>
                <a:gridCol w="1050322">
                  <a:extLst>
                    <a:ext uri="{9D8B030D-6E8A-4147-A177-3AD203B41FA5}">
                      <a16:colId xmlns:a16="http://schemas.microsoft.com/office/drawing/2014/main" val="3565633557"/>
                    </a:ext>
                  </a:extLst>
                </a:gridCol>
                <a:gridCol w="1050322">
                  <a:extLst>
                    <a:ext uri="{9D8B030D-6E8A-4147-A177-3AD203B41FA5}">
                      <a16:colId xmlns:a16="http://schemas.microsoft.com/office/drawing/2014/main" val="2641843440"/>
                    </a:ext>
                  </a:extLst>
                </a:gridCol>
              </a:tblGrid>
              <a:tr h="789919">
                <a:tc>
                  <a:txBody>
                    <a:bodyPr/>
                    <a:lstStyle/>
                    <a:p>
                      <a:pPr algn="ctr" fontAlgn="ctr"/>
                      <a:r>
                        <a:rPr lang="en-GB" sz="1400" b="1" u="none" strike="noStrike" dirty="0" err="1">
                          <a:effectLst/>
                          <a:latin typeface="Calibri" panose="020F0502020204030204" pitchFamily="34" charset="0"/>
                          <a:cs typeface="Calibri" panose="020F0502020204030204" pitchFamily="34" charset="0"/>
                        </a:rPr>
                        <a:t>Atomo</a:t>
                      </a:r>
                      <a:endParaRPr lang="en-GB"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u="none" strike="noStrike" dirty="0">
                          <a:effectLst/>
                          <a:latin typeface="Calibri" panose="020F0502020204030204" pitchFamily="34" charset="0"/>
                          <a:cs typeface="Calibri" panose="020F0502020204030204" pitchFamily="34" charset="0"/>
                        </a:rPr>
                        <a:t># </a:t>
                      </a:r>
                      <a:r>
                        <a:rPr lang="en-GB" sz="1400" b="1" u="none" strike="noStrike" dirty="0" err="1">
                          <a:effectLst/>
                          <a:latin typeface="Calibri" panose="020F0502020204030204" pitchFamily="34" charset="0"/>
                          <a:cs typeface="Calibri" panose="020F0502020204030204" pitchFamily="34" charset="0"/>
                        </a:rPr>
                        <a:t>Atomi</a:t>
                      </a:r>
                      <a:r>
                        <a:rPr lang="en-GB" sz="1400" b="1" u="none" strike="noStrike" dirty="0">
                          <a:effectLst/>
                          <a:latin typeface="Calibri" panose="020F0502020204030204" pitchFamily="34" charset="0"/>
                          <a:cs typeface="Calibri" panose="020F0502020204030204" pitchFamily="34" charset="0"/>
                        </a:rPr>
                        <a:t> </a:t>
                      </a:r>
                      <a:r>
                        <a:rPr lang="en-GB" sz="1400" b="1" u="none" strike="noStrike" dirty="0" err="1">
                          <a:effectLst/>
                          <a:latin typeface="Calibri" panose="020F0502020204030204" pitchFamily="34" charset="0"/>
                          <a:cs typeface="Calibri" panose="020F0502020204030204" pitchFamily="34" charset="0"/>
                        </a:rPr>
                        <a:t>presenti</a:t>
                      </a:r>
                      <a:endParaRPr lang="en-GB"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u="none" strike="noStrike" dirty="0">
                          <a:effectLst/>
                          <a:latin typeface="Calibri" panose="020F0502020204030204" pitchFamily="34" charset="0"/>
                          <a:cs typeface="Calibri" panose="020F0502020204030204" pitchFamily="34" charset="0"/>
                        </a:rPr>
                        <a:t>Massa </a:t>
                      </a:r>
                      <a:r>
                        <a:rPr lang="en-GB" sz="1400" b="1" u="none" strike="noStrike" dirty="0" err="1">
                          <a:effectLst/>
                          <a:latin typeface="Calibri" panose="020F0502020204030204" pitchFamily="34" charset="0"/>
                          <a:cs typeface="Calibri" panose="020F0502020204030204" pitchFamily="34" charset="0"/>
                        </a:rPr>
                        <a:t>esatta</a:t>
                      </a:r>
                      <a:r>
                        <a:rPr lang="en-GB" sz="1400" b="1" u="none" strike="noStrike" dirty="0">
                          <a:effectLst/>
                          <a:latin typeface="Calibri" panose="020F0502020204030204" pitchFamily="34" charset="0"/>
                          <a:cs typeface="Calibri" panose="020F0502020204030204" pitchFamily="34" charset="0"/>
                        </a:rPr>
                        <a:t> </a:t>
                      </a:r>
                      <a:r>
                        <a:rPr lang="en-GB" sz="1400" b="1" u="none" strike="noStrike" dirty="0" err="1">
                          <a:effectLst/>
                          <a:latin typeface="Calibri" panose="020F0502020204030204" pitchFamily="34" charset="0"/>
                          <a:cs typeface="Calibri" panose="020F0502020204030204" pitchFamily="34" charset="0"/>
                        </a:rPr>
                        <a:t>dell'atomo</a:t>
                      </a:r>
                      <a:endParaRPr lang="en-GB"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u="none" strike="noStrike" dirty="0">
                          <a:effectLst/>
                          <a:latin typeface="Calibri" panose="020F0502020204030204" pitchFamily="34" charset="0"/>
                          <a:cs typeface="Calibri" panose="020F0502020204030204" pitchFamily="34" charset="0"/>
                        </a:rPr>
                        <a:t>Somma</a:t>
                      </a:r>
                      <a:endParaRPr lang="en-GB"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4120278"/>
                  </a:ext>
                </a:extLst>
              </a:tr>
              <a:tr h="247818">
                <a:tc>
                  <a:txBody>
                    <a:bodyPr/>
                    <a:lstStyle/>
                    <a:p>
                      <a:pPr algn="ctr" fontAlgn="b"/>
                      <a:r>
                        <a:rPr lang="en-GB" sz="1400" u="none" strike="noStrike" dirty="0">
                          <a:effectLst/>
                          <a:latin typeface="Calibri" panose="020F0502020204030204" pitchFamily="34" charset="0"/>
                          <a:cs typeface="Calibri" panose="020F0502020204030204" pitchFamily="34" charset="0"/>
                        </a:rPr>
                        <a:t>C</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latin typeface="Calibri" panose="020F0502020204030204" pitchFamily="34" charset="0"/>
                          <a:cs typeface="Calibri" panose="020F0502020204030204" pitchFamily="34" charset="0"/>
                        </a:rPr>
                        <a:t>8</a:t>
                      </a:r>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dirty="0">
                          <a:solidFill>
                            <a:srgbClr val="FF0000"/>
                          </a:solidFill>
                          <a:effectLst/>
                          <a:latin typeface="Calibri" panose="020F0502020204030204" pitchFamily="34" charset="0"/>
                          <a:cs typeface="Calibri" panose="020F0502020204030204" pitchFamily="34" charset="0"/>
                        </a:rPr>
                        <a:t>12.0000</a:t>
                      </a:r>
                      <a:endParaRPr lang="en-GB" sz="1400" b="0" i="0" u="none" strike="noStrike" dirty="0">
                        <a:solidFill>
                          <a:srgbClr val="FF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latin typeface="Calibri" panose="020F0502020204030204" pitchFamily="34" charset="0"/>
                          <a:cs typeface="Calibri" panose="020F0502020204030204" pitchFamily="34" charset="0"/>
                        </a:rPr>
                        <a:t>96.0000</a:t>
                      </a:r>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2336370"/>
                  </a:ext>
                </a:extLst>
              </a:tr>
              <a:tr h="247818">
                <a:tc>
                  <a:txBody>
                    <a:bodyPr/>
                    <a:lstStyle/>
                    <a:p>
                      <a:pPr algn="ctr" fontAlgn="b"/>
                      <a:r>
                        <a:rPr lang="en-GB" sz="1400" u="none" strike="noStrike" dirty="0">
                          <a:effectLst/>
                          <a:latin typeface="Calibri" panose="020F0502020204030204" pitchFamily="34" charset="0"/>
                          <a:cs typeface="Calibri" panose="020F0502020204030204" pitchFamily="34" charset="0"/>
                        </a:rPr>
                        <a:t>H</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latin typeface="Calibri" panose="020F0502020204030204" pitchFamily="34" charset="0"/>
                          <a:cs typeface="Calibri" panose="020F0502020204030204" pitchFamily="34" charset="0"/>
                        </a:rPr>
                        <a:t>10</a:t>
                      </a:r>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latin typeface="Calibri" panose="020F0502020204030204" pitchFamily="34" charset="0"/>
                          <a:cs typeface="Calibri" panose="020F0502020204030204" pitchFamily="34" charset="0"/>
                        </a:rPr>
                        <a:t>1.0078</a:t>
                      </a:r>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latin typeface="Calibri" panose="020F0502020204030204" pitchFamily="34" charset="0"/>
                          <a:cs typeface="Calibri" panose="020F0502020204030204" pitchFamily="34" charset="0"/>
                        </a:rPr>
                        <a:t>10.0783</a:t>
                      </a:r>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2236729"/>
                  </a:ext>
                </a:extLst>
              </a:tr>
              <a:tr h="247818">
                <a:tc>
                  <a:txBody>
                    <a:bodyPr/>
                    <a:lstStyle/>
                    <a:p>
                      <a:pPr algn="ctr" fontAlgn="b"/>
                      <a:r>
                        <a:rPr lang="en-GB" sz="1400" u="none" strike="noStrike" dirty="0">
                          <a:effectLst/>
                          <a:latin typeface="Calibri" panose="020F0502020204030204" pitchFamily="34" charset="0"/>
                          <a:cs typeface="Calibri" panose="020F0502020204030204" pitchFamily="34" charset="0"/>
                        </a:rPr>
                        <a:t>N</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latin typeface="Calibri" panose="020F0502020204030204" pitchFamily="34" charset="0"/>
                          <a:cs typeface="Calibri" panose="020F0502020204030204" pitchFamily="34" charset="0"/>
                        </a:rPr>
                        <a:t>4</a:t>
                      </a:r>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latin typeface="Calibri" panose="020F0502020204030204" pitchFamily="34" charset="0"/>
                          <a:cs typeface="Calibri" panose="020F0502020204030204" pitchFamily="34" charset="0"/>
                        </a:rPr>
                        <a:t>14.0031</a:t>
                      </a:r>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latin typeface="Calibri" panose="020F0502020204030204" pitchFamily="34" charset="0"/>
                          <a:cs typeface="Calibri" panose="020F0502020204030204" pitchFamily="34" charset="0"/>
                        </a:rPr>
                        <a:t>56.0123</a:t>
                      </a:r>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7724937"/>
                  </a:ext>
                </a:extLst>
              </a:tr>
              <a:tr h="247818">
                <a:tc>
                  <a:txBody>
                    <a:bodyPr/>
                    <a:lstStyle/>
                    <a:p>
                      <a:pPr algn="ctr" fontAlgn="b"/>
                      <a:r>
                        <a:rPr lang="en-GB" sz="1400" u="none" strike="noStrike" dirty="0">
                          <a:effectLst/>
                          <a:latin typeface="Calibri" panose="020F0502020204030204" pitchFamily="34" charset="0"/>
                          <a:cs typeface="Calibri" panose="020F0502020204030204" pitchFamily="34" charset="0"/>
                        </a:rPr>
                        <a:t>O</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latin typeface="Calibri" panose="020F0502020204030204" pitchFamily="34" charset="0"/>
                          <a:cs typeface="Calibri" panose="020F0502020204030204" pitchFamily="34" charset="0"/>
                        </a:rPr>
                        <a:t>2</a:t>
                      </a:r>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latin typeface="Calibri" panose="020F0502020204030204" pitchFamily="34" charset="0"/>
                          <a:cs typeface="Calibri" panose="020F0502020204030204" pitchFamily="34" charset="0"/>
                        </a:rPr>
                        <a:t>15.9949</a:t>
                      </a:r>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latin typeface="Calibri" panose="020F0502020204030204" pitchFamily="34" charset="0"/>
                          <a:cs typeface="Calibri" panose="020F0502020204030204" pitchFamily="34" charset="0"/>
                        </a:rPr>
                        <a:t>31.9898</a:t>
                      </a:r>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8696948"/>
                  </a:ext>
                </a:extLst>
              </a:tr>
              <a:tr h="247818">
                <a:tc>
                  <a:txBody>
                    <a:bodyPr/>
                    <a:lstStyle/>
                    <a:p>
                      <a:pPr algn="l" fontAlgn="b"/>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b="1" u="none" strike="noStrike" dirty="0">
                          <a:effectLst/>
                          <a:latin typeface="Calibri" panose="020F0502020204030204" pitchFamily="34" charset="0"/>
                          <a:cs typeface="Calibri" panose="020F0502020204030204" pitchFamily="34" charset="0"/>
                        </a:rPr>
                        <a:t>194.0804</a:t>
                      </a:r>
                      <a:endParaRPr lang="en-GB"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0190909"/>
                  </a:ext>
                </a:extLst>
              </a:tr>
            </a:tbl>
          </a:graphicData>
        </a:graphic>
      </p:graphicFrame>
      <p:sp>
        <p:nvSpPr>
          <p:cNvPr id="6" name="TextBox 5">
            <a:extLst>
              <a:ext uri="{FF2B5EF4-FFF2-40B4-BE49-F238E27FC236}">
                <a16:creationId xmlns:a16="http://schemas.microsoft.com/office/drawing/2014/main" id="{7A47E912-B16F-C14A-9D27-7E21D08DF8E7}"/>
              </a:ext>
            </a:extLst>
          </p:cNvPr>
          <p:cNvSpPr txBox="1"/>
          <p:nvPr/>
        </p:nvSpPr>
        <p:spPr>
          <a:xfrm>
            <a:off x="6221233" y="3010922"/>
            <a:ext cx="5970767" cy="2031325"/>
          </a:xfrm>
          <a:prstGeom prst="rect">
            <a:avLst/>
          </a:prstGeom>
          <a:noFill/>
        </p:spPr>
        <p:txBody>
          <a:bodyPr wrap="square" rtlCol="0">
            <a:spAutoFit/>
          </a:bodyPr>
          <a:lstStyle/>
          <a:p>
            <a:r>
              <a:rPr lang="it-IT" b="1" dirty="0"/>
              <a:t>Massa molecolare:</a:t>
            </a:r>
          </a:p>
          <a:p>
            <a:pPr marL="285750" indent="-285750">
              <a:buFont typeface="Arial" panose="020B0604020202020204" pitchFamily="34" charset="0"/>
              <a:buChar char="•"/>
            </a:pPr>
            <a:r>
              <a:rPr lang="it-IT" dirty="0"/>
              <a:t>La si calcola a partire dal </a:t>
            </a:r>
            <a:r>
              <a:rPr lang="it-IT" b="1" dirty="0"/>
              <a:t>peso atomico standard </a:t>
            </a:r>
            <a:r>
              <a:rPr lang="it-IT" dirty="0"/>
              <a:t>di ciascun elemento.</a:t>
            </a:r>
          </a:p>
          <a:p>
            <a:pPr marL="285750" indent="-285750">
              <a:buFont typeface="Arial" panose="020B0604020202020204" pitchFamily="34" charset="0"/>
              <a:buChar char="•"/>
            </a:pPr>
            <a:r>
              <a:rPr lang="it-IT" dirty="0"/>
              <a:t>Il peso atomico standard di un elemento è la media aritmetica del peso di tutti i suoi isotopi pesata per l’abbondanza di ciascun isotopo.</a:t>
            </a:r>
          </a:p>
          <a:p>
            <a:r>
              <a:rPr lang="it-IT" dirty="0"/>
              <a:t>Per esempio, per l’azoto:</a:t>
            </a:r>
          </a:p>
        </p:txBody>
      </p:sp>
      <p:sp>
        <p:nvSpPr>
          <p:cNvPr id="7" name="TextBox 6">
            <a:extLst>
              <a:ext uri="{FF2B5EF4-FFF2-40B4-BE49-F238E27FC236}">
                <a16:creationId xmlns:a16="http://schemas.microsoft.com/office/drawing/2014/main" id="{037E5B5E-BAA0-FB42-8070-191FE2A4DD2F}"/>
              </a:ext>
            </a:extLst>
          </p:cNvPr>
          <p:cNvSpPr txBox="1"/>
          <p:nvPr/>
        </p:nvSpPr>
        <p:spPr>
          <a:xfrm>
            <a:off x="326023" y="51883"/>
            <a:ext cx="4657814" cy="461665"/>
          </a:xfrm>
          <a:prstGeom prst="rect">
            <a:avLst/>
          </a:prstGeom>
          <a:noFill/>
        </p:spPr>
        <p:txBody>
          <a:bodyPr wrap="none" rtlCol="0">
            <a:spAutoFit/>
          </a:bodyPr>
          <a:lstStyle/>
          <a:p>
            <a:r>
              <a:rPr lang="it-IT" sz="2400" b="1" dirty="0"/>
              <a:t>Massa Esatta VS Massa Molecolare</a:t>
            </a:r>
          </a:p>
        </p:txBody>
      </p:sp>
      <p:graphicFrame>
        <p:nvGraphicFramePr>
          <p:cNvPr id="8" name="Table 7">
            <a:extLst>
              <a:ext uri="{FF2B5EF4-FFF2-40B4-BE49-F238E27FC236}">
                <a16:creationId xmlns:a16="http://schemas.microsoft.com/office/drawing/2014/main" id="{5E53A38C-4118-FF44-B654-EC37A37A9EE4}"/>
              </a:ext>
            </a:extLst>
          </p:cNvPr>
          <p:cNvGraphicFramePr>
            <a:graphicFrameLocks noGrp="1"/>
          </p:cNvGraphicFramePr>
          <p:nvPr>
            <p:extLst>
              <p:ext uri="{D42A27DB-BD31-4B8C-83A1-F6EECF244321}">
                <p14:modId xmlns:p14="http://schemas.microsoft.com/office/powerpoint/2010/main" val="2981659166"/>
              </p:ext>
            </p:extLst>
          </p:nvPr>
        </p:nvGraphicFramePr>
        <p:xfrm>
          <a:off x="7780599" y="5208496"/>
          <a:ext cx="2852034" cy="1395037"/>
        </p:xfrm>
        <a:graphic>
          <a:graphicData uri="http://schemas.openxmlformats.org/drawingml/2006/table">
            <a:tbl>
              <a:tblPr>
                <a:tableStyleId>{5C22544A-7EE6-4342-B048-85BDC9FD1C3A}</a:tableStyleId>
              </a:tblPr>
              <a:tblGrid>
                <a:gridCol w="950678">
                  <a:extLst>
                    <a:ext uri="{9D8B030D-6E8A-4147-A177-3AD203B41FA5}">
                      <a16:colId xmlns:a16="http://schemas.microsoft.com/office/drawing/2014/main" val="417204206"/>
                    </a:ext>
                  </a:extLst>
                </a:gridCol>
                <a:gridCol w="950678">
                  <a:extLst>
                    <a:ext uri="{9D8B030D-6E8A-4147-A177-3AD203B41FA5}">
                      <a16:colId xmlns:a16="http://schemas.microsoft.com/office/drawing/2014/main" val="3232126640"/>
                    </a:ext>
                  </a:extLst>
                </a:gridCol>
                <a:gridCol w="950678">
                  <a:extLst>
                    <a:ext uri="{9D8B030D-6E8A-4147-A177-3AD203B41FA5}">
                      <a16:colId xmlns:a16="http://schemas.microsoft.com/office/drawing/2014/main" val="1197300236"/>
                    </a:ext>
                  </a:extLst>
                </a:gridCol>
              </a:tblGrid>
              <a:tr h="692440">
                <a:tc>
                  <a:txBody>
                    <a:bodyPr/>
                    <a:lstStyle/>
                    <a:p>
                      <a:pPr algn="ctr" fontAlgn="ctr"/>
                      <a:r>
                        <a:rPr lang="en-GB" sz="1400" b="1" u="none" strike="noStrike" dirty="0">
                          <a:effectLst/>
                          <a:latin typeface="Calibri" panose="020F0502020204030204" pitchFamily="34" charset="0"/>
                          <a:cs typeface="Calibri" panose="020F0502020204030204" pitchFamily="34" charset="0"/>
                        </a:rPr>
                        <a:t>Massa </a:t>
                      </a:r>
                      <a:r>
                        <a:rPr lang="en-GB" sz="1400" b="1" u="none" strike="noStrike" dirty="0" err="1">
                          <a:effectLst/>
                          <a:latin typeface="Calibri" panose="020F0502020204030204" pitchFamily="34" charset="0"/>
                          <a:cs typeface="Calibri" panose="020F0502020204030204" pitchFamily="34" charset="0"/>
                        </a:rPr>
                        <a:t>isotopo</a:t>
                      </a:r>
                      <a:endParaRPr lang="en-GB"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u="none" strike="noStrike" dirty="0" err="1">
                          <a:effectLst/>
                          <a:latin typeface="Calibri" panose="020F0502020204030204" pitchFamily="34" charset="0"/>
                          <a:cs typeface="Calibri" panose="020F0502020204030204" pitchFamily="34" charset="0"/>
                        </a:rPr>
                        <a:t>Abbondanza</a:t>
                      </a:r>
                      <a:endParaRPr lang="en-GB"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GB"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0716168"/>
                  </a:ext>
                </a:extLst>
              </a:tr>
              <a:tr h="234199">
                <a:tc>
                  <a:txBody>
                    <a:bodyPr/>
                    <a:lstStyle/>
                    <a:p>
                      <a:pPr algn="r" fontAlgn="b"/>
                      <a:r>
                        <a:rPr lang="en-GB" sz="1400" u="none" strike="noStrike">
                          <a:effectLst/>
                          <a:latin typeface="Calibri" panose="020F0502020204030204" pitchFamily="34" charset="0"/>
                          <a:cs typeface="Calibri" panose="020F0502020204030204" pitchFamily="34" charset="0"/>
                        </a:rPr>
                        <a:t>14.0031</a:t>
                      </a:r>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latin typeface="Calibri" panose="020F0502020204030204" pitchFamily="34" charset="0"/>
                          <a:cs typeface="Calibri" panose="020F0502020204030204" pitchFamily="34" charset="0"/>
                        </a:rPr>
                        <a:t>0.99632</a:t>
                      </a:r>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latin typeface="Calibri" panose="020F0502020204030204" pitchFamily="34" charset="0"/>
                          <a:cs typeface="Calibri" panose="020F0502020204030204" pitchFamily="34" charset="0"/>
                        </a:rPr>
                        <a:t>13.952</a:t>
                      </a:r>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6599643"/>
                  </a:ext>
                </a:extLst>
              </a:tr>
              <a:tr h="234199">
                <a:tc>
                  <a:txBody>
                    <a:bodyPr/>
                    <a:lstStyle/>
                    <a:p>
                      <a:pPr algn="r" fontAlgn="b"/>
                      <a:r>
                        <a:rPr lang="en-GB" sz="1400" u="none" strike="noStrike">
                          <a:effectLst/>
                          <a:latin typeface="Calibri" panose="020F0502020204030204" pitchFamily="34" charset="0"/>
                          <a:cs typeface="Calibri" panose="020F0502020204030204" pitchFamily="34" charset="0"/>
                        </a:rPr>
                        <a:t>15.00011</a:t>
                      </a:r>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latin typeface="Calibri" panose="020F0502020204030204" pitchFamily="34" charset="0"/>
                          <a:cs typeface="Calibri" panose="020F0502020204030204" pitchFamily="34" charset="0"/>
                        </a:rPr>
                        <a:t>0.00368</a:t>
                      </a:r>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latin typeface="Calibri" panose="020F0502020204030204" pitchFamily="34" charset="0"/>
                          <a:cs typeface="Calibri" panose="020F0502020204030204" pitchFamily="34" charset="0"/>
                        </a:rPr>
                        <a:t>0.055</a:t>
                      </a:r>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7363188"/>
                  </a:ext>
                </a:extLst>
              </a:tr>
              <a:tr h="234199">
                <a:tc>
                  <a:txBody>
                    <a:bodyPr/>
                    <a:lstStyle/>
                    <a:p>
                      <a:pPr algn="l" fontAlgn="b"/>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b="1" u="none" strike="noStrike" dirty="0">
                          <a:effectLst/>
                          <a:latin typeface="Calibri" panose="020F0502020204030204" pitchFamily="34" charset="0"/>
                          <a:cs typeface="Calibri" panose="020F0502020204030204" pitchFamily="34" charset="0"/>
                        </a:rPr>
                        <a:t>14.007</a:t>
                      </a:r>
                      <a:endParaRPr lang="en-GB"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0378484"/>
                  </a:ext>
                </a:extLst>
              </a:tr>
            </a:tbl>
          </a:graphicData>
        </a:graphic>
      </p:graphicFrame>
    </p:spTree>
    <p:extLst>
      <p:ext uri="{BB962C8B-B14F-4D97-AF65-F5344CB8AC3E}">
        <p14:creationId xmlns:p14="http://schemas.microsoft.com/office/powerpoint/2010/main" val="1165855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onventional atomic weights 2011. | Download Table">
            <a:extLst>
              <a:ext uri="{FF2B5EF4-FFF2-40B4-BE49-F238E27FC236}">
                <a16:creationId xmlns:a16="http://schemas.microsoft.com/office/drawing/2014/main" id="{DD90FBE4-5451-4D4A-987B-0C1236C6D3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0356" y="682441"/>
            <a:ext cx="6491287" cy="549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060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D3F856-E035-DA45-BC85-67ABDC561A0B}"/>
              </a:ext>
            </a:extLst>
          </p:cNvPr>
          <p:cNvPicPr>
            <a:picLocks noChangeAspect="1"/>
          </p:cNvPicPr>
          <p:nvPr/>
        </p:nvPicPr>
        <p:blipFill>
          <a:blip r:embed="rId2"/>
          <a:stretch>
            <a:fillRect/>
          </a:stretch>
        </p:blipFill>
        <p:spPr>
          <a:xfrm>
            <a:off x="5835569" y="190767"/>
            <a:ext cx="5846663" cy="2820155"/>
          </a:xfrm>
          <a:prstGeom prst="rect">
            <a:avLst/>
          </a:prstGeom>
        </p:spPr>
      </p:pic>
      <p:sp>
        <p:nvSpPr>
          <p:cNvPr id="3" name="TextBox 2">
            <a:extLst>
              <a:ext uri="{FF2B5EF4-FFF2-40B4-BE49-F238E27FC236}">
                <a16:creationId xmlns:a16="http://schemas.microsoft.com/office/drawing/2014/main" id="{16EB2AB1-9CF3-D14B-8E57-41A2939EF156}"/>
              </a:ext>
            </a:extLst>
          </p:cNvPr>
          <p:cNvSpPr txBox="1"/>
          <p:nvPr/>
        </p:nvSpPr>
        <p:spPr>
          <a:xfrm>
            <a:off x="222009" y="3016511"/>
            <a:ext cx="5748760" cy="1477328"/>
          </a:xfrm>
          <a:prstGeom prst="rect">
            <a:avLst/>
          </a:prstGeom>
          <a:noFill/>
        </p:spPr>
        <p:txBody>
          <a:bodyPr wrap="square" rtlCol="0">
            <a:spAutoFit/>
          </a:bodyPr>
          <a:lstStyle/>
          <a:p>
            <a:r>
              <a:rPr lang="it-IT" b="1" dirty="0"/>
              <a:t>Massa esatta:</a:t>
            </a:r>
          </a:p>
          <a:p>
            <a:pPr marL="285750" indent="-285750">
              <a:buFont typeface="Arial" panose="020B0604020202020204" pitchFamily="34" charset="0"/>
              <a:buChar char="•"/>
            </a:pPr>
            <a:r>
              <a:rPr lang="it-IT" dirty="0"/>
              <a:t>La si calcola a partire dalla </a:t>
            </a:r>
            <a:r>
              <a:rPr lang="it-IT" b="1" dirty="0"/>
              <a:t>massa dell’isotopo base</a:t>
            </a:r>
            <a:r>
              <a:rPr lang="it-IT" dirty="0"/>
              <a:t>.</a:t>
            </a:r>
          </a:p>
          <a:p>
            <a:pPr marL="285750" indent="-285750">
              <a:buFont typeface="Arial" panose="020B0604020202020204" pitchFamily="34" charset="0"/>
              <a:buChar char="•"/>
            </a:pPr>
            <a:r>
              <a:rPr lang="it-IT" dirty="0"/>
              <a:t>L'unità di misura è il Dalton (Da), 1 Da = 1/12 della massa del </a:t>
            </a:r>
            <a:r>
              <a:rPr lang="it-IT" baseline="30000" dirty="0"/>
              <a:t>12</a:t>
            </a:r>
            <a:r>
              <a:rPr lang="it-IT" dirty="0"/>
              <a:t>C.</a:t>
            </a:r>
          </a:p>
          <a:p>
            <a:endParaRPr lang="it-IT" dirty="0"/>
          </a:p>
        </p:txBody>
      </p:sp>
      <p:graphicFrame>
        <p:nvGraphicFramePr>
          <p:cNvPr id="5" name="Table 4">
            <a:extLst>
              <a:ext uri="{FF2B5EF4-FFF2-40B4-BE49-F238E27FC236}">
                <a16:creationId xmlns:a16="http://schemas.microsoft.com/office/drawing/2014/main" id="{89D5A237-E180-584E-A93A-100C94048C15}"/>
              </a:ext>
            </a:extLst>
          </p:cNvPr>
          <p:cNvGraphicFramePr>
            <a:graphicFrameLocks noGrp="1"/>
          </p:cNvGraphicFramePr>
          <p:nvPr/>
        </p:nvGraphicFramePr>
        <p:xfrm>
          <a:off x="995745" y="4493839"/>
          <a:ext cx="4201288" cy="2029009"/>
        </p:xfrm>
        <a:graphic>
          <a:graphicData uri="http://schemas.openxmlformats.org/drawingml/2006/table">
            <a:tbl>
              <a:tblPr>
                <a:tableStyleId>{5C22544A-7EE6-4342-B048-85BDC9FD1C3A}</a:tableStyleId>
              </a:tblPr>
              <a:tblGrid>
                <a:gridCol w="1050322">
                  <a:extLst>
                    <a:ext uri="{9D8B030D-6E8A-4147-A177-3AD203B41FA5}">
                      <a16:colId xmlns:a16="http://schemas.microsoft.com/office/drawing/2014/main" val="236018813"/>
                    </a:ext>
                  </a:extLst>
                </a:gridCol>
                <a:gridCol w="1050322">
                  <a:extLst>
                    <a:ext uri="{9D8B030D-6E8A-4147-A177-3AD203B41FA5}">
                      <a16:colId xmlns:a16="http://schemas.microsoft.com/office/drawing/2014/main" val="3567294961"/>
                    </a:ext>
                  </a:extLst>
                </a:gridCol>
                <a:gridCol w="1050322">
                  <a:extLst>
                    <a:ext uri="{9D8B030D-6E8A-4147-A177-3AD203B41FA5}">
                      <a16:colId xmlns:a16="http://schemas.microsoft.com/office/drawing/2014/main" val="3565633557"/>
                    </a:ext>
                  </a:extLst>
                </a:gridCol>
                <a:gridCol w="1050322">
                  <a:extLst>
                    <a:ext uri="{9D8B030D-6E8A-4147-A177-3AD203B41FA5}">
                      <a16:colId xmlns:a16="http://schemas.microsoft.com/office/drawing/2014/main" val="2641843440"/>
                    </a:ext>
                  </a:extLst>
                </a:gridCol>
              </a:tblGrid>
              <a:tr h="789919">
                <a:tc>
                  <a:txBody>
                    <a:bodyPr/>
                    <a:lstStyle/>
                    <a:p>
                      <a:pPr algn="ctr" fontAlgn="ctr"/>
                      <a:r>
                        <a:rPr lang="en-GB" sz="1400" b="1" u="none" strike="noStrike" dirty="0" err="1">
                          <a:effectLst/>
                          <a:latin typeface="Calibri" panose="020F0502020204030204" pitchFamily="34" charset="0"/>
                          <a:cs typeface="Calibri" panose="020F0502020204030204" pitchFamily="34" charset="0"/>
                        </a:rPr>
                        <a:t>Atomo</a:t>
                      </a:r>
                      <a:endParaRPr lang="en-GB"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u="none" strike="noStrike" dirty="0">
                          <a:effectLst/>
                          <a:latin typeface="Calibri" panose="020F0502020204030204" pitchFamily="34" charset="0"/>
                          <a:cs typeface="Calibri" panose="020F0502020204030204" pitchFamily="34" charset="0"/>
                        </a:rPr>
                        <a:t># </a:t>
                      </a:r>
                      <a:r>
                        <a:rPr lang="en-GB" sz="1400" b="1" u="none" strike="noStrike" dirty="0" err="1">
                          <a:effectLst/>
                          <a:latin typeface="Calibri" panose="020F0502020204030204" pitchFamily="34" charset="0"/>
                          <a:cs typeface="Calibri" panose="020F0502020204030204" pitchFamily="34" charset="0"/>
                        </a:rPr>
                        <a:t>Atomi</a:t>
                      </a:r>
                      <a:r>
                        <a:rPr lang="en-GB" sz="1400" b="1" u="none" strike="noStrike" dirty="0">
                          <a:effectLst/>
                          <a:latin typeface="Calibri" panose="020F0502020204030204" pitchFamily="34" charset="0"/>
                          <a:cs typeface="Calibri" panose="020F0502020204030204" pitchFamily="34" charset="0"/>
                        </a:rPr>
                        <a:t> </a:t>
                      </a:r>
                      <a:r>
                        <a:rPr lang="en-GB" sz="1400" b="1" u="none" strike="noStrike" dirty="0" err="1">
                          <a:effectLst/>
                          <a:latin typeface="Calibri" panose="020F0502020204030204" pitchFamily="34" charset="0"/>
                          <a:cs typeface="Calibri" panose="020F0502020204030204" pitchFamily="34" charset="0"/>
                        </a:rPr>
                        <a:t>presenti</a:t>
                      </a:r>
                      <a:endParaRPr lang="en-GB"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u="none" strike="noStrike" dirty="0">
                          <a:effectLst/>
                          <a:latin typeface="Calibri" panose="020F0502020204030204" pitchFamily="34" charset="0"/>
                          <a:cs typeface="Calibri" panose="020F0502020204030204" pitchFamily="34" charset="0"/>
                        </a:rPr>
                        <a:t>Massa </a:t>
                      </a:r>
                      <a:r>
                        <a:rPr lang="en-GB" sz="1400" b="1" u="none" strike="noStrike" dirty="0" err="1">
                          <a:effectLst/>
                          <a:latin typeface="Calibri" panose="020F0502020204030204" pitchFamily="34" charset="0"/>
                          <a:cs typeface="Calibri" panose="020F0502020204030204" pitchFamily="34" charset="0"/>
                        </a:rPr>
                        <a:t>esatta</a:t>
                      </a:r>
                      <a:r>
                        <a:rPr lang="en-GB" sz="1400" b="1" u="none" strike="noStrike" dirty="0">
                          <a:effectLst/>
                          <a:latin typeface="Calibri" panose="020F0502020204030204" pitchFamily="34" charset="0"/>
                          <a:cs typeface="Calibri" panose="020F0502020204030204" pitchFamily="34" charset="0"/>
                        </a:rPr>
                        <a:t> </a:t>
                      </a:r>
                      <a:r>
                        <a:rPr lang="en-GB" sz="1400" b="1" u="none" strike="noStrike" dirty="0" err="1">
                          <a:effectLst/>
                          <a:latin typeface="Calibri" panose="020F0502020204030204" pitchFamily="34" charset="0"/>
                          <a:cs typeface="Calibri" panose="020F0502020204030204" pitchFamily="34" charset="0"/>
                        </a:rPr>
                        <a:t>dell'atomo</a:t>
                      </a:r>
                      <a:endParaRPr lang="en-GB"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u="none" strike="noStrike" dirty="0">
                          <a:effectLst/>
                          <a:latin typeface="Calibri" panose="020F0502020204030204" pitchFamily="34" charset="0"/>
                          <a:cs typeface="Calibri" panose="020F0502020204030204" pitchFamily="34" charset="0"/>
                        </a:rPr>
                        <a:t>Somma</a:t>
                      </a:r>
                      <a:endParaRPr lang="en-GB"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4120278"/>
                  </a:ext>
                </a:extLst>
              </a:tr>
              <a:tr h="247818">
                <a:tc>
                  <a:txBody>
                    <a:bodyPr/>
                    <a:lstStyle/>
                    <a:p>
                      <a:pPr algn="ctr" fontAlgn="b"/>
                      <a:r>
                        <a:rPr lang="en-GB" sz="1400" u="none" strike="noStrike" dirty="0">
                          <a:effectLst/>
                          <a:latin typeface="Calibri" panose="020F0502020204030204" pitchFamily="34" charset="0"/>
                          <a:cs typeface="Calibri" panose="020F0502020204030204" pitchFamily="34" charset="0"/>
                        </a:rPr>
                        <a:t>C</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latin typeface="Calibri" panose="020F0502020204030204" pitchFamily="34" charset="0"/>
                          <a:cs typeface="Calibri" panose="020F0502020204030204" pitchFamily="34" charset="0"/>
                        </a:rPr>
                        <a:t>8</a:t>
                      </a:r>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dirty="0">
                          <a:solidFill>
                            <a:srgbClr val="FF0000"/>
                          </a:solidFill>
                          <a:effectLst/>
                          <a:latin typeface="Calibri" panose="020F0502020204030204" pitchFamily="34" charset="0"/>
                          <a:cs typeface="Calibri" panose="020F0502020204030204" pitchFamily="34" charset="0"/>
                        </a:rPr>
                        <a:t>12.0000</a:t>
                      </a:r>
                      <a:endParaRPr lang="en-GB" sz="1400" b="0" i="0" u="none" strike="noStrike" dirty="0">
                        <a:solidFill>
                          <a:srgbClr val="FF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latin typeface="Calibri" panose="020F0502020204030204" pitchFamily="34" charset="0"/>
                          <a:cs typeface="Calibri" panose="020F0502020204030204" pitchFamily="34" charset="0"/>
                        </a:rPr>
                        <a:t>96.0000</a:t>
                      </a:r>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2336370"/>
                  </a:ext>
                </a:extLst>
              </a:tr>
              <a:tr h="247818">
                <a:tc>
                  <a:txBody>
                    <a:bodyPr/>
                    <a:lstStyle/>
                    <a:p>
                      <a:pPr algn="ctr" fontAlgn="b"/>
                      <a:r>
                        <a:rPr lang="en-GB" sz="1400" u="none" strike="noStrike" dirty="0">
                          <a:effectLst/>
                          <a:latin typeface="Calibri" panose="020F0502020204030204" pitchFamily="34" charset="0"/>
                          <a:cs typeface="Calibri" panose="020F0502020204030204" pitchFamily="34" charset="0"/>
                        </a:rPr>
                        <a:t>H</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latin typeface="Calibri" panose="020F0502020204030204" pitchFamily="34" charset="0"/>
                          <a:cs typeface="Calibri" panose="020F0502020204030204" pitchFamily="34" charset="0"/>
                        </a:rPr>
                        <a:t>10</a:t>
                      </a:r>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latin typeface="Calibri" panose="020F0502020204030204" pitchFamily="34" charset="0"/>
                          <a:cs typeface="Calibri" panose="020F0502020204030204" pitchFamily="34" charset="0"/>
                        </a:rPr>
                        <a:t>1.0078</a:t>
                      </a:r>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latin typeface="Calibri" panose="020F0502020204030204" pitchFamily="34" charset="0"/>
                          <a:cs typeface="Calibri" panose="020F0502020204030204" pitchFamily="34" charset="0"/>
                        </a:rPr>
                        <a:t>10.0783</a:t>
                      </a:r>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2236729"/>
                  </a:ext>
                </a:extLst>
              </a:tr>
              <a:tr h="247818">
                <a:tc>
                  <a:txBody>
                    <a:bodyPr/>
                    <a:lstStyle/>
                    <a:p>
                      <a:pPr algn="ctr" fontAlgn="b"/>
                      <a:r>
                        <a:rPr lang="en-GB" sz="1400" u="none" strike="noStrike" dirty="0">
                          <a:effectLst/>
                          <a:latin typeface="Calibri" panose="020F0502020204030204" pitchFamily="34" charset="0"/>
                          <a:cs typeface="Calibri" panose="020F0502020204030204" pitchFamily="34" charset="0"/>
                        </a:rPr>
                        <a:t>N</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latin typeface="Calibri" panose="020F0502020204030204" pitchFamily="34" charset="0"/>
                          <a:cs typeface="Calibri" panose="020F0502020204030204" pitchFamily="34" charset="0"/>
                        </a:rPr>
                        <a:t>4</a:t>
                      </a:r>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latin typeface="Calibri" panose="020F0502020204030204" pitchFamily="34" charset="0"/>
                          <a:cs typeface="Calibri" panose="020F0502020204030204" pitchFamily="34" charset="0"/>
                        </a:rPr>
                        <a:t>14.0031</a:t>
                      </a:r>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latin typeface="Calibri" panose="020F0502020204030204" pitchFamily="34" charset="0"/>
                          <a:cs typeface="Calibri" panose="020F0502020204030204" pitchFamily="34" charset="0"/>
                        </a:rPr>
                        <a:t>56.0123</a:t>
                      </a:r>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7724937"/>
                  </a:ext>
                </a:extLst>
              </a:tr>
              <a:tr h="247818">
                <a:tc>
                  <a:txBody>
                    <a:bodyPr/>
                    <a:lstStyle/>
                    <a:p>
                      <a:pPr algn="ctr" fontAlgn="b"/>
                      <a:r>
                        <a:rPr lang="en-GB" sz="1400" u="none" strike="noStrike" dirty="0">
                          <a:effectLst/>
                          <a:latin typeface="Calibri" panose="020F0502020204030204" pitchFamily="34" charset="0"/>
                          <a:cs typeface="Calibri" panose="020F0502020204030204" pitchFamily="34" charset="0"/>
                        </a:rPr>
                        <a:t>O</a:t>
                      </a:r>
                      <a:endParaRPr lang="en-GB"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latin typeface="Calibri" panose="020F0502020204030204" pitchFamily="34" charset="0"/>
                          <a:cs typeface="Calibri" panose="020F0502020204030204" pitchFamily="34" charset="0"/>
                        </a:rPr>
                        <a:t>2</a:t>
                      </a:r>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latin typeface="Calibri" panose="020F0502020204030204" pitchFamily="34" charset="0"/>
                          <a:cs typeface="Calibri" panose="020F0502020204030204" pitchFamily="34" charset="0"/>
                        </a:rPr>
                        <a:t>15.9949</a:t>
                      </a:r>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latin typeface="Calibri" panose="020F0502020204030204" pitchFamily="34" charset="0"/>
                          <a:cs typeface="Calibri" panose="020F0502020204030204" pitchFamily="34" charset="0"/>
                        </a:rPr>
                        <a:t>31.9898</a:t>
                      </a:r>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8696948"/>
                  </a:ext>
                </a:extLst>
              </a:tr>
              <a:tr h="247818">
                <a:tc>
                  <a:txBody>
                    <a:bodyPr/>
                    <a:lstStyle/>
                    <a:p>
                      <a:pPr algn="l" fontAlgn="b"/>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GB"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b="1" u="none" strike="noStrike" dirty="0">
                          <a:effectLst/>
                          <a:latin typeface="Calibri" panose="020F0502020204030204" pitchFamily="34" charset="0"/>
                          <a:cs typeface="Calibri" panose="020F0502020204030204" pitchFamily="34" charset="0"/>
                        </a:rPr>
                        <a:t>194.0804</a:t>
                      </a:r>
                      <a:endParaRPr lang="en-GB"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0190909"/>
                  </a:ext>
                </a:extLst>
              </a:tr>
            </a:tbl>
          </a:graphicData>
        </a:graphic>
      </p:graphicFrame>
      <p:sp>
        <p:nvSpPr>
          <p:cNvPr id="6" name="TextBox 5">
            <a:extLst>
              <a:ext uri="{FF2B5EF4-FFF2-40B4-BE49-F238E27FC236}">
                <a16:creationId xmlns:a16="http://schemas.microsoft.com/office/drawing/2014/main" id="{7A47E912-B16F-C14A-9D27-7E21D08DF8E7}"/>
              </a:ext>
            </a:extLst>
          </p:cNvPr>
          <p:cNvSpPr txBox="1"/>
          <p:nvPr/>
        </p:nvSpPr>
        <p:spPr>
          <a:xfrm>
            <a:off x="6221233" y="3010922"/>
            <a:ext cx="5970767" cy="1754326"/>
          </a:xfrm>
          <a:prstGeom prst="rect">
            <a:avLst/>
          </a:prstGeom>
          <a:noFill/>
        </p:spPr>
        <p:txBody>
          <a:bodyPr wrap="square" rtlCol="0">
            <a:spAutoFit/>
          </a:bodyPr>
          <a:lstStyle/>
          <a:p>
            <a:r>
              <a:rPr lang="it-IT" b="1" dirty="0"/>
              <a:t>Massa molecolare:</a:t>
            </a:r>
          </a:p>
          <a:p>
            <a:pPr marL="285750" indent="-285750">
              <a:buFont typeface="Arial" panose="020B0604020202020204" pitchFamily="34" charset="0"/>
              <a:buChar char="•"/>
            </a:pPr>
            <a:r>
              <a:rPr lang="it-IT" dirty="0"/>
              <a:t>La si calcola a partire dal </a:t>
            </a:r>
            <a:r>
              <a:rPr lang="it-IT" b="1" dirty="0"/>
              <a:t>peso atomico standard </a:t>
            </a:r>
            <a:r>
              <a:rPr lang="it-IT" dirty="0"/>
              <a:t>di ciascun elemento.</a:t>
            </a:r>
          </a:p>
          <a:p>
            <a:pPr marL="285750" indent="-285750">
              <a:buFont typeface="Arial" panose="020B0604020202020204" pitchFamily="34" charset="0"/>
              <a:buChar char="•"/>
            </a:pPr>
            <a:r>
              <a:rPr lang="it-IT" dirty="0"/>
              <a:t>Il peso atomico standard di un elemento è la media aritmetica del peso di tutti i suoi isotopi pesata per l’abbondanza di ciascun isotopo.</a:t>
            </a:r>
          </a:p>
        </p:txBody>
      </p:sp>
      <p:sp>
        <p:nvSpPr>
          <p:cNvPr id="7" name="TextBox 6">
            <a:extLst>
              <a:ext uri="{FF2B5EF4-FFF2-40B4-BE49-F238E27FC236}">
                <a16:creationId xmlns:a16="http://schemas.microsoft.com/office/drawing/2014/main" id="{037E5B5E-BAA0-FB42-8070-191FE2A4DD2F}"/>
              </a:ext>
            </a:extLst>
          </p:cNvPr>
          <p:cNvSpPr txBox="1"/>
          <p:nvPr/>
        </p:nvSpPr>
        <p:spPr>
          <a:xfrm>
            <a:off x="326023" y="51883"/>
            <a:ext cx="4657814" cy="461665"/>
          </a:xfrm>
          <a:prstGeom prst="rect">
            <a:avLst/>
          </a:prstGeom>
          <a:noFill/>
        </p:spPr>
        <p:txBody>
          <a:bodyPr wrap="none" rtlCol="0">
            <a:spAutoFit/>
          </a:bodyPr>
          <a:lstStyle/>
          <a:p>
            <a:r>
              <a:rPr lang="it-IT" sz="2400" b="1" dirty="0"/>
              <a:t>Massa Esatta VS Massa Molecolare</a:t>
            </a:r>
          </a:p>
        </p:txBody>
      </p:sp>
      <p:graphicFrame>
        <p:nvGraphicFramePr>
          <p:cNvPr id="4" name="Table 3">
            <a:extLst>
              <a:ext uri="{FF2B5EF4-FFF2-40B4-BE49-F238E27FC236}">
                <a16:creationId xmlns:a16="http://schemas.microsoft.com/office/drawing/2014/main" id="{53E6E822-9C03-EA4C-A593-26F2DD5DB6BC}"/>
              </a:ext>
            </a:extLst>
          </p:cNvPr>
          <p:cNvGraphicFramePr>
            <a:graphicFrameLocks noGrp="1"/>
          </p:cNvGraphicFramePr>
          <p:nvPr>
            <p:extLst>
              <p:ext uri="{D42A27DB-BD31-4B8C-83A1-F6EECF244321}">
                <p14:modId xmlns:p14="http://schemas.microsoft.com/office/powerpoint/2010/main" val="3079724467"/>
              </p:ext>
            </p:extLst>
          </p:nvPr>
        </p:nvGraphicFramePr>
        <p:xfrm>
          <a:off x="7206670" y="4760723"/>
          <a:ext cx="3999892" cy="1762125"/>
        </p:xfrm>
        <a:graphic>
          <a:graphicData uri="http://schemas.openxmlformats.org/drawingml/2006/table">
            <a:tbl>
              <a:tblPr>
                <a:tableStyleId>{5C22544A-7EE6-4342-B048-85BDC9FD1C3A}</a:tableStyleId>
              </a:tblPr>
              <a:tblGrid>
                <a:gridCol w="999973">
                  <a:extLst>
                    <a:ext uri="{9D8B030D-6E8A-4147-A177-3AD203B41FA5}">
                      <a16:colId xmlns:a16="http://schemas.microsoft.com/office/drawing/2014/main" val="700599759"/>
                    </a:ext>
                  </a:extLst>
                </a:gridCol>
                <a:gridCol w="999973">
                  <a:extLst>
                    <a:ext uri="{9D8B030D-6E8A-4147-A177-3AD203B41FA5}">
                      <a16:colId xmlns:a16="http://schemas.microsoft.com/office/drawing/2014/main" val="1663758041"/>
                    </a:ext>
                  </a:extLst>
                </a:gridCol>
                <a:gridCol w="999973">
                  <a:extLst>
                    <a:ext uri="{9D8B030D-6E8A-4147-A177-3AD203B41FA5}">
                      <a16:colId xmlns:a16="http://schemas.microsoft.com/office/drawing/2014/main" val="2978694649"/>
                    </a:ext>
                  </a:extLst>
                </a:gridCol>
                <a:gridCol w="999973">
                  <a:extLst>
                    <a:ext uri="{9D8B030D-6E8A-4147-A177-3AD203B41FA5}">
                      <a16:colId xmlns:a16="http://schemas.microsoft.com/office/drawing/2014/main" val="521649620"/>
                    </a:ext>
                  </a:extLst>
                </a:gridCol>
              </a:tblGrid>
              <a:tr h="647700">
                <a:tc>
                  <a:txBody>
                    <a:bodyPr/>
                    <a:lstStyle/>
                    <a:p>
                      <a:pPr algn="ctr" fontAlgn="ctr"/>
                      <a:r>
                        <a:rPr lang="en-GB" sz="1400" b="1" u="none" strike="noStrike" dirty="0" err="1">
                          <a:effectLst/>
                          <a:latin typeface="+mn-lt"/>
                        </a:rPr>
                        <a:t>Atomo</a:t>
                      </a:r>
                      <a:endParaRPr lang="en-GB"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u="none" strike="noStrike" dirty="0">
                          <a:effectLst/>
                          <a:latin typeface="+mn-lt"/>
                        </a:rPr>
                        <a:t># </a:t>
                      </a:r>
                      <a:r>
                        <a:rPr lang="en-GB" sz="1400" b="1" u="none" strike="noStrike" dirty="0" err="1">
                          <a:effectLst/>
                          <a:latin typeface="+mn-lt"/>
                        </a:rPr>
                        <a:t>Atomi</a:t>
                      </a:r>
                      <a:r>
                        <a:rPr lang="en-GB" sz="1400" b="1" u="none" strike="noStrike" dirty="0">
                          <a:effectLst/>
                          <a:latin typeface="+mn-lt"/>
                        </a:rPr>
                        <a:t> </a:t>
                      </a:r>
                      <a:r>
                        <a:rPr lang="en-GB" sz="1400" b="1" u="none" strike="noStrike" dirty="0" err="1">
                          <a:effectLst/>
                          <a:latin typeface="+mn-lt"/>
                        </a:rPr>
                        <a:t>presenti</a:t>
                      </a:r>
                      <a:endParaRPr lang="en-GB"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u="none" strike="noStrike" dirty="0">
                          <a:effectLst/>
                          <a:latin typeface="+mn-lt"/>
                        </a:rPr>
                        <a:t>Massa </a:t>
                      </a:r>
                      <a:r>
                        <a:rPr lang="en-GB" sz="1400" b="1" u="none" strike="noStrike" dirty="0" err="1">
                          <a:effectLst/>
                          <a:latin typeface="+mn-lt"/>
                        </a:rPr>
                        <a:t>esatta</a:t>
                      </a:r>
                      <a:r>
                        <a:rPr lang="en-GB" sz="1400" b="1" u="none" strike="noStrike" dirty="0">
                          <a:effectLst/>
                          <a:latin typeface="+mn-lt"/>
                        </a:rPr>
                        <a:t> </a:t>
                      </a:r>
                      <a:r>
                        <a:rPr lang="en-GB" sz="1400" b="1" u="none" strike="noStrike" dirty="0" err="1">
                          <a:effectLst/>
                          <a:latin typeface="+mn-lt"/>
                        </a:rPr>
                        <a:t>dell'atomo</a:t>
                      </a:r>
                      <a:endParaRPr lang="en-GB"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u="none" strike="noStrike" dirty="0">
                          <a:effectLst/>
                          <a:latin typeface="+mn-lt"/>
                        </a:rPr>
                        <a:t>Somma</a:t>
                      </a:r>
                      <a:endParaRPr lang="en-GB" sz="1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92056"/>
                  </a:ext>
                </a:extLst>
              </a:tr>
              <a:tr h="203200">
                <a:tc>
                  <a:txBody>
                    <a:bodyPr/>
                    <a:lstStyle/>
                    <a:p>
                      <a:pPr algn="l" fontAlgn="b"/>
                      <a:r>
                        <a:rPr lang="en-GB" sz="1400" u="none" strike="noStrike">
                          <a:effectLst/>
                          <a:latin typeface="+mn-lt"/>
                        </a:rPr>
                        <a:t>C</a:t>
                      </a:r>
                      <a:endParaRPr lang="en-GB" sz="14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latin typeface="+mn-lt"/>
                        </a:rPr>
                        <a:t>8</a:t>
                      </a:r>
                      <a:endParaRPr lang="en-GB" sz="14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dirty="0">
                          <a:solidFill>
                            <a:srgbClr val="FF0000"/>
                          </a:solidFill>
                          <a:effectLst/>
                          <a:latin typeface="+mn-lt"/>
                        </a:rPr>
                        <a:t>12.0110</a:t>
                      </a:r>
                      <a:endParaRPr lang="en-GB" sz="1400" b="0" i="0" u="none" strike="noStrike" dirty="0">
                        <a:solidFill>
                          <a:srgbClr val="FF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latin typeface="+mn-lt"/>
                        </a:rPr>
                        <a:t>96.0880</a:t>
                      </a:r>
                      <a:endParaRPr lang="en-GB" sz="14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4970605"/>
                  </a:ext>
                </a:extLst>
              </a:tr>
              <a:tr h="203200">
                <a:tc>
                  <a:txBody>
                    <a:bodyPr/>
                    <a:lstStyle/>
                    <a:p>
                      <a:pPr algn="l" fontAlgn="b"/>
                      <a:r>
                        <a:rPr lang="en-GB" sz="1400" u="none" strike="noStrike">
                          <a:effectLst/>
                          <a:latin typeface="+mn-lt"/>
                        </a:rPr>
                        <a:t>H</a:t>
                      </a:r>
                      <a:endParaRPr lang="en-GB" sz="14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latin typeface="+mn-lt"/>
                        </a:rPr>
                        <a:t>10</a:t>
                      </a:r>
                      <a:endParaRPr lang="en-GB" sz="14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latin typeface="+mn-lt"/>
                        </a:rPr>
                        <a:t>1.0080</a:t>
                      </a:r>
                      <a:endParaRPr lang="en-GB" sz="14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latin typeface="+mn-lt"/>
                        </a:rPr>
                        <a:t>10.0800</a:t>
                      </a:r>
                      <a:endParaRPr lang="en-GB" sz="14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8775327"/>
                  </a:ext>
                </a:extLst>
              </a:tr>
              <a:tr h="203200">
                <a:tc>
                  <a:txBody>
                    <a:bodyPr/>
                    <a:lstStyle/>
                    <a:p>
                      <a:pPr algn="l" fontAlgn="b"/>
                      <a:r>
                        <a:rPr lang="en-GB" sz="1400" u="none" strike="noStrike">
                          <a:effectLst/>
                          <a:latin typeface="+mn-lt"/>
                        </a:rPr>
                        <a:t>N</a:t>
                      </a:r>
                      <a:endParaRPr lang="en-GB" sz="14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latin typeface="+mn-lt"/>
                        </a:rPr>
                        <a:t>4</a:t>
                      </a:r>
                      <a:endParaRPr lang="en-GB" sz="14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latin typeface="+mn-lt"/>
                        </a:rPr>
                        <a:t>14.0070</a:t>
                      </a:r>
                      <a:endParaRPr lang="en-GB" sz="14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latin typeface="+mn-lt"/>
                        </a:rPr>
                        <a:t>56.0280</a:t>
                      </a:r>
                      <a:endParaRPr lang="en-GB" sz="14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4847391"/>
                  </a:ext>
                </a:extLst>
              </a:tr>
              <a:tr h="203200">
                <a:tc>
                  <a:txBody>
                    <a:bodyPr/>
                    <a:lstStyle/>
                    <a:p>
                      <a:pPr algn="l" fontAlgn="b"/>
                      <a:r>
                        <a:rPr lang="en-GB" sz="1400" u="none" strike="noStrike">
                          <a:effectLst/>
                          <a:latin typeface="+mn-lt"/>
                        </a:rPr>
                        <a:t>O</a:t>
                      </a:r>
                      <a:endParaRPr lang="en-GB" sz="14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latin typeface="+mn-lt"/>
                        </a:rPr>
                        <a:t>2</a:t>
                      </a:r>
                      <a:endParaRPr lang="en-GB" sz="14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latin typeface="+mn-lt"/>
                        </a:rPr>
                        <a:t>15.9990</a:t>
                      </a:r>
                      <a:endParaRPr lang="en-GB" sz="14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effectLst/>
                          <a:latin typeface="+mn-lt"/>
                        </a:rPr>
                        <a:t>31.9980</a:t>
                      </a:r>
                      <a:endParaRPr lang="en-GB" sz="14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7743825"/>
                  </a:ext>
                </a:extLst>
              </a:tr>
              <a:tr h="203200">
                <a:tc>
                  <a:txBody>
                    <a:bodyPr/>
                    <a:lstStyle/>
                    <a:p>
                      <a:pPr algn="l" fontAlgn="b"/>
                      <a:endParaRPr lang="en-GB" sz="14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GB" sz="14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GB" sz="14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b="1" u="none" strike="noStrike" dirty="0">
                          <a:effectLst/>
                          <a:latin typeface="+mn-lt"/>
                        </a:rPr>
                        <a:t>194.1940</a:t>
                      </a:r>
                      <a:endParaRPr lang="en-GB" sz="14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6861922"/>
                  </a:ext>
                </a:extLst>
              </a:tr>
            </a:tbl>
          </a:graphicData>
        </a:graphic>
      </p:graphicFrame>
    </p:spTree>
    <p:extLst>
      <p:ext uri="{BB962C8B-B14F-4D97-AF65-F5344CB8AC3E}">
        <p14:creationId xmlns:p14="http://schemas.microsoft.com/office/powerpoint/2010/main" val="409103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0C3248-F776-644E-B28B-788C1FBF7A7C}"/>
              </a:ext>
            </a:extLst>
          </p:cNvPr>
          <p:cNvSpPr txBox="1"/>
          <p:nvPr/>
        </p:nvSpPr>
        <p:spPr>
          <a:xfrm>
            <a:off x="4747073" y="3167390"/>
            <a:ext cx="2697854" cy="523220"/>
          </a:xfrm>
          <a:prstGeom prst="rect">
            <a:avLst/>
          </a:prstGeom>
          <a:noFill/>
        </p:spPr>
        <p:txBody>
          <a:bodyPr wrap="none" rtlCol="0">
            <a:spAutoFit/>
          </a:bodyPr>
          <a:lstStyle/>
          <a:p>
            <a:pPr algn="ctr"/>
            <a:r>
              <a:rPr lang="it-IT" sz="2800" b="1" dirty="0"/>
              <a:t>Frammentazione</a:t>
            </a:r>
          </a:p>
        </p:txBody>
      </p:sp>
    </p:spTree>
    <p:extLst>
      <p:ext uri="{BB962C8B-B14F-4D97-AF65-F5344CB8AC3E}">
        <p14:creationId xmlns:p14="http://schemas.microsoft.com/office/powerpoint/2010/main" val="2887624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4881171" y="393290"/>
            <a:ext cx="2429658" cy="506625"/>
          </a:xfrm>
          <a:prstGeom prst="rect">
            <a:avLst/>
          </a:prstGeom>
        </p:spPr>
      </p:pic>
      <p:graphicFrame>
        <p:nvGraphicFramePr>
          <p:cNvPr id="3" name="Oggetto 2"/>
          <p:cNvGraphicFramePr>
            <a:graphicFrameLocks noChangeAspect="1"/>
          </p:cNvGraphicFramePr>
          <p:nvPr>
            <p:extLst>
              <p:ext uri="{D42A27DB-BD31-4B8C-83A1-F6EECF244321}">
                <p14:modId xmlns:p14="http://schemas.microsoft.com/office/powerpoint/2010/main" val="93926845"/>
              </p:ext>
            </p:extLst>
          </p:nvPr>
        </p:nvGraphicFramePr>
        <p:xfrm>
          <a:off x="1008106" y="1574799"/>
          <a:ext cx="1382395" cy="2267002"/>
        </p:xfrm>
        <a:graphic>
          <a:graphicData uri="http://schemas.openxmlformats.org/presentationml/2006/ole">
            <mc:AlternateContent xmlns:mc="http://schemas.openxmlformats.org/markup-compatibility/2006">
              <mc:Choice xmlns:v="urn:schemas-microsoft-com:vml" Requires="v">
                <p:oleObj spid="_x0000_s3452" name="CS ChemDraw Drawing" r:id="rId4" imgW="692919" imgH="1134804" progId="ChemDraw.Document.6.0">
                  <p:embed/>
                </p:oleObj>
              </mc:Choice>
              <mc:Fallback>
                <p:oleObj name="CS ChemDraw Drawing" r:id="rId4" imgW="692919" imgH="1134804" progId="ChemDraw.Document.6.0">
                  <p:embed/>
                  <p:pic>
                    <p:nvPicPr>
                      <p:cNvPr id="0" name=""/>
                      <p:cNvPicPr/>
                      <p:nvPr/>
                    </p:nvPicPr>
                    <p:blipFill>
                      <a:blip r:embed="rId5"/>
                      <a:stretch>
                        <a:fillRect/>
                      </a:stretch>
                    </p:blipFill>
                    <p:spPr>
                      <a:xfrm>
                        <a:off x="1008106" y="1574799"/>
                        <a:ext cx="1382395" cy="2267002"/>
                      </a:xfrm>
                      <a:prstGeom prst="rect">
                        <a:avLst/>
                      </a:prstGeom>
                    </p:spPr>
                  </p:pic>
                </p:oleObj>
              </mc:Fallback>
            </mc:AlternateContent>
          </a:graphicData>
        </a:graphic>
      </p:graphicFrame>
      <p:graphicFrame>
        <p:nvGraphicFramePr>
          <p:cNvPr id="4" name="Oggetto 3"/>
          <p:cNvGraphicFramePr>
            <a:graphicFrameLocks noChangeAspect="1"/>
          </p:cNvGraphicFramePr>
          <p:nvPr>
            <p:extLst>
              <p:ext uri="{D42A27DB-BD31-4B8C-83A1-F6EECF244321}">
                <p14:modId xmlns:p14="http://schemas.microsoft.com/office/powerpoint/2010/main" val="217824397"/>
              </p:ext>
            </p:extLst>
          </p:nvPr>
        </p:nvGraphicFramePr>
        <p:xfrm>
          <a:off x="3656555" y="1004978"/>
          <a:ext cx="3807733" cy="2836823"/>
        </p:xfrm>
        <a:graphic>
          <a:graphicData uri="http://schemas.openxmlformats.org/presentationml/2006/ole">
            <mc:AlternateContent xmlns:mc="http://schemas.openxmlformats.org/markup-compatibility/2006">
              <mc:Choice xmlns:v="urn:schemas-microsoft-com:vml" Requires="v">
                <p:oleObj spid="_x0000_s3453" name="CS ChemDraw Drawing" r:id="rId6" imgW="1910824" imgH="1424758" progId="ChemDraw.Document.6.0">
                  <p:embed/>
                </p:oleObj>
              </mc:Choice>
              <mc:Fallback>
                <p:oleObj name="CS ChemDraw Drawing" r:id="rId6" imgW="1910824" imgH="1424758" progId="ChemDraw.Document.6.0">
                  <p:embed/>
                  <p:pic>
                    <p:nvPicPr>
                      <p:cNvPr id="0" name=""/>
                      <p:cNvPicPr/>
                      <p:nvPr/>
                    </p:nvPicPr>
                    <p:blipFill>
                      <a:blip r:embed="rId7"/>
                      <a:stretch>
                        <a:fillRect/>
                      </a:stretch>
                    </p:blipFill>
                    <p:spPr>
                      <a:xfrm>
                        <a:off x="3656555" y="1004978"/>
                        <a:ext cx="3807733" cy="2836823"/>
                      </a:xfrm>
                      <a:prstGeom prst="rect">
                        <a:avLst/>
                      </a:prstGeom>
                    </p:spPr>
                  </p:pic>
                </p:oleObj>
              </mc:Fallback>
            </mc:AlternateContent>
          </a:graphicData>
        </a:graphic>
      </p:graphicFrame>
      <p:graphicFrame>
        <p:nvGraphicFramePr>
          <p:cNvPr id="5" name="Oggetto 4"/>
          <p:cNvGraphicFramePr>
            <a:graphicFrameLocks noChangeAspect="1"/>
          </p:cNvGraphicFramePr>
          <p:nvPr>
            <p:extLst>
              <p:ext uri="{D42A27DB-BD31-4B8C-83A1-F6EECF244321}">
                <p14:modId xmlns:p14="http://schemas.microsoft.com/office/powerpoint/2010/main" val="4207414433"/>
              </p:ext>
            </p:extLst>
          </p:nvPr>
        </p:nvGraphicFramePr>
        <p:xfrm>
          <a:off x="7888161" y="1574800"/>
          <a:ext cx="4167128" cy="2267002"/>
        </p:xfrm>
        <a:graphic>
          <a:graphicData uri="http://schemas.openxmlformats.org/presentationml/2006/ole">
            <mc:AlternateContent xmlns:mc="http://schemas.openxmlformats.org/markup-compatibility/2006">
              <mc:Choice xmlns:v="urn:schemas-microsoft-com:vml" Requires="v">
                <p:oleObj spid="_x0000_s3454" name="CS ChemDraw Drawing" r:id="rId8" imgW="1910824" imgH="1040426" progId="ChemDraw.Document.6.0">
                  <p:embed/>
                </p:oleObj>
              </mc:Choice>
              <mc:Fallback>
                <p:oleObj name="CS ChemDraw Drawing" r:id="rId8" imgW="1910824" imgH="1040426" progId="ChemDraw.Document.6.0">
                  <p:embed/>
                  <p:pic>
                    <p:nvPicPr>
                      <p:cNvPr id="0" name=""/>
                      <p:cNvPicPr/>
                      <p:nvPr/>
                    </p:nvPicPr>
                    <p:blipFill>
                      <a:blip r:embed="rId9"/>
                      <a:stretch>
                        <a:fillRect/>
                      </a:stretch>
                    </p:blipFill>
                    <p:spPr>
                      <a:xfrm>
                        <a:off x="7888161" y="1574800"/>
                        <a:ext cx="4167128" cy="2267002"/>
                      </a:xfrm>
                      <a:prstGeom prst="rect">
                        <a:avLst/>
                      </a:prstGeom>
                    </p:spPr>
                  </p:pic>
                </p:oleObj>
              </mc:Fallback>
            </mc:AlternateContent>
          </a:graphicData>
        </a:graphic>
      </p:graphicFrame>
      <p:pic>
        <p:nvPicPr>
          <p:cNvPr id="7" name="Immagine 6"/>
          <p:cNvPicPr>
            <a:picLocks noChangeAspect="1"/>
          </p:cNvPicPr>
          <p:nvPr/>
        </p:nvPicPr>
        <p:blipFill>
          <a:blip r:embed="rId10"/>
          <a:stretch>
            <a:fillRect/>
          </a:stretch>
        </p:blipFill>
        <p:spPr>
          <a:xfrm>
            <a:off x="3593815" y="3946864"/>
            <a:ext cx="5004369" cy="2650735"/>
          </a:xfrm>
          <a:prstGeom prst="rect">
            <a:avLst/>
          </a:prstGeom>
        </p:spPr>
      </p:pic>
      <p:sp>
        <p:nvSpPr>
          <p:cNvPr id="6" name="TextBox 5">
            <a:extLst>
              <a:ext uri="{FF2B5EF4-FFF2-40B4-BE49-F238E27FC236}">
                <a16:creationId xmlns:a16="http://schemas.microsoft.com/office/drawing/2014/main" id="{F3B459FE-7A53-0445-B4E8-09FF377029A0}"/>
              </a:ext>
            </a:extLst>
          </p:cNvPr>
          <p:cNvSpPr txBox="1"/>
          <p:nvPr/>
        </p:nvSpPr>
        <p:spPr>
          <a:xfrm>
            <a:off x="336397" y="3841801"/>
            <a:ext cx="2725811" cy="369332"/>
          </a:xfrm>
          <a:prstGeom prst="rect">
            <a:avLst/>
          </a:prstGeom>
          <a:noFill/>
        </p:spPr>
        <p:txBody>
          <a:bodyPr wrap="none" rtlCol="0">
            <a:spAutoFit/>
          </a:bodyPr>
          <a:lstStyle/>
          <a:p>
            <a:r>
              <a:rPr lang="it-IT" dirty="0"/>
              <a:t>Ionizzazione di eteroatomo</a:t>
            </a:r>
          </a:p>
        </p:txBody>
      </p:sp>
      <p:sp>
        <p:nvSpPr>
          <p:cNvPr id="8" name="TextBox 7">
            <a:extLst>
              <a:ext uri="{FF2B5EF4-FFF2-40B4-BE49-F238E27FC236}">
                <a16:creationId xmlns:a16="http://schemas.microsoft.com/office/drawing/2014/main" id="{011F5C0B-F1B0-BF4C-912D-0E9D0FAB6372}"/>
              </a:ext>
            </a:extLst>
          </p:cNvPr>
          <p:cNvSpPr txBox="1"/>
          <p:nvPr/>
        </p:nvSpPr>
        <p:spPr>
          <a:xfrm>
            <a:off x="4112279" y="3841801"/>
            <a:ext cx="3010632" cy="369332"/>
          </a:xfrm>
          <a:prstGeom prst="rect">
            <a:avLst/>
          </a:prstGeom>
          <a:noFill/>
        </p:spPr>
        <p:txBody>
          <a:bodyPr wrap="none" rtlCol="0">
            <a:spAutoFit/>
          </a:bodyPr>
          <a:lstStyle/>
          <a:p>
            <a:r>
              <a:rPr lang="it-IT" dirty="0"/>
              <a:t>Ionizzazione di doppio legame</a:t>
            </a:r>
          </a:p>
        </p:txBody>
      </p:sp>
      <p:sp>
        <p:nvSpPr>
          <p:cNvPr id="9" name="TextBox 8">
            <a:extLst>
              <a:ext uri="{FF2B5EF4-FFF2-40B4-BE49-F238E27FC236}">
                <a16:creationId xmlns:a16="http://schemas.microsoft.com/office/drawing/2014/main" id="{148D91B4-BE06-9F48-AED4-D970F22FFCA3}"/>
              </a:ext>
            </a:extLst>
          </p:cNvPr>
          <p:cNvSpPr txBox="1"/>
          <p:nvPr/>
        </p:nvSpPr>
        <p:spPr>
          <a:xfrm>
            <a:off x="8058635" y="3841801"/>
            <a:ext cx="3867725" cy="369332"/>
          </a:xfrm>
          <a:prstGeom prst="rect">
            <a:avLst/>
          </a:prstGeom>
          <a:noFill/>
        </p:spPr>
        <p:txBody>
          <a:bodyPr wrap="none" rtlCol="0">
            <a:spAutoFit/>
          </a:bodyPr>
          <a:lstStyle/>
          <a:p>
            <a:r>
              <a:rPr lang="it-IT" dirty="0"/>
              <a:t>Ionizzazione di legame singolo (rottura)</a:t>
            </a:r>
          </a:p>
        </p:txBody>
      </p:sp>
    </p:spTree>
    <p:extLst>
      <p:ext uri="{BB962C8B-B14F-4D97-AF65-F5344CB8AC3E}">
        <p14:creationId xmlns:p14="http://schemas.microsoft.com/office/powerpoint/2010/main" val="3126281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5272707" y="1357265"/>
            <a:ext cx="5475796" cy="4143469"/>
          </a:xfrm>
          <a:prstGeom prst="rect">
            <a:avLst/>
          </a:prstGeom>
        </p:spPr>
      </p:pic>
      <p:pic>
        <p:nvPicPr>
          <p:cNvPr id="3" name="Immagine 2"/>
          <p:cNvPicPr>
            <a:picLocks noChangeAspect="1"/>
          </p:cNvPicPr>
          <p:nvPr/>
        </p:nvPicPr>
        <p:blipFill>
          <a:blip r:embed="rId4"/>
          <a:stretch>
            <a:fillRect/>
          </a:stretch>
        </p:blipFill>
        <p:spPr>
          <a:xfrm>
            <a:off x="4844907" y="333015"/>
            <a:ext cx="2502185" cy="470438"/>
          </a:xfrm>
          <a:prstGeom prst="rect">
            <a:avLst/>
          </a:prstGeom>
        </p:spPr>
      </p:pic>
      <p:graphicFrame>
        <p:nvGraphicFramePr>
          <p:cNvPr id="4" name="Oggetto 3"/>
          <p:cNvGraphicFramePr>
            <a:graphicFrameLocks noChangeAspect="1"/>
          </p:cNvGraphicFramePr>
          <p:nvPr>
            <p:extLst>
              <p:ext uri="{D42A27DB-BD31-4B8C-83A1-F6EECF244321}">
                <p14:modId xmlns:p14="http://schemas.microsoft.com/office/powerpoint/2010/main" val="3583027918"/>
              </p:ext>
            </p:extLst>
          </p:nvPr>
        </p:nvGraphicFramePr>
        <p:xfrm>
          <a:off x="415647" y="2161686"/>
          <a:ext cx="4572201" cy="2803570"/>
        </p:xfrm>
        <a:graphic>
          <a:graphicData uri="http://schemas.openxmlformats.org/presentationml/2006/ole">
            <mc:AlternateContent xmlns:mc="http://schemas.openxmlformats.org/markup-compatibility/2006">
              <mc:Choice xmlns:v="urn:schemas-microsoft-com:vml" Requires="v">
                <p:oleObj spid="_x0000_s4222" name="CS ChemDraw Drawing" r:id="rId5" imgW="1494391" imgH="915348" progId="ChemDraw.Document.6.0">
                  <p:embed/>
                </p:oleObj>
              </mc:Choice>
              <mc:Fallback>
                <p:oleObj name="CS ChemDraw Drawing" r:id="rId5" imgW="1494391" imgH="915348" progId="ChemDraw.Document.6.0">
                  <p:embed/>
                  <p:pic>
                    <p:nvPicPr>
                      <p:cNvPr id="0" name=""/>
                      <p:cNvPicPr/>
                      <p:nvPr/>
                    </p:nvPicPr>
                    <p:blipFill>
                      <a:blip r:embed="rId6"/>
                      <a:stretch>
                        <a:fillRect/>
                      </a:stretch>
                    </p:blipFill>
                    <p:spPr>
                      <a:xfrm>
                        <a:off x="415647" y="2161686"/>
                        <a:ext cx="4572201" cy="2803570"/>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9F670462-D295-A446-ADA3-8338C615A306}"/>
              </a:ext>
            </a:extLst>
          </p:cNvPr>
          <p:cNvSpPr txBox="1"/>
          <p:nvPr/>
        </p:nvSpPr>
        <p:spPr>
          <a:xfrm>
            <a:off x="8010605" y="5500734"/>
            <a:ext cx="2542106" cy="923330"/>
          </a:xfrm>
          <a:prstGeom prst="rect">
            <a:avLst/>
          </a:prstGeom>
          <a:noFill/>
        </p:spPr>
        <p:txBody>
          <a:bodyPr wrap="none" rtlCol="0">
            <a:spAutoFit/>
          </a:bodyPr>
          <a:lstStyle/>
          <a:p>
            <a:pPr algn="ctr"/>
            <a:r>
              <a:rPr lang="it-IT" dirty="0"/>
              <a:t>Eliminazione eteroatomo</a:t>
            </a:r>
          </a:p>
          <a:p>
            <a:pPr algn="ctr"/>
            <a:r>
              <a:rPr lang="it-IT" dirty="0"/>
              <a:t>(</a:t>
            </a:r>
            <a:r>
              <a:rPr lang="it-IT" dirty="0" err="1"/>
              <a:t>inductive</a:t>
            </a:r>
            <a:r>
              <a:rPr lang="it-IT" dirty="0"/>
              <a:t> </a:t>
            </a:r>
            <a:r>
              <a:rPr lang="it-IT" dirty="0" err="1"/>
              <a:t>cleavage</a:t>
            </a:r>
            <a:r>
              <a:rPr lang="it-IT" dirty="0"/>
              <a:t>)</a:t>
            </a:r>
          </a:p>
          <a:p>
            <a:pPr algn="ctr"/>
            <a:r>
              <a:rPr lang="it-IT" dirty="0"/>
              <a:t>X &gt; O,S &gt;&gt; N,C</a:t>
            </a:r>
          </a:p>
        </p:txBody>
      </p:sp>
      <p:sp>
        <p:nvSpPr>
          <p:cNvPr id="6" name="TextBox 5">
            <a:extLst>
              <a:ext uri="{FF2B5EF4-FFF2-40B4-BE49-F238E27FC236}">
                <a16:creationId xmlns:a16="http://schemas.microsoft.com/office/drawing/2014/main" id="{56FC587C-06FC-8243-8E16-7A57F959DFAC}"/>
              </a:ext>
            </a:extLst>
          </p:cNvPr>
          <p:cNvSpPr txBox="1"/>
          <p:nvPr/>
        </p:nvSpPr>
        <p:spPr>
          <a:xfrm>
            <a:off x="8227114" y="1046002"/>
            <a:ext cx="1602170" cy="369332"/>
          </a:xfrm>
          <a:prstGeom prst="rect">
            <a:avLst/>
          </a:prstGeom>
          <a:noFill/>
        </p:spPr>
        <p:txBody>
          <a:bodyPr wrap="none" rtlCol="0">
            <a:spAutoFit/>
          </a:bodyPr>
          <a:lstStyle/>
          <a:p>
            <a:r>
              <a:rPr lang="it-IT" dirty="0"/>
              <a:t>Alpha-</a:t>
            </a:r>
            <a:r>
              <a:rPr lang="it-IT" dirty="0" err="1"/>
              <a:t>cleavage</a:t>
            </a:r>
            <a:endParaRPr lang="it-IT" dirty="0"/>
          </a:p>
        </p:txBody>
      </p:sp>
    </p:spTree>
    <p:extLst>
      <p:ext uri="{BB962C8B-B14F-4D97-AF65-F5344CB8AC3E}">
        <p14:creationId xmlns:p14="http://schemas.microsoft.com/office/powerpoint/2010/main" val="3039971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3376234" y="702842"/>
            <a:ext cx="5439532" cy="5609063"/>
          </a:xfrm>
          <a:prstGeom prst="rect">
            <a:avLst/>
          </a:prstGeom>
        </p:spPr>
      </p:pic>
      <p:pic>
        <p:nvPicPr>
          <p:cNvPr id="3" name="Immagine 2"/>
          <p:cNvPicPr>
            <a:picLocks noChangeAspect="1"/>
          </p:cNvPicPr>
          <p:nvPr/>
        </p:nvPicPr>
        <p:blipFill>
          <a:blip r:embed="rId3"/>
          <a:stretch>
            <a:fillRect/>
          </a:stretch>
        </p:blipFill>
        <p:spPr>
          <a:xfrm>
            <a:off x="8437595" y="4482682"/>
            <a:ext cx="3807672" cy="2098875"/>
          </a:xfrm>
          <a:prstGeom prst="rect">
            <a:avLst/>
          </a:prstGeom>
        </p:spPr>
      </p:pic>
      <p:sp>
        <p:nvSpPr>
          <p:cNvPr id="4" name="TextBox 3">
            <a:extLst>
              <a:ext uri="{FF2B5EF4-FFF2-40B4-BE49-F238E27FC236}">
                <a16:creationId xmlns:a16="http://schemas.microsoft.com/office/drawing/2014/main" id="{6F401517-623C-0D40-83BF-90922DFC1E03}"/>
              </a:ext>
            </a:extLst>
          </p:cNvPr>
          <p:cNvSpPr txBox="1"/>
          <p:nvPr/>
        </p:nvSpPr>
        <p:spPr>
          <a:xfrm>
            <a:off x="5839968" y="6077399"/>
            <a:ext cx="2493183" cy="369332"/>
          </a:xfrm>
          <a:prstGeom prst="rect">
            <a:avLst/>
          </a:prstGeom>
          <a:noFill/>
        </p:spPr>
        <p:txBody>
          <a:bodyPr wrap="none" rtlCol="0">
            <a:spAutoFit/>
          </a:bodyPr>
          <a:lstStyle/>
          <a:p>
            <a:r>
              <a:rPr lang="it-IT" dirty="0">
                <a:solidFill>
                  <a:srgbClr val="00B050"/>
                </a:solidFill>
              </a:rPr>
              <a:t>Stabilizzati per risonanza</a:t>
            </a:r>
          </a:p>
        </p:txBody>
      </p:sp>
      <p:sp>
        <p:nvSpPr>
          <p:cNvPr id="5" name="Rectangle 4">
            <a:extLst>
              <a:ext uri="{FF2B5EF4-FFF2-40B4-BE49-F238E27FC236}">
                <a16:creationId xmlns:a16="http://schemas.microsoft.com/office/drawing/2014/main" id="{D722B034-A8D2-C94A-9722-34AC4E4B25D6}"/>
              </a:ext>
            </a:extLst>
          </p:cNvPr>
          <p:cNvSpPr/>
          <p:nvPr/>
        </p:nvSpPr>
        <p:spPr>
          <a:xfrm>
            <a:off x="6449568" y="3706368"/>
            <a:ext cx="963168" cy="2371031"/>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77761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664583" y="451596"/>
            <a:ext cx="1704387" cy="416156"/>
          </a:xfrm>
          <a:prstGeom prst="rect">
            <a:avLst/>
          </a:prstGeom>
        </p:spPr>
      </p:pic>
      <p:pic>
        <p:nvPicPr>
          <p:cNvPr id="3" name="Immagine 2"/>
          <p:cNvPicPr>
            <a:picLocks noChangeAspect="1"/>
          </p:cNvPicPr>
          <p:nvPr/>
        </p:nvPicPr>
        <p:blipFill>
          <a:blip r:embed="rId3"/>
          <a:stretch>
            <a:fillRect/>
          </a:stretch>
        </p:blipFill>
        <p:spPr>
          <a:xfrm>
            <a:off x="486017" y="1164121"/>
            <a:ext cx="4061517" cy="2596453"/>
          </a:xfrm>
          <a:prstGeom prst="rect">
            <a:avLst/>
          </a:prstGeom>
        </p:spPr>
      </p:pic>
      <p:pic>
        <p:nvPicPr>
          <p:cNvPr id="4" name="Immagine 3"/>
          <p:cNvPicPr>
            <a:picLocks noChangeAspect="1"/>
          </p:cNvPicPr>
          <p:nvPr/>
        </p:nvPicPr>
        <p:blipFill>
          <a:blip r:embed="rId4"/>
          <a:stretch>
            <a:fillRect/>
          </a:stretch>
        </p:blipFill>
        <p:spPr>
          <a:xfrm>
            <a:off x="7122531" y="497316"/>
            <a:ext cx="3590091" cy="470438"/>
          </a:xfrm>
          <a:prstGeom prst="rect">
            <a:avLst/>
          </a:prstGeom>
        </p:spPr>
      </p:pic>
      <p:pic>
        <p:nvPicPr>
          <p:cNvPr id="5" name="Immagine 4"/>
          <p:cNvPicPr>
            <a:picLocks noChangeAspect="1"/>
          </p:cNvPicPr>
          <p:nvPr/>
        </p:nvPicPr>
        <p:blipFill>
          <a:blip r:embed="rId5"/>
          <a:stretch>
            <a:fillRect/>
          </a:stretch>
        </p:blipFill>
        <p:spPr>
          <a:xfrm>
            <a:off x="6632972" y="1254590"/>
            <a:ext cx="4569207" cy="2505984"/>
          </a:xfrm>
          <a:prstGeom prst="rect">
            <a:avLst/>
          </a:prstGeom>
        </p:spPr>
      </p:pic>
      <p:pic>
        <p:nvPicPr>
          <p:cNvPr id="6" name="Immagine 5"/>
          <p:cNvPicPr>
            <a:picLocks noChangeAspect="1"/>
          </p:cNvPicPr>
          <p:nvPr/>
        </p:nvPicPr>
        <p:blipFill>
          <a:blip r:embed="rId6"/>
          <a:stretch>
            <a:fillRect/>
          </a:stretch>
        </p:blipFill>
        <p:spPr>
          <a:xfrm>
            <a:off x="4264691" y="3963051"/>
            <a:ext cx="3662618" cy="461391"/>
          </a:xfrm>
          <a:prstGeom prst="rect">
            <a:avLst/>
          </a:prstGeom>
        </p:spPr>
      </p:pic>
      <p:pic>
        <p:nvPicPr>
          <p:cNvPr id="7" name="Immagine 6"/>
          <p:cNvPicPr>
            <a:picLocks noChangeAspect="1"/>
          </p:cNvPicPr>
          <p:nvPr/>
        </p:nvPicPr>
        <p:blipFill>
          <a:blip r:embed="rId7"/>
          <a:stretch>
            <a:fillRect/>
          </a:stretch>
        </p:blipFill>
        <p:spPr>
          <a:xfrm>
            <a:off x="843984" y="4534632"/>
            <a:ext cx="4677998" cy="1601297"/>
          </a:xfrm>
          <a:prstGeom prst="rect">
            <a:avLst/>
          </a:prstGeom>
        </p:spPr>
      </p:pic>
      <p:pic>
        <p:nvPicPr>
          <p:cNvPr id="8" name="Immagine 7"/>
          <p:cNvPicPr>
            <a:picLocks noChangeAspect="1"/>
          </p:cNvPicPr>
          <p:nvPr/>
        </p:nvPicPr>
        <p:blipFill>
          <a:blip r:embed="rId8"/>
          <a:stretch>
            <a:fillRect/>
          </a:stretch>
        </p:blipFill>
        <p:spPr>
          <a:xfrm>
            <a:off x="6256694" y="4588913"/>
            <a:ext cx="5765904" cy="1547016"/>
          </a:xfrm>
          <a:prstGeom prst="rect">
            <a:avLst/>
          </a:prstGeom>
        </p:spPr>
      </p:pic>
      <p:sp>
        <p:nvSpPr>
          <p:cNvPr id="9" name="TextBox 8">
            <a:extLst>
              <a:ext uri="{FF2B5EF4-FFF2-40B4-BE49-F238E27FC236}">
                <a16:creationId xmlns:a16="http://schemas.microsoft.com/office/drawing/2014/main" id="{C0B00D19-BE5B-5D4C-A81C-7950B32317FC}"/>
              </a:ext>
            </a:extLst>
          </p:cNvPr>
          <p:cNvSpPr txBox="1"/>
          <p:nvPr/>
        </p:nvSpPr>
        <p:spPr>
          <a:xfrm>
            <a:off x="2754820" y="924360"/>
            <a:ext cx="856325" cy="369332"/>
          </a:xfrm>
          <a:prstGeom prst="rect">
            <a:avLst/>
          </a:prstGeom>
          <a:noFill/>
        </p:spPr>
        <p:txBody>
          <a:bodyPr wrap="none" rtlCol="0">
            <a:spAutoFit/>
          </a:bodyPr>
          <a:lstStyle/>
          <a:p>
            <a:r>
              <a:rPr lang="it-IT" dirty="0"/>
              <a:t>benzile</a:t>
            </a:r>
          </a:p>
        </p:txBody>
      </p:sp>
    </p:spTree>
    <p:extLst>
      <p:ext uri="{BB962C8B-B14F-4D97-AF65-F5344CB8AC3E}">
        <p14:creationId xmlns:p14="http://schemas.microsoft.com/office/powerpoint/2010/main" val="1095343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257570" y="1330125"/>
            <a:ext cx="5308366" cy="3816641"/>
          </a:xfrm>
          <a:prstGeom prst="rect">
            <a:avLst/>
          </a:prstGeom>
        </p:spPr>
      </p:pic>
      <p:pic>
        <p:nvPicPr>
          <p:cNvPr id="5" name="Immagine 4"/>
          <p:cNvPicPr>
            <a:picLocks noChangeAspect="1"/>
          </p:cNvPicPr>
          <p:nvPr/>
        </p:nvPicPr>
        <p:blipFill>
          <a:blip r:embed="rId3"/>
          <a:stretch>
            <a:fillRect/>
          </a:stretch>
        </p:blipFill>
        <p:spPr>
          <a:xfrm>
            <a:off x="5565936" y="1513136"/>
            <a:ext cx="6374357" cy="3633630"/>
          </a:xfrm>
          <a:prstGeom prst="rect">
            <a:avLst/>
          </a:prstGeom>
        </p:spPr>
      </p:pic>
    </p:spTree>
    <p:extLst>
      <p:ext uri="{BB962C8B-B14F-4D97-AF65-F5344CB8AC3E}">
        <p14:creationId xmlns:p14="http://schemas.microsoft.com/office/powerpoint/2010/main" val="774849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903033" y="561637"/>
            <a:ext cx="1033946" cy="457265"/>
          </a:xfrm>
          <a:prstGeom prst="rect">
            <a:avLst/>
          </a:prstGeom>
        </p:spPr>
      </p:pic>
      <p:pic>
        <p:nvPicPr>
          <p:cNvPr id="3" name="Immagine 2"/>
          <p:cNvPicPr>
            <a:picLocks noChangeAspect="1"/>
          </p:cNvPicPr>
          <p:nvPr/>
        </p:nvPicPr>
        <p:blipFill>
          <a:blip r:embed="rId3"/>
          <a:stretch>
            <a:fillRect/>
          </a:stretch>
        </p:blipFill>
        <p:spPr>
          <a:xfrm>
            <a:off x="1026079" y="1018902"/>
            <a:ext cx="10139841" cy="5003075"/>
          </a:xfrm>
          <a:prstGeom prst="rect">
            <a:avLst/>
          </a:prstGeom>
        </p:spPr>
      </p:pic>
    </p:spTree>
    <p:extLst>
      <p:ext uri="{BB962C8B-B14F-4D97-AF65-F5344CB8AC3E}">
        <p14:creationId xmlns:p14="http://schemas.microsoft.com/office/powerpoint/2010/main" val="928829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ttangolo 1">
            <a:extLst>
              <a:ext uri="{FF2B5EF4-FFF2-40B4-BE49-F238E27FC236}">
                <a16:creationId xmlns:a16="http://schemas.microsoft.com/office/drawing/2014/main" id="{E2391FC8-E40D-D141-921C-1BDB39C62FCD}"/>
              </a:ext>
            </a:extLst>
          </p:cNvPr>
          <p:cNvSpPr/>
          <p:nvPr/>
        </p:nvSpPr>
        <p:spPr>
          <a:xfrm>
            <a:off x="3594353" y="-52687"/>
            <a:ext cx="5003293" cy="461665"/>
          </a:xfrm>
          <a:prstGeom prst="rect">
            <a:avLst/>
          </a:prstGeom>
        </p:spPr>
        <p:txBody>
          <a:bodyPr wrap="none">
            <a:spAutoFit/>
          </a:bodyPr>
          <a:lstStyle/>
          <a:p>
            <a:r>
              <a:rPr lang="it-IT" sz="2400" b="1" dirty="0"/>
              <a:t>Metodi di ionizzazione in fase gassosa</a:t>
            </a:r>
          </a:p>
        </p:txBody>
      </p:sp>
      <p:sp>
        <p:nvSpPr>
          <p:cNvPr id="17" name="TextBox 16">
            <a:extLst>
              <a:ext uri="{FF2B5EF4-FFF2-40B4-BE49-F238E27FC236}">
                <a16:creationId xmlns:a16="http://schemas.microsoft.com/office/drawing/2014/main" id="{F93C7C71-621F-9F4A-8C8D-8FC08BB22FF7}"/>
              </a:ext>
            </a:extLst>
          </p:cNvPr>
          <p:cNvSpPr txBox="1"/>
          <p:nvPr/>
        </p:nvSpPr>
        <p:spPr>
          <a:xfrm>
            <a:off x="242844" y="1443841"/>
            <a:ext cx="11706309" cy="3970318"/>
          </a:xfrm>
          <a:prstGeom prst="rect">
            <a:avLst/>
          </a:prstGeom>
          <a:noFill/>
        </p:spPr>
        <p:txBody>
          <a:bodyPr wrap="square" rtlCol="0">
            <a:spAutoFit/>
          </a:bodyPr>
          <a:lstStyle/>
          <a:p>
            <a:r>
              <a:rPr lang="it-IT" b="1" dirty="0" err="1"/>
              <a:t>Chemical</a:t>
            </a:r>
            <a:r>
              <a:rPr lang="it-IT" b="1" dirty="0"/>
              <a:t> </a:t>
            </a:r>
            <a:r>
              <a:rPr lang="it-IT" b="1" dirty="0" err="1"/>
              <a:t>ionization</a:t>
            </a:r>
            <a:r>
              <a:rPr lang="it-IT" b="1" dirty="0"/>
              <a:t> (CI)</a:t>
            </a:r>
          </a:p>
          <a:p>
            <a:pPr marL="285750" indent="-285750">
              <a:buFont typeface="Arial" panose="020B0604020202020204" pitchFamily="34" charset="0"/>
              <a:buChar char="•"/>
            </a:pPr>
            <a:r>
              <a:rPr lang="it-IT" dirty="0"/>
              <a:t>Un gas reagente (e.g., metano, isobutano, ammoniaca) viene introdotto nella sorgente di ioni e ionizzato.</a:t>
            </a:r>
          </a:p>
          <a:p>
            <a:pPr marL="285750" indent="-285750">
              <a:buFont typeface="Arial" panose="020B0604020202020204" pitchFamily="34" charset="0"/>
              <a:buChar char="•"/>
            </a:pPr>
            <a:r>
              <a:rPr lang="it-IT" dirty="0"/>
              <a:t>Le molecole di analita collidono con il gas ionizzato e subiscono una ionizzazione secondaria producendo lo ione [M + 1]</a:t>
            </a:r>
            <a:r>
              <a:rPr lang="it-IT" baseline="30000" dirty="0"/>
              <a:t>+</a:t>
            </a:r>
            <a:r>
              <a:rPr lang="it-IT" dirty="0"/>
              <a:t>.</a:t>
            </a:r>
          </a:p>
          <a:p>
            <a:pPr marL="285750" indent="-285750">
              <a:buFont typeface="Arial" panose="020B0604020202020204" pitchFamily="34" charset="0"/>
              <a:buChar char="•"/>
            </a:pPr>
            <a:r>
              <a:rPr lang="it-IT" dirty="0"/>
              <a:t>L’energia coinvolta negli urti è più piccola rispetto ad Electronic Impact quindi frammentazione minore, più sensibilità ma meno info sulla struttura molecolare.</a:t>
            </a:r>
          </a:p>
          <a:p>
            <a:pPr marL="285750" indent="-285750">
              <a:buFont typeface="Arial" panose="020B0604020202020204" pitchFamily="34" charset="0"/>
              <a:buChar char="•"/>
            </a:pPr>
            <a:endParaRPr lang="it-IT" dirty="0"/>
          </a:p>
          <a:p>
            <a:r>
              <a:rPr lang="it-IT" b="1" dirty="0"/>
              <a:t>Fast </a:t>
            </a:r>
            <a:r>
              <a:rPr lang="it-IT" b="1" dirty="0" err="1"/>
              <a:t>Atom</a:t>
            </a:r>
            <a:r>
              <a:rPr lang="it-IT" b="1" dirty="0"/>
              <a:t> </a:t>
            </a:r>
            <a:r>
              <a:rPr lang="it-IT" b="1" dirty="0" err="1"/>
              <a:t>Bombardment</a:t>
            </a:r>
            <a:r>
              <a:rPr lang="it-IT" b="1" dirty="0"/>
              <a:t> (FAB)</a:t>
            </a:r>
          </a:p>
          <a:p>
            <a:pPr marL="285750" indent="-285750">
              <a:buFont typeface="Arial" panose="020B0604020202020204" pitchFamily="34" charset="0"/>
              <a:buChar char="•"/>
            </a:pPr>
            <a:r>
              <a:rPr lang="it-IT" dirty="0"/>
              <a:t>Utilizza Xe o </a:t>
            </a:r>
            <a:r>
              <a:rPr lang="it-IT" dirty="0" err="1"/>
              <a:t>Ar</a:t>
            </a:r>
            <a:r>
              <a:rPr lang="it-IT" dirty="0"/>
              <a:t> ad alta energia per bombardare l’analita che </a:t>
            </a:r>
            <a:r>
              <a:rPr lang="it-IT" dirty="0" err="1"/>
              <a:t>e’</a:t>
            </a:r>
            <a:r>
              <a:rPr lang="it-IT" dirty="0"/>
              <a:t> disciolto in un solvente a bassa tensione di vapore.</a:t>
            </a:r>
          </a:p>
          <a:p>
            <a:pPr marL="285750" indent="-285750">
              <a:buFont typeface="Arial" panose="020B0604020202020204" pitchFamily="34" charset="0"/>
              <a:buChar char="•"/>
            </a:pPr>
            <a:r>
              <a:rPr lang="it-IT" dirty="0"/>
              <a:t>Usato per analizzare molecole con massa più elevata (5000 Da &lt; massa &lt; 20000 kDa)</a:t>
            </a:r>
          </a:p>
          <a:p>
            <a:endParaRPr lang="it-IT" dirty="0"/>
          </a:p>
          <a:p>
            <a:r>
              <a:rPr lang="it-IT" b="1" dirty="0"/>
              <a:t>Matrix-</a:t>
            </a:r>
            <a:r>
              <a:rPr lang="it-IT" b="1" dirty="0" err="1"/>
              <a:t>Assisted</a:t>
            </a:r>
            <a:r>
              <a:rPr lang="it-IT" b="1" dirty="0"/>
              <a:t> Laser </a:t>
            </a:r>
            <a:r>
              <a:rPr lang="it-IT" b="1" dirty="0" err="1"/>
              <a:t>Desorption</a:t>
            </a:r>
            <a:r>
              <a:rPr lang="it-IT" b="1" dirty="0"/>
              <a:t>/</a:t>
            </a:r>
            <a:r>
              <a:rPr lang="it-IT" b="1" dirty="0" err="1"/>
              <a:t>Ionization</a:t>
            </a:r>
            <a:r>
              <a:rPr lang="it-IT" b="1" dirty="0"/>
              <a:t> (MALDI)</a:t>
            </a:r>
          </a:p>
          <a:p>
            <a:pPr marL="285750" indent="-285750">
              <a:buFont typeface="Arial" panose="020B0604020202020204" pitchFamily="34" charset="0"/>
              <a:buChar char="•"/>
            </a:pPr>
            <a:r>
              <a:rPr lang="it-IT" dirty="0"/>
              <a:t>Un impulso laser viene utilizzato per ionizzare l’analita che viene co-cristallizzato con un altre molecole che ionizzano bene e cristallizzano bene (e.g., </a:t>
            </a:r>
            <a:r>
              <a:rPr lang="it-IT" dirty="0" err="1"/>
              <a:t>sinapinic</a:t>
            </a:r>
            <a:r>
              <a:rPr lang="it-IT" dirty="0"/>
              <a:t> acid, </a:t>
            </a:r>
            <a:r>
              <a:rPr lang="el-GR" dirty="0"/>
              <a:t>α-</a:t>
            </a:r>
            <a:r>
              <a:rPr lang="it-IT" dirty="0"/>
              <a:t>cyano-4-hydroxycinnamic acid, 2,5-dihydroxybenzoic acid).</a:t>
            </a:r>
          </a:p>
          <a:p>
            <a:pPr marL="285750" indent="-285750">
              <a:buFont typeface="Arial" panose="020B0604020202020204" pitchFamily="34" charset="0"/>
              <a:buChar char="•"/>
            </a:pPr>
            <a:r>
              <a:rPr lang="it-IT" dirty="0"/>
              <a:t>Utilizzato per analizzare sia molecole con 1000-5000 Da &lt; massa &lt; 200000-300000.</a:t>
            </a:r>
          </a:p>
        </p:txBody>
      </p:sp>
    </p:spTree>
    <p:extLst>
      <p:ext uri="{BB962C8B-B14F-4D97-AF65-F5344CB8AC3E}">
        <p14:creationId xmlns:p14="http://schemas.microsoft.com/office/powerpoint/2010/main" val="1381572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2723490" y="131255"/>
            <a:ext cx="6745020" cy="4740563"/>
          </a:xfrm>
          <a:prstGeom prst="rect">
            <a:avLst/>
          </a:prstGeom>
        </p:spPr>
      </p:pic>
      <p:graphicFrame>
        <p:nvGraphicFramePr>
          <p:cNvPr id="3" name="Oggetto 2"/>
          <p:cNvGraphicFramePr>
            <a:graphicFrameLocks noChangeAspect="1"/>
          </p:cNvGraphicFramePr>
          <p:nvPr/>
        </p:nvGraphicFramePr>
        <p:xfrm>
          <a:off x="2082195" y="4871818"/>
          <a:ext cx="8027610" cy="1436997"/>
        </p:xfrm>
        <a:graphic>
          <a:graphicData uri="http://schemas.openxmlformats.org/presentationml/2006/ole">
            <mc:AlternateContent xmlns:mc="http://schemas.openxmlformats.org/markup-compatibility/2006">
              <mc:Choice xmlns:v="urn:schemas-microsoft-com:vml" Requires="v">
                <p:oleObj spid="_x0000_s5234" name="CS ChemDraw Drawing" r:id="rId4" imgW="5337976" imgH="955145" progId="ChemDraw.Document.6.0">
                  <p:embed/>
                </p:oleObj>
              </mc:Choice>
              <mc:Fallback>
                <p:oleObj name="CS ChemDraw Drawing" r:id="rId4" imgW="5337976" imgH="955145" progId="ChemDraw.Document.6.0">
                  <p:embed/>
                  <p:pic>
                    <p:nvPicPr>
                      <p:cNvPr id="3" name="Oggetto 2"/>
                      <p:cNvPicPr/>
                      <p:nvPr/>
                    </p:nvPicPr>
                    <p:blipFill>
                      <a:blip r:embed="rId5"/>
                      <a:stretch>
                        <a:fillRect/>
                      </a:stretch>
                    </p:blipFill>
                    <p:spPr>
                      <a:xfrm>
                        <a:off x="2082195" y="4871818"/>
                        <a:ext cx="8027610" cy="1436997"/>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B89AE74C-EA84-FE47-A47C-0AE25238A80B}"/>
              </a:ext>
            </a:extLst>
          </p:cNvPr>
          <p:cNvSpPr txBox="1"/>
          <p:nvPr/>
        </p:nvSpPr>
        <p:spPr>
          <a:xfrm>
            <a:off x="125506" y="5325035"/>
            <a:ext cx="1832168" cy="369332"/>
          </a:xfrm>
          <a:prstGeom prst="rect">
            <a:avLst/>
          </a:prstGeom>
          <a:noFill/>
        </p:spPr>
        <p:txBody>
          <a:bodyPr wrap="none" rtlCol="0">
            <a:spAutoFit/>
          </a:bodyPr>
          <a:lstStyle/>
          <a:p>
            <a:r>
              <a:rPr lang="it-IT" dirty="0"/>
              <a:t>Benzene (m/</a:t>
            </a:r>
            <a:r>
              <a:rPr lang="it-IT" dirty="0" err="1"/>
              <a:t>z</a:t>
            </a:r>
            <a:r>
              <a:rPr lang="it-IT" dirty="0"/>
              <a:t> 78)</a:t>
            </a:r>
          </a:p>
        </p:txBody>
      </p:sp>
    </p:spTree>
    <p:extLst>
      <p:ext uri="{BB962C8B-B14F-4D97-AF65-F5344CB8AC3E}">
        <p14:creationId xmlns:p14="http://schemas.microsoft.com/office/powerpoint/2010/main" val="4018701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601277" y="318569"/>
            <a:ext cx="10989445" cy="6293888"/>
          </a:xfrm>
          <a:prstGeom prst="rect">
            <a:avLst/>
          </a:prstGeom>
        </p:spPr>
      </p:pic>
      <p:sp>
        <p:nvSpPr>
          <p:cNvPr id="3" name="TextBox 2">
            <a:extLst>
              <a:ext uri="{FF2B5EF4-FFF2-40B4-BE49-F238E27FC236}">
                <a16:creationId xmlns:a16="http://schemas.microsoft.com/office/drawing/2014/main" id="{9C3431B4-58E0-E34A-9CF3-055268936AFA}"/>
              </a:ext>
            </a:extLst>
          </p:cNvPr>
          <p:cNvSpPr txBox="1"/>
          <p:nvPr/>
        </p:nvSpPr>
        <p:spPr>
          <a:xfrm>
            <a:off x="2450592" y="6059424"/>
            <a:ext cx="1602170" cy="369332"/>
          </a:xfrm>
          <a:prstGeom prst="rect">
            <a:avLst/>
          </a:prstGeom>
          <a:noFill/>
        </p:spPr>
        <p:txBody>
          <a:bodyPr wrap="none" rtlCol="0">
            <a:spAutoFit/>
          </a:bodyPr>
          <a:lstStyle/>
          <a:p>
            <a:r>
              <a:rPr lang="it-IT" dirty="0"/>
              <a:t>Alpha-</a:t>
            </a:r>
            <a:r>
              <a:rPr lang="it-IT" dirty="0" err="1"/>
              <a:t>cleavage</a:t>
            </a:r>
            <a:endParaRPr lang="it-IT" dirty="0"/>
          </a:p>
        </p:txBody>
      </p:sp>
    </p:spTree>
    <p:extLst>
      <p:ext uri="{BB962C8B-B14F-4D97-AF65-F5344CB8AC3E}">
        <p14:creationId xmlns:p14="http://schemas.microsoft.com/office/powerpoint/2010/main" val="398648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3032525" y="143691"/>
            <a:ext cx="5928595" cy="3349593"/>
          </a:xfrm>
          <a:prstGeom prst="rect">
            <a:avLst/>
          </a:prstGeom>
        </p:spPr>
      </p:pic>
      <p:pic>
        <p:nvPicPr>
          <p:cNvPr id="3" name="Immagine 2"/>
          <p:cNvPicPr>
            <a:picLocks noChangeAspect="1"/>
          </p:cNvPicPr>
          <p:nvPr/>
        </p:nvPicPr>
        <p:blipFill>
          <a:blip r:embed="rId3"/>
          <a:stretch>
            <a:fillRect/>
          </a:stretch>
        </p:blipFill>
        <p:spPr>
          <a:xfrm>
            <a:off x="2374494" y="3429000"/>
            <a:ext cx="7443011" cy="3005580"/>
          </a:xfrm>
          <a:prstGeom prst="rect">
            <a:avLst/>
          </a:prstGeom>
        </p:spPr>
      </p:pic>
    </p:spTree>
    <p:extLst>
      <p:ext uri="{BB962C8B-B14F-4D97-AF65-F5344CB8AC3E}">
        <p14:creationId xmlns:p14="http://schemas.microsoft.com/office/powerpoint/2010/main" val="684121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549065" y="156754"/>
            <a:ext cx="9093869" cy="1645919"/>
          </a:xfrm>
          <a:prstGeom prst="rect">
            <a:avLst/>
          </a:prstGeom>
        </p:spPr>
      </p:pic>
      <p:pic>
        <p:nvPicPr>
          <p:cNvPr id="3" name="Immagine 2"/>
          <p:cNvPicPr>
            <a:picLocks noChangeAspect="1"/>
          </p:cNvPicPr>
          <p:nvPr/>
        </p:nvPicPr>
        <p:blipFill>
          <a:blip r:embed="rId3"/>
          <a:stretch>
            <a:fillRect/>
          </a:stretch>
        </p:blipFill>
        <p:spPr>
          <a:xfrm>
            <a:off x="2164079" y="1591881"/>
            <a:ext cx="7863840" cy="5136045"/>
          </a:xfrm>
          <a:prstGeom prst="rect">
            <a:avLst/>
          </a:prstGeom>
        </p:spPr>
      </p:pic>
    </p:spTree>
    <p:extLst>
      <p:ext uri="{BB962C8B-B14F-4D97-AF65-F5344CB8AC3E}">
        <p14:creationId xmlns:p14="http://schemas.microsoft.com/office/powerpoint/2010/main" val="7545109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790578" y="261258"/>
            <a:ext cx="8610844" cy="2419957"/>
          </a:xfrm>
          <a:prstGeom prst="rect">
            <a:avLst/>
          </a:prstGeom>
        </p:spPr>
      </p:pic>
      <p:pic>
        <p:nvPicPr>
          <p:cNvPr id="3" name="Immagine 2"/>
          <p:cNvPicPr>
            <a:picLocks noChangeAspect="1"/>
          </p:cNvPicPr>
          <p:nvPr/>
        </p:nvPicPr>
        <p:blipFill>
          <a:blip r:embed="rId3"/>
          <a:stretch>
            <a:fillRect/>
          </a:stretch>
        </p:blipFill>
        <p:spPr>
          <a:xfrm>
            <a:off x="1171480" y="2782017"/>
            <a:ext cx="9849040" cy="3331400"/>
          </a:xfrm>
          <a:prstGeom prst="rect">
            <a:avLst/>
          </a:prstGeom>
        </p:spPr>
      </p:pic>
    </p:spTree>
    <p:extLst>
      <p:ext uri="{BB962C8B-B14F-4D97-AF65-F5344CB8AC3E}">
        <p14:creationId xmlns:p14="http://schemas.microsoft.com/office/powerpoint/2010/main" val="31892809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972491" y="1056318"/>
            <a:ext cx="8243937" cy="4743591"/>
          </a:xfrm>
          <a:prstGeom prst="rect">
            <a:avLst/>
          </a:prstGeom>
        </p:spPr>
      </p:pic>
    </p:spTree>
    <p:extLst>
      <p:ext uri="{BB962C8B-B14F-4D97-AF65-F5344CB8AC3E}">
        <p14:creationId xmlns:p14="http://schemas.microsoft.com/office/powerpoint/2010/main" val="31691339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spect="1" noChangeArrowheads="1" noTextEdit="1"/>
          </p:cNvSpPr>
          <p:nvPr/>
        </p:nvSpPr>
        <p:spPr bwMode="auto">
          <a:xfrm>
            <a:off x="1570038" y="157163"/>
            <a:ext cx="9051925" cy="654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038" y="157163"/>
            <a:ext cx="9064625"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tangolo 5"/>
          <p:cNvSpPr/>
          <p:nvPr/>
        </p:nvSpPr>
        <p:spPr>
          <a:xfrm>
            <a:off x="2909455" y="3429000"/>
            <a:ext cx="6096000" cy="327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p:cNvPicPr>
            <a:picLocks noChangeAspect="1"/>
          </p:cNvPicPr>
          <p:nvPr/>
        </p:nvPicPr>
        <p:blipFill>
          <a:blip r:embed="rId3"/>
          <a:stretch>
            <a:fillRect/>
          </a:stretch>
        </p:blipFill>
        <p:spPr>
          <a:xfrm>
            <a:off x="3367663" y="3070786"/>
            <a:ext cx="4297364" cy="3787214"/>
          </a:xfrm>
          <a:prstGeom prst="rect">
            <a:avLst/>
          </a:prstGeom>
        </p:spPr>
      </p:pic>
    </p:spTree>
    <p:extLst>
      <p:ext uri="{BB962C8B-B14F-4D97-AF65-F5344CB8AC3E}">
        <p14:creationId xmlns:p14="http://schemas.microsoft.com/office/powerpoint/2010/main" val="28469635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785257" y="209912"/>
            <a:ext cx="8621486" cy="6648088"/>
          </a:xfrm>
          <a:prstGeom prst="rect">
            <a:avLst/>
          </a:prstGeom>
        </p:spPr>
      </p:pic>
    </p:spTree>
    <p:extLst>
      <p:ext uri="{BB962C8B-B14F-4D97-AF65-F5344CB8AC3E}">
        <p14:creationId xmlns:p14="http://schemas.microsoft.com/office/powerpoint/2010/main" val="15420956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4279564" y="365761"/>
            <a:ext cx="3632869" cy="1766736"/>
          </a:xfrm>
          <a:prstGeom prst="rect">
            <a:avLst/>
          </a:prstGeom>
        </p:spPr>
      </p:pic>
      <p:pic>
        <p:nvPicPr>
          <p:cNvPr id="3" name="Immagine 2"/>
          <p:cNvPicPr>
            <a:picLocks noChangeAspect="1"/>
          </p:cNvPicPr>
          <p:nvPr/>
        </p:nvPicPr>
        <p:blipFill>
          <a:blip r:embed="rId3"/>
          <a:stretch>
            <a:fillRect/>
          </a:stretch>
        </p:blipFill>
        <p:spPr>
          <a:xfrm>
            <a:off x="2410970" y="2132497"/>
            <a:ext cx="7370056" cy="4725503"/>
          </a:xfrm>
          <a:prstGeom prst="rect">
            <a:avLst/>
          </a:prstGeom>
        </p:spPr>
      </p:pic>
    </p:spTree>
    <p:extLst>
      <p:ext uri="{BB962C8B-B14F-4D97-AF65-F5344CB8AC3E}">
        <p14:creationId xmlns:p14="http://schemas.microsoft.com/office/powerpoint/2010/main" val="3208452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010111" y="300446"/>
            <a:ext cx="1466497" cy="556737"/>
          </a:xfrm>
          <a:prstGeom prst="rect">
            <a:avLst/>
          </a:prstGeom>
        </p:spPr>
      </p:pic>
      <p:pic>
        <p:nvPicPr>
          <p:cNvPr id="3" name="Immagine 2"/>
          <p:cNvPicPr>
            <a:picLocks noChangeAspect="1"/>
          </p:cNvPicPr>
          <p:nvPr/>
        </p:nvPicPr>
        <p:blipFill>
          <a:blip r:embed="rId3"/>
          <a:stretch>
            <a:fillRect/>
          </a:stretch>
        </p:blipFill>
        <p:spPr>
          <a:xfrm>
            <a:off x="1299442" y="1188720"/>
            <a:ext cx="9593115" cy="4807131"/>
          </a:xfrm>
          <a:prstGeom prst="rect">
            <a:avLst/>
          </a:prstGeom>
        </p:spPr>
      </p:pic>
    </p:spTree>
    <p:extLst>
      <p:ext uri="{BB962C8B-B14F-4D97-AF65-F5344CB8AC3E}">
        <p14:creationId xmlns:p14="http://schemas.microsoft.com/office/powerpoint/2010/main" val="2061304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a:extLst>
              <a:ext uri="{FF2B5EF4-FFF2-40B4-BE49-F238E27FC236}">
                <a16:creationId xmlns:a16="http://schemas.microsoft.com/office/drawing/2014/main" id="{0D1A401C-6446-5748-B396-F7ED82A137DA}"/>
              </a:ext>
            </a:extLst>
          </p:cNvPr>
          <p:cNvSpPr/>
          <p:nvPr/>
        </p:nvSpPr>
        <p:spPr>
          <a:xfrm>
            <a:off x="3594353" y="-52687"/>
            <a:ext cx="4553875" cy="461665"/>
          </a:xfrm>
          <a:prstGeom prst="rect">
            <a:avLst/>
          </a:prstGeom>
        </p:spPr>
        <p:txBody>
          <a:bodyPr wrap="none">
            <a:spAutoFit/>
          </a:bodyPr>
          <a:lstStyle/>
          <a:p>
            <a:r>
              <a:rPr lang="it-IT" sz="2400" b="1" dirty="0"/>
              <a:t>Metodi di ionizzazione evaporativi</a:t>
            </a:r>
          </a:p>
        </p:txBody>
      </p:sp>
      <p:sp>
        <p:nvSpPr>
          <p:cNvPr id="13" name="TextBox 12">
            <a:extLst>
              <a:ext uri="{FF2B5EF4-FFF2-40B4-BE49-F238E27FC236}">
                <a16:creationId xmlns:a16="http://schemas.microsoft.com/office/drawing/2014/main" id="{14B2FBA8-29A3-084D-9B7C-98D21E62FC4F}"/>
              </a:ext>
            </a:extLst>
          </p:cNvPr>
          <p:cNvSpPr txBox="1"/>
          <p:nvPr/>
        </p:nvSpPr>
        <p:spPr>
          <a:xfrm>
            <a:off x="242845" y="1443841"/>
            <a:ext cx="11706309" cy="3970318"/>
          </a:xfrm>
          <a:prstGeom prst="rect">
            <a:avLst/>
          </a:prstGeom>
          <a:noFill/>
        </p:spPr>
        <p:txBody>
          <a:bodyPr wrap="square" rtlCol="0">
            <a:spAutoFit/>
          </a:bodyPr>
          <a:lstStyle/>
          <a:p>
            <a:r>
              <a:rPr lang="it-IT" b="1" dirty="0" err="1"/>
              <a:t>Thermospray</a:t>
            </a:r>
            <a:r>
              <a:rPr lang="it-IT" b="1" dirty="0"/>
              <a:t> </a:t>
            </a:r>
            <a:r>
              <a:rPr lang="it-IT" b="1" dirty="0" err="1"/>
              <a:t>Ionization</a:t>
            </a:r>
            <a:r>
              <a:rPr lang="it-IT" b="1" dirty="0"/>
              <a:t> (TSP)</a:t>
            </a:r>
          </a:p>
          <a:p>
            <a:pPr marL="285750" indent="-285750">
              <a:buFont typeface="Arial" panose="020B0604020202020204" pitchFamily="34" charset="0"/>
              <a:buChar char="•"/>
            </a:pPr>
            <a:r>
              <a:rPr lang="it-IT" dirty="0"/>
              <a:t>Il campione disciolto in un solvente viene nebulizzato ed introdotto nella sorgente di ioni. Il solvente evapora completamente e gli ioni ionizzano la molecola.</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r>
              <a:rPr lang="it-IT" b="1" dirty="0" err="1"/>
              <a:t>Electrospray</a:t>
            </a:r>
            <a:r>
              <a:rPr lang="it-IT" b="1" dirty="0"/>
              <a:t> </a:t>
            </a:r>
            <a:r>
              <a:rPr lang="it-IT" b="1" dirty="0" err="1"/>
              <a:t>Ionization</a:t>
            </a:r>
            <a:r>
              <a:rPr lang="it-IT" b="1" dirty="0"/>
              <a:t> (ESI)</a:t>
            </a:r>
          </a:p>
          <a:p>
            <a:pPr marL="285750" indent="-285750">
              <a:buFont typeface="Arial" panose="020B0604020202020204" pitchFamily="34" charset="0"/>
              <a:buChar char="•"/>
            </a:pPr>
            <a:r>
              <a:rPr lang="it-IT" dirty="0"/>
              <a:t>È molto popolare – ne abbiamo uno anche al DSCF!</a:t>
            </a:r>
          </a:p>
          <a:p>
            <a:pPr marL="285750" indent="-285750">
              <a:buFont typeface="Arial" panose="020B0604020202020204" pitchFamily="34" charset="0"/>
              <a:buChar char="•"/>
            </a:pPr>
            <a:r>
              <a:rPr lang="it-IT" dirty="0"/>
              <a:t>Il campione viene disciolto in un solvente polare e volatile, e viene nebulizzato da un capillare la cui estremità è tenuta ad un alto potenziale elettrico. In questo modo le goccioline si caricano elettricamente e quando il solvente evapora e la gocciolina raggiunge una dimensione sufficientemente piccola, questa esplode rilasciando il campione ionizzato che viene analizzato.</a:t>
            </a:r>
          </a:p>
          <a:p>
            <a:pPr marL="285750" indent="-285750">
              <a:buFont typeface="Arial" panose="020B0604020202020204" pitchFamily="34" charset="0"/>
              <a:buChar char="•"/>
            </a:pPr>
            <a:r>
              <a:rPr lang="it-IT" dirty="0"/>
              <a:t>Molto usata per l’analisi di proteine e peptidi.</a:t>
            </a:r>
          </a:p>
          <a:p>
            <a:pPr marL="285750" indent="-285750">
              <a:buFont typeface="Arial" panose="020B0604020202020204" pitchFamily="34" charset="0"/>
              <a:buChar char="•"/>
            </a:pPr>
            <a:r>
              <a:rPr lang="it-IT" dirty="0"/>
              <a:t>Si possono analizzare molecole con massa fino a 100 kDa.</a:t>
            </a:r>
          </a:p>
          <a:p>
            <a:pPr marL="285750" indent="-285750">
              <a:buFont typeface="Arial" panose="020B0604020202020204" pitchFamily="34" charset="0"/>
              <a:buChar char="•"/>
            </a:pPr>
            <a:r>
              <a:rPr lang="it-IT" dirty="0"/>
              <a:t>Un video molto bello per approfondire: </a:t>
            </a:r>
            <a:r>
              <a:rPr lang="it-IT" dirty="0">
                <a:hlinkClick r:id="rId2"/>
              </a:rPr>
              <a:t>https://www.youtube.com/watch?v=-iLlvI-mMak</a:t>
            </a:r>
            <a:r>
              <a:rPr lang="it-IT" dirty="0"/>
              <a:t> </a:t>
            </a:r>
          </a:p>
        </p:txBody>
      </p:sp>
    </p:spTree>
    <p:extLst>
      <p:ext uri="{BB962C8B-B14F-4D97-AF65-F5344CB8AC3E}">
        <p14:creationId xmlns:p14="http://schemas.microsoft.com/office/powerpoint/2010/main" val="3285660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220137" y="1962310"/>
            <a:ext cx="2936386" cy="2596183"/>
          </a:xfrm>
          <a:prstGeom prst="rect">
            <a:avLst/>
          </a:prstGeom>
        </p:spPr>
      </p:pic>
      <p:sp>
        <p:nvSpPr>
          <p:cNvPr id="3" name="CasellaDiTesto 2"/>
          <p:cNvSpPr txBox="1"/>
          <p:nvPr/>
        </p:nvSpPr>
        <p:spPr>
          <a:xfrm>
            <a:off x="4234944" y="79199"/>
            <a:ext cx="4348434" cy="461665"/>
          </a:xfrm>
          <a:prstGeom prst="rect">
            <a:avLst/>
          </a:prstGeom>
          <a:noFill/>
        </p:spPr>
        <p:txBody>
          <a:bodyPr wrap="none" rtlCol="0">
            <a:spAutoFit/>
          </a:bodyPr>
          <a:lstStyle/>
          <a:p>
            <a:r>
              <a:rPr lang="it-IT" sz="2400" b="1" dirty="0"/>
              <a:t>Analizzatore di massa magnetico</a:t>
            </a:r>
          </a:p>
        </p:txBody>
      </p:sp>
      <p:graphicFrame>
        <p:nvGraphicFramePr>
          <p:cNvPr id="4" name="Oggetto 3"/>
          <p:cNvGraphicFramePr>
            <a:graphicFrameLocks noChangeAspect="1"/>
          </p:cNvGraphicFramePr>
          <p:nvPr>
            <p:extLst>
              <p:ext uri="{D42A27DB-BD31-4B8C-83A1-F6EECF244321}">
                <p14:modId xmlns:p14="http://schemas.microsoft.com/office/powerpoint/2010/main" val="3419386942"/>
              </p:ext>
            </p:extLst>
          </p:nvPr>
        </p:nvGraphicFramePr>
        <p:xfrm>
          <a:off x="3610411" y="1962310"/>
          <a:ext cx="3288144" cy="2275326"/>
        </p:xfrm>
        <a:graphic>
          <a:graphicData uri="http://schemas.openxmlformats.org/presentationml/2006/ole">
            <mc:AlternateContent xmlns:mc="http://schemas.openxmlformats.org/markup-compatibility/2006">
              <mc:Choice xmlns:v="urn:schemas-microsoft-com:vml" Requires="v">
                <p:oleObj spid="_x0000_s2183" name="CS ChemDraw Drawing" r:id="rId4" imgW="2669555" imgH="1768914" progId="ChemDraw.Document.6.0">
                  <p:embed/>
                </p:oleObj>
              </mc:Choice>
              <mc:Fallback>
                <p:oleObj name="CS ChemDraw Drawing" r:id="rId4" imgW="2669555" imgH="1768914" progId="ChemDraw.Document.6.0">
                  <p:embed/>
                  <p:pic>
                    <p:nvPicPr>
                      <p:cNvPr id="0" name=""/>
                      <p:cNvPicPr/>
                      <p:nvPr/>
                    </p:nvPicPr>
                    <p:blipFill>
                      <a:blip r:embed="rId5"/>
                      <a:stretch>
                        <a:fillRect/>
                      </a:stretch>
                    </p:blipFill>
                    <p:spPr>
                      <a:xfrm>
                        <a:off x="3610411" y="1962310"/>
                        <a:ext cx="3288144" cy="2275326"/>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5" name="CasellaDiTesto 4"/>
              <p:cNvSpPr txBox="1"/>
              <p:nvPr/>
            </p:nvSpPr>
            <p:spPr>
              <a:xfrm>
                <a:off x="3684567" y="4352224"/>
                <a:ext cx="1228541"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𝑧𝑉</m:t>
                      </m:r>
                      <m:r>
                        <a:rPr lang="it-IT" b="0" i="1" smtClean="0">
                          <a:latin typeface="Cambria Math" panose="02040503050406030204" pitchFamily="18" charset="0"/>
                          <a:ea typeface="Cambria Math" panose="02040503050406030204" pitchFamily="18" charset="0"/>
                        </a:rPr>
                        <m:t>=</m:t>
                      </m:r>
                      <m:f>
                        <m:fPr>
                          <m:ctrlPr>
                            <a:rPr lang="it-IT" b="0" i="1" smtClean="0">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1</m:t>
                          </m:r>
                        </m:num>
                        <m:den>
                          <m:r>
                            <a:rPr lang="it-IT" b="0" i="1" smtClean="0">
                              <a:latin typeface="Cambria Math" panose="02040503050406030204" pitchFamily="18" charset="0"/>
                              <a:ea typeface="Cambria Math" panose="02040503050406030204" pitchFamily="18" charset="0"/>
                            </a:rPr>
                            <m:t>2</m:t>
                          </m:r>
                        </m:den>
                      </m:f>
                      <m:r>
                        <a:rPr lang="it-IT" b="0" i="1" smtClean="0">
                          <a:latin typeface="Cambria Math" panose="02040503050406030204" pitchFamily="18" charset="0"/>
                          <a:ea typeface="Cambria Math" panose="02040503050406030204" pitchFamily="18" charset="0"/>
                        </a:rPr>
                        <m:t>𝑚</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𝑣</m:t>
                          </m:r>
                        </m:e>
                        <m:sup>
                          <m:r>
                            <a:rPr lang="it-IT" b="0" i="1" smtClean="0">
                              <a:latin typeface="Cambria Math" panose="02040503050406030204" pitchFamily="18" charset="0"/>
                              <a:ea typeface="Cambria Math" panose="02040503050406030204" pitchFamily="18" charset="0"/>
                            </a:rPr>
                            <m:t>2</m:t>
                          </m:r>
                        </m:sup>
                      </m:sSup>
                    </m:oMath>
                  </m:oMathPara>
                </a14:m>
                <a:endParaRPr lang="it-IT" dirty="0"/>
              </a:p>
            </p:txBody>
          </p:sp>
        </mc:Choice>
        <mc:Fallback xmlns="">
          <p:sp>
            <p:nvSpPr>
              <p:cNvPr id="5" name="CasellaDiTesto 4"/>
              <p:cNvSpPr txBox="1">
                <a:spLocks noRot="1" noChangeAspect="1" noMove="1" noResize="1" noEditPoints="1" noAdjustHandles="1" noChangeArrowheads="1" noChangeShapeType="1" noTextEdit="1"/>
              </p:cNvSpPr>
              <p:nvPr/>
            </p:nvSpPr>
            <p:spPr>
              <a:xfrm>
                <a:off x="3684567" y="4352224"/>
                <a:ext cx="1228541" cy="518604"/>
              </a:xfrm>
              <a:prstGeom prst="rect">
                <a:avLst/>
              </a:prstGeom>
              <a:blipFill>
                <a:blip r:embed="rId6"/>
                <a:stretch>
                  <a:fillRect l="-3061" t="-4762" r="-2041" b="-11905"/>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 name="CasellaDiTesto 5"/>
              <p:cNvSpPr txBox="1"/>
              <p:nvPr/>
            </p:nvSpPr>
            <p:spPr>
              <a:xfrm>
                <a:off x="6375629" y="2420598"/>
                <a:ext cx="1194301"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i="1" smtClean="0">
                              <a:latin typeface="Cambria Math" panose="02040503050406030204" pitchFamily="18" charset="0"/>
                            </a:rPr>
                          </m:ctrlPr>
                        </m:fPr>
                        <m:num>
                          <m:r>
                            <a:rPr lang="it-IT" b="0" i="1" smtClean="0">
                              <a:latin typeface="Cambria Math" panose="02040503050406030204" pitchFamily="18" charset="0"/>
                            </a:rPr>
                            <m:t>𝑚</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𝑣</m:t>
                              </m:r>
                            </m:e>
                            <m:sup>
                              <m:r>
                                <a:rPr lang="it-IT" b="0" i="1" smtClean="0">
                                  <a:latin typeface="Cambria Math" panose="02040503050406030204" pitchFamily="18" charset="0"/>
                                </a:rPr>
                                <m:t>2</m:t>
                              </m:r>
                            </m:sup>
                          </m:sSup>
                        </m:num>
                        <m:den>
                          <m:r>
                            <a:rPr lang="it-IT" b="0" i="1" smtClean="0">
                              <a:latin typeface="Cambria Math" panose="02040503050406030204" pitchFamily="18" charset="0"/>
                            </a:rPr>
                            <m:t>𝑟</m:t>
                          </m:r>
                        </m:den>
                      </m:f>
                      <m:r>
                        <a:rPr lang="it-IT"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𝐵𝑧𝑣</m:t>
                      </m:r>
                    </m:oMath>
                  </m:oMathPara>
                </a14:m>
                <a:endParaRPr lang="it-IT" dirty="0"/>
              </a:p>
            </p:txBody>
          </p:sp>
        </mc:Choice>
        <mc:Fallback xmlns="">
          <p:sp>
            <p:nvSpPr>
              <p:cNvPr id="6" name="CasellaDiTesto 5"/>
              <p:cNvSpPr txBox="1">
                <a:spLocks noRot="1" noChangeAspect="1" noMove="1" noResize="1" noEditPoints="1" noAdjustHandles="1" noChangeArrowheads="1" noChangeShapeType="1" noTextEdit="1"/>
              </p:cNvSpPr>
              <p:nvPr/>
            </p:nvSpPr>
            <p:spPr>
              <a:xfrm>
                <a:off x="6375629" y="2420598"/>
                <a:ext cx="1194301" cy="553998"/>
              </a:xfrm>
              <a:prstGeom prst="rect">
                <a:avLst/>
              </a:prstGeom>
              <a:blipFill>
                <a:blip r:embed="rId7"/>
                <a:stretch>
                  <a:fillRect l="-3158" r="-3158" b="-8889"/>
                </a:stretch>
              </a:blipFill>
            </p:spPr>
            <p:txBody>
              <a:bodyPr/>
              <a:lstStyle/>
              <a:p>
                <a:r>
                  <a:rPr lang="it-IT">
                    <a:noFill/>
                  </a:rPr>
                  <a:t> </a:t>
                </a:r>
              </a:p>
            </p:txBody>
          </p:sp>
        </mc:Fallback>
      </mc:AlternateContent>
      <p:grpSp>
        <p:nvGrpSpPr>
          <p:cNvPr id="7" name="Gruppo 6"/>
          <p:cNvGrpSpPr/>
          <p:nvPr/>
        </p:nvGrpSpPr>
        <p:grpSpPr>
          <a:xfrm>
            <a:off x="9323419" y="1646642"/>
            <a:ext cx="1793377" cy="2948964"/>
            <a:chOff x="5049590" y="3394283"/>
            <a:chExt cx="1793377" cy="2948964"/>
          </a:xfrm>
        </p:grpSpPr>
        <p:sp>
          <p:nvSpPr>
            <p:cNvPr id="10" name="Rettangolo 9"/>
            <p:cNvSpPr/>
            <p:nvPr/>
          </p:nvSpPr>
          <p:spPr>
            <a:xfrm>
              <a:off x="5412417" y="3799233"/>
              <a:ext cx="184731" cy="369332"/>
            </a:xfrm>
            <a:prstGeom prst="rect">
              <a:avLst/>
            </a:prstGeom>
          </p:spPr>
          <p:txBody>
            <a:bodyPr wrap="none">
              <a:spAutoFit/>
            </a:bodyPr>
            <a:lstStyle/>
            <a:p>
              <a:endParaRPr lang="it-IT" dirty="0"/>
            </a:p>
          </p:txBody>
        </p:sp>
        <mc:AlternateContent xmlns:mc="http://schemas.openxmlformats.org/markup-compatibility/2006" xmlns:a14="http://schemas.microsoft.com/office/drawing/2010/main">
          <mc:Choice Requires="a14">
            <p:sp>
              <p:nvSpPr>
                <p:cNvPr id="11" name="CasellaDiTesto 10"/>
                <p:cNvSpPr txBox="1"/>
                <p:nvPr/>
              </p:nvSpPr>
              <p:spPr>
                <a:xfrm>
                  <a:off x="5606795" y="3394283"/>
                  <a:ext cx="864596" cy="5185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𝑣</m:t>
                        </m:r>
                        <m:r>
                          <a:rPr lang="it-IT" b="0" i="1" smtClean="0">
                            <a:latin typeface="Cambria Math" panose="02040503050406030204" pitchFamily="18" charset="0"/>
                            <a:ea typeface="Cambria Math" panose="02040503050406030204" pitchFamily="18" charset="0"/>
                          </a:rPr>
                          <m:t>=</m:t>
                        </m:r>
                        <m:f>
                          <m:fPr>
                            <m:ctrlPr>
                              <a:rPr lang="it-IT" b="0" i="1" smtClean="0">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𝐵𝑧𝑟</m:t>
                            </m:r>
                          </m:num>
                          <m:den>
                            <m:r>
                              <a:rPr lang="it-IT" b="0" i="1" smtClean="0">
                                <a:latin typeface="Cambria Math" panose="02040503050406030204" pitchFamily="18" charset="0"/>
                                <a:ea typeface="Cambria Math" panose="02040503050406030204" pitchFamily="18" charset="0"/>
                              </a:rPr>
                              <m:t>𝑚</m:t>
                            </m:r>
                          </m:den>
                        </m:f>
                      </m:oMath>
                    </m:oMathPara>
                  </a14:m>
                  <a:endParaRPr lang="it-IT" b="0" dirty="0">
                    <a:ea typeface="Cambria Math" panose="02040503050406030204" pitchFamily="18" charset="0"/>
                  </a:endParaRPr>
                </a:p>
              </p:txBody>
            </p:sp>
          </mc:Choice>
          <mc:Fallback xmlns="">
            <p:sp>
              <p:nvSpPr>
                <p:cNvPr id="11" name="CasellaDiTesto 10"/>
                <p:cNvSpPr txBox="1">
                  <a:spLocks noRot="1" noChangeAspect="1" noMove="1" noResize="1" noEditPoints="1" noAdjustHandles="1" noChangeArrowheads="1" noChangeShapeType="1" noTextEdit="1"/>
                </p:cNvSpPr>
                <p:nvPr/>
              </p:nvSpPr>
              <p:spPr>
                <a:xfrm>
                  <a:off x="5606795" y="3394283"/>
                  <a:ext cx="864596" cy="518540"/>
                </a:xfrm>
                <a:prstGeom prst="rect">
                  <a:avLst/>
                </a:prstGeom>
                <a:blipFill>
                  <a:blip r:embed="rId8"/>
                  <a:stretch>
                    <a:fillRect l="-2899" t="-2381" r="-4348" b="-9524"/>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2" name="CasellaDiTesto 11"/>
                <p:cNvSpPr txBox="1"/>
                <p:nvPr/>
              </p:nvSpPr>
              <p:spPr>
                <a:xfrm>
                  <a:off x="5049590" y="4091565"/>
                  <a:ext cx="1745478" cy="5557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𝑧𝑉</m:t>
                        </m:r>
                        <m:r>
                          <a:rPr lang="it-IT" b="0" i="1" smtClean="0">
                            <a:latin typeface="Cambria Math" panose="02040503050406030204" pitchFamily="18" charset="0"/>
                            <a:ea typeface="Cambria Math" panose="02040503050406030204" pitchFamily="18" charset="0"/>
                          </a:rPr>
                          <m:t>=</m:t>
                        </m:r>
                        <m:f>
                          <m:fPr>
                            <m:ctrlPr>
                              <a:rPr lang="it-IT" b="0" i="1" smtClean="0">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1</m:t>
                            </m:r>
                          </m:num>
                          <m:den>
                            <m:r>
                              <a:rPr lang="it-IT" b="0" i="1" smtClean="0">
                                <a:latin typeface="Cambria Math" panose="02040503050406030204" pitchFamily="18" charset="0"/>
                                <a:ea typeface="Cambria Math" panose="02040503050406030204" pitchFamily="18" charset="0"/>
                              </a:rPr>
                              <m:t>2</m:t>
                            </m:r>
                          </m:den>
                        </m:f>
                        <m:r>
                          <a:rPr lang="it-IT" b="0" i="1" smtClean="0">
                            <a:latin typeface="Cambria Math" panose="02040503050406030204" pitchFamily="18" charset="0"/>
                            <a:ea typeface="Cambria Math" panose="02040503050406030204" pitchFamily="18" charset="0"/>
                          </a:rPr>
                          <m:t>𝑚</m:t>
                        </m:r>
                        <m:f>
                          <m:fPr>
                            <m:ctrlPr>
                              <a:rPr lang="it-IT" b="0" i="1" smtClean="0">
                                <a:latin typeface="Cambria Math" panose="02040503050406030204" pitchFamily="18" charset="0"/>
                                <a:ea typeface="Cambria Math" panose="02040503050406030204" pitchFamily="18" charset="0"/>
                              </a:rPr>
                            </m:ctrlPr>
                          </m:fPr>
                          <m:num>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𝐵</m:t>
                                </m:r>
                              </m:e>
                              <m:sup>
                                <m:r>
                                  <a:rPr lang="it-IT" b="0" i="1" smtClean="0">
                                    <a:latin typeface="Cambria Math" panose="02040503050406030204" pitchFamily="18" charset="0"/>
                                    <a:ea typeface="Cambria Math" panose="02040503050406030204" pitchFamily="18" charset="0"/>
                                  </a:rPr>
                                  <m:t>2</m:t>
                                </m:r>
                              </m:sup>
                            </m:sSup>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𝑧</m:t>
                                </m:r>
                              </m:e>
                              <m:sup>
                                <m:r>
                                  <a:rPr lang="it-IT" b="0" i="1" smtClean="0">
                                    <a:latin typeface="Cambria Math" panose="02040503050406030204" pitchFamily="18" charset="0"/>
                                    <a:ea typeface="Cambria Math" panose="02040503050406030204" pitchFamily="18" charset="0"/>
                                  </a:rPr>
                                  <m:t>2</m:t>
                                </m:r>
                              </m:sup>
                            </m:sSup>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𝑟</m:t>
                                </m:r>
                              </m:e>
                              <m:sup>
                                <m:r>
                                  <a:rPr lang="it-IT" b="0" i="1" smtClean="0">
                                    <a:latin typeface="Cambria Math" panose="02040503050406030204" pitchFamily="18" charset="0"/>
                                    <a:ea typeface="Cambria Math" panose="02040503050406030204" pitchFamily="18" charset="0"/>
                                  </a:rPr>
                                  <m:t>2</m:t>
                                </m:r>
                              </m:sup>
                            </m:sSup>
                          </m:num>
                          <m:den>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𝑚</m:t>
                                </m:r>
                              </m:e>
                              <m:sup>
                                <m:r>
                                  <a:rPr lang="it-IT" b="0" i="1" smtClean="0">
                                    <a:latin typeface="Cambria Math" panose="02040503050406030204" pitchFamily="18" charset="0"/>
                                    <a:ea typeface="Cambria Math" panose="02040503050406030204" pitchFamily="18" charset="0"/>
                                  </a:rPr>
                                  <m:t>2</m:t>
                                </m:r>
                              </m:sup>
                            </m:sSup>
                          </m:den>
                        </m:f>
                      </m:oMath>
                    </m:oMathPara>
                  </a14:m>
                  <a:endParaRPr lang="it-IT" dirty="0"/>
                </a:p>
              </p:txBody>
            </p:sp>
          </mc:Choice>
          <mc:Fallback xmlns="">
            <p:sp>
              <p:nvSpPr>
                <p:cNvPr id="12" name="CasellaDiTesto 11"/>
                <p:cNvSpPr txBox="1">
                  <a:spLocks noRot="1" noChangeAspect="1" noMove="1" noResize="1" noEditPoints="1" noAdjustHandles="1" noChangeArrowheads="1" noChangeShapeType="1" noTextEdit="1"/>
                </p:cNvSpPr>
                <p:nvPr/>
              </p:nvSpPr>
              <p:spPr>
                <a:xfrm>
                  <a:off x="5049590" y="4091565"/>
                  <a:ext cx="1745478" cy="555793"/>
                </a:xfrm>
                <a:prstGeom prst="rect">
                  <a:avLst/>
                </a:prstGeom>
                <a:blipFill>
                  <a:blip r:embed="rId9"/>
                  <a:stretch>
                    <a:fillRect l="-2878" b="-1111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3" name="CasellaDiTesto 12"/>
                <p:cNvSpPr txBox="1"/>
                <p:nvPr/>
              </p:nvSpPr>
              <p:spPr>
                <a:xfrm>
                  <a:off x="5397443" y="4842964"/>
                  <a:ext cx="1282210" cy="5557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𝑉</m:t>
                        </m:r>
                        <m:r>
                          <a:rPr lang="it-IT" b="0" i="1" smtClean="0">
                            <a:latin typeface="Cambria Math" panose="02040503050406030204" pitchFamily="18" charset="0"/>
                            <a:ea typeface="Cambria Math" panose="02040503050406030204" pitchFamily="18" charset="0"/>
                          </a:rPr>
                          <m:t>=</m:t>
                        </m:r>
                        <m:f>
                          <m:fPr>
                            <m:ctrlPr>
                              <a:rPr lang="it-IT" b="0" i="1" smtClean="0">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1</m:t>
                            </m:r>
                          </m:num>
                          <m:den>
                            <m:r>
                              <a:rPr lang="it-IT" b="0" i="1" smtClean="0">
                                <a:latin typeface="Cambria Math" panose="02040503050406030204" pitchFamily="18" charset="0"/>
                                <a:ea typeface="Cambria Math" panose="02040503050406030204" pitchFamily="18" charset="0"/>
                              </a:rPr>
                              <m:t>2</m:t>
                            </m:r>
                          </m:den>
                        </m:f>
                        <m:f>
                          <m:fPr>
                            <m:ctrlPr>
                              <a:rPr lang="it-IT" b="0" i="1" smtClean="0">
                                <a:latin typeface="Cambria Math" panose="02040503050406030204" pitchFamily="18" charset="0"/>
                                <a:ea typeface="Cambria Math" panose="02040503050406030204" pitchFamily="18" charset="0"/>
                              </a:rPr>
                            </m:ctrlPr>
                          </m:fPr>
                          <m:num>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𝐵</m:t>
                                </m:r>
                              </m:e>
                              <m:sup>
                                <m:r>
                                  <a:rPr lang="it-IT" b="0" i="1" smtClean="0">
                                    <a:latin typeface="Cambria Math" panose="02040503050406030204" pitchFamily="18" charset="0"/>
                                    <a:ea typeface="Cambria Math" panose="02040503050406030204" pitchFamily="18" charset="0"/>
                                  </a:rPr>
                                  <m:t>2</m:t>
                                </m:r>
                              </m:sup>
                            </m:sSup>
                            <m:r>
                              <a:rPr lang="it-IT" b="0" i="1" smtClean="0">
                                <a:latin typeface="Cambria Math" panose="02040503050406030204" pitchFamily="18" charset="0"/>
                                <a:ea typeface="Cambria Math" panose="02040503050406030204" pitchFamily="18" charset="0"/>
                              </a:rPr>
                              <m:t>𝑧</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𝑟</m:t>
                                </m:r>
                              </m:e>
                              <m:sup>
                                <m:r>
                                  <a:rPr lang="it-IT" b="0" i="1" smtClean="0">
                                    <a:latin typeface="Cambria Math" panose="02040503050406030204" pitchFamily="18" charset="0"/>
                                    <a:ea typeface="Cambria Math" panose="02040503050406030204" pitchFamily="18" charset="0"/>
                                  </a:rPr>
                                  <m:t>2</m:t>
                                </m:r>
                              </m:sup>
                            </m:sSup>
                          </m:num>
                          <m:den>
                            <m:r>
                              <a:rPr lang="it-IT" b="0" i="1" smtClean="0">
                                <a:latin typeface="Cambria Math" panose="02040503050406030204" pitchFamily="18" charset="0"/>
                                <a:ea typeface="Cambria Math" panose="02040503050406030204" pitchFamily="18" charset="0"/>
                              </a:rPr>
                              <m:t>𝑚</m:t>
                            </m:r>
                          </m:den>
                        </m:f>
                      </m:oMath>
                    </m:oMathPara>
                  </a14:m>
                  <a:endParaRPr lang="it-IT" dirty="0"/>
                </a:p>
              </p:txBody>
            </p:sp>
          </mc:Choice>
          <mc:Fallback xmlns="">
            <p:sp>
              <p:nvSpPr>
                <p:cNvPr id="13" name="CasellaDiTesto 12"/>
                <p:cNvSpPr txBox="1">
                  <a:spLocks noRot="1" noChangeAspect="1" noMove="1" noResize="1" noEditPoints="1" noAdjustHandles="1" noChangeArrowheads="1" noChangeShapeType="1" noTextEdit="1"/>
                </p:cNvSpPr>
                <p:nvPr/>
              </p:nvSpPr>
              <p:spPr>
                <a:xfrm>
                  <a:off x="5397443" y="4842964"/>
                  <a:ext cx="1282210" cy="555793"/>
                </a:xfrm>
                <a:prstGeom prst="rect">
                  <a:avLst/>
                </a:prstGeom>
                <a:blipFill>
                  <a:blip r:embed="rId10"/>
                  <a:stretch>
                    <a:fillRect l="-2941" r="-980" b="-1111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4" name="CasellaDiTesto 13"/>
                <p:cNvSpPr txBox="1"/>
                <p:nvPr/>
              </p:nvSpPr>
              <p:spPr>
                <a:xfrm>
                  <a:off x="5606795" y="5717819"/>
                  <a:ext cx="1236172" cy="6254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sz="2000" b="1" i="1" smtClean="0">
                                <a:latin typeface="Cambria Math" panose="02040503050406030204" pitchFamily="18" charset="0"/>
                              </a:rPr>
                            </m:ctrlPr>
                          </m:fPr>
                          <m:num>
                            <m:r>
                              <a:rPr lang="it-IT" sz="2000" b="1" i="1" smtClean="0">
                                <a:latin typeface="Cambria Math" panose="02040503050406030204" pitchFamily="18" charset="0"/>
                              </a:rPr>
                              <m:t>𝒎</m:t>
                            </m:r>
                          </m:num>
                          <m:den>
                            <m:r>
                              <a:rPr lang="it-IT" sz="2000" b="1" i="1" smtClean="0">
                                <a:latin typeface="Cambria Math" panose="02040503050406030204" pitchFamily="18" charset="0"/>
                              </a:rPr>
                              <m:t>𝒛</m:t>
                            </m:r>
                          </m:den>
                        </m:f>
                        <m:r>
                          <a:rPr lang="it-IT" sz="2000" b="1" i="1" smtClean="0">
                            <a:latin typeface="Cambria Math" panose="02040503050406030204" pitchFamily="18" charset="0"/>
                            <a:ea typeface="Cambria Math" panose="02040503050406030204" pitchFamily="18" charset="0"/>
                          </a:rPr>
                          <m:t>=</m:t>
                        </m:r>
                        <m:f>
                          <m:fPr>
                            <m:ctrlPr>
                              <a:rPr lang="it-IT" sz="2000" b="1" i="1" smtClean="0">
                                <a:latin typeface="Cambria Math" panose="02040503050406030204" pitchFamily="18" charset="0"/>
                                <a:ea typeface="Cambria Math" panose="02040503050406030204" pitchFamily="18" charset="0"/>
                              </a:rPr>
                            </m:ctrlPr>
                          </m:fPr>
                          <m:num>
                            <m:sSup>
                              <m:sSupPr>
                                <m:ctrlPr>
                                  <a:rPr lang="it-IT" sz="2000" b="1" i="1" smtClean="0">
                                    <a:latin typeface="Cambria Math" panose="02040503050406030204" pitchFamily="18" charset="0"/>
                                    <a:ea typeface="Cambria Math" panose="02040503050406030204" pitchFamily="18" charset="0"/>
                                  </a:rPr>
                                </m:ctrlPr>
                              </m:sSupPr>
                              <m:e>
                                <m:r>
                                  <a:rPr lang="it-IT" sz="2000" b="1" i="1" smtClean="0">
                                    <a:latin typeface="Cambria Math" panose="02040503050406030204" pitchFamily="18" charset="0"/>
                                    <a:ea typeface="Cambria Math" panose="02040503050406030204" pitchFamily="18" charset="0"/>
                                  </a:rPr>
                                  <m:t>𝑩</m:t>
                                </m:r>
                              </m:e>
                              <m:sup>
                                <m:r>
                                  <a:rPr lang="it-IT" sz="2000" b="1" i="1" smtClean="0">
                                    <a:latin typeface="Cambria Math" panose="02040503050406030204" pitchFamily="18" charset="0"/>
                                    <a:ea typeface="Cambria Math" panose="02040503050406030204" pitchFamily="18" charset="0"/>
                                  </a:rPr>
                                  <m:t>𝟐</m:t>
                                </m:r>
                              </m:sup>
                            </m:sSup>
                            <m:sSup>
                              <m:sSupPr>
                                <m:ctrlPr>
                                  <a:rPr lang="it-IT" sz="2000" b="1" i="1" smtClean="0">
                                    <a:latin typeface="Cambria Math" panose="02040503050406030204" pitchFamily="18" charset="0"/>
                                    <a:ea typeface="Cambria Math" panose="02040503050406030204" pitchFamily="18" charset="0"/>
                                  </a:rPr>
                                </m:ctrlPr>
                              </m:sSupPr>
                              <m:e>
                                <m:r>
                                  <a:rPr lang="it-IT" sz="2000" b="1" i="1" smtClean="0">
                                    <a:latin typeface="Cambria Math" panose="02040503050406030204" pitchFamily="18" charset="0"/>
                                    <a:ea typeface="Cambria Math" panose="02040503050406030204" pitchFamily="18" charset="0"/>
                                  </a:rPr>
                                  <m:t>𝒓</m:t>
                                </m:r>
                              </m:e>
                              <m:sup>
                                <m:r>
                                  <a:rPr lang="it-IT" sz="2000" b="1" i="1" smtClean="0">
                                    <a:latin typeface="Cambria Math" panose="02040503050406030204" pitchFamily="18" charset="0"/>
                                    <a:ea typeface="Cambria Math" panose="02040503050406030204" pitchFamily="18" charset="0"/>
                                  </a:rPr>
                                  <m:t>𝟐</m:t>
                                </m:r>
                              </m:sup>
                            </m:sSup>
                          </m:num>
                          <m:den>
                            <m:r>
                              <a:rPr lang="it-IT" sz="2000" b="1" i="1" smtClean="0">
                                <a:latin typeface="Cambria Math" panose="02040503050406030204" pitchFamily="18" charset="0"/>
                                <a:ea typeface="Cambria Math" panose="02040503050406030204" pitchFamily="18" charset="0"/>
                              </a:rPr>
                              <m:t>𝟐</m:t>
                            </m:r>
                            <m:r>
                              <a:rPr lang="it-IT" sz="2000" b="1" i="1" smtClean="0">
                                <a:latin typeface="Cambria Math" panose="02040503050406030204" pitchFamily="18" charset="0"/>
                                <a:ea typeface="Cambria Math" panose="02040503050406030204" pitchFamily="18" charset="0"/>
                              </a:rPr>
                              <m:t>𝑽</m:t>
                            </m:r>
                          </m:den>
                        </m:f>
                      </m:oMath>
                    </m:oMathPara>
                  </a14:m>
                  <a:endParaRPr lang="it-IT" sz="2000" b="1" dirty="0"/>
                </a:p>
              </p:txBody>
            </p:sp>
          </mc:Choice>
          <mc:Fallback xmlns="">
            <p:sp>
              <p:nvSpPr>
                <p:cNvPr id="14" name="CasellaDiTesto 13"/>
                <p:cNvSpPr txBox="1">
                  <a:spLocks noRot="1" noChangeAspect="1" noMove="1" noResize="1" noEditPoints="1" noAdjustHandles="1" noChangeArrowheads="1" noChangeShapeType="1" noTextEdit="1"/>
                </p:cNvSpPr>
                <p:nvPr/>
              </p:nvSpPr>
              <p:spPr>
                <a:xfrm>
                  <a:off x="5606795" y="5717819"/>
                  <a:ext cx="1236172" cy="625428"/>
                </a:xfrm>
                <a:prstGeom prst="rect">
                  <a:avLst/>
                </a:prstGeom>
                <a:blipFill>
                  <a:blip r:embed="rId11"/>
                  <a:stretch>
                    <a:fillRect l="-2041" b="-14000"/>
                  </a:stretch>
                </a:blipFill>
              </p:spPr>
              <p:txBody>
                <a:bodyPr/>
                <a:lstStyle/>
                <a:p>
                  <a:r>
                    <a:rPr lang="it-IT">
                      <a:noFill/>
                    </a:rPr>
                    <a:t> </a:t>
                  </a:r>
                </a:p>
              </p:txBody>
            </p:sp>
          </mc:Fallback>
        </mc:AlternateContent>
      </p:grpSp>
      <p:cxnSp>
        <p:nvCxnSpPr>
          <p:cNvPr id="21" name="Straight Arrow Connector 20">
            <a:extLst>
              <a:ext uri="{FF2B5EF4-FFF2-40B4-BE49-F238E27FC236}">
                <a16:creationId xmlns:a16="http://schemas.microsoft.com/office/drawing/2014/main" id="{5CF8AEBE-0CAA-A54A-B814-03C8045E0D7B}"/>
              </a:ext>
            </a:extLst>
          </p:cNvPr>
          <p:cNvCxnSpPr/>
          <p:nvPr/>
        </p:nvCxnSpPr>
        <p:spPr>
          <a:xfrm>
            <a:off x="4181156" y="2498963"/>
            <a:ext cx="0" cy="174851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5081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543588" y="225610"/>
            <a:ext cx="4720716" cy="461665"/>
          </a:xfrm>
          <a:prstGeom prst="rect">
            <a:avLst/>
          </a:prstGeom>
          <a:noFill/>
        </p:spPr>
        <p:txBody>
          <a:bodyPr wrap="none" rtlCol="0">
            <a:spAutoFit/>
          </a:bodyPr>
          <a:lstStyle/>
          <a:p>
            <a:r>
              <a:rPr lang="it-IT" sz="2400" b="1" dirty="0"/>
              <a:t>Analizzatore di massa a quadrupolo</a:t>
            </a:r>
          </a:p>
        </p:txBody>
      </p:sp>
      <p:pic>
        <p:nvPicPr>
          <p:cNvPr id="17" name="Immagine 16"/>
          <p:cNvPicPr>
            <a:picLocks noChangeAspect="1"/>
          </p:cNvPicPr>
          <p:nvPr/>
        </p:nvPicPr>
        <p:blipFill rotWithShape="1">
          <a:blip r:embed="rId2"/>
          <a:srcRect r="49763"/>
          <a:stretch/>
        </p:blipFill>
        <p:spPr>
          <a:xfrm>
            <a:off x="397397" y="3133945"/>
            <a:ext cx="3627097" cy="1914525"/>
          </a:xfrm>
          <a:prstGeom prst="rect">
            <a:avLst/>
          </a:prstGeom>
        </p:spPr>
      </p:pic>
      <p:pic>
        <p:nvPicPr>
          <p:cNvPr id="16" name="Immagine 15"/>
          <p:cNvPicPr>
            <a:picLocks noChangeAspect="1"/>
          </p:cNvPicPr>
          <p:nvPr/>
        </p:nvPicPr>
        <p:blipFill>
          <a:blip r:embed="rId3"/>
          <a:stretch>
            <a:fillRect/>
          </a:stretch>
        </p:blipFill>
        <p:spPr>
          <a:xfrm>
            <a:off x="536574" y="264466"/>
            <a:ext cx="3400027" cy="2516163"/>
          </a:xfrm>
          <a:prstGeom prst="rect">
            <a:avLst/>
          </a:prstGeom>
        </p:spPr>
      </p:pic>
      <p:sp>
        <p:nvSpPr>
          <p:cNvPr id="20" name="TextBox 19">
            <a:extLst>
              <a:ext uri="{FF2B5EF4-FFF2-40B4-BE49-F238E27FC236}">
                <a16:creationId xmlns:a16="http://schemas.microsoft.com/office/drawing/2014/main" id="{20E51753-B2AD-6C45-8EEA-1F66C8016261}"/>
              </a:ext>
            </a:extLst>
          </p:cNvPr>
          <p:cNvSpPr txBox="1"/>
          <p:nvPr/>
        </p:nvSpPr>
        <p:spPr>
          <a:xfrm>
            <a:off x="4178461" y="668494"/>
            <a:ext cx="7616142" cy="1477328"/>
          </a:xfrm>
          <a:prstGeom prst="rect">
            <a:avLst/>
          </a:prstGeom>
          <a:noFill/>
        </p:spPr>
        <p:txBody>
          <a:bodyPr wrap="square" rtlCol="0">
            <a:spAutoFit/>
          </a:bodyPr>
          <a:lstStyle/>
          <a:p>
            <a:pPr marL="285750" indent="-285750">
              <a:buFont typeface="Arial" panose="020B0604020202020204" pitchFamily="34" charset="0"/>
              <a:buChar char="•"/>
            </a:pPr>
            <a:r>
              <a:rPr lang="it-IT" dirty="0"/>
              <a:t>4 barre lunghe 10-20 cm.</a:t>
            </a:r>
          </a:p>
          <a:p>
            <a:pPr marL="285750" indent="-285750">
              <a:buFont typeface="Arial" panose="020B0604020202020204" pitchFamily="34" charset="0"/>
              <a:buChar char="•"/>
            </a:pPr>
            <a:r>
              <a:rPr lang="it-IT" dirty="0"/>
              <a:t>Viene applicata una tensione DC constante che viene modificata da una tensione AC di frequenza variabile.</a:t>
            </a:r>
          </a:p>
          <a:p>
            <a:pPr marL="285750" indent="-285750">
              <a:buFont typeface="Arial" panose="020B0604020202020204" pitchFamily="34" charset="0"/>
              <a:buChar char="•"/>
            </a:pPr>
            <a:r>
              <a:rPr lang="it-IT" dirty="0"/>
              <a:t>Solo gli ioni con un determinato valore </a:t>
            </a:r>
            <a:r>
              <a:rPr lang="it-IT" i="1" dirty="0"/>
              <a:t>m/</a:t>
            </a:r>
            <a:r>
              <a:rPr lang="it-IT" i="1" dirty="0" err="1"/>
              <a:t>z</a:t>
            </a:r>
            <a:r>
              <a:rPr lang="it-IT" dirty="0"/>
              <a:t> sono in grado di raggiungere il detector.</a:t>
            </a:r>
          </a:p>
        </p:txBody>
      </p:sp>
      <p:sp>
        <p:nvSpPr>
          <p:cNvPr id="21" name="CasellaDiTesto 2">
            <a:extLst>
              <a:ext uri="{FF2B5EF4-FFF2-40B4-BE49-F238E27FC236}">
                <a16:creationId xmlns:a16="http://schemas.microsoft.com/office/drawing/2014/main" id="{3026BCD4-95F2-0349-82AB-6AACC2A2C335}"/>
              </a:ext>
            </a:extLst>
          </p:cNvPr>
          <p:cNvSpPr txBox="1"/>
          <p:nvPr/>
        </p:nvSpPr>
        <p:spPr>
          <a:xfrm>
            <a:off x="5527589" y="3206287"/>
            <a:ext cx="4994572" cy="461665"/>
          </a:xfrm>
          <a:prstGeom prst="rect">
            <a:avLst/>
          </a:prstGeom>
          <a:noFill/>
        </p:spPr>
        <p:txBody>
          <a:bodyPr wrap="none" rtlCol="0">
            <a:spAutoFit/>
          </a:bodyPr>
          <a:lstStyle/>
          <a:p>
            <a:r>
              <a:rPr lang="it-IT" sz="2400" b="1" dirty="0"/>
              <a:t>Analizzatore di massa a tempo di volo</a:t>
            </a:r>
          </a:p>
        </p:txBody>
      </p:sp>
      <p:pic>
        <p:nvPicPr>
          <p:cNvPr id="22" name="Immagine 16">
            <a:extLst>
              <a:ext uri="{FF2B5EF4-FFF2-40B4-BE49-F238E27FC236}">
                <a16:creationId xmlns:a16="http://schemas.microsoft.com/office/drawing/2014/main" id="{E328877B-307E-5D4A-BC0C-3C3B992F8A82}"/>
              </a:ext>
            </a:extLst>
          </p:cNvPr>
          <p:cNvPicPr>
            <a:picLocks noChangeAspect="1"/>
          </p:cNvPicPr>
          <p:nvPr/>
        </p:nvPicPr>
        <p:blipFill rotWithShape="1">
          <a:blip r:embed="rId2"/>
          <a:srcRect l="50000" r="-237"/>
          <a:stretch/>
        </p:blipFill>
        <p:spPr>
          <a:xfrm>
            <a:off x="443696" y="4943475"/>
            <a:ext cx="3627097" cy="1914525"/>
          </a:xfrm>
          <a:prstGeom prst="rect">
            <a:avLst/>
          </a:prstGeom>
        </p:spPr>
      </p:pic>
      <p:sp>
        <p:nvSpPr>
          <p:cNvPr id="23" name="TextBox 22">
            <a:extLst>
              <a:ext uri="{FF2B5EF4-FFF2-40B4-BE49-F238E27FC236}">
                <a16:creationId xmlns:a16="http://schemas.microsoft.com/office/drawing/2014/main" id="{23ECC03C-E4B4-364D-B827-5249A5D6F555}"/>
              </a:ext>
            </a:extLst>
          </p:cNvPr>
          <p:cNvSpPr txBox="1"/>
          <p:nvPr/>
        </p:nvSpPr>
        <p:spPr>
          <a:xfrm>
            <a:off x="4178461" y="3667952"/>
            <a:ext cx="7616142" cy="2031325"/>
          </a:xfrm>
          <a:prstGeom prst="rect">
            <a:avLst/>
          </a:prstGeom>
          <a:noFill/>
        </p:spPr>
        <p:txBody>
          <a:bodyPr wrap="square" rtlCol="0">
            <a:spAutoFit/>
          </a:bodyPr>
          <a:lstStyle/>
          <a:p>
            <a:pPr marL="285750" indent="-285750">
              <a:buFont typeface="Arial" panose="020B0604020202020204" pitchFamily="34" charset="0"/>
              <a:buChar char="•"/>
            </a:pPr>
            <a:r>
              <a:rPr lang="it-IT" dirty="0"/>
              <a:t>La sorgente accelera gli ioni e li spara all’interno di un tubo di deriva (</a:t>
            </a:r>
            <a:r>
              <a:rPr lang="it-IT" dirty="0" err="1"/>
              <a:t>drift</a:t>
            </a:r>
            <a:r>
              <a:rPr lang="it-IT" dirty="0"/>
              <a:t> tube).</a:t>
            </a:r>
          </a:p>
          <a:p>
            <a:pPr marL="285750" indent="-285750">
              <a:buFont typeface="Arial" panose="020B0604020202020204" pitchFamily="34" charset="0"/>
              <a:buChar char="•"/>
            </a:pPr>
            <a:r>
              <a:rPr lang="it-IT" dirty="0"/>
              <a:t>Gli ioni che entrano nel tubo di deriva hanno tutti la stessa energia cinetica, ma siccome hanno massa differente avranno velocità diverse. Più grande la massa più lento è lo ione.</a:t>
            </a:r>
          </a:p>
          <a:p>
            <a:pPr marL="285750" indent="-285750">
              <a:buFont typeface="Arial" panose="020B0604020202020204" pitchFamily="34" charset="0"/>
              <a:buChar char="•"/>
            </a:pPr>
            <a:r>
              <a:rPr lang="it-IT" dirty="0"/>
              <a:t>Lo strumento analizza i tempi che gli ioni impiegano a raggiungere il detector.</a:t>
            </a:r>
          </a:p>
        </p:txBody>
      </p:sp>
    </p:spTree>
    <p:extLst>
      <p:ext uri="{BB962C8B-B14F-4D97-AF65-F5344CB8AC3E}">
        <p14:creationId xmlns:p14="http://schemas.microsoft.com/office/powerpoint/2010/main" val="283940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2C18F9E-A3D6-464D-8122-A3250D2FDAA4}"/>
              </a:ext>
            </a:extLst>
          </p:cNvPr>
          <p:cNvPicPr>
            <a:picLocks noChangeAspect="1"/>
          </p:cNvPicPr>
          <p:nvPr/>
        </p:nvPicPr>
        <p:blipFill>
          <a:blip r:embed="rId2"/>
          <a:stretch>
            <a:fillRect/>
          </a:stretch>
        </p:blipFill>
        <p:spPr>
          <a:xfrm>
            <a:off x="-1" y="46020"/>
            <a:ext cx="12192000" cy="4129548"/>
          </a:xfrm>
          <a:prstGeom prst="rect">
            <a:avLst/>
          </a:prstGeom>
        </p:spPr>
      </p:pic>
      <p:sp>
        <p:nvSpPr>
          <p:cNvPr id="3" name="TextBox 2">
            <a:extLst>
              <a:ext uri="{FF2B5EF4-FFF2-40B4-BE49-F238E27FC236}">
                <a16:creationId xmlns:a16="http://schemas.microsoft.com/office/drawing/2014/main" id="{CD60B65F-C42A-E748-9548-94331A8296D6}"/>
              </a:ext>
            </a:extLst>
          </p:cNvPr>
          <p:cNvSpPr txBox="1"/>
          <p:nvPr/>
        </p:nvSpPr>
        <p:spPr>
          <a:xfrm>
            <a:off x="673617" y="1448500"/>
            <a:ext cx="5473679" cy="584775"/>
          </a:xfrm>
          <a:prstGeom prst="rect">
            <a:avLst/>
          </a:prstGeom>
          <a:noFill/>
        </p:spPr>
        <p:txBody>
          <a:bodyPr wrap="none" rtlCol="0">
            <a:spAutoFit/>
          </a:bodyPr>
          <a:lstStyle/>
          <a:p>
            <a:pPr algn="ctr"/>
            <a:r>
              <a:rPr lang="it-IT" sz="1600" dirty="0"/>
              <a:t>Alcol benzilico, PM = M = 108.14 </a:t>
            </a:r>
            <a:r>
              <a:rPr lang="it-IT" sz="1600" dirty="0" err="1"/>
              <a:t>uma</a:t>
            </a:r>
            <a:r>
              <a:rPr lang="it-IT" sz="1600" dirty="0"/>
              <a:t> (unità di massa atomica)</a:t>
            </a:r>
          </a:p>
          <a:p>
            <a:pPr algn="ctr"/>
            <a:endParaRPr lang="it-IT" sz="1600" dirty="0"/>
          </a:p>
        </p:txBody>
      </p:sp>
      <p:sp>
        <p:nvSpPr>
          <p:cNvPr id="5" name="TextBox 4">
            <a:extLst>
              <a:ext uri="{FF2B5EF4-FFF2-40B4-BE49-F238E27FC236}">
                <a16:creationId xmlns:a16="http://schemas.microsoft.com/office/drawing/2014/main" id="{7455FE28-1304-994C-98CB-58FB0A5BF280}"/>
              </a:ext>
            </a:extLst>
          </p:cNvPr>
          <p:cNvSpPr txBox="1"/>
          <p:nvPr/>
        </p:nvSpPr>
        <p:spPr>
          <a:xfrm>
            <a:off x="10326586" y="345967"/>
            <a:ext cx="1702582" cy="646331"/>
          </a:xfrm>
          <a:prstGeom prst="rect">
            <a:avLst/>
          </a:prstGeom>
          <a:noFill/>
        </p:spPr>
        <p:txBody>
          <a:bodyPr wrap="none" rtlCol="0">
            <a:spAutoFit/>
          </a:bodyPr>
          <a:lstStyle/>
          <a:p>
            <a:pPr algn="ctr"/>
            <a:r>
              <a:rPr lang="it-IT" dirty="0">
                <a:solidFill>
                  <a:srgbClr val="0070C0"/>
                </a:solidFill>
              </a:rPr>
              <a:t>Ione molecolare</a:t>
            </a:r>
          </a:p>
          <a:p>
            <a:pPr algn="ctr"/>
            <a:r>
              <a:rPr lang="it-IT" dirty="0">
                <a:solidFill>
                  <a:srgbClr val="0070C0"/>
                </a:solidFill>
              </a:rPr>
              <a:t>M</a:t>
            </a:r>
            <a:endParaRPr lang="it-IT" baseline="30000" dirty="0">
              <a:solidFill>
                <a:srgbClr val="0070C0"/>
              </a:solidFill>
            </a:endParaRPr>
          </a:p>
        </p:txBody>
      </p:sp>
      <p:sp>
        <p:nvSpPr>
          <p:cNvPr id="6" name="TextBox 5">
            <a:extLst>
              <a:ext uri="{FF2B5EF4-FFF2-40B4-BE49-F238E27FC236}">
                <a16:creationId xmlns:a16="http://schemas.microsoft.com/office/drawing/2014/main" id="{37BFED0F-9212-4B4F-AC41-B0210544520C}"/>
              </a:ext>
            </a:extLst>
          </p:cNvPr>
          <p:cNvSpPr txBox="1"/>
          <p:nvPr/>
        </p:nvSpPr>
        <p:spPr>
          <a:xfrm>
            <a:off x="7008430" y="218953"/>
            <a:ext cx="1162178" cy="369332"/>
          </a:xfrm>
          <a:prstGeom prst="rect">
            <a:avLst/>
          </a:prstGeom>
          <a:noFill/>
        </p:spPr>
        <p:txBody>
          <a:bodyPr wrap="none" rtlCol="0">
            <a:spAutoFit/>
          </a:bodyPr>
          <a:lstStyle/>
          <a:p>
            <a:r>
              <a:rPr lang="it-IT" dirty="0">
                <a:solidFill>
                  <a:srgbClr val="0070C0"/>
                </a:solidFill>
              </a:rPr>
              <a:t>Picco base</a:t>
            </a:r>
          </a:p>
        </p:txBody>
      </p:sp>
      <p:sp>
        <p:nvSpPr>
          <p:cNvPr id="8" name="TextBox 7">
            <a:extLst>
              <a:ext uri="{FF2B5EF4-FFF2-40B4-BE49-F238E27FC236}">
                <a16:creationId xmlns:a16="http://schemas.microsoft.com/office/drawing/2014/main" id="{C92FB8C6-C19D-1240-9609-AEDAC4B16DBE}"/>
              </a:ext>
            </a:extLst>
          </p:cNvPr>
          <p:cNvSpPr txBox="1"/>
          <p:nvPr/>
        </p:nvSpPr>
        <p:spPr>
          <a:xfrm>
            <a:off x="-1" y="4551099"/>
            <a:ext cx="12191999" cy="2031325"/>
          </a:xfrm>
          <a:prstGeom prst="rect">
            <a:avLst/>
          </a:prstGeom>
          <a:noFill/>
        </p:spPr>
        <p:txBody>
          <a:bodyPr wrap="square" rtlCol="0">
            <a:spAutoFit/>
          </a:bodyPr>
          <a:lstStyle/>
          <a:p>
            <a:r>
              <a:rPr lang="it-IT" dirty="0"/>
              <a:t>In generale lo spettro si presenta con gruppi di picchi con massa differente.</a:t>
            </a:r>
          </a:p>
          <a:p>
            <a:endParaRPr lang="it-IT" b="1" dirty="0"/>
          </a:p>
          <a:p>
            <a:r>
              <a:rPr lang="it-IT" b="1" dirty="0"/>
              <a:t>Picco base: </a:t>
            </a:r>
            <a:r>
              <a:rPr lang="it-IT" dirty="0"/>
              <a:t>intensità 100%, ovvero picco più intenso di tutto le spettro (frammento più abbondante). Tutto viene comparato a questo picco. </a:t>
            </a:r>
            <a:r>
              <a:rPr lang="it-IT" i="1" dirty="0"/>
              <a:t>N.B.: Non sempre il picco base corrisponde allo ione molecolare, potrebbe anche essere un frammento!</a:t>
            </a:r>
          </a:p>
          <a:p>
            <a:endParaRPr lang="it-IT" dirty="0"/>
          </a:p>
          <a:p>
            <a:r>
              <a:rPr lang="it-IT" b="1" dirty="0"/>
              <a:t>Picco dello ione molecolare (M): </a:t>
            </a:r>
            <a:r>
              <a:rPr lang="it-IT" dirty="0"/>
              <a:t>è il picco della molecola. In genere è il picco più alto del gruppo di picchi a più alto rapporto m/</a:t>
            </a:r>
            <a:r>
              <a:rPr lang="it-IT" dirty="0" err="1"/>
              <a:t>z</a:t>
            </a:r>
            <a:r>
              <a:rPr lang="it-IT" dirty="0"/>
              <a:t>.</a:t>
            </a:r>
          </a:p>
        </p:txBody>
      </p:sp>
      <p:pic>
        <p:nvPicPr>
          <p:cNvPr id="10" name="Picture 9">
            <a:extLst>
              <a:ext uri="{FF2B5EF4-FFF2-40B4-BE49-F238E27FC236}">
                <a16:creationId xmlns:a16="http://schemas.microsoft.com/office/drawing/2014/main" id="{0D407DF6-1B26-1842-A96E-E21C3BB1E4AD}"/>
              </a:ext>
            </a:extLst>
          </p:cNvPr>
          <p:cNvPicPr>
            <a:picLocks noChangeAspect="1"/>
          </p:cNvPicPr>
          <p:nvPr/>
        </p:nvPicPr>
        <p:blipFill>
          <a:blip r:embed="rId3"/>
          <a:stretch>
            <a:fillRect/>
          </a:stretch>
        </p:blipFill>
        <p:spPr>
          <a:xfrm>
            <a:off x="1404034" y="552575"/>
            <a:ext cx="1583005" cy="879447"/>
          </a:xfrm>
          <a:prstGeom prst="rect">
            <a:avLst/>
          </a:prstGeom>
        </p:spPr>
      </p:pic>
      <p:sp>
        <p:nvSpPr>
          <p:cNvPr id="12" name="Right Brace 11">
            <a:extLst>
              <a:ext uri="{FF2B5EF4-FFF2-40B4-BE49-F238E27FC236}">
                <a16:creationId xmlns:a16="http://schemas.microsoft.com/office/drawing/2014/main" id="{D49C59B8-A287-7C40-8BAD-20B9550D3B2F}"/>
              </a:ext>
            </a:extLst>
          </p:cNvPr>
          <p:cNvSpPr/>
          <p:nvPr/>
        </p:nvSpPr>
        <p:spPr>
          <a:xfrm rot="5400000">
            <a:off x="11023520" y="3581748"/>
            <a:ext cx="310340" cy="877300"/>
          </a:xfrm>
          <a:prstGeom prst="rightBrace">
            <a:avLst/>
          </a:prstGeom>
          <a:ln w="254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dirty="0"/>
          </a:p>
        </p:txBody>
      </p:sp>
      <p:sp>
        <p:nvSpPr>
          <p:cNvPr id="14" name="Right Brace 13">
            <a:extLst>
              <a:ext uri="{FF2B5EF4-FFF2-40B4-BE49-F238E27FC236}">
                <a16:creationId xmlns:a16="http://schemas.microsoft.com/office/drawing/2014/main" id="{C5225C0F-A2EC-7644-ABB6-53398F1B35AA}"/>
              </a:ext>
            </a:extLst>
          </p:cNvPr>
          <p:cNvSpPr/>
          <p:nvPr/>
        </p:nvSpPr>
        <p:spPr>
          <a:xfrm rot="5400000">
            <a:off x="8748604" y="3581748"/>
            <a:ext cx="310340" cy="877300"/>
          </a:xfrm>
          <a:prstGeom prst="rightBrace">
            <a:avLst/>
          </a:prstGeom>
          <a:ln w="254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dirty="0"/>
          </a:p>
        </p:txBody>
      </p:sp>
      <p:sp>
        <p:nvSpPr>
          <p:cNvPr id="15" name="Right Brace 14">
            <a:extLst>
              <a:ext uri="{FF2B5EF4-FFF2-40B4-BE49-F238E27FC236}">
                <a16:creationId xmlns:a16="http://schemas.microsoft.com/office/drawing/2014/main" id="{C6A2F16F-64C4-1B47-BDCF-90AEE948866F}"/>
              </a:ext>
            </a:extLst>
          </p:cNvPr>
          <p:cNvSpPr/>
          <p:nvPr/>
        </p:nvSpPr>
        <p:spPr>
          <a:xfrm rot="5400000">
            <a:off x="7350988" y="3581748"/>
            <a:ext cx="310340" cy="877300"/>
          </a:xfrm>
          <a:prstGeom prst="rightBrace">
            <a:avLst/>
          </a:prstGeom>
          <a:ln w="254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dirty="0"/>
          </a:p>
        </p:txBody>
      </p:sp>
      <p:sp>
        <p:nvSpPr>
          <p:cNvPr id="16" name="Right Brace 15">
            <a:extLst>
              <a:ext uri="{FF2B5EF4-FFF2-40B4-BE49-F238E27FC236}">
                <a16:creationId xmlns:a16="http://schemas.microsoft.com/office/drawing/2014/main" id="{FEE80501-69E1-1E46-AFA3-5B34D6E0B782}"/>
              </a:ext>
            </a:extLst>
          </p:cNvPr>
          <p:cNvSpPr/>
          <p:nvPr/>
        </p:nvSpPr>
        <p:spPr>
          <a:xfrm rot="5400000">
            <a:off x="5553476" y="3581748"/>
            <a:ext cx="310340" cy="877300"/>
          </a:xfrm>
          <a:prstGeom prst="rightBrace">
            <a:avLst/>
          </a:prstGeom>
          <a:ln w="254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dirty="0"/>
          </a:p>
        </p:txBody>
      </p:sp>
      <p:sp>
        <p:nvSpPr>
          <p:cNvPr id="13" name="TextBox 12">
            <a:extLst>
              <a:ext uri="{FF2B5EF4-FFF2-40B4-BE49-F238E27FC236}">
                <a16:creationId xmlns:a16="http://schemas.microsoft.com/office/drawing/2014/main" id="{4804FC75-F788-9841-B753-1F079D712EE3}"/>
              </a:ext>
            </a:extLst>
          </p:cNvPr>
          <p:cNvSpPr txBox="1"/>
          <p:nvPr/>
        </p:nvSpPr>
        <p:spPr>
          <a:xfrm>
            <a:off x="10654194" y="4181767"/>
            <a:ext cx="1067921" cy="369332"/>
          </a:xfrm>
          <a:prstGeom prst="rect">
            <a:avLst/>
          </a:prstGeom>
          <a:noFill/>
        </p:spPr>
        <p:txBody>
          <a:bodyPr wrap="none" rtlCol="0">
            <a:spAutoFit/>
          </a:bodyPr>
          <a:lstStyle/>
          <a:p>
            <a:pPr algn="ctr"/>
            <a:r>
              <a:rPr lang="it-IT" dirty="0">
                <a:solidFill>
                  <a:srgbClr val="0070C0"/>
                </a:solidFill>
              </a:rPr>
              <a:t>Gruppo 1</a:t>
            </a:r>
          </a:p>
        </p:txBody>
      </p:sp>
      <p:sp>
        <p:nvSpPr>
          <p:cNvPr id="18" name="TextBox 17">
            <a:extLst>
              <a:ext uri="{FF2B5EF4-FFF2-40B4-BE49-F238E27FC236}">
                <a16:creationId xmlns:a16="http://schemas.microsoft.com/office/drawing/2014/main" id="{10018528-0C79-614F-A3C0-CA57AEA37858}"/>
              </a:ext>
            </a:extLst>
          </p:cNvPr>
          <p:cNvSpPr txBox="1"/>
          <p:nvPr/>
        </p:nvSpPr>
        <p:spPr>
          <a:xfrm>
            <a:off x="8364348" y="4181767"/>
            <a:ext cx="1067921" cy="369332"/>
          </a:xfrm>
          <a:prstGeom prst="rect">
            <a:avLst/>
          </a:prstGeom>
          <a:noFill/>
        </p:spPr>
        <p:txBody>
          <a:bodyPr wrap="none" rtlCol="0">
            <a:spAutoFit/>
          </a:bodyPr>
          <a:lstStyle/>
          <a:p>
            <a:pPr algn="ctr"/>
            <a:r>
              <a:rPr lang="it-IT" dirty="0">
                <a:solidFill>
                  <a:srgbClr val="0070C0"/>
                </a:solidFill>
              </a:rPr>
              <a:t>Gruppo 2</a:t>
            </a:r>
          </a:p>
        </p:txBody>
      </p:sp>
      <p:sp>
        <p:nvSpPr>
          <p:cNvPr id="19" name="TextBox 18">
            <a:extLst>
              <a:ext uri="{FF2B5EF4-FFF2-40B4-BE49-F238E27FC236}">
                <a16:creationId xmlns:a16="http://schemas.microsoft.com/office/drawing/2014/main" id="{DF32E04E-6173-FE42-9C6C-A707E2F5B17F}"/>
              </a:ext>
            </a:extLst>
          </p:cNvPr>
          <p:cNvSpPr txBox="1"/>
          <p:nvPr/>
        </p:nvSpPr>
        <p:spPr>
          <a:xfrm>
            <a:off x="6977701" y="4181767"/>
            <a:ext cx="1067921" cy="369332"/>
          </a:xfrm>
          <a:prstGeom prst="rect">
            <a:avLst/>
          </a:prstGeom>
          <a:noFill/>
        </p:spPr>
        <p:txBody>
          <a:bodyPr wrap="none" rtlCol="0">
            <a:spAutoFit/>
          </a:bodyPr>
          <a:lstStyle/>
          <a:p>
            <a:pPr algn="ctr"/>
            <a:r>
              <a:rPr lang="it-IT" dirty="0">
                <a:solidFill>
                  <a:srgbClr val="0070C0"/>
                </a:solidFill>
              </a:rPr>
              <a:t>Gruppo 3</a:t>
            </a:r>
          </a:p>
        </p:txBody>
      </p:sp>
      <p:sp>
        <p:nvSpPr>
          <p:cNvPr id="20" name="TextBox 19">
            <a:extLst>
              <a:ext uri="{FF2B5EF4-FFF2-40B4-BE49-F238E27FC236}">
                <a16:creationId xmlns:a16="http://schemas.microsoft.com/office/drawing/2014/main" id="{585811C0-ADBE-0640-8C0A-B88687046DEB}"/>
              </a:ext>
            </a:extLst>
          </p:cNvPr>
          <p:cNvSpPr txBox="1"/>
          <p:nvPr/>
        </p:nvSpPr>
        <p:spPr>
          <a:xfrm>
            <a:off x="5385464" y="4192046"/>
            <a:ext cx="639214" cy="369332"/>
          </a:xfrm>
          <a:prstGeom prst="rect">
            <a:avLst/>
          </a:prstGeom>
          <a:noFill/>
        </p:spPr>
        <p:txBody>
          <a:bodyPr wrap="none" rtlCol="0">
            <a:spAutoFit/>
          </a:bodyPr>
          <a:lstStyle/>
          <a:p>
            <a:pPr algn="ctr"/>
            <a:r>
              <a:rPr lang="it-IT" dirty="0" err="1">
                <a:solidFill>
                  <a:srgbClr val="0070C0"/>
                </a:solidFill>
              </a:rPr>
              <a:t>Etc</a:t>
            </a:r>
            <a:r>
              <a:rPr lang="it-IT" dirty="0">
                <a:solidFill>
                  <a:srgbClr val="0070C0"/>
                </a:solidFill>
              </a:rPr>
              <a:t>…</a:t>
            </a:r>
          </a:p>
        </p:txBody>
      </p:sp>
      <p:sp>
        <p:nvSpPr>
          <p:cNvPr id="17" name="TextBox 16">
            <a:extLst>
              <a:ext uri="{FF2B5EF4-FFF2-40B4-BE49-F238E27FC236}">
                <a16:creationId xmlns:a16="http://schemas.microsoft.com/office/drawing/2014/main" id="{887711D7-DB3B-A14E-8FD8-3B76FC2A742F}"/>
              </a:ext>
            </a:extLst>
          </p:cNvPr>
          <p:cNvSpPr txBox="1"/>
          <p:nvPr/>
        </p:nvSpPr>
        <p:spPr>
          <a:xfrm>
            <a:off x="-1" y="6531843"/>
            <a:ext cx="7905177" cy="369332"/>
          </a:xfrm>
          <a:prstGeom prst="rect">
            <a:avLst/>
          </a:prstGeom>
          <a:noFill/>
        </p:spPr>
        <p:txBody>
          <a:bodyPr wrap="none" rtlCol="0">
            <a:spAutoFit/>
          </a:bodyPr>
          <a:lstStyle/>
          <a:p>
            <a:r>
              <a:rPr lang="it-IT" dirty="0" err="1"/>
              <a:t>https</a:t>
            </a:r>
            <a:r>
              <a:rPr lang="it-IT" dirty="0"/>
              <a:t>://</a:t>
            </a:r>
            <a:r>
              <a:rPr lang="it-IT" dirty="0" err="1"/>
              <a:t>webbook.nist.gov</a:t>
            </a:r>
            <a:r>
              <a:rPr lang="it-IT" dirty="0"/>
              <a:t>/</a:t>
            </a:r>
            <a:r>
              <a:rPr lang="it-IT" dirty="0" err="1"/>
              <a:t>cgi</a:t>
            </a:r>
            <a:r>
              <a:rPr lang="it-IT" dirty="0"/>
              <a:t>/</a:t>
            </a:r>
            <a:r>
              <a:rPr lang="it-IT" dirty="0" err="1"/>
              <a:t>cbook.cgi?Name</a:t>
            </a:r>
            <a:r>
              <a:rPr lang="it-IT" dirty="0"/>
              <a:t>=</a:t>
            </a:r>
            <a:r>
              <a:rPr lang="it-IT" dirty="0" err="1"/>
              <a:t>benzyl+alcohol&amp;Units</a:t>
            </a:r>
            <a:r>
              <a:rPr lang="it-IT" dirty="0"/>
              <a:t>=</a:t>
            </a:r>
            <a:r>
              <a:rPr lang="it-IT" dirty="0" err="1"/>
              <a:t>SI&amp;cMS</a:t>
            </a:r>
            <a:r>
              <a:rPr lang="it-IT" dirty="0"/>
              <a:t>=on</a:t>
            </a:r>
          </a:p>
        </p:txBody>
      </p:sp>
    </p:spTree>
    <p:extLst>
      <p:ext uri="{BB962C8B-B14F-4D97-AF65-F5344CB8AC3E}">
        <p14:creationId xmlns:p14="http://schemas.microsoft.com/office/powerpoint/2010/main" val="2125026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8216FA-61E4-7941-9223-9730C15AC8FE}"/>
              </a:ext>
            </a:extLst>
          </p:cNvPr>
          <p:cNvSpPr txBox="1"/>
          <p:nvPr/>
        </p:nvSpPr>
        <p:spPr>
          <a:xfrm>
            <a:off x="4454749" y="-3615"/>
            <a:ext cx="2831481" cy="461665"/>
          </a:xfrm>
          <a:prstGeom prst="rect">
            <a:avLst/>
          </a:prstGeom>
          <a:noFill/>
        </p:spPr>
        <p:txBody>
          <a:bodyPr wrap="none" rtlCol="0">
            <a:spAutoFit/>
          </a:bodyPr>
          <a:lstStyle/>
          <a:p>
            <a:r>
              <a:rPr lang="it-IT" sz="2400" b="1" dirty="0"/>
              <a:t>Picchi M+1, M+2 etc.</a:t>
            </a:r>
          </a:p>
        </p:txBody>
      </p:sp>
      <p:sp>
        <p:nvSpPr>
          <p:cNvPr id="4" name="TextBox 3">
            <a:extLst>
              <a:ext uri="{FF2B5EF4-FFF2-40B4-BE49-F238E27FC236}">
                <a16:creationId xmlns:a16="http://schemas.microsoft.com/office/drawing/2014/main" id="{6F189B21-5CEA-804F-AE75-8B3954268B0C}"/>
              </a:ext>
            </a:extLst>
          </p:cNvPr>
          <p:cNvSpPr txBox="1"/>
          <p:nvPr/>
        </p:nvSpPr>
        <p:spPr>
          <a:xfrm>
            <a:off x="341376" y="643537"/>
            <a:ext cx="10875264" cy="369332"/>
          </a:xfrm>
          <a:prstGeom prst="rect">
            <a:avLst/>
          </a:prstGeom>
          <a:noFill/>
        </p:spPr>
        <p:txBody>
          <a:bodyPr wrap="square" rtlCol="0">
            <a:spAutoFit/>
          </a:bodyPr>
          <a:lstStyle/>
          <a:p>
            <a:pPr algn="ctr"/>
            <a:r>
              <a:rPr lang="it-IT" b="1" dirty="0">
                <a:solidFill>
                  <a:srgbClr val="FF0000"/>
                </a:solidFill>
              </a:rPr>
              <a:t>Come mai abbiamo picchi con una massa più alta del picco dello ione molecolare M?</a:t>
            </a:r>
          </a:p>
        </p:txBody>
      </p:sp>
      <p:grpSp>
        <p:nvGrpSpPr>
          <p:cNvPr id="3" name="Group 2">
            <a:extLst>
              <a:ext uri="{FF2B5EF4-FFF2-40B4-BE49-F238E27FC236}">
                <a16:creationId xmlns:a16="http://schemas.microsoft.com/office/drawing/2014/main" id="{BCA287A3-0A4D-BD4F-A787-AE7FF54B8A5D}"/>
              </a:ext>
            </a:extLst>
          </p:cNvPr>
          <p:cNvGrpSpPr/>
          <p:nvPr/>
        </p:nvGrpSpPr>
        <p:grpSpPr>
          <a:xfrm>
            <a:off x="4055618" y="1198356"/>
            <a:ext cx="8111998" cy="5756214"/>
            <a:chOff x="4055618" y="1198356"/>
            <a:chExt cx="8111998" cy="5756214"/>
          </a:xfrm>
        </p:grpSpPr>
        <p:pic>
          <p:nvPicPr>
            <p:cNvPr id="7" name="Picture 2" descr="Solved Table 22-1 Isotopes of selected elements Mass | Chegg.com">
              <a:extLst>
                <a:ext uri="{FF2B5EF4-FFF2-40B4-BE49-F238E27FC236}">
                  <a16:creationId xmlns:a16="http://schemas.microsoft.com/office/drawing/2014/main" id="{81A7B0E6-9F1B-4547-B4E3-D8153B092C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5618" y="1198356"/>
              <a:ext cx="8111998" cy="575621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FA4ED68D-0B99-B147-BEBA-FDFFC5A21789}"/>
                </a:ext>
              </a:extLst>
            </p:cNvPr>
            <p:cNvCxnSpPr/>
            <p:nvPr/>
          </p:nvCxnSpPr>
          <p:spPr>
            <a:xfrm>
              <a:off x="5413248" y="3343656"/>
              <a:ext cx="251155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00B0D23-B425-1749-9970-8D28BC96169C}"/>
                </a:ext>
              </a:extLst>
            </p:cNvPr>
            <p:cNvCxnSpPr/>
            <p:nvPr/>
          </p:nvCxnSpPr>
          <p:spPr>
            <a:xfrm>
              <a:off x="5407152" y="4666488"/>
              <a:ext cx="251155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F8FCE5A-728F-8340-BD86-3B92B2268B53}"/>
                </a:ext>
              </a:extLst>
            </p:cNvPr>
            <p:cNvCxnSpPr/>
            <p:nvPr/>
          </p:nvCxnSpPr>
          <p:spPr>
            <a:xfrm>
              <a:off x="5407152" y="3004376"/>
              <a:ext cx="251155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F1E5D01-3DC3-2347-AEBB-B5313F41EA34}"/>
                </a:ext>
              </a:extLst>
            </p:cNvPr>
            <p:cNvCxnSpPr/>
            <p:nvPr/>
          </p:nvCxnSpPr>
          <p:spPr>
            <a:xfrm>
              <a:off x="5407152" y="5497640"/>
              <a:ext cx="251155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D32E7D4-E9F0-8846-9B10-329436199417}"/>
                </a:ext>
              </a:extLst>
            </p:cNvPr>
            <p:cNvCxnSpPr/>
            <p:nvPr/>
          </p:nvCxnSpPr>
          <p:spPr>
            <a:xfrm>
              <a:off x="9009888" y="2354978"/>
              <a:ext cx="251155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0B3736-4BA5-BD46-BD69-07535B4A51B8}"/>
                </a:ext>
              </a:extLst>
            </p:cNvPr>
            <p:cNvCxnSpPr/>
            <p:nvPr/>
          </p:nvCxnSpPr>
          <p:spPr>
            <a:xfrm>
              <a:off x="9076944" y="3836306"/>
              <a:ext cx="251155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C8FBCFF-7C12-8045-86A6-DD492B28FA20}"/>
                </a:ext>
              </a:extLst>
            </p:cNvPr>
            <p:cNvCxnSpPr/>
            <p:nvPr/>
          </p:nvCxnSpPr>
          <p:spPr>
            <a:xfrm>
              <a:off x="5413248" y="4818888"/>
              <a:ext cx="251155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E3305F58-9436-C24C-9BD8-77D02EF1AC64}"/>
              </a:ext>
            </a:extLst>
          </p:cNvPr>
          <p:cNvSpPr txBox="1"/>
          <p:nvPr/>
        </p:nvSpPr>
        <p:spPr>
          <a:xfrm>
            <a:off x="12192" y="1572768"/>
            <a:ext cx="4374770" cy="1477328"/>
          </a:xfrm>
          <a:prstGeom prst="rect">
            <a:avLst/>
          </a:prstGeom>
          <a:noFill/>
        </p:spPr>
        <p:txBody>
          <a:bodyPr wrap="square" rtlCol="0">
            <a:spAutoFit/>
          </a:bodyPr>
          <a:lstStyle/>
          <a:p>
            <a:pPr marL="285750" indent="-285750">
              <a:buFont typeface="Arial" panose="020B0604020202020204" pitchFamily="34" charset="0"/>
              <a:buChar char="•"/>
            </a:pPr>
            <a:r>
              <a:rPr lang="it-IT" dirty="0"/>
              <a:t>I picchi M+1, M+2 etc. sono associati alla presenza di isotopi.</a:t>
            </a:r>
          </a:p>
          <a:p>
            <a:pPr marL="285750" indent="-285750">
              <a:buFont typeface="Arial" panose="020B0604020202020204" pitchFamily="34" charset="0"/>
              <a:buChar char="•"/>
            </a:pPr>
            <a:r>
              <a:rPr lang="it-IT" dirty="0"/>
              <a:t>La loro intensità è proporzionale all’abbondanza isotopica del dato elemento.</a:t>
            </a:r>
          </a:p>
        </p:txBody>
      </p:sp>
    </p:spTree>
    <p:extLst>
      <p:ext uri="{BB962C8B-B14F-4D97-AF65-F5344CB8AC3E}">
        <p14:creationId xmlns:p14="http://schemas.microsoft.com/office/powerpoint/2010/main" val="3200960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5937174-7852-6A46-BF32-06AF5A69244A}"/>
                  </a:ext>
                </a:extLst>
              </p:cNvPr>
              <p:cNvSpPr txBox="1"/>
              <p:nvPr/>
            </p:nvSpPr>
            <p:spPr>
              <a:xfrm>
                <a:off x="2180012" y="325308"/>
                <a:ext cx="7831975" cy="4976491"/>
              </a:xfrm>
              <a:prstGeom prst="rect">
                <a:avLst/>
              </a:prstGeom>
              <a:noFill/>
            </p:spPr>
            <p:txBody>
              <a:bodyPr wrap="square">
                <a:spAutoFit/>
              </a:bodyPr>
              <a:lstStyle/>
              <a:p>
                <a:r>
                  <a:rPr lang="it-IT" b="1" dirty="0"/>
                  <a:t>Esempi:</a:t>
                </a:r>
              </a:p>
              <a:p>
                <a:pPr marL="285750" indent="-285750">
                  <a:buFont typeface="Arial" panose="020B0604020202020204" pitchFamily="34" charset="0"/>
                  <a:buChar char="•"/>
                </a:pPr>
                <a:r>
                  <a:rPr lang="it-IT" dirty="0"/>
                  <a:t>L’abbondanza isotopica di </a:t>
                </a:r>
                <a:r>
                  <a:rPr lang="it-IT" baseline="30000" dirty="0"/>
                  <a:t>13</a:t>
                </a:r>
                <a:r>
                  <a:rPr lang="it-IT" dirty="0"/>
                  <a:t>C = 1.1% (ogni 100 atomi di C, 1.1 sono di </a:t>
                </a:r>
                <a:r>
                  <a:rPr lang="it-IT" baseline="30000" dirty="0"/>
                  <a:t>13</a:t>
                </a:r>
                <a:r>
                  <a:rPr lang="it-IT" dirty="0"/>
                  <a:t>C!)</a:t>
                </a:r>
              </a:p>
              <a:p>
                <a:endParaRPr lang="it-IT" dirty="0"/>
              </a:p>
              <a:p>
                <a:r>
                  <a:rPr lang="it-IT" dirty="0"/>
                  <a:t>      Ne consegue che l'intensità del picco M+1:</a:t>
                </a:r>
              </a:p>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𝑀</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𝑀</m:t>
                          </m:r>
                          <m:r>
                            <a:rPr lang="en-US" b="0" i="1" smtClean="0">
                              <a:latin typeface="Cambria Math" panose="02040503050406030204" pitchFamily="18" charset="0"/>
                              <a:ea typeface="Cambria Math" panose="02040503050406030204" pitchFamily="18" charset="0"/>
                            </a:rPr>
                            <m:t>+</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1.1</m:t>
                          </m:r>
                        </m:num>
                        <m:den>
                          <m:r>
                            <a:rPr lang="en-US" b="0" i="1" smtClean="0">
                              <a:latin typeface="Cambria Math" panose="02040503050406030204" pitchFamily="18" charset="0"/>
                              <a:ea typeface="Cambria Math" panose="02040503050406030204" pitchFamily="18" charset="0"/>
                            </a:rPr>
                            <m:t>100</m:t>
                          </m:r>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𝐶𝑎𝑟𝑏𝑜𝑛𝑖</m:t>
                      </m:r>
                    </m:oMath>
                  </m:oMathPara>
                </a14:m>
                <a:endParaRPr lang="it-IT" dirty="0"/>
              </a:p>
              <a:p>
                <a:endParaRPr lang="it-IT" dirty="0"/>
              </a:p>
              <a:p>
                <a:pPr marL="285750" indent="-285750">
                  <a:buFont typeface="Arial" panose="020B0604020202020204" pitchFamily="34" charset="0"/>
                  <a:buChar char="•"/>
                </a:pPr>
                <a:r>
                  <a:rPr lang="it-IT" dirty="0"/>
                  <a:t>L’abbondanza isotopica di </a:t>
                </a:r>
                <a:r>
                  <a:rPr lang="it-IT" baseline="30000" dirty="0"/>
                  <a:t>29</a:t>
                </a:r>
                <a:r>
                  <a:rPr lang="it-IT" dirty="0"/>
                  <a:t>Si = 4.7% (ogni 100 atomi di Si, 4.7 sono di </a:t>
                </a:r>
                <a:r>
                  <a:rPr lang="it-IT" baseline="30000" dirty="0"/>
                  <a:t>29</a:t>
                </a:r>
                <a:r>
                  <a:rPr lang="it-IT" dirty="0"/>
                  <a:t>Si!)</a:t>
                </a:r>
              </a:p>
              <a:p>
                <a:endParaRPr lang="it-IT" dirty="0"/>
              </a:p>
              <a:p>
                <a:r>
                  <a:rPr lang="it-IT" dirty="0"/>
                  <a:t>      Ne consegue che l'intensità del picco M+1:</a:t>
                </a:r>
              </a:p>
              <a:p>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𝑀</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𝑀</m:t>
                          </m:r>
                          <m:r>
                            <a:rPr lang="en-US" i="1">
                              <a:latin typeface="Cambria Math" panose="02040503050406030204" pitchFamily="18" charset="0"/>
                              <a:ea typeface="Cambria Math" panose="02040503050406030204" pitchFamily="18" charset="0"/>
                            </a:rPr>
                            <m:t>+</m:t>
                          </m:r>
                        </m:sub>
                      </m:sSub>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4.7</m:t>
                          </m:r>
                        </m:num>
                        <m:den>
                          <m:r>
                            <a:rPr lang="en-US" i="1">
                              <a:latin typeface="Cambria Math" panose="02040503050406030204" pitchFamily="18" charset="0"/>
                              <a:ea typeface="Cambria Math" panose="02040503050406030204" pitchFamily="18" charset="0"/>
                            </a:rPr>
                            <m:t>100</m:t>
                          </m:r>
                        </m:den>
                      </m:f>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𝐴𝑡𝑜𝑚𝑖</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𝑠𝑖𝑙𝑖𝑐𝑖𝑜</m:t>
                      </m:r>
                    </m:oMath>
                  </m:oMathPara>
                </a14:m>
                <a:endParaRPr lang="it-IT" dirty="0"/>
              </a:p>
              <a:p>
                <a:endParaRPr lang="it-IT" dirty="0"/>
              </a:p>
              <a:p>
                <a:pPr marL="285750" indent="-285750">
                  <a:buFont typeface="Arial" panose="020B0604020202020204" pitchFamily="34" charset="0"/>
                  <a:buChar char="•"/>
                </a:pPr>
                <a:r>
                  <a:rPr lang="it-IT" dirty="0"/>
                  <a:t>L’abbondanza isotopica di </a:t>
                </a:r>
                <a:r>
                  <a:rPr lang="it-IT" baseline="30000" dirty="0"/>
                  <a:t>30</a:t>
                </a:r>
                <a:r>
                  <a:rPr lang="it-IT" dirty="0"/>
                  <a:t>Si = 3.1% (ogni 100 atomi di Si, 3.1 sono di </a:t>
                </a:r>
                <a:r>
                  <a:rPr lang="it-IT" baseline="30000" dirty="0"/>
                  <a:t>30</a:t>
                </a:r>
                <a:r>
                  <a:rPr lang="it-IT" dirty="0"/>
                  <a:t>Si!)</a:t>
                </a:r>
              </a:p>
              <a:p>
                <a:endParaRPr lang="it-IT" dirty="0"/>
              </a:p>
              <a:p>
                <a:r>
                  <a:rPr lang="it-IT" dirty="0"/>
                  <a:t>     Ne consegue che l'intensità del picco M+2:</a:t>
                </a:r>
              </a:p>
              <a:p>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𝑀</m:t>
                          </m:r>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𝑀</m:t>
                          </m:r>
                          <m:r>
                            <a:rPr lang="en-US" i="1">
                              <a:latin typeface="Cambria Math" panose="02040503050406030204" pitchFamily="18" charset="0"/>
                              <a:ea typeface="Cambria Math" panose="02040503050406030204" pitchFamily="18" charset="0"/>
                            </a:rPr>
                            <m:t>+</m:t>
                          </m:r>
                        </m:sub>
                      </m:sSub>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3.1</m:t>
                          </m:r>
                        </m:num>
                        <m:den>
                          <m:r>
                            <a:rPr lang="en-US" i="1">
                              <a:latin typeface="Cambria Math" panose="02040503050406030204" pitchFamily="18" charset="0"/>
                              <a:ea typeface="Cambria Math" panose="02040503050406030204" pitchFamily="18" charset="0"/>
                            </a:rPr>
                            <m:t>100</m:t>
                          </m:r>
                        </m:den>
                      </m:f>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𝐴𝑡𝑜𝑚𝑖</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𝑠𝑖𝑙𝑖𝑐𝑖𝑜</m:t>
                      </m:r>
                    </m:oMath>
                  </m:oMathPara>
                </a14:m>
                <a:endParaRPr lang="it-IT" dirty="0"/>
              </a:p>
            </p:txBody>
          </p:sp>
        </mc:Choice>
        <mc:Fallback xmlns="">
          <p:sp>
            <p:nvSpPr>
              <p:cNvPr id="5" name="TextBox 4">
                <a:extLst>
                  <a:ext uri="{FF2B5EF4-FFF2-40B4-BE49-F238E27FC236}">
                    <a16:creationId xmlns:a16="http://schemas.microsoft.com/office/drawing/2014/main" id="{25937174-7852-6A46-BF32-06AF5A69244A}"/>
                  </a:ext>
                </a:extLst>
              </p:cNvPr>
              <p:cNvSpPr txBox="1">
                <a:spLocks noRot="1" noChangeAspect="1" noMove="1" noResize="1" noEditPoints="1" noAdjustHandles="1" noChangeArrowheads="1" noChangeShapeType="1" noTextEdit="1"/>
              </p:cNvSpPr>
              <p:nvPr/>
            </p:nvSpPr>
            <p:spPr>
              <a:xfrm>
                <a:off x="2180012" y="325308"/>
                <a:ext cx="7831975" cy="4976491"/>
              </a:xfrm>
              <a:prstGeom prst="rect">
                <a:avLst/>
              </a:prstGeom>
              <a:blipFill>
                <a:blip r:embed="rId2"/>
                <a:stretch>
                  <a:fillRect l="-647" t="-509"/>
                </a:stretch>
              </a:blipFill>
            </p:spPr>
            <p:txBody>
              <a:bodyPr/>
              <a:lstStyle/>
              <a:p>
                <a:r>
                  <a:rPr lang="it-IT">
                    <a:noFill/>
                  </a:rPr>
                  <a:t> </a:t>
                </a:r>
              </a:p>
            </p:txBody>
          </p:sp>
        </mc:Fallback>
      </mc:AlternateContent>
      <p:sp>
        <p:nvSpPr>
          <p:cNvPr id="6" name="TextBox 5">
            <a:extLst>
              <a:ext uri="{FF2B5EF4-FFF2-40B4-BE49-F238E27FC236}">
                <a16:creationId xmlns:a16="http://schemas.microsoft.com/office/drawing/2014/main" id="{5FAC892A-AC5D-9C49-B5BA-369D32CCECAB}"/>
              </a:ext>
            </a:extLst>
          </p:cNvPr>
          <p:cNvSpPr txBox="1"/>
          <p:nvPr/>
        </p:nvSpPr>
        <p:spPr>
          <a:xfrm>
            <a:off x="731519" y="5742432"/>
            <a:ext cx="10728960" cy="923330"/>
          </a:xfrm>
          <a:prstGeom prst="rect">
            <a:avLst/>
          </a:prstGeom>
          <a:noFill/>
        </p:spPr>
        <p:txBody>
          <a:bodyPr wrap="square" rtlCol="0">
            <a:spAutoFit/>
          </a:bodyPr>
          <a:lstStyle/>
          <a:p>
            <a:pPr algn="ctr"/>
            <a:r>
              <a:rPr lang="it-IT" b="1" dirty="0">
                <a:solidFill>
                  <a:srgbClr val="FF0000"/>
                </a:solidFill>
              </a:rPr>
              <a:t>CONCLUSIONE: Ne consegue che il gruppo di picchi dello ione molecolare ha un pattern specifico che dipende dalla composizione elementare della molecola. Analizzando l'intensità di dei picchi M+1, M+2 etc. possiamo trarre pertanto importante informazioni sulla sua composizione.</a:t>
            </a:r>
          </a:p>
        </p:txBody>
      </p:sp>
    </p:spTree>
    <p:extLst>
      <p:ext uri="{BB962C8B-B14F-4D97-AF65-F5344CB8AC3E}">
        <p14:creationId xmlns:p14="http://schemas.microsoft.com/office/powerpoint/2010/main" val="45731683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54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873</TotalTime>
  <Words>1879</Words>
  <Application>Microsoft Macintosh PowerPoint</Application>
  <PresentationFormat>Widescreen</PresentationFormat>
  <Paragraphs>258</Paragraphs>
  <Slides>39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5" baseType="lpstr">
      <vt:lpstr>Arial</vt:lpstr>
      <vt:lpstr>Calibri</vt:lpstr>
      <vt:lpstr>Calibri Light</vt:lpstr>
      <vt:lpstr>Cambria Math</vt:lpstr>
      <vt:lpstr>Tema di Office</vt:lpstr>
      <vt:lpstr>CS ChemDraw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dscfberti2</dc:creator>
  <cp:lastModifiedBy>GOBBO PIERANGELO</cp:lastModifiedBy>
  <cp:revision>109</cp:revision>
  <dcterms:created xsi:type="dcterms:W3CDTF">2020-04-27T04:29:54Z</dcterms:created>
  <dcterms:modified xsi:type="dcterms:W3CDTF">2022-02-24T08:50:34Z</dcterms:modified>
</cp:coreProperties>
</file>