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 showGuides="1">
      <p:cViewPr varScale="1">
        <p:scale>
          <a:sx n="131" d="100"/>
          <a:sy n="131" d="100"/>
        </p:scale>
        <p:origin x="408" y="184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8977-B4DB-49DA-A08B-0D15EE89D5E9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1CE5-FBA4-4541-9CD6-2F308F3994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24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8977-B4DB-49DA-A08B-0D15EE89D5E9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1CE5-FBA4-4541-9CD6-2F308F3994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338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8977-B4DB-49DA-A08B-0D15EE89D5E9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1CE5-FBA4-4541-9CD6-2F308F3994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064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8977-B4DB-49DA-A08B-0D15EE89D5E9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1CE5-FBA4-4541-9CD6-2F308F3994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2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8977-B4DB-49DA-A08B-0D15EE89D5E9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1CE5-FBA4-4541-9CD6-2F308F3994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59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8977-B4DB-49DA-A08B-0D15EE89D5E9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1CE5-FBA4-4541-9CD6-2F308F3994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457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8977-B4DB-49DA-A08B-0D15EE89D5E9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1CE5-FBA4-4541-9CD6-2F308F3994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8588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8977-B4DB-49DA-A08B-0D15EE89D5E9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1CE5-FBA4-4541-9CD6-2F308F3994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12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8977-B4DB-49DA-A08B-0D15EE89D5E9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1CE5-FBA4-4541-9CD6-2F308F3994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30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8977-B4DB-49DA-A08B-0D15EE89D5E9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1CE5-FBA4-4541-9CD6-2F308F3994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506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8977-B4DB-49DA-A08B-0D15EE89D5E9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1CE5-FBA4-4541-9CD6-2F308F3994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56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D8977-B4DB-49DA-A08B-0D15EE89D5E9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F1CE5-FBA4-4541-9CD6-2F308F3994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72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213847" y="365760"/>
            <a:ext cx="7764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Effetti strutturali e </a:t>
            </a:r>
            <a:r>
              <a:rPr lang="it-IT" sz="2400" b="1" dirty="0" err="1"/>
              <a:t>chemical</a:t>
            </a:r>
            <a:r>
              <a:rPr lang="it-IT" sz="2400" b="1" dirty="0"/>
              <a:t> </a:t>
            </a:r>
            <a:r>
              <a:rPr lang="it-IT" sz="2400" b="1" dirty="0" err="1"/>
              <a:t>shift</a:t>
            </a:r>
            <a:r>
              <a:rPr lang="it-IT" sz="2400" b="1" dirty="0"/>
              <a:t>: anisotropia diamagnetica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073855"/>
              </p:ext>
            </p:extLst>
          </p:nvPr>
        </p:nvGraphicFramePr>
        <p:xfrm>
          <a:off x="1116183" y="4606695"/>
          <a:ext cx="10073271" cy="1593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CS ChemDraw Drawing" r:id="rId3" imgW="6502549" imgH="1028297" progId="ChemDraw.Document.6.0">
                  <p:embed/>
                </p:oleObj>
              </mc:Choice>
              <mc:Fallback>
                <p:oleObj name="CS ChemDraw Drawing" r:id="rId3" imgW="6502549" imgH="102829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6183" y="4606695"/>
                        <a:ext cx="10073271" cy="1593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987" y="1796802"/>
            <a:ext cx="2810329" cy="107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119" y="1349760"/>
            <a:ext cx="2691059" cy="228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314731" y="3984341"/>
            <a:ext cx="4037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Il fenomeno opera sulla frazione di molecole allineate con B</a:t>
            </a:r>
            <a:r>
              <a:rPr lang="it-IT" baseline="-25000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5B8C12F-463D-A04D-A010-68EC280B0982}"/>
              </a:ext>
            </a:extLst>
          </p:cNvPr>
          <p:cNvGrpSpPr/>
          <p:nvPr/>
        </p:nvGrpSpPr>
        <p:grpSpPr>
          <a:xfrm>
            <a:off x="619770" y="1040293"/>
            <a:ext cx="3937642" cy="2861453"/>
            <a:chOff x="504528" y="2442373"/>
            <a:chExt cx="3937642" cy="286145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48C584E-EA75-AF4C-B31B-207989545E10}"/>
                </a:ext>
              </a:extLst>
            </p:cNvPr>
            <p:cNvSpPr/>
            <p:nvPr/>
          </p:nvSpPr>
          <p:spPr>
            <a:xfrm>
              <a:off x="1015885" y="4836871"/>
              <a:ext cx="2006515" cy="46695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6255D20-2F4D-7349-AEFA-C59B89C2D223}"/>
                </a:ext>
              </a:extLst>
            </p:cNvPr>
            <p:cNvSpPr/>
            <p:nvPr/>
          </p:nvSpPr>
          <p:spPr>
            <a:xfrm>
              <a:off x="1047698" y="2442373"/>
              <a:ext cx="2006515" cy="46695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F49AFC8-7AB7-3A4D-B403-A54AF1B21396}"/>
                </a:ext>
              </a:extLst>
            </p:cNvPr>
            <p:cNvSpPr/>
            <p:nvPr/>
          </p:nvSpPr>
          <p:spPr>
            <a:xfrm rot="16200000">
              <a:off x="-265252" y="3540890"/>
              <a:ext cx="2006515" cy="46695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8" name="Immagine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754" y="2937978"/>
              <a:ext cx="2901769" cy="189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AFA5F6A-1999-1C46-8DD3-39459BEFC65A}"/>
                </a:ext>
              </a:extLst>
            </p:cNvPr>
            <p:cNvSpPr txBox="1"/>
            <p:nvPr/>
          </p:nvSpPr>
          <p:spPr>
            <a:xfrm>
              <a:off x="3039991" y="3468874"/>
              <a:ext cx="1402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</a:rPr>
                <a:t>(formato dagli </a:t>
              </a:r>
              <a:r>
                <a:rPr lang="it-IT" sz="1400" i="1" dirty="0">
                  <a:solidFill>
                    <a:srgbClr val="FF0000"/>
                  </a:solidFill>
                </a:rPr>
                <a:t>e</a:t>
              </a:r>
              <a:r>
                <a:rPr lang="it-IT" sz="1400" i="1" baseline="30000" dirty="0">
                  <a:solidFill>
                    <a:srgbClr val="FF0000"/>
                  </a:solidFill>
                </a:rPr>
                <a:t>–</a:t>
              </a:r>
            </a:p>
            <a:p>
              <a:r>
                <a:rPr lang="it-IT" sz="1400" dirty="0">
                  <a:solidFill>
                    <a:srgbClr val="FF0000"/>
                  </a:solidFill>
                </a:rPr>
                <a:t>circolanti)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757F036-37C8-A44E-B846-B7A994A63C9A}"/>
                </a:ext>
              </a:extLst>
            </p:cNvPr>
            <p:cNvSpPr txBox="1"/>
            <p:nvPr/>
          </p:nvSpPr>
          <p:spPr>
            <a:xfrm>
              <a:off x="1148871" y="4876404"/>
              <a:ext cx="1853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Protoni schermati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9AC2B2-2931-0B4A-B8E9-69DE04365DB9}"/>
                </a:ext>
              </a:extLst>
            </p:cNvPr>
            <p:cNvSpPr txBox="1"/>
            <p:nvPr/>
          </p:nvSpPr>
          <p:spPr>
            <a:xfrm>
              <a:off x="1135134" y="2476716"/>
              <a:ext cx="1853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Protoni schermati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3F14B9-7B92-F245-BC36-F03784A6BAF6}"/>
                </a:ext>
              </a:extLst>
            </p:cNvPr>
            <p:cNvSpPr txBox="1"/>
            <p:nvPr/>
          </p:nvSpPr>
          <p:spPr>
            <a:xfrm rot="16200000">
              <a:off x="-321686" y="3598263"/>
              <a:ext cx="20905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Protoni </a:t>
              </a:r>
              <a:r>
                <a:rPr lang="it-IT" dirty="0" err="1"/>
                <a:t>deschermati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1502310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51" y="609100"/>
            <a:ext cx="10373723" cy="563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418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145" y="332032"/>
            <a:ext cx="7298736" cy="619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050" y="277218"/>
            <a:ext cx="8712926" cy="6303564"/>
          </a:xfrm>
          <a:prstGeom prst="rect">
            <a:avLst/>
          </a:prstGeom>
        </p:spPr>
      </p:pic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313522"/>
              </p:ext>
            </p:extLst>
          </p:nvPr>
        </p:nvGraphicFramePr>
        <p:xfrm>
          <a:off x="7593421" y="1105943"/>
          <a:ext cx="1171756" cy="1647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CS ChemDraw Drawing" r:id="rId4" imgW="347216" imgH="488564" progId="ChemDraw.Document.6.0">
                  <p:embed/>
                </p:oleObj>
              </mc:Choice>
              <mc:Fallback>
                <p:oleObj name="CS ChemDraw Drawing" r:id="rId4" imgW="347216" imgH="48856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93421" y="1105943"/>
                        <a:ext cx="1171756" cy="1647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945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81" y="933490"/>
            <a:ext cx="10069263" cy="499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47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chemicalbook.com/Spectrum/68-12-2_1HNM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92" y="203372"/>
            <a:ext cx="9158242" cy="665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096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42056" y="352697"/>
            <a:ext cx="10580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/>
              <a:t>Equivalenza chimica</a:t>
            </a:r>
            <a:r>
              <a:rPr lang="it-IT" sz="2400" b="1" dirty="0"/>
              <a:t>: i nuclei presenti in una molecola sono chimicamente equivalenti in un ambiente achirale quando sono interscambiabili attraverso un’operazione di simmetria (rotazione rispetto a un asse </a:t>
            </a:r>
            <a:r>
              <a:rPr lang="it-IT" sz="2400" b="1" dirty="0" err="1"/>
              <a:t>C</a:t>
            </a:r>
            <a:r>
              <a:rPr lang="it-IT" sz="2400" b="1" baseline="-25000" dirty="0" err="1"/>
              <a:t>n</a:t>
            </a:r>
            <a:r>
              <a:rPr lang="it-IT" sz="2400" b="1" dirty="0"/>
              <a:t>, riflessione rispetto a un piano </a:t>
            </a:r>
            <a:r>
              <a:rPr lang="it-IT" sz="2400" b="1" dirty="0">
                <a:latin typeface="Symbol" panose="05050102010706020507" pitchFamily="18" charset="2"/>
              </a:rPr>
              <a:t>s</a:t>
            </a:r>
            <a:r>
              <a:rPr lang="it-IT" sz="2400" b="1" dirty="0"/>
              <a:t>, inversione rispetto a un centro </a:t>
            </a:r>
            <a:r>
              <a:rPr lang="it-IT" sz="2400" b="1" i="1" dirty="0"/>
              <a:t>i</a:t>
            </a:r>
            <a:r>
              <a:rPr lang="it-IT" sz="2400" b="1" dirty="0"/>
              <a:t> che coinvolgano l’intera molecola), oppure quando sono interscambiabili attraverso un processo rapido.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895" y="2291689"/>
            <a:ext cx="7325236" cy="413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98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433" y="130624"/>
            <a:ext cx="8238160" cy="665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79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864" y="444443"/>
            <a:ext cx="8556674" cy="593023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784" y="963929"/>
            <a:ext cx="2408056" cy="431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35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663" y="160267"/>
            <a:ext cx="9352705" cy="651485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076" y="637222"/>
            <a:ext cx="4031661" cy="352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90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517" y="233659"/>
            <a:ext cx="5371992" cy="639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36247" y="195941"/>
            <a:ext cx="6337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Protoni legati a eteroatomi</a:t>
            </a:r>
          </a:p>
          <a:p>
            <a:pPr marL="342900" indent="-342900">
              <a:buFontTx/>
              <a:buChar char="-"/>
            </a:pPr>
            <a:r>
              <a:rPr lang="it-IT" sz="2400" b="1" dirty="0"/>
              <a:t>Possono essere scambiati</a:t>
            </a:r>
          </a:p>
          <a:p>
            <a:pPr marL="342900" indent="-342900">
              <a:buFontTx/>
              <a:buChar char="-"/>
            </a:pPr>
            <a:r>
              <a:rPr lang="it-IT" sz="2400" b="1" dirty="0"/>
              <a:t>Sono coinvolti in legami idrogeno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1141218" y="2249827"/>
            <a:ext cx="10116680" cy="3970318"/>
            <a:chOff x="1141218" y="2545387"/>
            <a:chExt cx="10116680" cy="3970318"/>
          </a:xfrm>
        </p:grpSpPr>
        <p:sp>
          <p:nvSpPr>
            <p:cNvPr id="3" name="CasellaDiTesto 2"/>
            <p:cNvSpPr txBox="1"/>
            <p:nvPr/>
          </p:nvSpPr>
          <p:spPr>
            <a:xfrm>
              <a:off x="1141218" y="2545387"/>
              <a:ext cx="10116680" cy="3970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Alcoli:</a:t>
              </a:r>
            </a:p>
            <a:p>
              <a:endParaRPr lang="it-IT" b="1" dirty="0"/>
            </a:p>
            <a:p>
              <a:endParaRPr lang="it-IT" b="1" dirty="0"/>
            </a:p>
            <a:p>
              <a:r>
                <a:rPr lang="it-IT" b="1" dirty="0"/>
                <a:t>La velocità di scambio è alta rispetto ai tempi del fenomeno NMR, e questo provoca il disaccoppiamento</a:t>
              </a:r>
            </a:p>
            <a:p>
              <a:r>
                <a:rPr lang="it-IT" b="1" dirty="0"/>
                <a:t>tra i protoni ossidrilici ed i protoni che altrimenti si troverebbero in accoppiamento di spin con loro.</a:t>
              </a:r>
            </a:p>
            <a:p>
              <a:endParaRPr lang="it-IT" b="1" dirty="0"/>
            </a:p>
            <a:p>
              <a:r>
                <a:rPr lang="it-IT" b="1" dirty="0"/>
                <a:t>Il segnale cade tra 0.5 e 4 </a:t>
              </a:r>
              <a:r>
                <a:rPr lang="it-IT" b="1" dirty="0" err="1"/>
                <a:t>ppm</a:t>
              </a:r>
              <a:r>
                <a:rPr lang="it-IT" b="1" dirty="0"/>
                <a:t> in funzione della concentrazione, del solvente e della temperatura</a:t>
              </a:r>
            </a:p>
            <a:p>
              <a:endParaRPr lang="it-IT" b="1" dirty="0"/>
            </a:p>
            <a:p>
              <a:endParaRPr lang="it-IT" b="1" dirty="0"/>
            </a:p>
            <a:p>
              <a:endParaRPr lang="it-IT" b="1" dirty="0"/>
            </a:p>
            <a:p>
              <a:endParaRPr lang="it-IT" b="1" dirty="0"/>
            </a:p>
            <a:p>
              <a:endParaRPr lang="it-IT" b="1" dirty="0"/>
            </a:p>
            <a:p>
              <a:endParaRPr lang="it-IT" b="1" dirty="0"/>
            </a:p>
            <a:p>
              <a:endParaRPr lang="it-IT" b="1" dirty="0"/>
            </a:p>
          </p:txBody>
        </p:sp>
        <p:graphicFrame>
          <p:nvGraphicFramePr>
            <p:cNvPr id="4" name="Oggetto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8008117"/>
                </p:ext>
              </p:extLst>
            </p:nvPr>
          </p:nvGraphicFramePr>
          <p:xfrm>
            <a:off x="2188029" y="4721597"/>
            <a:ext cx="2917536" cy="6526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8" name="CS ChemDraw Drawing" r:id="rId3" imgW="1674429" imgH="374478" progId="ChemDraw.Document.6.0">
                    <p:embed/>
                  </p:oleObj>
                </mc:Choice>
                <mc:Fallback>
                  <p:oleObj name="CS ChemDraw Drawing" r:id="rId3" imgW="1674429" imgH="374478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88029" y="4721597"/>
                          <a:ext cx="2917536" cy="65264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ggetto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6274077"/>
                </p:ext>
              </p:extLst>
            </p:nvPr>
          </p:nvGraphicFramePr>
          <p:xfrm>
            <a:off x="7034848" y="4555833"/>
            <a:ext cx="1834832" cy="1265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9" name="CS ChemDraw Drawing" r:id="rId5" imgW="680816" imgH="469234" progId="ChemDraw.Document.6.0">
                    <p:embed/>
                  </p:oleObj>
                </mc:Choice>
                <mc:Fallback>
                  <p:oleObj name="CS ChemDraw Drawing" r:id="rId5" imgW="680816" imgH="469234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034848" y="4555833"/>
                          <a:ext cx="1834832" cy="12659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gget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7406244"/>
                </p:ext>
              </p:extLst>
            </p:nvPr>
          </p:nvGraphicFramePr>
          <p:xfrm>
            <a:off x="1995774" y="2810935"/>
            <a:ext cx="8218705" cy="352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0" name="CS ChemDraw Drawing" r:id="rId7" imgW="5181010" imgH="222109" progId="ChemDraw.Document.6.0">
                    <p:embed/>
                  </p:oleObj>
                </mc:Choice>
                <mc:Fallback>
                  <p:oleObj name="CS ChemDraw Drawing" r:id="rId7" imgW="5181010" imgH="222109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995774" y="2810935"/>
                          <a:ext cx="8218705" cy="3525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9934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428" y="140634"/>
            <a:ext cx="9530170" cy="657673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594" y="668791"/>
            <a:ext cx="3100932" cy="400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97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28" y="547915"/>
            <a:ext cx="11131369" cy="617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00787" y="132959"/>
            <a:ext cx="5831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Tautomeria cheto-enolica - </a:t>
            </a:r>
            <a:r>
              <a:rPr lang="it-IT" sz="2400" b="1" dirty="0" err="1"/>
              <a:t>Interconversione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859185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54" y="508000"/>
            <a:ext cx="780415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281851" y="770709"/>
            <a:ext cx="36314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Metile adiacente a </a:t>
            </a:r>
            <a:r>
              <a:rPr lang="it-IT" dirty="0" err="1"/>
              <a:t>stereocentro</a:t>
            </a:r>
            <a:r>
              <a:rPr lang="it-IT" dirty="0"/>
              <a:t>: nessun protone può essere </a:t>
            </a:r>
            <a:r>
              <a:rPr lang="it-IT" dirty="0" err="1"/>
              <a:t>interscambiato</a:t>
            </a:r>
            <a:r>
              <a:rPr lang="it-IT" dirty="0"/>
              <a:t> con operazioni di simmetria, ma le loro posizioni si </a:t>
            </a:r>
            <a:r>
              <a:rPr lang="it-IT" dirty="0" err="1"/>
              <a:t>intercovertono</a:t>
            </a:r>
            <a:r>
              <a:rPr lang="it-IT" dirty="0"/>
              <a:t> rapidamente (</a:t>
            </a:r>
            <a:r>
              <a:rPr lang="it-IT" dirty="0" err="1">
                <a:latin typeface="Symbol" panose="05050102010706020507" pitchFamily="18" charset="2"/>
              </a:rPr>
              <a:t>m</a:t>
            </a:r>
            <a:r>
              <a:rPr lang="it-IT" dirty="0" err="1"/>
              <a:t>s</a:t>
            </a:r>
            <a:r>
              <a:rPr lang="it-IT" dirty="0"/>
              <a:t>). Un segnale.</a:t>
            </a:r>
          </a:p>
          <a:p>
            <a:endParaRPr lang="it-IT" dirty="0"/>
          </a:p>
          <a:p>
            <a:r>
              <a:rPr lang="it-IT" dirty="0"/>
              <a:t>Metileni </a:t>
            </a:r>
            <a:r>
              <a:rPr lang="it-IT" dirty="0" err="1"/>
              <a:t>enantiotopici</a:t>
            </a:r>
            <a:r>
              <a:rPr lang="it-IT" dirty="0"/>
              <a:t>  chimicamente equivalenti nel </a:t>
            </a:r>
            <a:r>
              <a:rPr lang="it-IT" dirty="0" err="1"/>
              <a:t>conformero</a:t>
            </a:r>
            <a:r>
              <a:rPr lang="it-IT" dirty="0"/>
              <a:t> anti, ma chimicamente non equivalenti nei </a:t>
            </a:r>
            <a:r>
              <a:rPr lang="it-IT" dirty="0" err="1"/>
              <a:t>conformeri</a:t>
            </a:r>
            <a:r>
              <a:rPr lang="it-IT" dirty="0"/>
              <a:t> gauche. Spettro risultante dalla media pesata degli spettri se la rotazione è veloce.</a:t>
            </a:r>
          </a:p>
          <a:p>
            <a:r>
              <a:rPr lang="it-IT" dirty="0"/>
              <a:t> </a:t>
            </a:r>
          </a:p>
          <a:p>
            <a:r>
              <a:rPr lang="it-IT" dirty="0"/>
              <a:t>Metilene con protoni </a:t>
            </a:r>
            <a:r>
              <a:rPr lang="it-IT" dirty="0" err="1"/>
              <a:t>diastereotopici</a:t>
            </a:r>
            <a:r>
              <a:rPr lang="it-IT" dirty="0"/>
              <a:t>: protoni non equivalenti.</a:t>
            </a:r>
          </a:p>
        </p:txBody>
      </p:sp>
    </p:spTree>
    <p:extLst>
      <p:ext uri="{BB962C8B-B14F-4D97-AF65-F5344CB8AC3E}">
        <p14:creationId xmlns:p14="http://schemas.microsoft.com/office/powerpoint/2010/main" val="1374822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572225"/>
            <a:ext cx="9017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174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510812"/>
            <a:ext cx="90170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750465"/>
              </p:ext>
            </p:extLst>
          </p:nvPr>
        </p:nvGraphicFramePr>
        <p:xfrm>
          <a:off x="7012395" y="510812"/>
          <a:ext cx="676002" cy="886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CS ChemDraw Drawing" r:id="rId4" imgW="595714" imgH="781551" progId="ChemDraw.Document.6.0">
                  <p:embed/>
                </p:oleObj>
              </mc:Choice>
              <mc:Fallback>
                <p:oleObj name="CS ChemDraw Drawing" r:id="rId4" imgW="595714" imgH="7815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2395" y="510812"/>
                        <a:ext cx="676002" cy="886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39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095" y="886828"/>
            <a:ext cx="6853810" cy="5084344"/>
          </a:xfrm>
          <a:prstGeom prst="rect">
            <a:avLst/>
          </a:prstGeom>
        </p:spPr>
      </p:pic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908730"/>
              </p:ext>
            </p:extLst>
          </p:nvPr>
        </p:nvGraphicFramePr>
        <p:xfrm>
          <a:off x="665435" y="886828"/>
          <a:ext cx="1263812" cy="10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CS ChemDraw Drawing" r:id="rId4" imgW="592310" imgH="484395" progId="ChemDraw.Document.6.0">
                  <p:embed/>
                </p:oleObj>
              </mc:Choice>
              <mc:Fallback>
                <p:oleObj name="CS ChemDraw Drawing" r:id="rId4" imgW="592310" imgH="48439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5435" y="886828"/>
                        <a:ext cx="1263812" cy="103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9334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079" y="1474875"/>
            <a:ext cx="4931842" cy="390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36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885" y="963726"/>
            <a:ext cx="6636229" cy="493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68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049" y="800776"/>
            <a:ext cx="7832927" cy="433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89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801289" y="391885"/>
            <a:ext cx="7403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baseline="30000" dirty="0"/>
              <a:t>14</a:t>
            </a:r>
            <a:r>
              <a:rPr lang="it-IT" sz="2800" b="1" dirty="0"/>
              <a:t>N: I=1, tre stati di spin (2nI+1 = 2x1x1+1 = 3)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776105"/>
              </p:ext>
            </p:extLst>
          </p:nvPr>
        </p:nvGraphicFramePr>
        <p:xfrm>
          <a:off x="1737360" y="1052035"/>
          <a:ext cx="1611630" cy="2035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CS ChemDraw Drawing" r:id="rId3" imgW="724691" imgH="913831" progId="ChemDraw.Document.6.0">
                  <p:embed/>
                </p:oleObj>
              </mc:Choice>
              <mc:Fallback>
                <p:oleObj name="CS ChemDraw Drawing" r:id="rId3" imgW="724691" imgH="9138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7360" y="1052035"/>
                        <a:ext cx="1611630" cy="2035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610868" y="308777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/>
              <a:t>1</a:t>
            </a:r>
            <a:r>
              <a:rPr lang="it-IT" dirty="0"/>
              <a:t>J = 50Hz, </a:t>
            </a:r>
            <a:r>
              <a:rPr lang="it-IT" baseline="30000" dirty="0"/>
              <a:t>3</a:t>
            </a:r>
            <a:r>
              <a:rPr lang="it-IT" dirty="0"/>
              <a:t>J = 7Hz</a:t>
            </a: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966985"/>
              </p:ext>
            </p:extLst>
          </p:nvPr>
        </p:nvGraphicFramePr>
        <p:xfrm>
          <a:off x="1151412" y="3457110"/>
          <a:ext cx="2783523" cy="3006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CS ChemDraw Drawing" r:id="rId5" imgW="1761422" imgH="1903089" progId="ChemDraw.Document.6.0">
                  <p:embed/>
                </p:oleObj>
              </mc:Choice>
              <mc:Fallback>
                <p:oleObj name="CS ChemDraw Drawing" r:id="rId5" imgW="1761422" imgH="19030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1412" y="3457110"/>
                        <a:ext cx="2783523" cy="3006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519462"/>
              </p:ext>
            </p:extLst>
          </p:nvPr>
        </p:nvGraphicFramePr>
        <p:xfrm>
          <a:off x="4545871" y="2311570"/>
          <a:ext cx="730504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260">
                  <a:extLst>
                    <a:ext uri="{9D8B030D-6E8A-4147-A177-3AD203B41FA5}">
                      <a16:colId xmlns:a16="http://schemas.microsoft.com/office/drawing/2014/main" val="35975616"/>
                    </a:ext>
                  </a:extLst>
                </a:gridCol>
                <a:gridCol w="1826260">
                  <a:extLst>
                    <a:ext uri="{9D8B030D-6E8A-4147-A177-3AD203B41FA5}">
                      <a16:colId xmlns:a16="http://schemas.microsoft.com/office/drawing/2014/main" val="3403442337"/>
                    </a:ext>
                  </a:extLst>
                </a:gridCol>
                <a:gridCol w="1826260">
                  <a:extLst>
                    <a:ext uri="{9D8B030D-6E8A-4147-A177-3AD203B41FA5}">
                      <a16:colId xmlns:a16="http://schemas.microsoft.com/office/drawing/2014/main" val="2141548373"/>
                    </a:ext>
                  </a:extLst>
                </a:gridCol>
                <a:gridCol w="1826260">
                  <a:extLst>
                    <a:ext uri="{9D8B030D-6E8A-4147-A177-3AD203B41FA5}">
                      <a16:colId xmlns:a16="http://schemas.microsoft.com/office/drawing/2014/main" val="726012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Scambio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Accoppiamento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Tipico 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Campi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967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Rapido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Ammine alifatiche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3 –</a:t>
                      </a:r>
                      <a:r>
                        <a:rPr lang="it-IT" b="1" baseline="0" dirty="0">
                          <a:solidFill>
                            <a:schemeClr val="tx1"/>
                          </a:solidFill>
                        </a:rPr>
                        <a:t> 5 </a:t>
                      </a:r>
                      <a:r>
                        <a:rPr lang="it-IT" b="1" baseline="0" dirty="0" err="1">
                          <a:solidFill>
                            <a:schemeClr val="tx1"/>
                          </a:solidFill>
                        </a:rPr>
                        <a:t>ppm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032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Intermedio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Parziale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Ammine aromatiche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 – 5 </a:t>
                      </a:r>
                      <a:r>
                        <a:rPr lang="it-IT" dirty="0" err="1"/>
                        <a:t>ppm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725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Lento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Si ma visibile sui protoni adiacenti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Ammidi</a:t>
                      </a:r>
                    </a:p>
                    <a:p>
                      <a:pPr algn="ctr"/>
                      <a:r>
                        <a:rPr lang="it-IT" dirty="0"/>
                        <a:t>Carbammati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 – 8.5 </a:t>
                      </a:r>
                      <a:r>
                        <a:rPr lang="it-IT" dirty="0" err="1"/>
                        <a:t>ppm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091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2227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288</Words>
  <Application>Microsoft Macintosh PowerPoint</Application>
  <PresentationFormat>Widescreen</PresentationFormat>
  <Paragraphs>48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Tema di Office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dscfberti2</dc:creator>
  <cp:lastModifiedBy>GOBBO PIERANGELO</cp:lastModifiedBy>
  <cp:revision>38</cp:revision>
  <dcterms:created xsi:type="dcterms:W3CDTF">2020-03-22T16:25:20Z</dcterms:created>
  <dcterms:modified xsi:type="dcterms:W3CDTF">2022-02-05T06:52:00Z</dcterms:modified>
</cp:coreProperties>
</file>